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36"/>
  </p:handoutMasterIdLst>
  <p:sldIdLst>
    <p:sldId id="1860" r:id="rId3"/>
    <p:sldId id="806" r:id="rId4"/>
    <p:sldId id="1607" r:id="rId6"/>
    <p:sldId id="1786" r:id="rId7"/>
    <p:sldId id="1694" r:id="rId8"/>
    <p:sldId id="1609" r:id="rId9"/>
    <p:sldId id="1662" r:id="rId10"/>
    <p:sldId id="1661" r:id="rId11"/>
    <p:sldId id="1725" r:id="rId12"/>
    <p:sldId id="1837" r:id="rId13"/>
    <p:sldId id="1836" r:id="rId14"/>
    <p:sldId id="1611" r:id="rId15"/>
    <p:sldId id="1815" r:id="rId16"/>
    <p:sldId id="1640" r:id="rId17"/>
    <p:sldId id="1692" r:id="rId18"/>
    <p:sldId id="1610" r:id="rId19"/>
    <p:sldId id="1756" r:id="rId20"/>
    <p:sldId id="1639" r:id="rId21"/>
    <p:sldId id="1645" r:id="rId22"/>
    <p:sldId id="1641" r:id="rId23"/>
    <p:sldId id="1758" r:id="rId24"/>
    <p:sldId id="1648" r:id="rId25"/>
    <p:sldId id="1643" r:id="rId26"/>
    <p:sldId id="1650" r:id="rId27"/>
    <p:sldId id="1651" r:id="rId28"/>
    <p:sldId id="1779" r:id="rId29"/>
    <p:sldId id="1649" r:id="rId30"/>
    <p:sldId id="1656" r:id="rId31"/>
    <p:sldId id="1654" r:id="rId32"/>
    <p:sldId id="1653" r:id="rId33"/>
    <p:sldId id="1642" r:id="rId34"/>
    <p:sldId id="1647"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ZXL" initials="H" lastIdx="8" clrIdx="0"/>
  <p:cmAuthor id="2" name="hp" initials="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EBE"/>
    <a:srgbClr val="F79191"/>
    <a:srgbClr val="B2C59B"/>
    <a:srgbClr val="7DA953"/>
    <a:srgbClr val="A1C385"/>
    <a:srgbClr val="80AB51"/>
    <a:srgbClr val="FFFF00"/>
    <a:srgbClr val="FF9900"/>
    <a:srgbClr val="FAEC96"/>
    <a:srgbClr val="F7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8" autoAdjust="0"/>
    <p:restoredTop sz="94660"/>
  </p:normalViewPr>
  <p:slideViewPr>
    <p:cSldViewPr snapToGrid="0">
      <p:cViewPr varScale="1">
        <p:scale>
          <a:sx n="63" d="100"/>
          <a:sy n="63" d="100"/>
        </p:scale>
        <p:origin x="68" y="-100"/>
      </p:cViewPr>
      <p:guideLst>
        <p:guide orient="horz" pos="2080"/>
        <p:guide pos="3821"/>
      </p:guideLst>
    </p:cSldViewPr>
  </p:slideViewPr>
  <p:notesTextViewPr>
    <p:cViewPr>
      <p:scale>
        <a:sx n="3" d="2"/>
        <a:sy n="3" d="2"/>
      </p:scale>
      <p:origin x="0" y="0"/>
    </p:cViewPr>
  </p:notesTextViewPr>
  <p:sorterViewPr>
    <p:cViewPr>
      <p:scale>
        <a:sx n="100" d="100"/>
        <a:sy n="100" d="100"/>
      </p:scale>
      <p:origin x="0" y="-818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0" Type="http://schemas.openxmlformats.org/officeDocument/2006/relationships/commentAuthors" Target="commentAuthors.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15T19:03:49.821" idx="8">
    <p:pos x="5741" y="83"/>
    <p:text>queation不认识</p:text>
  </p:cm>
</p:cmLst>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7F9B289-8CFC-4FA1-9118-336993DB2D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48694"/>
            <a:ext cx="2286000" cy="4000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49195"/>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110224"/>
            <a:ext cx="12192000" cy="747776"/>
          </a:xfrm>
          <a:prstGeom prst="rect">
            <a:avLst/>
          </a:prstGeom>
        </p:spPr>
      </p:pic>
      <p:pic>
        <p:nvPicPr>
          <p:cNvPr id="6" name="图片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8806"/>
            <a:ext cx="12192000" cy="975360"/>
          </a:xfrm>
          <a:prstGeom prst="rect">
            <a:avLst/>
          </a:prstGeom>
        </p:spPr>
      </p:pic>
      <p:pic>
        <p:nvPicPr>
          <p:cNvPr id="7" name="图片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339535"/>
            <a:ext cx="917272" cy="7477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750"/>
                                        <p:tgtEl>
                                          <p:spTgt spid="5"/>
                                        </p:tgtEl>
                                      </p:cBhvr>
                                    </p:animEffec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356D116-4496-4438-86C2-94E8D94463C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127C9B-1E37-483F-8E21-B0E31A06B91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6.png"/><Relationship Id="rId4" Type="http://schemas.openxmlformats.org/officeDocument/2006/relationships/tags" Target="../tags/tag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KSO_TEMPLATE" hidden="1"/>
          <p:cNvSpPr/>
          <p:nvPr userDrawn="1">
            <p:custDataLst>
              <p:tags r:id="rId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2.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6.png"/><Relationship Id="rId7" Type="http://schemas.openxmlformats.org/officeDocument/2006/relationships/image" Target="../media/image20.png"/><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10.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33.emf"/><Relationship Id="rId7" Type="http://schemas.openxmlformats.org/officeDocument/2006/relationships/oleObject" Target="../embeddings/oleObject2.bin"/><Relationship Id="rId6" Type="http://schemas.openxmlformats.org/officeDocument/2006/relationships/image" Target="../media/image32.emf"/><Relationship Id="rId5" Type="http://schemas.openxmlformats.org/officeDocument/2006/relationships/oleObject" Target="../embeddings/oleObject1.bin"/><Relationship Id="rId4" Type="http://schemas.openxmlformats.org/officeDocument/2006/relationships/image" Target="../media/image31.png"/><Relationship Id="rId3" Type="http://schemas.openxmlformats.org/officeDocument/2006/relationships/image" Target="../media/image4.png"/><Relationship Id="rId2" Type="http://schemas.openxmlformats.org/officeDocument/2006/relationships/image" Target="../media/image3.png"/><Relationship Id="rId12" Type="http://schemas.openxmlformats.org/officeDocument/2006/relationships/notesSlide" Target="../notesSlides/notesSlide17.xml"/><Relationship Id="rId11" Type="http://schemas.openxmlformats.org/officeDocument/2006/relationships/vmlDrawing" Target="../drawings/vmlDrawing1.vml"/><Relationship Id="rId10" Type="http://schemas.openxmlformats.org/officeDocument/2006/relationships/slideLayout" Target="../slideLayouts/slideLayout3.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3.xml"/><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38.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comments" Target="../comments/comment1.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oleObject" Target="../embeddings/oleObject5.bin"/><Relationship Id="rId7" Type="http://schemas.openxmlformats.org/officeDocument/2006/relationships/image" Target="../media/image42.png"/><Relationship Id="rId6" Type="http://schemas.openxmlformats.org/officeDocument/2006/relationships/oleObject" Target="../embeddings/oleObject4.bin"/><Relationship Id="rId5" Type="http://schemas.openxmlformats.org/officeDocument/2006/relationships/image" Target="../media/image41.png"/><Relationship Id="rId4" Type="http://schemas.openxmlformats.org/officeDocument/2006/relationships/oleObject" Target="../embeddings/oleObject3.bin"/><Relationship Id="rId3" Type="http://schemas.openxmlformats.org/officeDocument/2006/relationships/image" Target="../media/image4.png"/><Relationship Id="rId2" Type="http://schemas.openxmlformats.org/officeDocument/2006/relationships/image" Target="../media/image3.png"/><Relationship Id="rId15" Type="http://schemas.openxmlformats.org/officeDocument/2006/relationships/notesSlide" Target="../notesSlides/notesSlide22.xml"/><Relationship Id="rId14" Type="http://schemas.openxmlformats.org/officeDocument/2006/relationships/vmlDrawing" Target="../drawings/vmlDrawing2.vml"/><Relationship Id="rId13" Type="http://schemas.openxmlformats.org/officeDocument/2006/relationships/slideLayout" Target="../slideLayouts/slideLayout3.xml"/><Relationship Id="rId12" Type="http://schemas.openxmlformats.org/officeDocument/2006/relationships/image" Target="../media/image45.jpeg"/><Relationship Id="rId11" Type="http://schemas.openxmlformats.org/officeDocument/2006/relationships/image" Target="../media/image44.png"/><Relationship Id="rId10" Type="http://schemas.openxmlformats.org/officeDocument/2006/relationships/oleObject" Target="../embeddings/oleObject6.bin"/><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3.xml"/><Relationship Id="rId4" Type="http://schemas.openxmlformats.org/officeDocument/2006/relationships/image" Target="../media/image46.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openxmlformats.org/officeDocument/2006/relationships/image" Target="../media/image51.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3.jpeg"/><Relationship Id="rId4" Type="http://schemas.openxmlformats.org/officeDocument/2006/relationships/image" Target="../media/image52.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3.xml"/><Relationship Id="rId7" Type="http://schemas.openxmlformats.org/officeDocument/2006/relationships/image" Target="../media/image6.png"/><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1.png"/><Relationship Id="rId7" Type="http://schemas.openxmlformats.org/officeDocument/2006/relationships/tags" Target="../tags/tag2.xml"/><Relationship Id="rId6" Type="http://schemas.microsoft.com/office/2007/relationships/media" Target="file:///D:\&#25991;&#20214;\&#37101;&#21512;&#33521;\&#36873;&#25321;&#24615;&#24517;&#20462;3%20unit5%20poems%20period2%20discover%20useful%20structures%20(grammar)(2)\&#23186;&#20307;1.mp4" TargetMode="External"/><Relationship Id="rId5" Type="http://schemas.openxmlformats.org/officeDocument/2006/relationships/video" Target="file:///D:\&#25991;&#20214;\&#37101;&#21512;&#33521;\&#36873;&#25321;&#24615;&#24517;&#20462;3%20unit5%20poems%20period2%20discover%20useful%20structures%20(grammar)(2)\&#23186;&#20307;1.mp4" TargetMode="External"/><Relationship Id="rId4" Type="http://schemas.openxmlformats.org/officeDocument/2006/relationships/image" Target="../media/image10.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notesSlide" Target="../notesSlides/notesSlide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29.xml"/><Relationship Id="rId8" Type="http://schemas.openxmlformats.org/officeDocument/2006/relationships/slideLayout" Target="../slideLayouts/slideLayout3.xml"/><Relationship Id="rId7" Type="http://schemas.openxmlformats.org/officeDocument/2006/relationships/image" Target="../media/image6.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3.xml"/><Relationship Id="rId6" Type="http://schemas.openxmlformats.org/officeDocument/2006/relationships/image" Target="../media/image60.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2.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image" Target="../media/image1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矩形 1"/>
          <p:cNvSpPr/>
          <p:nvPr/>
        </p:nvSpPr>
        <p:spPr>
          <a:xfrm>
            <a:off x="2953068" y="121920"/>
            <a:ext cx="6548755" cy="583565"/>
          </a:xfrm>
          <a:prstGeom prst="rect">
            <a:avLst/>
          </a:prstGeom>
          <a:noFill/>
          <a:ln>
            <a:noFill/>
          </a:ln>
        </p:spPr>
        <p:txBody>
          <a:bodyPr wrap="none" rtlCol="0" anchor="t">
            <a:spAutoFit/>
            <a:scene3d>
              <a:camera prst="orthographicFront"/>
              <a:lightRig rig="threePt" dir="t"/>
            </a:scene3d>
          </a:bodyPr>
          <a:lstStyle/>
          <a:p>
            <a:pPr algn="ctr">
              <a:buNone/>
              <a:defRPr/>
            </a:pPr>
            <a:r>
              <a:rPr lang="en-US" altLang="zh-CN" sz="3200" b="1" smtClean="0">
                <a:ln w="22225">
                  <a:solidFill>
                    <a:schemeClr val="accent2"/>
                  </a:solidFill>
                  <a:prstDash val="solid"/>
                </a:ln>
                <a:solidFill>
                  <a:schemeClr val="accent2">
                    <a:lumMod val="40000"/>
                    <a:lumOff val="60000"/>
                  </a:schemeClr>
                </a:solidFill>
                <a:effectLst/>
                <a:latin typeface="Times New Roman" panose="02020603050405020304" charset="0"/>
                <a:sym typeface="+mn-ea"/>
              </a:rPr>
              <a:t>Review relative pronouns or adverbs</a:t>
            </a:r>
            <a:endParaRPr lang="en-US" altLang="zh-CN" sz="3200" b="1" smtClean="0">
              <a:ln w="22225">
                <a:solidFill>
                  <a:schemeClr val="accent2"/>
                </a:solidFill>
                <a:prstDash val="solid"/>
              </a:ln>
              <a:solidFill>
                <a:schemeClr val="accent2">
                  <a:lumMod val="40000"/>
                  <a:lumOff val="60000"/>
                </a:schemeClr>
              </a:solidFill>
              <a:effectLst/>
              <a:latin typeface="Times New Roman" panose="02020603050405020304" charset="0"/>
              <a:sym typeface="+mn-ea"/>
            </a:endParaRPr>
          </a:p>
        </p:txBody>
      </p:sp>
      <p:sp>
        <p:nvSpPr>
          <p:cNvPr id="3" name="文本框 2"/>
          <p:cNvSpPr txBox="1"/>
          <p:nvPr/>
        </p:nvSpPr>
        <p:spPr>
          <a:xfrm>
            <a:off x="521970" y="1242060"/>
            <a:ext cx="2096135" cy="1076325"/>
          </a:xfrm>
          <a:prstGeom prst="rect">
            <a:avLst/>
          </a:prstGeom>
          <a:noFill/>
        </p:spPr>
        <p:txBody>
          <a:bodyPr wrap="square" rtlCol="0">
            <a:spAutoFit/>
          </a:bodyPr>
          <a:lstStyle/>
          <a:p>
            <a:pPr algn="ctr">
              <a:buNone/>
              <a:defRPr/>
            </a:pPr>
            <a:r>
              <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sym typeface="+mn-ea"/>
              </a:rPr>
              <a:t>Teaching </a:t>
            </a:r>
            <a:endPar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sym typeface="+mn-ea"/>
            </a:endParaRPr>
          </a:p>
          <a:p>
            <a:pPr algn="ctr">
              <a:buNone/>
              <a:defRPr/>
            </a:pPr>
            <a:r>
              <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sym typeface="+mn-ea"/>
              </a:rPr>
              <a:t>Aims:</a:t>
            </a:r>
            <a:endPar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endParaRPr>
          </a:p>
        </p:txBody>
      </p:sp>
      <p:sp>
        <p:nvSpPr>
          <p:cNvPr id="7" name="左大括号 6"/>
          <p:cNvSpPr/>
          <p:nvPr/>
        </p:nvSpPr>
        <p:spPr>
          <a:xfrm>
            <a:off x="2637790" y="1242060"/>
            <a:ext cx="159385" cy="1489710"/>
          </a:xfrm>
          <a:prstGeom prst="leftBrace">
            <a:avLst>
              <a:gd name="adj1" fmla="val 8333"/>
              <a:gd name="adj2" fmla="val 49792"/>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2797175" y="993775"/>
            <a:ext cx="5466715" cy="583565"/>
          </a:xfrm>
          <a:prstGeom prst="rect">
            <a:avLst/>
          </a:prstGeom>
          <a:noFill/>
        </p:spPr>
        <p:txBody>
          <a:bodyPr wrap="square" rtlCol="0">
            <a:spAutoFit/>
          </a:bodyPr>
          <a:lstStyle/>
          <a:p>
            <a:pPr marL="342900" indent="-342900"/>
            <a:r>
              <a:rPr lang="en-US" altLang="zh-CN" sz="3200">
                <a:latin typeface="Times New Roman" panose="02020603050405020304" charset="0"/>
                <a:cs typeface="Times New Roman" panose="02020603050405020304" charset="0"/>
                <a:sym typeface="+mn-ea"/>
              </a:rPr>
              <a:t>To review the Relative Clauses.</a:t>
            </a:r>
            <a:endParaRPr lang="zh-CN" altLang="en-US" sz="3200">
              <a:latin typeface="Times New Roman" panose="02020603050405020304" charset="0"/>
              <a:cs typeface="Times New Roman" panose="02020603050405020304" charset="0"/>
            </a:endParaRPr>
          </a:p>
        </p:txBody>
      </p:sp>
      <p:sp>
        <p:nvSpPr>
          <p:cNvPr id="9" name="文本框 8"/>
          <p:cNvSpPr txBox="1"/>
          <p:nvPr/>
        </p:nvSpPr>
        <p:spPr>
          <a:xfrm>
            <a:off x="2816860" y="2305685"/>
            <a:ext cx="7423150" cy="583565"/>
          </a:xfrm>
          <a:prstGeom prst="rect">
            <a:avLst/>
          </a:prstGeom>
          <a:noFill/>
        </p:spPr>
        <p:txBody>
          <a:bodyPr wrap="square" rtlCol="0">
            <a:spAutoFit/>
          </a:bodyPr>
          <a:lstStyle/>
          <a:p>
            <a:pPr marL="342900" indent="-342900"/>
            <a:r>
              <a:rPr lang="en-US" altLang="zh-CN" sz="3200">
                <a:latin typeface="Times New Roman" panose="02020603050405020304" charset="0"/>
                <a:cs typeface="Times New Roman" panose="02020603050405020304" charset="0"/>
                <a:sym typeface="+mn-ea"/>
              </a:rPr>
              <a:t>The application of the Relative Clauses.</a:t>
            </a:r>
            <a:endParaRPr lang="zh-CN" altLang="en-US" sz="3200">
              <a:latin typeface="Times New Roman" panose="02020603050405020304" charset="0"/>
              <a:cs typeface="Times New Roman" panose="02020603050405020304" charset="0"/>
            </a:endParaRPr>
          </a:p>
        </p:txBody>
      </p:sp>
      <p:sp>
        <p:nvSpPr>
          <p:cNvPr id="10" name="文本框 9"/>
          <p:cNvSpPr txBox="1"/>
          <p:nvPr/>
        </p:nvSpPr>
        <p:spPr>
          <a:xfrm>
            <a:off x="2816860" y="1649730"/>
            <a:ext cx="7009765" cy="583565"/>
          </a:xfrm>
          <a:prstGeom prst="rect">
            <a:avLst/>
          </a:prstGeom>
          <a:noFill/>
        </p:spPr>
        <p:txBody>
          <a:bodyPr wrap="square" rtlCol="0">
            <a:spAutoFit/>
          </a:bodyPr>
          <a:lstStyle/>
          <a:p>
            <a:pPr marL="342900" indent="-342900"/>
            <a:r>
              <a:rPr lang="en-US" altLang="zh-CN" sz="3200">
                <a:latin typeface="Times New Roman" panose="02020603050405020304" charset="0"/>
                <a:cs typeface="Times New Roman" panose="02020603050405020304" charset="0"/>
                <a:sym typeface="+mn-ea"/>
              </a:rPr>
              <a:t>The combination of the Relative Clauses.</a:t>
            </a:r>
            <a:endParaRPr lang="zh-CN" altLang="en-US" sz="3200">
              <a:latin typeface="Times New Roman" panose="02020603050405020304" charset="0"/>
              <a:cs typeface="Times New Roman" panose="02020603050405020304" charset="0"/>
            </a:endParaRPr>
          </a:p>
        </p:txBody>
      </p:sp>
      <p:sp>
        <p:nvSpPr>
          <p:cNvPr id="11" name="文本框 10"/>
          <p:cNvSpPr txBox="1"/>
          <p:nvPr/>
        </p:nvSpPr>
        <p:spPr>
          <a:xfrm>
            <a:off x="1122680" y="3169285"/>
            <a:ext cx="9946005" cy="3169285"/>
          </a:xfrm>
          <a:prstGeom prst="rect">
            <a:avLst/>
          </a:prstGeom>
          <a:noFill/>
          <a:ln>
            <a:solidFill>
              <a:srgbClr val="FBBEBE"/>
            </a:solidFill>
          </a:ln>
        </p:spPr>
        <p:txBody>
          <a:bodyPr wrap="square" rtlCol="0">
            <a:spAutoFit/>
          </a:bodyPr>
          <a:p>
            <a:pPr algn="ctr"/>
            <a:r>
              <a:rPr lang="en-US" altLang="zh-CN" sz="3200" b="1">
                <a:solidFill>
                  <a:schemeClr val="tx1"/>
                </a:solidFill>
                <a:latin typeface="Times New Roman" panose="02020603050405020304" charset="0"/>
                <a:cs typeface="Times New Roman" panose="02020603050405020304" charset="0"/>
              </a:rPr>
              <a:t>T</a:t>
            </a:r>
            <a:r>
              <a:rPr lang="zh-CN" altLang="en-US" sz="3200" b="1">
                <a:solidFill>
                  <a:schemeClr val="tx1"/>
                </a:solidFill>
                <a:latin typeface="Times New Roman" panose="02020603050405020304" charset="0"/>
                <a:cs typeface="Times New Roman" panose="02020603050405020304" charset="0"/>
              </a:rPr>
              <a:t>he relative words </a:t>
            </a:r>
            <a:r>
              <a:rPr lang="en-US" altLang="zh-CN" sz="3200" b="1">
                <a:solidFill>
                  <a:schemeClr val="tx1"/>
                </a:solidFill>
                <a:latin typeface="Times New Roman" panose="02020603050405020304" charset="0"/>
                <a:cs typeface="Times New Roman" panose="02020603050405020304" charset="0"/>
              </a:rPr>
              <a:t>that </a:t>
            </a:r>
            <a:r>
              <a:rPr lang="zh-CN" altLang="en-US" sz="3200" b="1">
                <a:solidFill>
                  <a:schemeClr val="tx1"/>
                </a:solidFill>
                <a:latin typeface="Times New Roman" panose="02020603050405020304" charset="0"/>
                <a:cs typeface="Times New Roman" panose="02020603050405020304" charset="0"/>
              </a:rPr>
              <a:t>lead the attributive clause</a:t>
            </a:r>
            <a:r>
              <a:rPr lang="en-US" altLang="zh-CN" sz="3200" b="1">
                <a:solidFill>
                  <a:schemeClr val="tx1"/>
                </a:solidFill>
                <a:latin typeface="Times New Roman" panose="02020603050405020304" charset="0"/>
                <a:cs typeface="Times New Roman" panose="02020603050405020304" charset="0"/>
              </a:rPr>
              <a:t>s</a:t>
            </a:r>
            <a:endParaRPr lang="zh-CN" altLang="en-US" sz="2400">
              <a:solidFill>
                <a:srgbClr val="FF0000"/>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rPr>
              <a:t>Antecedents refer to </a:t>
            </a:r>
            <a:r>
              <a:rPr lang="zh-CN" altLang="en-US" sz="2800" b="1">
                <a:solidFill>
                  <a:schemeClr val="accent2"/>
                </a:solidFill>
                <a:latin typeface="Times New Roman" panose="02020603050405020304" charset="0"/>
                <a:cs typeface="Times New Roman" panose="02020603050405020304" charset="0"/>
              </a:rPr>
              <a:t>people</a:t>
            </a:r>
            <a:r>
              <a:rPr lang="zh-CN" altLang="en-US" sz="2800">
                <a:solidFill>
                  <a:schemeClr val="tx1"/>
                </a:solidFill>
                <a:latin typeface="Times New Roman" panose="02020603050405020304" charset="0"/>
                <a:cs typeface="Times New Roman" panose="02020603050405020304" charset="0"/>
              </a:rPr>
              <a:t>：</a:t>
            </a:r>
            <a:r>
              <a:rPr lang="en-US" altLang="zh-CN" sz="2800">
                <a:solidFill>
                  <a:schemeClr val="tx1"/>
                </a:solidFill>
                <a:latin typeface="Times New Roman" panose="02020603050405020304" charset="0"/>
                <a:cs typeface="Times New Roman" panose="02020603050405020304" charset="0"/>
              </a:rPr>
              <a:t>who, whom, that</a:t>
            </a:r>
            <a:endParaRPr lang="en-US" altLang="zh-CN"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 </a:t>
            </a:r>
            <a:r>
              <a:rPr lang="zh-CN" altLang="en-US" sz="2800" b="1">
                <a:solidFill>
                  <a:schemeClr val="accent2"/>
                </a:solidFill>
                <a:latin typeface="Times New Roman" panose="02020603050405020304" charset="0"/>
                <a:cs typeface="Times New Roman" panose="02020603050405020304" charset="0"/>
                <a:sym typeface="+mn-ea"/>
              </a:rPr>
              <a:t>objects</a:t>
            </a:r>
            <a:r>
              <a:rPr lang="zh-CN" altLang="en-US" sz="2800">
                <a:solidFill>
                  <a:schemeClr val="tx1"/>
                </a:solidFill>
                <a:latin typeface="Times New Roman" panose="02020603050405020304" charset="0"/>
                <a:cs typeface="Times New Roman" panose="02020603050405020304" charset="0"/>
                <a:sym typeface="+mn-ea"/>
              </a:rPr>
              <a:t>：</a:t>
            </a:r>
            <a:r>
              <a:rPr lang="en-US" altLang="zh-CN" sz="2800">
                <a:solidFill>
                  <a:schemeClr val="tx1"/>
                </a:solidFill>
                <a:latin typeface="Times New Roman" panose="02020603050405020304" charset="0"/>
                <a:cs typeface="Times New Roman" panose="02020603050405020304" charset="0"/>
                <a:sym typeface="+mn-ea"/>
              </a:rPr>
              <a:t>whic, that</a:t>
            </a:r>
            <a:endParaRPr lang="en-US" altLang="zh-CN" sz="2800">
              <a:solidFill>
                <a:schemeClr val="tx1"/>
              </a:solidFill>
              <a:latin typeface="Times New Roman" panose="02020603050405020304" charset="0"/>
              <a:cs typeface="Times New Roman" panose="02020603050405020304" charset="0"/>
              <a:sym typeface="+mn-ea"/>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o</a:t>
            </a:r>
            <a:r>
              <a:rPr lang="zh-CN" altLang="en-US" sz="2800" b="1">
                <a:solidFill>
                  <a:schemeClr val="accent2"/>
                </a:solidFill>
                <a:latin typeface="Times New Roman" panose="02020603050405020304" charset="0"/>
                <a:cs typeface="Times New Roman" panose="02020603050405020304" charset="0"/>
              </a:rPr>
              <a:t>wnership</a:t>
            </a:r>
            <a:r>
              <a:rPr lang="en-US" altLang="zh-CN" sz="2800">
                <a:solidFill>
                  <a:schemeClr val="tx1"/>
                </a:solidFill>
                <a:latin typeface="Times New Roman" panose="02020603050405020304" charset="0"/>
                <a:cs typeface="Times New Roman" panose="02020603050405020304" charset="0"/>
              </a:rPr>
              <a:t>: whose, of which</a:t>
            </a:r>
            <a:endParaRPr lang="en-US" altLang="zh-CN"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places</a:t>
            </a:r>
            <a:r>
              <a:rPr lang="en-US" altLang="zh-CN" sz="2800">
                <a:solidFill>
                  <a:schemeClr val="tx1"/>
                </a:solidFill>
                <a:latin typeface="Times New Roman" panose="02020603050405020304" charset="0"/>
                <a:cs typeface="Times New Roman" panose="02020603050405020304" charset="0"/>
                <a:sym typeface="+mn-ea"/>
              </a:rPr>
              <a:t>:   where</a:t>
            </a:r>
            <a:endParaRPr lang="en-US" altLang="zh-CN"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time</a:t>
            </a:r>
            <a:r>
              <a:rPr lang="en-US" altLang="zh-CN" sz="2800">
                <a:solidFill>
                  <a:schemeClr val="tx1"/>
                </a:solidFill>
                <a:latin typeface="Times New Roman" panose="02020603050405020304" charset="0"/>
                <a:cs typeface="Times New Roman" panose="02020603050405020304" charset="0"/>
                <a:sym typeface="+mn-ea"/>
              </a:rPr>
              <a:t>:      when</a:t>
            </a:r>
            <a:endParaRPr lang="zh-CN" altLang="en-US"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reasons</a:t>
            </a:r>
            <a:r>
              <a:rPr lang="en-US" altLang="zh-CN" sz="2800">
                <a:solidFill>
                  <a:schemeClr val="tx1"/>
                </a:solidFill>
                <a:latin typeface="Times New Roman" panose="02020603050405020304" charset="0"/>
                <a:cs typeface="Times New Roman" panose="02020603050405020304" charset="0"/>
                <a:sym typeface="+mn-ea"/>
              </a:rPr>
              <a:t>:  why</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3" name="右大括号 12"/>
          <p:cNvSpPr/>
          <p:nvPr/>
        </p:nvSpPr>
        <p:spPr>
          <a:xfrm>
            <a:off x="8263890" y="3837305"/>
            <a:ext cx="364490" cy="105600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5" name="右大括号 14"/>
          <p:cNvSpPr/>
          <p:nvPr/>
        </p:nvSpPr>
        <p:spPr>
          <a:xfrm>
            <a:off x="6453505" y="5147945"/>
            <a:ext cx="364490" cy="105600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7" name="文本框 16"/>
          <p:cNvSpPr txBox="1"/>
          <p:nvPr/>
        </p:nvSpPr>
        <p:spPr>
          <a:xfrm>
            <a:off x="8900160" y="3851910"/>
            <a:ext cx="1943100" cy="953135"/>
          </a:xfrm>
          <a:prstGeom prst="rect">
            <a:avLst/>
          </a:prstGeom>
          <a:gradFill>
            <a:gsLst>
              <a:gs pos="19000">
                <a:srgbClr val="FFB9B9"/>
              </a:gs>
              <a:gs pos="64000">
                <a:srgbClr val="FF8F8E"/>
              </a:gs>
              <a:gs pos="44000">
                <a:srgbClr val="FE9E9F"/>
              </a:gs>
              <a:gs pos="84000">
                <a:srgbClr val="FF7373"/>
              </a:gs>
            </a:gsLst>
            <a:lin scaled="1"/>
          </a:gradFill>
          <a:ln w="38100">
            <a:solidFill>
              <a:srgbClr val="00B0F0"/>
            </a:solidFill>
            <a:prstDash val="sysDash"/>
          </a:ln>
        </p:spPr>
        <p:txBody>
          <a:bodyPr wrap="square" rtlCol="0">
            <a:spAutoFit/>
          </a:bodyPr>
          <a:p>
            <a:pPr lvl="0" algn="ctr">
              <a:buClrTx/>
              <a:buSzTx/>
              <a:buFontTx/>
            </a:pPr>
            <a:r>
              <a:rPr lang="en-US" altLang="zh-CN" sz="2800">
                <a:latin typeface="Times New Roman" panose="02020603050405020304" charset="0"/>
                <a:cs typeface="Times New Roman" panose="02020603050405020304" charset="0"/>
                <a:sym typeface="+mn-ea"/>
              </a:rPr>
              <a:t>relative pronoun</a:t>
            </a:r>
            <a:endParaRPr lang="en-US" altLang="zh-CN" sz="2800">
              <a:latin typeface="Times New Roman" panose="02020603050405020304" charset="0"/>
              <a:cs typeface="Times New Roman" panose="02020603050405020304" charset="0"/>
              <a:sym typeface="+mn-ea"/>
            </a:endParaRPr>
          </a:p>
        </p:txBody>
      </p:sp>
      <p:sp>
        <p:nvSpPr>
          <p:cNvPr id="18" name="文本框 17"/>
          <p:cNvSpPr txBox="1"/>
          <p:nvPr/>
        </p:nvSpPr>
        <p:spPr>
          <a:xfrm>
            <a:off x="7181215" y="5415280"/>
            <a:ext cx="2645410" cy="521970"/>
          </a:xfrm>
          <a:prstGeom prst="rect">
            <a:avLst/>
          </a:prstGeom>
          <a:gradFill>
            <a:gsLst>
              <a:gs pos="19000">
                <a:srgbClr val="FFB9B9"/>
              </a:gs>
              <a:gs pos="64000">
                <a:srgbClr val="FF8F8E"/>
              </a:gs>
              <a:gs pos="44000">
                <a:srgbClr val="FE9E9F"/>
              </a:gs>
              <a:gs pos="84000">
                <a:srgbClr val="FF7373"/>
              </a:gs>
            </a:gsLst>
            <a:lin scaled="1"/>
          </a:gradFill>
          <a:ln w="38100">
            <a:solidFill>
              <a:srgbClr val="00B0F0"/>
            </a:solidFill>
            <a:prstDash val="sysDash"/>
          </a:ln>
        </p:spPr>
        <p:txBody>
          <a:bodyPr wrap="square" rtlCol="0">
            <a:spAutoFit/>
          </a:bodyPr>
          <a:p>
            <a:pPr algn="ctr"/>
            <a:r>
              <a:rPr lang="en-US" altLang="zh-CN" sz="2800">
                <a:latin typeface="Times New Roman" panose="02020603050405020304" charset="0"/>
                <a:cs typeface="Times New Roman" panose="02020603050405020304" charset="0"/>
              </a:rPr>
              <a:t>relative adverb</a:t>
            </a:r>
            <a:endParaRPr lang="en-US" altLang="zh-CN" sz="2800">
              <a:latin typeface="Times New Roman" panose="02020603050405020304" charset="0"/>
              <a:cs typeface="Times New Roman" panose="02020603050405020304" charset="0"/>
            </a:endParaRPr>
          </a:p>
        </p:txBody>
      </p:sp>
      <p:pic>
        <p:nvPicPr>
          <p:cNvPr id="20" name="图片 19" descr="a76ffed4-38c1-477f-9a0a-1e8b3f3d8c28"/>
          <p:cNvPicPr>
            <a:picLocks noChangeAspect="1"/>
          </p:cNvPicPr>
          <p:nvPr/>
        </p:nvPicPr>
        <p:blipFill>
          <a:blip r:embed="rId4"/>
          <a:stretch>
            <a:fillRect/>
          </a:stretch>
        </p:blipFill>
        <p:spPr>
          <a:xfrm flipH="1">
            <a:off x="10126980" y="-280035"/>
            <a:ext cx="2301240" cy="2188210"/>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91" y="11429"/>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6195"/>
            <a:ext cx="12192000" cy="301625"/>
          </a:xfrm>
          <a:prstGeom prst="rect">
            <a:avLst/>
          </a:prstGeom>
        </p:spPr>
      </p:pic>
      <p:pic>
        <p:nvPicPr>
          <p:cNvPr id="30" name="图片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7355"/>
            <a:ext cx="269240" cy="4627880"/>
          </a:xfrm>
          <a:prstGeom prst="rect">
            <a:avLst/>
          </a:prstGeom>
        </p:spPr>
      </p:pic>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6275">
            <a:off x="-150495" y="319405"/>
            <a:ext cx="410845" cy="5608955"/>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7675" y="1697355"/>
            <a:ext cx="314325" cy="5163185"/>
          </a:xfrm>
          <a:prstGeom prst="rect">
            <a:avLst/>
          </a:prstGeom>
        </p:spPr>
      </p:pic>
      <p:pic>
        <p:nvPicPr>
          <p:cNvPr id="36" name="图片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77675" y="694055"/>
            <a:ext cx="314960" cy="4859655"/>
          </a:xfrm>
          <a:prstGeom prst="rect">
            <a:avLst/>
          </a:prstGeom>
        </p:spPr>
      </p:pic>
      <p:sp>
        <p:nvSpPr>
          <p:cNvPr id="9" name="文本框 8"/>
          <p:cNvSpPr txBox="1"/>
          <p:nvPr/>
        </p:nvSpPr>
        <p:spPr>
          <a:xfrm>
            <a:off x="2134870" y="69215"/>
            <a:ext cx="8468360" cy="645160"/>
          </a:xfrm>
          <a:prstGeom prst="rect">
            <a:avLst/>
          </a:prstGeom>
          <a:noFill/>
          <a:ln w="38100">
            <a:solidFill>
              <a:srgbClr val="FF0000"/>
            </a:solidFill>
          </a:ln>
        </p:spPr>
        <p:txBody>
          <a:bodyPr wrap="square" rtlCol="0">
            <a:spAutoFit/>
          </a:bodyPr>
          <a:lstStyle/>
          <a:p>
            <a:pPr algn="ctr"/>
            <a:r>
              <a:rPr lang="en-US" altLang="zh-CN" sz="3600" b="1">
                <a:solidFill>
                  <a:srgbClr val="FF0000"/>
                </a:solidFill>
                <a:latin typeface="Times New Roman" panose="02020603050405020304" charset="0"/>
                <a:cs typeface="Times New Roman" panose="02020603050405020304" charset="0"/>
                <a:sym typeface="+mn-ea"/>
              </a:rPr>
              <a:t>The combination of the Relative Clauses</a:t>
            </a:r>
            <a:endParaRPr lang="zh-CN" altLang="en-US"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3" name="文本框 2"/>
          <p:cNvSpPr txBox="1"/>
          <p:nvPr/>
        </p:nvSpPr>
        <p:spPr>
          <a:xfrm>
            <a:off x="581660" y="863600"/>
            <a:ext cx="11046460" cy="2738120"/>
          </a:xfrm>
          <a:prstGeom prst="rect">
            <a:avLst/>
          </a:prstGeom>
          <a:solidFill>
            <a:schemeClr val="accent2">
              <a:lumMod val="20000"/>
              <a:lumOff val="80000"/>
            </a:schemeClr>
          </a:solidFill>
          <a:ln w="38100">
            <a:solidFill>
              <a:srgbClr val="FFC000"/>
            </a:solidFill>
          </a:ln>
        </p:spPr>
        <p:txBody>
          <a:bodyPr wrap="square" rtlCol="0">
            <a:spAutoFit/>
          </a:bodyPr>
          <a:lstStyle/>
          <a:p>
            <a:pPr algn="ctr"/>
            <a:r>
              <a:rPr lang="zh-CN" altLang="en-US" sz="2800" b="1">
                <a:solidFill>
                  <a:schemeClr val="accent2"/>
                </a:solidFill>
                <a:highlight>
                  <a:srgbClr val="0000FF"/>
                </a:highlight>
                <a:latin typeface="Times New Roman" panose="02020603050405020304" charset="0"/>
                <a:ea typeface="宋体" panose="02010600030101010101" pitchFamily="2" charset="-122"/>
                <a:cs typeface="Times New Roman" panose="02020603050405020304" charset="0"/>
              </a:rPr>
              <a:t>The secret to </a:t>
            </a:r>
            <a:r>
              <a:rPr lang="zh-CN" altLang="en-US" sz="2800" b="1">
                <a:solidFill>
                  <a:schemeClr val="accent2"/>
                </a:solidFill>
                <a:highlight>
                  <a:srgbClr val="0000FF"/>
                </a:highlight>
                <a:latin typeface="Times New Roman" panose="02020603050405020304" charset="0"/>
                <a:ea typeface="宋体" panose="02010600030101010101" pitchFamily="2" charset="-122"/>
                <a:cs typeface="Times New Roman" panose="02020603050405020304" charset="0"/>
                <a:sym typeface="+mn-ea"/>
              </a:rPr>
              <a:t>combination</a:t>
            </a:r>
            <a:endParaRPr lang="zh-CN" altLang="en-US" sz="4000" b="1">
              <a:solidFill>
                <a:schemeClr val="accent2"/>
              </a:solidFill>
              <a:highlight>
                <a:srgbClr val="0000FF"/>
              </a:highlight>
              <a:latin typeface="Times New Roman" panose="02020603050405020304" charset="0"/>
              <a:ea typeface="宋体" panose="02010600030101010101" pitchFamily="2" charset="-122"/>
              <a:cs typeface="Times New Roman" panose="02020603050405020304" charset="0"/>
            </a:endParaRPr>
          </a:p>
          <a:p>
            <a:pPr algn="l"/>
            <a:r>
              <a:rPr lang="zh-CN" altLang="en-US" sz="2400">
                <a:latin typeface="Times New Roman" panose="02020603050405020304" charset="0"/>
                <a:ea typeface="宋体" panose="02010600030101010101" pitchFamily="2" charset="-122"/>
                <a:cs typeface="Times New Roman" panose="02020603050405020304" charset="0"/>
              </a:rPr>
              <a:t>Find the same noun or </a:t>
            </a:r>
            <a:r>
              <a:rPr lang="en-US" altLang="zh-CN" sz="2400">
                <a:latin typeface="Times New Roman" panose="02020603050405020304" charset="0"/>
                <a:ea typeface="宋体" panose="02010600030101010101" pitchFamily="2" charset="-122"/>
                <a:cs typeface="Times New Roman" panose="02020603050405020304" charset="0"/>
              </a:rPr>
              <a:t>p</a:t>
            </a:r>
            <a:r>
              <a:rPr lang="zh-CN" altLang="en-US" sz="2400">
                <a:latin typeface="Times New Roman" panose="02020603050405020304" charset="0"/>
                <a:ea typeface="宋体" panose="02010600030101010101" pitchFamily="2" charset="-122"/>
                <a:cs typeface="Times New Roman" panose="02020603050405020304" charset="0"/>
              </a:rPr>
              <a:t>ronoun in two sentences</a:t>
            </a:r>
            <a:r>
              <a:rPr lang="en-US" altLang="zh-CN" sz="2400">
                <a:latin typeface="Times New Roman" panose="02020603050405020304" charset="0"/>
                <a:ea typeface="宋体" panose="02010600030101010101" pitchFamily="2" charset="-122"/>
                <a:cs typeface="Times New Roman" panose="02020603050405020304" charset="0"/>
              </a:rPr>
              <a:t>;</a:t>
            </a:r>
            <a:endParaRPr lang="en-US" altLang="zh-CN" sz="2400">
              <a:latin typeface="Times New Roman" panose="02020603050405020304" charset="0"/>
              <a:ea typeface="宋体" panose="02010600030101010101" pitchFamily="2" charset="-122"/>
              <a:cs typeface="Times New Roman" panose="02020603050405020304" charset="0"/>
            </a:endParaRPr>
          </a:p>
          <a:p>
            <a:pPr algn="l"/>
            <a:r>
              <a:rPr lang="en-US" altLang="zh-CN" sz="2400">
                <a:latin typeface="Times New Roman" panose="02020603050405020304" charset="0"/>
                <a:ea typeface="宋体" panose="02010600030101010101" pitchFamily="2" charset="-122"/>
                <a:cs typeface="Times New Roman" panose="02020603050405020304" charset="0"/>
              </a:rPr>
              <a:t>Remove the same noun or pronoun from one of the sentences that will be subordinate clause, and then to fill in the deleted noun or pronoun with relatives.</a:t>
            </a:r>
            <a:endParaRPr lang="en-US" altLang="zh-CN" sz="2400">
              <a:latin typeface="Times New Roman" panose="02020603050405020304" charset="0"/>
              <a:ea typeface="宋体" panose="02010600030101010101" pitchFamily="2" charset="-122"/>
              <a:cs typeface="Times New Roman" panose="02020603050405020304" charset="0"/>
            </a:endParaRPr>
          </a:p>
          <a:p>
            <a:pPr algn="l"/>
            <a:r>
              <a:rPr lang="zh-CN" altLang="en-US" sz="2400" b="1">
                <a:solidFill>
                  <a:schemeClr val="accent2"/>
                </a:solidFill>
                <a:latin typeface="Times New Roman" panose="02020603050405020304" charset="0"/>
                <a:cs typeface="Times New Roman" panose="02020603050405020304" charset="0"/>
                <a:sym typeface="+mn-ea"/>
              </a:rPr>
              <a:t>people</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who, whom, that ; </a:t>
            </a:r>
            <a:r>
              <a:rPr lang="zh-CN" altLang="en-US" sz="2400" b="1">
                <a:solidFill>
                  <a:schemeClr val="accent2"/>
                </a:solidFill>
                <a:latin typeface="Times New Roman" panose="02020603050405020304" charset="0"/>
                <a:cs typeface="Times New Roman" panose="02020603050405020304" charset="0"/>
                <a:sym typeface="+mn-ea"/>
              </a:rPr>
              <a:t>objects</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whic, that ; </a:t>
            </a:r>
            <a:r>
              <a:rPr lang="zh-CN" altLang="en-US" sz="2400" b="1">
                <a:solidFill>
                  <a:schemeClr val="accent2"/>
                </a:solidFill>
                <a:latin typeface="Times New Roman" panose="02020603050405020304" charset="0"/>
                <a:cs typeface="Times New Roman" panose="02020603050405020304" charset="0"/>
                <a:sym typeface="+mn-ea"/>
              </a:rPr>
              <a:t>ownership</a:t>
            </a:r>
            <a:r>
              <a:rPr lang="en-US" altLang="zh-CN" sz="2400">
                <a:latin typeface="Times New Roman" panose="02020603050405020304" charset="0"/>
                <a:cs typeface="Times New Roman" panose="02020603050405020304" charset="0"/>
                <a:sym typeface="+mn-ea"/>
              </a:rPr>
              <a:t>: whose, of which</a:t>
            </a:r>
            <a:endParaRPr lang="en-US" altLang="zh-CN" sz="2400">
              <a:latin typeface="Times New Roman" panose="02020603050405020304" charset="0"/>
              <a:cs typeface="Times New Roman" panose="02020603050405020304" charset="0"/>
              <a:sym typeface="+mn-ea"/>
            </a:endParaRPr>
          </a:p>
          <a:p>
            <a:pPr algn="l"/>
            <a:r>
              <a:rPr lang="zh-CN" altLang="en-US" sz="2400" b="1">
                <a:solidFill>
                  <a:schemeClr val="accent2"/>
                </a:solidFill>
                <a:latin typeface="Times New Roman" panose="02020603050405020304" charset="0"/>
                <a:cs typeface="Times New Roman" panose="02020603050405020304" charset="0"/>
                <a:sym typeface="+mn-ea"/>
              </a:rPr>
              <a:t>places</a:t>
            </a:r>
            <a:r>
              <a:rPr lang="en-US" altLang="zh-CN" sz="2400">
                <a:latin typeface="Times New Roman" panose="02020603050405020304" charset="0"/>
                <a:cs typeface="Times New Roman" panose="02020603050405020304" charset="0"/>
                <a:sym typeface="+mn-ea"/>
              </a:rPr>
              <a:t>:   where;    </a:t>
            </a:r>
            <a:r>
              <a:rPr lang="zh-CN" altLang="en-US" sz="2400" b="1">
                <a:solidFill>
                  <a:schemeClr val="accent2"/>
                </a:solidFill>
                <a:latin typeface="Times New Roman" panose="02020603050405020304" charset="0"/>
                <a:cs typeface="Times New Roman" panose="02020603050405020304" charset="0"/>
                <a:sym typeface="+mn-ea"/>
              </a:rPr>
              <a:t>time</a:t>
            </a:r>
            <a:r>
              <a:rPr lang="en-US" altLang="zh-CN" sz="2400">
                <a:latin typeface="Times New Roman" panose="02020603050405020304" charset="0"/>
                <a:cs typeface="Times New Roman" panose="02020603050405020304" charset="0"/>
                <a:sym typeface="+mn-ea"/>
              </a:rPr>
              <a:t>: when;   </a:t>
            </a:r>
            <a:r>
              <a:rPr lang="zh-CN" altLang="en-US" sz="2400" b="1">
                <a:solidFill>
                  <a:schemeClr val="accent2"/>
                </a:solidFill>
                <a:latin typeface="Times New Roman" panose="02020603050405020304" charset="0"/>
                <a:cs typeface="Times New Roman" panose="02020603050405020304" charset="0"/>
                <a:sym typeface="+mn-ea"/>
              </a:rPr>
              <a:t>reasons</a:t>
            </a:r>
            <a:r>
              <a:rPr lang="en-US" altLang="zh-CN" sz="2400">
                <a:latin typeface="Times New Roman" panose="02020603050405020304" charset="0"/>
                <a:cs typeface="Times New Roman" panose="02020603050405020304" charset="0"/>
                <a:sym typeface="+mn-ea"/>
              </a:rPr>
              <a:t>:  why</a:t>
            </a:r>
            <a:endParaRPr lang="en-US" altLang="zh-CN" sz="2400">
              <a:latin typeface="Times New Roman" panose="02020603050405020304" charset="0"/>
              <a:cs typeface="Times New Roman" panose="02020603050405020304" charset="0"/>
              <a:sym typeface="+mn-ea"/>
            </a:endParaRPr>
          </a:p>
          <a:p>
            <a:pPr algn="l"/>
            <a:r>
              <a:rPr lang="en-US" altLang="zh-CN" sz="2400" b="1">
                <a:latin typeface="Times New Roman" panose="02020603050405020304" charset="0"/>
                <a:ea typeface="宋体" panose="02010600030101010101" pitchFamily="2" charset="-122"/>
                <a:cs typeface="Times New Roman" panose="02020603050405020304" charset="0"/>
              </a:rPr>
              <a:t>Finally, use the relevant rules to verify! (</a:t>
            </a:r>
            <a:r>
              <a:rPr lang="en-US" altLang="zh-CN" sz="2400">
                <a:latin typeface="Times New Roman" panose="02020603050405020304" charset="0"/>
                <a:ea typeface="宋体" panose="02010600030101010101" pitchFamily="2" charset="-122"/>
                <a:cs typeface="Times New Roman" panose="02020603050405020304" charset="0"/>
              </a:rPr>
              <a:t>Whether the relative word can be replaced!</a:t>
            </a:r>
            <a:r>
              <a:rPr lang="en-US" altLang="zh-CN" sz="2400" b="1">
                <a:latin typeface="Times New Roman" panose="02020603050405020304" charset="0"/>
                <a:ea typeface="宋体" panose="02010600030101010101" pitchFamily="2" charset="-122"/>
                <a:cs typeface="Times New Roman" panose="02020603050405020304" charset="0"/>
              </a:rPr>
              <a:t>) </a:t>
            </a:r>
            <a:endParaRPr lang="en-US" altLang="zh-CN" sz="2400" b="1">
              <a:latin typeface="Times New Roman" panose="02020603050405020304" charset="0"/>
              <a:ea typeface="宋体" panose="02010600030101010101" pitchFamily="2" charset="-122"/>
              <a:cs typeface="Times New Roman" panose="02020603050405020304" charset="0"/>
            </a:endParaRPr>
          </a:p>
        </p:txBody>
      </p:sp>
      <p:sp>
        <p:nvSpPr>
          <p:cNvPr id="16" name="文本框 15"/>
          <p:cNvSpPr txBox="1"/>
          <p:nvPr/>
        </p:nvSpPr>
        <p:spPr>
          <a:xfrm>
            <a:off x="1711960" y="3827145"/>
            <a:ext cx="9680575" cy="521970"/>
          </a:xfrm>
          <a:prstGeom prst="rect">
            <a:avLst/>
          </a:prstGeom>
          <a:noFill/>
        </p:spPr>
        <p:txBody>
          <a:bodyPr wrap="square" rtlCol="0">
            <a:spAutoFit/>
          </a:bodyPr>
          <a:lstStyle/>
          <a:p>
            <a:r>
              <a:rPr lang="en-US" altLang="zh-CN" sz="2800">
                <a:latin typeface="Times New Roman" panose="02020603050405020304" charset="0"/>
                <a:ea typeface="宋体" panose="02010600030101010101" pitchFamily="2" charset="-122"/>
                <a:cs typeface="Times New Roman" panose="02020603050405020304" charset="0"/>
              </a:rPr>
              <a:t>    T</a:t>
            </a:r>
            <a:r>
              <a:rPr lang="en-US" altLang="zh-CN" sz="2800">
                <a:latin typeface="Times New Roman" panose="02020603050405020304" charset="0"/>
                <a:ea typeface="宋体" panose="02010600030101010101" pitchFamily="2" charset="-122"/>
                <a:cs typeface="Times New Roman" panose="02020603050405020304" charset="0"/>
                <a:sym typeface="+mn-ea"/>
              </a:rPr>
              <a:t>oday w</a:t>
            </a:r>
            <a:r>
              <a:rPr lang="en-US" altLang="zh-CN" sz="2800">
                <a:latin typeface="Times New Roman" panose="02020603050405020304" charset="0"/>
                <a:ea typeface="宋体" panose="02010600030101010101" pitchFamily="2" charset="-122"/>
                <a:cs typeface="Times New Roman" panose="02020603050405020304" charset="0"/>
              </a:rPr>
              <a:t>e will learn the Optional Compulsory Book 3 Unit 5 .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17" name="文本框 16"/>
          <p:cNvSpPr txBox="1"/>
          <p:nvPr/>
        </p:nvSpPr>
        <p:spPr>
          <a:xfrm>
            <a:off x="1711960" y="4349115"/>
            <a:ext cx="4329430" cy="521970"/>
          </a:xfrm>
          <a:prstGeom prst="rect">
            <a:avLst/>
          </a:prstGeom>
          <a:noFill/>
        </p:spPr>
        <p:txBody>
          <a:bodyPr wrap="square" rtlCol="0">
            <a:spAutoFit/>
          </a:bodyPr>
          <a:lstStyle/>
          <a:p>
            <a:r>
              <a:rPr lang="en-US" altLang="zh-CN" sz="2800">
                <a:latin typeface="Times New Roman" panose="02020603050405020304" charset="0"/>
                <a:ea typeface="宋体" panose="02010600030101010101" pitchFamily="2" charset="-122"/>
                <a:cs typeface="Times New Roman" panose="02020603050405020304" charset="0"/>
              </a:rPr>
              <a:t>         theme is about poems.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20" name="文本框 19"/>
          <p:cNvSpPr txBox="1"/>
          <p:nvPr/>
        </p:nvSpPr>
        <p:spPr>
          <a:xfrm>
            <a:off x="433705" y="3805555"/>
            <a:ext cx="924560" cy="521970"/>
          </a:xfrm>
          <a:prstGeom prst="rect">
            <a:avLst/>
          </a:prstGeom>
          <a:noFill/>
          <a:ln w="38100">
            <a:solidFill>
              <a:srgbClr val="FF9900"/>
            </a:solidFill>
          </a:ln>
        </p:spPr>
        <p:txBody>
          <a:bodyPr wrap="square" rtlCol="0">
            <a:spAutoFit/>
          </a:bodyPr>
          <a:lstStyle/>
          <a:p>
            <a:pPr algn="ctr"/>
            <a:r>
              <a:rPr lang="en-US" altLang="zh-CN" sz="2800">
                <a:latin typeface="宋体" panose="02010600030101010101" pitchFamily="2" charset="-122"/>
                <a:ea typeface="宋体" panose="02010600030101010101" pitchFamily="2" charset="-122"/>
                <a:cs typeface="宋体" panose="02010600030101010101" pitchFamily="2" charset="-122"/>
              </a:rPr>
              <a:t>Eg.1</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23" name="文本框 22"/>
          <p:cNvSpPr txBox="1"/>
          <p:nvPr/>
        </p:nvSpPr>
        <p:spPr>
          <a:xfrm>
            <a:off x="5042535" y="3903980"/>
            <a:ext cx="5887085" cy="368300"/>
          </a:xfrm>
          <a:prstGeom prst="rect">
            <a:avLst/>
          </a:prstGeom>
          <a:noFill/>
          <a:ln w="38100">
            <a:solidFill>
              <a:srgbClr val="FF0000"/>
            </a:solidFill>
          </a:ln>
        </p:spPr>
        <p:txBody>
          <a:bodyPr wrap="square" rtlCol="0">
            <a:spAutoFit/>
          </a:bodyPr>
          <a:lstStyle/>
          <a:p>
            <a:endParaRPr lang="zh-CN" altLang="en-US"/>
          </a:p>
        </p:txBody>
      </p:sp>
      <p:sp>
        <p:nvSpPr>
          <p:cNvPr id="24" name="文本框 23"/>
          <p:cNvSpPr txBox="1"/>
          <p:nvPr/>
        </p:nvSpPr>
        <p:spPr>
          <a:xfrm>
            <a:off x="2134870" y="4425950"/>
            <a:ext cx="443865" cy="368300"/>
          </a:xfrm>
          <a:prstGeom prst="rect">
            <a:avLst/>
          </a:prstGeom>
          <a:noFill/>
          <a:ln w="38100">
            <a:solidFill>
              <a:srgbClr val="FF0000"/>
            </a:solidFill>
          </a:ln>
        </p:spPr>
        <p:txBody>
          <a:bodyPr wrap="square" rtlCol="0">
            <a:spAutoFit/>
          </a:bodyPr>
          <a:lstStyle/>
          <a:p>
            <a:endParaRPr lang="zh-CN" altLang="en-US"/>
          </a:p>
        </p:txBody>
      </p:sp>
      <p:sp>
        <p:nvSpPr>
          <p:cNvPr id="25" name="文本框 24"/>
          <p:cNvSpPr txBox="1"/>
          <p:nvPr/>
        </p:nvSpPr>
        <p:spPr>
          <a:xfrm>
            <a:off x="269240" y="4871085"/>
            <a:ext cx="1253490" cy="521970"/>
          </a:xfrm>
          <a:prstGeom prst="rect">
            <a:avLst/>
          </a:prstGeom>
          <a:noFill/>
          <a:ln w="38100">
            <a:solidFill>
              <a:srgbClr val="00B0F0"/>
            </a:solidFill>
          </a:ln>
        </p:spPr>
        <p:txBody>
          <a:bodyPr wrap="square" rtlCol="0">
            <a:spAutoFit/>
          </a:bodyPr>
          <a:lstStyle/>
          <a:p>
            <a:pPr algn="ctr"/>
            <a:r>
              <a:rPr lang="en-US" altLang="zh-CN" sz="2800" b="1">
                <a:solidFill>
                  <a:srgbClr val="FF0000"/>
                </a:solidFill>
                <a:latin typeface="Times New Roman" panose="02020603050405020304" charset="0"/>
                <a:cs typeface="Times New Roman" panose="02020603050405020304" charset="0"/>
                <a:sym typeface="+mn-ea"/>
              </a:rPr>
              <a:t>Merge</a:t>
            </a:r>
            <a:endParaRPr lang="zh-CN" altLang="en-US" sz="2800">
              <a:latin typeface="宋体" panose="02010600030101010101" pitchFamily="2" charset="-122"/>
              <a:ea typeface="宋体" panose="02010600030101010101" pitchFamily="2" charset="-122"/>
            </a:endParaRPr>
          </a:p>
        </p:txBody>
      </p:sp>
      <p:sp>
        <p:nvSpPr>
          <p:cNvPr id="26" name="文本框 25"/>
          <p:cNvSpPr txBox="1"/>
          <p:nvPr/>
        </p:nvSpPr>
        <p:spPr>
          <a:xfrm>
            <a:off x="1802765" y="5331460"/>
            <a:ext cx="9489440" cy="953135"/>
          </a:xfrm>
          <a:prstGeom prst="rect">
            <a:avLst/>
          </a:prstGeom>
          <a:noFill/>
        </p:spPr>
        <p:txBody>
          <a:bodyPr wrap="square" rtlCol="0">
            <a:spAutoFit/>
          </a:bodyPr>
          <a:lstStyle/>
          <a:p>
            <a:r>
              <a:rPr lang="en-US" altLang="zh-CN" sz="2800">
                <a:latin typeface="Times New Roman" panose="02020603050405020304" charset="0"/>
                <a:ea typeface="宋体" panose="02010600030101010101" pitchFamily="2" charset="-122"/>
                <a:cs typeface="Times New Roman" panose="02020603050405020304" charset="0"/>
              </a:rPr>
              <a:t>T</a:t>
            </a:r>
            <a:r>
              <a:rPr lang="en-US" altLang="zh-CN" sz="2800">
                <a:latin typeface="Times New Roman" panose="02020603050405020304" charset="0"/>
                <a:ea typeface="宋体" panose="02010600030101010101" pitchFamily="2" charset="-122"/>
                <a:cs typeface="Times New Roman" panose="02020603050405020304" charset="0"/>
                <a:sym typeface="+mn-ea"/>
              </a:rPr>
              <a:t>oday w</a:t>
            </a:r>
            <a:r>
              <a:rPr lang="en-US" altLang="zh-CN" sz="2800">
                <a:latin typeface="Times New Roman" panose="02020603050405020304" charset="0"/>
                <a:ea typeface="宋体" panose="02010600030101010101" pitchFamily="2" charset="-122"/>
                <a:cs typeface="Times New Roman" panose="02020603050405020304" charset="0"/>
              </a:rPr>
              <a:t>e will learn the Optional Compulsory Book 3 Unit 5 </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whose</a:t>
            </a:r>
            <a:r>
              <a:rPr lang="en-US" altLang="zh-CN" sz="2800">
                <a:latin typeface="Times New Roman" panose="02020603050405020304" charset="0"/>
                <a:ea typeface="宋体" panose="02010600030101010101" pitchFamily="2" charset="-122"/>
                <a:cs typeface="Times New Roman" panose="02020603050405020304" charset="0"/>
              </a:rPr>
              <a:t> theme is about poems.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27" name="文本框 26"/>
          <p:cNvSpPr txBox="1"/>
          <p:nvPr/>
        </p:nvSpPr>
        <p:spPr>
          <a:xfrm>
            <a:off x="2087880" y="4349115"/>
            <a:ext cx="538480" cy="521970"/>
          </a:xfrm>
          <a:prstGeom prst="rect">
            <a:avLst/>
          </a:prstGeom>
          <a:noFill/>
        </p:spPr>
        <p:txBody>
          <a:bodyPr wrap="non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sym typeface="+mn-ea"/>
              </a:rPr>
              <a:t>Its</a:t>
            </a:r>
            <a:endParaRPr lang="en-US" altLang="zh-CN" sz="2800">
              <a:latin typeface="Times New Roman" panose="02020603050405020304" charset="0"/>
              <a:ea typeface="宋体" panose="02010600030101010101" pitchFamily="2" charset="-122"/>
              <a:cs typeface="Times New Roman" panose="02020603050405020304" charset="0"/>
              <a:sym typeface="+mn-ea"/>
            </a:endParaRPr>
          </a:p>
        </p:txBody>
      </p:sp>
      <p:sp>
        <p:nvSpPr>
          <p:cNvPr id="28" name="文本框 27"/>
          <p:cNvSpPr txBox="1"/>
          <p:nvPr/>
        </p:nvSpPr>
        <p:spPr>
          <a:xfrm>
            <a:off x="1428115" y="4349115"/>
            <a:ext cx="1150620" cy="521970"/>
          </a:xfrm>
          <a:prstGeom prst="rect">
            <a:avLst/>
          </a:prstGeom>
          <a:noFill/>
          <a:extLst>
            <a:ext uri="{909E8E84-426E-40DD-AFC4-6F175D3DCCD1}">
              <a14:hiddenFill xmlns:a14="http://schemas.microsoft.com/office/drawing/2010/main">
                <a:solidFill>
                  <a:srgbClr val="FF0000"/>
                </a:solidFill>
              </a14:hiddenFill>
            </a:ext>
          </a:extLst>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whose</a:t>
            </a:r>
            <a:endParaRPr lang="en-US" altLang="zh-CN" sz="2800">
              <a:solidFill>
                <a:srgbClr val="FF0000"/>
              </a:solidFill>
              <a:latin typeface="Times New Roman" panose="02020603050405020304" charset="0"/>
              <a:cs typeface="Times New Roman" panose="02020603050405020304" charset="0"/>
            </a:endParaRPr>
          </a:p>
        </p:txBody>
      </p:sp>
      <p:pic>
        <p:nvPicPr>
          <p:cNvPr id="12" name="图片 11" descr="水印"/>
          <p:cNvPicPr>
            <a:picLocks noChangeAspect="1"/>
          </p:cNvPicPr>
          <p:nvPr userDrawn="1"/>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2" nodeType="click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heckerboard(across)">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heckerboard(across)">
                                      <p:cBhvr>
                                        <p:cTn id="24" dur="500"/>
                                        <p:tgtEl>
                                          <p:spTgt spid="17"/>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heckerboard(across)">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heckerboard(across)">
                                      <p:cBhvr>
                                        <p:cTn id="32" dur="500"/>
                                        <p:tgtEl>
                                          <p:spTgt spid="23"/>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heckerboard(across)">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xit" presetSubtype="21" fill="hold" grpId="2" nodeType="clickEffect">
                                  <p:stCondLst>
                                    <p:cond delay="0"/>
                                  </p:stCondLst>
                                  <p:childTnLst>
                                    <p:animEffect transition="out" filter="barn(inVertical)">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6" presetClass="exit" presetSubtype="21" fill="hold" grpId="2" nodeType="withEffect">
                                  <p:stCondLst>
                                    <p:cond delay="0"/>
                                  </p:stCondLst>
                                  <p:childTnLst>
                                    <p:animEffect transition="out" filter="barn(inVertical)">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checkerboard(across)">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checkerboard(across)">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checkerboard(across)">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3" grpId="2" bldLvl="0" animBg="1"/>
      <p:bldP spid="16" grpId="0"/>
      <p:bldP spid="16" grpId="1"/>
      <p:bldP spid="17" grpId="0"/>
      <p:bldP spid="17" grpId="1"/>
      <p:bldP spid="20" grpId="0" bldLvl="0" animBg="1"/>
      <p:bldP spid="20" grpId="1" animBg="1"/>
      <p:bldP spid="23" grpId="0" bldLvl="0" animBg="1"/>
      <p:bldP spid="23" grpId="1" animBg="1"/>
      <p:bldP spid="24" grpId="0" bldLvl="0" animBg="1"/>
      <p:bldP spid="24" grpId="1" animBg="1"/>
      <p:bldP spid="24" grpId="2" bldLvl="0" animBg="1"/>
      <p:bldP spid="25" grpId="0" bldLvl="0" animBg="1"/>
      <p:bldP spid="25" grpId="1" animBg="1"/>
      <p:bldP spid="26" grpId="0"/>
      <p:bldP spid="26" grpId="1"/>
      <p:bldP spid="27" grpId="0"/>
      <p:bldP spid="27" grpId="1"/>
      <p:bldP spid="27" grpId="2"/>
      <p:bldP spid="28" grpId="0" bldLvl="0" animBg="1"/>
      <p:bldP spid="2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0" name="文本框 19"/>
          <p:cNvSpPr txBox="1"/>
          <p:nvPr/>
        </p:nvSpPr>
        <p:spPr>
          <a:xfrm>
            <a:off x="280670" y="265430"/>
            <a:ext cx="924560" cy="521970"/>
          </a:xfrm>
          <a:prstGeom prst="rect">
            <a:avLst/>
          </a:prstGeom>
          <a:noFill/>
          <a:ln w="38100">
            <a:solidFill>
              <a:srgbClr val="FF9900"/>
            </a:solidFill>
          </a:ln>
        </p:spPr>
        <p:txBody>
          <a:bodyPr wrap="square" rtlCol="0">
            <a:spAutoFit/>
          </a:bodyPr>
          <a:lstStyle/>
          <a:p>
            <a:pPr algn="ctr"/>
            <a:r>
              <a:rPr lang="en-US" altLang="zh-CN" sz="2800">
                <a:latin typeface="宋体" panose="02010600030101010101" pitchFamily="2" charset="-122"/>
                <a:ea typeface="宋体" panose="02010600030101010101" pitchFamily="2" charset="-122"/>
                <a:cs typeface="宋体" panose="02010600030101010101" pitchFamily="2" charset="-122"/>
              </a:rPr>
              <a:t>Eg.2</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16" name="文本框 15"/>
          <p:cNvSpPr txBox="1"/>
          <p:nvPr/>
        </p:nvSpPr>
        <p:spPr>
          <a:xfrm>
            <a:off x="1532890" y="304165"/>
            <a:ext cx="5002530" cy="521970"/>
          </a:xfrm>
          <a:prstGeom prst="rect">
            <a:avLst/>
          </a:prstGeom>
          <a:noFill/>
        </p:spPr>
        <p:txBody>
          <a:bodyPr wrap="squar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rPr>
              <a:t>    There are various reasons.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1532890" y="864235"/>
            <a:ext cx="6294755" cy="521970"/>
          </a:xfrm>
          <a:prstGeom prst="rect">
            <a:avLst/>
          </a:prstGeom>
          <a:noFill/>
        </p:spPr>
        <p:txBody>
          <a:bodyPr wrap="square" rtlCol="0">
            <a:spAutoFit/>
          </a:bodyPr>
          <a:lstStyle/>
          <a:p>
            <a:r>
              <a:rPr lang="en-US" altLang="zh-CN" sz="2800">
                <a:latin typeface="Times New Roman" panose="02020603050405020304" charset="0"/>
                <a:ea typeface="宋体" panose="02010600030101010101" pitchFamily="2" charset="-122"/>
                <a:cs typeface="Times New Roman" panose="02020603050405020304" charset="0"/>
              </a:rPr>
              <a:t>    People compose poetry for                   .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5797550" y="864235"/>
            <a:ext cx="1790065" cy="521970"/>
          </a:xfrm>
          <a:prstGeom prst="rect">
            <a:avLst/>
          </a:prstGeom>
          <a:noFill/>
        </p:spPr>
        <p:txBody>
          <a:bodyPr wrap="square" rtlCol="0">
            <a:spAutoFit/>
          </a:bodyPr>
          <a:lstStyle/>
          <a:p>
            <a:pPr algn="ctr"/>
            <a:r>
              <a:rPr lang="en-US" altLang="zh-CN" sz="2800">
                <a:latin typeface="Times New Roman" panose="02020603050405020304" charset="0"/>
                <a:ea typeface="宋体" panose="02010600030101010101" pitchFamily="2" charset="-122"/>
                <a:cs typeface="Times New Roman" panose="02020603050405020304" charset="0"/>
                <a:sym typeface="+mn-ea"/>
              </a:rPr>
              <a:t>the reasons</a:t>
            </a:r>
            <a:endParaRPr lang="zh-CN" altLang="en-US" sz="2800"/>
          </a:p>
        </p:txBody>
      </p:sp>
      <p:sp>
        <p:nvSpPr>
          <p:cNvPr id="25" name="文本框 24"/>
          <p:cNvSpPr txBox="1"/>
          <p:nvPr/>
        </p:nvSpPr>
        <p:spPr>
          <a:xfrm>
            <a:off x="189865" y="1386840"/>
            <a:ext cx="1106805" cy="460375"/>
          </a:xfrm>
          <a:prstGeom prst="rect">
            <a:avLst/>
          </a:prstGeom>
          <a:noFill/>
          <a:ln w="38100">
            <a:solidFill>
              <a:srgbClr val="00B0F0"/>
            </a:solidFill>
          </a:ln>
        </p:spPr>
        <p:txBody>
          <a:bodyPr wrap="square" rtlCol="0">
            <a:spAutoFit/>
          </a:bodyPr>
          <a:lstStyle/>
          <a:p>
            <a:pPr algn="ctr"/>
            <a:r>
              <a:rPr lang="en-US" altLang="zh-CN" sz="2400" b="1">
                <a:solidFill>
                  <a:srgbClr val="FF0000"/>
                </a:solidFill>
                <a:latin typeface="Times New Roman" panose="02020603050405020304" charset="0"/>
                <a:cs typeface="Times New Roman" panose="02020603050405020304" charset="0"/>
                <a:sym typeface="+mn-ea"/>
              </a:rPr>
              <a:t>Merge</a:t>
            </a:r>
            <a:endParaRPr lang="zh-CN" altLang="en-US" sz="2400">
              <a:latin typeface="宋体" panose="02010600030101010101" pitchFamily="2" charset="-122"/>
              <a:ea typeface="宋体" panose="02010600030101010101" pitchFamily="2" charset="-122"/>
            </a:endParaRPr>
          </a:p>
        </p:txBody>
      </p:sp>
      <p:sp>
        <p:nvSpPr>
          <p:cNvPr id="10" name="文本框 9"/>
          <p:cNvSpPr txBox="1"/>
          <p:nvPr/>
        </p:nvSpPr>
        <p:spPr>
          <a:xfrm>
            <a:off x="1404620" y="1502410"/>
            <a:ext cx="9246235" cy="521970"/>
          </a:xfrm>
          <a:prstGeom prst="rect">
            <a:avLst/>
          </a:prstGeom>
          <a:noFill/>
        </p:spPr>
        <p:txBody>
          <a:bodyPr wrap="squar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rPr>
              <a:t>    There are various reasons </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for which </a:t>
            </a:r>
            <a:r>
              <a:rPr lang="en-US" altLang="zh-CN" sz="2800">
                <a:solidFill>
                  <a:schemeClr val="tx1"/>
                </a:solidFill>
                <a:latin typeface="Times New Roman" panose="02020603050405020304" charset="0"/>
                <a:ea typeface="宋体" panose="02010600030101010101" pitchFamily="2" charset="-122"/>
                <a:cs typeface="Times New Roman" panose="02020603050405020304" charset="0"/>
              </a:rPr>
              <a:t>people compose poetry</a:t>
            </a:r>
            <a:r>
              <a:rPr lang="en-US" altLang="zh-CN" sz="2800">
                <a:latin typeface="Times New Roman" panose="02020603050405020304" charset="0"/>
                <a:ea typeface="宋体" panose="02010600030101010101" pitchFamily="2" charset="-122"/>
                <a:cs typeface="Times New Roman" panose="02020603050405020304" charset="0"/>
              </a:rPr>
              <a:t> .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26" name="文本框 25"/>
          <p:cNvSpPr txBox="1"/>
          <p:nvPr/>
        </p:nvSpPr>
        <p:spPr>
          <a:xfrm>
            <a:off x="4467860" y="381000"/>
            <a:ext cx="1492250" cy="368300"/>
          </a:xfrm>
          <a:prstGeom prst="rect">
            <a:avLst/>
          </a:prstGeom>
          <a:noFill/>
          <a:ln w="38100">
            <a:solidFill>
              <a:srgbClr val="FF0000"/>
            </a:solidFill>
          </a:ln>
        </p:spPr>
        <p:txBody>
          <a:bodyPr wrap="square" rtlCol="0">
            <a:spAutoFit/>
          </a:bodyPr>
          <a:lstStyle/>
          <a:p>
            <a:endParaRPr lang="zh-CN" altLang="en-US"/>
          </a:p>
        </p:txBody>
      </p:sp>
      <p:sp>
        <p:nvSpPr>
          <p:cNvPr id="28" name="文本框 27"/>
          <p:cNvSpPr txBox="1"/>
          <p:nvPr/>
        </p:nvSpPr>
        <p:spPr>
          <a:xfrm>
            <a:off x="5840730" y="941705"/>
            <a:ext cx="1682115" cy="368300"/>
          </a:xfrm>
          <a:prstGeom prst="rect">
            <a:avLst/>
          </a:prstGeom>
          <a:noFill/>
          <a:ln w="38100">
            <a:solidFill>
              <a:srgbClr val="FF0000"/>
            </a:solidFill>
          </a:ln>
        </p:spPr>
        <p:txBody>
          <a:bodyPr wrap="square" rtlCol="0">
            <a:spAutoFit/>
          </a:bodyPr>
          <a:lstStyle/>
          <a:p>
            <a:endParaRPr lang="zh-CN" altLang="en-US"/>
          </a:p>
        </p:txBody>
      </p:sp>
      <p:sp>
        <p:nvSpPr>
          <p:cNvPr id="29" name="文本框 28"/>
          <p:cNvSpPr txBox="1"/>
          <p:nvPr/>
        </p:nvSpPr>
        <p:spPr>
          <a:xfrm>
            <a:off x="5711825" y="864870"/>
            <a:ext cx="1253490"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which</a:t>
            </a:r>
            <a:endParaRPr lang="en-US" altLang="zh-CN" sz="2800">
              <a:solidFill>
                <a:srgbClr val="FF0000"/>
              </a:solidFill>
              <a:latin typeface="Times New Roman" panose="02020603050405020304" charset="0"/>
              <a:cs typeface="Times New Roman" panose="02020603050405020304" charset="0"/>
            </a:endParaRPr>
          </a:p>
        </p:txBody>
      </p:sp>
      <p:sp>
        <p:nvSpPr>
          <p:cNvPr id="30" name="文本框 29"/>
          <p:cNvSpPr txBox="1"/>
          <p:nvPr/>
        </p:nvSpPr>
        <p:spPr>
          <a:xfrm>
            <a:off x="5469255" y="1579245"/>
            <a:ext cx="1584325" cy="368300"/>
          </a:xfrm>
          <a:prstGeom prst="rect">
            <a:avLst/>
          </a:prstGeom>
          <a:noFill/>
          <a:ln w="38100">
            <a:solidFill>
              <a:srgbClr val="FF0000"/>
            </a:solidFill>
          </a:ln>
        </p:spPr>
        <p:txBody>
          <a:bodyPr wrap="square" rtlCol="0">
            <a:spAutoFit/>
          </a:bodyPr>
          <a:lstStyle/>
          <a:p>
            <a:endParaRPr lang="zh-CN" altLang="en-US"/>
          </a:p>
        </p:txBody>
      </p:sp>
      <p:sp>
        <p:nvSpPr>
          <p:cNvPr id="31" name="AutoShape 3"/>
          <p:cNvSpPr/>
          <p:nvPr/>
        </p:nvSpPr>
        <p:spPr>
          <a:xfrm>
            <a:off x="6356350" y="335915"/>
            <a:ext cx="3538220" cy="573405"/>
          </a:xfrm>
          <a:prstGeom prst="wedgeRectCallout">
            <a:avLst>
              <a:gd name="adj1" fmla="val -42555"/>
              <a:gd name="adj2" fmla="val 165069"/>
            </a:avLst>
          </a:prstGeom>
          <a:solidFill>
            <a:srgbClr val="FFFF00"/>
          </a:solidFill>
          <a:ln w="9525" cap="flat" cmpd="sng">
            <a:solidFill>
              <a:srgbClr val="0000FF"/>
            </a:solidFill>
            <a:prstDash val="solid"/>
            <a:miter/>
            <a:headEnd type="none" w="med" len="med"/>
            <a:tailEnd type="none" w="med" len="med"/>
          </a:ln>
        </p:spPr>
        <p:txBody>
          <a:bodyPr anchor="t" anchorCtr="0"/>
          <a:lstStyle/>
          <a:p>
            <a:pPr algn="ctr"/>
            <a:r>
              <a:rPr lang="en-US" altLang="zh-CN" sz="2800" b="1" dirty="0">
                <a:solidFill>
                  <a:srgbClr val="0000FF"/>
                </a:solidFill>
                <a:latin typeface="Arial" panose="020B0604020202020204" pitchFamily="34" charset="0"/>
                <a:ea typeface="黑体" panose="02010609060101010101" charset="-122"/>
              </a:rPr>
              <a:t>for which=why</a:t>
            </a:r>
            <a:endParaRPr lang="en-US" altLang="zh-CN" sz="2800" b="1" dirty="0">
              <a:solidFill>
                <a:srgbClr val="0000FF"/>
              </a:solidFill>
              <a:latin typeface="Arial" panose="020B0604020202020204" pitchFamily="34" charset="0"/>
              <a:ea typeface="黑体" panose="02010609060101010101" charset="-122"/>
            </a:endParaRPr>
          </a:p>
        </p:txBody>
      </p:sp>
      <p:sp>
        <p:nvSpPr>
          <p:cNvPr id="34" name="文本框 33"/>
          <p:cNvSpPr txBox="1"/>
          <p:nvPr/>
        </p:nvSpPr>
        <p:spPr>
          <a:xfrm>
            <a:off x="372110" y="4377055"/>
            <a:ext cx="924560" cy="521970"/>
          </a:xfrm>
          <a:prstGeom prst="rect">
            <a:avLst/>
          </a:prstGeom>
          <a:noFill/>
          <a:ln w="38100">
            <a:solidFill>
              <a:srgbClr val="FF9900"/>
            </a:solidFill>
          </a:ln>
        </p:spPr>
        <p:txBody>
          <a:bodyPr wrap="square" rtlCol="0">
            <a:spAutoFit/>
          </a:bodyPr>
          <a:lstStyle/>
          <a:p>
            <a:pPr algn="ctr"/>
            <a:r>
              <a:rPr lang="en-US" altLang="zh-CN" sz="2800">
                <a:latin typeface="宋体" panose="02010600030101010101" pitchFamily="2" charset="-122"/>
                <a:ea typeface="宋体" panose="02010600030101010101" pitchFamily="2" charset="-122"/>
                <a:cs typeface="宋体" panose="02010600030101010101" pitchFamily="2" charset="-122"/>
              </a:rPr>
              <a:t>Eg.3</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35" name="文本框 34"/>
          <p:cNvSpPr txBox="1"/>
          <p:nvPr/>
        </p:nvSpPr>
        <p:spPr>
          <a:xfrm>
            <a:off x="1475740" y="4158615"/>
            <a:ext cx="4964430" cy="521970"/>
          </a:xfrm>
          <a:prstGeom prst="rect">
            <a:avLst/>
          </a:prstGeom>
          <a:noFill/>
        </p:spPr>
        <p:txBody>
          <a:bodyPr wrap="squar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rPr>
              <a:t>    There are a variety of poems .   </a:t>
            </a:r>
            <a:endParaRPr lang="zh-CN" altLang="en-US" sz="2800">
              <a:latin typeface="Times New Roman" panose="02020603050405020304" charset="0"/>
              <a:ea typeface="宋体" panose="02010600030101010101" pitchFamily="2" charset="-122"/>
              <a:cs typeface="Times New Roman" panose="02020603050405020304" charset="0"/>
            </a:endParaRPr>
          </a:p>
        </p:txBody>
      </p:sp>
      <p:sp>
        <p:nvSpPr>
          <p:cNvPr id="36" name="文本框 35"/>
          <p:cNvSpPr txBox="1"/>
          <p:nvPr/>
        </p:nvSpPr>
        <p:spPr>
          <a:xfrm>
            <a:off x="1532890" y="4753610"/>
            <a:ext cx="5983605" cy="521970"/>
          </a:xfrm>
          <a:prstGeom prst="rect">
            <a:avLst/>
          </a:prstGeom>
          <a:noFill/>
        </p:spPr>
        <p:txBody>
          <a:bodyPr wrap="squar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rPr>
              <a:t>    Some of           are nursery rhymes .   </a:t>
            </a:r>
            <a:endParaRPr lang="zh-CN" altLang="en-US" sz="2800">
              <a:latin typeface="Times New Roman" panose="02020603050405020304" charset="0"/>
              <a:ea typeface="宋体" panose="02010600030101010101" pitchFamily="2" charset="-122"/>
              <a:cs typeface="Times New Roman" panose="02020603050405020304" charset="0"/>
            </a:endParaRPr>
          </a:p>
        </p:txBody>
      </p:sp>
      <p:pic>
        <p:nvPicPr>
          <p:cNvPr id="38" name="图片 37" descr="t016df89d853e0d88b8"/>
          <p:cNvPicPr>
            <a:picLocks noChangeAspect="1"/>
          </p:cNvPicPr>
          <p:nvPr/>
        </p:nvPicPr>
        <p:blipFill>
          <a:blip r:embed="rId4"/>
          <a:stretch>
            <a:fillRect/>
          </a:stretch>
        </p:blipFill>
        <p:spPr>
          <a:xfrm>
            <a:off x="8444865" y="2140585"/>
            <a:ext cx="3603625" cy="3364865"/>
          </a:xfrm>
          <a:prstGeom prst="rect">
            <a:avLst/>
          </a:prstGeom>
        </p:spPr>
      </p:pic>
      <p:pic>
        <p:nvPicPr>
          <p:cNvPr id="39" name="图片 38" descr="15"/>
          <p:cNvPicPr>
            <a:picLocks noChangeAspect="1"/>
          </p:cNvPicPr>
          <p:nvPr/>
        </p:nvPicPr>
        <p:blipFill>
          <a:blip r:embed="rId5"/>
          <a:stretch>
            <a:fillRect/>
          </a:stretch>
        </p:blipFill>
        <p:spPr>
          <a:xfrm>
            <a:off x="5740400" y="2345690"/>
            <a:ext cx="2486660" cy="1739900"/>
          </a:xfrm>
          <a:prstGeom prst="rect">
            <a:avLst/>
          </a:prstGeom>
        </p:spPr>
      </p:pic>
      <p:sp>
        <p:nvSpPr>
          <p:cNvPr id="40" name="文本框 39"/>
          <p:cNvSpPr txBox="1"/>
          <p:nvPr/>
        </p:nvSpPr>
        <p:spPr>
          <a:xfrm>
            <a:off x="3220720" y="4753610"/>
            <a:ext cx="920115" cy="521970"/>
          </a:xfrm>
          <a:prstGeom prst="rect">
            <a:avLst/>
          </a:prstGeom>
          <a:noFill/>
        </p:spPr>
        <p:txBody>
          <a:bodyPr wrap="square" rtlCol="0">
            <a:spAutoFit/>
          </a:bodyPr>
          <a:lstStyle/>
          <a:p>
            <a:pPr algn="ctr"/>
            <a:r>
              <a:rPr lang="en-US" altLang="zh-CN" sz="2800">
                <a:latin typeface="Times New Roman" panose="02020603050405020304" charset="0"/>
                <a:ea typeface="宋体" panose="02010600030101010101" pitchFamily="2" charset="-122"/>
                <a:cs typeface="Times New Roman" panose="02020603050405020304" charset="0"/>
                <a:sym typeface="+mn-ea"/>
              </a:rPr>
              <a:t>them</a:t>
            </a:r>
            <a:endParaRPr lang="zh-CN" altLang="en-US" sz="2800"/>
          </a:p>
        </p:txBody>
      </p:sp>
      <p:sp>
        <p:nvSpPr>
          <p:cNvPr id="41" name="文本框 40"/>
          <p:cNvSpPr txBox="1"/>
          <p:nvPr/>
        </p:nvSpPr>
        <p:spPr>
          <a:xfrm>
            <a:off x="5020310" y="4237355"/>
            <a:ext cx="1045210" cy="368300"/>
          </a:xfrm>
          <a:prstGeom prst="rect">
            <a:avLst/>
          </a:prstGeom>
          <a:noFill/>
          <a:ln w="38100">
            <a:solidFill>
              <a:srgbClr val="FF0000"/>
            </a:solidFill>
          </a:ln>
        </p:spPr>
        <p:txBody>
          <a:bodyPr wrap="square" rtlCol="0">
            <a:spAutoFit/>
          </a:bodyPr>
          <a:lstStyle/>
          <a:p>
            <a:endParaRPr lang="zh-CN" altLang="en-US"/>
          </a:p>
        </p:txBody>
      </p:sp>
      <p:sp>
        <p:nvSpPr>
          <p:cNvPr id="42" name="文本框 41"/>
          <p:cNvSpPr txBox="1"/>
          <p:nvPr/>
        </p:nvSpPr>
        <p:spPr>
          <a:xfrm>
            <a:off x="3263265" y="4843780"/>
            <a:ext cx="835660" cy="368300"/>
          </a:xfrm>
          <a:prstGeom prst="rect">
            <a:avLst/>
          </a:prstGeom>
          <a:noFill/>
          <a:ln w="38100">
            <a:solidFill>
              <a:srgbClr val="FF0000"/>
            </a:solidFill>
          </a:ln>
        </p:spPr>
        <p:txBody>
          <a:bodyPr wrap="square" rtlCol="0">
            <a:spAutoFit/>
          </a:bodyPr>
          <a:lstStyle/>
          <a:p>
            <a:endParaRPr lang="zh-CN" altLang="en-US"/>
          </a:p>
        </p:txBody>
      </p:sp>
      <p:sp>
        <p:nvSpPr>
          <p:cNvPr id="44" name="文本框 43"/>
          <p:cNvSpPr txBox="1"/>
          <p:nvPr/>
        </p:nvSpPr>
        <p:spPr>
          <a:xfrm>
            <a:off x="3117850" y="4753610"/>
            <a:ext cx="112585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which</a:t>
            </a:r>
            <a:endParaRPr lang="en-US" altLang="zh-CN" sz="2800">
              <a:solidFill>
                <a:srgbClr val="FF0000"/>
              </a:solidFill>
              <a:latin typeface="Times New Roman" panose="02020603050405020304" charset="0"/>
              <a:cs typeface="Times New Roman" panose="02020603050405020304" charset="0"/>
            </a:endParaRPr>
          </a:p>
        </p:txBody>
      </p:sp>
      <p:sp>
        <p:nvSpPr>
          <p:cNvPr id="45" name="文本框 44"/>
          <p:cNvSpPr txBox="1"/>
          <p:nvPr/>
        </p:nvSpPr>
        <p:spPr>
          <a:xfrm>
            <a:off x="297815" y="5382895"/>
            <a:ext cx="1106805" cy="460375"/>
          </a:xfrm>
          <a:prstGeom prst="rect">
            <a:avLst/>
          </a:prstGeom>
          <a:noFill/>
          <a:ln w="38100">
            <a:solidFill>
              <a:srgbClr val="00B0F0"/>
            </a:solidFill>
          </a:ln>
        </p:spPr>
        <p:txBody>
          <a:bodyPr wrap="square" rtlCol="0">
            <a:spAutoFit/>
          </a:bodyPr>
          <a:lstStyle/>
          <a:p>
            <a:pPr algn="ctr"/>
            <a:r>
              <a:rPr lang="en-US" altLang="zh-CN" sz="2400" b="1">
                <a:solidFill>
                  <a:srgbClr val="FF0000"/>
                </a:solidFill>
                <a:latin typeface="Times New Roman" panose="02020603050405020304" charset="0"/>
                <a:cs typeface="Times New Roman" panose="02020603050405020304" charset="0"/>
                <a:sym typeface="+mn-ea"/>
              </a:rPr>
              <a:t>Merge</a:t>
            </a:r>
            <a:endParaRPr lang="zh-CN" altLang="en-US" sz="2400">
              <a:latin typeface="宋体" panose="02010600030101010101" pitchFamily="2" charset="-122"/>
              <a:ea typeface="宋体" panose="02010600030101010101" pitchFamily="2" charset="-122"/>
            </a:endParaRPr>
          </a:p>
        </p:txBody>
      </p:sp>
      <p:sp>
        <p:nvSpPr>
          <p:cNvPr id="46" name="文本框 45"/>
          <p:cNvSpPr txBox="1"/>
          <p:nvPr/>
        </p:nvSpPr>
        <p:spPr>
          <a:xfrm>
            <a:off x="1296670" y="5630545"/>
            <a:ext cx="10114915" cy="521970"/>
          </a:xfrm>
          <a:prstGeom prst="rect">
            <a:avLst/>
          </a:prstGeom>
          <a:noFill/>
        </p:spPr>
        <p:txBody>
          <a:bodyPr wrap="square" rtlCol="0">
            <a:spAutoFit/>
          </a:bodyPr>
          <a:lstStyle/>
          <a:p>
            <a:pPr algn="l"/>
            <a:r>
              <a:rPr lang="en-US" altLang="zh-CN" sz="2800">
                <a:latin typeface="Times New Roman" panose="02020603050405020304" charset="0"/>
                <a:ea typeface="宋体" panose="02010600030101010101" pitchFamily="2" charset="-122"/>
                <a:cs typeface="Times New Roman" panose="02020603050405020304" charset="0"/>
              </a:rPr>
              <a:t>    There are a variety of poems, some of </a:t>
            </a:r>
            <a:r>
              <a:rPr lang="en-US" altLang="zh-CN" sz="2800">
                <a:solidFill>
                  <a:srgbClr val="FF0000"/>
                </a:solidFill>
                <a:latin typeface="Times New Roman" panose="02020603050405020304" charset="0"/>
                <a:ea typeface="宋体" panose="02010600030101010101" pitchFamily="2" charset="-122"/>
                <a:cs typeface="Times New Roman" panose="02020603050405020304" charset="0"/>
              </a:rPr>
              <a:t>which</a:t>
            </a:r>
            <a:r>
              <a:rPr lang="en-US" altLang="zh-CN" sz="2800">
                <a:latin typeface="Times New Roman" panose="02020603050405020304" charset="0"/>
                <a:ea typeface="宋体" panose="02010600030101010101" pitchFamily="2" charset="-122"/>
                <a:cs typeface="Times New Roman" panose="02020603050405020304" charset="0"/>
              </a:rPr>
              <a:t> are nursery rhymes.   </a:t>
            </a:r>
            <a:endParaRPr lang="zh-CN" altLang="en-US" sz="2800">
              <a:latin typeface="Times New Roman" panose="02020603050405020304" charset="0"/>
              <a:ea typeface="宋体" panose="02010600030101010101" pitchFamily="2" charset="-122"/>
              <a:cs typeface="Times New Roman" panose="02020603050405020304" charset="0"/>
            </a:endParaRPr>
          </a:p>
        </p:txBody>
      </p:sp>
      <p:grpSp>
        <p:nvGrpSpPr>
          <p:cNvPr id="11" name="组合 10"/>
          <p:cNvGrpSpPr/>
          <p:nvPr/>
        </p:nvGrpSpPr>
        <p:grpSpPr>
          <a:xfrm>
            <a:off x="97790" y="2125345"/>
            <a:ext cx="5424170" cy="2166620"/>
            <a:chOff x="154" y="3347"/>
            <a:chExt cx="8542" cy="3412"/>
          </a:xfrm>
        </p:grpSpPr>
        <p:pic>
          <p:nvPicPr>
            <p:cNvPr id="9" name="图片 8" descr="t01a6d2d9b97f61fd45"/>
            <p:cNvPicPr>
              <a:picLocks noChangeAspect="1"/>
            </p:cNvPicPr>
            <p:nvPr/>
          </p:nvPicPr>
          <p:blipFill>
            <a:blip r:embed="rId6"/>
            <a:srcRect r="258" b="22472"/>
            <a:stretch>
              <a:fillRect/>
            </a:stretch>
          </p:blipFill>
          <p:spPr>
            <a:xfrm>
              <a:off x="154" y="3347"/>
              <a:ext cx="8543" cy="3412"/>
            </a:xfrm>
            <a:prstGeom prst="rect">
              <a:avLst/>
            </a:prstGeom>
          </p:spPr>
        </p:pic>
        <p:sp>
          <p:nvSpPr>
            <p:cNvPr id="3" name="文本框 2"/>
            <p:cNvSpPr txBox="1"/>
            <p:nvPr/>
          </p:nvSpPr>
          <p:spPr>
            <a:xfrm>
              <a:off x="2981" y="3893"/>
              <a:ext cx="5155" cy="1307"/>
            </a:xfrm>
            <a:prstGeom prst="rect">
              <a:avLst/>
            </a:prstGeom>
            <a:noFill/>
          </p:spPr>
          <p:txBody>
            <a:bodyPr wrap="square" rtlCol="0">
              <a:spAutoFit/>
            </a:bodyPr>
            <a:p>
              <a:r>
                <a:rPr lang="zh-CN" altLang="en-US" sz="2400">
                  <a:latin typeface="Times New Roman" panose="02020603050405020304" charset="0"/>
                  <a:cs typeface="Times New Roman" panose="02020603050405020304" charset="0"/>
                </a:rPr>
                <a:t>When life gives you lemons, make lemonade.</a:t>
              </a:r>
              <a:endParaRPr lang="zh-CN" altLang="en-US" sz="2400">
                <a:latin typeface="Times New Roman" panose="02020603050405020304" charset="0"/>
                <a:cs typeface="Times New Roman" panose="0202060305040502030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heckerboard(across)">
                                      <p:cBhvr>
                                        <p:cTn id="15" dur="500"/>
                                        <p:tgtEl>
                                          <p:spTgt spid="1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checkerboard(across)">
                                      <p:cBhvr>
                                        <p:cTn id="26" dur="500"/>
                                        <p:tgtEl>
                                          <p:spTgt spid="26"/>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heckerboard(across)">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xit" presetSubtype="32" fill="hold" grpId="2" nodeType="clickEffect">
                                  <p:stCondLst>
                                    <p:cond delay="0"/>
                                  </p:stCondLst>
                                  <p:childTnLst>
                                    <p:animEffect transition="out" filter="box(out)">
                                      <p:cBhvr>
                                        <p:cTn id="33" dur="2000"/>
                                        <p:tgtEl>
                                          <p:spTgt spid="7"/>
                                        </p:tgtEl>
                                      </p:cBhvr>
                                    </p:animEffect>
                                    <p:set>
                                      <p:cBhvr>
                                        <p:cTn id="34" dur="1" fill="hold">
                                          <p:stCondLst>
                                            <p:cond delay="1999"/>
                                          </p:stCondLst>
                                        </p:cTn>
                                        <p:tgtEl>
                                          <p:spTgt spid="7"/>
                                        </p:tgtEl>
                                        <p:attrNameLst>
                                          <p:attrName>style.visibility</p:attrName>
                                        </p:attrNameLst>
                                      </p:cBhvr>
                                      <p:to>
                                        <p:strVal val="hidden"/>
                                      </p:to>
                                    </p:set>
                                  </p:childTnLst>
                                </p:cTn>
                              </p:par>
                              <p:par>
                                <p:cTn id="35" presetID="4" presetClass="exit" presetSubtype="32" fill="hold" grpId="2" nodeType="withEffect">
                                  <p:stCondLst>
                                    <p:cond delay="0"/>
                                  </p:stCondLst>
                                  <p:childTnLst>
                                    <p:animEffect transition="out" filter="box(out)">
                                      <p:cBhvr>
                                        <p:cTn id="36" dur="2000"/>
                                        <p:tgtEl>
                                          <p:spTgt spid="28"/>
                                        </p:tgtEl>
                                      </p:cBhvr>
                                    </p:animEffect>
                                    <p:set>
                                      <p:cBhvr>
                                        <p:cTn id="37" dur="1" fill="hold">
                                          <p:stCondLst>
                                            <p:cond delay="1999"/>
                                          </p:stCondLst>
                                        </p:cTn>
                                        <p:tgtEl>
                                          <p:spTgt spid="2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checkerboard(across)">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checkerboard(across)">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heckerboard(across)">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checkerboard(across)">
                                      <p:cBhvr>
                                        <p:cTn id="67" dur="500"/>
                                        <p:tgtEl>
                                          <p:spTgt spid="39"/>
                                        </p:tgtEl>
                                      </p:cBhvr>
                                    </p:animEffect>
                                  </p:childTnLst>
                                </p:cTn>
                              </p:par>
                              <p:par>
                                <p:cTn id="68" presetID="5" presetClass="entr" presetSubtype="1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checkerboard(across)">
                                      <p:cBhvr>
                                        <p:cTn id="70" dur="500"/>
                                        <p:tgtEl>
                                          <p:spTgt spid="38"/>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checkerboard(across)">
                                      <p:cBhvr>
                                        <p:cTn id="73" dur="500"/>
                                        <p:tgtEl>
                                          <p:spTgt spid="34"/>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checkerboard(across)">
                                      <p:cBhvr>
                                        <p:cTn id="76" dur="500"/>
                                        <p:tgtEl>
                                          <p:spTgt spid="35"/>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checkerboard(across)">
                                      <p:cBhvr>
                                        <p:cTn id="79" dur="500"/>
                                        <p:tgtEl>
                                          <p:spTgt spid="40"/>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checkerboard(across)">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checkerboard(across)">
                                      <p:cBhvr>
                                        <p:cTn id="87" dur="500"/>
                                        <p:tgtEl>
                                          <p:spTgt spid="41"/>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checkerboard(across)">
                                      <p:cBhvr>
                                        <p:cTn id="90" dur="500"/>
                                        <p:tgtEl>
                                          <p:spTgt spid="42"/>
                                        </p:tgtEl>
                                      </p:cBhvr>
                                    </p:animEffect>
                                  </p:childTnLst>
                                </p:cTn>
                              </p:par>
                            </p:childTnLst>
                          </p:cTn>
                        </p:par>
                      </p:childTnLst>
                    </p:cTn>
                  </p:par>
                  <p:par>
                    <p:cTn id="91" fill="hold">
                      <p:stCondLst>
                        <p:cond delay="indefinite"/>
                      </p:stCondLst>
                      <p:childTnLst>
                        <p:par>
                          <p:cTn id="92" fill="hold">
                            <p:stCondLst>
                              <p:cond delay="0"/>
                            </p:stCondLst>
                            <p:childTnLst>
                              <p:par>
                                <p:cTn id="93" presetID="5" presetClass="exit" presetSubtype="10" fill="hold" grpId="2" nodeType="clickEffect">
                                  <p:stCondLst>
                                    <p:cond delay="0"/>
                                  </p:stCondLst>
                                  <p:childTnLst>
                                    <p:animEffect transition="out" filter="checkerboard(across)">
                                      <p:cBhvr>
                                        <p:cTn id="94" dur="500"/>
                                        <p:tgtEl>
                                          <p:spTgt spid="40"/>
                                        </p:tgtEl>
                                      </p:cBhvr>
                                    </p:animEffect>
                                    <p:set>
                                      <p:cBhvr>
                                        <p:cTn id="95" dur="1" fill="hold">
                                          <p:stCondLst>
                                            <p:cond delay="499"/>
                                          </p:stCondLst>
                                        </p:cTn>
                                        <p:tgtEl>
                                          <p:spTgt spid="40"/>
                                        </p:tgtEl>
                                        <p:attrNameLst>
                                          <p:attrName>style.visibility</p:attrName>
                                        </p:attrNameLst>
                                      </p:cBhvr>
                                      <p:to>
                                        <p:strVal val="hidden"/>
                                      </p:to>
                                    </p:set>
                                  </p:childTnLst>
                                </p:cTn>
                              </p:par>
                              <p:par>
                                <p:cTn id="96" presetID="5" presetClass="exit" presetSubtype="10" fill="hold" grpId="2" nodeType="withEffect">
                                  <p:stCondLst>
                                    <p:cond delay="0"/>
                                  </p:stCondLst>
                                  <p:childTnLst>
                                    <p:animEffect transition="out" filter="checkerboard(across)">
                                      <p:cBhvr>
                                        <p:cTn id="97" dur="500"/>
                                        <p:tgtEl>
                                          <p:spTgt spid="42"/>
                                        </p:tgtEl>
                                      </p:cBhvr>
                                    </p:animEffect>
                                    <p:set>
                                      <p:cBhvr>
                                        <p:cTn id="98" dur="1" fill="hold">
                                          <p:stCondLst>
                                            <p:cond delay="499"/>
                                          </p:stCondLst>
                                        </p:cTn>
                                        <p:tgtEl>
                                          <p:spTgt spid="4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checkerboard(across)">
                                      <p:cBhvr>
                                        <p:cTn id="103" dur="500"/>
                                        <p:tgtEl>
                                          <p:spTgt spid="44"/>
                                        </p:tgtEl>
                                      </p:cBhvr>
                                    </p:animEffect>
                                  </p:childTnLst>
                                </p:cTn>
                              </p:par>
                            </p:childTnLst>
                          </p:cTn>
                        </p:par>
                      </p:childTnLst>
                    </p:cTn>
                  </p:par>
                  <p:par>
                    <p:cTn id="104" fill="hold">
                      <p:stCondLst>
                        <p:cond delay="indefinite"/>
                      </p:stCondLst>
                      <p:childTnLst>
                        <p:par>
                          <p:cTn id="105" fill="hold">
                            <p:stCondLst>
                              <p:cond delay="0"/>
                            </p:stCondLst>
                            <p:childTnLst>
                              <p:par>
                                <p:cTn id="106" presetID="5" presetClass="entr" presetSubtype="10" fill="hold" grpId="0" nodeType="clickEffect">
                                  <p:stCondLst>
                                    <p:cond delay="0"/>
                                  </p:stCondLst>
                                  <p:childTnLst>
                                    <p:set>
                                      <p:cBhvr>
                                        <p:cTn id="107" dur="1" fill="hold">
                                          <p:stCondLst>
                                            <p:cond delay="0"/>
                                          </p:stCondLst>
                                        </p:cTn>
                                        <p:tgtEl>
                                          <p:spTgt spid="45"/>
                                        </p:tgtEl>
                                        <p:attrNameLst>
                                          <p:attrName>style.visibility</p:attrName>
                                        </p:attrNameLst>
                                      </p:cBhvr>
                                      <p:to>
                                        <p:strVal val="visible"/>
                                      </p:to>
                                    </p:set>
                                    <p:animEffect transition="in" filter="checkerboard(across)">
                                      <p:cBhvr>
                                        <p:cTn id="108" dur="500"/>
                                        <p:tgtEl>
                                          <p:spTgt spid="45"/>
                                        </p:tgtEl>
                                      </p:cBhvr>
                                    </p:animEffect>
                                  </p:childTnLst>
                                </p:cTn>
                              </p:par>
                            </p:childTnLst>
                          </p:cTn>
                        </p:par>
                      </p:childTnLst>
                    </p:cTn>
                  </p:par>
                  <p:par>
                    <p:cTn id="109" fill="hold">
                      <p:stCondLst>
                        <p:cond delay="indefinite"/>
                      </p:stCondLst>
                      <p:childTnLst>
                        <p:par>
                          <p:cTn id="110" fill="hold">
                            <p:stCondLst>
                              <p:cond delay="0"/>
                            </p:stCondLst>
                            <p:childTnLst>
                              <p:par>
                                <p:cTn id="111" presetID="5" presetClass="entr" presetSubtype="10" fill="hold" grpId="0" nodeType="clickEffect">
                                  <p:stCondLst>
                                    <p:cond delay="0"/>
                                  </p:stCondLst>
                                  <p:childTnLst>
                                    <p:set>
                                      <p:cBhvr>
                                        <p:cTn id="112" dur="1" fill="hold">
                                          <p:stCondLst>
                                            <p:cond delay="0"/>
                                          </p:stCondLst>
                                        </p:cTn>
                                        <p:tgtEl>
                                          <p:spTgt spid="46"/>
                                        </p:tgtEl>
                                        <p:attrNameLst>
                                          <p:attrName>style.visibility</p:attrName>
                                        </p:attrNameLst>
                                      </p:cBhvr>
                                      <p:to>
                                        <p:strVal val="visible"/>
                                      </p:to>
                                    </p:set>
                                    <p:animEffect transition="in" filter="checkerboard(across)">
                                      <p:cBhvr>
                                        <p:cTn id="1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6" grpId="0"/>
      <p:bldP spid="16" grpId="1"/>
      <p:bldP spid="2" grpId="0"/>
      <p:bldP spid="2" grpId="1"/>
      <p:bldP spid="7" grpId="0"/>
      <p:bldP spid="7" grpId="1"/>
      <p:bldP spid="7" grpId="2"/>
      <p:bldP spid="25" grpId="0" bldLvl="0" animBg="1"/>
      <p:bldP spid="25" grpId="1" animBg="1"/>
      <p:bldP spid="10" grpId="0"/>
      <p:bldP spid="10" grpId="1"/>
      <p:bldP spid="26" grpId="0" animBg="1"/>
      <p:bldP spid="26" grpId="1" animBg="1"/>
      <p:bldP spid="28" grpId="0" bldLvl="0" animBg="1"/>
      <p:bldP spid="28" grpId="1" animBg="1"/>
      <p:bldP spid="28" grpId="2" bldLvl="0" animBg="1"/>
      <p:bldP spid="29" grpId="0"/>
      <p:bldP spid="29" grpId="1"/>
      <p:bldP spid="30" grpId="0" bldLvl="0" animBg="1"/>
      <p:bldP spid="30" grpId="1" animBg="1"/>
      <p:bldP spid="31" grpId="0" bldLvl="0" animBg="1"/>
      <p:bldP spid="31" grpId="1" animBg="1"/>
      <p:bldP spid="34" grpId="0" animBg="1"/>
      <p:bldP spid="34" grpId="1" animBg="1"/>
      <p:bldP spid="35" grpId="0"/>
      <p:bldP spid="35" grpId="1"/>
      <p:bldP spid="36" grpId="0"/>
      <p:bldP spid="36" grpId="1"/>
      <p:bldP spid="40" grpId="0"/>
      <p:bldP spid="40" grpId="1"/>
      <p:bldP spid="40" grpId="2"/>
      <p:bldP spid="41" grpId="0" bldLvl="0" animBg="1"/>
      <p:bldP spid="41" grpId="1" animBg="1"/>
      <p:bldP spid="42" grpId="0" bldLvl="0" animBg="1"/>
      <p:bldP spid="42" grpId="1" animBg="1"/>
      <p:bldP spid="42" grpId="2" bldLvl="0" animBg="1"/>
      <p:bldP spid="44" grpId="0"/>
      <p:bldP spid="44" grpId="1"/>
      <p:bldP spid="45" grpId="0" bldLvl="0" animBg="1"/>
      <p:bldP spid="45" grpId="1" animBg="1"/>
      <p:bldP spid="46" grpId="0"/>
      <p:bldP spid="4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889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3878580" y="347980"/>
            <a:ext cx="642620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The woman </a:t>
            </a:r>
            <a:r>
              <a:rPr lang="en-US" altLang="zh-CN" sz="2800">
                <a:latin typeface="Times New Roman" panose="02020603050405020304" charset="0"/>
                <a:cs typeface="Times New Roman" panose="02020603050405020304" charset="0"/>
                <a:sym typeface="+mn-ea"/>
              </a:rPr>
              <a:t>was waiting for her husband</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6484620" y="952500"/>
            <a:ext cx="443484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was standing on the stone .</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236855" y="4081145"/>
            <a:ext cx="702056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English speakers also enjoy poems from China.</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3016885" y="4608830"/>
            <a:ext cx="2586355" cy="521970"/>
          </a:xfrm>
          <a:prstGeom prst="rect">
            <a:avLst/>
          </a:prstGeom>
          <a:noFill/>
        </p:spPr>
        <p:txBody>
          <a:bodyPr wrap="square" rtlCol="0">
            <a:spAutoFit/>
          </a:bodyPr>
          <a:lstStyle/>
          <a:p>
            <a:pPr algn="ctr"/>
            <a:r>
              <a:rPr lang="en-US" altLang="zh-CN" sz="2800">
                <a:latin typeface="Times New Roman" panose="02020603050405020304" charset="0"/>
                <a:cs typeface="Times New Roman" panose="02020603050405020304" charset="0"/>
              </a:rPr>
              <a:t> is konwn to us.</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5937885" y="952500"/>
            <a:ext cx="82550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She</a:t>
            </a:r>
            <a:endParaRPr lang="zh-CN" altLang="en-US" sz="2800"/>
          </a:p>
        </p:txBody>
      </p:sp>
      <p:sp>
        <p:nvSpPr>
          <p:cNvPr id="20" name="文本框 19"/>
          <p:cNvSpPr txBox="1"/>
          <p:nvPr/>
        </p:nvSpPr>
        <p:spPr>
          <a:xfrm>
            <a:off x="10736580" y="159385"/>
            <a:ext cx="924560" cy="521970"/>
          </a:xfrm>
          <a:prstGeom prst="rect">
            <a:avLst/>
          </a:prstGeom>
          <a:noFill/>
          <a:ln w="38100">
            <a:solidFill>
              <a:srgbClr val="FF9900"/>
            </a:solidFill>
          </a:ln>
        </p:spPr>
        <p:txBody>
          <a:bodyPr wrap="square" rtlCol="0">
            <a:spAutoFit/>
          </a:bodyPr>
          <a:lstStyle/>
          <a:p>
            <a:pPr algn="ctr"/>
            <a:r>
              <a:rPr lang="en-US" altLang="zh-CN" sz="2800">
                <a:latin typeface="宋体" panose="02010600030101010101" pitchFamily="2" charset="-122"/>
                <a:ea typeface="宋体" panose="02010600030101010101" pitchFamily="2" charset="-122"/>
                <a:cs typeface="宋体" panose="02010600030101010101" pitchFamily="2" charset="-122"/>
              </a:rPr>
              <a:t>Eg.4</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26" name="文本框 25"/>
          <p:cNvSpPr txBox="1"/>
          <p:nvPr/>
        </p:nvSpPr>
        <p:spPr>
          <a:xfrm>
            <a:off x="3878580" y="424815"/>
            <a:ext cx="1818640" cy="368300"/>
          </a:xfrm>
          <a:prstGeom prst="rect">
            <a:avLst/>
          </a:prstGeom>
          <a:noFill/>
          <a:ln w="38100">
            <a:solidFill>
              <a:srgbClr val="FF0000"/>
            </a:solidFill>
          </a:ln>
        </p:spPr>
        <p:txBody>
          <a:bodyPr wrap="square" rtlCol="0">
            <a:spAutoFit/>
          </a:bodyPr>
          <a:lstStyle/>
          <a:p>
            <a:endParaRPr lang="zh-CN" altLang="en-US"/>
          </a:p>
        </p:txBody>
      </p:sp>
      <p:sp>
        <p:nvSpPr>
          <p:cNvPr id="13" name="文本框 12"/>
          <p:cNvSpPr txBox="1"/>
          <p:nvPr/>
        </p:nvSpPr>
        <p:spPr>
          <a:xfrm>
            <a:off x="5859145" y="1036320"/>
            <a:ext cx="774065" cy="368300"/>
          </a:xfrm>
          <a:prstGeom prst="rect">
            <a:avLst/>
          </a:prstGeom>
          <a:noFill/>
          <a:ln w="38100">
            <a:solidFill>
              <a:srgbClr val="FF0000"/>
            </a:solidFill>
          </a:ln>
        </p:spPr>
        <p:txBody>
          <a:bodyPr wrap="square" rtlCol="0">
            <a:spAutoFit/>
          </a:bodyPr>
          <a:lstStyle/>
          <a:p>
            <a:endParaRPr lang="zh-CN" altLang="en-US"/>
          </a:p>
        </p:txBody>
      </p:sp>
      <p:sp>
        <p:nvSpPr>
          <p:cNvPr id="14" name="文本框 13"/>
          <p:cNvSpPr txBox="1"/>
          <p:nvPr/>
        </p:nvSpPr>
        <p:spPr>
          <a:xfrm>
            <a:off x="5803900" y="952500"/>
            <a:ext cx="95948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who</a:t>
            </a:r>
            <a:endParaRPr lang="en-US" altLang="zh-CN" sz="2800">
              <a:latin typeface="Times New Roman" panose="02020603050405020304" charset="0"/>
              <a:cs typeface="Times New Roman" panose="02020603050405020304" charset="0"/>
            </a:endParaRPr>
          </a:p>
        </p:txBody>
      </p:sp>
      <p:sp>
        <p:nvSpPr>
          <p:cNvPr id="25" name="文本框 24"/>
          <p:cNvSpPr txBox="1"/>
          <p:nvPr/>
        </p:nvSpPr>
        <p:spPr>
          <a:xfrm>
            <a:off x="3878580" y="1404620"/>
            <a:ext cx="1106805" cy="460375"/>
          </a:xfrm>
          <a:prstGeom prst="rect">
            <a:avLst/>
          </a:prstGeom>
          <a:noFill/>
          <a:ln w="38100">
            <a:solidFill>
              <a:srgbClr val="00B0F0"/>
            </a:solidFill>
          </a:ln>
        </p:spPr>
        <p:txBody>
          <a:bodyPr wrap="square" rtlCol="0">
            <a:spAutoFit/>
          </a:bodyPr>
          <a:lstStyle/>
          <a:p>
            <a:pPr algn="ctr"/>
            <a:r>
              <a:rPr lang="en-US" altLang="zh-CN" sz="2400" b="1">
                <a:solidFill>
                  <a:srgbClr val="FF0000"/>
                </a:solidFill>
                <a:latin typeface="Times New Roman" panose="02020603050405020304" charset="0"/>
                <a:cs typeface="Times New Roman" panose="02020603050405020304" charset="0"/>
                <a:sym typeface="+mn-ea"/>
              </a:rPr>
              <a:t>Merge</a:t>
            </a:r>
            <a:endParaRPr lang="zh-CN" altLang="en-US" sz="2400">
              <a:latin typeface="宋体" panose="02010600030101010101" pitchFamily="2" charset="-122"/>
              <a:ea typeface="宋体" panose="02010600030101010101" pitchFamily="2" charset="-122"/>
            </a:endParaRPr>
          </a:p>
        </p:txBody>
      </p:sp>
      <p:sp>
        <p:nvSpPr>
          <p:cNvPr id="16" name="文本框 15"/>
          <p:cNvSpPr txBox="1"/>
          <p:nvPr/>
        </p:nvSpPr>
        <p:spPr>
          <a:xfrm>
            <a:off x="4623435" y="2072640"/>
            <a:ext cx="637095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The woman who was standing on the stone was waiting for her husband.</a:t>
            </a:r>
            <a:endParaRPr lang="zh-CN" altLang="en-US" sz="2800"/>
          </a:p>
        </p:txBody>
      </p:sp>
      <p:sp>
        <p:nvSpPr>
          <p:cNvPr id="17" name="文本框 16"/>
          <p:cNvSpPr txBox="1"/>
          <p:nvPr/>
        </p:nvSpPr>
        <p:spPr>
          <a:xfrm>
            <a:off x="798195" y="5440045"/>
            <a:ext cx="607758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As is konwn to us, English speakers also</a:t>
            </a:r>
            <a:r>
              <a:rPr lang="en-US" altLang="zh-CN" sz="2800">
                <a:latin typeface="Times New Roman" panose="02020603050405020304" charset="0"/>
                <a:cs typeface="Times New Roman" panose="02020603050405020304" charset="0"/>
              </a:rPr>
              <a:t> enjoy poems from China.</a:t>
            </a:r>
            <a:endParaRPr lang="en-US" altLang="zh-CN" sz="2800">
              <a:latin typeface="Times New Roman" panose="02020603050405020304" charset="0"/>
              <a:cs typeface="Times New Roman" panose="02020603050405020304" charset="0"/>
            </a:endParaRPr>
          </a:p>
        </p:txBody>
      </p:sp>
      <p:sp>
        <p:nvSpPr>
          <p:cNvPr id="18" name="文本框 17"/>
          <p:cNvSpPr txBox="1"/>
          <p:nvPr/>
        </p:nvSpPr>
        <p:spPr>
          <a:xfrm>
            <a:off x="389890" y="4934585"/>
            <a:ext cx="1106805" cy="460375"/>
          </a:xfrm>
          <a:prstGeom prst="rect">
            <a:avLst/>
          </a:prstGeom>
          <a:noFill/>
          <a:ln w="38100">
            <a:solidFill>
              <a:srgbClr val="00B0F0"/>
            </a:solidFill>
          </a:ln>
        </p:spPr>
        <p:txBody>
          <a:bodyPr wrap="square" rtlCol="0">
            <a:spAutoFit/>
          </a:bodyPr>
          <a:lstStyle/>
          <a:p>
            <a:pPr algn="ctr"/>
            <a:r>
              <a:rPr lang="en-US" altLang="zh-CN" sz="2400" b="1">
                <a:solidFill>
                  <a:srgbClr val="FF0000"/>
                </a:solidFill>
                <a:latin typeface="Times New Roman" panose="02020603050405020304" charset="0"/>
                <a:cs typeface="Times New Roman" panose="02020603050405020304" charset="0"/>
                <a:sym typeface="+mn-ea"/>
              </a:rPr>
              <a:t>Merge</a:t>
            </a:r>
            <a:endParaRPr lang="zh-CN" altLang="en-US" sz="2400">
              <a:latin typeface="宋体" panose="02010600030101010101" pitchFamily="2" charset="-122"/>
              <a:ea typeface="宋体" panose="02010600030101010101" pitchFamily="2" charset="-122"/>
            </a:endParaRPr>
          </a:p>
        </p:txBody>
      </p:sp>
      <p:grpSp>
        <p:nvGrpSpPr>
          <p:cNvPr id="23" name="组合 22"/>
          <p:cNvGrpSpPr/>
          <p:nvPr/>
        </p:nvGrpSpPr>
        <p:grpSpPr>
          <a:xfrm>
            <a:off x="7576820" y="3370580"/>
            <a:ext cx="4441190" cy="3478530"/>
            <a:chOff x="13486" y="5833"/>
            <a:chExt cx="5440" cy="4953"/>
          </a:xfrm>
        </p:grpSpPr>
        <p:pic>
          <p:nvPicPr>
            <p:cNvPr id="19" name="图片 18" descr="ab6b061d38e441288d95dc1f1f8a6669_th"/>
            <p:cNvPicPr>
              <a:picLocks noChangeAspect="1"/>
            </p:cNvPicPr>
            <p:nvPr/>
          </p:nvPicPr>
          <p:blipFill>
            <a:blip r:embed="rId4"/>
            <a:stretch>
              <a:fillRect/>
            </a:stretch>
          </p:blipFill>
          <p:spPr>
            <a:xfrm>
              <a:off x="13486" y="5833"/>
              <a:ext cx="5441" cy="4953"/>
            </a:xfrm>
            <a:prstGeom prst="rect">
              <a:avLst/>
            </a:prstGeom>
          </p:spPr>
        </p:pic>
        <p:pic>
          <p:nvPicPr>
            <p:cNvPr id="22" name="图片 21" descr="0c01a81a-17f3-49f4-b39a-1554a52536e0"/>
            <p:cNvPicPr>
              <a:picLocks noChangeAspect="1"/>
            </p:cNvPicPr>
            <p:nvPr/>
          </p:nvPicPr>
          <p:blipFill>
            <a:blip r:embed="rId5"/>
            <a:stretch>
              <a:fillRect/>
            </a:stretch>
          </p:blipFill>
          <p:spPr>
            <a:xfrm>
              <a:off x="15768" y="9026"/>
              <a:ext cx="1428" cy="1760"/>
            </a:xfrm>
            <a:prstGeom prst="rect">
              <a:avLst/>
            </a:prstGeom>
          </p:spPr>
        </p:pic>
      </p:grpSp>
      <p:sp>
        <p:nvSpPr>
          <p:cNvPr id="24" name="文本框 23"/>
          <p:cNvSpPr txBox="1"/>
          <p:nvPr/>
        </p:nvSpPr>
        <p:spPr>
          <a:xfrm>
            <a:off x="2859405" y="4608830"/>
            <a:ext cx="438150" cy="521970"/>
          </a:xfrm>
          <a:prstGeom prst="rect">
            <a:avLst/>
          </a:prstGeom>
          <a:noFill/>
        </p:spPr>
        <p:txBody>
          <a:bodyPr wrap="square" rtlCol="0">
            <a:spAutoFit/>
          </a:bodyPr>
          <a:lstStyle/>
          <a:p>
            <a:pPr algn="ctr"/>
            <a:r>
              <a:rPr lang="en-US" altLang="zh-CN" sz="2800">
                <a:latin typeface="Times New Roman" panose="02020603050405020304" charset="0"/>
                <a:cs typeface="Times New Roman" panose="02020603050405020304" charset="0"/>
                <a:sym typeface="+mn-ea"/>
              </a:rPr>
              <a:t>It</a:t>
            </a:r>
            <a:endParaRPr lang="zh-CN" altLang="en-US" sz="2800"/>
          </a:p>
        </p:txBody>
      </p:sp>
      <p:sp>
        <p:nvSpPr>
          <p:cNvPr id="27" name="文本框 26"/>
          <p:cNvSpPr txBox="1"/>
          <p:nvPr/>
        </p:nvSpPr>
        <p:spPr>
          <a:xfrm>
            <a:off x="3969385" y="3391535"/>
            <a:ext cx="924560" cy="521970"/>
          </a:xfrm>
          <a:prstGeom prst="rect">
            <a:avLst/>
          </a:prstGeom>
          <a:noFill/>
          <a:ln w="38100">
            <a:solidFill>
              <a:srgbClr val="FF9900"/>
            </a:solidFill>
          </a:ln>
        </p:spPr>
        <p:txBody>
          <a:bodyPr wrap="square" rtlCol="0">
            <a:spAutoFit/>
          </a:bodyPr>
          <a:lstStyle/>
          <a:p>
            <a:pPr algn="ctr"/>
            <a:r>
              <a:rPr lang="en-US" altLang="zh-CN" sz="2800">
                <a:latin typeface="宋体" panose="02010600030101010101" pitchFamily="2" charset="-122"/>
                <a:ea typeface="宋体" panose="02010600030101010101" pitchFamily="2" charset="-122"/>
                <a:cs typeface="宋体" panose="02010600030101010101" pitchFamily="2" charset="-122"/>
              </a:rPr>
              <a:t>Eg.5</a:t>
            </a:r>
            <a:endParaRPr lang="en-US" altLang="zh-CN" sz="2800">
              <a:latin typeface="宋体" panose="02010600030101010101" pitchFamily="2" charset="-122"/>
              <a:ea typeface="宋体" panose="02010600030101010101" pitchFamily="2" charset="-122"/>
              <a:cs typeface="宋体" panose="02010600030101010101" pitchFamily="2" charset="-122"/>
            </a:endParaRPr>
          </a:p>
        </p:txBody>
      </p:sp>
      <p:sp>
        <p:nvSpPr>
          <p:cNvPr id="28" name="文本框 27"/>
          <p:cNvSpPr txBox="1"/>
          <p:nvPr/>
        </p:nvSpPr>
        <p:spPr>
          <a:xfrm>
            <a:off x="236855" y="4148455"/>
            <a:ext cx="7019925" cy="368300"/>
          </a:xfrm>
          <a:prstGeom prst="rect">
            <a:avLst/>
          </a:prstGeom>
          <a:noFill/>
          <a:ln w="38100">
            <a:solidFill>
              <a:srgbClr val="FF0000"/>
            </a:solidFill>
          </a:ln>
        </p:spPr>
        <p:txBody>
          <a:bodyPr wrap="square" rtlCol="0">
            <a:spAutoFit/>
          </a:bodyPr>
          <a:lstStyle/>
          <a:p>
            <a:endParaRPr lang="zh-CN" altLang="en-US"/>
          </a:p>
        </p:txBody>
      </p:sp>
      <p:sp>
        <p:nvSpPr>
          <p:cNvPr id="29" name="文本框 28"/>
          <p:cNvSpPr txBox="1"/>
          <p:nvPr/>
        </p:nvSpPr>
        <p:spPr>
          <a:xfrm>
            <a:off x="2783840" y="4685665"/>
            <a:ext cx="513715" cy="368300"/>
          </a:xfrm>
          <a:prstGeom prst="rect">
            <a:avLst/>
          </a:prstGeom>
          <a:noFill/>
          <a:ln w="38100">
            <a:solidFill>
              <a:srgbClr val="FF0000"/>
            </a:solidFill>
          </a:ln>
        </p:spPr>
        <p:txBody>
          <a:bodyPr wrap="square" rtlCol="0">
            <a:spAutoFit/>
          </a:bodyPr>
          <a:lstStyle/>
          <a:p>
            <a:endParaRPr lang="zh-CN" altLang="en-US"/>
          </a:p>
        </p:txBody>
      </p:sp>
      <p:sp>
        <p:nvSpPr>
          <p:cNvPr id="30" name="文本框 29"/>
          <p:cNvSpPr txBox="1"/>
          <p:nvPr/>
        </p:nvSpPr>
        <p:spPr>
          <a:xfrm>
            <a:off x="2673350" y="4608830"/>
            <a:ext cx="734695" cy="521970"/>
          </a:xfrm>
          <a:prstGeom prst="rect">
            <a:avLst/>
          </a:prstGeom>
          <a:noFill/>
        </p:spPr>
        <p:txBody>
          <a:bodyPr wrap="square" rtlCol="0">
            <a:spAutoFit/>
          </a:bodyPr>
          <a:lstStyle/>
          <a:p>
            <a:pPr algn="ctr"/>
            <a:r>
              <a:rPr lang="en-US" altLang="zh-CN" sz="2800">
                <a:latin typeface="Times New Roman" panose="02020603050405020304" charset="0"/>
                <a:cs typeface="Times New Roman" panose="02020603050405020304" charset="0"/>
              </a:rPr>
              <a:t>as</a:t>
            </a:r>
            <a:endParaRPr lang="en-US" altLang="zh-CN" sz="2800">
              <a:latin typeface="Times New Roman" panose="02020603050405020304" charset="0"/>
              <a:cs typeface="Times New Roman" panose="02020603050405020304" charset="0"/>
            </a:endParaRPr>
          </a:p>
        </p:txBody>
      </p:sp>
      <p:pic>
        <p:nvPicPr>
          <p:cNvPr id="12" name="图片 11" descr="望夫女"/>
          <p:cNvPicPr>
            <a:picLocks noChangeAspect="1"/>
          </p:cNvPicPr>
          <p:nvPr/>
        </p:nvPicPr>
        <p:blipFill>
          <a:blip r:embed="rId6"/>
          <a:stretch>
            <a:fillRect/>
          </a:stretch>
        </p:blipFill>
        <p:spPr>
          <a:xfrm>
            <a:off x="0" y="238125"/>
            <a:ext cx="3863340" cy="3646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heckerboard(across)">
                                      <p:cBhvr>
                                        <p:cTn id="24" dur="500"/>
                                        <p:tgtEl>
                                          <p:spTgt spid="26"/>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2" nodeType="clickEffect">
                                  <p:stCondLst>
                                    <p:cond delay="0"/>
                                  </p:stCondLst>
                                  <p:childTnLst>
                                    <p:animEffect transition="out" filter="checkerboard(across)">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5" presetClass="exit" presetSubtype="10" fill="hold" grpId="2" nodeType="withEffect">
                                  <p:stCondLst>
                                    <p:cond delay="0"/>
                                  </p:stCondLst>
                                  <p:childTnLst>
                                    <p:animEffect transition="out" filter="checkerboard(across)">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heckerboard(across)">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checkerboard(across)">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checkerboard(across)">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checkerboard(across)">
                                      <p:cBhvr>
                                        <p:cTn id="55" dur="500"/>
                                        <p:tgtEl>
                                          <p:spTgt spid="8"/>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heckerboard(across)">
                                      <p:cBhvr>
                                        <p:cTn id="58" dur="500"/>
                                        <p:tgtEl>
                                          <p:spTgt spid="24"/>
                                        </p:tgtEl>
                                      </p:cBhvr>
                                    </p:animEffect>
                                  </p:childTnLst>
                                </p:cTn>
                              </p:par>
                              <p:par>
                                <p:cTn id="59" presetID="5" presetClass="entr" presetSubtype="1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checkerboard(across)">
                                      <p:cBhvr>
                                        <p:cTn id="61" dur="500"/>
                                        <p:tgtEl>
                                          <p:spTgt spid="9"/>
                                        </p:tgtEl>
                                      </p:cBhvr>
                                    </p:animEffect>
                                  </p:childTnLst>
                                </p:cTn>
                              </p:par>
                              <p:par>
                                <p:cTn id="62" presetID="5" presetClass="entr" presetSubtype="1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checkerboard(across)">
                                      <p:cBhvr>
                                        <p:cTn id="64" dur="500"/>
                                        <p:tgtEl>
                                          <p:spTgt spid="23"/>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checkerboard(across)">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checkerboard(across)">
                                      <p:cBhvr>
                                        <p:cTn id="72" dur="500"/>
                                        <p:tgtEl>
                                          <p:spTgt spid="28"/>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checkerboard(across)">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xit" presetSubtype="10" fill="hold" grpId="2" nodeType="clickEffect">
                                  <p:stCondLst>
                                    <p:cond delay="0"/>
                                  </p:stCondLst>
                                  <p:childTnLst>
                                    <p:animEffect transition="out" filter="checkerboard(across)">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5" presetClass="exit" presetSubtype="10" fill="hold" grpId="2" nodeType="withEffect">
                                  <p:stCondLst>
                                    <p:cond delay="0"/>
                                  </p:stCondLst>
                                  <p:childTnLst>
                                    <p:animEffect transition="out" filter="checkerboard(across)">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checkerboard(across)">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ntr" presetSubtype="10" fill="hold" grpId="0" nodeType="click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checkerboard(across)">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checkerboard(across)">
                                      <p:cBhvr>
                                        <p:cTn id="9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4" grpId="0"/>
      <p:bldP spid="14" grpId="1"/>
      <p:bldP spid="25" grpId="0" bldLvl="0" animBg="1"/>
      <p:bldP spid="25" grpId="1" animBg="1"/>
      <p:bldP spid="16" grpId="0"/>
      <p:bldP spid="16" grpId="1"/>
      <p:bldP spid="17" grpId="0"/>
      <p:bldP spid="17" grpId="1"/>
      <p:bldP spid="18" grpId="0" bldLvl="0" animBg="1"/>
      <p:bldP spid="18" grpId="1" animBg="1"/>
      <p:bldP spid="24" grpId="0"/>
      <p:bldP spid="24" grpId="1"/>
      <p:bldP spid="24" grpId="2"/>
      <p:bldP spid="27" grpId="0" bldLvl="0" animBg="1"/>
      <p:bldP spid="27" grpId="1" animBg="1"/>
      <p:bldP spid="28" grpId="0" bldLvl="0" animBg="1"/>
      <p:bldP spid="28" grpId="1" animBg="1"/>
      <p:bldP spid="29" grpId="0" bldLvl="0" animBg="1"/>
      <p:bldP spid="29" grpId="1" animBg="1"/>
      <p:bldP spid="29" grpId="2" bldLvl="0" animBg="1"/>
      <p:bldP spid="30" grpId="0"/>
      <p:bldP spid="30" grpId="1"/>
      <p:bldP spid="20" grpId="0" animBg="1"/>
      <p:bldP spid="2" grpId="0"/>
      <p:bldP spid="10" grpId="0"/>
      <p:bldP spid="7" grpId="0"/>
      <p:bldP spid="20" grpId="1" animBg="1"/>
      <p:bldP spid="2" grpId="1"/>
      <p:bldP spid="10" grpId="1"/>
      <p:bldP spid="7" grpId="1"/>
      <p:bldP spid="26" grpId="0" bldLvl="0" animBg="1"/>
      <p:bldP spid="13" grpId="0" bldLvl="0" animBg="1"/>
      <p:bldP spid="26" grpId="1" animBg="1"/>
      <p:bldP spid="13" grpId="1" animBg="1"/>
      <p:bldP spid="13" grpId="2" bldLvl="0" animBg="1"/>
      <p:bldP spid="10"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9" name="文本框 8"/>
          <p:cNvSpPr txBox="1"/>
          <p:nvPr/>
        </p:nvSpPr>
        <p:spPr>
          <a:xfrm>
            <a:off x="692785" y="121285"/>
            <a:ext cx="10074910" cy="645160"/>
          </a:xfrm>
          <a:prstGeom prst="rect">
            <a:avLst/>
          </a:prstGeom>
          <a:noFill/>
          <a:ln w="38100">
            <a:solidFill>
              <a:srgbClr val="FF0000"/>
            </a:solidFill>
          </a:ln>
        </p:spPr>
        <p:txBody>
          <a:bodyPr wrap="square" rtlCol="0">
            <a:spAutoFit/>
          </a:bodyPr>
          <a:lstStyle/>
          <a:p>
            <a:pPr algn="ctr"/>
            <a:r>
              <a:rPr lang="en-US" altLang="zh-CN" sz="3600" b="1" dirty="0">
                <a:solidFill>
                  <a:srgbClr val="FF0000"/>
                </a:solidFill>
                <a:latin typeface="Times New Roman" panose="02020603050405020304" charset="0"/>
                <a:ea typeface="宋体" panose="02010600030101010101" pitchFamily="2" charset="-122"/>
                <a:cs typeface="Times New Roman" panose="02020603050405020304" charset="0"/>
                <a:sym typeface="+mn-ea"/>
              </a:rPr>
              <a:t>Practice: To finish Exercises 1 on Page 53. </a:t>
            </a:r>
            <a:r>
              <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rPr>
              <a:t> </a:t>
            </a:r>
            <a:endPar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2" name="文本框 1"/>
          <p:cNvSpPr txBox="1"/>
          <p:nvPr/>
        </p:nvSpPr>
        <p:spPr>
          <a:xfrm>
            <a:off x="135890" y="805815"/>
            <a:ext cx="1132268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 The Crescent Moon is perhaps the most famous collection of children’s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poems. It is known to people in China.</a:t>
            </a:r>
            <a:endParaRPr lang="en-US" altLang="zh-CN" sz="2800">
              <a:latin typeface="Times New Roman" panose="02020603050405020304" charset="0"/>
              <a:cs typeface="Times New Roman" panose="02020603050405020304" charset="0"/>
            </a:endParaRPr>
          </a:p>
        </p:txBody>
      </p:sp>
      <p:sp>
        <p:nvSpPr>
          <p:cNvPr id="3" name="文本框 2"/>
          <p:cNvSpPr txBox="1"/>
          <p:nvPr/>
        </p:nvSpPr>
        <p:spPr>
          <a:xfrm>
            <a:off x="135890" y="1725930"/>
            <a:ext cx="1184465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There are also many poems written from a child’s perspective. In these poems</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the poet Tagore shows a sympathetic understanding of children’s feelings.</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135890" y="2696210"/>
            <a:ext cx="1149985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3. The English version of the book contains nearly 50 poems. The focus of </a:t>
            </a:r>
            <a:r>
              <a:rPr lang="en-US" altLang="zh-CN" sz="2800">
                <a:latin typeface="Times New Roman" panose="02020603050405020304" charset="0"/>
                <a:cs typeface="Times New Roman" panose="02020603050405020304" charset="0"/>
                <a:sym typeface="+mn-ea"/>
              </a:rPr>
              <a:t>the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poems is on the parent-child relationship.</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113665" y="3638550"/>
            <a:ext cx="1154493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4. The initial poems were written from the perspective of a mother. The </a:t>
            </a:r>
            <a:r>
              <a:rPr lang="en-US" altLang="zh-CN" sz="2800">
                <a:latin typeface="Times New Roman" panose="02020603050405020304" charset="0"/>
                <a:cs typeface="Times New Roman" panose="02020603050405020304" charset="0"/>
                <a:sym typeface="+mn-ea"/>
              </a:rPr>
              <a:t>mother</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loves her baby at play and at rest, in laughter and in tears.</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224155" y="4601845"/>
            <a:ext cx="1123505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5. Many people love to read this collection of poems. The reason is that they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can feel the warmth of love and enjoy the innocence of childhood.</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213360" y="5579110"/>
            <a:ext cx="1134491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6. It was written by the Indian poet Tagore. Tagore was the first Asian to win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the Nobel Prize in Literature.</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402590" y="121285"/>
            <a:ext cx="10965815" cy="645160"/>
          </a:xfrm>
          <a:prstGeom prst="rect">
            <a:avLst/>
          </a:prstGeom>
          <a:solidFill>
            <a:schemeClr val="accent4"/>
          </a:solidFill>
          <a:ln w="38100">
            <a:solidFill>
              <a:srgbClr val="FF0000"/>
            </a:solidFill>
          </a:ln>
        </p:spPr>
        <p:txBody>
          <a:bodyPr wrap="square" rtlCol="0">
            <a:spAutoFit/>
          </a:bodyPr>
          <a:lstStyle/>
          <a:p>
            <a:pPr algn="ctr"/>
            <a:r>
              <a:rPr lang="en-US" altLang="zh-CN" sz="3600" b="1" dirty="0">
                <a:solidFill>
                  <a:schemeClr val="tx1"/>
                </a:solidFill>
                <a:latin typeface="Times New Roman" panose="02020603050405020304" charset="0"/>
                <a:ea typeface="宋体" panose="02010600030101010101" pitchFamily="2" charset="-122"/>
                <a:cs typeface="Times New Roman" panose="02020603050405020304" charset="0"/>
                <a:sym typeface="+mn-ea"/>
              </a:rPr>
              <a:t>Task 1: Connect the sentences using the relative words. </a:t>
            </a:r>
            <a:r>
              <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rPr>
              <a:t> </a:t>
            </a:r>
            <a:endPar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13" name="圆角矩形 12"/>
          <p:cNvSpPr/>
          <p:nvPr/>
        </p:nvSpPr>
        <p:spPr>
          <a:xfrm>
            <a:off x="213360" y="1725930"/>
            <a:ext cx="11508740" cy="925195"/>
          </a:xfrm>
          <a:prstGeom prst="roundRect">
            <a:avLst/>
          </a:prstGeom>
          <a:solidFill>
            <a:srgbClr val="FBBE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1. The Crescent Moon is perhaps the most famous collection of children’s </a:t>
            </a:r>
            <a:endParaRPr lang="en-US" altLang="zh-CN" sz="2800">
              <a:solidFill>
                <a:schemeClr val="tx1"/>
              </a:solidFill>
              <a:latin typeface="Times New Roman" panose="02020603050405020304" charset="0"/>
              <a:cs typeface="Times New Roman" panose="02020603050405020304" charset="0"/>
            </a:endParaRPr>
          </a:p>
          <a:p>
            <a:pPr algn="l"/>
            <a:r>
              <a:rPr lang="en-US" altLang="zh-CN" sz="2800">
                <a:solidFill>
                  <a:schemeClr val="tx1"/>
                </a:solidFill>
                <a:latin typeface="Times New Roman" panose="02020603050405020304" charset="0"/>
                <a:cs typeface="Times New Roman" panose="02020603050405020304" charset="0"/>
                <a:sym typeface="+mn-ea"/>
              </a:rPr>
              <a:t>    poems that is known to people in China.</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4" name="圆角矩形 13"/>
          <p:cNvSpPr/>
          <p:nvPr/>
        </p:nvSpPr>
        <p:spPr>
          <a:xfrm>
            <a:off x="113665" y="2717800"/>
            <a:ext cx="11544935" cy="9251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2. There are also many poems written from a child’s perspective in which the   </a:t>
            </a:r>
            <a:endParaRPr lang="en-US" altLang="zh-CN" sz="2800">
              <a:solidFill>
                <a:schemeClr val="tx1"/>
              </a:solidFill>
              <a:latin typeface="Times New Roman" panose="02020603050405020304" charset="0"/>
              <a:cs typeface="Times New Roman" panose="02020603050405020304" charset="0"/>
              <a:sym typeface="+mn-ea"/>
            </a:endParaRPr>
          </a:p>
          <a:p>
            <a:pPr algn="l"/>
            <a:r>
              <a:rPr lang="en-US" altLang="zh-CN" sz="2800">
                <a:solidFill>
                  <a:schemeClr val="tx1"/>
                </a:solidFill>
                <a:latin typeface="Times New Roman" panose="02020603050405020304" charset="0"/>
                <a:cs typeface="Times New Roman" panose="02020603050405020304" charset="0"/>
                <a:sym typeface="+mn-ea"/>
              </a:rPr>
              <a:t>    poet Tagore shows a sympathetic understanding of children’s feelings.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5" name="圆角矩形 14"/>
          <p:cNvSpPr/>
          <p:nvPr/>
        </p:nvSpPr>
        <p:spPr>
          <a:xfrm>
            <a:off x="135890" y="3709670"/>
            <a:ext cx="11508740" cy="925195"/>
          </a:xfrm>
          <a:prstGeom prst="roundRect">
            <a:avLst/>
          </a:prstGeom>
          <a:solidFill>
            <a:srgbClr val="FBBE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3.The English version of the book contains nearly 50 poems, the focus of  </a:t>
            </a:r>
            <a:endParaRPr lang="en-US" altLang="zh-CN" sz="2800">
              <a:solidFill>
                <a:schemeClr val="tx1"/>
              </a:solidFill>
              <a:latin typeface="Times New Roman" panose="02020603050405020304" charset="0"/>
              <a:cs typeface="Times New Roman" panose="02020603050405020304" charset="0"/>
              <a:sym typeface="+mn-ea"/>
            </a:endParaRPr>
          </a:p>
          <a:p>
            <a:pPr algn="l"/>
            <a:r>
              <a:rPr lang="en-US" altLang="zh-CN" sz="2800">
                <a:solidFill>
                  <a:schemeClr val="tx1"/>
                </a:solidFill>
                <a:latin typeface="Times New Roman" panose="02020603050405020304" charset="0"/>
                <a:cs typeface="Times New Roman" panose="02020603050405020304" charset="0"/>
                <a:sym typeface="+mn-ea"/>
              </a:rPr>
              <a:t>   which is on the parent-child relationship .</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6" name="圆角矩形 15"/>
          <p:cNvSpPr/>
          <p:nvPr/>
        </p:nvSpPr>
        <p:spPr>
          <a:xfrm>
            <a:off x="99695" y="4671060"/>
            <a:ext cx="11544935" cy="9251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4. The initial poems were written from the perspective of a mother who loves  </a:t>
            </a:r>
            <a:endParaRPr lang="en-US" altLang="zh-CN" sz="2800">
              <a:solidFill>
                <a:schemeClr val="tx1"/>
              </a:solidFill>
              <a:latin typeface="Times New Roman" panose="02020603050405020304" charset="0"/>
              <a:cs typeface="Times New Roman" panose="02020603050405020304" charset="0"/>
              <a:sym typeface="+mn-ea"/>
            </a:endParaRPr>
          </a:p>
          <a:p>
            <a:pPr algn="l"/>
            <a:r>
              <a:rPr lang="en-US" altLang="zh-CN" sz="2800">
                <a:solidFill>
                  <a:schemeClr val="tx1"/>
                </a:solidFill>
                <a:latin typeface="Times New Roman" panose="02020603050405020304" charset="0"/>
                <a:cs typeface="Times New Roman" panose="02020603050405020304" charset="0"/>
                <a:sym typeface="+mn-ea"/>
              </a:rPr>
              <a:t>    her baby at play and at rest, in laughter and in tears.</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7" name="圆角矩形 16"/>
          <p:cNvSpPr/>
          <p:nvPr/>
        </p:nvSpPr>
        <p:spPr>
          <a:xfrm>
            <a:off x="113665" y="5693410"/>
            <a:ext cx="11508740" cy="925195"/>
          </a:xfrm>
          <a:prstGeom prst="roundRect">
            <a:avLst/>
          </a:prstGeom>
          <a:solidFill>
            <a:srgbClr val="FBBE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latin typeface="Times New Roman" panose="02020603050405020304" charset="0"/>
                <a:cs typeface="Times New Roman" panose="02020603050405020304" charset="0"/>
                <a:sym typeface="+mn-ea"/>
              </a:rPr>
              <a:t>5.The reason why many people love to read this collection of poems is that  </a:t>
            </a:r>
            <a:endParaRPr lang="en-US" altLang="zh-CN" sz="2800">
              <a:solidFill>
                <a:schemeClr val="tx1"/>
              </a:solidFill>
              <a:latin typeface="Times New Roman" panose="02020603050405020304" charset="0"/>
              <a:cs typeface="Times New Roman" panose="02020603050405020304" charset="0"/>
              <a:sym typeface="+mn-ea"/>
            </a:endParaRPr>
          </a:p>
          <a:p>
            <a:pPr algn="l"/>
            <a:r>
              <a:rPr lang="en-US" altLang="zh-CN" sz="2800">
                <a:solidFill>
                  <a:schemeClr val="tx1"/>
                </a:solidFill>
                <a:latin typeface="Times New Roman" panose="02020603050405020304" charset="0"/>
                <a:cs typeface="Times New Roman" panose="02020603050405020304" charset="0"/>
                <a:sym typeface="+mn-ea"/>
              </a:rPr>
              <a:t>   they can feel the warmth of love and enjoy the innocence of childhood .</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9" name="圆角矩形 18"/>
          <p:cNvSpPr/>
          <p:nvPr/>
        </p:nvSpPr>
        <p:spPr>
          <a:xfrm>
            <a:off x="125095" y="4682490"/>
            <a:ext cx="11530330" cy="9220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latin typeface="Times New Roman" panose="02020603050405020304" charset="0"/>
                <a:cs typeface="Times New Roman" panose="02020603050405020304" charset="0"/>
                <a:sym typeface="+mn-ea"/>
              </a:rPr>
              <a:t>6. </a:t>
            </a:r>
            <a:r>
              <a:rPr lang="en-US" altLang="zh-CN" sz="2800">
                <a:solidFill>
                  <a:schemeClr val="tx1"/>
                </a:solidFill>
                <a:latin typeface="Times New Roman" panose="02020603050405020304" charset="0"/>
                <a:cs typeface="Times New Roman" panose="02020603050405020304" charset="0"/>
                <a:sym typeface="+mn-ea"/>
              </a:rPr>
              <a:t>It was written by the Indian poet Tagore who was the first Asian to win  </a:t>
            </a:r>
            <a:endParaRPr lang="en-US" altLang="zh-CN" sz="2800">
              <a:solidFill>
                <a:schemeClr val="tx1"/>
              </a:solidFill>
              <a:latin typeface="Times New Roman" panose="02020603050405020304" charset="0"/>
              <a:cs typeface="Times New Roman" panose="02020603050405020304" charset="0"/>
            </a:endParaRPr>
          </a:p>
          <a:p>
            <a:pPr algn="l"/>
            <a:r>
              <a:rPr lang="en-US" altLang="zh-CN" sz="2800">
                <a:solidFill>
                  <a:schemeClr val="tx1"/>
                </a:solidFill>
                <a:latin typeface="Times New Roman" panose="02020603050405020304" charset="0"/>
                <a:cs typeface="Times New Roman" panose="02020603050405020304" charset="0"/>
                <a:sym typeface="+mn-ea"/>
              </a:rPr>
              <a:t>    the Nobel Prize in Literature.</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20" name="文本框 19"/>
          <p:cNvSpPr txBox="1"/>
          <p:nvPr/>
        </p:nvSpPr>
        <p:spPr>
          <a:xfrm>
            <a:off x="99695" y="50165"/>
            <a:ext cx="11880215" cy="645160"/>
          </a:xfrm>
          <a:prstGeom prst="rect">
            <a:avLst/>
          </a:prstGeom>
          <a:solidFill>
            <a:schemeClr val="accent4"/>
          </a:solidFill>
          <a:ln w="38100">
            <a:solidFill>
              <a:srgbClr val="FF0000"/>
            </a:solidFill>
          </a:ln>
        </p:spPr>
        <p:txBody>
          <a:bodyPr wrap="square" rtlCol="0">
            <a:spAutoFit/>
          </a:bodyPr>
          <a:lstStyle/>
          <a:p>
            <a:pPr algn="ctr"/>
            <a:r>
              <a:rPr lang="en-US" altLang="zh-CN" sz="3200" b="1" dirty="0">
                <a:solidFill>
                  <a:schemeClr val="tx1"/>
                </a:solidFill>
                <a:latin typeface="Times New Roman" panose="02020603050405020304" charset="0"/>
                <a:ea typeface="宋体" panose="02010600030101010101" pitchFamily="2" charset="-122"/>
                <a:cs typeface="Times New Roman" panose="02020603050405020304" charset="0"/>
                <a:sym typeface="+mn-ea"/>
              </a:rPr>
              <a:t>Task 2: To put them in the correct order to compose a passage. </a:t>
            </a:r>
            <a:r>
              <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rPr>
              <a:t> </a:t>
            </a:r>
            <a:endParaRPr lang="en-US" altLang="zh-CN" sz="36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21" name="文本框 20"/>
          <p:cNvSpPr txBox="1"/>
          <p:nvPr/>
        </p:nvSpPr>
        <p:spPr>
          <a:xfrm>
            <a:off x="11067415" y="1012825"/>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1</a:t>
            </a:r>
            <a:endParaRPr lang="en-US" altLang="zh-CN" sz="2800" b="1">
              <a:latin typeface="宋体" panose="02010600030101010101" pitchFamily="2" charset="-122"/>
              <a:ea typeface="宋体" panose="02010600030101010101" pitchFamily="2" charset="-122"/>
            </a:endParaRPr>
          </a:p>
        </p:txBody>
      </p:sp>
      <p:sp>
        <p:nvSpPr>
          <p:cNvPr id="22" name="文本框 21"/>
          <p:cNvSpPr txBox="1"/>
          <p:nvPr/>
        </p:nvSpPr>
        <p:spPr>
          <a:xfrm>
            <a:off x="11067415" y="5958840"/>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2</a:t>
            </a:r>
            <a:endParaRPr lang="en-US" altLang="zh-CN" sz="2800" b="1">
              <a:latin typeface="宋体" panose="02010600030101010101" pitchFamily="2" charset="-122"/>
              <a:ea typeface="宋体" panose="02010600030101010101" pitchFamily="2" charset="-122"/>
            </a:endParaRPr>
          </a:p>
        </p:txBody>
      </p:sp>
      <p:sp>
        <p:nvSpPr>
          <p:cNvPr id="23" name="文本框 22"/>
          <p:cNvSpPr txBox="1"/>
          <p:nvPr/>
        </p:nvSpPr>
        <p:spPr>
          <a:xfrm>
            <a:off x="11131550" y="3042285"/>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3</a:t>
            </a:r>
            <a:endParaRPr lang="en-US" altLang="zh-CN" sz="2800" b="1">
              <a:latin typeface="宋体" panose="02010600030101010101" pitchFamily="2" charset="-122"/>
              <a:ea typeface="宋体" panose="02010600030101010101" pitchFamily="2" charset="-122"/>
            </a:endParaRPr>
          </a:p>
        </p:txBody>
      </p:sp>
      <p:sp>
        <p:nvSpPr>
          <p:cNvPr id="24" name="文本框 23"/>
          <p:cNvSpPr txBox="1"/>
          <p:nvPr/>
        </p:nvSpPr>
        <p:spPr>
          <a:xfrm>
            <a:off x="11131550" y="3927475"/>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4</a:t>
            </a:r>
            <a:endParaRPr lang="en-US" altLang="zh-CN" sz="2800" b="1">
              <a:latin typeface="宋体" panose="02010600030101010101" pitchFamily="2" charset="-122"/>
              <a:ea typeface="宋体" panose="02010600030101010101" pitchFamily="2" charset="-122"/>
            </a:endParaRPr>
          </a:p>
        </p:txBody>
      </p:sp>
      <p:sp>
        <p:nvSpPr>
          <p:cNvPr id="25" name="文本框 24"/>
          <p:cNvSpPr txBox="1"/>
          <p:nvPr/>
        </p:nvSpPr>
        <p:spPr>
          <a:xfrm>
            <a:off x="11067415" y="1896110"/>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5</a:t>
            </a:r>
            <a:endParaRPr lang="en-US" altLang="zh-CN" sz="2800" b="1">
              <a:latin typeface="宋体" panose="02010600030101010101" pitchFamily="2" charset="-122"/>
              <a:ea typeface="宋体" panose="02010600030101010101" pitchFamily="2" charset="-122"/>
            </a:endParaRPr>
          </a:p>
        </p:txBody>
      </p:sp>
      <p:sp>
        <p:nvSpPr>
          <p:cNvPr id="26" name="文本框 25"/>
          <p:cNvSpPr txBox="1"/>
          <p:nvPr/>
        </p:nvSpPr>
        <p:spPr>
          <a:xfrm>
            <a:off x="11067415" y="4881880"/>
            <a:ext cx="490855" cy="521970"/>
          </a:xfrm>
          <a:prstGeom prst="rect">
            <a:avLst/>
          </a:prstGeom>
          <a:gradFill>
            <a:gsLst>
              <a:gs pos="0">
                <a:srgbClr val="FBFB11"/>
              </a:gs>
              <a:gs pos="100000">
                <a:srgbClr val="838309"/>
              </a:gs>
            </a:gsLst>
            <a:lin scaled="0"/>
          </a:gradFill>
        </p:spPr>
        <p:txBody>
          <a:bodyPr wrap="square" rtlCol="0">
            <a:spAutoFit/>
          </a:bodyPr>
          <a:lstStyle/>
          <a:p>
            <a:pPr algn="ctr"/>
            <a:r>
              <a:rPr lang="en-US" altLang="zh-CN" sz="2800" b="1">
                <a:latin typeface="宋体" panose="02010600030101010101" pitchFamily="2" charset="-122"/>
                <a:ea typeface="宋体" panose="02010600030101010101" pitchFamily="2" charset="-122"/>
              </a:rPr>
              <a:t>6</a:t>
            </a:r>
            <a:endParaRPr lang="en-US" altLang="zh-CN" sz="2800" b="1">
              <a:latin typeface="宋体" panose="02010600030101010101" pitchFamily="2" charset="-122"/>
              <a:ea typeface="宋体" panose="02010600030101010101" pitchFamily="2" charset="-122"/>
            </a:endParaRPr>
          </a:p>
        </p:txBody>
      </p:sp>
      <p:pic>
        <p:nvPicPr>
          <p:cNvPr id="18" name="图片 17"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grpId="2" nodeType="clickEffect">
                                  <p:stCondLst>
                                    <p:cond delay="0"/>
                                  </p:stCondLst>
                                  <p:childTnLst>
                                    <p:animMotion origin="layout" path="M 0 0 L -0.00078125 -0.153796 " pathEditMode="relative" rAng="0" ptsTypes="">
                                      <p:cBhvr>
                                        <p:cTn id="16" dur="2000" fill="hold"/>
                                        <p:tgtEl>
                                          <p:spTgt spid="13"/>
                                        </p:tgtEl>
                                        <p:attrNameLst>
                                          <p:attrName>ppt_x</p:attrName>
                                          <p:attrName>ppt_y</p:attrName>
                                        </p:attrNameLst>
                                      </p:cBhvr>
                                      <p:rCtr x="0" y="-125"/>
                                    </p:animMotion>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grpId="2" nodeType="clickEffect">
                                  <p:stCondLst>
                                    <p:cond delay="0"/>
                                  </p:stCondLst>
                                  <p:childTnLst>
                                    <p:animMotion origin="layout" path="M 0 0 L -0.00078125 -0.153796 " pathEditMode="relative" rAng="0" ptsTypes="">
                                      <p:cBhvr>
                                        <p:cTn id="25" dur="2000" fill="hold"/>
                                        <p:tgtEl>
                                          <p:spTgt spid="14"/>
                                        </p:tgtEl>
                                        <p:attrNameLst>
                                          <p:attrName>ppt_x</p:attrName>
                                          <p:attrName>ppt_y</p:attrName>
                                        </p:attrNameLst>
                                      </p:cBhvr>
                                      <p:rCtr x="0" y="-125"/>
                                    </p:animMotion>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heckerboard(across)">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2" nodeType="clickEffect">
                                  <p:stCondLst>
                                    <p:cond delay="0"/>
                                  </p:stCondLst>
                                  <p:childTnLst>
                                    <p:animMotion origin="layout" path="M 0 0 L -0.00078125 -0.153796 " pathEditMode="relative" rAng="0" ptsTypes="">
                                      <p:cBhvr>
                                        <p:cTn id="34" dur="2000" fill="hold"/>
                                        <p:tgtEl>
                                          <p:spTgt spid="15"/>
                                        </p:tgtEl>
                                        <p:attrNameLst>
                                          <p:attrName>ppt_x</p:attrName>
                                          <p:attrName>ppt_y</p:attrName>
                                        </p:attrNameLst>
                                      </p:cBhvr>
                                      <p:rCtr x="0" y="-125"/>
                                    </p:animMotion>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grpId="2" nodeType="clickEffect">
                                  <p:stCondLst>
                                    <p:cond delay="0"/>
                                  </p:stCondLst>
                                  <p:childTnLst>
                                    <p:animMotion origin="layout" path="M 0 0 L -0.00078125 -0.153796 " pathEditMode="relative" rAng="0" ptsTypes="">
                                      <p:cBhvr>
                                        <p:cTn id="43" dur="2000" fill="hold"/>
                                        <p:tgtEl>
                                          <p:spTgt spid="16"/>
                                        </p:tgtEl>
                                        <p:attrNameLst>
                                          <p:attrName>ppt_x</p:attrName>
                                          <p:attrName>ppt_y</p:attrName>
                                        </p:attrNameLst>
                                      </p:cBhvr>
                                      <p:rCtr x="0" y="-125"/>
                                    </p:animMotion>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checkerboard(across)">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64" presetClass="path" presetSubtype="0" accel="50000" decel="50000" fill="hold" grpId="2" nodeType="clickEffect">
                                  <p:stCondLst>
                                    <p:cond delay="0"/>
                                  </p:stCondLst>
                                  <p:childTnLst>
                                    <p:animMotion origin="layout" path="M 0 0 L -0.00078125 -0.153796 " pathEditMode="relative" rAng="0" ptsTypes="">
                                      <p:cBhvr>
                                        <p:cTn id="52" dur="2000" fill="hold"/>
                                        <p:tgtEl>
                                          <p:spTgt spid="17"/>
                                        </p:tgtEl>
                                        <p:attrNameLst>
                                          <p:attrName>ppt_x</p:attrName>
                                          <p:attrName>ppt_y</p:attrName>
                                        </p:attrNameLst>
                                      </p:cBhvr>
                                      <p:rCtr x="0" y="-125"/>
                                    </p:animMotion>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2" nodeType="clickEffect">
                                  <p:stCondLst>
                                    <p:cond delay="0"/>
                                  </p:stCondLst>
                                  <p:childTnLst>
                                    <p:animMotion origin="layout" path="M 0 0 L -0.00260417 0.143333 " pathEditMode="relative" rAng="0" ptsTypes="">
                                      <p:cBhvr>
                                        <p:cTn id="61" dur="2000" fill="hold"/>
                                        <p:tgtEl>
                                          <p:spTgt spid="19"/>
                                        </p:tgtEl>
                                        <p:attrNameLst>
                                          <p:attrName>ppt_x</p:attrName>
                                          <p:attrName>ppt_y</p:attrName>
                                        </p:attrNameLst>
                                      </p:cBhvr>
                                      <p:rCtr x="0" y="125"/>
                                    </p:animMotion>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checkerboard(across)">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checkerboard(across)">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checkerboard(across)">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checkerboard(across)">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checkerboard(across)">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checkerboard(across)">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5" presetClass="entr" presetSubtype="10"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checkerboard(across)">
                                      <p:cBhvr>
                                        <p:cTn id="9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animBg="1"/>
      <p:bldP spid="13" grpId="1" animBg="1"/>
      <p:bldP spid="13" grpId="2" animBg="1"/>
      <p:bldP spid="14" grpId="0" bldLvl="0" animBg="1"/>
      <p:bldP spid="14" grpId="1" animBg="1"/>
      <p:bldP spid="14" grpId="2" bldLvl="0" animBg="1"/>
      <p:bldP spid="15" grpId="0" bldLvl="0" animBg="1"/>
      <p:bldP spid="15" grpId="1" animBg="1"/>
      <p:bldP spid="15" grpId="2" bldLvl="0" animBg="1"/>
      <p:bldP spid="16" grpId="0" bldLvl="0" animBg="1"/>
      <p:bldP spid="16" grpId="1" animBg="1"/>
      <p:bldP spid="16" grpId="2" bldLvl="0" animBg="1"/>
      <p:bldP spid="17" grpId="0" bldLvl="0" animBg="1"/>
      <p:bldP spid="17" grpId="1" animBg="1"/>
      <p:bldP spid="17" grpId="2" bldLvl="0" animBg="1"/>
      <p:bldP spid="19" grpId="0" bldLvl="0" animBg="1"/>
      <p:bldP spid="19" grpId="1" animBg="1"/>
      <p:bldP spid="19" grpId="2" bldLvl="0" animBg="1"/>
      <p:bldP spid="20" grpId="0" bldLvl="0" animBg="1"/>
      <p:bldP spid="20" grpId="1" animBg="1"/>
      <p:bldP spid="21" grpId="0" bldLvl="0" animBg="1"/>
      <p:bldP spid="21" grpId="1" animBg="1"/>
      <p:bldP spid="22" grpId="0" bldLvl="0" animBg="1"/>
      <p:bldP spid="22" grpId="1" animBg="1"/>
      <p:bldP spid="23" grpId="0" bldLvl="0" animBg="1"/>
      <p:bldP spid="23" grpId="1" animBg="1"/>
      <p:bldP spid="24" grpId="0" bldLvl="0" animBg="1"/>
      <p:bldP spid="24" grpId="1" animBg="1"/>
      <p:bldP spid="25" grpId="0" bldLvl="0" animBg="1"/>
      <p:bldP spid="25" grpId="1" animBg="1"/>
      <p:bldP spid="26" grpId="0" bldLvl="0" animBg="1"/>
      <p:bldP spid="2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456565" y="645160"/>
            <a:ext cx="11279505" cy="1568450"/>
          </a:xfrm>
          <a:prstGeom prst="rect">
            <a:avLst/>
          </a:prstGeom>
          <a:noFill/>
        </p:spPr>
        <p:txBody>
          <a:bodyPr wrap="square" rtlCol="0">
            <a:spAutoFit/>
          </a:bodyPr>
          <a:lstStyle/>
          <a:p>
            <a:pPr marL="342900" indent="-342900" algn="ctr"/>
            <a:r>
              <a:rPr lang="en-US" altLang="zh-CN" sz="4800" b="1" dirty="0">
                <a:solidFill>
                  <a:srgbClr val="FF0000"/>
                </a:solidFill>
                <a:latin typeface="Times New Roman" panose="02020603050405020304" charset="0"/>
                <a:cs typeface="Times New Roman" panose="02020603050405020304" charset="0"/>
                <a:sym typeface="+mn-ea"/>
              </a:rPr>
              <a:t>	The background introduction of </a:t>
            </a:r>
            <a:endParaRPr lang="en-US" altLang="zh-CN" sz="4800" b="1" dirty="0">
              <a:solidFill>
                <a:srgbClr val="FF0000"/>
              </a:solidFill>
              <a:latin typeface="Times New Roman" panose="02020603050405020304" charset="0"/>
              <a:cs typeface="Times New Roman" panose="02020603050405020304" charset="0"/>
              <a:sym typeface="+mn-ea"/>
            </a:endParaRPr>
          </a:p>
          <a:p>
            <a:pPr marL="342900" indent="-342900" algn="ctr"/>
            <a:r>
              <a:rPr lang="en-US" altLang="zh-CN" sz="4800" b="1" dirty="0">
                <a:solidFill>
                  <a:srgbClr val="FF0000"/>
                </a:solidFill>
                <a:latin typeface="Times New Roman" panose="02020603050405020304" charset="0"/>
                <a:cs typeface="Times New Roman" panose="02020603050405020304" charset="0"/>
                <a:sym typeface="+mn-ea"/>
              </a:rPr>
              <a:t>The Crescent Moon </a:t>
            </a:r>
            <a:endParaRPr lang="en-US" altLang="zh-CN" sz="4800" b="1" dirty="0">
              <a:solidFill>
                <a:srgbClr val="FF0000"/>
              </a:solidFill>
              <a:latin typeface="Times New Roman" panose="02020603050405020304" charset="0"/>
              <a:cs typeface="Times New Roman" panose="02020603050405020304" charset="0"/>
              <a:sym typeface="+mn-ea"/>
            </a:endParaRPr>
          </a:p>
        </p:txBody>
      </p:sp>
      <p:pic>
        <p:nvPicPr>
          <p:cNvPr id="2" name="图片 1" descr="笔"/>
          <p:cNvPicPr>
            <a:picLocks noChangeAspect="1"/>
          </p:cNvPicPr>
          <p:nvPr/>
        </p:nvPicPr>
        <p:blipFill>
          <a:blip r:embed="rId4"/>
          <a:stretch>
            <a:fillRect/>
          </a:stretch>
        </p:blipFill>
        <p:spPr>
          <a:xfrm>
            <a:off x="979170" y="2480945"/>
            <a:ext cx="5042535" cy="3905250"/>
          </a:xfrm>
          <a:prstGeom prst="rect">
            <a:avLst/>
          </a:prstGeom>
        </p:spPr>
      </p:pic>
      <p:pic>
        <p:nvPicPr>
          <p:cNvPr id="9" name="图片 8" descr="6a63f6246b600c338384dea80a4c510fd8f9a1d4"/>
          <p:cNvPicPr>
            <a:picLocks noChangeAspect="1"/>
          </p:cNvPicPr>
          <p:nvPr/>
        </p:nvPicPr>
        <p:blipFill>
          <a:blip r:embed="rId5"/>
          <a:stretch>
            <a:fillRect/>
          </a:stretch>
        </p:blipFill>
        <p:spPr>
          <a:xfrm>
            <a:off x="6819265" y="2672715"/>
            <a:ext cx="4808220" cy="3713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655955" y="725170"/>
            <a:ext cx="11119485" cy="612394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Tagore was an Indian poet. </a:t>
            </a:r>
            <a:r>
              <a:rPr lang="zh-CN" altLang="en-US" sz="2800" i="1">
                <a:latin typeface="Times New Roman" panose="02020603050405020304" charset="0"/>
                <a:cs typeface="Times New Roman" panose="02020603050405020304" charset="0"/>
              </a:rPr>
              <a:t>The </a:t>
            </a:r>
            <a:r>
              <a:rPr lang="en-US" altLang="zh-CN" sz="2800" i="1">
                <a:latin typeface="Times New Roman" panose="02020603050405020304" charset="0"/>
                <a:cs typeface="Times New Roman" panose="02020603050405020304" charset="0"/>
              </a:rPr>
              <a:t>c</a:t>
            </a:r>
            <a:r>
              <a:rPr lang="zh-CN" altLang="en-US" sz="2800" i="1">
                <a:latin typeface="Times New Roman" panose="02020603050405020304" charset="0"/>
                <a:cs typeface="Times New Roman" panose="02020603050405020304" charset="0"/>
                <a:sym typeface="+mn-ea"/>
              </a:rPr>
              <a:t>rescent</a:t>
            </a:r>
            <a:r>
              <a:rPr lang="zh-CN" altLang="en-US" sz="2800" i="1">
                <a:latin typeface="Times New Roman" panose="02020603050405020304" charset="0"/>
                <a:cs typeface="Times New Roman" panose="02020603050405020304" charset="0"/>
              </a:rPr>
              <a:t> moon</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lang="en-US" altLang="zh-CN" sz="2800" u="sng">
                <a:latin typeface="Times New Roman" panose="02020603050405020304" charset="0"/>
                <a:cs typeface="Times New Roman" panose="02020603050405020304" charset="0"/>
              </a:rPr>
              <a:t>     1     </a:t>
            </a:r>
            <a:r>
              <a:rPr lang="en-US" altLang="zh-CN" sz="2800">
                <a:latin typeface="Times New Roman" panose="02020603050405020304" charset="0"/>
                <a:cs typeface="Times New Roman" panose="02020603050405020304" charset="0"/>
              </a:rPr>
              <a:t>  was written in 1903 </a:t>
            </a:r>
            <a:r>
              <a:rPr lang="zh-CN" altLang="en-US" sz="2800">
                <a:latin typeface="Times New Roman" panose="02020603050405020304" charset="0"/>
                <a:cs typeface="Times New Roman" panose="02020603050405020304" charset="0"/>
              </a:rPr>
              <a:t>is a collection of prose poems </a:t>
            </a:r>
            <a:r>
              <a:rPr lang="en-US" altLang="zh-CN" sz="2800" u="sng">
                <a:latin typeface="Times New Roman" panose="02020603050405020304" charset="0"/>
                <a:cs typeface="Times New Roman" panose="02020603050405020304" charset="0"/>
              </a:rPr>
              <a:t>     2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descri</a:t>
            </a:r>
            <a:r>
              <a:rPr lang="en-US" altLang="zh-CN" sz="2800">
                <a:latin typeface="Times New Roman" panose="02020603050405020304" charset="0"/>
                <a:cs typeface="Times New Roman" panose="02020603050405020304" charset="0"/>
              </a:rPr>
              <a:t>be</a:t>
            </a:r>
            <a:r>
              <a:rPr lang="zh-CN" altLang="en-US" sz="2800">
                <a:latin typeface="Times New Roman" panose="02020603050405020304" charset="0"/>
                <a:cs typeface="Times New Roman" panose="02020603050405020304" charset="0"/>
              </a:rPr>
              <a:t> children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 life interest and inner world</a:t>
            </a:r>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rPr>
              <a:t>The poems </a:t>
            </a:r>
            <a:r>
              <a:rPr lang="en-US" altLang="zh-CN" sz="2800">
                <a:latin typeface="Times New Roman" panose="02020603050405020304" charset="0"/>
                <a:cs typeface="Times New Roman" panose="02020603050405020304" charset="0"/>
                <a:sym typeface="+mn-ea"/>
              </a:rPr>
              <a:t>create a fascinating world of children, some of</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a:t>
            </a:r>
            <a:r>
              <a:rPr lang="en-US" altLang="zh-CN" sz="2800" u="sng">
                <a:latin typeface="Times New Roman" panose="02020603050405020304" charset="0"/>
                <a:cs typeface="Times New Roman" panose="02020603050405020304" charset="0"/>
                <a:sym typeface="+mn-ea"/>
              </a:rPr>
              <a:t>     3   </a:t>
            </a:r>
            <a:r>
              <a:rPr lang="en-US" altLang="zh-CN" sz="2800">
                <a:latin typeface="Times New Roman" panose="02020603050405020304" charset="0"/>
                <a:cs typeface="Times New Roman" panose="02020603050405020304" charset="0"/>
                <a:sym typeface="+mn-ea"/>
              </a:rPr>
              <a:t> are representative poems, such as </a:t>
            </a:r>
            <a:r>
              <a:rPr lang="en-US" altLang="zh-CN" sz="2800" i="1">
                <a:latin typeface="Times New Roman" panose="02020603050405020304" charset="0"/>
                <a:cs typeface="Times New Roman" panose="02020603050405020304" charset="0"/>
                <a:sym typeface="+mn-ea"/>
              </a:rPr>
              <a:t>Babys world, </a:t>
            </a:r>
            <a:r>
              <a:rPr lang="en-US" altLang="zh-CN" sz="2800">
                <a:latin typeface="Times New Roman" panose="02020603050405020304" charset="0"/>
                <a:cs typeface="Times New Roman" panose="02020603050405020304" charset="0"/>
                <a:sym typeface="+mn-ea"/>
              </a:rPr>
              <a:t> </a:t>
            </a:r>
            <a:r>
              <a:rPr lang="en-US" altLang="zh-CN" sz="2800" i="1">
                <a:latin typeface="Times New Roman" panose="02020603050405020304" charset="0"/>
                <a:cs typeface="Times New Roman" panose="02020603050405020304" charset="0"/>
                <a:sym typeface="+mn-ea"/>
              </a:rPr>
              <a:t>the beginning </a:t>
            </a:r>
            <a:r>
              <a:rPr lang="en-US" altLang="zh-CN" sz="2800">
                <a:latin typeface="Times New Roman" panose="02020603050405020304" charset="0"/>
                <a:cs typeface="Times New Roman" panose="02020603050405020304" charset="0"/>
                <a:sym typeface="+mn-ea"/>
              </a:rPr>
              <a:t>and  </a:t>
            </a:r>
            <a:r>
              <a:rPr lang="en-US" altLang="zh-CN" sz="2800" i="1">
                <a:latin typeface="Times New Roman" panose="02020603050405020304" charset="0"/>
                <a:cs typeface="Times New Roman" panose="02020603050405020304" charset="0"/>
                <a:sym typeface="+mn-ea"/>
              </a:rPr>
              <a:t>farewell. </a:t>
            </a:r>
            <a:r>
              <a:rPr lang="en-US" altLang="zh-CN" sz="2800">
                <a:latin typeface="Times New Roman" panose="02020603050405020304" charset="0"/>
                <a:cs typeface="Times New Roman" panose="02020603050405020304" charset="0"/>
              </a:rPr>
              <a:t>It is </a:t>
            </a:r>
            <a:r>
              <a:rPr lang="en-US" altLang="zh-CN" sz="2800">
                <a:latin typeface="Times New Roman" panose="02020603050405020304" charset="0"/>
                <a:cs typeface="Times New Roman" panose="02020603050405020304" charset="0"/>
                <a:sym typeface="+mn-ea"/>
              </a:rPr>
              <a:t>the first of Tagore's prose poems </a:t>
            </a:r>
            <a:r>
              <a:rPr lang="en-US" altLang="zh-CN" sz="2800" u="sng">
                <a:latin typeface="Times New Roman" panose="02020603050405020304" charset="0"/>
                <a:cs typeface="Times New Roman" panose="02020603050405020304" charset="0"/>
                <a:sym typeface="+mn-ea"/>
              </a:rPr>
              <a:t>     4     </a:t>
            </a:r>
            <a:r>
              <a:rPr lang="en-US" altLang="zh-CN" sz="2800">
                <a:latin typeface="Times New Roman" panose="02020603050405020304" charset="0"/>
                <a:cs typeface="Times New Roman" panose="02020603050405020304" charset="0"/>
                <a:sym typeface="+mn-ea"/>
              </a:rPr>
              <a:t>include</a:t>
            </a:r>
            <a:r>
              <a:rPr lang="en-US" altLang="zh-CN" sz="2800">
                <a:latin typeface="Times New Roman" panose="02020603050405020304" charset="0"/>
                <a:cs typeface="Times New Roman" panose="02020603050405020304" charset="0"/>
              </a:rPr>
              <a:t> famous children's prose poems. It was published in 1886 </a:t>
            </a:r>
            <a:r>
              <a:rPr lang="en-US" altLang="zh-CN" sz="2800" u="sng">
                <a:latin typeface="Times New Roman" panose="02020603050405020304" charset="0"/>
                <a:cs typeface="Times New Roman" panose="02020603050405020304" charset="0"/>
              </a:rPr>
              <a:t>     5     </a:t>
            </a:r>
            <a:r>
              <a:rPr lang="en-US" altLang="zh-CN" sz="2800">
                <a:latin typeface="Times New Roman" panose="02020603050405020304" charset="0"/>
                <a:cs typeface="Times New Roman" panose="02020603050405020304" charset="0"/>
              </a:rPr>
              <a:t> his first daughter had just been born.The warm family and </a:t>
            </a:r>
            <a:r>
              <a:rPr lang="en-US" altLang="zh-CN" sz="2800">
                <a:latin typeface="Times New Roman" panose="02020603050405020304" charset="0"/>
                <a:cs typeface="Times New Roman" panose="02020603050405020304" charset="0"/>
                <a:sym typeface="+mn-ea"/>
              </a:rPr>
              <a:t>his career </a:t>
            </a:r>
            <a:r>
              <a:rPr lang="en-US" altLang="zh-CN" sz="2800" u="sng">
                <a:latin typeface="Times New Roman" panose="02020603050405020304" charset="0"/>
                <a:cs typeface="Times New Roman" panose="02020603050405020304" charset="0"/>
              </a:rPr>
              <a:t>      6     </a:t>
            </a:r>
            <a:r>
              <a:rPr lang="en-US" altLang="zh-CN" sz="2800">
                <a:latin typeface="Times New Roman" panose="02020603050405020304" charset="0"/>
                <a:cs typeface="Times New Roman" panose="02020603050405020304" charset="0"/>
              </a:rPr>
              <a:t> consistently had </a:t>
            </a:r>
            <a:r>
              <a:rPr lang="en-US" altLang="zh-CN" sz="2800">
                <a:latin typeface="Times New Roman" panose="02020603050405020304" charset="0"/>
                <a:cs typeface="Times New Roman" panose="02020603050405020304" charset="0"/>
                <a:sym typeface="+mn-ea"/>
              </a:rPr>
              <a:t>succeeded in </a:t>
            </a:r>
            <a:r>
              <a:rPr lang="en-US" altLang="zh-CN" sz="2800">
                <a:latin typeface="Times New Roman" panose="02020603050405020304" charset="0"/>
                <a:cs typeface="Times New Roman" panose="02020603050405020304" charset="0"/>
              </a:rPr>
              <a:t>made the young poet happy physically and mentally. It was against the background </a:t>
            </a:r>
            <a:r>
              <a:rPr lang="en-US" altLang="zh-CN" sz="2800" u="sng">
                <a:latin typeface="Times New Roman" panose="02020603050405020304" charset="0"/>
                <a:cs typeface="Times New Roman" panose="02020603050405020304" charset="0"/>
              </a:rPr>
              <a:t>    7    </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sym typeface="+mn-ea"/>
              </a:rPr>
              <a:t>Tagore</a:t>
            </a:r>
            <a:r>
              <a:rPr lang="en-US" altLang="zh-CN" sz="2800">
                <a:latin typeface="Times New Roman" panose="02020603050405020304" charset="0"/>
                <a:cs typeface="Times New Roman" panose="02020603050405020304" charset="0"/>
              </a:rPr>
              <a:t> wrote many famous </a:t>
            </a:r>
            <a:r>
              <a:rPr lang="en-US" altLang="zh-CN" sz="2800">
                <a:latin typeface="Times New Roman" panose="02020603050405020304" charset="0"/>
                <a:cs typeface="Times New Roman" panose="02020603050405020304" charset="0"/>
                <a:sym typeface="+mn-ea"/>
              </a:rPr>
              <a:t>children's </a:t>
            </a:r>
            <a:r>
              <a:rPr lang="en-US" altLang="zh-CN" sz="2800">
                <a:latin typeface="Times New Roman" panose="02020603050405020304" charset="0"/>
                <a:cs typeface="Times New Roman" panose="02020603050405020304" charset="0"/>
              </a:rPr>
              <a:t>poems. This was the reason </a:t>
            </a:r>
            <a:r>
              <a:rPr lang="en-US" altLang="zh-CN" sz="2800" u="sng">
                <a:latin typeface="Times New Roman" panose="02020603050405020304" charset="0"/>
                <a:cs typeface="Times New Roman" panose="02020603050405020304" charset="0"/>
              </a:rPr>
              <a:t>      8       </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sym typeface="+mn-ea"/>
              </a:rPr>
              <a:t>he</a:t>
            </a:r>
            <a:r>
              <a:rPr lang="en-US" altLang="zh-CN" sz="2800">
                <a:latin typeface="Times New Roman" panose="02020603050405020304" charset="0"/>
                <a:cs typeface="Times New Roman" panose="02020603050405020304" charset="0"/>
              </a:rPr>
              <a:t> was known as "children's poet". Tagore,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u="sng">
                <a:latin typeface="Times New Roman" panose="02020603050405020304" charset="0"/>
                <a:cs typeface="Times New Roman" panose="02020603050405020304" charset="0"/>
              </a:rPr>
              <a:t>     9      </a:t>
            </a:r>
            <a:r>
              <a:rPr lang="en-US" altLang="zh-CN" sz="2800">
                <a:latin typeface="Times New Roman" panose="02020603050405020304" charset="0"/>
                <a:cs typeface="Times New Roman" panose="02020603050405020304" charset="0"/>
                <a:sym typeface="+mn-ea"/>
              </a:rPr>
              <a:t> each poem</a:t>
            </a:r>
            <a:r>
              <a:rPr lang="en-US" altLang="zh-CN" sz="2800">
                <a:solidFill>
                  <a:schemeClr val="tx1"/>
                </a:solidFill>
                <a:latin typeface="Times New Roman" panose="02020603050405020304" charset="0"/>
                <a:cs typeface="Times New Roman" panose="02020603050405020304" charset="0"/>
                <a:sym typeface="+mn-ea"/>
              </a:rPr>
              <a:t> has a pure perspective, either for the mother, or for the child, or for the poet himself, </a:t>
            </a:r>
            <a:r>
              <a:rPr lang="en-US" altLang="zh-CN" sz="2800">
                <a:latin typeface="Times New Roman" panose="02020603050405020304" charset="0"/>
                <a:cs typeface="Times New Roman" panose="02020603050405020304" charset="0"/>
                <a:sym typeface="+mn-ea"/>
              </a:rPr>
              <a:t>wa</a:t>
            </a:r>
            <a:r>
              <a:rPr lang="en-US" altLang="zh-CN" sz="2800">
                <a:latin typeface="Times New Roman" panose="02020603050405020304" charset="0"/>
                <a:cs typeface="Times New Roman" panose="02020603050405020304" charset="0"/>
              </a:rPr>
              <a:t>s dedicated to eulogizing the most precious thing in human life - innocence. </a:t>
            </a:r>
            <a:r>
              <a:rPr lang="en-US" altLang="zh-CN" sz="2800" u="sng">
                <a:latin typeface="Times New Roman" panose="02020603050405020304" charset="0"/>
                <a:cs typeface="Times New Roman" panose="02020603050405020304" charset="0"/>
              </a:rPr>
              <a:t>    10     </a:t>
            </a:r>
            <a:r>
              <a:rPr lang="en-US" altLang="zh-CN" sz="2800">
                <a:latin typeface="Times New Roman" panose="02020603050405020304" charset="0"/>
                <a:cs typeface="Times New Roman" panose="02020603050405020304" charset="0"/>
              </a:rPr>
              <a:t> is known to us, it is a great contribution to the world's children's literature!</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687705" y="141605"/>
            <a:ext cx="11087735" cy="583565"/>
          </a:xfrm>
          <a:prstGeom prst="rect">
            <a:avLst/>
          </a:prstGeom>
          <a:noFill/>
          <a:ln w="38100">
            <a:solidFill>
              <a:srgbClr val="FF0000"/>
            </a:solidFill>
          </a:ln>
        </p:spPr>
        <p:txBody>
          <a:bodyPr wrap="square" rtlCol="0">
            <a:spAutoFit/>
          </a:bodyPr>
          <a:lstStyle/>
          <a:p>
            <a:pPr algn="ctr"/>
            <a:r>
              <a:rPr lang="zh-CN" altLang="en-US" sz="32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rPr>
              <a:t>语法填空：</a:t>
            </a:r>
            <a:r>
              <a:rPr lang="en-US" altLang="zh-CN" sz="3200" b="1">
                <a:solidFill>
                  <a:srgbClr val="FF0000"/>
                </a:solidFill>
                <a:latin typeface="Times New Roman" panose="02020603050405020304" charset="0"/>
                <a:cs typeface="Times New Roman" panose="02020603050405020304" charset="0"/>
                <a:sym typeface="+mn-ea"/>
              </a:rPr>
              <a:t>The  introduction of The Crescent Moon</a:t>
            </a:r>
            <a:endParaRPr lang="zh-CN" altLang="en-US" sz="3200" b="1" dirty="0">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sp>
        <p:nvSpPr>
          <p:cNvPr id="3" name="文本框 2"/>
          <p:cNvSpPr txBox="1"/>
          <p:nvPr/>
        </p:nvSpPr>
        <p:spPr>
          <a:xfrm>
            <a:off x="8107680" y="637540"/>
            <a:ext cx="935990" cy="521970"/>
          </a:xfrm>
          <a:prstGeom prst="rect">
            <a:avLst/>
          </a:prstGeom>
          <a:gradFill>
            <a:gsLst>
              <a:gs pos="0">
                <a:srgbClr val="FECF40"/>
              </a:gs>
              <a:gs pos="100000">
                <a:srgbClr val="846C21"/>
              </a:gs>
            </a:gsLst>
            <a:lin scaled="0"/>
          </a:gradFill>
        </p:spPr>
        <p:txBody>
          <a:bodyPr wrap="square" rtlCol="0">
            <a:spAutoFit/>
          </a:bodyPr>
          <a:lstStyle/>
          <a:p>
            <a:pPr algn="ctr"/>
            <a:r>
              <a:rPr lang="en-US" altLang="zh-CN" sz="2800">
                <a:latin typeface="Times New Roman" panose="02020603050405020304" charset="0"/>
                <a:cs typeface="Times New Roman" panose="02020603050405020304" charset="0"/>
              </a:rPr>
              <a:t>that</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5990590" y="1071880"/>
            <a:ext cx="1068705" cy="521970"/>
          </a:xfrm>
          <a:prstGeom prst="rect">
            <a:avLst/>
          </a:prstGeom>
          <a:gradFill>
            <a:gsLst>
              <a:gs pos="0">
                <a:srgbClr val="FECF40"/>
              </a:gs>
              <a:gs pos="100000">
                <a:srgbClr val="846C21"/>
              </a:gs>
            </a:gsLst>
            <a:lin scaled="0"/>
          </a:gradFill>
        </p:spPr>
        <p:txBody>
          <a:bodyPr wrap="square" rtlCol="0">
            <a:spAutoFit/>
          </a:bodyPr>
          <a:lstStyle/>
          <a:p>
            <a:pPr algn="ctr"/>
            <a:r>
              <a:rPr lang="en-US" altLang="zh-CN" sz="2800">
                <a:latin typeface="Times New Roman" panose="02020603050405020304" charset="0"/>
                <a:cs typeface="Times New Roman" panose="02020603050405020304" charset="0"/>
              </a:rPr>
              <a:t>which</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8107680" y="637540"/>
            <a:ext cx="1056640"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which</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5959475" y="1071880"/>
            <a:ext cx="113093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that</a:t>
            </a:r>
            <a:endParaRPr lang="en-US" altLang="zh-CN" sz="2800">
              <a:latin typeface="Times New Roman" panose="02020603050405020304" charset="0"/>
              <a:cs typeface="Times New Roman" panose="02020603050405020304" charset="0"/>
            </a:endParaRPr>
          </a:p>
        </p:txBody>
      </p:sp>
      <p:sp>
        <p:nvSpPr>
          <p:cNvPr id="11" name="云形标注 10"/>
          <p:cNvSpPr/>
          <p:nvPr/>
        </p:nvSpPr>
        <p:spPr>
          <a:xfrm>
            <a:off x="1943735" y="281305"/>
            <a:ext cx="4015740" cy="2900045"/>
          </a:xfrm>
          <a:prstGeom prst="cloudCallout">
            <a:avLst>
              <a:gd name="adj1" fmla="val 78073"/>
              <a:gd name="adj2" fmla="val -3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宋体" panose="02010600030101010101" pitchFamily="2" charset="-122"/>
                <a:ea typeface="宋体" panose="02010600030101010101" pitchFamily="2" charset="-122"/>
              </a:rPr>
              <a:t>注意：</a:t>
            </a:r>
            <a:endParaRPr lang="zh-CN" altLang="en-US" sz="2800" b="1">
              <a:solidFill>
                <a:schemeClr val="tx1"/>
              </a:solidFill>
              <a:latin typeface="宋体" panose="02010600030101010101" pitchFamily="2" charset="-122"/>
              <a:ea typeface="宋体" panose="02010600030101010101" pitchFamily="2" charset="-122"/>
            </a:endParaRPr>
          </a:p>
          <a:p>
            <a:pPr algn="ctr"/>
            <a:r>
              <a:rPr lang="zh-CN" altLang="en-US" sz="2800">
                <a:solidFill>
                  <a:schemeClr val="tx1"/>
                </a:solidFill>
                <a:latin typeface="宋体" panose="02010600030101010101" pitchFamily="2" charset="-122"/>
                <a:ea typeface="宋体" panose="02010600030101010101" pitchFamily="2" charset="-122"/>
              </a:rPr>
              <a:t>如果一个句子带了两定语从句，从句的关系词不可重复。</a:t>
            </a:r>
            <a:endParaRPr lang="zh-CN" altLang="en-US" sz="2800">
              <a:solidFill>
                <a:schemeClr val="tx1"/>
              </a:solidFill>
              <a:latin typeface="宋体" panose="02010600030101010101" pitchFamily="2" charset="-122"/>
              <a:ea typeface="宋体" panose="02010600030101010101" pitchFamily="2" charset="-122"/>
            </a:endParaRPr>
          </a:p>
        </p:txBody>
      </p:sp>
      <p:sp>
        <p:nvSpPr>
          <p:cNvPr id="12" name="文本框 11"/>
          <p:cNvSpPr txBox="1"/>
          <p:nvPr/>
        </p:nvSpPr>
        <p:spPr>
          <a:xfrm>
            <a:off x="687705" y="1898650"/>
            <a:ext cx="106870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which</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7379335" y="2322830"/>
            <a:ext cx="106870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that</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7459345" y="2744470"/>
            <a:ext cx="2353310"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when/in which</a:t>
            </a:r>
            <a:endParaRPr lang="en-US" altLang="zh-CN" sz="2800">
              <a:latin typeface="Times New Roman" panose="02020603050405020304" charset="0"/>
              <a:cs typeface="Times New Roman" panose="02020603050405020304" charset="0"/>
            </a:endParaRPr>
          </a:p>
        </p:txBody>
      </p:sp>
      <p:sp>
        <p:nvSpPr>
          <p:cNvPr id="15" name="文本框 14"/>
          <p:cNvSpPr txBox="1"/>
          <p:nvPr/>
        </p:nvSpPr>
        <p:spPr>
          <a:xfrm>
            <a:off x="7940040" y="3181350"/>
            <a:ext cx="171132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that/which</a:t>
            </a:r>
            <a:endParaRPr lang="en-US" altLang="zh-CN" sz="2800">
              <a:latin typeface="Times New Roman" panose="02020603050405020304" charset="0"/>
              <a:cs typeface="Times New Roman" panose="02020603050405020304" charset="0"/>
            </a:endParaRPr>
          </a:p>
        </p:txBody>
      </p:sp>
      <p:sp>
        <p:nvSpPr>
          <p:cNvPr id="16" name="文本框 15"/>
          <p:cNvSpPr txBox="1"/>
          <p:nvPr/>
        </p:nvSpPr>
        <p:spPr>
          <a:xfrm>
            <a:off x="4056380" y="4009390"/>
            <a:ext cx="106870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that</a:t>
            </a:r>
            <a:endParaRPr lang="en-US" altLang="zh-CN" sz="2800">
              <a:latin typeface="Times New Roman" panose="02020603050405020304" charset="0"/>
              <a:cs typeface="Times New Roman" panose="02020603050405020304" charset="0"/>
            </a:endParaRPr>
          </a:p>
        </p:txBody>
      </p:sp>
      <p:sp>
        <p:nvSpPr>
          <p:cNvPr id="17" name="文本框 16"/>
          <p:cNvSpPr txBox="1"/>
          <p:nvPr/>
        </p:nvSpPr>
        <p:spPr>
          <a:xfrm>
            <a:off x="3363595" y="4531360"/>
            <a:ext cx="245427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why/for which</a:t>
            </a:r>
            <a:endParaRPr lang="en-US" altLang="zh-CN" sz="2800">
              <a:latin typeface="Times New Roman" panose="02020603050405020304" charset="0"/>
              <a:cs typeface="Times New Roman" panose="02020603050405020304" charset="0"/>
            </a:endParaRPr>
          </a:p>
        </p:txBody>
      </p:sp>
      <p:sp>
        <p:nvSpPr>
          <p:cNvPr id="18" name="文本框 17"/>
          <p:cNvSpPr txBox="1"/>
          <p:nvPr/>
        </p:nvSpPr>
        <p:spPr>
          <a:xfrm>
            <a:off x="687705" y="4921250"/>
            <a:ext cx="1268730"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whose</a:t>
            </a:r>
            <a:endParaRPr lang="en-US" altLang="zh-CN" sz="2800">
              <a:latin typeface="Times New Roman" panose="02020603050405020304" charset="0"/>
              <a:cs typeface="Times New Roman" panose="02020603050405020304" charset="0"/>
            </a:endParaRPr>
          </a:p>
        </p:txBody>
      </p:sp>
      <p:sp>
        <p:nvSpPr>
          <p:cNvPr id="19" name="文本框 18"/>
          <p:cNvSpPr txBox="1"/>
          <p:nvPr/>
        </p:nvSpPr>
        <p:spPr>
          <a:xfrm>
            <a:off x="5429885" y="5807710"/>
            <a:ext cx="1068705" cy="521970"/>
          </a:xfrm>
          <a:prstGeom prst="rect">
            <a:avLst/>
          </a:prstGeom>
          <a:gradFill>
            <a:gsLst>
              <a:gs pos="19000">
                <a:srgbClr val="FFB9B9"/>
              </a:gs>
              <a:gs pos="64000">
                <a:srgbClr val="FF8F8E"/>
              </a:gs>
              <a:gs pos="44000">
                <a:srgbClr val="FE9E9F"/>
              </a:gs>
              <a:gs pos="84000">
                <a:srgbClr val="FF7373"/>
              </a:gs>
            </a:gsLst>
            <a:lin scaled="1"/>
          </a:gradFill>
        </p:spPr>
        <p:txBody>
          <a:bodyPr wrap="square" rtlCol="0">
            <a:spAutoFit/>
          </a:bodyPr>
          <a:lstStyle/>
          <a:p>
            <a:pPr algn="ctr"/>
            <a:r>
              <a:rPr lang="en-US" altLang="zh-CN" sz="2800">
                <a:latin typeface="Times New Roman" panose="02020603050405020304" charset="0"/>
                <a:cs typeface="Times New Roman" panose="02020603050405020304" charset="0"/>
              </a:rPr>
              <a:t>As</a:t>
            </a:r>
            <a:endParaRPr lang="en-US" altLang="zh-CN" sz="2800">
              <a:latin typeface="Times New Roman" panose="02020603050405020304" charset="0"/>
              <a:cs typeface="Times New Roman" panose="02020603050405020304" charset="0"/>
            </a:endParaRPr>
          </a:p>
        </p:txBody>
      </p:sp>
      <p:pic>
        <p:nvPicPr>
          <p:cNvPr id="20" name="图片 19"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2" nodeType="clickEffect">
                                  <p:stCondLst>
                                    <p:cond delay="0"/>
                                  </p:stCondLst>
                                  <p:childTnLst>
                                    <p:animEffect transition="out" filter="checkerboard(across)">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heckerboard(across)">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checkerboard(across)">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heckerboard(across)">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heckerboard(across)">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heckerboard(across)">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heckerboard(across)">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7" grpId="0" bldLvl="0" animBg="1"/>
      <p:bldP spid="7" grpId="1" animBg="1"/>
      <p:bldP spid="8" grpId="0" bldLvl="0" animBg="1"/>
      <p:bldP spid="8" grpId="1" animBg="1"/>
      <p:bldP spid="10" grpId="0" bldLvl="0" animBg="1"/>
      <p:bldP spid="10" grpId="1" animBg="1"/>
      <p:bldP spid="11" grpId="0" bldLvl="0" animBg="1"/>
      <p:bldP spid="11" grpId="1" animBg="1"/>
      <p:bldP spid="11" grpId="2" bldLvl="0"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530225" y="434340"/>
            <a:ext cx="11279505" cy="829945"/>
          </a:xfrm>
          <a:prstGeom prst="rect">
            <a:avLst/>
          </a:prstGeom>
          <a:noFill/>
        </p:spPr>
        <p:txBody>
          <a:bodyPr wrap="square" rtlCol="0">
            <a:spAutoFit/>
          </a:bodyPr>
          <a:lstStyle/>
          <a:p>
            <a:pPr marL="342900" indent="-342900" algn="ctr"/>
            <a:r>
              <a:rPr lang="en-US" altLang="zh-CN" sz="4800" b="1">
                <a:solidFill>
                  <a:srgbClr val="FF0000"/>
                </a:solidFill>
                <a:latin typeface="Times New Roman" panose="02020603050405020304" charset="0"/>
                <a:cs typeface="Times New Roman" panose="02020603050405020304" charset="0"/>
                <a:sym typeface="+mn-ea"/>
              </a:rPr>
              <a:t>	The classic lines from the Crescent Moon</a:t>
            </a:r>
            <a:endParaRPr lang="en-US" altLang="zh-CN" sz="4800" b="1">
              <a:solidFill>
                <a:srgbClr val="FF0000"/>
              </a:solidFill>
              <a:latin typeface="Times New Roman" panose="02020603050405020304" charset="0"/>
              <a:cs typeface="Times New Roman" panose="02020603050405020304" charset="0"/>
              <a:sym typeface="+mn-ea"/>
            </a:endParaRPr>
          </a:p>
        </p:txBody>
      </p:sp>
      <p:pic>
        <p:nvPicPr>
          <p:cNvPr id="9" name="图片 8" descr="t01f0fa9242ca33abbe"/>
          <p:cNvPicPr>
            <a:picLocks noChangeAspect="1"/>
          </p:cNvPicPr>
          <p:nvPr/>
        </p:nvPicPr>
        <p:blipFill>
          <a:blip r:embed="rId4"/>
          <a:stretch>
            <a:fillRect/>
          </a:stretch>
        </p:blipFill>
        <p:spPr>
          <a:xfrm rot="600000">
            <a:off x="1852295" y="1906270"/>
            <a:ext cx="3638550" cy="4239895"/>
          </a:xfrm>
          <a:prstGeom prst="rect">
            <a:avLst/>
          </a:prstGeom>
        </p:spPr>
      </p:pic>
      <p:pic>
        <p:nvPicPr>
          <p:cNvPr id="11" name="图片 10" descr="ar_4133"/>
          <p:cNvPicPr>
            <a:picLocks noChangeAspect="1"/>
          </p:cNvPicPr>
          <p:nvPr/>
        </p:nvPicPr>
        <p:blipFill>
          <a:blip r:embed="rId5"/>
          <a:stretch>
            <a:fillRect/>
          </a:stretch>
        </p:blipFill>
        <p:spPr>
          <a:xfrm rot="20760000">
            <a:off x="6208395" y="1945640"/>
            <a:ext cx="3185795" cy="42779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7426960" y="343535"/>
            <a:ext cx="4437380" cy="4246245"/>
          </a:xfrm>
          <a:prstGeom prst="rect">
            <a:avLst/>
          </a:prstGeom>
          <a:noFill/>
        </p:spPr>
        <p:txBody>
          <a:bodyPr wrap="square" rtlCol="0">
            <a:spAutoFit/>
          </a:bodyPr>
          <a:lstStyle/>
          <a:p>
            <a:pPr algn="ctr"/>
            <a:r>
              <a:rPr lang="zh-CN" altLang="en-US" b="1">
                <a:latin typeface="宋体" panose="02010600030101010101" pitchFamily="2" charset="-122"/>
                <a:ea typeface="宋体" panose="02010600030101010101" pitchFamily="2" charset="-122"/>
                <a:cs typeface="宋体" panose="02010600030101010101" pitchFamily="2" charset="-122"/>
              </a:rPr>
              <a:t>孩子的世界</a:t>
            </a:r>
            <a:r>
              <a:rPr lang="zh-CN" altLang="en-US">
                <a:latin typeface="宋体" panose="02010600030101010101" pitchFamily="2" charset="-122"/>
                <a:ea typeface="宋体" panose="02010600030101010101" pitchFamily="2" charset="-122"/>
                <a:cs typeface="宋体" panose="02010600030101010101" pitchFamily="2" charset="-122"/>
              </a:rPr>
              <a:t>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我愿我能在我孩子的自己的世界的中心，占一角清净地。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我知道有星星同他说话，天空也在他面前垂下，用它傻傻的云朵和彩虹来娱悦他。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那些大家以为他是哑的人，那些看去像是永不会走动的人，都带了他们的故事，捧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了满装着五颜六色的玩具的盘子，匍匐地来到他的窗前。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我愿我能在横过孩子心中的道路上游行，解脱了一切的束缚；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在那儿，使者奉了无所谓的使命奔走于无史的诸王的王国间； </a:t>
            </a:r>
            <a:endParaRPr lang="zh-CN" altLang="en-US">
              <a:latin typeface="宋体" panose="02010600030101010101" pitchFamily="2" charset="-122"/>
              <a:ea typeface="宋体" panose="02010600030101010101" pitchFamily="2" charset="-122"/>
              <a:cs typeface="宋体" panose="02010600030101010101" pitchFamily="2" charset="-122"/>
            </a:endParaRPr>
          </a:p>
          <a:p>
            <a:r>
              <a:rPr lang="zh-CN" altLang="en-US">
                <a:latin typeface="宋体" panose="02010600030101010101" pitchFamily="2" charset="-122"/>
                <a:ea typeface="宋体" panose="02010600030101010101" pitchFamily="2" charset="-122"/>
                <a:cs typeface="宋体" panose="02010600030101010101" pitchFamily="2" charset="-122"/>
              </a:rPr>
              <a:t>在那儿，理智以她的法律造为纸鸢而飞放，真理也使事实从桎梏中自由了。 </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380365" y="265430"/>
            <a:ext cx="6647815" cy="6000750"/>
          </a:xfrm>
          <a:prstGeom prst="rect">
            <a:avLst/>
          </a:prstGeom>
          <a:noFill/>
        </p:spPr>
        <p:txBody>
          <a:bodyPr wrap="square" rtlCol="0">
            <a:spAutoFit/>
          </a:bodyPr>
          <a:lstStyle/>
          <a:p>
            <a:pPr algn="ctr"/>
            <a:r>
              <a:rPr lang="zh-CN" altLang="en-US" sz="2400" b="1">
                <a:latin typeface="Times New Roman" panose="02020603050405020304" charset="0"/>
                <a:cs typeface="Times New Roman" panose="02020603050405020304" charset="0"/>
              </a:rPr>
              <a:t>BABY'S WORLD </a:t>
            </a:r>
            <a:endParaRPr lang="zh-CN" altLang="en-US" sz="2400" b="1">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I</a:t>
            </a:r>
            <a:r>
              <a:rPr lang="en-US" altLang="zh-CN" sz="2400">
                <a:latin typeface="Times New Roman" panose="02020603050405020304" charset="0"/>
                <a:cs typeface="Times New Roman" panose="02020603050405020304" charset="0"/>
              </a:rPr>
              <a:t> wish</a:t>
            </a:r>
            <a:r>
              <a:rPr lang="zh-CN" altLang="en-US" sz="2400">
                <a:latin typeface="Times New Roman" panose="02020603050405020304" charset="0"/>
                <a:cs typeface="Times New Roman" panose="02020603050405020304" charset="0"/>
              </a:rPr>
              <a:t> I could take a quiet corner in the heart of my baby's very own world.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I know it has stars that talk to him, and a sky that stoops down to his face to amuse him with its silly clouds and rainbows.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Those who make believe to be dumb, and look as if they never could move, come creeping to his window with their stories and with trays crowded with bright toys.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I wish I could travel by the road that crosses baby's mind, and out beyond all bounds;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Where messengers run errands for no cause between the kingdoms of kings of no history;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Where Reason makes kites of her laws and flies them, and Truth sets Fact free from its fetters. </a:t>
            </a:r>
            <a:endParaRPr lang="zh-CN" altLang="en-US" sz="2400">
              <a:latin typeface="Times New Roman" panose="02020603050405020304" charset="0"/>
              <a:cs typeface="Times New Roman" panose="02020603050405020304" charset="0"/>
            </a:endParaRPr>
          </a:p>
        </p:txBody>
      </p:sp>
      <p:pic>
        <p:nvPicPr>
          <p:cNvPr id="7" name="图片 6" descr="2016-01-05-1531306_副本"/>
          <p:cNvPicPr>
            <a:picLocks noChangeAspect="1"/>
          </p:cNvPicPr>
          <p:nvPr/>
        </p:nvPicPr>
        <p:blipFill>
          <a:blip r:embed="rId4"/>
          <a:stretch>
            <a:fillRect/>
          </a:stretch>
        </p:blipFill>
        <p:spPr>
          <a:xfrm>
            <a:off x="7864475" y="4656455"/>
            <a:ext cx="3562985" cy="1950720"/>
          </a:xfrm>
          <a:prstGeom prst="rect">
            <a:avLst/>
          </a:prstGeom>
        </p:spPr>
      </p:pic>
      <p:graphicFrame>
        <p:nvGraphicFramePr>
          <p:cNvPr id="8" name="对象 7">
            <a:hlinkClick r:id="" action="ppaction://ole?verb=0"/>
          </p:cNvPr>
          <p:cNvGraphicFramePr>
            <a:graphicFrameLocks noChangeAspect="1"/>
          </p:cNvGraphicFramePr>
          <p:nvPr/>
        </p:nvGraphicFramePr>
        <p:xfrm>
          <a:off x="7456805" y="3652520"/>
          <a:ext cx="205740" cy="134620"/>
        </p:xfrm>
        <a:graphic>
          <a:graphicData uri="http://schemas.openxmlformats.org/presentationml/2006/ole">
            <mc:AlternateContent xmlns:mc="http://schemas.openxmlformats.org/markup-compatibility/2006">
              <mc:Choice xmlns:v="urn:schemas-microsoft-com:vml" Requires="v">
                <p:oleObj spid="_x0000_s2055" name="" r:id="rId5" imgW="674370" imgH="441960" progId="Package">
                  <p:embed/>
                </p:oleObj>
              </mc:Choice>
              <mc:Fallback>
                <p:oleObj name="" r:id="rId5" imgW="674370" imgH="441960" progId="Package">
                  <p:embed/>
                  <p:pic>
                    <p:nvPicPr>
                      <p:cNvPr id="0" name="图片 2048"/>
                      <p:cNvPicPr/>
                      <p:nvPr/>
                    </p:nvPicPr>
                    <p:blipFill>
                      <a:blip r:embed="rId6"/>
                      <a:stretch>
                        <a:fillRect/>
                      </a:stretch>
                    </p:blipFill>
                    <p:spPr>
                      <a:xfrm>
                        <a:off x="7456805" y="3652520"/>
                        <a:ext cx="205740" cy="134620"/>
                      </a:xfrm>
                      <a:prstGeom prst="rect">
                        <a:avLst/>
                      </a:prstGeom>
                    </p:spPr>
                  </p:pic>
                </p:oleObj>
              </mc:Fallback>
            </mc:AlternateContent>
          </a:graphicData>
        </a:graphic>
      </p:graphicFrame>
      <p:graphicFrame>
        <p:nvGraphicFramePr>
          <p:cNvPr id="9" name="对象 8">
            <a:hlinkClick r:id="" action="ppaction://ole?verb=0"/>
          </p:cNvPr>
          <p:cNvGraphicFramePr>
            <a:graphicFrameLocks noChangeAspect="1"/>
          </p:cNvGraphicFramePr>
          <p:nvPr/>
        </p:nvGraphicFramePr>
        <p:xfrm>
          <a:off x="7842250" y="3970020"/>
          <a:ext cx="311785" cy="134620"/>
        </p:xfrm>
        <a:graphic>
          <a:graphicData uri="http://schemas.openxmlformats.org/presentationml/2006/ole">
            <mc:AlternateContent xmlns:mc="http://schemas.openxmlformats.org/markup-compatibility/2006">
              <mc:Choice xmlns:v="urn:schemas-microsoft-com:vml" Requires="v">
                <p:oleObj spid="_x0000_s2056" name="" r:id="rId7" imgW="1022985" imgH="441960" progId="Package">
                  <p:embed/>
                </p:oleObj>
              </mc:Choice>
              <mc:Fallback>
                <p:oleObj name="" r:id="rId7" imgW="1022985" imgH="441960" progId="Package">
                  <p:embed/>
                  <p:pic>
                    <p:nvPicPr>
                      <p:cNvPr id="0" name="图片 2049"/>
                      <p:cNvPicPr/>
                      <p:nvPr/>
                    </p:nvPicPr>
                    <p:blipFill>
                      <a:blip r:embed="rId8"/>
                      <a:stretch>
                        <a:fillRect/>
                      </a:stretch>
                    </p:blipFill>
                    <p:spPr>
                      <a:xfrm>
                        <a:off x="7842250" y="3970020"/>
                        <a:ext cx="311785" cy="134620"/>
                      </a:xfrm>
                      <a:prstGeom prst="rect">
                        <a:avLst/>
                      </a:prstGeom>
                    </p:spPr>
                  </p:pic>
                </p:oleObj>
              </mc:Fallback>
            </mc:AlternateContent>
          </a:graphicData>
        </a:graphic>
      </p:graphicFrame>
      <p:pic>
        <p:nvPicPr>
          <p:cNvPr id="12" name="图片 11" descr="水印"/>
          <p:cNvPicPr>
            <a:picLocks noChangeAspect="1"/>
          </p:cNvPicPr>
          <p:nvPr userDrawn="1"/>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0" y="401320"/>
            <a:ext cx="11279505" cy="2306955"/>
          </a:xfrm>
          <a:prstGeom prst="rect">
            <a:avLst/>
          </a:prstGeom>
          <a:noFill/>
        </p:spPr>
        <p:txBody>
          <a:bodyPr wrap="square" rtlCol="0">
            <a:spAutoFit/>
          </a:bodyPr>
          <a:lstStyle/>
          <a:p>
            <a:pPr marL="342900" indent="-342900" algn="l"/>
            <a:r>
              <a:rPr lang="en-US" altLang="zh-CN" sz="4800" b="1">
                <a:solidFill>
                  <a:srgbClr val="FF0000"/>
                </a:solidFill>
                <a:latin typeface="Times New Roman" panose="02020603050405020304" charset="0"/>
                <a:cs typeface="Times New Roman" panose="02020603050405020304" charset="0"/>
                <a:sym typeface="+mn-ea"/>
              </a:rPr>
              <a:t>	</a:t>
            </a:r>
            <a:r>
              <a:rPr lang="en-US" altLang="zh-CN" sz="4800" b="1">
                <a:solidFill>
                  <a:schemeClr val="tx1"/>
                </a:solidFill>
                <a:latin typeface="Times New Roman" panose="02020603050405020304" charset="0"/>
                <a:cs typeface="Times New Roman" panose="02020603050405020304" charset="0"/>
                <a:sym typeface="+mn-ea"/>
              </a:rPr>
              <a:t>Enjoy the poem:</a:t>
            </a:r>
            <a:endParaRPr lang="en-US" altLang="zh-CN" sz="4800" b="1">
              <a:solidFill>
                <a:schemeClr val="tx1"/>
              </a:solidFill>
              <a:latin typeface="Times New Roman" panose="02020603050405020304" charset="0"/>
              <a:cs typeface="Times New Roman" panose="02020603050405020304" charset="0"/>
              <a:sym typeface="+mn-ea"/>
            </a:endParaRPr>
          </a:p>
          <a:p>
            <a:pPr marL="342900" indent="-342900" algn="ctr"/>
            <a:r>
              <a:rPr lang="en-US" altLang="zh-CN" sz="4800" b="1">
                <a:solidFill>
                  <a:srgbClr val="FF0000"/>
                </a:solidFill>
                <a:latin typeface="Times New Roman" panose="02020603050405020304" charset="0"/>
                <a:cs typeface="Times New Roman" panose="02020603050405020304" charset="0"/>
                <a:sym typeface="+mn-ea"/>
              </a:rPr>
              <a:t>How Do I Love Thee?</a:t>
            </a:r>
            <a:endParaRPr lang="en-US" altLang="zh-CN" sz="4800" b="1">
              <a:solidFill>
                <a:srgbClr val="FF0000"/>
              </a:solidFill>
              <a:latin typeface="Times New Roman" panose="02020603050405020304" charset="0"/>
              <a:cs typeface="Times New Roman" panose="02020603050405020304" charset="0"/>
              <a:sym typeface="+mn-ea"/>
            </a:endParaRPr>
          </a:p>
          <a:p>
            <a:pPr marL="342900" indent="-342900" algn="ctr"/>
            <a:r>
              <a:rPr lang="en-US" altLang="zh-CN" sz="4800" b="1">
                <a:solidFill>
                  <a:srgbClr val="FF0000"/>
                </a:solidFill>
                <a:latin typeface="宋体" panose="02010600030101010101" pitchFamily="2" charset="-122"/>
                <a:ea typeface="宋体" panose="02010600030101010101" pitchFamily="2" charset="-122"/>
                <a:cs typeface="Times New Roman" panose="02020603050405020304" charset="0"/>
                <a:sym typeface="+mn-ea"/>
              </a:rPr>
              <a:t>《我是怎样地爱你？》</a:t>
            </a:r>
            <a:endParaRPr lang="en-US" altLang="zh-CN" sz="4800" b="1">
              <a:solidFill>
                <a:srgbClr val="FF0000"/>
              </a:solidFill>
              <a:latin typeface="宋体" panose="02010600030101010101" pitchFamily="2" charset="-122"/>
              <a:ea typeface="宋体" panose="02010600030101010101" pitchFamily="2" charset="-122"/>
              <a:cs typeface="Times New Roman" panose="02020603050405020304" charset="0"/>
              <a:sym typeface="+mn-ea"/>
            </a:endParaRPr>
          </a:p>
        </p:txBody>
      </p:sp>
      <p:pic>
        <p:nvPicPr>
          <p:cNvPr id="3" name="How do I love thee000000-000102">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12700" y="635"/>
            <a:ext cx="12179300" cy="6775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36" y="-1"/>
            <a:ext cx="12192000" cy="6849195"/>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7" name="添加标题"/>
          <p:cNvSpPr/>
          <p:nvPr/>
        </p:nvSpPr>
        <p:spPr>
          <a:xfrm>
            <a:off x="1240790" y="329565"/>
            <a:ext cx="9495790" cy="829945"/>
          </a:xfrm>
          <a:prstGeom prst="rect">
            <a:avLst/>
          </a:prstGeom>
          <a:noFill/>
        </p:spPr>
        <p:txBody>
          <a:bodyPr wrap="square" rtlCol="0">
            <a:spAutoFit/>
          </a:bodyPr>
          <a:lstStyle/>
          <a:p>
            <a:pPr algn="ctr"/>
            <a:r>
              <a:rPr lang="zh-CN" altLang="en-US"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rPr>
              <a:t>选择性必修</a:t>
            </a:r>
            <a:r>
              <a:rPr lang="en-US" altLang="zh-CN"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rPr>
              <a:t>Book3 Unit 5  Poems</a:t>
            </a:r>
            <a:endParaRPr lang="en-US" altLang="zh-CN" sz="4800" b="1" dirty="0">
              <a:solidFill>
                <a:schemeClr val="tx1"/>
              </a:solidFill>
              <a:effectLst>
                <a:innerShdw blurRad="63500" dist="50800" dir="18900000">
                  <a:srgbClr val="6BA78C"/>
                </a:innerShdw>
              </a:effectLst>
              <a:latin typeface="Times New Roman" panose="02020603050405020304" charset="0"/>
              <a:ea typeface="仓耳羽辰体-谷力 W04" panose="02020400000000000000" pitchFamily="18" charset="-122"/>
              <a:cs typeface="Times New Roman" panose="02020603050405020304" charset="0"/>
            </a:endParaRPr>
          </a:p>
        </p:txBody>
      </p:sp>
      <p:sp>
        <p:nvSpPr>
          <p:cNvPr id="2" name="圆角矩形 1"/>
          <p:cNvSpPr/>
          <p:nvPr/>
        </p:nvSpPr>
        <p:spPr>
          <a:xfrm>
            <a:off x="1156335" y="1372235"/>
            <a:ext cx="9879965" cy="1368425"/>
          </a:xfrm>
          <a:prstGeom prst="roundRect">
            <a:avLst/>
          </a:prstGeom>
          <a:gradFill>
            <a:gsLst>
              <a:gs pos="0">
                <a:srgbClr val="FECF40"/>
              </a:gs>
              <a:gs pos="100000">
                <a:srgbClr val="846C21"/>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base">
              <a:spcBef>
                <a:spcPct val="0"/>
              </a:spcBef>
              <a:spcAft>
                <a:spcPct val="0"/>
              </a:spcAft>
              <a:buClrTx/>
              <a:buNone/>
              <a:defRPr/>
            </a:pPr>
            <a:r>
              <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rPr>
              <a:t>Period 2 : Discover useful structures </a:t>
            </a:r>
            <a:endParaRPr lang="en-US" altLang="zh-CN" sz="3600" b="1">
              <a:ln w="1905">
                <a:solidFill>
                  <a:srgbClr val="FFC000"/>
                </a:solidFill>
              </a:ln>
              <a:solidFill>
                <a:schemeClr val="tx1"/>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endParaRPr>
          </a:p>
          <a:p>
            <a:pPr lvl="0" algn="ctr" defTabSz="914400" fontAlgn="base">
              <a:spcBef>
                <a:spcPct val="0"/>
              </a:spcBef>
              <a:spcAft>
                <a:spcPct val="0"/>
              </a:spcAft>
              <a:buClrTx/>
              <a:buNone/>
              <a:defRPr/>
            </a:pPr>
            <a:r>
              <a:rPr lang="en-US" altLang="zh-CN" sz="3600" b="1" smtClean="0">
                <a:ln w="1905">
                  <a:solidFill>
                    <a:srgbClr val="FFC000"/>
                  </a:solidFill>
                </a:ln>
                <a:solidFill>
                  <a:srgbClr val="FF0000"/>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rPr>
              <a:t>Review of relative clauses</a:t>
            </a:r>
            <a:endParaRPr lang="en-US" altLang="zh-CN" sz="3600" b="1" smtClean="0">
              <a:ln w="1905">
                <a:solidFill>
                  <a:srgbClr val="FFC000"/>
                </a:solidFill>
              </a:ln>
              <a:solidFill>
                <a:srgbClr val="FF0000"/>
              </a:solidFill>
              <a:effectLst>
                <a:innerShdw blurRad="69850" dist="43180" dir="5400000">
                  <a:srgbClr val="000000">
                    <a:alpha val="65000"/>
                  </a:srgbClr>
                </a:innerShdw>
              </a:effectLst>
              <a:latin typeface="Times New Roman" panose="02020603050405020304" charset="0"/>
              <a:cs typeface="Times New Roman" panose="02020603050405020304" charset="0"/>
              <a:sym typeface="+mn-ea"/>
            </a:endParaRPr>
          </a:p>
        </p:txBody>
      </p:sp>
      <p:sp>
        <p:nvSpPr>
          <p:cNvPr id="13" name="文本框 12"/>
          <p:cNvSpPr txBox="1"/>
          <p:nvPr/>
        </p:nvSpPr>
        <p:spPr>
          <a:xfrm>
            <a:off x="746125" y="5421630"/>
            <a:ext cx="7607935" cy="521970"/>
          </a:xfrm>
          <a:prstGeom prst="rect">
            <a:avLst/>
          </a:prstGeom>
          <a:noFill/>
        </p:spPr>
        <p:txBody>
          <a:bodyPr wrap="square" rtlCol="0">
            <a:spAutoFit/>
          </a:bodyPr>
          <a:lstStyle/>
          <a:p>
            <a:pPr algn="ctr"/>
            <a:r>
              <a:rPr lang="zh-CN" altLang="en-US" sz="2800">
                <a:latin typeface="宋体" panose="02010600030101010101" pitchFamily="2" charset="-122"/>
                <a:ea typeface="宋体" panose="02010600030101010101" pitchFamily="2" charset="-122"/>
                <a:cs typeface="宋体" panose="02010600030101010101" pitchFamily="2" charset="-122"/>
              </a:rPr>
              <a:t>杭州市临平区杭州二中树兰高级中学</a:t>
            </a:r>
            <a:r>
              <a:rPr lang="en-US" altLang="zh-CN" sz="2800">
                <a:latin typeface="宋体" panose="02010600030101010101" pitchFamily="2" charset="-122"/>
                <a:ea typeface="宋体" panose="02010600030101010101" pitchFamily="2" charset="-122"/>
                <a:cs typeface="宋体" panose="02010600030101010101" pitchFamily="2" charset="-122"/>
              </a:rPr>
              <a:t>  </a:t>
            </a:r>
            <a:r>
              <a:rPr lang="zh-CN" altLang="en-US" sz="2800">
                <a:latin typeface="宋体" panose="02010600030101010101" pitchFamily="2" charset="-122"/>
                <a:ea typeface="宋体" panose="02010600030101010101" pitchFamily="2" charset="-122"/>
                <a:cs typeface="宋体" panose="02010600030101010101" pitchFamily="2" charset="-122"/>
              </a:rPr>
              <a:t>郭合英</a:t>
            </a:r>
            <a:endParaRPr lang="zh-CN" altLang="en-US" sz="2800">
              <a:latin typeface="宋体" panose="02010600030101010101" pitchFamily="2" charset="-122"/>
              <a:ea typeface="宋体" panose="02010600030101010101" pitchFamily="2" charset="-122"/>
              <a:cs typeface="宋体" panose="02010600030101010101" pitchFamily="2" charset="-122"/>
            </a:endParaRPr>
          </a:p>
        </p:txBody>
      </p:sp>
      <p:sp>
        <p:nvSpPr>
          <p:cNvPr id="15" name="文本框 14"/>
          <p:cNvSpPr txBox="1"/>
          <p:nvPr/>
        </p:nvSpPr>
        <p:spPr>
          <a:xfrm>
            <a:off x="1156335" y="3420110"/>
            <a:ext cx="7005320" cy="1322070"/>
          </a:xfrm>
          <a:prstGeom prst="rect">
            <a:avLst/>
          </a:prstGeom>
          <a:noFill/>
        </p:spPr>
        <p:txBody>
          <a:bodyPr wrap="square" rtlCol="0">
            <a:spAutoFit/>
          </a:bodyPr>
          <a:lstStyle/>
          <a:p>
            <a:pPr algn="ctr"/>
            <a:r>
              <a:rPr lang="en-US" altLang="zh-CN" sz="4000">
                <a:latin typeface="Times New Roman" panose="02020603050405020304" charset="0"/>
                <a:cs typeface="Times New Roman" panose="02020603050405020304" charset="0"/>
              </a:rPr>
              <a:t>The girl who is playing guzheng</a:t>
            </a:r>
            <a:endParaRPr lang="en-US" altLang="zh-CN" sz="4000">
              <a:latin typeface="Times New Roman" panose="02020603050405020304" charset="0"/>
              <a:cs typeface="Times New Roman" panose="02020603050405020304" charset="0"/>
            </a:endParaRPr>
          </a:p>
          <a:p>
            <a:pPr algn="ctr"/>
            <a:r>
              <a:rPr lang="en-US" altLang="zh-CN" sz="4000">
                <a:latin typeface="Times New Roman" panose="02020603050405020304" charset="0"/>
                <a:cs typeface="Times New Roman" panose="02020603050405020304" charset="0"/>
              </a:rPr>
              <a:t> comes from the ancient times.</a:t>
            </a:r>
            <a:endParaRPr lang="en-US" altLang="zh-CN" sz="4000">
              <a:latin typeface="Times New Roman" panose="02020603050405020304" charset="0"/>
              <a:cs typeface="Times New Roman" panose="02020603050405020304" charset="0"/>
            </a:endParaRPr>
          </a:p>
        </p:txBody>
      </p:sp>
      <p:pic>
        <p:nvPicPr>
          <p:cNvPr id="8" name="图片 7" descr="4"/>
          <p:cNvPicPr>
            <a:picLocks noChangeAspect="1"/>
          </p:cNvPicPr>
          <p:nvPr/>
        </p:nvPicPr>
        <p:blipFill>
          <a:blip r:embed="rId4"/>
          <a:stretch>
            <a:fillRect/>
          </a:stretch>
        </p:blipFill>
        <p:spPr>
          <a:xfrm>
            <a:off x="11035665" y="81915"/>
            <a:ext cx="1156335" cy="2659380"/>
          </a:xfrm>
          <a:prstGeom prst="rect">
            <a:avLst/>
          </a:prstGeom>
        </p:spPr>
      </p:pic>
      <p:pic>
        <p:nvPicPr>
          <p:cNvPr id="9" name="图片 8" descr="011"/>
          <p:cNvPicPr>
            <a:picLocks noChangeAspect="1"/>
          </p:cNvPicPr>
          <p:nvPr/>
        </p:nvPicPr>
        <p:blipFill>
          <a:blip r:embed="rId5"/>
          <a:stretch>
            <a:fillRect/>
          </a:stretch>
        </p:blipFill>
        <p:spPr>
          <a:xfrm>
            <a:off x="8506460" y="2954020"/>
            <a:ext cx="3684905" cy="3665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2679065" y="255905"/>
            <a:ext cx="6146165" cy="521970"/>
          </a:xfrm>
          <a:prstGeom prst="rect">
            <a:avLst/>
          </a:prstGeom>
          <a:noFill/>
        </p:spPr>
        <p:txBody>
          <a:bodyPr wrap="square" rtlCol="0">
            <a:spAutoFit/>
          </a:bodyPr>
          <a:lstStyle/>
          <a:p>
            <a:pPr marL="342900" indent="-342900" algn="ctr"/>
            <a:r>
              <a:rPr lang="en-US" altLang="zh-CN" sz="2800" b="1">
                <a:solidFill>
                  <a:schemeClr val="tx1"/>
                </a:solidFill>
                <a:latin typeface="Times New Roman" panose="02020603050405020304" charset="0"/>
                <a:cs typeface="Times New Roman" panose="02020603050405020304" charset="0"/>
                <a:sym typeface="+mn-ea"/>
              </a:rPr>
              <a:t>Do you know who wrote the poem?</a:t>
            </a:r>
            <a:endParaRPr lang="en-US" altLang="zh-CN" sz="2800" b="1">
              <a:solidFill>
                <a:schemeClr val="tx1"/>
              </a:solidFill>
              <a:latin typeface="Times New Roman" panose="02020603050405020304" charset="0"/>
              <a:cs typeface="Times New Roman" panose="02020603050405020304" charset="0"/>
              <a:sym typeface="+mn-ea"/>
            </a:endParaRPr>
          </a:p>
        </p:txBody>
      </p:sp>
      <p:sp>
        <p:nvSpPr>
          <p:cNvPr id="3" name="文本框 2"/>
          <p:cNvSpPr txBox="1"/>
          <p:nvPr/>
        </p:nvSpPr>
        <p:spPr>
          <a:xfrm>
            <a:off x="2772410" y="953770"/>
            <a:ext cx="7167880" cy="521970"/>
          </a:xfrm>
          <a:prstGeom prst="rect">
            <a:avLst/>
          </a:prstGeom>
          <a:noFill/>
        </p:spPr>
        <p:txBody>
          <a:bodyPr wrap="square" rtlCol="0">
            <a:spAutoFit/>
          </a:bodyPr>
          <a:lstStyle/>
          <a:p>
            <a:pPr marL="342900" indent="-342900" algn="ctr"/>
            <a:r>
              <a:rPr lang="en-US" altLang="zh-CN" sz="2800" b="1">
                <a:solidFill>
                  <a:srgbClr val="FF0000"/>
                </a:solidFill>
                <a:latin typeface="Times New Roman" panose="02020603050405020304" charset="0"/>
                <a:cs typeface="Times New Roman" panose="02020603050405020304" charset="0"/>
                <a:sym typeface="+mn-ea"/>
              </a:rPr>
              <a:t>-by Elizabeth Barrett Browning</a:t>
            </a:r>
            <a:endParaRPr lang="zh-CN" altLang="en-US" sz="2800"/>
          </a:p>
        </p:txBody>
      </p:sp>
      <p:sp>
        <p:nvSpPr>
          <p:cNvPr id="8" name="文本框 7"/>
          <p:cNvSpPr txBox="1"/>
          <p:nvPr/>
        </p:nvSpPr>
        <p:spPr>
          <a:xfrm>
            <a:off x="1423035" y="1574165"/>
            <a:ext cx="9386570" cy="521970"/>
          </a:xfrm>
          <a:prstGeom prst="rect">
            <a:avLst/>
          </a:prstGeom>
          <a:noFill/>
        </p:spPr>
        <p:txBody>
          <a:bodyPr wrap="square" rtlCol="0">
            <a:spAutoFit/>
          </a:bodyPr>
          <a:lstStyle/>
          <a:p>
            <a:pPr marL="342900" indent="-342900" algn="ctr"/>
            <a:r>
              <a:rPr lang="en-US" altLang="zh-CN" sz="2800" b="1">
                <a:solidFill>
                  <a:schemeClr val="tx1"/>
                </a:solidFill>
                <a:latin typeface="Times New Roman" panose="02020603050405020304" charset="0"/>
                <a:cs typeface="Times New Roman" panose="02020603050405020304" charset="0"/>
                <a:sym typeface="+mn-ea"/>
              </a:rPr>
              <a:t>Let’s walk into the</a:t>
            </a:r>
            <a:r>
              <a:rPr lang="en-US" altLang="zh-CN" sz="2800" b="1">
                <a:latin typeface="Times New Roman" panose="02020603050405020304" charset="0"/>
                <a:cs typeface="Times New Roman" panose="02020603050405020304" charset="0"/>
                <a:sym typeface="+mn-ea"/>
              </a:rPr>
              <a:t> Brownings  </a:t>
            </a:r>
            <a:r>
              <a:rPr lang="en-US" altLang="zh-CN" sz="2800" b="1">
                <a:solidFill>
                  <a:schemeClr val="tx1"/>
                </a:solidFill>
                <a:latin typeface="Times New Roman" panose="02020603050405020304" charset="0"/>
                <a:cs typeface="Times New Roman" panose="02020603050405020304" charset="0"/>
                <a:sym typeface="+mn-ea"/>
              </a:rPr>
              <a:t>together!   </a:t>
            </a:r>
            <a:endParaRPr lang="en-US" altLang="zh-CN" sz="2800" b="1">
              <a:solidFill>
                <a:schemeClr val="tx1"/>
              </a:solidFill>
              <a:latin typeface="Times New Roman" panose="02020603050405020304" charset="0"/>
              <a:cs typeface="Times New Roman" panose="02020603050405020304" charset="0"/>
              <a:sym typeface="+mn-ea"/>
            </a:endParaRPr>
          </a:p>
        </p:txBody>
      </p:sp>
      <p:pic>
        <p:nvPicPr>
          <p:cNvPr id="12" name="图片 11" descr="1"/>
          <p:cNvPicPr>
            <a:picLocks noChangeAspect="1"/>
          </p:cNvPicPr>
          <p:nvPr/>
        </p:nvPicPr>
        <p:blipFill>
          <a:blip r:embed="rId4"/>
          <a:stretch>
            <a:fillRect/>
          </a:stretch>
        </p:blipFill>
        <p:spPr>
          <a:xfrm>
            <a:off x="6318250" y="2447925"/>
            <a:ext cx="5052060" cy="4170680"/>
          </a:xfrm>
          <a:prstGeom prst="rect">
            <a:avLst/>
          </a:prstGeom>
        </p:spPr>
      </p:pic>
      <p:pic>
        <p:nvPicPr>
          <p:cNvPr id="13" name="图片 12" descr="2"/>
          <p:cNvPicPr>
            <a:picLocks noChangeAspect="1"/>
          </p:cNvPicPr>
          <p:nvPr/>
        </p:nvPicPr>
        <p:blipFill>
          <a:blip r:embed="rId5"/>
          <a:stretch>
            <a:fillRect/>
          </a:stretch>
        </p:blipFill>
        <p:spPr>
          <a:xfrm>
            <a:off x="0" y="30480"/>
            <a:ext cx="2155190" cy="1620520"/>
          </a:xfrm>
          <a:prstGeom prst="rect">
            <a:avLst/>
          </a:prstGeom>
        </p:spPr>
      </p:pic>
      <p:pic>
        <p:nvPicPr>
          <p:cNvPr id="8199" name="图片 8198"/>
          <p:cNvPicPr>
            <a:picLocks noChangeAspect="1"/>
          </p:cNvPicPr>
          <p:nvPr/>
        </p:nvPicPr>
        <p:blipFill>
          <a:blip r:embed="rId6"/>
          <a:srcRect l="10506" r="11655" b="-46"/>
          <a:stretch>
            <a:fillRect/>
          </a:stretch>
        </p:blipFill>
        <p:spPr>
          <a:xfrm>
            <a:off x="1929130" y="2447925"/>
            <a:ext cx="3891280" cy="41725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199"/>
                                        </p:tgtEl>
                                        <p:attrNameLst>
                                          <p:attrName>style.visibility</p:attrName>
                                        </p:attrNameLst>
                                      </p:cBhvr>
                                      <p:to>
                                        <p:strVal val="visible"/>
                                      </p:to>
                                    </p:set>
                                    <p:animEffect transition="in" filter="checkerboard(across)">
                                      <p:cBhvr>
                                        <p:cTn id="17" dur="500"/>
                                        <p:tgtEl>
                                          <p:spTgt spid="8199"/>
                                        </p:tgtEl>
                                      </p:cBhvr>
                                    </p:animEffect>
                                  </p:childTnLst>
                                </p:cTn>
                              </p:par>
                              <p:par>
                                <p:cTn id="18" presetID="5"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276225" y="1226820"/>
            <a:ext cx="11551920" cy="52622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If you study the history of English literature, you will find the names of Robert and Elizabeth Barrett Browning           were one of the most romantic literary couples of the Victorian era. Elizabeth Barrett started to write poetry from about the age of six. In 1844, Elizabeth’s poems brought her great success      also attracted the admiration of poet Robert Browning. Browning fell in love with her poetry and then they entered into personal correspondence. The couple exchanged many letters                        obviously helped sow the seeds of love between the two. Elizabeth had been ill for many years. She stayed at home and almost never saw visitors. Browning was sure about his hove, so he found a way to visit her, and immediately convinced her to become his bride. However, their subsequent marriage was carried out in secret              because                 father was a dominant and selfish man</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would refuse to let his daughter go. The couple moved to Italy in1846   </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for the rest of her life. Browning had a great influence on Elizabeth’s writing. The best evidence that can be found is               from the Portuguese                       were written during the time when she was in love with Robert Browning.</a:t>
            </a:r>
            <a:endParaRPr lang="en-US" altLang="zh-CN" sz="2400">
              <a:latin typeface="Times New Roman" panose="02020603050405020304" charset="0"/>
              <a:cs typeface="Times New Roman" panose="02020603050405020304" charset="0"/>
            </a:endParaRPr>
          </a:p>
        </p:txBody>
      </p:sp>
      <p:sp>
        <p:nvSpPr>
          <p:cNvPr id="3" name="文本框 2"/>
          <p:cNvSpPr txBox="1"/>
          <p:nvPr/>
        </p:nvSpPr>
        <p:spPr>
          <a:xfrm>
            <a:off x="276225" y="144145"/>
            <a:ext cx="11563985" cy="953135"/>
          </a:xfrm>
          <a:prstGeom prst="rect">
            <a:avLst/>
          </a:prstGeom>
          <a:noFill/>
        </p:spPr>
        <p:txBody>
          <a:bodyPr wrap="square" rtlCol="0">
            <a:spAutoFit/>
          </a:bodyPr>
          <a:lstStyle/>
          <a:p>
            <a:pPr marL="342900" indent="-342900" algn="l"/>
            <a:r>
              <a:rPr lang="en-US" altLang="zh-CN" sz="2800" b="1">
                <a:solidFill>
                  <a:schemeClr val="tx1"/>
                </a:solidFill>
                <a:latin typeface="Times New Roman" panose="02020603050405020304" charset="0"/>
                <a:cs typeface="Times New Roman" panose="02020603050405020304" charset="0"/>
                <a:sym typeface="+mn-ea"/>
              </a:rPr>
              <a:t>Read the following introduction about the Brownings. Help the author edit</a:t>
            </a:r>
            <a:endParaRPr lang="en-US" altLang="zh-CN" sz="2800" b="1">
              <a:solidFill>
                <a:schemeClr val="tx1"/>
              </a:solidFill>
              <a:latin typeface="Times New Roman" panose="02020603050405020304" charset="0"/>
              <a:cs typeface="Times New Roman" panose="02020603050405020304" charset="0"/>
              <a:sym typeface="+mn-ea"/>
            </a:endParaRPr>
          </a:p>
          <a:p>
            <a:pPr marL="342900" indent="-342900" algn="l"/>
            <a:r>
              <a:rPr lang="en-US" altLang="zh-CN" sz="2800" b="1">
                <a:solidFill>
                  <a:schemeClr val="tx1"/>
                </a:solidFill>
                <a:latin typeface="Times New Roman" panose="02020603050405020304" charset="0"/>
                <a:cs typeface="Times New Roman" panose="02020603050405020304" charset="0"/>
                <a:sym typeface="+mn-ea"/>
              </a:rPr>
              <a:t>the passage to make it more concise, using relative clauses if necessary.</a:t>
            </a:r>
            <a:endParaRPr lang="en-US" altLang="zh-CN" sz="2800" b="1">
              <a:solidFill>
                <a:schemeClr val="tx1"/>
              </a:solidFill>
              <a:latin typeface="Times New Roman" panose="02020603050405020304" charset="0"/>
              <a:cs typeface="Times New Roman" panose="02020603050405020304" charset="0"/>
              <a:sym typeface="+mn-ea"/>
            </a:endParaRPr>
          </a:p>
        </p:txBody>
      </p:sp>
      <p:sp>
        <p:nvSpPr>
          <p:cNvPr id="7" name="文本框 6"/>
          <p:cNvSpPr txBox="1"/>
          <p:nvPr/>
        </p:nvSpPr>
        <p:spPr>
          <a:xfrm>
            <a:off x="2412365" y="1619250"/>
            <a:ext cx="15303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8" name="文本框 7"/>
          <p:cNvSpPr txBox="1"/>
          <p:nvPr/>
        </p:nvSpPr>
        <p:spPr>
          <a:xfrm>
            <a:off x="2565400" y="1619250"/>
            <a:ext cx="85661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They</a:t>
            </a:r>
            <a:endParaRPr lang="en-US" altLang="zh-CN" sz="2400">
              <a:latin typeface="Times New Roman" panose="02020603050405020304" charset="0"/>
              <a:cs typeface="Times New Roman" panose="02020603050405020304" charset="0"/>
            </a:endParaRPr>
          </a:p>
        </p:txBody>
      </p:sp>
      <p:sp>
        <p:nvSpPr>
          <p:cNvPr id="9" name="文本框 8"/>
          <p:cNvSpPr txBox="1"/>
          <p:nvPr/>
        </p:nvSpPr>
        <p:spPr>
          <a:xfrm>
            <a:off x="2412365" y="1557655"/>
            <a:ext cx="87439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who</a:t>
            </a:r>
            <a:endParaRPr lang="en-US" altLang="zh-CN" sz="2800">
              <a:solidFill>
                <a:srgbClr val="FF0000"/>
              </a:solidFill>
              <a:latin typeface="Times New Roman" panose="02020603050405020304" charset="0"/>
              <a:cs typeface="Times New Roman" panose="02020603050405020304" charset="0"/>
            </a:endParaRPr>
          </a:p>
        </p:txBody>
      </p:sp>
      <p:sp>
        <p:nvSpPr>
          <p:cNvPr id="12" name="圆角矩形 11"/>
          <p:cNvSpPr/>
          <p:nvPr/>
        </p:nvSpPr>
        <p:spPr>
          <a:xfrm>
            <a:off x="0" y="143510"/>
            <a:ext cx="11915775" cy="774700"/>
          </a:xfrm>
          <a:prstGeom prst="roundRect">
            <a:avLst/>
          </a:prstGeom>
          <a:gradFill>
            <a:gsLst>
              <a:gs pos="0">
                <a:srgbClr val="FBFB11"/>
              </a:gs>
              <a:gs pos="100000">
                <a:srgbClr val="838309"/>
              </a:gs>
            </a:gsLst>
            <a:lin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b="1">
                <a:solidFill>
                  <a:schemeClr val="accent2"/>
                </a:solidFill>
                <a:highlight>
                  <a:srgbClr val="0000FF"/>
                </a:highlight>
                <a:latin typeface="Times New Roman" panose="02020603050405020304" charset="0"/>
                <a:ea typeface="宋体" panose="02010600030101010101" pitchFamily="2" charset="-122"/>
                <a:cs typeface="Times New Roman" panose="02020603050405020304" charset="0"/>
                <a:sym typeface="+mn-ea"/>
              </a:rPr>
              <a:t>The secret to</a:t>
            </a:r>
            <a:r>
              <a:rPr lang="en-US" altLang="zh-CN" sz="2800" b="1">
                <a:solidFill>
                  <a:schemeClr val="accent2"/>
                </a:solidFill>
                <a:highlight>
                  <a:srgbClr val="0000FF"/>
                </a:highlight>
                <a:latin typeface="Times New Roman" panose="02020603050405020304" charset="0"/>
                <a:ea typeface="宋体" panose="02010600030101010101" pitchFamily="2" charset="-122"/>
                <a:cs typeface="Times New Roman" panose="02020603050405020304" charset="0"/>
                <a:sym typeface="+mn-ea"/>
              </a:rPr>
              <a:t> solving the problem </a:t>
            </a:r>
            <a:r>
              <a:rPr lang="zh-CN" altLang="en-US" sz="2800" b="1">
                <a:solidFill>
                  <a:schemeClr val="tx1"/>
                </a:solidFill>
                <a:latin typeface="宋体" panose="02010600030101010101" pitchFamily="2" charset="-122"/>
                <a:ea typeface="宋体" panose="02010600030101010101" pitchFamily="2" charset="-122"/>
              </a:rPr>
              <a:t>：</a:t>
            </a:r>
            <a:r>
              <a:rPr lang="zh-CN" altLang="en-US" sz="2800" b="1">
                <a:solidFill>
                  <a:schemeClr val="tx1"/>
                </a:solidFill>
                <a:latin typeface="Times New Roman" panose="02020603050405020304" charset="0"/>
                <a:ea typeface="宋体" panose="02010600030101010101" pitchFamily="2" charset="-122"/>
                <a:cs typeface="Times New Roman" panose="02020603050405020304" charset="0"/>
              </a:rPr>
              <a:t>Foucus on the same nouns and pronouns</a:t>
            </a:r>
            <a:endParaRPr lang="zh-CN" altLang="en-US" sz="28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4" name="文本框 13"/>
          <p:cNvSpPr txBox="1"/>
          <p:nvPr/>
        </p:nvSpPr>
        <p:spPr>
          <a:xfrm>
            <a:off x="4208780" y="2348865"/>
            <a:ext cx="22479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5" name="文本框 14"/>
          <p:cNvSpPr txBox="1"/>
          <p:nvPr/>
        </p:nvSpPr>
        <p:spPr>
          <a:xfrm>
            <a:off x="4308475" y="2348865"/>
            <a:ext cx="548640" cy="460375"/>
          </a:xfrm>
          <a:prstGeom prst="rect">
            <a:avLst/>
          </a:prstGeom>
          <a:noFill/>
        </p:spPr>
        <p:txBody>
          <a:bodyPr wrap="square" rtlCol="0">
            <a:spAutoFit/>
          </a:bodyPr>
          <a:lstStyle/>
          <a:p>
            <a:pPr algn="ctr"/>
            <a:r>
              <a:rPr lang="en-US" altLang="zh-CN" sz="2400">
                <a:latin typeface="Times New Roman" panose="02020603050405020304" charset="0"/>
                <a:cs typeface="Times New Roman" panose="02020603050405020304" charset="0"/>
              </a:rPr>
              <a:t>It</a:t>
            </a:r>
            <a:endParaRPr lang="en-US" altLang="zh-CN" sz="2400">
              <a:latin typeface="Times New Roman" panose="02020603050405020304" charset="0"/>
              <a:cs typeface="Times New Roman" panose="02020603050405020304" charset="0"/>
            </a:endParaRPr>
          </a:p>
        </p:txBody>
      </p:sp>
      <p:sp>
        <p:nvSpPr>
          <p:cNvPr id="16" name="文本框 15"/>
          <p:cNvSpPr txBox="1"/>
          <p:nvPr/>
        </p:nvSpPr>
        <p:spPr>
          <a:xfrm>
            <a:off x="4110990" y="2287270"/>
            <a:ext cx="87439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and</a:t>
            </a:r>
            <a:endParaRPr lang="en-US" altLang="zh-CN" sz="2800">
              <a:solidFill>
                <a:srgbClr val="FF0000"/>
              </a:solidFill>
              <a:latin typeface="Times New Roman" panose="02020603050405020304" charset="0"/>
              <a:cs typeface="Times New Roman" panose="02020603050405020304" charset="0"/>
            </a:endParaRPr>
          </a:p>
        </p:txBody>
      </p:sp>
      <p:sp>
        <p:nvSpPr>
          <p:cNvPr id="17" name="文本框 16"/>
          <p:cNvSpPr txBox="1"/>
          <p:nvPr/>
        </p:nvSpPr>
        <p:spPr>
          <a:xfrm>
            <a:off x="4617085" y="3035935"/>
            <a:ext cx="15303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9" name="文本框 18"/>
          <p:cNvSpPr txBox="1"/>
          <p:nvPr/>
        </p:nvSpPr>
        <p:spPr>
          <a:xfrm>
            <a:off x="4770120" y="3035935"/>
            <a:ext cx="183578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These letters</a:t>
            </a:r>
            <a:endParaRPr lang="en-US" altLang="zh-CN" sz="2400">
              <a:latin typeface="Times New Roman" panose="02020603050405020304" charset="0"/>
              <a:cs typeface="Times New Roman" panose="02020603050405020304" charset="0"/>
            </a:endParaRPr>
          </a:p>
        </p:txBody>
      </p:sp>
      <p:sp>
        <p:nvSpPr>
          <p:cNvPr id="20" name="文本框 19"/>
          <p:cNvSpPr txBox="1"/>
          <p:nvPr/>
        </p:nvSpPr>
        <p:spPr>
          <a:xfrm>
            <a:off x="4857115" y="3004820"/>
            <a:ext cx="1261110"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 which</a:t>
            </a:r>
            <a:endParaRPr lang="en-US" altLang="zh-CN" sz="2800">
              <a:solidFill>
                <a:srgbClr val="FF0000"/>
              </a:solidFill>
              <a:latin typeface="Times New Roman" panose="02020603050405020304" charset="0"/>
              <a:cs typeface="Times New Roman" panose="02020603050405020304" charset="0"/>
            </a:endParaRPr>
          </a:p>
        </p:txBody>
      </p:sp>
      <p:sp>
        <p:nvSpPr>
          <p:cNvPr id="21" name="文本框 20"/>
          <p:cNvSpPr txBox="1"/>
          <p:nvPr/>
        </p:nvSpPr>
        <p:spPr>
          <a:xfrm>
            <a:off x="2672715" y="4567555"/>
            <a:ext cx="165735" cy="368300"/>
          </a:xfrm>
          <a:prstGeom prst="rect">
            <a:avLst/>
          </a:prstGeom>
          <a:noFill/>
        </p:spPr>
        <p:txBody>
          <a:bodyPr wrap="square" rtlCol="0">
            <a:spAutoFit/>
          </a:bodyPr>
          <a:lstStyle/>
          <a:p>
            <a:r>
              <a:rPr lang="en-US" altLang="zh-CN"/>
              <a:t>.</a:t>
            </a:r>
            <a:endParaRPr lang="en-US" altLang="zh-CN"/>
          </a:p>
        </p:txBody>
      </p:sp>
      <p:sp>
        <p:nvSpPr>
          <p:cNvPr id="22" name="文本框 21"/>
          <p:cNvSpPr txBox="1"/>
          <p:nvPr/>
        </p:nvSpPr>
        <p:spPr>
          <a:xfrm>
            <a:off x="2838450" y="4521200"/>
            <a:ext cx="1024890" cy="460375"/>
          </a:xfrm>
          <a:prstGeom prst="rect">
            <a:avLst/>
          </a:prstGeom>
          <a:noFill/>
        </p:spPr>
        <p:txBody>
          <a:bodyPr wrap="square" rtlCol="0">
            <a:spAutoFit/>
          </a:bodyPr>
          <a:lstStyle/>
          <a:p>
            <a:pPr algn="ctr"/>
            <a:r>
              <a:rPr lang="en-US" altLang="zh-CN" sz="2400">
                <a:latin typeface="Times New Roman" panose="02020603050405020304" charset="0"/>
                <a:cs typeface="Times New Roman" panose="02020603050405020304" charset="0"/>
              </a:rPr>
              <a:t>It was </a:t>
            </a:r>
            <a:endParaRPr lang="en-US" altLang="zh-CN" sz="2400">
              <a:latin typeface="Times New Roman" panose="02020603050405020304" charset="0"/>
              <a:cs typeface="Times New Roman" panose="02020603050405020304" charset="0"/>
            </a:endParaRPr>
          </a:p>
        </p:txBody>
      </p:sp>
      <p:sp>
        <p:nvSpPr>
          <p:cNvPr id="23" name="文本框 22"/>
          <p:cNvSpPr txBox="1"/>
          <p:nvPr/>
        </p:nvSpPr>
        <p:spPr>
          <a:xfrm>
            <a:off x="4857115" y="4521200"/>
            <a:ext cx="125984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sym typeface="+mn-ea"/>
              </a:rPr>
              <a:t>Barrett’s</a:t>
            </a:r>
            <a:endParaRPr lang="zh-CN" altLang="en-US" sz="2400"/>
          </a:p>
        </p:txBody>
      </p:sp>
      <p:sp>
        <p:nvSpPr>
          <p:cNvPr id="24" name="文本框 23"/>
          <p:cNvSpPr txBox="1"/>
          <p:nvPr/>
        </p:nvSpPr>
        <p:spPr>
          <a:xfrm>
            <a:off x="4985385" y="4453255"/>
            <a:ext cx="87439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her</a:t>
            </a:r>
            <a:endParaRPr lang="en-US" altLang="zh-CN" sz="2800">
              <a:solidFill>
                <a:srgbClr val="FF0000"/>
              </a:solidFill>
              <a:latin typeface="Times New Roman" panose="02020603050405020304" charset="0"/>
              <a:cs typeface="Times New Roman" panose="02020603050405020304" charset="0"/>
            </a:endParaRPr>
          </a:p>
        </p:txBody>
      </p:sp>
      <p:sp>
        <p:nvSpPr>
          <p:cNvPr id="25" name="文本框 24"/>
          <p:cNvSpPr txBox="1"/>
          <p:nvPr/>
        </p:nvSpPr>
        <p:spPr>
          <a:xfrm>
            <a:off x="10853420" y="4860925"/>
            <a:ext cx="88582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there</a:t>
            </a:r>
            <a:endParaRPr lang="en-US" altLang="zh-CN" sz="2400">
              <a:latin typeface="Times New Roman" panose="02020603050405020304" charset="0"/>
              <a:cs typeface="Times New Roman" panose="02020603050405020304" charset="0"/>
            </a:endParaRPr>
          </a:p>
        </p:txBody>
      </p:sp>
      <p:sp>
        <p:nvSpPr>
          <p:cNvPr id="26" name="文本框 25"/>
          <p:cNvSpPr txBox="1"/>
          <p:nvPr/>
        </p:nvSpPr>
        <p:spPr>
          <a:xfrm>
            <a:off x="8806815" y="4860925"/>
            <a:ext cx="15303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0" name="文本框 9"/>
          <p:cNvSpPr txBox="1"/>
          <p:nvPr/>
        </p:nvSpPr>
        <p:spPr>
          <a:xfrm>
            <a:off x="8959850" y="4860925"/>
            <a:ext cx="203644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sym typeface="+mn-ea"/>
              </a:rPr>
              <a:t>Elizabeth lived</a:t>
            </a:r>
            <a:endParaRPr lang="zh-CN" altLang="en-US" sz="2400"/>
          </a:p>
        </p:txBody>
      </p:sp>
      <p:sp>
        <p:nvSpPr>
          <p:cNvPr id="11" name="文本框 10"/>
          <p:cNvSpPr txBox="1"/>
          <p:nvPr/>
        </p:nvSpPr>
        <p:spPr>
          <a:xfrm>
            <a:off x="8806815" y="4829810"/>
            <a:ext cx="1111250"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where</a:t>
            </a:r>
            <a:endParaRPr lang="en-US" altLang="zh-CN" sz="2800">
              <a:solidFill>
                <a:srgbClr val="FF0000"/>
              </a:solidFill>
              <a:latin typeface="Times New Roman" panose="02020603050405020304" charset="0"/>
              <a:cs typeface="Times New Roman" panose="02020603050405020304" charset="0"/>
            </a:endParaRPr>
          </a:p>
        </p:txBody>
      </p:sp>
      <p:sp>
        <p:nvSpPr>
          <p:cNvPr id="18" name="文本框 17"/>
          <p:cNvSpPr txBox="1"/>
          <p:nvPr/>
        </p:nvSpPr>
        <p:spPr>
          <a:xfrm>
            <a:off x="10690860" y="4484370"/>
            <a:ext cx="16256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31" name="文本框 30"/>
          <p:cNvSpPr txBox="1"/>
          <p:nvPr/>
        </p:nvSpPr>
        <p:spPr>
          <a:xfrm>
            <a:off x="10853420" y="4521835"/>
            <a:ext cx="67945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He</a:t>
            </a:r>
            <a:endParaRPr lang="en-US" altLang="zh-CN" sz="2400">
              <a:latin typeface="Times New Roman" panose="02020603050405020304" charset="0"/>
              <a:cs typeface="Times New Roman" panose="02020603050405020304" charset="0"/>
            </a:endParaRPr>
          </a:p>
        </p:txBody>
      </p:sp>
      <p:sp>
        <p:nvSpPr>
          <p:cNvPr id="32" name="文本框 31"/>
          <p:cNvSpPr txBox="1"/>
          <p:nvPr/>
        </p:nvSpPr>
        <p:spPr>
          <a:xfrm>
            <a:off x="10690860" y="4484370"/>
            <a:ext cx="87439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who</a:t>
            </a:r>
            <a:endParaRPr lang="en-US" altLang="zh-CN" sz="2800">
              <a:solidFill>
                <a:srgbClr val="FF0000"/>
              </a:solidFill>
              <a:latin typeface="Times New Roman" panose="02020603050405020304" charset="0"/>
              <a:cs typeface="Times New Roman" panose="02020603050405020304" charset="0"/>
            </a:endParaRPr>
          </a:p>
        </p:txBody>
      </p:sp>
      <p:sp>
        <p:nvSpPr>
          <p:cNvPr id="33" name="文本框 32"/>
          <p:cNvSpPr txBox="1"/>
          <p:nvPr/>
        </p:nvSpPr>
        <p:spPr>
          <a:xfrm>
            <a:off x="7618730" y="5613400"/>
            <a:ext cx="164782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sym typeface="+mn-ea"/>
              </a:rPr>
              <a:t>The sonnets</a:t>
            </a:r>
            <a:endParaRPr lang="zh-CN" altLang="en-US" sz="2400"/>
          </a:p>
        </p:txBody>
      </p:sp>
      <p:sp>
        <p:nvSpPr>
          <p:cNvPr id="34" name="文本框 33"/>
          <p:cNvSpPr txBox="1"/>
          <p:nvPr/>
        </p:nvSpPr>
        <p:spPr>
          <a:xfrm>
            <a:off x="7418705" y="5613400"/>
            <a:ext cx="20002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35" name="文本框 34"/>
          <p:cNvSpPr txBox="1"/>
          <p:nvPr/>
        </p:nvSpPr>
        <p:spPr>
          <a:xfrm>
            <a:off x="3905885" y="5613400"/>
            <a:ext cx="1285240"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sym typeface="+mn-ea"/>
              </a:rPr>
              <a:t>Sonnets</a:t>
            </a:r>
            <a:endParaRPr lang="zh-CN" altLang="en-US" sz="2400"/>
          </a:p>
        </p:txBody>
      </p:sp>
      <p:sp>
        <p:nvSpPr>
          <p:cNvPr id="36" name="文本框 35"/>
          <p:cNvSpPr txBox="1"/>
          <p:nvPr/>
        </p:nvSpPr>
        <p:spPr>
          <a:xfrm>
            <a:off x="7524115" y="5582920"/>
            <a:ext cx="117411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rPr>
              <a:t>that</a:t>
            </a:r>
            <a:endParaRPr lang="en-US" altLang="zh-CN" sz="2800">
              <a:solidFill>
                <a:srgbClr val="FF0000"/>
              </a:solidFill>
              <a:latin typeface="Times New Roman" panose="02020603050405020304" charset="0"/>
              <a:cs typeface="Times New Roman" panose="02020603050405020304" charset="0"/>
            </a:endParaRPr>
          </a:p>
        </p:txBody>
      </p:sp>
      <p:pic>
        <p:nvPicPr>
          <p:cNvPr id="13" name="图片 12"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2" nodeType="click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8">
                                            <p:txEl>
                                              <p:pRg st="0" end="0"/>
                                            </p:txEl>
                                          </p:spTgt>
                                        </p:tgtEl>
                                        <p:attrNameLst>
                                          <p:attrName>style.color</p:attrName>
                                        </p:attrNameLst>
                                      </p:cBhvr>
                                      <p:to>
                                        <a:srgbClr val="F75353"/>
                                      </p:to>
                                    </p:animClr>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grpId="0" nodeType="clickEffect">
                                  <p:stCondLst>
                                    <p:cond delay="0"/>
                                  </p:stCondLst>
                                  <p:childTnLst>
                                    <p:animEffect transition="out" filter="checkerboard(across)">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5" presetClass="exit" presetSubtype="10" fill="hold" grpId="0" nodeType="withEffect">
                                  <p:stCondLst>
                                    <p:cond delay="0"/>
                                  </p:stCondLst>
                                  <p:childTnLst>
                                    <p:animEffect transition="out" filter="checkerboard(across)">
                                      <p:cBhvr>
                                        <p:cTn id="22" dur="500"/>
                                        <p:tgtEl>
                                          <p:spTgt spid="8">
                                            <p:txEl>
                                              <p:pRg st="0" end="0"/>
                                            </p:txEl>
                                          </p:spTgt>
                                        </p:tgtEl>
                                      </p:cBhvr>
                                    </p:animEffect>
                                    <p:set>
                                      <p:cBhvr>
                                        <p:cTn id="23"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dir="cw">
                                      <p:cBhvr override="childStyle">
                                        <p:cTn id="32" dur="2000" fill="hold"/>
                                        <p:tgtEl>
                                          <p:spTgt spid="15">
                                            <p:txEl>
                                              <p:pRg st="0" end="0"/>
                                            </p:txEl>
                                          </p:spTgt>
                                        </p:tgtEl>
                                        <p:attrNameLst>
                                          <p:attrName>style.color</p:attrName>
                                        </p:attrNameLst>
                                      </p:cBhvr>
                                      <p:to>
                                        <a:srgbClr val="F75353"/>
                                      </p:to>
                                    </p:animClr>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5" presetClass="exit" presetSubtype="10" fill="hold" grpId="0" nodeType="withEffect">
                                  <p:stCondLst>
                                    <p:cond delay="0"/>
                                  </p:stCondLst>
                                  <p:childTnLst>
                                    <p:animEffect transition="out" filter="checkerboard(across)">
                                      <p:cBhvr>
                                        <p:cTn id="39" dur="500"/>
                                        <p:tgtEl>
                                          <p:spTgt spid="15">
                                            <p:txEl>
                                              <p:pRg st="0" end="0"/>
                                            </p:txEl>
                                          </p:spTgt>
                                        </p:tgtEl>
                                      </p:cBhvr>
                                    </p:animEffect>
                                    <p:set>
                                      <p:cBhvr>
                                        <p:cTn id="40"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heckerboard(across)">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mph" presetSubtype="2" fill="hold" grpId="0" nodeType="clickEffect">
                                  <p:stCondLst>
                                    <p:cond delay="0"/>
                                  </p:stCondLst>
                                  <p:childTnLst>
                                    <p:animClr clrSpc="rgb" dir="cw">
                                      <p:cBhvr override="childStyle">
                                        <p:cTn id="49" dur="2000" fill="hold"/>
                                        <p:tgtEl>
                                          <p:spTgt spid="19"/>
                                        </p:tgtEl>
                                        <p:attrNameLst>
                                          <p:attrName>style.color</p:attrName>
                                        </p:attrNameLst>
                                      </p:cBhvr>
                                      <p:to>
                                        <a:srgbClr val="F75353"/>
                                      </p:to>
                                    </p:animClr>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grpId="0" nodeType="clickEffect">
                                  <p:stCondLst>
                                    <p:cond delay="0"/>
                                  </p:stCondLst>
                                  <p:childTnLst>
                                    <p:animEffect transition="out" filter="checkerboard(across)">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par>
                                <p:cTn id="55" presetID="5" presetClass="exit" presetSubtype="10" fill="hold" grpId="1" nodeType="withEffect">
                                  <p:stCondLst>
                                    <p:cond delay="0"/>
                                  </p:stCondLst>
                                  <p:childTnLst>
                                    <p:animEffect transition="out" filter="checkerboard(across)">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checkerboard(across)">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mph" presetSubtype="2" fill="hold" grpId="0" nodeType="clickEffect">
                                  <p:stCondLst>
                                    <p:cond delay="0"/>
                                  </p:stCondLst>
                                  <p:childTnLst>
                                    <p:animClr clrSpc="rgb" dir="cw">
                                      <p:cBhvr override="childStyle">
                                        <p:cTn id="66" dur="2000" fill="hold"/>
                                        <p:tgtEl>
                                          <p:spTgt spid="22"/>
                                        </p:tgtEl>
                                        <p:attrNameLst>
                                          <p:attrName>style.color</p:attrName>
                                        </p:attrNameLst>
                                      </p:cBhvr>
                                      <p:to>
                                        <a:srgbClr val="F75353"/>
                                      </p:to>
                                    </p:animClr>
                                  </p:childTnLst>
                                </p:cTn>
                              </p:par>
                              <p:par>
                                <p:cTn id="67" presetID="3" presetClass="emph" presetSubtype="2" fill="hold" grpId="0" nodeType="withEffect">
                                  <p:stCondLst>
                                    <p:cond delay="0"/>
                                  </p:stCondLst>
                                  <p:childTnLst>
                                    <p:animClr clrSpc="rgb" dir="cw">
                                      <p:cBhvr override="childStyle">
                                        <p:cTn id="68" dur="2000" fill="hold"/>
                                        <p:tgtEl>
                                          <p:spTgt spid="23"/>
                                        </p:tgtEl>
                                        <p:attrNameLst>
                                          <p:attrName>style.color</p:attrName>
                                        </p:attrNameLst>
                                      </p:cBhvr>
                                      <p:to>
                                        <a:srgbClr val="F75353"/>
                                      </p:to>
                                    </p:animClr>
                                  </p:childTnLst>
                                </p:cTn>
                              </p:par>
                            </p:childTnLst>
                          </p:cTn>
                        </p:par>
                      </p:childTnLst>
                    </p:cTn>
                  </p:par>
                  <p:par>
                    <p:cTn id="69" fill="hold">
                      <p:stCondLst>
                        <p:cond delay="indefinite"/>
                      </p:stCondLst>
                      <p:childTnLst>
                        <p:par>
                          <p:cTn id="70" fill="hold">
                            <p:stCondLst>
                              <p:cond delay="0"/>
                            </p:stCondLst>
                            <p:childTnLst>
                              <p:par>
                                <p:cTn id="71" presetID="5" presetClass="exit" presetSubtype="10" fill="hold" grpId="0" nodeType="clickEffect">
                                  <p:stCondLst>
                                    <p:cond delay="0"/>
                                  </p:stCondLst>
                                  <p:childTnLst>
                                    <p:animEffect transition="out" filter="checkerboard(across)">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5" presetClass="exit" presetSubtype="10" fill="hold" grpId="1" nodeType="withEffect">
                                  <p:stCondLst>
                                    <p:cond delay="0"/>
                                  </p:stCondLst>
                                  <p:childTnLst>
                                    <p:animEffect transition="out" filter="checkerboard(across)">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par>
                                <p:cTn id="77" presetID="5" presetClass="exit" presetSubtype="10" fill="hold" grpId="1" nodeType="withEffect">
                                  <p:stCondLst>
                                    <p:cond delay="0"/>
                                  </p:stCondLst>
                                  <p:childTnLst>
                                    <p:animEffect transition="out" filter="checkerboard(across)">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checkerboard(across)">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mph" presetSubtype="2" fill="hold" grpId="0" nodeType="clickEffect">
                                  <p:stCondLst>
                                    <p:cond delay="0"/>
                                  </p:stCondLst>
                                  <p:childTnLst>
                                    <p:animClr clrSpc="rgb" dir="cw">
                                      <p:cBhvr override="childStyle">
                                        <p:cTn id="88" dur="2000" fill="hold"/>
                                        <p:tgtEl>
                                          <p:spTgt spid="31"/>
                                        </p:tgtEl>
                                        <p:attrNameLst>
                                          <p:attrName>style.color</p:attrName>
                                        </p:attrNameLst>
                                      </p:cBhvr>
                                      <p:to>
                                        <a:srgbClr val="F75353"/>
                                      </p:to>
                                    </p:animClr>
                                  </p:childTnLst>
                                </p:cTn>
                              </p:par>
                            </p:childTnLst>
                          </p:cTn>
                        </p:par>
                      </p:childTnLst>
                    </p:cTn>
                  </p:par>
                  <p:par>
                    <p:cTn id="89" fill="hold">
                      <p:stCondLst>
                        <p:cond delay="indefinite"/>
                      </p:stCondLst>
                      <p:childTnLst>
                        <p:par>
                          <p:cTn id="90" fill="hold">
                            <p:stCondLst>
                              <p:cond delay="0"/>
                            </p:stCondLst>
                            <p:childTnLst>
                              <p:par>
                                <p:cTn id="91" presetID="5" presetClass="exit" presetSubtype="10" fill="hold" grpId="0" nodeType="clickEffect">
                                  <p:stCondLst>
                                    <p:cond delay="0"/>
                                  </p:stCondLst>
                                  <p:childTnLst>
                                    <p:animEffect transition="out" filter="checkerboard(across)">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par>
                                <p:cTn id="94" presetID="5" presetClass="exit" presetSubtype="10" fill="hold" grpId="1" nodeType="withEffect">
                                  <p:stCondLst>
                                    <p:cond delay="0"/>
                                  </p:stCondLst>
                                  <p:childTnLst>
                                    <p:animEffect transition="out" filter="checkerboard(across)">
                                      <p:cBhvr>
                                        <p:cTn id="95" dur="500"/>
                                        <p:tgtEl>
                                          <p:spTgt spid="31"/>
                                        </p:tgtEl>
                                      </p:cBhvr>
                                    </p:animEffect>
                                    <p:set>
                                      <p:cBhvr>
                                        <p:cTn id="96" dur="1" fill="hold">
                                          <p:stCondLst>
                                            <p:cond delay="499"/>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checkerboard(across)">
                                      <p:cBhvr>
                                        <p:cTn id="101" dur="500"/>
                                        <p:tgtEl>
                                          <p:spTgt spid="32"/>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mph" presetSubtype="2" fill="hold" grpId="0" nodeType="clickEffect">
                                  <p:stCondLst>
                                    <p:cond delay="0"/>
                                  </p:stCondLst>
                                  <p:childTnLst>
                                    <p:animClr clrSpc="rgb" dir="cw">
                                      <p:cBhvr override="childStyle">
                                        <p:cTn id="105" dur="2000" fill="hold"/>
                                        <p:tgtEl>
                                          <p:spTgt spid="25"/>
                                        </p:tgtEl>
                                        <p:attrNameLst>
                                          <p:attrName>style.color</p:attrName>
                                        </p:attrNameLst>
                                      </p:cBhvr>
                                      <p:to>
                                        <a:srgbClr val="F75353"/>
                                      </p:to>
                                    </p:animClr>
                                  </p:childTnLst>
                                </p:cTn>
                              </p:par>
                            </p:childTnLst>
                          </p:cTn>
                        </p:par>
                      </p:childTnLst>
                    </p:cTn>
                  </p:par>
                  <p:par>
                    <p:cTn id="106" fill="hold">
                      <p:stCondLst>
                        <p:cond delay="indefinite"/>
                      </p:stCondLst>
                      <p:childTnLst>
                        <p:par>
                          <p:cTn id="107" fill="hold">
                            <p:stCondLst>
                              <p:cond delay="0"/>
                            </p:stCondLst>
                            <p:childTnLst>
                              <p:par>
                                <p:cTn id="108" presetID="5" presetClass="exit" presetSubtype="10" fill="hold" grpId="0" nodeType="clickEffect">
                                  <p:stCondLst>
                                    <p:cond delay="0"/>
                                  </p:stCondLst>
                                  <p:childTnLst>
                                    <p:animEffect transition="out" filter="checkerboard(across)">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par>
                                <p:cTn id="111" presetID="5" presetClass="exit" presetSubtype="10" fill="hold" grpId="1" nodeType="withEffect">
                                  <p:stCondLst>
                                    <p:cond delay="0"/>
                                  </p:stCondLst>
                                  <p:childTnLst>
                                    <p:animEffect transition="out" filter="checkerboard(across)">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63" presetClass="path" presetSubtype="0" accel="50000" decel="50000" fill="hold" grpId="0" nodeType="clickEffect">
                                  <p:stCondLst>
                                    <p:cond delay="0"/>
                                  </p:stCondLst>
                                  <p:childTnLst>
                                    <p:animMotion origin="layout" path="M 0.0438542 0.00916667 L 0.0740625 0.00453704 " pathEditMode="relative" rAng="0" ptsTypes="">
                                      <p:cBhvr>
                                        <p:cTn id="117" dur="2000" fill="hold"/>
                                        <p:tgtEl>
                                          <p:spTgt spid="10"/>
                                        </p:tgtEl>
                                        <p:attrNameLst>
                                          <p:attrName>ppt_x</p:attrName>
                                          <p:attrName>ppt_y</p:attrName>
                                        </p:attrNameLst>
                                      </p:cBhvr>
                                      <p:rCtr x="12" y="0"/>
                                    </p:animMotion>
                                  </p:childTnLst>
                                </p:cTn>
                              </p:par>
                            </p:childTnLst>
                          </p:cTn>
                        </p:par>
                      </p:childTnLst>
                    </p:cTn>
                  </p:par>
                  <p:par>
                    <p:cTn id="118" fill="hold">
                      <p:stCondLst>
                        <p:cond delay="indefinite"/>
                      </p:stCondLst>
                      <p:childTnLst>
                        <p:par>
                          <p:cTn id="119" fill="hold">
                            <p:stCondLst>
                              <p:cond delay="0"/>
                            </p:stCondLst>
                            <p:childTnLst>
                              <p:par>
                                <p:cTn id="120" presetID="5" presetClass="entr" presetSubtype="10" fill="hold" grpId="0" nodeType="click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checkerboard(across)">
                                      <p:cBhvr>
                                        <p:cTn id="122" dur="500"/>
                                        <p:tgtEl>
                                          <p:spTgt spid="11"/>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mph" presetSubtype="2" fill="hold" grpId="0" nodeType="clickEffect">
                                  <p:stCondLst>
                                    <p:cond delay="0"/>
                                  </p:stCondLst>
                                  <p:childTnLst>
                                    <p:animClr clrSpc="rgb" dir="cw">
                                      <p:cBhvr override="childStyle">
                                        <p:cTn id="126" dur="2000" fill="hold"/>
                                        <p:tgtEl>
                                          <p:spTgt spid="35"/>
                                        </p:tgtEl>
                                        <p:attrNameLst>
                                          <p:attrName>style.color</p:attrName>
                                        </p:attrNameLst>
                                      </p:cBhvr>
                                      <p:to>
                                        <a:srgbClr val="F75353"/>
                                      </p:to>
                                    </p:animClr>
                                  </p:childTnLst>
                                </p:cTn>
                              </p:par>
                              <p:par>
                                <p:cTn id="127" presetID="3" presetClass="emph" presetSubtype="2" fill="hold" grpId="0" nodeType="withEffect">
                                  <p:stCondLst>
                                    <p:cond delay="0"/>
                                  </p:stCondLst>
                                  <p:childTnLst>
                                    <p:animClr clrSpc="rgb" dir="cw">
                                      <p:cBhvr override="childStyle">
                                        <p:cTn id="128" dur="2000" fill="hold"/>
                                        <p:tgtEl>
                                          <p:spTgt spid="33"/>
                                        </p:tgtEl>
                                        <p:attrNameLst>
                                          <p:attrName>style.color</p:attrName>
                                        </p:attrNameLst>
                                      </p:cBhvr>
                                      <p:to>
                                        <a:srgbClr val="F75353"/>
                                      </p:to>
                                    </p:animClr>
                                  </p:childTnLst>
                                </p:cTn>
                              </p:par>
                            </p:childTnLst>
                          </p:cTn>
                        </p:par>
                      </p:childTnLst>
                    </p:cTn>
                  </p:par>
                  <p:par>
                    <p:cTn id="129" fill="hold">
                      <p:stCondLst>
                        <p:cond delay="indefinite"/>
                      </p:stCondLst>
                      <p:childTnLst>
                        <p:par>
                          <p:cTn id="130" fill="hold">
                            <p:stCondLst>
                              <p:cond delay="0"/>
                            </p:stCondLst>
                            <p:childTnLst>
                              <p:par>
                                <p:cTn id="131" presetID="3" presetClass="emph" presetSubtype="2" fill="hold" grpId="1" nodeType="clickEffect">
                                  <p:stCondLst>
                                    <p:cond delay="0"/>
                                  </p:stCondLst>
                                  <p:childTnLst>
                                    <p:animClr clrSpc="rgb" dir="cw">
                                      <p:cBhvr override="childStyle">
                                        <p:cTn id="132" dur="2000" fill="hold"/>
                                        <p:tgtEl>
                                          <p:spTgt spid="35"/>
                                        </p:tgtEl>
                                        <p:attrNameLst>
                                          <p:attrName>style.color</p:attrName>
                                        </p:attrNameLst>
                                      </p:cBhvr>
                                      <p:to>
                                        <a:schemeClr val="tx1"/>
                                      </p:to>
                                    </p:animClr>
                                  </p:childTnLst>
                                </p:cTn>
                              </p:par>
                            </p:childTnLst>
                          </p:cTn>
                        </p:par>
                      </p:childTnLst>
                    </p:cTn>
                  </p:par>
                  <p:par>
                    <p:cTn id="133" fill="hold">
                      <p:stCondLst>
                        <p:cond delay="indefinite"/>
                      </p:stCondLst>
                      <p:childTnLst>
                        <p:par>
                          <p:cTn id="134" fill="hold">
                            <p:stCondLst>
                              <p:cond delay="0"/>
                            </p:stCondLst>
                            <p:childTnLst>
                              <p:par>
                                <p:cTn id="135" presetID="5" presetClass="exit" presetSubtype="10" fill="hold" grpId="0" nodeType="clickEffect">
                                  <p:stCondLst>
                                    <p:cond delay="0"/>
                                  </p:stCondLst>
                                  <p:childTnLst>
                                    <p:animEffect transition="out" filter="checkerboard(across)">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5" presetClass="exit" presetSubtype="10" fill="hold" grpId="1" nodeType="withEffect">
                                  <p:stCondLst>
                                    <p:cond delay="0"/>
                                  </p:stCondLst>
                                  <p:childTnLst>
                                    <p:animEffect transition="out" filter="checkerboard(across)">
                                      <p:cBhvr>
                                        <p:cTn id="139" dur="500"/>
                                        <p:tgtEl>
                                          <p:spTgt spid="33"/>
                                        </p:tgtEl>
                                      </p:cBhvr>
                                    </p:animEffect>
                                    <p:set>
                                      <p:cBhvr>
                                        <p:cTn id="140" dur="1" fill="hold">
                                          <p:stCondLst>
                                            <p:cond delay="499"/>
                                          </p:stCondLst>
                                        </p:cTn>
                                        <p:tgtEl>
                                          <p:spTgt spid="33"/>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5" presetClass="entr" presetSubtype="10" fill="hold" grpId="0" nodeType="click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checkerboard(across)">
                                      <p:cBhvr>
                                        <p:cTn id="1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build="allAtOnce"/>
      <p:bldP spid="9" grpId="0"/>
      <p:bldP spid="9" grpId="1"/>
      <p:bldP spid="12" grpId="0" bldLvl="0" animBg="1"/>
      <p:bldP spid="12" grpId="1" animBg="1"/>
      <p:bldP spid="12" grpId="2" bldLvl="0" animBg="1"/>
      <p:bldP spid="14" grpId="0"/>
      <p:bldP spid="15" grpId="0" bldLvl="0" build="allAtOnce"/>
      <p:bldP spid="16" grpId="0"/>
      <p:bldP spid="16" grpId="1"/>
      <p:bldP spid="17" grpId="0"/>
      <p:bldP spid="19" grpId="0"/>
      <p:bldP spid="19" grpId="1"/>
      <p:bldP spid="20" grpId="0"/>
      <p:bldP spid="20" grpId="1"/>
      <p:bldP spid="21" grpId="0"/>
      <p:bldP spid="22" grpId="0"/>
      <p:bldP spid="22" grpId="1"/>
      <p:bldP spid="23" grpId="0"/>
      <p:bldP spid="23" grpId="1"/>
      <p:bldP spid="24" grpId="0"/>
      <p:bldP spid="24" grpId="1"/>
      <p:bldP spid="25" grpId="0"/>
      <p:bldP spid="25" grpId="1"/>
      <p:bldP spid="26" grpId="0"/>
      <p:bldP spid="10" grpId="0"/>
      <p:bldP spid="11" grpId="0"/>
      <p:bldP spid="11" grpId="1"/>
      <p:bldP spid="18" grpId="0"/>
      <p:bldP spid="31" grpId="0"/>
      <p:bldP spid="31" grpId="1"/>
      <p:bldP spid="32" grpId="0"/>
      <p:bldP spid="32" grpId="1"/>
      <p:bldP spid="33" grpId="0"/>
      <p:bldP spid="33" grpId="1"/>
      <p:bldP spid="34" grpId="0"/>
      <p:bldP spid="35" grpId="0"/>
      <p:bldP spid="35" grpId="1"/>
      <p:bldP spid="36" grpId="0"/>
      <p:bldP spid="3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51202" name="标题 51201"/>
          <p:cNvSpPr>
            <a:spLocks noGrp="1"/>
          </p:cNvSpPr>
          <p:nvPr/>
        </p:nvSpPr>
        <p:spPr>
          <a:xfrm>
            <a:off x="370205" y="265430"/>
            <a:ext cx="11451590" cy="969010"/>
          </a:xfrm>
          <a:prstGeom prst="rect">
            <a:avLst/>
          </a:prstGeom>
          <a:noFill/>
          <a:ln w="9525">
            <a:noFill/>
          </a:ln>
        </p:spPr>
        <p:txBody>
          <a:bodyPr anchor="ctr" anchorCtr="0"/>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en-US" altLang="zh-CN" sz="4000" b="1" i="1" dirty="0">
                <a:solidFill>
                  <a:srgbClr val="FF0000"/>
                </a:solidFill>
                <a:latin typeface="Times New Roman" panose="02020603050405020304" charset="0"/>
              </a:rPr>
              <a:t>Answer the following questions </a:t>
            </a:r>
            <a:endParaRPr lang="en-US" altLang="zh-CN" sz="4000" b="1" i="1" dirty="0">
              <a:solidFill>
                <a:srgbClr val="FF0000"/>
              </a:solidFill>
              <a:latin typeface="Times New Roman" panose="02020603050405020304" charset="0"/>
            </a:endParaRPr>
          </a:p>
          <a:p>
            <a:r>
              <a:rPr lang="en-US" altLang="zh-CN" sz="4000" b="1" i="1" dirty="0">
                <a:solidFill>
                  <a:srgbClr val="FF0000"/>
                </a:solidFill>
                <a:latin typeface="Times New Roman" panose="02020603050405020304" charset="0"/>
              </a:rPr>
              <a:t>about their marriage</a:t>
            </a:r>
            <a:endParaRPr lang="en-US" altLang="zh-CN" sz="4000" b="1" i="1" dirty="0">
              <a:solidFill>
                <a:srgbClr val="FF0000"/>
              </a:solidFill>
              <a:latin typeface="Times New Roman" panose="02020603050405020304" charset="0"/>
            </a:endParaRPr>
          </a:p>
        </p:txBody>
      </p:sp>
      <p:sp>
        <p:nvSpPr>
          <p:cNvPr id="2" name="文本框 1"/>
          <p:cNvSpPr txBox="1"/>
          <p:nvPr/>
        </p:nvSpPr>
        <p:spPr>
          <a:xfrm>
            <a:off x="370205" y="1642110"/>
            <a:ext cx="5307965" cy="521970"/>
          </a:xfrm>
          <a:prstGeom prst="rect">
            <a:avLst/>
          </a:prstGeom>
          <a:noFill/>
        </p:spPr>
        <p:txBody>
          <a:bodyPr wrap="square" rtlCol="0">
            <a:spAutoFit/>
          </a:bodyPr>
          <a:lstStyle/>
          <a:p>
            <a:r>
              <a:rPr lang="en-US" altLang="zh-CN" sz="2800" i="1">
                <a:latin typeface="Times New Roman" panose="02020603050405020304" charset="0"/>
                <a:ea typeface="+mj-ea"/>
                <a:cs typeface="+mj-cs"/>
              </a:rPr>
              <a:t>1. What was the bridge of their love?</a:t>
            </a:r>
            <a:endParaRPr lang="en-US" altLang="zh-CN" sz="2800" i="1">
              <a:latin typeface="Times New Roman" panose="02020603050405020304" charset="0"/>
              <a:ea typeface="+mj-ea"/>
              <a:cs typeface="+mj-cs"/>
            </a:endParaRPr>
          </a:p>
        </p:txBody>
      </p:sp>
      <p:sp>
        <p:nvSpPr>
          <p:cNvPr id="51203" name="文本框 51202"/>
          <p:cNvSpPr txBox="1"/>
          <p:nvPr/>
        </p:nvSpPr>
        <p:spPr>
          <a:xfrm>
            <a:off x="6511925" y="1642110"/>
            <a:ext cx="2964815" cy="521970"/>
          </a:xfrm>
          <a:prstGeom prst="rect">
            <a:avLst/>
          </a:prstGeom>
          <a:solidFill>
            <a:srgbClr val="F79191"/>
          </a:solidFill>
          <a:ln w="9525">
            <a:noFill/>
          </a:ln>
        </p:spPr>
        <p:txBody>
          <a:bodyPr wrap="square" anchor="t" anchorCtr="0">
            <a:spAutoFit/>
          </a:bodyPr>
          <a:lstStyle/>
          <a:p>
            <a:pPr algn="ctr"/>
            <a:r>
              <a:rPr lang="en-US" altLang="zh-CN" sz="2800" b="1" i="1">
                <a:latin typeface="Times New Roman" panose="02020603050405020304" charset="0"/>
                <a:ea typeface="+mj-ea"/>
                <a:cs typeface="+mj-cs"/>
              </a:rPr>
              <a:t>Letter exchange</a:t>
            </a:r>
            <a:endParaRPr lang="en-US" altLang="zh-CN" sz="2400" b="1">
              <a:latin typeface="Arial" panose="020B0604020202020204" pitchFamily="34" charset="0"/>
            </a:endParaRPr>
          </a:p>
        </p:txBody>
      </p:sp>
      <p:sp>
        <p:nvSpPr>
          <p:cNvPr id="3" name="文本框 2"/>
          <p:cNvSpPr txBox="1"/>
          <p:nvPr/>
        </p:nvSpPr>
        <p:spPr>
          <a:xfrm>
            <a:off x="2547620" y="2296795"/>
            <a:ext cx="6021070" cy="521970"/>
          </a:xfrm>
          <a:prstGeom prst="rect">
            <a:avLst/>
          </a:prstGeom>
          <a:noFill/>
        </p:spPr>
        <p:txBody>
          <a:bodyPr wrap="square" rtlCol="0">
            <a:spAutoFit/>
          </a:bodyPr>
          <a:lstStyle/>
          <a:p>
            <a:r>
              <a:rPr lang="en-US" altLang="zh-CN" sz="2800" i="1">
                <a:latin typeface="Times New Roman" panose="02020603050405020304" charset="0"/>
                <a:ea typeface="+mj-ea"/>
                <a:cs typeface="+mj-cs"/>
                <a:sym typeface="+mn-ea"/>
              </a:rPr>
              <a:t>2. What was their marriage obstacles?</a:t>
            </a:r>
            <a:endParaRPr lang="en-US" altLang="zh-CN" sz="2800" i="1">
              <a:latin typeface="Times New Roman" panose="02020603050405020304" charset="0"/>
              <a:ea typeface="+mj-ea"/>
              <a:cs typeface="+mj-cs"/>
            </a:endParaRPr>
          </a:p>
        </p:txBody>
      </p:sp>
      <p:sp>
        <p:nvSpPr>
          <p:cNvPr id="7" name="云形标注 6"/>
          <p:cNvSpPr/>
          <p:nvPr/>
        </p:nvSpPr>
        <p:spPr>
          <a:xfrm>
            <a:off x="2156460" y="3027680"/>
            <a:ext cx="3222625" cy="1346835"/>
          </a:xfrm>
          <a:prstGeom prst="cloudCallout">
            <a:avLst>
              <a:gd name="adj1" fmla="val 65802"/>
              <a:gd name="adj2" fmla="val -70640"/>
            </a:avLst>
          </a:prstGeom>
          <a:solidFill>
            <a:srgbClr val="F791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a:p>
            <a:pPr algn="ctr"/>
            <a:r>
              <a:rPr lang="en-US" altLang="zh-CN"/>
              <a:t>`</a:t>
            </a:r>
            <a:r>
              <a:rPr lang="en-US" altLang="zh-CN" sz="2800" b="1" i="1">
                <a:solidFill>
                  <a:schemeClr val="tx1"/>
                </a:solidFill>
                <a:latin typeface="Times New Roman" panose="02020603050405020304" charset="0"/>
                <a:ea typeface="+mj-ea"/>
                <a:cs typeface="+mj-cs"/>
              </a:rPr>
              <a:t>1.</a:t>
            </a:r>
            <a:r>
              <a:rPr lang="en-US" altLang="zh-CN" sz="2800" b="1" i="1">
                <a:solidFill>
                  <a:schemeClr val="tx1"/>
                </a:solidFill>
                <a:latin typeface="Times New Roman" panose="02020603050405020304" charset="0"/>
                <a:ea typeface="+mj-ea"/>
                <a:cs typeface="+mj-cs"/>
                <a:sym typeface="+mn-ea"/>
              </a:rPr>
              <a:t>Barrett herself</a:t>
            </a:r>
            <a:endParaRPr lang="en-US" altLang="zh-CN" sz="2800" b="1" i="1">
              <a:solidFill>
                <a:schemeClr val="tx1"/>
              </a:solidFill>
              <a:latin typeface="Times New Roman" panose="02020603050405020304" charset="0"/>
              <a:ea typeface="+mj-ea"/>
              <a:cs typeface="+mj-cs"/>
            </a:endParaRPr>
          </a:p>
          <a:p>
            <a:pPr algn="ctr"/>
            <a:endParaRPr lang="en-US" altLang="zh-CN" sz="2800" b="1">
              <a:solidFill>
                <a:schemeClr val="tx1"/>
              </a:solidFill>
              <a:latin typeface="Arial" panose="020B0604020202020204" pitchFamily="34" charset="0"/>
              <a:cs typeface="Times New Roman" panose="02020603050405020304" charset="0"/>
            </a:endParaRPr>
          </a:p>
        </p:txBody>
      </p:sp>
      <p:sp>
        <p:nvSpPr>
          <p:cNvPr id="8" name="云形标注 7"/>
          <p:cNvSpPr/>
          <p:nvPr/>
        </p:nvSpPr>
        <p:spPr>
          <a:xfrm>
            <a:off x="5379085" y="3034030"/>
            <a:ext cx="4097655" cy="1334770"/>
          </a:xfrm>
          <a:prstGeom prst="cloudCallout">
            <a:avLst>
              <a:gd name="adj1" fmla="val -28940"/>
              <a:gd name="adj2" fmla="val -71652"/>
            </a:avLst>
          </a:prstGeom>
          <a:solidFill>
            <a:srgbClr val="F791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altLang="zh-CN" sz="2800" b="1" i="1">
                <a:solidFill>
                  <a:schemeClr val="tx1"/>
                </a:solidFill>
                <a:latin typeface="Times New Roman" panose="02020603050405020304" charset="0"/>
                <a:ea typeface="+mj-ea"/>
                <a:cs typeface="+mj-cs"/>
              </a:rPr>
              <a:t>2.</a:t>
            </a:r>
            <a:r>
              <a:rPr lang="en-US" altLang="zh-CN" sz="2800" b="1" i="1">
                <a:solidFill>
                  <a:schemeClr val="tx1"/>
                </a:solidFill>
                <a:latin typeface="Times New Roman" panose="02020603050405020304" charset="0"/>
                <a:ea typeface="+mj-ea"/>
                <a:cs typeface="+mj-cs"/>
                <a:sym typeface="+mn-ea"/>
              </a:rPr>
              <a:t>Her father’s against</a:t>
            </a:r>
            <a:endParaRPr lang="en-US" altLang="zh-CN" sz="2800" b="1" i="1">
              <a:solidFill>
                <a:schemeClr val="tx1"/>
              </a:solidFill>
              <a:latin typeface="Times New Roman" panose="02020603050405020304" charset="0"/>
              <a:ea typeface="+mj-ea"/>
              <a:cs typeface="+mj-cs"/>
            </a:endParaRPr>
          </a:p>
        </p:txBody>
      </p:sp>
      <p:sp>
        <p:nvSpPr>
          <p:cNvPr id="9" name="文本框 8"/>
          <p:cNvSpPr txBox="1"/>
          <p:nvPr/>
        </p:nvSpPr>
        <p:spPr>
          <a:xfrm>
            <a:off x="2940050" y="4584065"/>
            <a:ext cx="4472940" cy="521970"/>
          </a:xfrm>
          <a:prstGeom prst="rect">
            <a:avLst/>
          </a:prstGeom>
          <a:noFill/>
        </p:spPr>
        <p:txBody>
          <a:bodyPr wrap="square" rtlCol="0">
            <a:spAutoFit/>
          </a:bodyPr>
          <a:lstStyle/>
          <a:p>
            <a:r>
              <a:rPr lang="en-US" altLang="zh-CN" sz="2800" i="1">
                <a:latin typeface="Times New Roman" panose="02020603050405020304" charset="0"/>
                <a:ea typeface="+mj-ea"/>
                <a:cs typeface="+mj-cs"/>
                <a:sym typeface="+mn-ea"/>
              </a:rPr>
              <a:t>3. What did they do for love?</a:t>
            </a:r>
            <a:endParaRPr lang="en-US" altLang="zh-CN" sz="2800" i="1">
              <a:latin typeface="Times New Roman" panose="02020603050405020304" charset="0"/>
              <a:ea typeface="+mj-ea"/>
              <a:cs typeface="+mj-cs"/>
            </a:endParaRPr>
          </a:p>
        </p:txBody>
      </p:sp>
      <p:sp>
        <p:nvSpPr>
          <p:cNvPr id="10" name="文本框 9"/>
          <p:cNvSpPr txBox="1"/>
          <p:nvPr/>
        </p:nvSpPr>
        <p:spPr>
          <a:xfrm>
            <a:off x="4893945" y="5393055"/>
            <a:ext cx="1329055" cy="521970"/>
          </a:xfrm>
          <a:prstGeom prst="rect">
            <a:avLst/>
          </a:prstGeom>
          <a:solidFill>
            <a:srgbClr val="F79191"/>
          </a:solidFill>
          <a:ln w="9525">
            <a:noFill/>
          </a:ln>
        </p:spPr>
        <p:txBody>
          <a:bodyPr wrap="square" anchor="t" anchorCtr="0">
            <a:spAutoFit/>
          </a:bodyPr>
          <a:lstStyle/>
          <a:p>
            <a:pPr algn="ctr"/>
            <a:r>
              <a:rPr lang="en-US" altLang="zh-CN" sz="2800" b="1" i="1">
                <a:latin typeface="Times New Roman" panose="02020603050405020304" charset="0"/>
                <a:ea typeface="+mj-ea"/>
                <a:cs typeface="+mj-cs"/>
              </a:rPr>
              <a:t>elope</a:t>
            </a:r>
            <a:endParaRPr lang="en-US" altLang="zh-CN" sz="2400" b="1">
              <a:latin typeface="Arial" panose="020B0604020202020204" pitchFamily="34" charset="0"/>
            </a:endParaRPr>
          </a:p>
        </p:txBody>
      </p:sp>
      <p:pic>
        <p:nvPicPr>
          <p:cNvPr id="12" name="图片 11" descr="3"/>
          <p:cNvPicPr>
            <a:picLocks noChangeAspect="1"/>
          </p:cNvPicPr>
          <p:nvPr/>
        </p:nvPicPr>
        <p:blipFill>
          <a:blip r:embed="rId4"/>
          <a:stretch>
            <a:fillRect/>
          </a:stretch>
        </p:blipFill>
        <p:spPr>
          <a:xfrm>
            <a:off x="0" y="4976495"/>
            <a:ext cx="2921000" cy="1875155"/>
          </a:xfrm>
          <a:prstGeom prst="rect">
            <a:avLst/>
          </a:prstGeom>
        </p:spPr>
      </p:pic>
      <p:pic>
        <p:nvPicPr>
          <p:cNvPr id="13" name="图片 12" descr="1"/>
          <p:cNvPicPr>
            <a:picLocks noChangeAspect="1"/>
          </p:cNvPicPr>
          <p:nvPr/>
        </p:nvPicPr>
        <p:blipFill>
          <a:blip r:embed="rId5"/>
          <a:stretch>
            <a:fillRect/>
          </a:stretch>
        </p:blipFill>
        <p:spPr>
          <a:xfrm>
            <a:off x="8568690" y="4062095"/>
            <a:ext cx="3387090" cy="2707005"/>
          </a:xfrm>
          <a:prstGeom prst="rect">
            <a:avLst/>
          </a:prstGeom>
        </p:spPr>
      </p:pic>
      <p:pic>
        <p:nvPicPr>
          <p:cNvPr id="15" name="图片 14" descr="t0185d5b217cc419bc3_副本"/>
          <p:cNvPicPr>
            <a:picLocks noChangeAspect="1"/>
          </p:cNvPicPr>
          <p:nvPr/>
        </p:nvPicPr>
        <p:blipFill>
          <a:blip r:embed="rId6"/>
          <a:stretch>
            <a:fillRect/>
          </a:stretch>
        </p:blipFill>
        <p:spPr>
          <a:xfrm flipH="1">
            <a:off x="-92710" y="0"/>
            <a:ext cx="2143125" cy="1545590"/>
          </a:xfrm>
          <a:prstGeom prst="rect">
            <a:avLst/>
          </a:prstGeom>
        </p:spPr>
      </p:pic>
      <p:pic>
        <p:nvPicPr>
          <p:cNvPr id="16" name="图片 15" descr="t0134188395ddfd50ca_副本"/>
          <p:cNvPicPr>
            <a:picLocks noChangeAspect="1"/>
          </p:cNvPicPr>
          <p:nvPr/>
        </p:nvPicPr>
        <p:blipFill>
          <a:blip r:embed="rId7"/>
          <a:srcRect r="11626"/>
          <a:stretch>
            <a:fillRect/>
          </a:stretch>
        </p:blipFill>
        <p:spPr>
          <a:xfrm>
            <a:off x="10429240" y="265430"/>
            <a:ext cx="1762760" cy="2661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03"/>
                                        </p:tgtEl>
                                        <p:attrNameLst>
                                          <p:attrName>style.visibility</p:attrName>
                                        </p:attrNameLst>
                                      </p:cBhvr>
                                      <p:to>
                                        <p:strVal val="visible"/>
                                      </p:to>
                                    </p:set>
                                    <p:animEffect transition="in" filter="checkerboard(across)">
                                      <p:cBhvr>
                                        <p:cTn id="12" dur="500"/>
                                        <p:tgtEl>
                                          <p:spTgt spid="5120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heckerboard(across)">
                                      <p:cBhvr>
                                        <p:cTn id="40" dur="500"/>
                                        <p:tgtEl>
                                          <p:spTgt spid="10"/>
                                        </p:tgtEl>
                                      </p:cBhvr>
                                    </p:animEffect>
                                  </p:childTnLst>
                                </p:cTn>
                              </p:par>
                              <p:par>
                                <p:cTn id="41" presetID="5" presetClass="entr" presetSubtype="1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1203" grpId="0" bldLvl="0" animBg="1"/>
      <p:bldP spid="51203" grpId="1"/>
      <p:bldP spid="3" grpId="0"/>
      <p:bldP spid="3" grpId="1"/>
      <p:bldP spid="7" grpId="0" bldLvl="0" animBg="1"/>
      <p:bldP spid="7" grpId="1" animBg="1"/>
      <p:bldP spid="8" grpId="0" bldLvl="0" animBg="1"/>
      <p:bldP spid="8" grpId="1" animBg="1"/>
      <p:bldP spid="9" grpId="0"/>
      <p:bldP spid="9" grpId="1"/>
      <p:bldP spid="10" grpId="0" bldLvl="0" animBg="1"/>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1648460" y="99060"/>
            <a:ext cx="8819515" cy="706755"/>
          </a:xfrm>
          <a:prstGeom prst="rect">
            <a:avLst/>
          </a:prstGeom>
          <a:noFill/>
        </p:spPr>
        <p:txBody>
          <a:bodyPr wrap="square" rtlCol="0">
            <a:spAutoFit/>
          </a:bodyPr>
          <a:lstStyle/>
          <a:p>
            <a:pPr algn="ctr"/>
            <a:r>
              <a:rPr lang="en-US" altLang="zh-CN" sz="4000" b="1" i="1" dirty="0">
                <a:solidFill>
                  <a:srgbClr val="FF0000"/>
                </a:solidFill>
                <a:latin typeface="Times New Roman" panose="02020603050405020304" charset="0"/>
                <a:ea typeface="+mj-ea"/>
                <a:cs typeface="+mj-cs"/>
                <a:sym typeface="+mn-ea"/>
              </a:rPr>
              <a:t>Robert’s Love Letter to E.B.B.</a:t>
            </a:r>
            <a:endParaRPr lang="en-US" altLang="zh-CN" sz="4000" b="1" i="1" dirty="0">
              <a:solidFill>
                <a:srgbClr val="FF0000"/>
              </a:solidFill>
              <a:latin typeface="Times New Roman" panose="02020603050405020304" charset="0"/>
              <a:ea typeface="+mj-ea"/>
              <a:cs typeface="+mj-cs"/>
            </a:endParaRPr>
          </a:p>
        </p:txBody>
      </p:sp>
      <p:graphicFrame>
        <p:nvGraphicFramePr>
          <p:cNvPr id="52227" name="内容占位符 52226"/>
          <p:cNvGraphicFramePr>
            <a:graphicFrameLocks noGrp="1"/>
          </p:cNvGraphicFramePr>
          <p:nvPr>
            <p:ph sz="quarter" idx="1"/>
          </p:nvPr>
        </p:nvGraphicFramePr>
        <p:xfrm>
          <a:off x="653415" y="859790"/>
          <a:ext cx="4931410" cy="3048000"/>
        </p:xfrm>
        <a:graphic>
          <a:graphicData uri="http://schemas.openxmlformats.org/presentationml/2006/ole">
            <mc:AlternateContent xmlns:mc="http://schemas.openxmlformats.org/markup-compatibility/2006">
              <mc:Choice xmlns:v="urn:schemas-microsoft-com:vml" Requires="v">
                <p:oleObj spid="_x0000_s3086" name="" r:id="rId4" imgW="8324850" imgH="13268325" progId="MSPhotoEd.3">
                  <p:embed/>
                </p:oleObj>
              </mc:Choice>
              <mc:Fallback>
                <p:oleObj name="" r:id="rId4" imgW="8324850" imgH="13268325" progId="MSPhotoEd.3">
                  <p:embed/>
                  <p:pic>
                    <p:nvPicPr>
                      <p:cNvPr id="0" name="图片 3077"/>
                      <p:cNvPicPr/>
                      <p:nvPr/>
                    </p:nvPicPr>
                    <p:blipFill>
                      <a:blip r:embed="rId5"/>
                      <a:stretch>
                        <a:fillRect/>
                      </a:stretch>
                    </p:blipFill>
                    <p:spPr>
                      <a:xfrm>
                        <a:off x="653415" y="859790"/>
                        <a:ext cx="4931410" cy="3048000"/>
                      </a:xfrm>
                      <a:prstGeom prst="rect">
                        <a:avLst/>
                      </a:prstGeom>
                      <a:noFill/>
                      <a:ln w="38100">
                        <a:miter/>
                      </a:ln>
                    </p:spPr>
                  </p:pic>
                </p:oleObj>
              </mc:Fallback>
            </mc:AlternateContent>
          </a:graphicData>
        </a:graphic>
      </p:graphicFrame>
      <p:graphicFrame>
        <p:nvGraphicFramePr>
          <p:cNvPr id="52228" name="对象 52227"/>
          <p:cNvGraphicFramePr>
            <a:graphicFrameLocks noGrp="1"/>
          </p:cNvGraphicFramePr>
          <p:nvPr/>
        </p:nvGraphicFramePr>
        <p:xfrm>
          <a:off x="5878195" y="881380"/>
          <a:ext cx="5383530" cy="2994025"/>
        </p:xfrm>
        <a:graphic>
          <a:graphicData uri="http://schemas.openxmlformats.org/presentationml/2006/ole">
            <mc:AlternateContent xmlns:mc="http://schemas.openxmlformats.org/markup-compatibility/2006">
              <mc:Choice xmlns:v="urn:schemas-microsoft-com:vml" Requires="v">
                <p:oleObj spid="_x0000_s3087" name="" r:id="rId6" imgW="8324850" imgH="13268325" progId="MSPhotoEd.3">
                  <p:embed/>
                </p:oleObj>
              </mc:Choice>
              <mc:Fallback>
                <p:oleObj name="" r:id="rId6" imgW="8324850" imgH="13268325" progId="MSPhotoEd.3">
                  <p:embed/>
                  <p:pic>
                    <p:nvPicPr>
                      <p:cNvPr id="0" name="图片 3075"/>
                      <p:cNvPicPr/>
                      <p:nvPr/>
                    </p:nvPicPr>
                    <p:blipFill>
                      <a:blip r:embed="rId7"/>
                      <a:stretch>
                        <a:fillRect/>
                      </a:stretch>
                    </p:blipFill>
                    <p:spPr>
                      <a:xfrm>
                        <a:off x="5878195" y="881380"/>
                        <a:ext cx="5383530" cy="2994025"/>
                      </a:xfrm>
                      <a:prstGeom prst="rect">
                        <a:avLst/>
                      </a:prstGeom>
                      <a:noFill/>
                      <a:ln w="38100">
                        <a:miter/>
                      </a:ln>
                    </p:spPr>
                  </p:pic>
                </p:oleObj>
              </mc:Fallback>
            </mc:AlternateContent>
          </a:graphicData>
        </a:graphic>
      </p:graphicFrame>
      <p:graphicFrame>
        <p:nvGraphicFramePr>
          <p:cNvPr id="52229" name="对象 52228"/>
          <p:cNvGraphicFramePr>
            <a:graphicFrameLocks noGrp="1"/>
          </p:cNvGraphicFramePr>
          <p:nvPr/>
        </p:nvGraphicFramePr>
        <p:xfrm>
          <a:off x="653415" y="3967480"/>
          <a:ext cx="4930775" cy="2710180"/>
        </p:xfrm>
        <a:graphic>
          <a:graphicData uri="http://schemas.openxmlformats.org/presentationml/2006/ole">
            <mc:AlternateContent xmlns:mc="http://schemas.openxmlformats.org/markup-compatibility/2006">
              <mc:Choice xmlns:v="urn:schemas-microsoft-com:vml" Requires="v">
                <p:oleObj spid="_x0000_s3088" name="" r:id="rId8" imgW="8324850" imgH="13268325" progId="MSPhotoEd.3">
                  <p:embed/>
                </p:oleObj>
              </mc:Choice>
              <mc:Fallback>
                <p:oleObj name="" r:id="rId8" imgW="8324850" imgH="13268325" progId="MSPhotoEd.3">
                  <p:embed/>
                  <p:pic>
                    <p:nvPicPr>
                      <p:cNvPr id="0" name="图片 3078"/>
                      <p:cNvPicPr/>
                      <p:nvPr/>
                    </p:nvPicPr>
                    <p:blipFill>
                      <a:blip r:embed="rId9"/>
                      <a:stretch>
                        <a:fillRect/>
                      </a:stretch>
                    </p:blipFill>
                    <p:spPr>
                      <a:xfrm>
                        <a:off x="653415" y="3967480"/>
                        <a:ext cx="4930775" cy="2710180"/>
                      </a:xfrm>
                      <a:prstGeom prst="rect">
                        <a:avLst/>
                      </a:prstGeom>
                      <a:noFill/>
                      <a:ln w="38100">
                        <a:miter/>
                      </a:ln>
                    </p:spPr>
                  </p:pic>
                </p:oleObj>
              </mc:Fallback>
            </mc:AlternateContent>
          </a:graphicData>
        </a:graphic>
      </p:graphicFrame>
      <p:graphicFrame>
        <p:nvGraphicFramePr>
          <p:cNvPr id="52230" name="对象 52229"/>
          <p:cNvGraphicFramePr>
            <a:graphicFrameLocks noGrp="1"/>
          </p:cNvGraphicFramePr>
          <p:nvPr/>
        </p:nvGraphicFramePr>
        <p:xfrm>
          <a:off x="5877560" y="3950970"/>
          <a:ext cx="5384165" cy="2733040"/>
        </p:xfrm>
        <a:graphic>
          <a:graphicData uri="http://schemas.openxmlformats.org/presentationml/2006/ole">
            <mc:AlternateContent xmlns:mc="http://schemas.openxmlformats.org/markup-compatibility/2006">
              <mc:Choice xmlns:v="urn:schemas-microsoft-com:vml" Requires="v">
                <p:oleObj spid="_x0000_s3089" name="" r:id="rId10" imgW="8324850" imgH="13268325" progId="MSPhotoEd.3">
                  <p:embed/>
                </p:oleObj>
              </mc:Choice>
              <mc:Fallback>
                <p:oleObj name="" r:id="rId10" imgW="8324850" imgH="13268325" progId="MSPhotoEd.3">
                  <p:embed/>
                  <p:pic>
                    <p:nvPicPr>
                      <p:cNvPr id="0" name="图片 3076"/>
                      <p:cNvPicPr/>
                      <p:nvPr/>
                    </p:nvPicPr>
                    <p:blipFill>
                      <a:blip r:embed="rId11"/>
                      <a:stretch>
                        <a:fillRect/>
                      </a:stretch>
                    </p:blipFill>
                    <p:spPr>
                      <a:xfrm>
                        <a:off x="5877560" y="3950970"/>
                        <a:ext cx="5384165" cy="2733040"/>
                      </a:xfrm>
                      <a:prstGeom prst="rect">
                        <a:avLst/>
                      </a:prstGeom>
                      <a:noFill/>
                      <a:ln w="38100">
                        <a:miter/>
                      </a:ln>
                    </p:spPr>
                  </p:pic>
                </p:oleObj>
              </mc:Fallback>
            </mc:AlternateContent>
          </a:graphicData>
        </a:graphic>
      </p:graphicFrame>
      <p:pic>
        <p:nvPicPr>
          <p:cNvPr id="3" name="图片 2" descr="uvzbamv5hyu"/>
          <p:cNvPicPr>
            <a:picLocks noChangeAspect="1"/>
          </p:cNvPicPr>
          <p:nvPr/>
        </p:nvPicPr>
        <p:blipFill>
          <a:blip r:embed="rId12"/>
          <a:stretch>
            <a:fillRect/>
          </a:stretch>
        </p:blipFill>
        <p:spPr>
          <a:xfrm>
            <a:off x="26035" y="0"/>
            <a:ext cx="12192000" cy="6858000"/>
          </a:xfrm>
          <a:prstGeom prst="rect">
            <a:avLst/>
          </a:prstGeom>
        </p:spPr>
      </p:pic>
      <p:sp>
        <p:nvSpPr>
          <p:cNvPr id="7" name="文本框 6"/>
          <p:cNvSpPr txBox="1"/>
          <p:nvPr/>
        </p:nvSpPr>
        <p:spPr>
          <a:xfrm>
            <a:off x="1818640" y="287020"/>
            <a:ext cx="8606790" cy="1106805"/>
          </a:xfrm>
          <a:prstGeom prst="rect">
            <a:avLst/>
          </a:prstGeom>
          <a:noFill/>
        </p:spPr>
        <p:txBody>
          <a:bodyPr wrap="square" rtlCol="0">
            <a:spAutoFit/>
          </a:bodyPr>
          <a:lstStyle/>
          <a:p>
            <a:pPr algn="ctr"/>
            <a:r>
              <a:rPr lang="zh-CN" altLang="en-US" sz="6600">
                <a:ln w="22225">
                  <a:solidFill>
                    <a:schemeClr val="accent2"/>
                  </a:solidFill>
                  <a:prstDash val="solid"/>
                </a:ln>
                <a:solidFill>
                  <a:srgbClr val="FF0000"/>
                </a:solidFill>
                <a:effectLst/>
              </a:rPr>
              <a:t>Meet you, meet love</a:t>
            </a:r>
            <a:r>
              <a:rPr lang="en-US" altLang="zh-CN" sz="6600">
                <a:ln w="22225">
                  <a:solidFill>
                    <a:schemeClr val="accent2"/>
                  </a:solidFill>
                  <a:prstDash val="solid"/>
                </a:ln>
                <a:solidFill>
                  <a:srgbClr val="FF0000"/>
                </a:solidFill>
                <a:effectLst/>
              </a:rPr>
              <a:t> !</a:t>
            </a:r>
            <a:endParaRPr lang="en-US" altLang="zh-CN" sz="6600">
              <a:ln w="22225">
                <a:solidFill>
                  <a:schemeClr val="accent2"/>
                </a:solidFill>
                <a:prstDash val="solid"/>
              </a:ln>
              <a:solidFill>
                <a:srgbClr val="FF0000"/>
              </a:solidFill>
              <a:effectLst/>
            </a:endParaRPr>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fill="hold"/>
                                        <p:tgtEl>
                                          <p:spTgt spid="52227"/>
                                        </p:tgtEl>
                                        <p:attrNameLst>
                                          <p:attrName>ppt_w</p:attrName>
                                        </p:attrNameLst>
                                      </p:cBhvr>
                                      <p:tavLst>
                                        <p:tav tm="0">
                                          <p:val>
                                            <p:strVal val="#ppt_w*0.05"/>
                                          </p:val>
                                        </p:tav>
                                        <p:tav tm="100000">
                                          <p:val>
                                            <p:strVal val="#ppt_w"/>
                                          </p:val>
                                        </p:tav>
                                      </p:tavLst>
                                    </p:anim>
                                    <p:anim calcmode="lin" valueType="num">
                                      <p:cBhvr>
                                        <p:cTn id="8" dur="500" fill="hold"/>
                                        <p:tgtEl>
                                          <p:spTgt spid="52227"/>
                                        </p:tgtEl>
                                        <p:attrNameLst>
                                          <p:attrName>ppt_h</p:attrName>
                                        </p:attrNameLst>
                                      </p:cBhvr>
                                      <p:tavLst>
                                        <p:tav tm="0">
                                          <p:val>
                                            <p:strVal val="#ppt_h"/>
                                          </p:val>
                                        </p:tav>
                                        <p:tav tm="100000">
                                          <p:val>
                                            <p:strVal val="#ppt_h"/>
                                          </p:val>
                                        </p:tav>
                                      </p:tavLst>
                                    </p:anim>
                                    <p:anim calcmode="lin" valueType="num">
                                      <p:cBhvr>
                                        <p:cTn id="9" dur="500" fill="hold"/>
                                        <p:tgtEl>
                                          <p:spTgt spid="52227"/>
                                        </p:tgtEl>
                                        <p:attrNameLst>
                                          <p:attrName>ppt_x</p:attrName>
                                        </p:attrNameLst>
                                      </p:cBhvr>
                                      <p:tavLst>
                                        <p:tav tm="0">
                                          <p:val>
                                            <p:strVal val="#ppt_x-.2"/>
                                          </p:val>
                                        </p:tav>
                                        <p:tav tm="100000">
                                          <p:val>
                                            <p:strVal val="#ppt_x"/>
                                          </p:val>
                                        </p:tav>
                                      </p:tavLst>
                                    </p:anim>
                                    <p:anim calcmode="lin" valueType="num">
                                      <p:cBhvr>
                                        <p:cTn id="10" dur="500" fill="hold"/>
                                        <p:tgtEl>
                                          <p:spTgt spid="52227"/>
                                        </p:tgtEl>
                                        <p:attrNameLst>
                                          <p:attrName>ppt_y</p:attrName>
                                        </p:attrNameLst>
                                      </p:cBhvr>
                                      <p:tavLst>
                                        <p:tav tm="0">
                                          <p:val>
                                            <p:strVal val="#ppt_y"/>
                                          </p:val>
                                        </p:tav>
                                        <p:tav tm="100000">
                                          <p:val>
                                            <p:strVal val="#ppt_y"/>
                                          </p:val>
                                        </p:tav>
                                      </p:tavLst>
                                    </p:anim>
                                    <p:animEffect transition="in" filter="fade">
                                      <p:cBhvr>
                                        <p:cTn id="11" dur="500"/>
                                        <p:tgtEl>
                                          <p:spTgt spid="52227"/>
                                        </p:tgtEl>
                                      </p:cBhvr>
                                    </p:animEffec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nodeType="clickEffect">
                                  <p:stCondLst>
                                    <p:cond delay="0"/>
                                  </p:stCondLst>
                                  <p:childTnLst>
                                    <p:set>
                                      <p:cBhvr>
                                        <p:cTn id="15" dur="1" fill="hold">
                                          <p:stCondLst>
                                            <p:cond delay="0"/>
                                          </p:stCondLst>
                                        </p:cTn>
                                        <p:tgtEl>
                                          <p:spTgt spid="52228"/>
                                        </p:tgtEl>
                                        <p:attrNameLst>
                                          <p:attrName>style.visibility</p:attrName>
                                        </p:attrNameLst>
                                      </p:cBhvr>
                                      <p:to>
                                        <p:strVal val="visible"/>
                                      </p:to>
                                    </p:set>
                                    <p:anim calcmode="lin" valueType="num">
                                      <p:cBhvr>
                                        <p:cTn id="16" dur="500" fill="hold"/>
                                        <p:tgtEl>
                                          <p:spTgt spid="52228"/>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52228"/>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52228"/>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52229"/>
                                        </p:tgtEl>
                                        <p:attrNameLst>
                                          <p:attrName>style.visibility</p:attrName>
                                        </p:attrNameLst>
                                      </p:cBhvr>
                                      <p:to>
                                        <p:strVal val="visible"/>
                                      </p:to>
                                    </p:set>
                                    <p:anim calcmode="lin" valueType="num">
                                      <p:cBhvr>
                                        <p:cTn id="24" dur="500" decel="50000" fill="hold">
                                          <p:stCondLst>
                                            <p:cond delay="0"/>
                                          </p:stCondLst>
                                        </p:cTn>
                                        <p:tgtEl>
                                          <p:spTgt spid="5222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5222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52229"/>
                                        </p:tgtEl>
                                        <p:attrNameLst>
                                          <p:attrName>ppt_w</p:attrName>
                                        </p:attrNameLst>
                                      </p:cBhvr>
                                      <p:tavLst>
                                        <p:tav tm="0">
                                          <p:val>
                                            <p:strVal val="#ppt_w*.05"/>
                                          </p:val>
                                        </p:tav>
                                        <p:tav tm="100000">
                                          <p:val>
                                            <p:strVal val="#ppt_w"/>
                                          </p:val>
                                        </p:tav>
                                      </p:tavLst>
                                    </p:anim>
                                    <p:anim calcmode="lin" valueType="num">
                                      <p:cBhvr>
                                        <p:cTn id="27" dur="1000" fill="hold"/>
                                        <p:tgtEl>
                                          <p:spTgt spid="5222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5222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5222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5222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52229"/>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52230"/>
                                        </p:tgtEl>
                                        <p:attrNameLst>
                                          <p:attrName>style.visibility</p:attrName>
                                        </p:attrNameLst>
                                      </p:cBhvr>
                                      <p:to>
                                        <p:strVal val="visible"/>
                                      </p:to>
                                    </p:set>
                                    <p:anim calcmode="lin" valueType="num">
                                      <p:cBhvr>
                                        <p:cTn id="36" dur="1000" fill="hold"/>
                                        <p:tgtEl>
                                          <p:spTgt spid="52230"/>
                                        </p:tgtEl>
                                        <p:attrNameLst>
                                          <p:attrName>ppt_w</p:attrName>
                                        </p:attrNameLst>
                                      </p:cBhvr>
                                      <p:tavLst>
                                        <p:tav tm="0">
                                          <p:val>
                                            <p:fltVal val="0"/>
                                          </p:val>
                                        </p:tav>
                                        <p:tav tm="100000">
                                          <p:val>
                                            <p:strVal val="#ppt_w"/>
                                          </p:val>
                                        </p:tav>
                                      </p:tavLst>
                                    </p:anim>
                                    <p:anim calcmode="lin" valueType="num">
                                      <p:cBhvr>
                                        <p:cTn id="37" dur="1000" fill="hold"/>
                                        <p:tgtEl>
                                          <p:spTgt spid="52230"/>
                                        </p:tgtEl>
                                        <p:attrNameLst>
                                          <p:attrName>ppt_h</p:attrName>
                                        </p:attrNameLst>
                                      </p:cBhvr>
                                      <p:tavLst>
                                        <p:tav tm="0">
                                          <p:val>
                                            <p:fltVal val="0"/>
                                          </p:val>
                                        </p:tav>
                                        <p:tav tm="100000">
                                          <p:val>
                                            <p:strVal val="#ppt_h"/>
                                          </p:val>
                                        </p:tav>
                                      </p:tavLst>
                                    </p:anim>
                                    <p:anim calcmode="lin" valueType="num">
                                      <p:cBhvr>
                                        <p:cTn id="38" dur="1000" fill="hold"/>
                                        <p:tgtEl>
                                          <p:spTgt spid="52230"/>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522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checkerboard(across)">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56322" name="标题 56321"/>
          <p:cNvSpPr>
            <a:spLocks noGrp="1"/>
          </p:cNvSpPr>
          <p:nvPr/>
        </p:nvSpPr>
        <p:spPr>
          <a:xfrm>
            <a:off x="2209800" y="151448"/>
            <a:ext cx="7772400" cy="855662"/>
          </a:xfrm>
          <a:prstGeom prst="rect">
            <a:avLst/>
          </a:prstGeom>
          <a:noFill/>
          <a:ln w="9525">
            <a:noFill/>
          </a:ln>
        </p:spPr>
        <p:txBody>
          <a:bodyPr anchor="ctr" anchorCtr="0"/>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en-US" altLang="zh-CN" sz="4800" b="1" i="1">
                <a:solidFill>
                  <a:srgbClr val="FF0000"/>
                </a:solidFill>
                <a:sym typeface="+mn-ea"/>
              </a:rPr>
              <a:t>Browning’s major </a:t>
            </a:r>
            <a:r>
              <a:rPr lang="en-US" altLang="zh-CN" sz="4800" b="1" i="1">
                <a:solidFill>
                  <a:srgbClr val="FF0000"/>
                </a:solidFill>
              </a:rPr>
              <a:t>works</a:t>
            </a:r>
            <a:endParaRPr lang="en-US" altLang="zh-CN" sz="4800" b="1" i="1" dirty="0">
              <a:solidFill>
                <a:srgbClr val="FF0000"/>
              </a:solidFill>
            </a:endParaRPr>
          </a:p>
        </p:txBody>
      </p:sp>
      <p:sp>
        <p:nvSpPr>
          <p:cNvPr id="2" name="文本框 1"/>
          <p:cNvSpPr txBox="1"/>
          <p:nvPr/>
        </p:nvSpPr>
        <p:spPr>
          <a:xfrm>
            <a:off x="558800" y="1057910"/>
            <a:ext cx="8585200" cy="5408295"/>
          </a:xfrm>
          <a:prstGeom prst="rect">
            <a:avLst/>
          </a:prstGeom>
          <a:noFill/>
        </p:spPr>
        <p:txBody>
          <a:bodyPr wrap="square" rtlCol="0">
            <a:spAutoFit/>
          </a:bodyPr>
          <a:lstStyle/>
          <a:p>
            <a:pPr indent="0"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Pauline</a:t>
            </a:r>
            <a:r>
              <a:rPr lang="zh-CN" altLang="en-US" sz="3200" dirty="0">
                <a:latin typeface="Times New Roman" panose="02020603050405020304" charset="0"/>
                <a:ea typeface="宋体" panose="02010600030101010101" pitchFamily="2" charset="-122"/>
                <a:cs typeface="Times New Roman" panose="02020603050405020304" charset="0"/>
                <a:sym typeface="+mn-ea"/>
              </a:rPr>
              <a:t> (1833) (his first poem)</a:t>
            </a:r>
            <a:r>
              <a:rPr lang="en-US" altLang="zh-CN" sz="3200" dirty="0">
                <a:latin typeface="Times New Roman" panose="02020603050405020304" charset="0"/>
                <a:ea typeface="宋体" panose="02010600030101010101" pitchFamily="2" charset="-122"/>
                <a:cs typeface="Times New Roman" panose="02020603050405020304" charset="0"/>
                <a:sym typeface="+mn-ea"/>
              </a:rPr>
              <a:t> </a:t>
            </a:r>
            <a:r>
              <a:rPr lang="zh-CN" altLang="en-US" sz="3200" b="1" i="1" dirty="0">
                <a:latin typeface="Times New Roman" panose="02020603050405020304" charset="0"/>
                <a:ea typeface="宋体" panose="02010600030101010101" pitchFamily="2" charset="-122"/>
                <a:cs typeface="Times New Roman" panose="02020603050405020304" charset="0"/>
                <a:sym typeface="+mn-ea"/>
              </a:rPr>
              <a:t>《</a:t>
            </a:r>
            <a:r>
              <a:rPr lang="zh-CN" altLang="en-US" sz="3200" i="1" dirty="0">
                <a:latin typeface="Times New Roman" panose="02020603050405020304" charset="0"/>
                <a:ea typeface="宋体" panose="02010600030101010101" pitchFamily="2" charset="-122"/>
                <a:cs typeface="Times New Roman" panose="02020603050405020304" charset="0"/>
                <a:sym typeface="+mn-ea"/>
              </a:rPr>
              <a:t>波琳</a:t>
            </a:r>
            <a:r>
              <a:rPr lang="zh-CN" altLang="en-US" sz="3200" dirty="0">
                <a:latin typeface="Times New Roman" panose="02020603050405020304" charset="0"/>
                <a:ea typeface="宋体" panose="02010600030101010101" pitchFamily="2" charset="-122"/>
                <a:cs typeface="Times New Roman" panose="02020603050405020304" charset="0"/>
                <a:sym typeface="+mn-ea"/>
              </a:rPr>
              <a:t>》</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indent="0"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Sordello</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(1834-1840)</a:t>
            </a:r>
            <a:r>
              <a:rPr lang="zh-CN" altLang="en-US" sz="3200" i="1" dirty="0">
                <a:latin typeface="Times New Roman" panose="02020603050405020304" charset="0"/>
                <a:ea typeface="宋体" panose="02010600030101010101" pitchFamily="2" charset="-122"/>
                <a:cs typeface="Times New Roman" panose="02020603050405020304" charset="0"/>
                <a:sym typeface="+mn-ea"/>
              </a:rPr>
              <a:t>《索尔戴洛》</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Paracelsus</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(1835)</a:t>
            </a:r>
            <a:r>
              <a:rPr lang="zh-CN" altLang="en-US" sz="3200" i="1" dirty="0">
                <a:latin typeface="Times New Roman" panose="02020603050405020304" charset="0"/>
                <a:ea typeface="宋体" panose="02010600030101010101" pitchFamily="2" charset="-122"/>
                <a:cs typeface="Times New Roman" panose="02020603050405020304" charset="0"/>
                <a:sym typeface="+mn-ea"/>
              </a:rPr>
              <a:t>《巴拉塞尔士》</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Porphyria</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a:t>
            </a:r>
            <a:r>
              <a:rPr lang="zh-CN" altLang="en-US" sz="3200" b="1" i="1" dirty="0">
                <a:latin typeface="Times New Roman" panose="02020603050405020304" charset="0"/>
                <a:ea typeface="宋体" panose="02010600030101010101" pitchFamily="2" charset="-122"/>
                <a:cs typeface="Times New Roman" panose="02020603050405020304" charset="0"/>
                <a:sym typeface="+mn-ea"/>
              </a:rPr>
              <a:t>s Lover</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(1836)</a:t>
            </a:r>
            <a:r>
              <a:rPr lang="zh-CN" altLang="en-US" sz="3200" i="1" dirty="0">
                <a:latin typeface="Times New Roman" panose="02020603050405020304" charset="0"/>
                <a:ea typeface="宋体" panose="02010600030101010101" pitchFamily="2" charset="-122"/>
                <a:cs typeface="Times New Roman" panose="02020603050405020304" charset="0"/>
                <a:sym typeface="+mn-ea"/>
              </a:rPr>
              <a:t>《波菲利雅的情人</a:t>
            </a:r>
            <a:r>
              <a:rPr lang="zh-CN" altLang="en-US" sz="3200" dirty="0">
                <a:latin typeface="Times New Roman" panose="02020603050405020304" charset="0"/>
                <a:ea typeface="宋体" panose="02010600030101010101" pitchFamily="2" charset="-122"/>
                <a:cs typeface="Times New Roman" panose="02020603050405020304" charset="0"/>
                <a:sym typeface="+mn-ea"/>
              </a:rPr>
              <a:t>》</a:t>
            </a:r>
            <a:endParaRPr lang="zh-CN" altLang="en-US" sz="3200" dirty="0">
              <a:latin typeface="Times New Roman" panose="02020603050405020304" charset="0"/>
              <a:ea typeface="宋体" panose="02010600030101010101" pitchFamily="2" charset="-122"/>
              <a:cs typeface="Times New Roman" panose="02020603050405020304" charset="0"/>
            </a:endParaRPr>
          </a:p>
          <a:p>
            <a:pPr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Pippa Passes</a:t>
            </a:r>
            <a:r>
              <a:rPr lang="en-US" altLang="zh-CN" sz="3200" b="1" i="1" dirty="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(1841)</a:t>
            </a:r>
            <a:r>
              <a:rPr lang="en-US" altLang="zh-CN" sz="3200" dirty="0">
                <a:latin typeface="Times New Roman" panose="02020603050405020304" charset="0"/>
                <a:ea typeface="宋体" panose="02010600030101010101" pitchFamily="2" charset="-122"/>
                <a:cs typeface="Times New Roman" panose="02020603050405020304" charset="0"/>
                <a:sym typeface="+mn-ea"/>
              </a:rPr>
              <a:t>  </a:t>
            </a:r>
            <a:r>
              <a:rPr lang="zh-CN" altLang="en-US" sz="3200" i="1" dirty="0">
                <a:latin typeface="Times New Roman" panose="02020603050405020304" charset="0"/>
                <a:ea typeface="宋体" panose="02010600030101010101" pitchFamily="2" charset="-122"/>
                <a:cs typeface="Times New Roman" panose="02020603050405020304" charset="0"/>
                <a:sym typeface="+mn-ea"/>
              </a:rPr>
              <a:t>《皮帕走过》</a:t>
            </a:r>
            <a:endParaRPr lang="zh-CN" altLang="en-US" sz="3200" i="1" dirty="0">
              <a:latin typeface="Times New Roman" panose="02020603050405020304" charset="0"/>
              <a:ea typeface="宋体" panose="02010600030101010101" pitchFamily="2" charset="-122"/>
              <a:cs typeface="Times New Roman" panose="02020603050405020304" charset="0"/>
              <a:sym typeface="+mn-ea"/>
            </a:endParaRPr>
          </a:p>
          <a:p>
            <a:pPr algn="l">
              <a:lnSpc>
                <a:spcPct val="80000"/>
              </a:lnSpc>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My Last Duchess</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i="1" dirty="0">
                <a:latin typeface="Times New Roman" panose="02020603050405020304" charset="0"/>
                <a:ea typeface="宋体" panose="02010600030101010101" pitchFamily="2" charset="-122"/>
                <a:cs typeface="Times New Roman" panose="02020603050405020304" charset="0"/>
                <a:sym typeface="+mn-ea"/>
              </a:rPr>
              <a:t>《我已故的公爵夫人》</a:t>
            </a:r>
            <a:endParaRPr lang="zh-CN" altLang="en-US" sz="3200" b="1" i="1" dirty="0">
              <a:latin typeface="Times New Roman" panose="02020603050405020304" charset="0"/>
              <a:ea typeface="宋体" panose="02010600030101010101" pitchFamily="2" charset="-122"/>
              <a:cs typeface="Times New Roman" panose="02020603050405020304" charset="0"/>
              <a:sym typeface="+mn-ea"/>
            </a:endParaRPr>
          </a:p>
          <a:p>
            <a:pPr indent="0">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Dramatic Romances and Lyrics</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(1845)</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indent="0" algn="l">
              <a:buFont typeface="Wingdings" panose="05000000000000000000" pitchFamily="2" charset="2"/>
              <a:buNone/>
            </a:pPr>
            <a:r>
              <a:rPr lang="en-US" altLang="zh-CN" sz="3200"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《戏剧罗曼斯》</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indent="0">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Bells and Pomegranates</a:t>
            </a:r>
            <a:r>
              <a:rPr lang="zh-CN" altLang="en-US" sz="3200" i="1" dirty="0">
                <a:latin typeface="Times New Roman" panose="02020603050405020304" charset="0"/>
                <a:ea typeface="宋体" panose="02010600030101010101" pitchFamily="2" charset="-122"/>
                <a:cs typeface="Times New Roman" panose="02020603050405020304" charset="0"/>
                <a:sym typeface="+mn-ea"/>
              </a:rPr>
              <a:t>《铃铛和石榴》</a:t>
            </a:r>
            <a:endParaRPr lang="zh-CN" altLang="en-US" sz="3200" b="1" i="1" dirty="0">
              <a:latin typeface="Times New Roman" panose="02020603050405020304" charset="0"/>
              <a:ea typeface="宋体" panose="02010600030101010101" pitchFamily="2" charset="-122"/>
              <a:cs typeface="Times New Roman" panose="02020603050405020304" charset="0"/>
              <a:sym typeface="+mn-ea"/>
            </a:endParaRPr>
          </a:p>
          <a:p>
            <a:pPr indent="0">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Men and Women</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(1855)</a:t>
            </a:r>
            <a:r>
              <a:rPr lang="zh-CN" altLang="en-US" sz="3200" i="1" dirty="0">
                <a:latin typeface="Times New Roman" panose="02020603050405020304" charset="0"/>
                <a:ea typeface="宋体" panose="02010600030101010101" pitchFamily="2" charset="-122"/>
                <a:cs typeface="Times New Roman" panose="02020603050405020304" charset="0"/>
                <a:sym typeface="+mn-ea"/>
              </a:rPr>
              <a:t>《男男女女》</a:t>
            </a:r>
            <a:endParaRPr lang="zh-CN" altLang="en-US" sz="3200" dirty="0">
              <a:latin typeface="Times New Roman" panose="02020603050405020304" charset="0"/>
              <a:ea typeface="宋体" panose="02010600030101010101" pitchFamily="2" charset="-122"/>
              <a:cs typeface="Times New Roman" panose="02020603050405020304" charset="0"/>
              <a:sym typeface="+mn-ea"/>
            </a:endParaRPr>
          </a:p>
          <a:p>
            <a:pPr indent="0">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Dramatic Personae</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(1864)</a:t>
            </a:r>
            <a:r>
              <a:rPr lang="zh-CN" altLang="en-US" sz="3200" i="1" dirty="0">
                <a:latin typeface="Times New Roman" panose="02020603050405020304" charset="0"/>
                <a:ea typeface="宋体" panose="02010600030101010101" pitchFamily="2" charset="-122"/>
                <a:cs typeface="Times New Roman" panose="02020603050405020304" charset="0"/>
                <a:sym typeface="+mn-ea"/>
              </a:rPr>
              <a:t>《戏剧人物》</a:t>
            </a:r>
            <a:endParaRPr lang="zh-CN" altLang="en-US" sz="3200" i="1" dirty="0">
              <a:latin typeface="Times New Roman" panose="02020603050405020304" charset="0"/>
              <a:ea typeface="宋体" panose="02010600030101010101" pitchFamily="2" charset="-122"/>
              <a:cs typeface="Times New Roman" panose="02020603050405020304" charset="0"/>
              <a:sym typeface="+mn-ea"/>
            </a:endParaRPr>
          </a:p>
          <a:p>
            <a:pPr algn="l">
              <a:buClrTx/>
              <a:buSzTx/>
              <a:buFont typeface="Wingdings" panose="05000000000000000000" pitchFamily="2" charset="2"/>
              <a:buNone/>
            </a:pPr>
            <a:r>
              <a:rPr lang="zh-CN" altLang="en-US" sz="3200" b="1" i="1" dirty="0">
                <a:latin typeface="Times New Roman" panose="02020603050405020304" charset="0"/>
                <a:ea typeface="宋体" panose="02010600030101010101" pitchFamily="2" charset="-122"/>
                <a:cs typeface="Times New Roman" panose="02020603050405020304" charset="0"/>
                <a:sym typeface="+mn-ea"/>
              </a:rPr>
              <a:t>The Ring and the Book</a:t>
            </a:r>
            <a:r>
              <a:rPr lang="en-US" altLang="zh-CN" sz="3200" b="1" i="1" dirty="0">
                <a:latin typeface="Times New Roman" panose="02020603050405020304" charset="0"/>
                <a:ea typeface="宋体" panose="02010600030101010101" pitchFamily="2" charset="-122"/>
                <a:cs typeface="Times New Roman" panose="02020603050405020304" charset="0"/>
                <a:sym typeface="+mn-ea"/>
              </a:rPr>
              <a:t> </a:t>
            </a:r>
            <a:r>
              <a:rPr lang="zh-CN" altLang="en-US" sz="3200" dirty="0">
                <a:latin typeface="Times New Roman" panose="02020603050405020304" charset="0"/>
                <a:ea typeface="宋体" panose="02010600030101010101" pitchFamily="2" charset="-122"/>
                <a:cs typeface="Times New Roman" panose="02020603050405020304" charset="0"/>
                <a:sym typeface="+mn-ea"/>
              </a:rPr>
              <a:t>(1868-1869)</a:t>
            </a:r>
            <a:r>
              <a:rPr lang="zh-CN" altLang="en-US" sz="3200" i="1" dirty="0">
                <a:latin typeface="Times New Roman" panose="02020603050405020304" charset="0"/>
                <a:ea typeface="宋体" panose="02010600030101010101" pitchFamily="2" charset="-122"/>
                <a:cs typeface="Times New Roman" panose="02020603050405020304" charset="0"/>
                <a:sym typeface="+mn-ea"/>
              </a:rPr>
              <a:t>《指环与书》</a:t>
            </a:r>
            <a:endParaRPr lang="zh-CN" altLang="en-US" sz="3200" i="1" dirty="0">
              <a:latin typeface="Times New Roman" panose="02020603050405020304" charset="0"/>
              <a:ea typeface="宋体" panose="02010600030101010101" pitchFamily="2" charset="-122"/>
              <a:cs typeface="Times New Roman" panose="02020603050405020304" charset="0"/>
              <a:sym typeface="+mn-ea"/>
            </a:endParaRPr>
          </a:p>
        </p:txBody>
      </p:sp>
      <p:pic>
        <p:nvPicPr>
          <p:cNvPr id="57348" name="图片 57347" descr="1219805719_1_b"/>
          <p:cNvPicPr>
            <a:picLocks noChangeAspect="1"/>
          </p:cNvPicPr>
          <p:nvPr/>
        </p:nvPicPr>
        <p:blipFill>
          <a:blip r:embed="rId4"/>
          <a:stretch>
            <a:fillRect/>
          </a:stretch>
        </p:blipFill>
        <p:spPr>
          <a:xfrm rot="720000">
            <a:off x="8400415" y="1575435"/>
            <a:ext cx="3155950" cy="438594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89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5362" name="Rectangle 2"/>
          <p:cNvSpPr>
            <a:spLocks noGrp="1"/>
          </p:cNvSpPr>
          <p:nvPr/>
        </p:nvSpPr>
        <p:spPr>
          <a:xfrm>
            <a:off x="1245235" y="102870"/>
            <a:ext cx="8129270" cy="1231265"/>
          </a:xfrm>
          <a:prstGeom prst="rect">
            <a:avLst/>
          </a:prstGeom>
          <a:noFill/>
          <a:ln w="9525">
            <a:noFill/>
          </a:ln>
        </p:spPr>
        <p:txBody>
          <a:bodyPr vert="horz" wrap="square" anchor="ctr" anchorCtr="0"/>
          <a:lstStyle>
            <a:lvl1pPr marL="0" lvl="0" indent="0" algn="ctr" defTabSz="914400" eaLnBrk="0" fontAlgn="base" latinLnBrk="0" hangingPunct="0">
              <a:lnSpc>
                <a:spcPct val="100000"/>
              </a:lnSpc>
              <a:spcBef>
                <a:spcPct val="0"/>
              </a:spcBef>
              <a:spcAft>
                <a:spcPct val="0"/>
              </a:spcAft>
              <a:buNone/>
              <a:defRPr sz="4400" b="0" i="0" u="none" kern="1200" baseline="0">
                <a:solidFill>
                  <a:schemeClr val="tx1"/>
                </a:solidFill>
                <a:latin typeface="+mj-lt"/>
                <a:ea typeface="+mj-ea"/>
                <a:cs typeface="+mj-cs"/>
              </a:defRPr>
            </a:lvl1pPr>
          </a:lstStyle>
          <a:p>
            <a:r>
              <a:rPr lang="en-US" altLang="zh-CN" sz="4000" b="1" i="1" dirty="0">
                <a:latin typeface="Times New Roman" panose="02020603050405020304" charset="0"/>
                <a:ea typeface="宋体" panose="02010600030101010101" pitchFamily="2" charset="-122"/>
              </a:rPr>
              <a:t>Enjoy a poem </a:t>
            </a:r>
            <a:r>
              <a:rPr lang="en-US" altLang="zh-CN" sz="4000" b="1" i="1" dirty="0">
                <a:latin typeface="Times New Roman" panose="02020603050405020304" charset="0"/>
                <a:ea typeface="宋体" panose="02010600030101010101" pitchFamily="2" charset="-122"/>
                <a:sym typeface="+mn-ea"/>
              </a:rPr>
              <a:t>:</a:t>
            </a:r>
            <a:endParaRPr lang="en-US" altLang="zh-CN" sz="4000" b="1" i="1" dirty="0">
              <a:latin typeface="Times New Roman" panose="02020603050405020304" charset="0"/>
              <a:ea typeface="宋体" panose="02010600030101010101" pitchFamily="2" charset="-122"/>
            </a:endParaRPr>
          </a:p>
          <a:p>
            <a:r>
              <a:rPr lang="en-US" altLang="zh-CN" sz="4000" b="1" i="1" dirty="0">
                <a:latin typeface="Times New Roman" panose="02020603050405020304" charset="0"/>
                <a:ea typeface="宋体" panose="02010600030101010101" pitchFamily="2" charset="-122"/>
              </a:rPr>
              <a:t>You’ll Love Me Yet    </a:t>
            </a:r>
            <a:r>
              <a:rPr lang="zh-CN" altLang="en-US" sz="4000" b="1" i="1" dirty="0">
                <a:latin typeface="Times New Roman" panose="02020603050405020304" charset="0"/>
                <a:ea typeface="宋体" panose="02010600030101010101" pitchFamily="2" charset="-122"/>
              </a:rPr>
              <a:t>你终将爱我</a:t>
            </a:r>
            <a:r>
              <a:rPr lang="zh-CN" altLang="en-US" sz="4000" b="1" dirty="0">
                <a:latin typeface="Times New Roman" panose="02020603050405020304" charset="0"/>
                <a:ea typeface="宋体" panose="02010600030101010101" pitchFamily="2" charset="-122"/>
              </a:rPr>
              <a:t> </a:t>
            </a:r>
            <a:endParaRPr lang="zh-CN" altLang="en-US" sz="4000" b="1" dirty="0">
              <a:latin typeface="Times New Roman" panose="02020603050405020304" charset="0"/>
              <a:ea typeface="宋体" panose="02010600030101010101" pitchFamily="2" charset="-122"/>
            </a:endParaRPr>
          </a:p>
        </p:txBody>
      </p:sp>
      <p:sp>
        <p:nvSpPr>
          <p:cNvPr id="15363" name="Rectangle 3"/>
          <p:cNvSpPr>
            <a:spLocks noGrp="1"/>
          </p:cNvSpPr>
          <p:nvPr/>
        </p:nvSpPr>
        <p:spPr>
          <a:xfrm>
            <a:off x="710565" y="1610360"/>
            <a:ext cx="4972685" cy="3527425"/>
          </a:xfrm>
          <a:prstGeom prst="rect">
            <a:avLst/>
          </a:prstGeom>
          <a:noFill/>
          <a:ln w="9525">
            <a:noFill/>
          </a:ln>
        </p:spPr>
        <p:txBody>
          <a:bodyPr vert="horz" wrap="square" anchor="t" anchorCtr="0"/>
          <a:lstStyle>
            <a:lvl1pPr lvl="0">
              <a:buClrTx/>
              <a:buSzTx/>
              <a:buFont typeface="Arial" panose="020B0604020202020204" pitchFamily="34" charset="0"/>
              <a:defRPr sz="2800"/>
            </a:lvl1pPr>
            <a:lvl2pPr lvl="1">
              <a:buClrTx/>
              <a:buSzTx/>
              <a:buFont typeface="Arial" panose="020B0604020202020204" pitchFamily="34" charset="0"/>
              <a:defRPr sz="2400"/>
            </a:lvl2pPr>
            <a:lvl3pPr lvl="2">
              <a:buClrTx/>
              <a:buSzTx/>
              <a:buFont typeface="Arial" panose="020B0604020202020204" pitchFamily="34" charset="0"/>
              <a:defRPr sz="2000"/>
            </a:lvl3pPr>
            <a:lvl4pPr lvl="3">
              <a:buClrTx/>
              <a:buSzTx/>
              <a:buFont typeface="Arial" panose="020B0604020202020204" pitchFamily="34" charset="0"/>
              <a:defRPr sz="1800"/>
            </a:lvl4pPr>
            <a:lvl5pPr lvl="4">
              <a:buClrTx/>
              <a:buSzTx/>
              <a:buFont typeface="Arial" panose="020B0604020202020204" pitchFamily="34" charset="0"/>
              <a:defRPr sz="1800"/>
            </a:lvl5pPr>
          </a:lstStyle>
          <a:p>
            <a:pPr lvl="0">
              <a:lnSpc>
                <a:spcPct val="90000"/>
              </a:lnSpc>
              <a:buFontTx/>
              <a:buNone/>
            </a:pPr>
            <a:r>
              <a:rPr lang="zh-CN" altLang="en-US" sz="2000" b="1" dirty="0">
                <a:latin typeface="Times New Roman" panose="02020603050405020304" charset="0"/>
                <a:ea typeface="宋体" panose="02010600030101010101" pitchFamily="2" charset="-122"/>
              </a:rPr>
              <a:t>You'll love me yet!—and I can tarry </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Your love's protracted growing:</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June rear'd that bunch of flowers you carry,</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From seeds of April's sowing.</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I plant a heartful now: some seed</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At least is sure to strike,</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And yield—what you'll not pluck indeed,</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Not love, but, may be, like.</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You'll look at least on love's remains,</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A grave 's one violet:</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Your look?—that pays a thousand pains.</a:t>
            </a:r>
            <a:endParaRPr lang="zh-CN" altLang="en-US" sz="2000" b="1" dirty="0">
              <a:latin typeface="Times New Roman" panose="02020603050405020304" charset="0"/>
              <a:ea typeface="宋体" panose="02010600030101010101" pitchFamily="2" charset="-122"/>
            </a:endParaRPr>
          </a:p>
          <a:p>
            <a:pPr lvl="0">
              <a:lnSpc>
                <a:spcPct val="90000"/>
              </a:lnSpc>
              <a:buFontTx/>
              <a:buNone/>
            </a:pPr>
            <a:r>
              <a:rPr lang="zh-CN" altLang="en-US" sz="2000" b="1" dirty="0">
                <a:latin typeface="Times New Roman" panose="02020603050405020304" charset="0"/>
                <a:ea typeface="宋体" panose="02010600030101010101" pitchFamily="2" charset="-122"/>
              </a:rPr>
              <a:t>What 's death? You'll love me yet! </a:t>
            </a:r>
            <a:endParaRPr lang="zh-CN" altLang="en-US" sz="2000" b="1" dirty="0">
              <a:latin typeface="Times New Roman" panose="02020603050405020304" charset="0"/>
              <a:ea typeface="宋体" panose="02010600030101010101" pitchFamily="2" charset="-122"/>
            </a:endParaRPr>
          </a:p>
        </p:txBody>
      </p:sp>
      <p:sp>
        <p:nvSpPr>
          <p:cNvPr id="15364" name="Rectangle 4"/>
          <p:cNvSpPr>
            <a:spLocks noGrp="1"/>
          </p:cNvSpPr>
          <p:nvPr/>
        </p:nvSpPr>
        <p:spPr>
          <a:xfrm>
            <a:off x="6153785" y="1712595"/>
            <a:ext cx="4038600" cy="4527550"/>
          </a:xfrm>
          <a:prstGeom prst="rect">
            <a:avLst/>
          </a:prstGeom>
          <a:noFill/>
          <a:ln w="9525">
            <a:noFill/>
          </a:ln>
        </p:spPr>
        <p:txBody>
          <a:bodyPr vert="horz" wrap="square" anchor="t" anchorCtr="0"/>
          <a:lstStyle>
            <a:lvl1pPr lvl="0">
              <a:buClrTx/>
              <a:buSzTx/>
              <a:buFont typeface="Arial" panose="020B0604020202020204" pitchFamily="34" charset="0"/>
              <a:defRPr sz="2800"/>
            </a:lvl1pPr>
            <a:lvl2pPr lvl="1">
              <a:buClrTx/>
              <a:buSzTx/>
              <a:buFont typeface="Arial" panose="020B0604020202020204" pitchFamily="34" charset="0"/>
              <a:defRPr sz="2400"/>
            </a:lvl2pPr>
            <a:lvl3pPr lvl="2">
              <a:buClrTx/>
              <a:buSzTx/>
              <a:buFont typeface="Arial" panose="020B0604020202020204" pitchFamily="34" charset="0"/>
              <a:defRPr sz="2000"/>
            </a:lvl3pPr>
            <a:lvl4pPr lvl="3">
              <a:buClrTx/>
              <a:buSzTx/>
              <a:buFont typeface="Arial" panose="020B0604020202020204" pitchFamily="34" charset="0"/>
              <a:defRPr sz="1800"/>
            </a:lvl4pPr>
            <a:lvl5pPr lvl="4">
              <a:buClrTx/>
              <a:buSzTx/>
              <a:buFont typeface="Arial" panose="020B0604020202020204" pitchFamily="34" charset="0"/>
              <a:defRPr sz="1800"/>
            </a:lvl5pPr>
          </a:lstStyle>
          <a:p>
            <a:pPr lvl="0">
              <a:buFontTx/>
              <a:buNone/>
            </a:pPr>
            <a:r>
              <a:rPr lang="zh-CN" altLang="en-US" sz="2000" b="1" dirty="0">
                <a:ea typeface="宋体" panose="02010600030101010101" pitchFamily="2" charset="-122"/>
              </a:rPr>
              <a:t>你总有爱我的一天，</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我能等着你的爱慢慢地长大。</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你手里提的那把花，</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不也是四月下的种子，</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六月开的吗？</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如今我在心里撒满爱的种子，</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至少有一两粒会发芽罢。</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然后开花了，你也不会去采的。</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没有爱，至少，会有点喜欢罢。</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你总会看一眼，</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我坟头的紫罗兰。</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那一眼，抵了我万千烦恼。</a:t>
            </a:r>
            <a:endParaRPr lang="zh-CN" altLang="en-US" sz="2000" b="1" dirty="0">
              <a:ea typeface="宋体" panose="02010600030101010101" pitchFamily="2" charset="-122"/>
            </a:endParaRPr>
          </a:p>
          <a:p>
            <a:pPr lvl="0">
              <a:buFontTx/>
              <a:buNone/>
            </a:pPr>
            <a:r>
              <a:rPr lang="zh-CN" altLang="en-US" sz="2000" b="1" dirty="0">
                <a:ea typeface="宋体" panose="02010600030101010101" pitchFamily="2" charset="-122"/>
              </a:rPr>
              <a:t>死又怎样？你总有爱我的一天。</a:t>
            </a:r>
            <a:endParaRPr lang="zh-CN" altLang="en-US" sz="2000" b="1" dirty="0">
              <a:ea typeface="宋体" panose="02010600030101010101" pitchFamily="2" charset="-122"/>
            </a:endParaRPr>
          </a:p>
        </p:txBody>
      </p:sp>
      <p:pic>
        <p:nvPicPr>
          <p:cNvPr id="9" name="图片 8" descr="4"/>
          <p:cNvPicPr>
            <a:picLocks noChangeAspect="1"/>
          </p:cNvPicPr>
          <p:nvPr/>
        </p:nvPicPr>
        <p:blipFill>
          <a:blip r:embed="rId4"/>
          <a:stretch>
            <a:fillRect/>
          </a:stretch>
        </p:blipFill>
        <p:spPr>
          <a:xfrm rot="19440000">
            <a:off x="9853295" y="43180"/>
            <a:ext cx="2350135" cy="2741295"/>
          </a:xfrm>
          <a:prstGeom prst="rect">
            <a:avLst/>
          </a:prstGeom>
        </p:spPr>
      </p:pic>
      <p:pic>
        <p:nvPicPr>
          <p:cNvPr id="10" name="图片 9" descr="9"/>
          <p:cNvPicPr>
            <a:picLocks noChangeAspect="1"/>
          </p:cNvPicPr>
          <p:nvPr/>
        </p:nvPicPr>
        <p:blipFill>
          <a:blip r:embed="rId5"/>
          <a:stretch>
            <a:fillRect/>
          </a:stretch>
        </p:blipFill>
        <p:spPr>
          <a:xfrm>
            <a:off x="888365" y="5137150"/>
            <a:ext cx="3644265" cy="1481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1000"/>
                                        <p:tgtEl>
                                          <p:spTgt spid="15363">
                                            <p:txEl>
                                              <p:pRg st="0" end="0"/>
                                            </p:txEl>
                                          </p:spTgt>
                                        </p:tgtEl>
                                      </p:cBhvr>
                                    </p:animEffect>
                                    <p:anim calcmode="lin" valueType="num">
                                      <p:cBhvr>
                                        <p:cTn id="8" dur="10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36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1000"/>
                                        <p:tgtEl>
                                          <p:spTgt spid="15363">
                                            <p:txEl>
                                              <p:pRg st="1" end="1"/>
                                            </p:txEl>
                                          </p:spTgt>
                                        </p:tgtEl>
                                      </p:cBhvr>
                                    </p:animEffect>
                                    <p:anim calcmode="lin" valueType="num">
                                      <p:cBhvr>
                                        <p:cTn id="13" dur="10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36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1000"/>
                                        <p:tgtEl>
                                          <p:spTgt spid="15363">
                                            <p:txEl>
                                              <p:pRg st="2" end="2"/>
                                            </p:txEl>
                                          </p:spTgt>
                                        </p:tgtEl>
                                      </p:cBhvr>
                                    </p:animEffect>
                                    <p:anim calcmode="lin" valueType="num">
                                      <p:cBhvr>
                                        <p:cTn id="18" dur="10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36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fade">
                                      <p:cBhvr>
                                        <p:cTn id="22" dur="1000"/>
                                        <p:tgtEl>
                                          <p:spTgt spid="15363">
                                            <p:txEl>
                                              <p:pRg st="3" end="3"/>
                                            </p:txEl>
                                          </p:spTgt>
                                        </p:tgtEl>
                                      </p:cBhvr>
                                    </p:animEffect>
                                    <p:anim calcmode="lin" valueType="num">
                                      <p:cBhvr>
                                        <p:cTn id="23" dur="10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36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fade">
                                      <p:cBhvr>
                                        <p:cTn id="27" dur="1000"/>
                                        <p:tgtEl>
                                          <p:spTgt spid="15363">
                                            <p:txEl>
                                              <p:pRg st="4" end="4"/>
                                            </p:txEl>
                                          </p:spTgt>
                                        </p:tgtEl>
                                      </p:cBhvr>
                                    </p:animEffect>
                                    <p:anim calcmode="lin" valueType="num">
                                      <p:cBhvr>
                                        <p:cTn id="28" dur="10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536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fade">
                                      <p:cBhvr>
                                        <p:cTn id="32" dur="1000"/>
                                        <p:tgtEl>
                                          <p:spTgt spid="15363">
                                            <p:txEl>
                                              <p:pRg st="5" end="5"/>
                                            </p:txEl>
                                          </p:spTgt>
                                        </p:tgtEl>
                                      </p:cBhvr>
                                    </p:animEffect>
                                    <p:anim calcmode="lin" valueType="num">
                                      <p:cBhvr>
                                        <p:cTn id="33" dur="10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536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363">
                                            <p:txEl>
                                              <p:pRg st="6" end="6"/>
                                            </p:txEl>
                                          </p:spTgt>
                                        </p:tgtEl>
                                        <p:attrNameLst>
                                          <p:attrName>style.visibility</p:attrName>
                                        </p:attrNameLst>
                                      </p:cBhvr>
                                      <p:to>
                                        <p:strVal val="visible"/>
                                      </p:to>
                                    </p:set>
                                    <p:animEffect transition="in" filter="fade">
                                      <p:cBhvr>
                                        <p:cTn id="37" dur="1000"/>
                                        <p:tgtEl>
                                          <p:spTgt spid="15363">
                                            <p:txEl>
                                              <p:pRg st="6" end="6"/>
                                            </p:txEl>
                                          </p:spTgt>
                                        </p:tgtEl>
                                      </p:cBhvr>
                                    </p:animEffect>
                                    <p:anim calcmode="lin" valueType="num">
                                      <p:cBhvr>
                                        <p:cTn id="38" dur="10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536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5363">
                                            <p:txEl>
                                              <p:pRg st="7" end="7"/>
                                            </p:txEl>
                                          </p:spTgt>
                                        </p:tgtEl>
                                        <p:attrNameLst>
                                          <p:attrName>style.visibility</p:attrName>
                                        </p:attrNameLst>
                                      </p:cBhvr>
                                      <p:to>
                                        <p:strVal val="visible"/>
                                      </p:to>
                                    </p:set>
                                    <p:animEffect transition="in" filter="fade">
                                      <p:cBhvr>
                                        <p:cTn id="42" dur="1000"/>
                                        <p:tgtEl>
                                          <p:spTgt spid="15363">
                                            <p:txEl>
                                              <p:pRg st="7" end="7"/>
                                            </p:txEl>
                                          </p:spTgt>
                                        </p:tgtEl>
                                      </p:cBhvr>
                                    </p:animEffect>
                                    <p:anim calcmode="lin" valueType="num">
                                      <p:cBhvr>
                                        <p:cTn id="43" dur="1000" fill="hold"/>
                                        <p:tgtEl>
                                          <p:spTgt spid="1536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536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363">
                                            <p:txEl>
                                              <p:pRg st="8" end="8"/>
                                            </p:txEl>
                                          </p:spTgt>
                                        </p:tgtEl>
                                        <p:attrNameLst>
                                          <p:attrName>style.visibility</p:attrName>
                                        </p:attrNameLst>
                                      </p:cBhvr>
                                      <p:to>
                                        <p:strVal val="visible"/>
                                      </p:to>
                                    </p:set>
                                    <p:animEffect transition="in" filter="fade">
                                      <p:cBhvr>
                                        <p:cTn id="47" dur="1000"/>
                                        <p:tgtEl>
                                          <p:spTgt spid="15363">
                                            <p:txEl>
                                              <p:pRg st="8" end="8"/>
                                            </p:txEl>
                                          </p:spTgt>
                                        </p:tgtEl>
                                      </p:cBhvr>
                                    </p:animEffect>
                                    <p:anim calcmode="lin" valueType="num">
                                      <p:cBhvr>
                                        <p:cTn id="48" dur="1000" fill="hold"/>
                                        <p:tgtEl>
                                          <p:spTgt spid="1536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1536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363">
                                            <p:txEl>
                                              <p:pRg st="9" end="9"/>
                                            </p:txEl>
                                          </p:spTgt>
                                        </p:tgtEl>
                                        <p:attrNameLst>
                                          <p:attrName>style.visibility</p:attrName>
                                        </p:attrNameLst>
                                      </p:cBhvr>
                                      <p:to>
                                        <p:strVal val="visible"/>
                                      </p:to>
                                    </p:set>
                                    <p:animEffect transition="in" filter="fade">
                                      <p:cBhvr>
                                        <p:cTn id="52" dur="1000"/>
                                        <p:tgtEl>
                                          <p:spTgt spid="15363">
                                            <p:txEl>
                                              <p:pRg st="9" end="9"/>
                                            </p:txEl>
                                          </p:spTgt>
                                        </p:tgtEl>
                                      </p:cBhvr>
                                    </p:animEffect>
                                    <p:anim calcmode="lin" valueType="num">
                                      <p:cBhvr>
                                        <p:cTn id="53" dur="1000" fill="hold"/>
                                        <p:tgtEl>
                                          <p:spTgt spid="1536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1536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5363">
                                            <p:txEl>
                                              <p:pRg st="10" end="10"/>
                                            </p:txEl>
                                          </p:spTgt>
                                        </p:tgtEl>
                                        <p:attrNameLst>
                                          <p:attrName>style.visibility</p:attrName>
                                        </p:attrNameLst>
                                      </p:cBhvr>
                                      <p:to>
                                        <p:strVal val="visible"/>
                                      </p:to>
                                    </p:set>
                                    <p:animEffect transition="in" filter="fade">
                                      <p:cBhvr>
                                        <p:cTn id="57" dur="1000"/>
                                        <p:tgtEl>
                                          <p:spTgt spid="15363">
                                            <p:txEl>
                                              <p:pRg st="10" end="10"/>
                                            </p:txEl>
                                          </p:spTgt>
                                        </p:tgtEl>
                                      </p:cBhvr>
                                    </p:animEffect>
                                    <p:anim calcmode="lin" valueType="num">
                                      <p:cBhvr>
                                        <p:cTn id="58" dur="1000" fill="hold"/>
                                        <p:tgtEl>
                                          <p:spTgt spid="1536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15363">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363">
                                            <p:txEl>
                                              <p:pRg st="11" end="11"/>
                                            </p:txEl>
                                          </p:spTgt>
                                        </p:tgtEl>
                                        <p:attrNameLst>
                                          <p:attrName>style.visibility</p:attrName>
                                        </p:attrNameLst>
                                      </p:cBhvr>
                                      <p:to>
                                        <p:strVal val="visible"/>
                                      </p:to>
                                    </p:set>
                                    <p:animEffect transition="in" filter="fade">
                                      <p:cBhvr>
                                        <p:cTn id="62" dur="1000"/>
                                        <p:tgtEl>
                                          <p:spTgt spid="15363">
                                            <p:txEl>
                                              <p:pRg st="11" end="11"/>
                                            </p:txEl>
                                          </p:spTgt>
                                        </p:tgtEl>
                                      </p:cBhvr>
                                    </p:animEffect>
                                    <p:anim calcmode="lin" valueType="num">
                                      <p:cBhvr>
                                        <p:cTn id="63" dur="1000" fill="hold"/>
                                        <p:tgtEl>
                                          <p:spTgt spid="15363">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15363">
                                            <p:txEl>
                                              <p:pRg st="11" end="11"/>
                                            </p:txEl>
                                          </p:spTgt>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42" presetClass="entr" presetSubtype="0" fill="hold" nodeType="afterEffect">
                                  <p:stCondLst>
                                    <p:cond delay="0"/>
                                  </p:stCondLst>
                                  <p:childTnLst>
                                    <p:set>
                                      <p:cBhvr>
                                        <p:cTn id="67" dur="1" fill="hold">
                                          <p:stCondLst>
                                            <p:cond delay="0"/>
                                          </p:stCondLst>
                                        </p:cTn>
                                        <p:tgtEl>
                                          <p:spTgt spid="15364">
                                            <p:txEl>
                                              <p:pRg st="0" end="0"/>
                                            </p:txEl>
                                          </p:spTgt>
                                        </p:tgtEl>
                                        <p:attrNameLst>
                                          <p:attrName>style.visibility</p:attrName>
                                        </p:attrNameLst>
                                      </p:cBhvr>
                                      <p:to>
                                        <p:strVal val="visible"/>
                                      </p:to>
                                    </p:set>
                                    <p:animEffect transition="in" filter="fade">
                                      <p:cBhvr>
                                        <p:cTn id="68" dur="1000"/>
                                        <p:tgtEl>
                                          <p:spTgt spid="15364">
                                            <p:txEl>
                                              <p:pRg st="0" end="0"/>
                                            </p:txEl>
                                          </p:spTgt>
                                        </p:tgtEl>
                                      </p:cBhvr>
                                    </p:animEffect>
                                    <p:anim calcmode="lin" valueType="num">
                                      <p:cBhvr>
                                        <p:cTn id="69" dur="1000" fill="hold"/>
                                        <p:tgtEl>
                                          <p:spTgt spid="15364">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15364">
                                            <p:txEl>
                                              <p:pRg st="0" end="0"/>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364">
                                            <p:txEl>
                                              <p:pRg st="1" end="1"/>
                                            </p:txEl>
                                          </p:spTgt>
                                        </p:tgtEl>
                                        <p:attrNameLst>
                                          <p:attrName>style.visibility</p:attrName>
                                        </p:attrNameLst>
                                      </p:cBhvr>
                                      <p:to>
                                        <p:strVal val="visible"/>
                                      </p:to>
                                    </p:set>
                                    <p:animEffect transition="in" filter="fade">
                                      <p:cBhvr>
                                        <p:cTn id="73" dur="1000"/>
                                        <p:tgtEl>
                                          <p:spTgt spid="15364">
                                            <p:txEl>
                                              <p:pRg st="1" end="1"/>
                                            </p:txEl>
                                          </p:spTgt>
                                        </p:tgtEl>
                                      </p:cBhvr>
                                    </p:animEffect>
                                    <p:anim calcmode="lin" valueType="num">
                                      <p:cBhvr>
                                        <p:cTn id="74" dur="1000" fill="hold"/>
                                        <p:tgtEl>
                                          <p:spTgt spid="15364">
                                            <p:txEl>
                                              <p:pRg st="1" end="1"/>
                                            </p:txEl>
                                          </p:spTgt>
                                        </p:tgtEl>
                                        <p:attrNameLst>
                                          <p:attrName>ppt_x</p:attrName>
                                        </p:attrNameLst>
                                      </p:cBhvr>
                                      <p:tavLst>
                                        <p:tav tm="0">
                                          <p:val>
                                            <p:strVal val="#ppt_x"/>
                                          </p:val>
                                        </p:tav>
                                        <p:tav tm="100000">
                                          <p:val>
                                            <p:strVal val="#ppt_x"/>
                                          </p:val>
                                        </p:tav>
                                      </p:tavLst>
                                    </p:anim>
                                    <p:anim calcmode="lin" valueType="num">
                                      <p:cBhvr>
                                        <p:cTn id="75" dur="1000" fill="hold"/>
                                        <p:tgtEl>
                                          <p:spTgt spid="15364">
                                            <p:txEl>
                                              <p:pRg st="1" end="1"/>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5364">
                                            <p:txEl>
                                              <p:pRg st="2" end="2"/>
                                            </p:txEl>
                                          </p:spTgt>
                                        </p:tgtEl>
                                        <p:attrNameLst>
                                          <p:attrName>style.visibility</p:attrName>
                                        </p:attrNameLst>
                                      </p:cBhvr>
                                      <p:to>
                                        <p:strVal val="visible"/>
                                      </p:to>
                                    </p:set>
                                    <p:animEffect transition="in" filter="fade">
                                      <p:cBhvr>
                                        <p:cTn id="78" dur="1000"/>
                                        <p:tgtEl>
                                          <p:spTgt spid="15364">
                                            <p:txEl>
                                              <p:pRg st="2" end="2"/>
                                            </p:txEl>
                                          </p:spTgt>
                                        </p:tgtEl>
                                      </p:cBhvr>
                                    </p:animEffect>
                                    <p:anim calcmode="lin" valueType="num">
                                      <p:cBhvr>
                                        <p:cTn id="79" dur="1000" fill="hold"/>
                                        <p:tgtEl>
                                          <p:spTgt spid="15364">
                                            <p:txEl>
                                              <p:pRg st="2" end="2"/>
                                            </p:txEl>
                                          </p:spTgt>
                                        </p:tgtEl>
                                        <p:attrNameLst>
                                          <p:attrName>ppt_x</p:attrName>
                                        </p:attrNameLst>
                                      </p:cBhvr>
                                      <p:tavLst>
                                        <p:tav tm="0">
                                          <p:val>
                                            <p:strVal val="#ppt_x"/>
                                          </p:val>
                                        </p:tav>
                                        <p:tav tm="100000">
                                          <p:val>
                                            <p:strVal val="#ppt_x"/>
                                          </p:val>
                                        </p:tav>
                                      </p:tavLst>
                                    </p:anim>
                                    <p:anim calcmode="lin" valueType="num">
                                      <p:cBhvr>
                                        <p:cTn id="80" dur="1000" fill="hold"/>
                                        <p:tgtEl>
                                          <p:spTgt spid="15364">
                                            <p:txEl>
                                              <p:pRg st="2" end="2"/>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15364">
                                            <p:txEl>
                                              <p:pRg st="3" end="3"/>
                                            </p:txEl>
                                          </p:spTgt>
                                        </p:tgtEl>
                                        <p:attrNameLst>
                                          <p:attrName>style.visibility</p:attrName>
                                        </p:attrNameLst>
                                      </p:cBhvr>
                                      <p:to>
                                        <p:strVal val="visible"/>
                                      </p:to>
                                    </p:set>
                                    <p:animEffect transition="in" filter="fade">
                                      <p:cBhvr>
                                        <p:cTn id="83" dur="1000"/>
                                        <p:tgtEl>
                                          <p:spTgt spid="15364">
                                            <p:txEl>
                                              <p:pRg st="3" end="3"/>
                                            </p:txEl>
                                          </p:spTgt>
                                        </p:tgtEl>
                                      </p:cBhvr>
                                    </p:animEffect>
                                    <p:anim calcmode="lin" valueType="num">
                                      <p:cBhvr>
                                        <p:cTn id="84" dur="1000" fill="hold"/>
                                        <p:tgtEl>
                                          <p:spTgt spid="15364">
                                            <p:txEl>
                                              <p:pRg st="3" end="3"/>
                                            </p:txEl>
                                          </p:spTgt>
                                        </p:tgtEl>
                                        <p:attrNameLst>
                                          <p:attrName>ppt_x</p:attrName>
                                        </p:attrNameLst>
                                      </p:cBhvr>
                                      <p:tavLst>
                                        <p:tav tm="0">
                                          <p:val>
                                            <p:strVal val="#ppt_x"/>
                                          </p:val>
                                        </p:tav>
                                        <p:tav tm="100000">
                                          <p:val>
                                            <p:strVal val="#ppt_x"/>
                                          </p:val>
                                        </p:tav>
                                      </p:tavLst>
                                    </p:anim>
                                    <p:anim calcmode="lin" valueType="num">
                                      <p:cBhvr>
                                        <p:cTn id="85" dur="1000" fill="hold"/>
                                        <p:tgtEl>
                                          <p:spTgt spid="15364">
                                            <p:txEl>
                                              <p:pRg st="3" end="3"/>
                                            </p:txEl>
                                          </p:spTgt>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15364">
                                            <p:txEl>
                                              <p:pRg st="4" end="4"/>
                                            </p:txEl>
                                          </p:spTgt>
                                        </p:tgtEl>
                                        <p:attrNameLst>
                                          <p:attrName>style.visibility</p:attrName>
                                        </p:attrNameLst>
                                      </p:cBhvr>
                                      <p:to>
                                        <p:strVal val="visible"/>
                                      </p:to>
                                    </p:set>
                                    <p:animEffect transition="in" filter="fade">
                                      <p:cBhvr>
                                        <p:cTn id="88" dur="1000"/>
                                        <p:tgtEl>
                                          <p:spTgt spid="15364">
                                            <p:txEl>
                                              <p:pRg st="4" end="4"/>
                                            </p:txEl>
                                          </p:spTgt>
                                        </p:tgtEl>
                                      </p:cBhvr>
                                    </p:animEffect>
                                    <p:anim calcmode="lin" valueType="num">
                                      <p:cBhvr>
                                        <p:cTn id="89" dur="1000" fill="hold"/>
                                        <p:tgtEl>
                                          <p:spTgt spid="15364">
                                            <p:txEl>
                                              <p:pRg st="4" end="4"/>
                                            </p:txEl>
                                          </p:spTgt>
                                        </p:tgtEl>
                                        <p:attrNameLst>
                                          <p:attrName>ppt_x</p:attrName>
                                        </p:attrNameLst>
                                      </p:cBhvr>
                                      <p:tavLst>
                                        <p:tav tm="0">
                                          <p:val>
                                            <p:strVal val="#ppt_x"/>
                                          </p:val>
                                        </p:tav>
                                        <p:tav tm="100000">
                                          <p:val>
                                            <p:strVal val="#ppt_x"/>
                                          </p:val>
                                        </p:tav>
                                      </p:tavLst>
                                    </p:anim>
                                    <p:anim calcmode="lin" valueType="num">
                                      <p:cBhvr>
                                        <p:cTn id="90" dur="1000" fill="hold"/>
                                        <p:tgtEl>
                                          <p:spTgt spid="15364">
                                            <p:txEl>
                                              <p:pRg st="4" end="4"/>
                                            </p:txEl>
                                          </p:spTgt>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5364">
                                            <p:txEl>
                                              <p:pRg st="5" end="5"/>
                                            </p:txEl>
                                          </p:spTgt>
                                        </p:tgtEl>
                                        <p:attrNameLst>
                                          <p:attrName>style.visibility</p:attrName>
                                        </p:attrNameLst>
                                      </p:cBhvr>
                                      <p:to>
                                        <p:strVal val="visible"/>
                                      </p:to>
                                    </p:set>
                                    <p:animEffect transition="in" filter="fade">
                                      <p:cBhvr>
                                        <p:cTn id="93" dur="1000"/>
                                        <p:tgtEl>
                                          <p:spTgt spid="15364">
                                            <p:txEl>
                                              <p:pRg st="5" end="5"/>
                                            </p:txEl>
                                          </p:spTgt>
                                        </p:tgtEl>
                                      </p:cBhvr>
                                    </p:animEffect>
                                    <p:anim calcmode="lin" valueType="num">
                                      <p:cBhvr>
                                        <p:cTn id="94" dur="1000" fill="hold"/>
                                        <p:tgtEl>
                                          <p:spTgt spid="15364">
                                            <p:txEl>
                                              <p:pRg st="5" end="5"/>
                                            </p:txEl>
                                          </p:spTgt>
                                        </p:tgtEl>
                                        <p:attrNameLst>
                                          <p:attrName>ppt_x</p:attrName>
                                        </p:attrNameLst>
                                      </p:cBhvr>
                                      <p:tavLst>
                                        <p:tav tm="0">
                                          <p:val>
                                            <p:strVal val="#ppt_x"/>
                                          </p:val>
                                        </p:tav>
                                        <p:tav tm="100000">
                                          <p:val>
                                            <p:strVal val="#ppt_x"/>
                                          </p:val>
                                        </p:tav>
                                      </p:tavLst>
                                    </p:anim>
                                    <p:anim calcmode="lin" valueType="num">
                                      <p:cBhvr>
                                        <p:cTn id="95" dur="1000" fill="hold"/>
                                        <p:tgtEl>
                                          <p:spTgt spid="15364">
                                            <p:txEl>
                                              <p:pRg st="5" end="5"/>
                                            </p:txEl>
                                          </p:spTgt>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15364">
                                            <p:txEl>
                                              <p:pRg st="6" end="6"/>
                                            </p:txEl>
                                          </p:spTgt>
                                        </p:tgtEl>
                                        <p:attrNameLst>
                                          <p:attrName>style.visibility</p:attrName>
                                        </p:attrNameLst>
                                      </p:cBhvr>
                                      <p:to>
                                        <p:strVal val="visible"/>
                                      </p:to>
                                    </p:set>
                                    <p:animEffect transition="in" filter="fade">
                                      <p:cBhvr>
                                        <p:cTn id="98" dur="1000"/>
                                        <p:tgtEl>
                                          <p:spTgt spid="15364">
                                            <p:txEl>
                                              <p:pRg st="6" end="6"/>
                                            </p:txEl>
                                          </p:spTgt>
                                        </p:tgtEl>
                                      </p:cBhvr>
                                    </p:animEffect>
                                    <p:anim calcmode="lin" valueType="num">
                                      <p:cBhvr>
                                        <p:cTn id="99" dur="1000" fill="hold"/>
                                        <p:tgtEl>
                                          <p:spTgt spid="15364">
                                            <p:txEl>
                                              <p:pRg st="6" end="6"/>
                                            </p:txEl>
                                          </p:spTgt>
                                        </p:tgtEl>
                                        <p:attrNameLst>
                                          <p:attrName>ppt_x</p:attrName>
                                        </p:attrNameLst>
                                      </p:cBhvr>
                                      <p:tavLst>
                                        <p:tav tm="0">
                                          <p:val>
                                            <p:strVal val="#ppt_x"/>
                                          </p:val>
                                        </p:tav>
                                        <p:tav tm="100000">
                                          <p:val>
                                            <p:strVal val="#ppt_x"/>
                                          </p:val>
                                        </p:tav>
                                      </p:tavLst>
                                    </p:anim>
                                    <p:anim calcmode="lin" valueType="num">
                                      <p:cBhvr>
                                        <p:cTn id="100" dur="1000" fill="hold"/>
                                        <p:tgtEl>
                                          <p:spTgt spid="15364">
                                            <p:txEl>
                                              <p:pRg st="6" end="6"/>
                                            </p:txEl>
                                          </p:spTgt>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15364">
                                            <p:txEl>
                                              <p:pRg st="7" end="7"/>
                                            </p:txEl>
                                          </p:spTgt>
                                        </p:tgtEl>
                                        <p:attrNameLst>
                                          <p:attrName>style.visibility</p:attrName>
                                        </p:attrNameLst>
                                      </p:cBhvr>
                                      <p:to>
                                        <p:strVal val="visible"/>
                                      </p:to>
                                    </p:set>
                                    <p:animEffect transition="in" filter="fade">
                                      <p:cBhvr>
                                        <p:cTn id="103" dur="1000"/>
                                        <p:tgtEl>
                                          <p:spTgt spid="15364">
                                            <p:txEl>
                                              <p:pRg st="7" end="7"/>
                                            </p:txEl>
                                          </p:spTgt>
                                        </p:tgtEl>
                                      </p:cBhvr>
                                    </p:animEffect>
                                    <p:anim calcmode="lin" valueType="num">
                                      <p:cBhvr>
                                        <p:cTn id="104" dur="1000" fill="hold"/>
                                        <p:tgtEl>
                                          <p:spTgt spid="15364">
                                            <p:txEl>
                                              <p:pRg st="7" end="7"/>
                                            </p:txEl>
                                          </p:spTgt>
                                        </p:tgtEl>
                                        <p:attrNameLst>
                                          <p:attrName>ppt_x</p:attrName>
                                        </p:attrNameLst>
                                      </p:cBhvr>
                                      <p:tavLst>
                                        <p:tav tm="0">
                                          <p:val>
                                            <p:strVal val="#ppt_x"/>
                                          </p:val>
                                        </p:tav>
                                        <p:tav tm="100000">
                                          <p:val>
                                            <p:strVal val="#ppt_x"/>
                                          </p:val>
                                        </p:tav>
                                      </p:tavLst>
                                    </p:anim>
                                    <p:anim calcmode="lin" valueType="num">
                                      <p:cBhvr>
                                        <p:cTn id="105" dur="1000" fill="hold"/>
                                        <p:tgtEl>
                                          <p:spTgt spid="15364">
                                            <p:txEl>
                                              <p:pRg st="7" end="7"/>
                                            </p:txEl>
                                          </p:spTgt>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5364">
                                            <p:txEl>
                                              <p:pRg st="8" end="8"/>
                                            </p:txEl>
                                          </p:spTgt>
                                        </p:tgtEl>
                                        <p:attrNameLst>
                                          <p:attrName>style.visibility</p:attrName>
                                        </p:attrNameLst>
                                      </p:cBhvr>
                                      <p:to>
                                        <p:strVal val="visible"/>
                                      </p:to>
                                    </p:set>
                                    <p:animEffect transition="in" filter="fade">
                                      <p:cBhvr>
                                        <p:cTn id="108" dur="1000"/>
                                        <p:tgtEl>
                                          <p:spTgt spid="15364">
                                            <p:txEl>
                                              <p:pRg st="8" end="8"/>
                                            </p:txEl>
                                          </p:spTgt>
                                        </p:tgtEl>
                                      </p:cBhvr>
                                    </p:animEffect>
                                    <p:anim calcmode="lin" valueType="num">
                                      <p:cBhvr>
                                        <p:cTn id="109" dur="1000" fill="hold"/>
                                        <p:tgtEl>
                                          <p:spTgt spid="15364">
                                            <p:txEl>
                                              <p:pRg st="8" end="8"/>
                                            </p:txEl>
                                          </p:spTgt>
                                        </p:tgtEl>
                                        <p:attrNameLst>
                                          <p:attrName>ppt_x</p:attrName>
                                        </p:attrNameLst>
                                      </p:cBhvr>
                                      <p:tavLst>
                                        <p:tav tm="0">
                                          <p:val>
                                            <p:strVal val="#ppt_x"/>
                                          </p:val>
                                        </p:tav>
                                        <p:tav tm="100000">
                                          <p:val>
                                            <p:strVal val="#ppt_x"/>
                                          </p:val>
                                        </p:tav>
                                      </p:tavLst>
                                    </p:anim>
                                    <p:anim calcmode="lin" valueType="num">
                                      <p:cBhvr>
                                        <p:cTn id="110" dur="1000" fill="hold"/>
                                        <p:tgtEl>
                                          <p:spTgt spid="15364">
                                            <p:txEl>
                                              <p:pRg st="8" end="8"/>
                                            </p:txEl>
                                          </p:spTgt>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5364">
                                            <p:txEl>
                                              <p:pRg st="9" end="9"/>
                                            </p:txEl>
                                          </p:spTgt>
                                        </p:tgtEl>
                                        <p:attrNameLst>
                                          <p:attrName>style.visibility</p:attrName>
                                        </p:attrNameLst>
                                      </p:cBhvr>
                                      <p:to>
                                        <p:strVal val="visible"/>
                                      </p:to>
                                    </p:set>
                                    <p:animEffect transition="in" filter="fade">
                                      <p:cBhvr>
                                        <p:cTn id="113" dur="1000"/>
                                        <p:tgtEl>
                                          <p:spTgt spid="15364">
                                            <p:txEl>
                                              <p:pRg st="9" end="9"/>
                                            </p:txEl>
                                          </p:spTgt>
                                        </p:tgtEl>
                                      </p:cBhvr>
                                    </p:animEffect>
                                    <p:anim calcmode="lin" valueType="num">
                                      <p:cBhvr>
                                        <p:cTn id="114" dur="1000" fill="hold"/>
                                        <p:tgtEl>
                                          <p:spTgt spid="15364">
                                            <p:txEl>
                                              <p:pRg st="9" end="9"/>
                                            </p:txEl>
                                          </p:spTgt>
                                        </p:tgtEl>
                                        <p:attrNameLst>
                                          <p:attrName>ppt_x</p:attrName>
                                        </p:attrNameLst>
                                      </p:cBhvr>
                                      <p:tavLst>
                                        <p:tav tm="0">
                                          <p:val>
                                            <p:strVal val="#ppt_x"/>
                                          </p:val>
                                        </p:tav>
                                        <p:tav tm="100000">
                                          <p:val>
                                            <p:strVal val="#ppt_x"/>
                                          </p:val>
                                        </p:tav>
                                      </p:tavLst>
                                    </p:anim>
                                    <p:anim calcmode="lin" valueType="num">
                                      <p:cBhvr>
                                        <p:cTn id="115" dur="1000" fill="hold"/>
                                        <p:tgtEl>
                                          <p:spTgt spid="15364">
                                            <p:txEl>
                                              <p:pRg st="9" end="9"/>
                                            </p:txEl>
                                          </p:spTgt>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5364">
                                            <p:txEl>
                                              <p:pRg st="10" end="10"/>
                                            </p:txEl>
                                          </p:spTgt>
                                        </p:tgtEl>
                                        <p:attrNameLst>
                                          <p:attrName>style.visibility</p:attrName>
                                        </p:attrNameLst>
                                      </p:cBhvr>
                                      <p:to>
                                        <p:strVal val="visible"/>
                                      </p:to>
                                    </p:set>
                                    <p:animEffect transition="in" filter="fade">
                                      <p:cBhvr>
                                        <p:cTn id="118" dur="1000"/>
                                        <p:tgtEl>
                                          <p:spTgt spid="15364">
                                            <p:txEl>
                                              <p:pRg st="10" end="10"/>
                                            </p:txEl>
                                          </p:spTgt>
                                        </p:tgtEl>
                                      </p:cBhvr>
                                    </p:animEffect>
                                    <p:anim calcmode="lin" valueType="num">
                                      <p:cBhvr>
                                        <p:cTn id="119" dur="1000" fill="hold"/>
                                        <p:tgtEl>
                                          <p:spTgt spid="15364">
                                            <p:txEl>
                                              <p:pRg st="10" end="10"/>
                                            </p:txEl>
                                          </p:spTgt>
                                        </p:tgtEl>
                                        <p:attrNameLst>
                                          <p:attrName>ppt_x</p:attrName>
                                        </p:attrNameLst>
                                      </p:cBhvr>
                                      <p:tavLst>
                                        <p:tav tm="0">
                                          <p:val>
                                            <p:strVal val="#ppt_x"/>
                                          </p:val>
                                        </p:tav>
                                        <p:tav tm="100000">
                                          <p:val>
                                            <p:strVal val="#ppt_x"/>
                                          </p:val>
                                        </p:tav>
                                      </p:tavLst>
                                    </p:anim>
                                    <p:anim calcmode="lin" valueType="num">
                                      <p:cBhvr>
                                        <p:cTn id="120" dur="1000" fill="hold"/>
                                        <p:tgtEl>
                                          <p:spTgt spid="15364">
                                            <p:txEl>
                                              <p:pRg st="10" end="10"/>
                                            </p:txEl>
                                          </p:spTgt>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0"/>
                                  </p:stCondLst>
                                  <p:childTnLst>
                                    <p:set>
                                      <p:cBhvr>
                                        <p:cTn id="122" dur="1" fill="hold">
                                          <p:stCondLst>
                                            <p:cond delay="0"/>
                                          </p:stCondLst>
                                        </p:cTn>
                                        <p:tgtEl>
                                          <p:spTgt spid="15364">
                                            <p:txEl>
                                              <p:pRg st="11" end="11"/>
                                            </p:txEl>
                                          </p:spTgt>
                                        </p:tgtEl>
                                        <p:attrNameLst>
                                          <p:attrName>style.visibility</p:attrName>
                                        </p:attrNameLst>
                                      </p:cBhvr>
                                      <p:to>
                                        <p:strVal val="visible"/>
                                      </p:to>
                                    </p:set>
                                    <p:animEffect transition="in" filter="fade">
                                      <p:cBhvr>
                                        <p:cTn id="123" dur="1000"/>
                                        <p:tgtEl>
                                          <p:spTgt spid="15364">
                                            <p:txEl>
                                              <p:pRg st="11" end="11"/>
                                            </p:txEl>
                                          </p:spTgt>
                                        </p:tgtEl>
                                      </p:cBhvr>
                                    </p:animEffect>
                                    <p:anim calcmode="lin" valueType="num">
                                      <p:cBhvr>
                                        <p:cTn id="124" dur="1000" fill="hold"/>
                                        <p:tgtEl>
                                          <p:spTgt spid="15364">
                                            <p:txEl>
                                              <p:pRg st="11" end="11"/>
                                            </p:txEl>
                                          </p:spTgt>
                                        </p:tgtEl>
                                        <p:attrNameLst>
                                          <p:attrName>ppt_x</p:attrName>
                                        </p:attrNameLst>
                                      </p:cBhvr>
                                      <p:tavLst>
                                        <p:tav tm="0">
                                          <p:val>
                                            <p:strVal val="#ppt_x"/>
                                          </p:val>
                                        </p:tav>
                                        <p:tav tm="100000">
                                          <p:val>
                                            <p:strVal val="#ppt_x"/>
                                          </p:val>
                                        </p:tav>
                                      </p:tavLst>
                                    </p:anim>
                                    <p:anim calcmode="lin" valueType="num">
                                      <p:cBhvr>
                                        <p:cTn id="125" dur="1000" fill="hold"/>
                                        <p:tgtEl>
                                          <p:spTgt spid="15364">
                                            <p:txEl>
                                              <p:pRg st="11" end="11"/>
                                            </p:txEl>
                                          </p:spTgt>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15364">
                                            <p:txEl>
                                              <p:pRg st="12" end="12"/>
                                            </p:txEl>
                                          </p:spTgt>
                                        </p:tgtEl>
                                        <p:attrNameLst>
                                          <p:attrName>style.visibility</p:attrName>
                                        </p:attrNameLst>
                                      </p:cBhvr>
                                      <p:to>
                                        <p:strVal val="visible"/>
                                      </p:to>
                                    </p:set>
                                    <p:animEffect transition="in" filter="fade">
                                      <p:cBhvr>
                                        <p:cTn id="128" dur="1000"/>
                                        <p:tgtEl>
                                          <p:spTgt spid="15364">
                                            <p:txEl>
                                              <p:pRg st="12" end="12"/>
                                            </p:txEl>
                                          </p:spTgt>
                                        </p:tgtEl>
                                      </p:cBhvr>
                                    </p:animEffect>
                                    <p:anim calcmode="lin" valueType="num">
                                      <p:cBhvr>
                                        <p:cTn id="129" dur="1000" fill="hold"/>
                                        <p:tgtEl>
                                          <p:spTgt spid="15364">
                                            <p:txEl>
                                              <p:pRg st="12" end="12"/>
                                            </p:txEl>
                                          </p:spTgt>
                                        </p:tgtEl>
                                        <p:attrNameLst>
                                          <p:attrName>ppt_x</p:attrName>
                                        </p:attrNameLst>
                                      </p:cBhvr>
                                      <p:tavLst>
                                        <p:tav tm="0">
                                          <p:val>
                                            <p:strVal val="#ppt_x"/>
                                          </p:val>
                                        </p:tav>
                                        <p:tav tm="100000">
                                          <p:val>
                                            <p:strVal val="#ppt_x"/>
                                          </p:val>
                                        </p:tav>
                                      </p:tavLst>
                                    </p:anim>
                                    <p:anim calcmode="lin" valueType="num">
                                      <p:cBhvr>
                                        <p:cTn id="130" dur="1000" fill="hold"/>
                                        <p:tgtEl>
                                          <p:spTgt spid="1536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456565" y="450850"/>
            <a:ext cx="11279505" cy="2306955"/>
          </a:xfrm>
          <a:prstGeom prst="rect">
            <a:avLst/>
          </a:prstGeom>
          <a:noFill/>
        </p:spPr>
        <p:txBody>
          <a:bodyPr wrap="square" rtlCol="0">
            <a:spAutoFit/>
          </a:bodyPr>
          <a:lstStyle/>
          <a:p>
            <a:pPr marL="342900" indent="-342900" algn="ctr"/>
            <a:r>
              <a:rPr lang="zh-CN" altLang="en-US" sz="4800" b="1">
                <a:solidFill>
                  <a:srgbClr val="FF0000"/>
                </a:solidFill>
                <a:latin typeface="Times New Roman" panose="02020603050405020304" charset="0"/>
                <a:cs typeface="Times New Roman" panose="02020603050405020304" charset="0"/>
                <a:sym typeface="+mn-ea"/>
              </a:rPr>
              <a:t>Look at the pictures and write</a:t>
            </a:r>
            <a:r>
              <a:rPr lang="en-US" altLang="zh-CN" sz="4800" b="1">
                <a:solidFill>
                  <a:srgbClr val="FF0000"/>
                </a:solidFill>
                <a:latin typeface="Times New Roman" panose="02020603050405020304" charset="0"/>
                <a:cs typeface="Times New Roman" panose="02020603050405020304" charset="0"/>
                <a:sym typeface="+mn-ea"/>
              </a:rPr>
              <a:t> some sentences with</a:t>
            </a:r>
            <a:r>
              <a:rPr lang="zh-CN" altLang="en-US" sz="4800" b="1">
                <a:solidFill>
                  <a:srgbClr val="FF0000"/>
                </a:solidFill>
                <a:latin typeface="Times New Roman" panose="02020603050405020304" charset="0"/>
                <a:cs typeface="Times New Roman" panose="02020603050405020304" charset="0"/>
                <a:sym typeface="+mn-ea"/>
              </a:rPr>
              <a:t> the attributive clause</a:t>
            </a:r>
            <a:r>
              <a:rPr lang="en-US" altLang="zh-CN" sz="4800" b="1">
                <a:solidFill>
                  <a:srgbClr val="FF0000"/>
                </a:solidFill>
                <a:latin typeface="Times New Roman" panose="02020603050405020304" charset="0"/>
                <a:cs typeface="Times New Roman" panose="02020603050405020304" charset="0"/>
                <a:sym typeface="+mn-ea"/>
              </a:rPr>
              <a:t>s</a:t>
            </a:r>
            <a:endParaRPr lang="zh-CN" altLang="en-US" sz="4800" b="1">
              <a:solidFill>
                <a:srgbClr val="FF0000"/>
              </a:solidFill>
              <a:latin typeface="Times New Roman" panose="02020603050405020304" charset="0"/>
              <a:cs typeface="Times New Roman" panose="02020603050405020304" charset="0"/>
              <a:sym typeface="+mn-ea"/>
            </a:endParaRPr>
          </a:p>
          <a:p>
            <a:pPr marL="342900" indent="-342900" algn="ctr"/>
            <a:r>
              <a:rPr lang="en-US" altLang="zh-CN" sz="4800" b="1">
                <a:solidFill>
                  <a:srgbClr val="FF0000"/>
                </a:solidFill>
                <a:latin typeface="Times New Roman" panose="02020603050405020304" charset="0"/>
                <a:cs typeface="Times New Roman" panose="02020603050405020304" charset="0"/>
                <a:sym typeface="+mn-ea"/>
              </a:rPr>
              <a:t>(</a:t>
            </a:r>
            <a:r>
              <a:rPr lang="zh-CN" altLang="en-US" sz="4400" b="1">
                <a:solidFill>
                  <a:srgbClr val="FF0000"/>
                </a:solidFill>
                <a:latin typeface="宋体" panose="02010600030101010101" pitchFamily="2" charset="-122"/>
                <a:ea typeface="宋体" panose="02010600030101010101" pitchFamily="2" charset="-122"/>
                <a:cs typeface="Times New Roman" panose="02020603050405020304" charset="0"/>
                <a:sym typeface="+mn-ea"/>
              </a:rPr>
              <a:t>看图写从句</a:t>
            </a:r>
            <a:r>
              <a:rPr lang="en-US" altLang="zh-CN" sz="4800" b="1">
                <a:solidFill>
                  <a:srgbClr val="FF0000"/>
                </a:solidFill>
                <a:latin typeface="Times New Roman" panose="02020603050405020304" charset="0"/>
                <a:cs typeface="Times New Roman" panose="02020603050405020304" charset="0"/>
                <a:sym typeface="+mn-ea"/>
              </a:rPr>
              <a:t>)</a:t>
            </a:r>
            <a:r>
              <a:rPr lang="zh-CN" altLang="en-US" sz="4800" b="1">
                <a:solidFill>
                  <a:srgbClr val="FF0000"/>
                </a:solidFill>
                <a:latin typeface="Times New Roman" panose="02020603050405020304" charset="0"/>
                <a:cs typeface="Times New Roman" panose="02020603050405020304" charset="0"/>
                <a:sym typeface="+mn-ea"/>
              </a:rPr>
              <a:t> </a:t>
            </a:r>
            <a:endParaRPr lang="en-US" altLang="zh-CN" sz="4800" b="1">
              <a:solidFill>
                <a:srgbClr val="FF0000"/>
              </a:solidFill>
              <a:latin typeface="Times New Roman" panose="02020603050405020304" charset="0"/>
              <a:cs typeface="Times New Roman" panose="02020603050405020304" charset="0"/>
              <a:sym typeface="+mn-ea"/>
            </a:endParaRPr>
          </a:p>
        </p:txBody>
      </p:sp>
      <p:pic>
        <p:nvPicPr>
          <p:cNvPr id="2" name="图片 1" descr="4908029_143508055379_2_副本"/>
          <p:cNvPicPr>
            <a:picLocks noChangeAspect="1"/>
          </p:cNvPicPr>
          <p:nvPr/>
        </p:nvPicPr>
        <p:blipFill>
          <a:blip r:embed="rId4"/>
          <a:stretch>
            <a:fillRect/>
          </a:stretch>
        </p:blipFill>
        <p:spPr>
          <a:xfrm>
            <a:off x="6591300" y="2796540"/>
            <a:ext cx="4582795" cy="3782695"/>
          </a:xfrm>
          <a:prstGeom prst="rect">
            <a:avLst/>
          </a:prstGeom>
        </p:spPr>
      </p:pic>
      <p:pic>
        <p:nvPicPr>
          <p:cNvPr id="11" name="图片 10" descr="05"/>
          <p:cNvPicPr>
            <a:picLocks noChangeAspect="1"/>
          </p:cNvPicPr>
          <p:nvPr/>
        </p:nvPicPr>
        <p:blipFill>
          <a:blip r:embed="rId5"/>
          <a:stretch>
            <a:fillRect/>
          </a:stretch>
        </p:blipFill>
        <p:spPr>
          <a:xfrm>
            <a:off x="650240" y="2688590"/>
            <a:ext cx="4338320" cy="3890645"/>
          </a:xfrm>
          <a:prstGeom prst="rect">
            <a:avLst/>
          </a:prstGeom>
        </p:spPr>
      </p:pic>
      <p:pic>
        <p:nvPicPr>
          <p:cNvPr id="12" name="图片 11"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pic>
        <p:nvPicPr>
          <p:cNvPr id="2" name="图片 1" descr="KKdmsPUsPL1RERz9fTzo=wBdld8dQ4urtFmcw=N3wuVLu1542157677292"/>
          <p:cNvPicPr>
            <a:picLocks noChangeAspect="1"/>
          </p:cNvPicPr>
          <p:nvPr/>
        </p:nvPicPr>
        <p:blipFill>
          <a:blip r:embed="rId4"/>
          <a:stretch>
            <a:fillRect/>
          </a:stretch>
        </p:blipFill>
        <p:spPr>
          <a:xfrm>
            <a:off x="8054340" y="796290"/>
            <a:ext cx="3894455" cy="2708275"/>
          </a:xfrm>
          <a:prstGeom prst="rect">
            <a:avLst/>
          </a:prstGeom>
        </p:spPr>
      </p:pic>
      <p:sp>
        <p:nvSpPr>
          <p:cNvPr id="3" name="文本框 2"/>
          <p:cNvSpPr txBox="1"/>
          <p:nvPr/>
        </p:nvSpPr>
        <p:spPr>
          <a:xfrm>
            <a:off x="665480" y="1364615"/>
            <a:ext cx="580453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a:t>
            </a:r>
            <a:r>
              <a:rPr lang="en-US" altLang="zh-CN" sz="2800">
                <a:latin typeface="Times New Roman" panose="02020603050405020304" charset="0"/>
                <a:cs typeface="Times New Roman" panose="02020603050405020304" charset="0"/>
                <a:sym typeface="+mn-ea"/>
              </a:rPr>
              <a:t>He</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sym typeface="+mn-ea"/>
              </a:rPr>
              <a:t>wrote many famous poems.</a:t>
            </a:r>
            <a:endParaRPr lang="en-US" altLang="zh-CN"/>
          </a:p>
        </p:txBody>
      </p:sp>
      <p:sp>
        <p:nvSpPr>
          <p:cNvPr id="8" name="文本框 7"/>
          <p:cNvSpPr txBox="1"/>
          <p:nvPr/>
        </p:nvSpPr>
        <p:spPr>
          <a:xfrm>
            <a:off x="665480" y="851535"/>
            <a:ext cx="613156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 </a:t>
            </a:r>
            <a:r>
              <a:rPr lang="en-US" altLang="zh-CN" sz="2800">
                <a:latin typeface="Times New Roman" panose="02020603050405020304" charset="0"/>
                <a:cs typeface="Times New Roman" panose="02020603050405020304" charset="0"/>
                <a:sym typeface="+mn-ea"/>
              </a:rPr>
              <a:t>Li Bai was born in Tang dynasty. </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558800" y="1959610"/>
            <a:ext cx="497840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 3. The </a:t>
            </a:r>
            <a:r>
              <a:rPr lang="en-US" altLang="zh-CN" sz="2800">
                <a:latin typeface="Times New Roman" panose="02020603050405020304" charset="0"/>
                <a:cs typeface="Times New Roman" panose="02020603050405020304" charset="0"/>
                <a:sym typeface="+mn-ea"/>
              </a:rPr>
              <a:t>Tranquil Night is one of</a:t>
            </a:r>
            <a:endParaRPr lang="en-US" altLang="zh-CN" sz="2800">
              <a:latin typeface="Times New Roman" panose="02020603050405020304" charset="0"/>
              <a:cs typeface="Times New Roman" panose="02020603050405020304" charset="0"/>
              <a:sym typeface="+mn-ea"/>
            </a:endParaRPr>
          </a:p>
          <a:p>
            <a:r>
              <a:rPr lang="en-US" altLang="zh-CN" sz="2800">
                <a:latin typeface="Times New Roman" panose="02020603050405020304" charset="0"/>
                <a:cs typeface="Times New Roman" panose="02020603050405020304" charset="0"/>
                <a:sym typeface="+mn-ea"/>
              </a:rPr>
              <a:t>     the </a:t>
            </a:r>
            <a:r>
              <a:rPr lang="en-US" altLang="zh-CN" sz="2800">
                <a:latin typeface="Times New Roman" panose="02020603050405020304" charset="0"/>
                <a:cs typeface="Times New Roman" panose="02020603050405020304" charset="0"/>
              </a:rPr>
              <a:t>famous poems.</a:t>
            </a:r>
            <a:r>
              <a:rPr lang="en-US" altLang="zh-CN"/>
              <a:t> </a:t>
            </a:r>
            <a:endParaRPr lang="en-US" altLang="zh-CN"/>
          </a:p>
        </p:txBody>
      </p:sp>
      <p:sp>
        <p:nvSpPr>
          <p:cNvPr id="10" name="文本框 9"/>
          <p:cNvSpPr txBox="1"/>
          <p:nvPr/>
        </p:nvSpPr>
        <p:spPr>
          <a:xfrm>
            <a:off x="8054340" y="3504565"/>
            <a:ext cx="3894455" cy="3169285"/>
          </a:xfrm>
          <a:prstGeom prst="rect">
            <a:avLst/>
          </a:prstGeom>
          <a:solidFill>
            <a:srgbClr val="FBBEBE"/>
          </a:solidFill>
        </p:spPr>
        <p:txBody>
          <a:bodyPr wrap="square" rtlCol="0">
            <a:spAutoFit/>
          </a:bodyPr>
          <a:lstStyle/>
          <a:p>
            <a:pPr algn="ctr"/>
            <a:r>
              <a:rPr lang="en-US" altLang="zh-CN" sz="2800">
                <a:latin typeface="Times New Roman" panose="02020603050405020304" charset="0"/>
                <a:cs typeface="Times New Roman" panose="02020603050405020304" charset="0"/>
              </a:rPr>
              <a:t>A Tranquil Night</a:t>
            </a:r>
            <a:endParaRPr lang="en-US" altLang="zh-CN" sz="2800">
              <a:latin typeface="Times New Roman" panose="02020603050405020304" charset="0"/>
              <a:cs typeface="Times New Roman" panose="02020603050405020304" charset="0"/>
            </a:endParaRPr>
          </a:p>
          <a:p>
            <a:pPr algn="ctr"/>
            <a:r>
              <a:rPr lang="zh-CN" altLang="en-US" sz="2800">
                <a:latin typeface="宋体" panose="02010600030101010101" pitchFamily="2" charset="-122"/>
                <a:ea typeface="宋体" panose="02010600030101010101" pitchFamily="2" charset="-122"/>
                <a:cs typeface="Times New Roman" panose="02020603050405020304" charset="0"/>
              </a:rPr>
              <a:t>静夜思</a:t>
            </a:r>
            <a:endParaRPr lang="zh-CN" altLang="en-US" sz="2800">
              <a:latin typeface="宋体" panose="02010600030101010101" pitchFamily="2" charset="-122"/>
              <a:ea typeface="宋体" panose="02010600030101010101" pitchFamily="2" charset="-122"/>
              <a:cs typeface="Times New Roman" panose="02020603050405020304" charset="0"/>
            </a:endParaRPr>
          </a:p>
          <a:p>
            <a:pPr algn="ctr"/>
            <a:r>
              <a:rPr lang="en-US" altLang="zh-CN" sz="2400">
                <a:latin typeface="Times New Roman" panose="02020603050405020304" charset="0"/>
                <a:ea typeface="宋体" panose="02010600030101010101" pitchFamily="2" charset="-122"/>
                <a:cs typeface="Times New Roman" panose="02020603050405020304" charset="0"/>
              </a:rPr>
              <a:t>A bed, Isee a silver light,</a:t>
            </a:r>
            <a:endParaRPr lang="en-US" altLang="zh-CN" sz="2400">
              <a:latin typeface="Times New Roman" panose="02020603050405020304" charset="0"/>
              <a:ea typeface="宋体" panose="02010600030101010101" pitchFamily="2" charset="-122"/>
              <a:cs typeface="Times New Roman" panose="02020603050405020304" charset="0"/>
            </a:endParaRPr>
          </a:p>
          <a:p>
            <a:pPr algn="ctr"/>
            <a:r>
              <a:rPr lang="en-US" altLang="zh-CN" sz="2400">
                <a:latin typeface="Times New Roman" panose="02020603050405020304" charset="0"/>
                <a:ea typeface="宋体" panose="02010600030101010101" pitchFamily="2" charset="-122"/>
                <a:cs typeface="Times New Roman" panose="02020603050405020304" charset="0"/>
              </a:rPr>
              <a:t>I wonder if it’s frost around.</a:t>
            </a:r>
            <a:endParaRPr lang="en-US" altLang="zh-CN" sz="2400">
              <a:latin typeface="Times New Roman" panose="02020603050405020304" charset="0"/>
              <a:ea typeface="宋体" panose="02010600030101010101" pitchFamily="2" charset="-122"/>
              <a:cs typeface="Times New Roman" panose="02020603050405020304" charset="0"/>
            </a:endParaRPr>
          </a:p>
          <a:p>
            <a:pPr algn="ctr"/>
            <a:r>
              <a:rPr lang="en-US" altLang="zh-CN" sz="2400">
                <a:latin typeface="Times New Roman" panose="02020603050405020304" charset="0"/>
                <a:ea typeface="宋体" panose="02010600030101010101" pitchFamily="2" charset="-122"/>
                <a:cs typeface="Times New Roman" panose="02020603050405020304" charset="0"/>
              </a:rPr>
              <a:t>Looking up, I find the moon bright,</a:t>
            </a:r>
            <a:endParaRPr lang="en-US" altLang="zh-CN" sz="2400">
              <a:latin typeface="Times New Roman" panose="02020603050405020304" charset="0"/>
              <a:ea typeface="宋体" panose="02010600030101010101" pitchFamily="2" charset="-122"/>
              <a:cs typeface="Times New Roman" panose="02020603050405020304" charset="0"/>
            </a:endParaRPr>
          </a:p>
          <a:p>
            <a:pPr algn="ctr"/>
            <a:r>
              <a:rPr lang="en-US" altLang="zh-CN" sz="2400">
                <a:latin typeface="Times New Roman" panose="02020603050405020304" charset="0"/>
                <a:ea typeface="宋体" panose="02010600030101010101" pitchFamily="2" charset="-122"/>
                <a:cs typeface="Times New Roman" panose="02020603050405020304" charset="0"/>
              </a:rPr>
              <a:t>Bowing, in homesickness I’m drowned.</a:t>
            </a:r>
            <a:endParaRPr lang="en-US" altLang="zh-CN" sz="2400">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665480" y="2955925"/>
            <a:ext cx="660590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4. People refer to him as the “</a:t>
            </a:r>
            <a:r>
              <a:rPr lang="zh-CN" altLang="en-US" sz="2800">
                <a:latin typeface="宋体" panose="02010600030101010101" pitchFamily="2" charset="-122"/>
                <a:ea typeface="宋体" panose="02010600030101010101" pitchFamily="2" charset="-122"/>
                <a:cs typeface="Times New Roman" panose="02020603050405020304" charset="0"/>
              </a:rPr>
              <a:t>诗仙</a:t>
            </a:r>
            <a:r>
              <a:rPr lang="en-US" altLang="zh-CN" sz="2800">
                <a:latin typeface="Times New Roman" panose="02020603050405020304" charset="0"/>
                <a:cs typeface="Times New Roman" panose="02020603050405020304" charset="0"/>
              </a:rPr>
              <a:t>” for the</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reason.</a:t>
            </a:r>
            <a:r>
              <a:rPr lang="en-US" altLang="zh-CN"/>
              <a:t> </a:t>
            </a:r>
            <a:endParaRPr lang="en-US" altLang="zh-CN"/>
          </a:p>
        </p:txBody>
      </p:sp>
      <p:sp>
        <p:nvSpPr>
          <p:cNvPr id="11" name="文本框 10"/>
          <p:cNvSpPr txBox="1"/>
          <p:nvPr/>
        </p:nvSpPr>
        <p:spPr>
          <a:xfrm>
            <a:off x="646430" y="4166235"/>
            <a:ext cx="6643370" cy="1814830"/>
          </a:xfrm>
          <a:prstGeom prst="rect">
            <a:avLst/>
          </a:prstGeom>
          <a:solidFill>
            <a:srgbClr val="FAEC96"/>
          </a:solidFill>
        </p:spPr>
        <p:txBody>
          <a:bodyPr wrap="square" rtlCol="0">
            <a:spAutoFit/>
          </a:bodyPr>
          <a:lstStyle/>
          <a:p>
            <a:r>
              <a:rPr lang="en-US" altLang="zh-CN" sz="2800">
                <a:latin typeface="Times New Roman" panose="02020603050405020304" charset="0"/>
                <a:cs typeface="Times New Roman" panose="02020603050405020304" charset="0"/>
                <a:sym typeface="+mn-ea"/>
              </a:rPr>
              <a:t>Li Bai who was born in Tang dynasty wrote many famous poems, one of which is the Tranquil Night. This is the reason why people refer to him as the “</a:t>
            </a:r>
            <a:r>
              <a:rPr lang="zh-CN" altLang="en-US" sz="2800">
                <a:latin typeface="宋体" panose="02010600030101010101" pitchFamily="2" charset="-122"/>
                <a:ea typeface="宋体" panose="02010600030101010101" pitchFamily="2" charset="-122"/>
                <a:cs typeface="Times New Roman" panose="02020603050405020304" charset="0"/>
                <a:sym typeface="+mn-ea"/>
              </a:rPr>
              <a:t>诗仙</a:t>
            </a:r>
            <a:r>
              <a:rPr lang="en-US" altLang="zh-CN" sz="2800">
                <a:latin typeface="Times New Roman" panose="02020603050405020304" charset="0"/>
                <a:cs typeface="Times New Roman" panose="02020603050405020304" charset="0"/>
                <a:sym typeface="+mn-ea"/>
              </a:rPr>
              <a:t>”.</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9337675" y="157480"/>
            <a:ext cx="1605915" cy="521970"/>
          </a:xfrm>
          <a:prstGeom prst="rect">
            <a:avLst/>
          </a:prstGeom>
          <a:solidFill>
            <a:srgbClr val="FF0000"/>
          </a:solidFill>
        </p:spPr>
        <p:txBody>
          <a:bodyPr wrap="square" rtlCol="0">
            <a:spAutoFit/>
          </a:bodyPr>
          <a:lstStyle/>
          <a:p>
            <a:pPr algn="ctr"/>
            <a:r>
              <a:rPr lang="en-US" altLang="zh-CN" sz="2800">
                <a:latin typeface="Times New Roman" panose="02020603050405020304" charset="0"/>
                <a:cs typeface="Times New Roman" panose="02020603050405020304" charset="0"/>
              </a:rPr>
              <a:t>Picture 1</a:t>
            </a:r>
            <a:endParaRPr lang="en-US" altLang="zh-CN" sz="2800">
              <a:latin typeface="Times New Roman" panose="02020603050405020304" charset="0"/>
              <a:cs typeface="Times New Roman" panose="02020603050405020304" charset="0"/>
            </a:endParaRPr>
          </a:p>
        </p:txBody>
      </p:sp>
      <p:cxnSp>
        <p:nvCxnSpPr>
          <p:cNvPr id="14" name="直接连接符 13"/>
          <p:cNvCxnSpPr/>
          <p:nvPr/>
        </p:nvCxnSpPr>
        <p:spPr>
          <a:xfrm>
            <a:off x="1881505" y="4672965"/>
            <a:ext cx="4323080"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881245" y="5073650"/>
            <a:ext cx="172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702945" y="5483860"/>
            <a:ext cx="2131695" cy="20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584825" y="5492115"/>
            <a:ext cx="728980" cy="69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665480" y="5935980"/>
            <a:ext cx="4871720" cy="209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444625" y="297180"/>
            <a:ext cx="3764280"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sym typeface="+mn-ea"/>
              </a:rPr>
              <a:t>A  possible answer</a:t>
            </a:r>
            <a:endParaRPr lang="zh-CN" altLang="en-US" sz="2800"/>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heckerboard(across)">
                                      <p:cBhvr>
                                        <p:cTn id="42" dur="500"/>
                                        <p:tgtEl>
                                          <p:spTgt spid="15"/>
                                        </p:tgtEl>
                                      </p:cBhvr>
                                    </p:animEffect>
                                  </p:childTnLst>
                                </p:cTn>
                              </p:par>
                              <p:par>
                                <p:cTn id="43" presetID="5"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checkerboard(across)">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checkerboard(across)">
                                      <p:cBhvr>
                                        <p:cTn id="50" dur="500"/>
                                        <p:tgtEl>
                                          <p:spTgt spid="17"/>
                                        </p:tgtEl>
                                      </p:cBhvr>
                                    </p:animEffect>
                                  </p:childTnLst>
                                </p:cTn>
                              </p:par>
                              <p:par>
                                <p:cTn id="51" presetID="5" presetClass="entr" presetSubtype="1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heckerboard(across)">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9" grpId="0"/>
      <p:bldP spid="9" grpId="1"/>
      <p:bldP spid="7" grpId="0"/>
      <p:bldP spid="7" grpId="1"/>
      <p:bldP spid="11" grpId="0" bldLvl="0" animBg="1"/>
      <p:bldP spid="11" grpId="1"/>
      <p:bldP spid="19" grpId="0"/>
      <p:bldP spid="1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5" y="-36195"/>
            <a:ext cx="12192000" cy="301625"/>
          </a:xfrm>
          <a:prstGeom prst="rect">
            <a:avLst/>
          </a:prstGeom>
        </p:spPr>
      </p:pic>
      <p:sp>
        <p:nvSpPr>
          <p:cNvPr id="13" name="文本框 12"/>
          <p:cNvSpPr txBox="1"/>
          <p:nvPr/>
        </p:nvSpPr>
        <p:spPr>
          <a:xfrm>
            <a:off x="463550" y="144145"/>
            <a:ext cx="1605915" cy="521970"/>
          </a:xfrm>
          <a:prstGeom prst="rect">
            <a:avLst/>
          </a:prstGeom>
          <a:solidFill>
            <a:srgbClr val="FF0000"/>
          </a:solidFill>
        </p:spPr>
        <p:txBody>
          <a:bodyPr wrap="square" rtlCol="0">
            <a:spAutoFit/>
          </a:bodyPr>
          <a:lstStyle/>
          <a:p>
            <a:pPr algn="ctr"/>
            <a:r>
              <a:rPr lang="en-US" altLang="zh-CN" sz="2800">
                <a:latin typeface="Times New Roman" panose="02020603050405020304" charset="0"/>
                <a:cs typeface="Times New Roman" panose="02020603050405020304" charset="0"/>
              </a:rPr>
              <a:t>Picture 2</a:t>
            </a:r>
            <a:endParaRPr lang="en-US" altLang="zh-CN" sz="2800">
              <a:latin typeface="Times New Roman" panose="02020603050405020304" charset="0"/>
              <a:cs typeface="Times New Roman" panose="02020603050405020304" charset="0"/>
            </a:endParaRPr>
          </a:p>
        </p:txBody>
      </p:sp>
      <p:pic>
        <p:nvPicPr>
          <p:cNvPr id="3" name="图片 2" descr="文天祥"/>
          <p:cNvPicPr>
            <a:picLocks noChangeAspect="1"/>
          </p:cNvPicPr>
          <p:nvPr/>
        </p:nvPicPr>
        <p:blipFill>
          <a:blip r:embed="rId4"/>
          <a:stretch>
            <a:fillRect/>
          </a:stretch>
        </p:blipFill>
        <p:spPr>
          <a:xfrm>
            <a:off x="9422130" y="666115"/>
            <a:ext cx="2487930" cy="1779270"/>
          </a:xfrm>
          <a:prstGeom prst="rect">
            <a:avLst/>
          </a:prstGeom>
        </p:spPr>
      </p:pic>
      <p:sp>
        <p:nvSpPr>
          <p:cNvPr id="7" name="文本框 6"/>
          <p:cNvSpPr txBox="1"/>
          <p:nvPr/>
        </p:nvSpPr>
        <p:spPr>
          <a:xfrm>
            <a:off x="3749675" y="666115"/>
            <a:ext cx="6060440" cy="8299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1. </a:t>
            </a:r>
            <a:r>
              <a:rPr lang="zh-CN" altLang="en-US" sz="2400">
                <a:latin typeface="Times New Roman" panose="02020603050405020304" charset="0"/>
                <a:cs typeface="Times New Roman" panose="02020603050405020304" charset="0"/>
              </a:rPr>
              <a:t>Wen Tianxiang was a folk hero in the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 southern Song Dynasty</a:t>
            </a:r>
            <a:endParaRPr lang="zh-CN" altLang="en-US" sz="2400">
              <a:latin typeface="Times New Roman" panose="02020603050405020304" charset="0"/>
              <a:cs typeface="Times New Roman" panose="02020603050405020304" charset="0"/>
            </a:endParaRPr>
          </a:p>
        </p:txBody>
      </p:sp>
      <p:pic>
        <p:nvPicPr>
          <p:cNvPr id="100" name="图片 99"/>
          <p:cNvPicPr/>
          <p:nvPr/>
        </p:nvPicPr>
        <p:blipFill>
          <a:blip r:embed="rId5"/>
          <a:stretch>
            <a:fillRect/>
          </a:stretch>
        </p:blipFill>
        <p:spPr>
          <a:xfrm>
            <a:off x="217805" y="784225"/>
            <a:ext cx="3329305" cy="2983865"/>
          </a:xfrm>
          <a:prstGeom prst="rect">
            <a:avLst/>
          </a:prstGeom>
          <a:noFill/>
          <a:ln w="9525">
            <a:noFill/>
          </a:ln>
        </p:spPr>
      </p:pic>
      <p:sp>
        <p:nvSpPr>
          <p:cNvPr id="8" name="文本框 7"/>
          <p:cNvSpPr txBox="1"/>
          <p:nvPr/>
        </p:nvSpPr>
        <p:spPr>
          <a:xfrm>
            <a:off x="217170" y="4773295"/>
            <a:ext cx="3329940" cy="1568450"/>
          </a:xfrm>
          <a:prstGeom prst="rect">
            <a:avLst/>
          </a:prstGeom>
          <a:solidFill>
            <a:srgbClr val="FBBEBE"/>
          </a:solidFill>
        </p:spPr>
        <p:txBody>
          <a:bodyPr wrap="square" rtlCol="0">
            <a:spAutoFit/>
          </a:bodyPr>
          <a:lstStyle/>
          <a:p>
            <a:pPr algn="ctr"/>
            <a:r>
              <a:rPr sz="2400">
                <a:solidFill>
                  <a:schemeClr val="tx1"/>
                </a:solidFill>
                <a:latin typeface="Times New Roman" panose="02020603050405020304" charset="0"/>
                <a:cs typeface="Times New Roman" panose="02020603050405020304" charset="0"/>
              </a:rPr>
              <a:t>Who can avert his death since time immemorial?</a:t>
            </a:r>
            <a:endParaRPr sz="2400">
              <a:solidFill>
                <a:schemeClr val="tx1"/>
              </a:solidFill>
              <a:latin typeface="Times New Roman" panose="02020603050405020304" charset="0"/>
              <a:cs typeface="Times New Roman" panose="02020603050405020304" charset="0"/>
            </a:endParaRPr>
          </a:p>
          <a:p>
            <a:pPr algn="ctr"/>
            <a:r>
              <a:rPr sz="2400">
                <a:solidFill>
                  <a:schemeClr val="tx1"/>
                </a:solidFill>
                <a:latin typeface="Times New Roman" panose="02020603050405020304" charset="0"/>
                <a:cs typeface="Times New Roman" panose="02020603050405020304" charset="0"/>
              </a:rPr>
              <a:t>Let my heart remain true to shine in the annals.</a:t>
            </a:r>
            <a:endParaRPr lang="zh-CN" altLang="en-US" sz="2400">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3765550" y="1488440"/>
            <a:ext cx="5967730" cy="8299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2. He r</a:t>
            </a:r>
            <a:r>
              <a:rPr lang="zh-CN" altLang="en-US" sz="2400">
                <a:latin typeface="Times New Roman" panose="02020603050405020304" charset="0"/>
                <a:cs typeface="Times New Roman" panose="02020603050405020304" charset="0"/>
              </a:rPr>
              <a:t>epeatedly and sternly rejected the</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 enemy</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exhortation</a:t>
            </a:r>
            <a:r>
              <a:rPr lang="en-US" altLang="zh-CN" sz="2400" i="1">
                <a:latin typeface="宋体" panose="02010600030101010101" pitchFamily="2" charset="-122"/>
                <a:ea typeface="宋体" panose="02010600030101010101" pitchFamily="2" charset="-122"/>
                <a:cs typeface="宋体" panose="02010600030101010101" pitchFamily="2" charset="-122"/>
              </a:rPr>
              <a:t>(规劝)</a:t>
            </a:r>
            <a:r>
              <a:rPr lang="zh-CN" altLang="en-US" sz="2400">
                <a:latin typeface="Times New Roman" panose="02020603050405020304" charset="0"/>
                <a:cs typeface="Times New Roman" panose="02020603050405020304" charset="0"/>
              </a:rPr>
              <a:t> to surrender</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2" name="文本框 11"/>
          <p:cNvSpPr txBox="1"/>
          <p:nvPr/>
        </p:nvSpPr>
        <p:spPr>
          <a:xfrm>
            <a:off x="3765550" y="2343150"/>
            <a:ext cx="8160385" cy="829945"/>
          </a:xfrm>
          <a:prstGeom prst="rect">
            <a:avLst/>
          </a:prstGeom>
          <a:noFill/>
        </p:spPr>
        <p:txBody>
          <a:bodyPr wrap="square" rtlCol="0">
            <a:spAutoFit/>
          </a:bodyPr>
          <a:lstStyle/>
          <a:p>
            <a:pPr algn="l"/>
            <a:r>
              <a:rPr lang="en-US" altLang="zh-CN" sz="2400">
                <a:latin typeface="Times New Roman" panose="02020603050405020304" charset="0"/>
                <a:cs typeface="Times New Roman" panose="02020603050405020304" charset="0"/>
                <a:sym typeface="+mn-ea"/>
              </a:rPr>
              <a:t>3. </a:t>
            </a:r>
            <a:r>
              <a:rPr lang="zh-CN" altLang="en-US" sz="2400">
                <a:latin typeface="Times New Roman" panose="02020603050405020304" charset="0"/>
                <a:cs typeface="Times New Roman" panose="02020603050405020304" charset="0"/>
                <a:sym typeface="+mn-ea"/>
              </a:rPr>
              <a:t>He wrote </a:t>
            </a:r>
            <a:r>
              <a:rPr lang="en-US" altLang="zh-CN" sz="2400">
                <a:latin typeface="Times New Roman" panose="02020603050405020304" charset="0"/>
                <a:cs typeface="Times New Roman" panose="02020603050405020304" charset="0"/>
                <a:sym typeface="+mn-ea"/>
              </a:rPr>
              <a:t>a </a:t>
            </a:r>
            <a:r>
              <a:rPr lang="zh-CN" altLang="en-US" sz="2400">
                <a:latin typeface="Times New Roman" panose="02020603050405020304" charset="0"/>
                <a:cs typeface="Times New Roman" panose="02020603050405020304" charset="0"/>
                <a:sym typeface="+mn-ea"/>
              </a:rPr>
              <a:t>famous poe</a:t>
            </a:r>
            <a:r>
              <a:rPr lang="en-US" altLang="zh-CN" sz="2400">
                <a:latin typeface="Times New Roman" panose="02020603050405020304" charset="0"/>
                <a:cs typeface="Times New Roman" panose="02020603050405020304" charset="0"/>
                <a:sym typeface="+mn-ea"/>
              </a:rPr>
              <a:t>m “</a:t>
            </a:r>
            <a:r>
              <a:rPr lang="zh-CN" altLang="en-US" sz="2400">
                <a:latin typeface="Times New Roman" panose="02020603050405020304" charset="0"/>
                <a:cs typeface="Times New Roman" panose="02020603050405020304" charset="0"/>
                <a:sym typeface="+mn-ea"/>
              </a:rPr>
              <a:t>A Prisoner's</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 Lamentation</a:t>
            </a:r>
            <a:r>
              <a:rPr lang="en-US" altLang="zh-CN" sz="2400">
                <a:latin typeface="Times New Roman" panose="02020603050405020304" charset="0"/>
                <a:cs typeface="Times New Roman" panose="02020603050405020304" charset="0"/>
                <a:sym typeface="+mn-ea"/>
              </a:rPr>
              <a:t> </a:t>
            </a:r>
            <a:endParaRPr lang="en-US" altLang="zh-CN" sz="2400">
              <a:latin typeface="Times New Roman" panose="02020603050405020304" charset="0"/>
              <a:cs typeface="Times New Roman" panose="02020603050405020304" charset="0"/>
              <a:sym typeface="+mn-ea"/>
            </a:endParaRPr>
          </a:p>
          <a:p>
            <a:pPr algn="l"/>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Passing by Lindingyang</a:t>
            </a:r>
            <a:r>
              <a:rPr lang="zh-CN" altLang="en-US" sz="2400" i="1">
                <a:latin typeface="宋体" panose="02010600030101010101" pitchFamily="2" charset="-122"/>
                <a:ea typeface="宋体" panose="02010600030101010101" pitchFamily="2" charset="-122"/>
                <a:cs typeface="Times New Roman" panose="02020603050405020304" charset="0"/>
                <a:sym typeface="+mn-ea"/>
              </a:rPr>
              <a:t>《过零丁洋》</a:t>
            </a:r>
            <a:r>
              <a:rPr lang="en-US" altLang="zh-CN" sz="2400">
                <a:latin typeface="宋体" panose="02010600030101010101" pitchFamily="2" charset="-122"/>
                <a:ea typeface="宋体" panose="02010600030101010101" pitchFamily="2" charset="-122"/>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nvSpPr>
        <p:spPr>
          <a:xfrm>
            <a:off x="3749675" y="3198495"/>
            <a:ext cx="8160385" cy="8299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4. </a:t>
            </a:r>
            <a:r>
              <a:rPr lang="zh-CN" altLang="en-US" sz="2400">
                <a:latin typeface="Times New Roman" panose="02020603050405020304" charset="0"/>
                <a:cs typeface="Times New Roman" panose="02020603050405020304" charset="0"/>
              </a:rPr>
              <a:t>This poem fully demonstrates Wen Tianxiang</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determination </a:t>
            </a:r>
            <a:endParaRPr lang="zh-CN" altLang="en-US" sz="2400">
              <a:latin typeface="Times New Roman" panose="02020603050405020304" charset="0"/>
              <a:cs typeface="Times New Roman" panose="02020603050405020304" charset="0"/>
            </a:endParaRPr>
          </a:p>
          <a:p>
            <a:r>
              <a:rPr lang="zh-CN" altLang="en-US" sz="24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to sacrifice his life for the sake of justice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9" name="文本框 18"/>
          <p:cNvSpPr txBox="1"/>
          <p:nvPr/>
        </p:nvSpPr>
        <p:spPr>
          <a:xfrm>
            <a:off x="8027670" y="86360"/>
            <a:ext cx="3764280"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sym typeface="+mn-ea"/>
              </a:rPr>
              <a:t>A  possible answer</a:t>
            </a:r>
            <a:endParaRPr lang="zh-CN" altLang="en-US" sz="2800"/>
          </a:p>
        </p:txBody>
      </p:sp>
      <p:sp>
        <p:nvSpPr>
          <p:cNvPr id="2" name="文本框 1"/>
          <p:cNvSpPr txBox="1"/>
          <p:nvPr/>
        </p:nvSpPr>
        <p:spPr>
          <a:xfrm>
            <a:off x="3852545" y="4170045"/>
            <a:ext cx="7797800" cy="2306955"/>
          </a:xfrm>
          <a:prstGeom prst="rect">
            <a:avLst/>
          </a:prstGeom>
          <a:solidFill>
            <a:srgbClr val="FAEC96"/>
          </a:solidFill>
        </p:spPr>
        <p:txBody>
          <a:bodyPr wrap="square" rtlCol="0">
            <a:spAutoFit/>
          </a:bodyPr>
          <a:lstStyle/>
          <a:p>
            <a:pPr algn="l"/>
            <a:r>
              <a:rPr lang="zh-CN" altLang="en-US" sz="2400">
                <a:latin typeface="Times New Roman" panose="02020603050405020304" charset="0"/>
                <a:cs typeface="Times New Roman" panose="02020603050405020304" charset="0"/>
              </a:rPr>
              <a:t>Wen Tianxiang </a:t>
            </a:r>
            <a:r>
              <a:rPr lang="en-US" altLang="zh-CN" sz="2400">
                <a:latin typeface="Times New Roman" panose="02020603050405020304" charset="0"/>
                <a:cs typeface="Times New Roman" panose="02020603050405020304" charset="0"/>
              </a:rPr>
              <a:t>who </a:t>
            </a:r>
            <a:r>
              <a:rPr lang="en-US" altLang="zh-CN" sz="2400">
                <a:latin typeface="Times New Roman" panose="02020603050405020304" charset="0"/>
                <a:cs typeface="Times New Roman" panose="02020603050405020304" charset="0"/>
                <a:sym typeface="+mn-ea"/>
              </a:rPr>
              <a:t>r</a:t>
            </a:r>
            <a:r>
              <a:rPr lang="zh-CN" altLang="en-US" sz="2400">
                <a:latin typeface="Times New Roman" panose="02020603050405020304" charset="0"/>
                <a:cs typeface="Times New Roman" panose="02020603050405020304" charset="0"/>
                <a:sym typeface="+mn-ea"/>
              </a:rPr>
              <a:t>epeatedly and sternly rejected the</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enemy</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s exhortation to surrender</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rPr>
              <a:t>was a folk hero in the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southern Song Dynasty</a:t>
            </a:r>
            <a:r>
              <a:rPr lang="en-US" altLang="zh-CN" sz="2400">
                <a:latin typeface="Times New Roman" panose="02020603050405020304" charset="0"/>
                <a:cs typeface="Times New Roman" panose="02020603050405020304" charset="0"/>
              </a:rPr>
              <a:t>. He wrote a famous poem </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A Prisoner's</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 Lamentation</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Passing by Lindingyang</a:t>
            </a:r>
            <a:r>
              <a:rPr lang="en-US" altLang="zh-CN" sz="2400">
                <a:latin typeface="Times New Roman" panose="02020603050405020304" charset="0"/>
                <a:cs typeface="Times New Roman" panose="02020603050405020304" charset="0"/>
                <a:sym typeface="+mn-ea"/>
              </a:rPr>
              <a:t>”, which </a:t>
            </a:r>
            <a:r>
              <a:rPr lang="zh-CN" altLang="en-US" sz="2400">
                <a:latin typeface="Times New Roman" panose="02020603050405020304" charset="0"/>
                <a:cs typeface="Times New Roman" panose="02020603050405020304" charset="0"/>
                <a:sym typeface="+mn-ea"/>
              </a:rPr>
              <a:t>fully demonstrates </a:t>
            </a:r>
            <a:r>
              <a:rPr lang="en-US" altLang="zh-CN" sz="2400">
                <a:latin typeface="Times New Roman" panose="02020603050405020304" charset="0"/>
                <a:cs typeface="Times New Roman" panose="02020603050405020304" charset="0"/>
                <a:sym typeface="+mn-ea"/>
              </a:rPr>
              <a:t>his</a:t>
            </a:r>
            <a:r>
              <a:rPr lang="zh-CN" altLang="en-US" sz="2400">
                <a:latin typeface="Times New Roman" panose="02020603050405020304" charset="0"/>
                <a:cs typeface="Times New Roman" panose="02020603050405020304" charset="0"/>
                <a:sym typeface="+mn-ea"/>
              </a:rPr>
              <a:t> determination to sacrifice his life for the sake of justice</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sym typeface="+mn-ea"/>
            </a:endParaRPr>
          </a:p>
        </p:txBody>
      </p:sp>
      <p:cxnSp>
        <p:nvCxnSpPr>
          <p:cNvPr id="10" name="直接连接符 9"/>
          <p:cNvCxnSpPr/>
          <p:nvPr/>
        </p:nvCxnSpPr>
        <p:spPr>
          <a:xfrm>
            <a:off x="5841365" y="4573270"/>
            <a:ext cx="4900295" cy="10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3852545" y="4896485"/>
            <a:ext cx="4116070"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0441940" y="5646420"/>
            <a:ext cx="1012190"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852545" y="6092825"/>
            <a:ext cx="7444740" cy="12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3961765" y="6426200"/>
            <a:ext cx="2402840" cy="63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17805" y="3758565"/>
            <a:ext cx="3329940" cy="1014730"/>
          </a:xfrm>
          <a:prstGeom prst="rect">
            <a:avLst/>
          </a:prstGeom>
          <a:gradFill>
            <a:gsLst>
              <a:gs pos="0">
                <a:srgbClr val="FBFB11"/>
              </a:gs>
              <a:gs pos="100000">
                <a:srgbClr val="838309"/>
              </a:gs>
            </a:gsLst>
            <a:lin scaled="0"/>
          </a:gradFill>
        </p:spPr>
        <p:txBody>
          <a:bodyPr wrap="square" rtlCol="0">
            <a:spAutoFit/>
          </a:bodyPr>
          <a:p>
            <a:pPr algn="ctr"/>
            <a:r>
              <a:rPr lang="zh-CN" altLang="en-US" sz="2000">
                <a:latin typeface="Times New Roman" panose="02020603050405020304" charset="0"/>
                <a:cs typeface="Times New Roman" panose="02020603050405020304" charset="0"/>
                <a:sym typeface="+mn-ea"/>
              </a:rPr>
              <a:t>A Prisoner's</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 Lamentation</a:t>
            </a:r>
            <a:r>
              <a:rPr lang="en-US" altLang="zh-CN" sz="2000">
                <a:latin typeface="Times New Roman" panose="02020603050405020304" charset="0"/>
                <a:cs typeface="Times New Roman" panose="02020603050405020304" charset="0"/>
                <a:sym typeface="+mn-ea"/>
              </a:rPr>
              <a:t> </a:t>
            </a:r>
            <a:endParaRPr lang="en-US" altLang="zh-CN" sz="2000">
              <a:latin typeface="Times New Roman" panose="02020603050405020304" charset="0"/>
              <a:cs typeface="Times New Roman" panose="02020603050405020304" charset="0"/>
              <a:sym typeface="+mn-ea"/>
            </a:endParaRPr>
          </a:p>
          <a:p>
            <a:pPr algn="ct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Passing by Lindingyang</a:t>
            </a:r>
            <a:endParaRPr lang="zh-CN" altLang="en-US" sz="2000">
              <a:latin typeface="Times New Roman" panose="02020603050405020304" charset="0"/>
              <a:cs typeface="Times New Roman" panose="02020603050405020304" charset="0"/>
              <a:sym typeface="+mn-ea"/>
            </a:endParaRPr>
          </a:p>
          <a:p>
            <a:pPr algn="ctr"/>
            <a:r>
              <a:rPr lang="zh-CN" altLang="en-US" sz="2000" i="1">
                <a:latin typeface="宋体" panose="02010600030101010101" pitchFamily="2" charset="-122"/>
                <a:ea typeface="宋体" panose="02010600030101010101" pitchFamily="2" charset="-122"/>
                <a:cs typeface="Times New Roman" panose="02020603050405020304" charset="0"/>
                <a:sym typeface="+mn-ea"/>
              </a:rPr>
              <a:t>《过零丁洋》</a:t>
            </a:r>
            <a:endParaRPr lang="zh-CN" altLang="en-US" sz="2000"/>
          </a:p>
        </p:txBody>
      </p:sp>
      <p:pic>
        <p:nvPicPr>
          <p:cNvPr id="20" name="图片 19" descr="水印"/>
          <p:cNvPicPr>
            <a:picLocks noChangeAspect="1"/>
          </p:cNvPicPr>
          <p:nvPr userDrawn="1"/>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heckerboard(across)">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par>
                                <p:cTn id="38" presetID="5" presetClass="entr" presetSubtype="1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heckerboard(across)">
                                      <p:cBhvr>
                                        <p:cTn id="45" dur="500"/>
                                        <p:tgtEl>
                                          <p:spTgt spid="15"/>
                                        </p:tgtEl>
                                      </p:cBhvr>
                                    </p:animEffect>
                                  </p:childTnLst>
                                </p:cTn>
                              </p:par>
                              <p:par>
                                <p:cTn id="46" presetID="5" presetClass="entr" presetSubtype="1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heckerboard(across)">
                                      <p:cBhvr>
                                        <p:cTn id="48" dur="500"/>
                                        <p:tgtEl>
                                          <p:spTgt spid="16"/>
                                        </p:tgtEl>
                                      </p:cBhvr>
                                    </p:animEffect>
                                  </p:childTnLst>
                                </p:cTn>
                              </p:par>
                              <p:par>
                                <p:cTn id="49" presetID="5" presetClass="entr" presetSubtype="1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checkerboard(across)">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2" grpId="0"/>
      <p:bldP spid="12" grpId="1"/>
      <p:bldP spid="14" grpId="0"/>
      <p:bldP spid="14" grpId="1"/>
      <p:bldP spid="19" grpId="0"/>
      <p:bldP spid="19" grpId="1"/>
      <p:bldP spid="2" grpId="0" bldLvl="0" animBg="1"/>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889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3" name="文本框 12"/>
          <p:cNvSpPr txBox="1"/>
          <p:nvPr/>
        </p:nvSpPr>
        <p:spPr>
          <a:xfrm>
            <a:off x="506095" y="154305"/>
            <a:ext cx="1605915" cy="521970"/>
          </a:xfrm>
          <a:prstGeom prst="rect">
            <a:avLst/>
          </a:prstGeom>
          <a:solidFill>
            <a:srgbClr val="FF0000"/>
          </a:solidFill>
        </p:spPr>
        <p:txBody>
          <a:bodyPr wrap="square" rtlCol="0">
            <a:spAutoFit/>
          </a:bodyPr>
          <a:lstStyle/>
          <a:p>
            <a:pPr algn="ctr"/>
            <a:r>
              <a:rPr lang="en-US" altLang="zh-CN" sz="2800">
                <a:latin typeface="Times New Roman" panose="02020603050405020304" charset="0"/>
                <a:cs typeface="Times New Roman" panose="02020603050405020304" charset="0"/>
              </a:rPr>
              <a:t>Picture 3</a:t>
            </a:r>
            <a:endParaRPr lang="en-US" altLang="zh-CN" sz="2800">
              <a:latin typeface="Times New Roman" panose="02020603050405020304" charset="0"/>
              <a:cs typeface="Times New Roman" panose="02020603050405020304" charset="0"/>
            </a:endParaRPr>
          </a:p>
        </p:txBody>
      </p:sp>
      <p:pic>
        <p:nvPicPr>
          <p:cNvPr id="7" name="图片 6" descr="上官婉儿1"/>
          <p:cNvPicPr>
            <a:picLocks noChangeAspect="1"/>
          </p:cNvPicPr>
          <p:nvPr/>
        </p:nvPicPr>
        <p:blipFill>
          <a:blip r:embed="rId4"/>
          <a:stretch>
            <a:fillRect/>
          </a:stretch>
        </p:blipFill>
        <p:spPr>
          <a:xfrm>
            <a:off x="9650730" y="3319780"/>
            <a:ext cx="2540635" cy="2531745"/>
          </a:xfrm>
          <a:prstGeom prst="rect">
            <a:avLst/>
          </a:prstGeom>
        </p:spPr>
      </p:pic>
      <p:sp>
        <p:nvSpPr>
          <p:cNvPr id="2" name="文本框 1"/>
          <p:cNvSpPr txBox="1"/>
          <p:nvPr/>
        </p:nvSpPr>
        <p:spPr>
          <a:xfrm>
            <a:off x="2654935" y="1144270"/>
            <a:ext cx="868870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She</a:t>
            </a:r>
            <a:r>
              <a:rPr lang="zh-CN" altLang="en-US" sz="2800">
                <a:latin typeface="Times New Roman" panose="02020603050405020304" charset="0"/>
                <a:cs typeface="Times New Roman" panose="02020603050405020304" charset="0"/>
              </a:rPr>
              <a:t> was put in </a:t>
            </a:r>
            <a:r>
              <a:rPr lang="en-US" altLang="zh-CN" sz="2800">
                <a:latin typeface="Times New Roman" panose="02020603050405020304" charset="0"/>
                <a:cs typeface="Times New Roman" panose="02020603050405020304" charset="0"/>
                <a:sym typeface="+mn-ea"/>
              </a:rPr>
              <a:t>an important position</a:t>
            </a:r>
            <a:r>
              <a:rPr lang="zh-CN" altLang="en-US" sz="2800">
                <a:latin typeface="Times New Roman" panose="02020603050405020304" charset="0"/>
                <a:cs typeface="Times New Roman" panose="02020603050405020304" charset="0"/>
              </a:rPr>
              <a:t> by</a:t>
            </a:r>
            <a:r>
              <a:rPr lang="en-US" altLang="zh-CN" sz="2800">
                <a:latin typeface="Times New Roman" panose="02020603050405020304" charset="0"/>
                <a:cs typeface="Times New Roman" panose="02020603050405020304" charset="0"/>
              </a:rPr>
              <a:t> Wu Zetian for</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h</a:t>
            </a:r>
            <a:r>
              <a:rPr lang="en-US" altLang="zh-CN" sz="2800">
                <a:latin typeface="Times New Roman" panose="02020603050405020304" charset="0"/>
                <a:cs typeface="Times New Roman" panose="02020603050405020304" charset="0"/>
              </a:rPr>
              <a:t>er</a:t>
            </a:r>
            <a:r>
              <a:rPr lang="zh-CN" altLang="en-US" sz="2800">
                <a:latin typeface="Times New Roman" panose="02020603050405020304" charset="0"/>
                <a:cs typeface="Times New Roman" panose="02020603050405020304" charset="0"/>
              </a:rPr>
              <a:t> wit and good writing</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8" name="文本框 7"/>
          <p:cNvSpPr txBox="1"/>
          <p:nvPr/>
        </p:nvSpPr>
        <p:spPr>
          <a:xfrm>
            <a:off x="2654935" y="276860"/>
            <a:ext cx="650240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1. </a:t>
            </a:r>
            <a:r>
              <a:rPr lang="zh-CN" altLang="en-US" sz="2800">
                <a:latin typeface="Times New Roman" panose="02020603050405020304" charset="0"/>
                <a:cs typeface="Times New Roman" panose="02020603050405020304" charset="0"/>
                <a:sym typeface="+mn-ea"/>
              </a:rPr>
              <a:t>Shangguan Wan</a:t>
            </a:r>
            <a:r>
              <a:rPr lang="en-US" altLang="zh-CN" sz="2800">
                <a:latin typeface="Times New Roman" panose="02020603050405020304" charset="0"/>
                <a:cs typeface="Times New Roman" panose="02020603050405020304" charset="0"/>
                <a:sym typeface="+mn-ea"/>
              </a:rPr>
              <a:t>’e</a:t>
            </a:r>
            <a:r>
              <a:rPr lang="zh-CN" altLang="en-US" sz="2800">
                <a:latin typeface="Times New Roman" panose="02020603050405020304" charset="0"/>
                <a:cs typeface="Times New Roman" panose="02020603050405020304" charset="0"/>
                <a:sym typeface="+mn-ea"/>
              </a:rPr>
              <a:t>r </a:t>
            </a:r>
            <a:r>
              <a:rPr lang="en-US" altLang="zh-CN" sz="2800">
                <a:latin typeface="Times New Roman" panose="02020603050405020304" charset="0"/>
                <a:cs typeface="Times New Roman" panose="02020603050405020304" charset="0"/>
                <a:sym typeface="+mn-ea"/>
              </a:rPr>
              <a:t>wa</a:t>
            </a:r>
            <a:r>
              <a:rPr lang="zh-CN" altLang="en-US" sz="2800">
                <a:latin typeface="Times New Roman" panose="02020603050405020304" charset="0"/>
                <a:cs typeface="Times New Roman" panose="02020603050405020304" charset="0"/>
                <a:sym typeface="+mn-ea"/>
              </a:rPr>
              <a:t>s a talented woman</a:t>
            </a:r>
            <a:endParaRPr lang="zh-CN" altLang="en-US" sz="2800">
              <a:latin typeface="Times New Roman" panose="02020603050405020304" charset="0"/>
              <a:cs typeface="Times New Roman" panose="02020603050405020304" charset="0"/>
              <a:sym typeface="+mn-ea"/>
            </a:endParaRPr>
          </a:p>
          <a:p>
            <a:r>
              <a:rPr lang="zh-CN" altLang="en-US" sz="2800">
                <a:latin typeface="Times New Roman" panose="02020603050405020304" charset="0"/>
                <a:cs typeface="Times New Roman" panose="02020603050405020304" charset="0"/>
                <a:sym typeface="+mn-ea"/>
              </a:rPr>
              <a:t> </a:t>
            </a:r>
            <a:r>
              <a:rPr lang="en-US" altLang="zh-CN" sz="2800">
                <a:latin typeface="Times New Roman" panose="02020603050405020304" charset="0"/>
                <a:cs typeface="Times New Roman" panose="02020603050405020304" charset="0"/>
                <a:sym typeface="+mn-ea"/>
              </a:rPr>
              <a:t>   in Tang dynasty.</a:t>
            </a:r>
            <a:r>
              <a:rPr lang="zh-CN" altLang="en-US">
                <a:sym typeface="+mn-ea"/>
              </a:rPr>
              <a:t> </a:t>
            </a:r>
            <a:endParaRPr lang="zh-CN" altLang="en-US"/>
          </a:p>
        </p:txBody>
      </p:sp>
      <p:sp>
        <p:nvSpPr>
          <p:cNvPr id="9" name="文本框 8"/>
          <p:cNvSpPr txBox="1"/>
          <p:nvPr/>
        </p:nvSpPr>
        <p:spPr>
          <a:xfrm>
            <a:off x="2694305" y="2097405"/>
            <a:ext cx="627126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3. </a:t>
            </a:r>
            <a:r>
              <a:rPr lang="zh-CN" altLang="en-US" sz="2800" i="1">
                <a:latin typeface="Times New Roman" panose="02020603050405020304" charset="0"/>
                <a:cs typeface="Times New Roman" panose="02020603050405020304" charset="0"/>
              </a:rPr>
              <a:t>Reproach in a Letter on Colored Paper</a:t>
            </a:r>
            <a:endParaRPr lang="en-US" altLang="zh-CN" sz="2800" i="1">
              <a:latin typeface="宋体" panose="02010600030101010101" pitchFamily="2" charset="-122"/>
              <a:ea typeface="宋体" panose="02010600030101010101" pitchFamily="2" charset="-122"/>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is one of her most famous works </a:t>
            </a:r>
            <a:endParaRPr lang="zh-CN" altLang="en-US" sz="2800">
              <a:latin typeface="Times New Roman" panose="02020603050405020304" charset="0"/>
              <a:cs typeface="Times New Roman" panose="02020603050405020304" charset="0"/>
            </a:endParaRPr>
          </a:p>
        </p:txBody>
      </p:sp>
      <p:sp>
        <p:nvSpPr>
          <p:cNvPr id="11" name="文本框 10"/>
          <p:cNvSpPr txBox="1"/>
          <p:nvPr/>
        </p:nvSpPr>
        <p:spPr>
          <a:xfrm>
            <a:off x="2694305" y="3039745"/>
            <a:ext cx="6610350" cy="953135"/>
          </a:xfrm>
          <a:prstGeom prst="rect">
            <a:avLst/>
          </a:prstGeom>
          <a:noFill/>
        </p:spPr>
        <p:txBody>
          <a:bodyPr wrap="square" rtlCol="0">
            <a:spAutoFit/>
          </a:bodyPr>
          <a:lstStyle/>
          <a:p>
            <a:r>
              <a:rPr lang="zh-CN" altLang="en-US" sz="2800">
                <a:latin typeface="Times New Roman" panose="02020603050405020304" charset="0"/>
                <a:cs typeface="Times New Roman" panose="02020603050405020304" charset="0"/>
              </a:rPr>
              <a:t>4. The poem expresses the poet</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s</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eagerness </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to miss her husband</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19" name="文本框 18"/>
          <p:cNvSpPr txBox="1"/>
          <p:nvPr/>
        </p:nvSpPr>
        <p:spPr>
          <a:xfrm>
            <a:off x="9444355" y="191135"/>
            <a:ext cx="2336165" cy="953135"/>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sym typeface="+mn-ea"/>
              </a:rPr>
              <a:t>A  possible answer</a:t>
            </a:r>
            <a:endParaRPr lang="zh-CN" altLang="en-US" sz="2800"/>
          </a:p>
        </p:txBody>
      </p:sp>
      <p:grpSp>
        <p:nvGrpSpPr>
          <p:cNvPr id="3" name="组合 2"/>
          <p:cNvGrpSpPr/>
          <p:nvPr/>
        </p:nvGrpSpPr>
        <p:grpSpPr>
          <a:xfrm>
            <a:off x="110490" y="676275"/>
            <a:ext cx="2544445" cy="6158865"/>
            <a:chOff x="174" y="1065"/>
            <a:chExt cx="4007" cy="9699"/>
          </a:xfrm>
        </p:grpSpPr>
        <p:pic>
          <p:nvPicPr>
            <p:cNvPr id="100" name="图片 99"/>
            <p:cNvPicPr/>
            <p:nvPr/>
          </p:nvPicPr>
          <p:blipFill>
            <a:blip r:embed="rId5"/>
            <a:stretch>
              <a:fillRect/>
            </a:stretch>
          </p:blipFill>
          <p:spPr>
            <a:xfrm>
              <a:off x="175" y="5846"/>
              <a:ext cx="4006" cy="4918"/>
            </a:xfrm>
            <a:prstGeom prst="rect">
              <a:avLst/>
            </a:prstGeom>
            <a:noFill/>
            <a:ln w="9525">
              <a:noFill/>
            </a:ln>
          </p:spPr>
        </p:pic>
        <p:pic>
          <p:nvPicPr>
            <p:cNvPr id="18" name="图片 17" descr="u=819227533,2130647678&amp;fm=26&amp;gp=0"/>
            <p:cNvPicPr>
              <a:picLocks noChangeAspect="1"/>
            </p:cNvPicPr>
            <p:nvPr/>
          </p:nvPicPr>
          <p:blipFill>
            <a:blip r:embed="rId6"/>
            <a:srcRect r="2297" b="4278"/>
            <a:stretch>
              <a:fillRect/>
            </a:stretch>
          </p:blipFill>
          <p:spPr>
            <a:xfrm>
              <a:off x="174" y="1065"/>
              <a:ext cx="4007" cy="5057"/>
            </a:xfrm>
            <a:prstGeom prst="rect">
              <a:avLst/>
            </a:prstGeom>
          </p:spPr>
        </p:pic>
      </p:grpSp>
      <p:sp>
        <p:nvSpPr>
          <p:cNvPr id="10" name="文本框 9"/>
          <p:cNvSpPr txBox="1"/>
          <p:nvPr/>
        </p:nvSpPr>
        <p:spPr>
          <a:xfrm>
            <a:off x="9650095" y="5851525"/>
            <a:ext cx="2543175" cy="983615"/>
          </a:xfrm>
          <a:prstGeom prst="rect">
            <a:avLst/>
          </a:prstGeom>
          <a:gradFill>
            <a:gsLst>
              <a:gs pos="0">
                <a:srgbClr val="FBFB11"/>
              </a:gs>
              <a:gs pos="100000">
                <a:srgbClr val="838309"/>
              </a:gs>
            </a:gsLst>
            <a:lin scaled="0"/>
          </a:gradFill>
        </p:spPr>
        <p:txBody>
          <a:bodyPr wrap="square" rtlCol="0">
            <a:spAutoFit/>
          </a:bodyPr>
          <a:p>
            <a:pPr algn="ctr"/>
            <a:r>
              <a:rPr lang="zh-CN" altLang="en-US" sz="2000">
                <a:latin typeface="Times New Roman" panose="02020603050405020304" charset="0"/>
                <a:cs typeface="Times New Roman" panose="02020603050405020304" charset="0"/>
                <a:sym typeface="+mn-ea"/>
              </a:rPr>
              <a:t>Reproach in a Letter </a:t>
            </a:r>
            <a:endParaRPr lang="zh-CN" altLang="en-US" sz="2000">
              <a:latin typeface="Times New Roman" panose="02020603050405020304" charset="0"/>
              <a:cs typeface="Times New Roman" panose="02020603050405020304" charset="0"/>
              <a:sym typeface="+mn-ea"/>
            </a:endParaRPr>
          </a:p>
          <a:p>
            <a:pPr algn="ctr"/>
            <a:r>
              <a:rPr lang="zh-CN" altLang="en-US" sz="2000">
                <a:latin typeface="Times New Roman" panose="02020603050405020304" charset="0"/>
                <a:cs typeface="Times New Roman" panose="02020603050405020304" charset="0"/>
                <a:sym typeface="+mn-ea"/>
              </a:rPr>
              <a:t>on Colored Paper</a:t>
            </a:r>
            <a:endParaRPr lang="zh-CN" altLang="en-US" sz="2000">
              <a:latin typeface="Times New Roman" panose="02020603050405020304" charset="0"/>
              <a:cs typeface="Times New Roman" panose="02020603050405020304" charset="0"/>
              <a:sym typeface="+mn-ea"/>
            </a:endParaRPr>
          </a:p>
          <a:p>
            <a:pPr algn="ctr"/>
            <a:r>
              <a:rPr lang="zh-CN" altLang="en-US" i="1">
                <a:latin typeface="宋体" panose="02010600030101010101" pitchFamily="2" charset="-122"/>
                <a:ea typeface="宋体" panose="02010600030101010101" pitchFamily="2" charset="-122"/>
                <a:cs typeface="Times New Roman" panose="02020603050405020304" charset="0"/>
                <a:sym typeface="+mn-ea"/>
              </a:rPr>
              <a:t>《彩书怨》</a:t>
            </a:r>
            <a:endParaRPr lang="zh-CN" altLang="en-US"/>
          </a:p>
        </p:txBody>
      </p:sp>
      <p:sp>
        <p:nvSpPr>
          <p:cNvPr id="12" name="文本框 11"/>
          <p:cNvSpPr txBox="1"/>
          <p:nvPr/>
        </p:nvSpPr>
        <p:spPr>
          <a:xfrm>
            <a:off x="2900045" y="4150995"/>
            <a:ext cx="8676005" cy="2245360"/>
          </a:xfrm>
          <a:prstGeom prst="rect">
            <a:avLst/>
          </a:prstGeom>
          <a:solidFill>
            <a:srgbClr val="FAEC96"/>
          </a:solidFill>
        </p:spPr>
        <p:txBody>
          <a:bodyPr wrap="square" rtlCol="0">
            <a:spAutoFit/>
          </a:bodyPr>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sym typeface="+mn-ea"/>
              </a:rPr>
              <a:t>Shangguan Wan</a:t>
            </a:r>
            <a:r>
              <a:rPr lang="en-US" altLang="zh-CN" sz="2800">
                <a:latin typeface="Times New Roman" panose="02020603050405020304" charset="0"/>
                <a:cs typeface="Times New Roman" panose="02020603050405020304" charset="0"/>
                <a:sym typeface="+mn-ea"/>
              </a:rPr>
              <a:t>’e</a:t>
            </a:r>
            <a:r>
              <a:rPr lang="zh-CN" altLang="en-US" sz="2800">
                <a:latin typeface="Times New Roman" panose="02020603050405020304" charset="0"/>
                <a:cs typeface="Times New Roman" panose="02020603050405020304" charset="0"/>
                <a:sym typeface="+mn-ea"/>
              </a:rPr>
              <a:t>r</a:t>
            </a:r>
            <a:r>
              <a:rPr lang="en-US" altLang="zh-CN" sz="2800">
                <a:latin typeface="Times New Roman" panose="02020603050405020304" charset="0"/>
                <a:cs typeface="Times New Roman" panose="02020603050405020304" charset="0"/>
                <a:sym typeface="+mn-ea"/>
              </a:rPr>
              <a:t> who wa</a:t>
            </a:r>
            <a:r>
              <a:rPr lang="zh-CN" altLang="en-US" sz="2800">
                <a:latin typeface="Times New Roman" panose="02020603050405020304" charset="0"/>
                <a:cs typeface="Times New Roman" panose="02020603050405020304" charset="0"/>
                <a:sym typeface="+mn-ea"/>
              </a:rPr>
              <a:t>s a talented woman</a:t>
            </a:r>
            <a:r>
              <a:rPr lang="en-US" altLang="zh-CN" sz="2800">
                <a:latin typeface="Times New Roman" panose="02020603050405020304" charset="0"/>
                <a:cs typeface="Times New Roman" panose="02020603050405020304" charset="0"/>
                <a:sym typeface="+mn-ea"/>
              </a:rPr>
              <a:t> in Tang dynasty</a:t>
            </a:r>
            <a:r>
              <a:rPr lang="zh-CN" altLang="en-US" sz="2800">
                <a:latin typeface="Times New Roman" panose="02020603050405020304" charset="0"/>
                <a:cs typeface="Times New Roman" panose="02020603050405020304" charset="0"/>
              </a:rPr>
              <a:t> was put in </a:t>
            </a:r>
            <a:r>
              <a:rPr lang="en-US" altLang="zh-CN" sz="2800">
                <a:latin typeface="Times New Roman" panose="02020603050405020304" charset="0"/>
                <a:cs typeface="Times New Roman" panose="02020603050405020304" charset="0"/>
                <a:sym typeface="+mn-ea"/>
              </a:rPr>
              <a:t>an important position</a:t>
            </a:r>
            <a:r>
              <a:rPr lang="zh-CN" altLang="en-US" sz="2800">
                <a:latin typeface="Times New Roman" panose="02020603050405020304" charset="0"/>
                <a:cs typeface="Times New Roman" panose="02020603050405020304" charset="0"/>
              </a:rPr>
              <a:t> by</a:t>
            </a:r>
            <a:r>
              <a:rPr lang="en-US" altLang="zh-CN" sz="2800">
                <a:latin typeface="Times New Roman" panose="02020603050405020304" charset="0"/>
                <a:cs typeface="Times New Roman" panose="02020603050405020304" charset="0"/>
              </a:rPr>
              <a:t> Wu Zetian for</a:t>
            </a:r>
            <a:r>
              <a:rPr lang="zh-CN" altLang="en-US" sz="2800">
                <a:latin typeface="Times New Roman" panose="02020603050405020304" charset="0"/>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h</a:t>
            </a:r>
            <a:r>
              <a:rPr lang="en-US" altLang="zh-CN" sz="2800">
                <a:latin typeface="Times New Roman" panose="02020603050405020304" charset="0"/>
                <a:cs typeface="Times New Roman" panose="02020603050405020304" charset="0"/>
              </a:rPr>
              <a:t>er</a:t>
            </a:r>
            <a:r>
              <a:rPr lang="zh-CN" altLang="en-US" sz="2800">
                <a:latin typeface="Times New Roman" panose="02020603050405020304" charset="0"/>
                <a:cs typeface="Times New Roman" panose="02020603050405020304" charset="0"/>
              </a:rPr>
              <a:t> wit and good writing</a:t>
            </a:r>
            <a:r>
              <a:rPr lang="en-US" altLang="zh-CN" sz="2800">
                <a:latin typeface="Times New Roman" panose="02020603050405020304" charset="0"/>
                <a:cs typeface="Times New Roman" panose="02020603050405020304" charset="0"/>
              </a:rPr>
              <a:t>.  Reproach in a Letter on Colored Paper </a:t>
            </a:r>
            <a:r>
              <a:rPr lang="zh-CN" altLang="en-US" sz="2800">
                <a:latin typeface="Times New Roman" panose="02020603050405020304" charset="0"/>
                <a:cs typeface="Times New Roman" panose="02020603050405020304" charset="0"/>
                <a:sym typeface="+mn-ea"/>
              </a:rPr>
              <a:t>is one of her most famous works </a:t>
            </a:r>
            <a:r>
              <a:rPr lang="en-US" altLang="zh-CN" sz="2800">
                <a:latin typeface="Times New Roman" panose="02020603050405020304" charset="0"/>
                <a:cs typeface="Times New Roman" panose="02020603050405020304" charset="0"/>
                <a:sym typeface="+mn-ea"/>
              </a:rPr>
              <a:t>, which expresses the poet’s eagerness to miss her husband.</a:t>
            </a:r>
            <a:endParaRPr lang="en-US" altLang="zh-CN" sz="2800">
              <a:latin typeface="Times New Roman" panose="02020603050405020304" charset="0"/>
              <a:cs typeface="Times New Roman" panose="02020603050405020304" charset="0"/>
              <a:sym typeface="+mn-ea"/>
            </a:endParaRPr>
          </a:p>
        </p:txBody>
      </p:sp>
      <p:cxnSp>
        <p:nvCxnSpPr>
          <p:cNvPr id="20" name="直接连接符 19"/>
          <p:cNvCxnSpPr/>
          <p:nvPr/>
        </p:nvCxnSpPr>
        <p:spPr>
          <a:xfrm>
            <a:off x="5828030" y="4611370"/>
            <a:ext cx="5213985" cy="2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3016885" y="5058410"/>
            <a:ext cx="1059815" cy="133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728710" y="5838190"/>
            <a:ext cx="2607310"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2900045" y="6336665"/>
            <a:ext cx="6109970" cy="12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图片 13"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heckerboard(across)">
                                      <p:cBhvr>
                                        <p:cTn id="37" dur="500"/>
                                        <p:tgtEl>
                                          <p:spTgt spid="20"/>
                                        </p:tgtEl>
                                      </p:cBhvr>
                                    </p:animEffect>
                                  </p:childTnLst>
                                </p:cTn>
                              </p:par>
                              <p:par>
                                <p:cTn id="38" presetID="5"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heckerboard(across)">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heckerboard(across)">
                                      <p:cBhvr>
                                        <p:cTn id="45" dur="500"/>
                                        <p:tgtEl>
                                          <p:spTgt spid="22"/>
                                        </p:tgtEl>
                                      </p:cBhvr>
                                    </p:animEffect>
                                  </p:childTnLst>
                                </p:cTn>
                              </p:par>
                              <p:par>
                                <p:cTn id="46" presetID="5" presetClass="entr" presetSubtype="1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checkerboard(across)">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P spid="9" grpId="0"/>
      <p:bldP spid="9" grpId="1"/>
      <p:bldP spid="11" grpId="0"/>
      <p:bldP spid="11" grpId="1"/>
      <p:bldP spid="19" grpId="0"/>
      <p:bldP spid="19" grpId="1"/>
      <p:bldP spid="12" grpId="0" bldLvl="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200"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3" name="文本框 2"/>
          <p:cNvSpPr txBox="1"/>
          <p:nvPr/>
        </p:nvSpPr>
        <p:spPr>
          <a:xfrm>
            <a:off x="407035" y="386715"/>
            <a:ext cx="11378565" cy="829945"/>
          </a:xfrm>
          <a:prstGeom prst="rect">
            <a:avLst/>
          </a:prstGeom>
          <a:noFill/>
        </p:spPr>
        <p:txBody>
          <a:bodyPr wrap="square" rtlCol="0">
            <a:spAutoFit/>
          </a:bodyPr>
          <a:lstStyle/>
          <a:p>
            <a:pPr marL="342900" lvl="0" indent="-342900" algn="ctr">
              <a:buClrTx/>
              <a:buSzTx/>
              <a:buFontTx/>
            </a:pPr>
            <a:r>
              <a:rPr lang="en-US" altLang="zh-CN" sz="4800" b="1">
                <a:solidFill>
                  <a:srgbClr val="FF0000"/>
                </a:solidFill>
                <a:latin typeface="Times New Roman" panose="02020603050405020304" charset="0"/>
                <a:cs typeface="Times New Roman" panose="02020603050405020304" charset="0"/>
                <a:sym typeface="+mn-ea"/>
              </a:rPr>
              <a:t>Enjoy a song with the attributive clauses.</a:t>
            </a:r>
            <a:endParaRPr lang="en-US" altLang="zh-CN" sz="4800" b="1">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3702685" y="1567180"/>
            <a:ext cx="5063490" cy="583565"/>
          </a:xfrm>
          <a:prstGeom prst="rect">
            <a:avLst/>
          </a:prstGeom>
          <a:noFill/>
        </p:spPr>
        <p:txBody>
          <a:bodyPr wrap="square" rtlCol="0">
            <a:spAutoFit/>
          </a:bodyPr>
          <a:p>
            <a:pPr algn="ctr"/>
            <a:r>
              <a:rPr lang="en-US" altLang="zh-CN" sz="3200" b="1">
                <a:latin typeface="Times New Roman" panose="02020603050405020304" charset="0"/>
                <a:cs typeface="Times New Roman" panose="02020603050405020304" charset="0"/>
              </a:rPr>
              <a:t>That’s why you go away!</a:t>
            </a:r>
            <a:endParaRPr lang="en-US" altLang="zh-CN" sz="3200" b="1">
              <a:latin typeface="Times New Roman" panose="02020603050405020304" charset="0"/>
              <a:cs typeface="Times New Roman" panose="02020603050405020304" charset="0"/>
            </a:endParaRPr>
          </a:p>
        </p:txBody>
      </p:sp>
      <p:pic>
        <p:nvPicPr>
          <p:cNvPr id="15" name="图片 14" descr="玫瑰"/>
          <p:cNvPicPr>
            <a:picLocks noChangeAspect="1"/>
          </p:cNvPicPr>
          <p:nvPr/>
        </p:nvPicPr>
        <p:blipFill>
          <a:blip r:embed="rId4"/>
          <a:stretch>
            <a:fillRect/>
          </a:stretch>
        </p:blipFill>
        <p:spPr>
          <a:xfrm rot="3240000">
            <a:off x="8550275" y="2684145"/>
            <a:ext cx="2251710" cy="3532505"/>
          </a:xfrm>
          <a:prstGeom prst="rect">
            <a:avLst/>
          </a:prstGeom>
        </p:spPr>
      </p:pic>
      <p:pic>
        <p:nvPicPr>
          <p:cNvPr id="16" name="图片 15" descr="玫瑰"/>
          <p:cNvPicPr>
            <a:picLocks noChangeAspect="1"/>
          </p:cNvPicPr>
          <p:nvPr/>
        </p:nvPicPr>
        <p:blipFill>
          <a:blip r:embed="rId4"/>
          <a:stretch>
            <a:fillRect/>
          </a:stretch>
        </p:blipFill>
        <p:spPr>
          <a:xfrm>
            <a:off x="915035" y="3228975"/>
            <a:ext cx="2188210" cy="3288665"/>
          </a:xfrm>
          <a:prstGeom prst="rect">
            <a:avLst/>
          </a:prstGeom>
        </p:spPr>
      </p:pic>
      <p:pic>
        <p:nvPicPr>
          <p:cNvPr id="17" name="图片 16" descr="玫瑰"/>
          <p:cNvPicPr>
            <a:picLocks noChangeAspect="1"/>
          </p:cNvPicPr>
          <p:nvPr/>
        </p:nvPicPr>
        <p:blipFill>
          <a:blip r:embed="rId4"/>
          <a:stretch>
            <a:fillRect/>
          </a:stretch>
        </p:blipFill>
        <p:spPr>
          <a:xfrm rot="20700000">
            <a:off x="6971030" y="2604770"/>
            <a:ext cx="2153920" cy="4455795"/>
          </a:xfrm>
          <a:prstGeom prst="rect">
            <a:avLst/>
          </a:prstGeom>
        </p:spPr>
      </p:pic>
      <p:pic>
        <p:nvPicPr>
          <p:cNvPr id="18" name="图片 17" descr="玫瑰"/>
          <p:cNvPicPr>
            <a:picLocks noChangeAspect="1"/>
          </p:cNvPicPr>
          <p:nvPr/>
        </p:nvPicPr>
        <p:blipFill>
          <a:blip r:embed="rId4"/>
          <a:stretch>
            <a:fillRect/>
          </a:stretch>
        </p:blipFill>
        <p:spPr>
          <a:xfrm rot="2280000">
            <a:off x="2052320" y="2466975"/>
            <a:ext cx="2360295" cy="3980815"/>
          </a:xfrm>
          <a:prstGeom prst="rect">
            <a:avLst/>
          </a:prstGeom>
        </p:spPr>
      </p:pic>
      <p:pic>
        <p:nvPicPr>
          <p:cNvPr id="19" name="一首经典英文歌曲《That's Why You Go Away》承载了太多人的青春回忆！ 蓝光(1080P)">
            <a:hlinkClick r:id="" action="ppaction://media"/>
          </p:cNvPr>
          <p:cNvPicPr/>
          <p:nvPr>
            <a:videoFile r:link="rId5"/>
            <p:extLst>
              <p:ext uri="{DAA4B4D4-6D71-4841-9C94-3DE7FCFB9230}">
                <p14:media xmlns:p14="http://schemas.microsoft.com/office/powerpoint/2010/main" r:link="rId6"/>
              </p:ext>
            </p:extLst>
            <p:custDataLst>
              <p:tags r:id="rId7"/>
            </p:custDataLst>
          </p:nvPr>
        </p:nvPicPr>
        <p:blipFill>
          <a:blip r:embed="rId8"/>
          <a:stretch>
            <a:fillRect/>
          </a:stretch>
        </p:blipFill>
        <p:spPr>
          <a:xfrm>
            <a:off x="-76200" y="0"/>
            <a:ext cx="122682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par>
                                <p:cTn id="11" presetID="5"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500"/>
                                        <p:tgtEl>
                                          <p:spTgt spid="18"/>
                                        </p:tgtEl>
                                      </p:cBhvr>
                                    </p:animEffect>
                                  </p:childTnLst>
                                </p:cTn>
                              </p:par>
                              <p:par>
                                <p:cTn id="14" presetID="5"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heckerboard(across)">
                                      <p:cBhvr>
                                        <p:cTn id="16" dur="500"/>
                                        <p:tgtEl>
                                          <p:spTgt spid="17"/>
                                        </p:tgtEl>
                                      </p:cBhvr>
                                    </p:animEffect>
                                  </p:childTnLst>
                                </p:cTn>
                              </p:par>
                              <p:par>
                                <p:cTn id="17" presetID="5"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heckerboard(across)">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heckerboard(across)">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3" name="文本框 12"/>
          <p:cNvSpPr txBox="1"/>
          <p:nvPr/>
        </p:nvSpPr>
        <p:spPr>
          <a:xfrm>
            <a:off x="277495" y="215265"/>
            <a:ext cx="1605915" cy="521970"/>
          </a:xfrm>
          <a:prstGeom prst="rect">
            <a:avLst/>
          </a:prstGeom>
          <a:solidFill>
            <a:srgbClr val="FF0000"/>
          </a:solidFill>
        </p:spPr>
        <p:txBody>
          <a:bodyPr wrap="square" rtlCol="0">
            <a:spAutoFit/>
          </a:bodyPr>
          <a:lstStyle/>
          <a:p>
            <a:pPr algn="ctr"/>
            <a:r>
              <a:rPr lang="en-US" altLang="zh-CN" sz="2800">
                <a:latin typeface="Times New Roman" panose="02020603050405020304" charset="0"/>
                <a:cs typeface="Times New Roman" panose="02020603050405020304" charset="0"/>
              </a:rPr>
              <a:t>Picture 4</a:t>
            </a:r>
            <a:endParaRPr lang="en-US" altLang="zh-CN" sz="2800">
              <a:latin typeface="Times New Roman" panose="02020603050405020304" charset="0"/>
              <a:cs typeface="Times New Roman" panose="02020603050405020304" charset="0"/>
            </a:endParaRPr>
          </a:p>
        </p:txBody>
      </p:sp>
      <p:grpSp>
        <p:nvGrpSpPr>
          <p:cNvPr id="12" name="组合 11"/>
          <p:cNvGrpSpPr/>
          <p:nvPr/>
        </p:nvGrpSpPr>
        <p:grpSpPr>
          <a:xfrm>
            <a:off x="67418" y="3559185"/>
            <a:ext cx="11647062" cy="2945120"/>
            <a:chOff x="-5161" y="5345"/>
            <a:chExt cx="23813" cy="5079"/>
          </a:xfrm>
        </p:grpSpPr>
        <p:pic>
          <p:nvPicPr>
            <p:cNvPr id="8" name="图片 7" descr="1639488131(1)"/>
            <p:cNvPicPr>
              <a:picLocks noChangeAspect="1"/>
            </p:cNvPicPr>
            <p:nvPr/>
          </p:nvPicPr>
          <p:blipFill>
            <a:blip r:embed="rId4"/>
            <a:stretch>
              <a:fillRect/>
            </a:stretch>
          </p:blipFill>
          <p:spPr>
            <a:xfrm>
              <a:off x="13947" y="5564"/>
              <a:ext cx="4705" cy="4860"/>
            </a:xfrm>
            <a:prstGeom prst="rect">
              <a:avLst/>
            </a:prstGeom>
          </p:spPr>
        </p:pic>
        <p:pic>
          <p:nvPicPr>
            <p:cNvPr id="9" name="图片 8" descr="t013c653e583306b2e2_副本"/>
            <p:cNvPicPr>
              <a:picLocks noChangeAspect="1"/>
            </p:cNvPicPr>
            <p:nvPr/>
          </p:nvPicPr>
          <p:blipFill>
            <a:blip r:embed="rId5"/>
            <a:stretch>
              <a:fillRect/>
            </a:stretch>
          </p:blipFill>
          <p:spPr>
            <a:xfrm>
              <a:off x="-5161" y="5345"/>
              <a:ext cx="4142" cy="5079"/>
            </a:xfrm>
            <a:prstGeom prst="rect">
              <a:avLst/>
            </a:prstGeom>
          </p:spPr>
        </p:pic>
      </p:grpSp>
      <p:pic>
        <p:nvPicPr>
          <p:cNvPr id="10" name="图片 9" descr="29919197990876551_320x320"/>
          <p:cNvPicPr>
            <a:picLocks noChangeAspect="1"/>
          </p:cNvPicPr>
          <p:nvPr/>
        </p:nvPicPr>
        <p:blipFill>
          <a:blip r:embed="rId6"/>
          <a:stretch>
            <a:fillRect/>
          </a:stretch>
        </p:blipFill>
        <p:spPr>
          <a:xfrm>
            <a:off x="9542780" y="788035"/>
            <a:ext cx="2301240" cy="3013710"/>
          </a:xfrm>
          <a:prstGeom prst="rect">
            <a:avLst/>
          </a:prstGeom>
        </p:spPr>
      </p:pic>
      <p:sp>
        <p:nvSpPr>
          <p:cNvPr id="15" name="文本框 14"/>
          <p:cNvSpPr txBox="1"/>
          <p:nvPr/>
        </p:nvSpPr>
        <p:spPr>
          <a:xfrm>
            <a:off x="488950" y="817245"/>
            <a:ext cx="638175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 </a:t>
            </a:r>
            <a:r>
              <a:rPr lang="zh-CN" altLang="en-US" sz="2800">
                <a:latin typeface="Times New Roman" panose="02020603050405020304" charset="0"/>
                <a:cs typeface="Times New Roman" panose="02020603050405020304" charset="0"/>
              </a:rPr>
              <a:t>Xu </a:t>
            </a:r>
            <a:r>
              <a:rPr lang="en-US" altLang="zh-CN" sz="2800">
                <a:latin typeface="Times New Roman" panose="02020603050405020304" charset="0"/>
                <a:cs typeface="Times New Roman" panose="02020603050405020304" charset="0"/>
              </a:rPr>
              <a:t>Zhimo wa</a:t>
            </a:r>
            <a:r>
              <a:rPr lang="zh-CN" altLang="en-US" sz="2800">
                <a:latin typeface="Times New Roman" panose="02020603050405020304" charset="0"/>
                <a:cs typeface="Times New Roman" panose="02020603050405020304" charset="0"/>
              </a:rPr>
              <a:t>s well-known modern poe</a:t>
            </a:r>
            <a:r>
              <a:rPr lang="en-US" altLang="zh-CN" sz="2800">
                <a:latin typeface="Times New Roman" panose="02020603050405020304" charset="0"/>
                <a:cs typeface="Times New Roman" panose="02020603050405020304" charset="0"/>
              </a:rPr>
              <a:t>t.</a:t>
            </a:r>
            <a:endParaRPr lang="en-US" altLang="zh-CN" sz="2800">
              <a:latin typeface="Times New Roman" panose="02020603050405020304" charset="0"/>
              <a:cs typeface="Times New Roman" panose="02020603050405020304" charset="0"/>
            </a:endParaRPr>
          </a:p>
        </p:txBody>
      </p:sp>
      <p:sp>
        <p:nvSpPr>
          <p:cNvPr id="19" name="文本框 18"/>
          <p:cNvSpPr txBox="1"/>
          <p:nvPr/>
        </p:nvSpPr>
        <p:spPr>
          <a:xfrm>
            <a:off x="8604250" y="179070"/>
            <a:ext cx="3239135" cy="521970"/>
          </a:xfrm>
          <a:prstGeom prst="rect">
            <a:avLst/>
          </a:prstGeom>
          <a:noFill/>
        </p:spPr>
        <p:txBody>
          <a:bodyPr wrap="square" rtlCol="0">
            <a:spAutoFit/>
          </a:bodyPr>
          <a:lstStyle/>
          <a:p>
            <a:pPr algn="ctr"/>
            <a:r>
              <a:rPr lang="en-US" altLang="zh-CN" sz="2800">
                <a:solidFill>
                  <a:srgbClr val="FF0000"/>
                </a:solidFill>
                <a:latin typeface="Times New Roman" panose="02020603050405020304" charset="0"/>
                <a:cs typeface="Times New Roman" panose="02020603050405020304" charset="0"/>
                <a:sym typeface="+mn-ea"/>
              </a:rPr>
              <a:t>A  possible answer</a:t>
            </a:r>
            <a:endParaRPr lang="zh-CN" altLang="en-US" sz="2800"/>
          </a:p>
        </p:txBody>
      </p:sp>
      <p:sp>
        <p:nvSpPr>
          <p:cNvPr id="16" name="文本框 15"/>
          <p:cNvSpPr txBox="1"/>
          <p:nvPr/>
        </p:nvSpPr>
        <p:spPr>
          <a:xfrm>
            <a:off x="488950" y="1369060"/>
            <a:ext cx="638175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His original name was Zhangxu</a:t>
            </a:r>
            <a:r>
              <a:rPr lang="en-US" altLang="zh-CN" sz="2400">
                <a:latin typeface="宋体" panose="02010600030101010101" pitchFamily="2" charset="-122"/>
                <a:ea typeface="宋体" panose="02010600030101010101" pitchFamily="2" charset="-122"/>
                <a:cs typeface="宋体" panose="02010600030101010101" pitchFamily="2" charset="-122"/>
              </a:rPr>
              <a:t>(章垿)</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17" name="文本框 16"/>
          <p:cNvSpPr txBox="1"/>
          <p:nvPr/>
        </p:nvSpPr>
        <p:spPr>
          <a:xfrm>
            <a:off x="488950" y="2472690"/>
            <a:ext cx="875538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4. </a:t>
            </a:r>
            <a:r>
              <a:rPr lang="en-US" altLang="zh-CN" sz="2800" i="1">
                <a:latin typeface="Times New Roman" panose="02020603050405020304" charset="0"/>
                <a:cs typeface="Times New Roman" panose="02020603050405020304" charset="0"/>
              </a:rPr>
              <a:t>Saying Good-bye to Cambridge Again</a:t>
            </a:r>
            <a:r>
              <a:rPr lang="en-US" altLang="zh-CN" sz="2800">
                <a:latin typeface="Times New Roman" panose="02020603050405020304" charset="0"/>
                <a:cs typeface="Times New Roman" panose="02020603050405020304" charset="0"/>
              </a:rPr>
              <a:t> is a famous poem.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It is known to us.</a:t>
            </a:r>
            <a:endParaRPr lang="en-US" altLang="zh-CN" sz="2800">
              <a:latin typeface="Times New Roman" panose="02020603050405020304" charset="0"/>
              <a:cs typeface="Times New Roman" panose="02020603050405020304" charset="0"/>
            </a:endParaRPr>
          </a:p>
        </p:txBody>
      </p:sp>
      <p:sp>
        <p:nvSpPr>
          <p:cNvPr id="20" name="文本框 19"/>
          <p:cNvSpPr txBox="1"/>
          <p:nvPr/>
        </p:nvSpPr>
        <p:spPr>
          <a:xfrm>
            <a:off x="488950" y="1920875"/>
            <a:ext cx="450786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3. He published many poems .</a:t>
            </a:r>
            <a:endParaRPr lang="en-US" altLang="zh-CN" sz="2800">
              <a:latin typeface="Times New Roman" panose="02020603050405020304" charset="0"/>
              <a:cs typeface="Times New Roman" panose="02020603050405020304" charset="0"/>
            </a:endParaRPr>
          </a:p>
        </p:txBody>
      </p:sp>
      <p:sp>
        <p:nvSpPr>
          <p:cNvPr id="21" name="文本框 20"/>
          <p:cNvSpPr txBox="1"/>
          <p:nvPr/>
        </p:nvSpPr>
        <p:spPr>
          <a:xfrm>
            <a:off x="2517775" y="3899535"/>
            <a:ext cx="6308725" cy="2245360"/>
          </a:xfrm>
          <a:prstGeom prst="rect">
            <a:avLst/>
          </a:prstGeom>
          <a:solidFill>
            <a:srgbClr val="FAEC96"/>
          </a:solidFill>
        </p:spPr>
        <p:txBody>
          <a:bodyPr wrap="square" rtlCol="0">
            <a:spAutoFit/>
          </a:bodyPr>
          <a:lstStyle/>
          <a:p>
            <a:r>
              <a:rPr lang="zh-CN" altLang="en-US" sz="2800">
                <a:latin typeface="Times New Roman" panose="02020603050405020304" charset="0"/>
                <a:cs typeface="Times New Roman" panose="02020603050405020304" charset="0"/>
              </a:rPr>
              <a:t>Xu </a:t>
            </a:r>
            <a:r>
              <a:rPr lang="en-US" altLang="zh-CN" sz="2800">
                <a:latin typeface="Times New Roman" panose="02020603050405020304" charset="0"/>
                <a:cs typeface="Times New Roman" panose="02020603050405020304" charset="0"/>
              </a:rPr>
              <a:t>Zhimo whose original name was zhangxu wa</a:t>
            </a:r>
            <a:r>
              <a:rPr lang="zh-CN" altLang="en-US" sz="2800">
                <a:latin typeface="Times New Roman" panose="02020603050405020304" charset="0"/>
                <a:cs typeface="Times New Roman" panose="02020603050405020304" charset="0"/>
              </a:rPr>
              <a:t>s well-known modern poe</a:t>
            </a:r>
            <a:r>
              <a:rPr lang="en-US" altLang="zh-CN" sz="2800">
                <a:latin typeface="Times New Roman" panose="02020603050405020304" charset="0"/>
                <a:cs typeface="Times New Roman" panose="02020603050405020304" charset="0"/>
              </a:rPr>
              <a:t>t. He published many poems. As is kn</a:t>
            </a:r>
            <a:r>
              <a:rPr lang="en-US" altLang="zh-CN" sz="2800">
                <a:latin typeface="Times New Roman" panose="02020603050405020304" charset="0"/>
                <a:cs typeface="Times New Roman" panose="02020603050405020304" charset="0"/>
                <a:sym typeface="+mn-ea"/>
              </a:rPr>
              <a:t>o</a:t>
            </a:r>
            <a:r>
              <a:rPr lang="en-US" altLang="zh-CN" sz="2800">
                <a:latin typeface="Times New Roman" panose="02020603050405020304" charset="0"/>
                <a:cs typeface="Times New Roman" panose="02020603050405020304" charset="0"/>
              </a:rPr>
              <a:t>wn to us, </a:t>
            </a:r>
            <a:r>
              <a:rPr lang="en-US" altLang="zh-CN" sz="2800" i="1">
                <a:latin typeface="Times New Roman" panose="02020603050405020304" charset="0"/>
                <a:cs typeface="Times New Roman" panose="02020603050405020304" charset="0"/>
                <a:sym typeface="+mn-ea"/>
              </a:rPr>
              <a:t>Saying Good-bye to Cambridge Again</a:t>
            </a:r>
            <a:r>
              <a:rPr lang="en-US" altLang="zh-CN" sz="2800">
                <a:latin typeface="Times New Roman" panose="02020603050405020304" charset="0"/>
                <a:cs typeface="Times New Roman" panose="02020603050405020304" charset="0"/>
                <a:sym typeface="+mn-ea"/>
              </a:rPr>
              <a:t> is a famous poem.</a:t>
            </a:r>
            <a:endParaRPr lang="en-US" altLang="zh-CN" sz="2800">
              <a:latin typeface="Times New Roman" panose="02020603050405020304" charset="0"/>
              <a:cs typeface="Times New Roman" panose="02020603050405020304" charset="0"/>
            </a:endParaRPr>
          </a:p>
        </p:txBody>
      </p:sp>
      <p:cxnSp>
        <p:nvCxnSpPr>
          <p:cNvPr id="22" name="直接连接符 21"/>
          <p:cNvCxnSpPr/>
          <p:nvPr/>
        </p:nvCxnSpPr>
        <p:spPr>
          <a:xfrm>
            <a:off x="4117340" y="4348480"/>
            <a:ext cx="3776345" cy="10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2517775" y="4772025"/>
            <a:ext cx="1303655" cy="13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978525" y="5201285"/>
            <a:ext cx="2677160" cy="76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图片 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heckerboard(across)">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heckerboard(across)">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heckerboard(across)">
                                      <p:cBhvr>
                                        <p:cTn id="37" dur="500"/>
                                        <p:tgtEl>
                                          <p:spTgt spid="22"/>
                                        </p:tgtEl>
                                      </p:cBhvr>
                                    </p:animEffect>
                                  </p:childTnLst>
                                </p:cTn>
                              </p:par>
                              <p:par>
                                <p:cTn id="38" presetID="5" presetClass="entr" presetSubtype="1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heckerboard(across)">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heckerboard(across)">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9" grpId="0"/>
      <p:bldP spid="19" grpId="1"/>
      <p:bldP spid="16" grpId="0"/>
      <p:bldP spid="16" grpId="1"/>
      <p:bldP spid="17" grpId="0"/>
      <p:bldP spid="17" grpId="1"/>
      <p:bldP spid="20" grpId="0"/>
      <p:bldP spid="20" grpId="1"/>
      <p:bldP spid="21" grpId="0" animBg="1"/>
      <p:bldP spid="2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971550" y="265430"/>
            <a:ext cx="10697845" cy="953135"/>
          </a:xfrm>
          <a:prstGeom prst="rect">
            <a:avLst/>
          </a:prstGeom>
          <a:noFill/>
        </p:spPr>
        <p:txBody>
          <a:bodyPr wrap="square" rtlCol="0">
            <a:spAutoFit/>
          </a:bodyPr>
          <a:lstStyle/>
          <a:p>
            <a:pPr algn="ctr"/>
            <a:r>
              <a:rPr lang="en-US" altLang="zh-CN" sz="2800" b="1">
                <a:solidFill>
                  <a:srgbClr val="FF0000"/>
                </a:solidFill>
                <a:latin typeface="Times New Roman" panose="02020603050405020304" charset="0"/>
                <a:cs typeface="Times New Roman" panose="02020603050405020304" charset="0"/>
              </a:rPr>
              <a:t>Let’s end up listening to a poem  that was written </a:t>
            </a:r>
            <a:endParaRPr lang="en-US" altLang="zh-CN" sz="2800" b="1">
              <a:solidFill>
                <a:srgbClr val="FF0000"/>
              </a:solidFill>
              <a:latin typeface="Times New Roman" panose="02020603050405020304" charset="0"/>
              <a:cs typeface="Times New Roman" panose="02020603050405020304" charset="0"/>
            </a:endParaRPr>
          </a:p>
          <a:p>
            <a:pPr algn="ctr"/>
            <a:r>
              <a:rPr lang="en-US" altLang="zh-CN" sz="2800" b="1">
                <a:solidFill>
                  <a:srgbClr val="FF0000"/>
                </a:solidFill>
                <a:latin typeface="Times New Roman" panose="02020603050405020304" charset="0"/>
                <a:cs typeface="Times New Roman" panose="02020603050405020304" charset="0"/>
              </a:rPr>
              <a:t> by Elizabeth Barrett Browning  </a:t>
            </a:r>
            <a:endParaRPr lang="en-US" altLang="zh-CN" sz="2800" b="1">
              <a:solidFill>
                <a:srgbClr val="FF0000"/>
              </a:solidFill>
              <a:latin typeface="Times New Roman" panose="02020603050405020304" charset="0"/>
              <a:cs typeface="Times New Roman" panose="02020603050405020304" charset="0"/>
            </a:endParaRPr>
          </a:p>
        </p:txBody>
      </p:sp>
      <p:pic>
        <p:nvPicPr>
          <p:cNvPr id="3" name="(英文)请再说一遍我爱你000000-000120">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0" y="0"/>
            <a:ext cx="12192000" cy="9630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pic>
        <p:nvPicPr>
          <p:cNvPr id="2" name="图片 1" descr="14_副本"/>
          <p:cNvPicPr>
            <a:picLocks noChangeAspect="1"/>
          </p:cNvPicPr>
          <p:nvPr/>
        </p:nvPicPr>
        <p:blipFill>
          <a:blip r:embed="rId4"/>
          <a:stretch>
            <a:fillRect/>
          </a:stretch>
        </p:blipFill>
        <p:spPr>
          <a:xfrm>
            <a:off x="2666365" y="2165350"/>
            <a:ext cx="6558280" cy="3213100"/>
          </a:xfrm>
          <a:prstGeom prst="rect">
            <a:avLst/>
          </a:prstGeom>
        </p:spPr>
      </p:pic>
      <p:pic>
        <p:nvPicPr>
          <p:cNvPr id="11" name="图片 10" descr="8"/>
          <p:cNvPicPr>
            <a:picLocks noChangeAspect="1"/>
          </p:cNvPicPr>
          <p:nvPr/>
        </p:nvPicPr>
        <p:blipFill>
          <a:blip r:embed="rId5"/>
          <a:srcRect t="6106" r="1506"/>
          <a:stretch>
            <a:fillRect/>
          </a:stretch>
        </p:blipFill>
        <p:spPr>
          <a:xfrm>
            <a:off x="921385" y="480695"/>
            <a:ext cx="10273665" cy="59232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矩形 1"/>
          <p:cNvSpPr/>
          <p:nvPr/>
        </p:nvSpPr>
        <p:spPr>
          <a:xfrm>
            <a:off x="2953068" y="121920"/>
            <a:ext cx="6548755" cy="583565"/>
          </a:xfrm>
          <a:prstGeom prst="rect">
            <a:avLst/>
          </a:prstGeom>
          <a:noFill/>
          <a:ln>
            <a:noFill/>
          </a:ln>
        </p:spPr>
        <p:txBody>
          <a:bodyPr wrap="none" rtlCol="0" anchor="t">
            <a:spAutoFit/>
            <a:scene3d>
              <a:camera prst="orthographicFront"/>
              <a:lightRig rig="threePt" dir="t"/>
            </a:scene3d>
          </a:bodyPr>
          <a:lstStyle/>
          <a:p>
            <a:pPr algn="ctr">
              <a:buNone/>
              <a:defRPr/>
            </a:pPr>
            <a:r>
              <a:rPr lang="en-US" altLang="zh-CN" sz="3200" b="1" smtClean="0">
                <a:ln w="22225">
                  <a:solidFill>
                    <a:schemeClr val="accent2"/>
                  </a:solidFill>
                  <a:prstDash val="solid"/>
                </a:ln>
                <a:solidFill>
                  <a:schemeClr val="accent2">
                    <a:lumMod val="40000"/>
                    <a:lumOff val="60000"/>
                  </a:schemeClr>
                </a:solidFill>
                <a:effectLst/>
                <a:latin typeface="Times New Roman" panose="02020603050405020304" charset="0"/>
                <a:sym typeface="+mn-ea"/>
              </a:rPr>
              <a:t>Review relative pronouns or adverbs</a:t>
            </a:r>
            <a:endParaRPr lang="en-US" altLang="zh-CN" sz="3200" b="1" smtClean="0">
              <a:ln w="22225">
                <a:solidFill>
                  <a:schemeClr val="accent2"/>
                </a:solidFill>
                <a:prstDash val="solid"/>
              </a:ln>
              <a:solidFill>
                <a:schemeClr val="accent2">
                  <a:lumMod val="40000"/>
                  <a:lumOff val="60000"/>
                </a:schemeClr>
              </a:solidFill>
              <a:effectLst/>
              <a:latin typeface="Times New Roman" panose="02020603050405020304" charset="0"/>
              <a:sym typeface="+mn-ea"/>
            </a:endParaRPr>
          </a:p>
        </p:txBody>
      </p:sp>
      <p:sp>
        <p:nvSpPr>
          <p:cNvPr id="3" name="文本框 2"/>
          <p:cNvSpPr txBox="1"/>
          <p:nvPr/>
        </p:nvSpPr>
        <p:spPr>
          <a:xfrm>
            <a:off x="521970" y="1242060"/>
            <a:ext cx="2096135" cy="1076325"/>
          </a:xfrm>
          <a:prstGeom prst="rect">
            <a:avLst/>
          </a:prstGeom>
          <a:noFill/>
        </p:spPr>
        <p:txBody>
          <a:bodyPr wrap="square" rtlCol="0">
            <a:spAutoFit/>
          </a:bodyPr>
          <a:lstStyle/>
          <a:p>
            <a:pPr algn="ctr">
              <a:buNone/>
              <a:defRPr/>
            </a:pPr>
            <a:r>
              <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sym typeface="+mn-ea"/>
              </a:rPr>
              <a:t>Teaching </a:t>
            </a:r>
            <a:endPar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sym typeface="+mn-ea"/>
            </a:endParaRPr>
          </a:p>
          <a:p>
            <a:pPr algn="ctr">
              <a:buNone/>
              <a:defRPr/>
            </a:pPr>
            <a:r>
              <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sym typeface="+mn-ea"/>
              </a:rPr>
              <a:t>Aims:</a:t>
            </a:r>
            <a:endParaRPr lang="en-US" altLang="zh-CN" sz="3200" b="1" smtClean="0">
              <a:ln w="22225">
                <a:solidFill>
                  <a:schemeClr val="accent2"/>
                </a:solidFill>
                <a:prstDash val="solid"/>
              </a:ln>
              <a:solidFill>
                <a:schemeClr val="accent2">
                  <a:lumMod val="40000"/>
                  <a:lumOff val="60000"/>
                </a:schemeClr>
              </a:solidFill>
              <a:latin typeface="Times New Roman" panose="02020603050405020304" charset="0"/>
            </a:endParaRPr>
          </a:p>
        </p:txBody>
      </p:sp>
      <p:sp>
        <p:nvSpPr>
          <p:cNvPr id="7" name="左大括号 6"/>
          <p:cNvSpPr/>
          <p:nvPr/>
        </p:nvSpPr>
        <p:spPr>
          <a:xfrm>
            <a:off x="2637790" y="1242060"/>
            <a:ext cx="159385" cy="1489710"/>
          </a:xfrm>
          <a:prstGeom prst="leftBrace">
            <a:avLst>
              <a:gd name="adj1" fmla="val 8333"/>
              <a:gd name="adj2" fmla="val 49792"/>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2797175" y="993775"/>
            <a:ext cx="5466715" cy="583565"/>
          </a:xfrm>
          <a:prstGeom prst="rect">
            <a:avLst/>
          </a:prstGeom>
          <a:noFill/>
        </p:spPr>
        <p:txBody>
          <a:bodyPr wrap="square" rtlCol="0">
            <a:spAutoFit/>
          </a:bodyPr>
          <a:lstStyle/>
          <a:p>
            <a:pPr marL="342900" indent="-342900"/>
            <a:r>
              <a:rPr lang="en-US" altLang="zh-CN" sz="3200">
                <a:latin typeface="Times New Roman" panose="02020603050405020304" charset="0"/>
                <a:cs typeface="Times New Roman" panose="02020603050405020304" charset="0"/>
                <a:sym typeface="+mn-ea"/>
              </a:rPr>
              <a:t>To review the Relative Clauses.</a:t>
            </a:r>
            <a:endParaRPr lang="zh-CN" altLang="en-US" sz="3200">
              <a:latin typeface="Times New Roman" panose="02020603050405020304" charset="0"/>
              <a:cs typeface="Times New Roman" panose="02020603050405020304" charset="0"/>
            </a:endParaRPr>
          </a:p>
        </p:txBody>
      </p:sp>
      <p:sp>
        <p:nvSpPr>
          <p:cNvPr id="9" name="文本框 8"/>
          <p:cNvSpPr txBox="1"/>
          <p:nvPr/>
        </p:nvSpPr>
        <p:spPr>
          <a:xfrm>
            <a:off x="2816860" y="2305685"/>
            <a:ext cx="7423150" cy="583565"/>
          </a:xfrm>
          <a:prstGeom prst="rect">
            <a:avLst/>
          </a:prstGeom>
          <a:noFill/>
        </p:spPr>
        <p:txBody>
          <a:bodyPr wrap="square" rtlCol="0">
            <a:spAutoFit/>
          </a:bodyPr>
          <a:lstStyle/>
          <a:p>
            <a:pPr marL="342900" indent="-342900"/>
            <a:r>
              <a:rPr lang="en-US" altLang="zh-CN" sz="3200">
                <a:latin typeface="Times New Roman" panose="02020603050405020304" charset="0"/>
                <a:cs typeface="Times New Roman" panose="02020603050405020304" charset="0"/>
                <a:sym typeface="+mn-ea"/>
              </a:rPr>
              <a:t>The application of the Relative Clauses.</a:t>
            </a:r>
            <a:endParaRPr lang="zh-CN" altLang="en-US" sz="3200">
              <a:latin typeface="Times New Roman" panose="02020603050405020304" charset="0"/>
              <a:cs typeface="Times New Roman" panose="02020603050405020304" charset="0"/>
            </a:endParaRPr>
          </a:p>
        </p:txBody>
      </p:sp>
      <p:sp>
        <p:nvSpPr>
          <p:cNvPr id="10" name="文本框 9"/>
          <p:cNvSpPr txBox="1"/>
          <p:nvPr/>
        </p:nvSpPr>
        <p:spPr>
          <a:xfrm>
            <a:off x="2816860" y="1649730"/>
            <a:ext cx="7009765" cy="583565"/>
          </a:xfrm>
          <a:prstGeom prst="rect">
            <a:avLst/>
          </a:prstGeom>
          <a:noFill/>
        </p:spPr>
        <p:txBody>
          <a:bodyPr wrap="square" rtlCol="0">
            <a:spAutoFit/>
          </a:bodyPr>
          <a:lstStyle/>
          <a:p>
            <a:pPr marL="342900" indent="-342900"/>
            <a:r>
              <a:rPr lang="en-US" altLang="zh-CN" sz="3200">
                <a:latin typeface="Times New Roman" panose="02020603050405020304" charset="0"/>
                <a:cs typeface="Times New Roman" panose="02020603050405020304" charset="0"/>
                <a:sym typeface="+mn-ea"/>
              </a:rPr>
              <a:t>The combination of the Relative Clauses.</a:t>
            </a:r>
            <a:endParaRPr lang="zh-CN" altLang="en-US" sz="3200">
              <a:latin typeface="Times New Roman" panose="02020603050405020304" charset="0"/>
              <a:cs typeface="Times New Roman" panose="02020603050405020304" charset="0"/>
            </a:endParaRPr>
          </a:p>
        </p:txBody>
      </p:sp>
      <p:sp>
        <p:nvSpPr>
          <p:cNvPr id="11" name="文本框 10"/>
          <p:cNvSpPr txBox="1"/>
          <p:nvPr/>
        </p:nvSpPr>
        <p:spPr>
          <a:xfrm>
            <a:off x="1122680" y="3169285"/>
            <a:ext cx="9946005" cy="3169285"/>
          </a:xfrm>
          <a:prstGeom prst="rect">
            <a:avLst/>
          </a:prstGeom>
          <a:noFill/>
          <a:ln>
            <a:solidFill>
              <a:srgbClr val="FBBEBE"/>
            </a:solidFill>
          </a:ln>
        </p:spPr>
        <p:txBody>
          <a:bodyPr wrap="square" rtlCol="0">
            <a:spAutoFit/>
          </a:bodyPr>
          <a:p>
            <a:pPr algn="ctr"/>
            <a:r>
              <a:rPr lang="en-US" altLang="zh-CN" sz="3200" b="1">
                <a:solidFill>
                  <a:schemeClr val="tx1"/>
                </a:solidFill>
                <a:latin typeface="Times New Roman" panose="02020603050405020304" charset="0"/>
                <a:cs typeface="Times New Roman" panose="02020603050405020304" charset="0"/>
              </a:rPr>
              <a:t>T</a:t>
            </a:r>
            <a:r>
              <a:rPr lang="zh-CN" altLang="en-US" sz="3200" b="1">
                <a:solidFill>
                  <a:schemeClr val="tx1"/>
                </a:solidFill>
                <a:latin typeface="Times New Roman" panose="02020603050405020304" charset="0"/>
                <a:cs typeface="Times New Roman" panose="02020603050405020304" charset="0"/>
              </a:rPr>
              <a:t>he relative words </a:t>
            </a:r>
            <a:r>
              <a:rPr lang="en-US" altLang="zh-CN" sz="3200" b="1">
                <a:solidFill>
                  <a:schemeClr val="tx1"/>
                </a:solidFill>
                <a:latin typeface="Times New Roman" panose="02020603050405020304" charset="0"/>
                <a:cs typeface="Times New Roman" panose="02020603050405020304" charset="0"/>
              </a:rPr>
              <a:t>that </a:t>
            </a:r>
            <a:r>
              <a:rPr lang="zh-CN" altLang="en-US" sz="3200" b="1">
                <a:solidFill>
                  <a:schemeClr val="tx1"/>
                </a:solidFill>
                <a:latin typeface="Times New Roman" panose="02020603050405020304" charset="0"/>
                <a:cs typeface="Times New Roman" panose="02020603050405020304" charset="0"/>
              </a:rPr>
              <a:t>lead the attributive clause</a:t>
            </a:r>
            <a:r>
              <a:rPr lang="en-US" altLang="zh-CN" sz="3200" b="1">
                <a:solidFill>
                  <a:schemeClr val="tx1"/>
                </a:solidFill>
                <a:latin typeface="Times New Roman" panose="02020603050405020304" charset="0"/>
                <a:cs typeface="Times New Roman" panose="02020603050405020304" charset="0"/>
              </a:rPr>
              <a:t>s</a:t>
            </a:r>
            <a:endParaRPr lang="zh-CN" altLang="en-US" sz="2400">
              <a:solidFill>
                <a:srgbClr val="FF0000"/>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rPr>
              <a:t>Antecedents refer to </a:t>
            </a:r>
            <a:r>
              <a:rPr lang="zh-CN" altLang="en-US" sz="2800" b="1">
                <a:solidFill>
                  <a:schemeClr val="accent2"/>
                </a:solidFill>
                <a:latin typeface="Times New Roman" panose="02020603050405020304" charset="0"/>
                <a:cs typeface="Times New Roman" panose="02020603050405020304" charset="0"/>
              </a:rPr>
              <a:t>people</a:t>
            </a:r>
            <a:r>
              <a:rPr lang="zh-CN" altLang="en-US" sz="2800">
                <a:solidFill>
                  <a:schemeClr val="tx1"/>
                </a:solidFill>
                <a:latin typeface="Times New Roman" panose="02020603050405020304" charset="0"/>
                <a:cs typeface="Times New Roman" panose="02020603050405020304" charset="0"/>
              </a:rPr>
              <a:t>：</a:t>
            </a:r>
            <a:r>
              <a:rPr lang="en-US" altLang="zh-CN" sz="2800">
                <a:solidFill>
                  <a:schemeClr val="tx1"/>
                </a:solidFill>
                <a:latin typeface="Times New Roman" panose="02020603050405020304" charset="0"/>
                <a:cs typeface="Times New Roman" panose="02020603050405020304" charset="0"/>
              </a:rPr>
              <a:t>who, whom, that</a:t>
            </a:r>
            <a:endParaRPr lang="en-US" altLang="zh-CN"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 </a:t>
            </a:r>
            <a:r>
              <a:rPr lang="zh-CN" altLang="en-US" sz="2800" b="1">
                <a:solidFill>
                  <a:schemeClr val="accent2"/>
                </a:solidFill>
                <a:latin typeface="Times New Roman" panose="02020603050405020304" charset="0"/>
                <a:cs typeface="Times New Roman" panose="02020603050405020304" charset="0"/>
                <a:sym typeface="+mn-ea"/>
              </a:rPr>
              <a:t>objects</a:t>
            </a:r>
            <a:r>
              <a:rPr lang="zh-CN" altLang="en-US" sz="2800">
                <a:solidFill>
                  <a:schemeClr val="tx1"/>
                </a:solidFill>
                <a:latin typeface="Times New Roman" panose="02020603050405020304" charset="0"/>
                <a:cs typeface="Times New Roman" panose="02020603050405020304" charset="0"/>
                <a:sym typeface="+mn-ea"/>
              </a:rPr>
              <a:t>：</a:t>
            </a:r>
            <a:r>
              <a:rPr lang="en-US" altLang="zh-CN" sz="2800">
                <a:solidFill>
                  <a:schemeClr val="tx1"/>
                </a:solidFill>
                <a:latin typeface="Times New Roman" panose="02020603050405020304" charset="0"/>
                <a:cs typeface="Times New Roman" panose="02020603050405020304" charset="0"/>
                <a:sym typeface="+mn-ea"/>
              </a:rPr>
              <a:t>whic, that</a:t>
            </a:r>
            <a:endParaRPr lang="en-US" altLang="zh-CN" sz="2800">
              <a:solidFill>
                <a:schemeClr val="tx1"/>
              </a:solidFill>
              <a:latin typeface="Times New Roman" panose="02020603050405020304" charset="0"/>
              <a:cs typeface="Times New Roman" panose="02020603050405020304" charset="0"/>
              <a:sym typeface="+mn-ea"/>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o</a:t>
            </a:r>
            <a:r>
              <a:rPr lang="zh-CN" altLang="en-US" sz="2800" b="1">
                <a:solidFill>
                  <a:schemeClr val="accent2"/>
                </a:solidFill>
                <a:latin typeface="Times New Roman" panose="02020603050405020304" charset="0"/>
                <a:cs typeface="Times New Roman" panose="02020603050405020304" charset="0"/>
              </a:rPr>
              <a:t>wnership</a:t>
            </a:r>
            <a:r>
              <a:rPr lang="en-US" altLang="zh-CN" sz="2800">
                <a:solidFill>
                  <a:schemeClr val="tx1"/>
                </a:solidFill>
                <a:latin typeface="Times New Roman" panose="02020603050405020304" charset="0"/>
                <a:cs typeface="Times New Roman" panose="02020603050405020304" charset="0"/>
              </a:rPr>
              <a:t>: whose, of which</a:t>
            </a:r>
            <a:endParaRPr lang="en-US" altLang="zh-CN"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places</a:t>
            </a:r>
            <a:r>
              <a:rPr lang="en-US" altLang="zh-CN" sz="2800">
                <a:solidFill>
                  <a:schemeClr val="tx1"/>
                </a:solidFill>
                <a:latin typeface="Times New Roman" panose="02020603050405020304" charset="0"/>
                <a:cs typeface="Times New Roman" panose="02020603050405020304" charset="0"/>
                <a:sym typeface="+mn-ea"/>
              </a:rPr>
              <a:t>:   where</a:t>
            </a:r>
            <a:endParaRPr lang="en-US" altLang="zh-CN"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time</a:t>
            </a:r>
            <a:r>
              <a:rPr lang="en-US" altLang="zh-CN" sz="2800">
                <a:solidFill>
                  <a:schemeClr val="tx1"/>
                </a:solidFill>
                <a:latin typeface="Times New Roman" panose="02020603050405020304" charset="0"/>
                <a:cs typeface="Times New Roman" panose="02020603050405020304" charset="0"/>
                <a:sym typeface="+mn-ea"/>
              </a:rPr>
              <a:t>:      when</a:t>
            </a:r>
            <a:endParaRPr lang="zh-CN" altLang="en-US" sz="2800">
              <a:solidFill>
                <a:schemeClr val="tx1"/>
              </a:solidFill>
              <a:latin typeface="Times New Roman" panose="02020603050405020304" charset="0"/>
              <a:cs typeface="Times New Roman" panose="02020603050405020304" charset="0"/>
            </a:endParaRPr>
          </a:p>
          <a:p>
            <a:pPr algn="l"/>
            <a:r>
              <a:rPr lang="zh-CN" altLang="en-US" sz="2800">
                <a:solidFill>
                  <a:schemeClr val="tx1"/>
                </a:solidFill>
                <a:latin typeface="Times New Roman" panose="02020603050405020304" charset="0"/>
                <a:cs typeface="Times New Roman" panose="02020603050405020304" charset="0"/>
                <a:sym typeface="+mn-ea"/>
              </a:rPr>
              <a:t>Antecedents refer to</a:t>
            </a:r>
            <a:r>
              <a:rPr lang="en-US" altLang="zh-CN" sz="2800">
                <a:solidFill>
                  <a:schemeClr val="tx1"/>
                </a:solidFill>
                <a:latin typeface="Times New Roman" panose="02020603050405020304" charset="0"/>
                <a:cs typeface="Times New Roman" panose="02020603050405020304" charset="0"/>
                <a:sym typeface="+mn-ea"/>
              </a:rPr>
              <a:t> </a:t>
            </a:r>
            <a:r>
              <a:rPr lang="zh-CN" altLang="en-US" sz="2800" b="1">
                <a:solidFill>
                  <a:schemeClr val="accent2"/>
                </a:solidFill>
                <a:latin typeface="Times New Roman" panose="02020603050405020304" charset="0"/>
                <a:cs typeface="Times New Roman" panose="02020603050405020304" charset="0"/>
                <a:sym typeface="+mn-ea"/>
              </a:rPr>
              <a:t>reasons</a:t>
            </a:r>
            <a:r>
              <a:rPr lang="en-US" altLang="zh-CN" sz="2800">
                <a:solidFill>
                  <a:schemeClr val="tx1"/>
                </a:solidFill>
                <a:latin typeface="Times New Roman" panose="02020603050405020304" charset="0"/>
                <a:cs typeface="Times New Roman" panose="02020603050405020304" charset="0"/>
                <a:sym typeface="+mn-ea"/>
              </a:rPr>
              <a:t>:  why</a:t>
            </a:r>
            <a:endParaRPr lang="en-US" altLang="zh-CN" sz="2800">
              <a:solidFill>
                <a:schemeClr val="tx1"/>
              </a:solidFill>
              <a:latin typeface="Times New Roman" panose="02020603050405020304" charset="0"/>
              <a:cs typeface="Times New Roman" panose="02020603050405020304" charset="0"/>
              <a:sym typeface="+mn-ea"/>
            </a:endParaRPr>
          </a:p>
        </p:txBody>
      </p:sp>
      <p:sp>
        <p:nvSpPr>
          <p:cNvPr id="13" name="右大括号 12"/>
          <p:cNvSpPr/>
          <p:nvPr/>
        </p:nvSpPr>
        <p:spPr>
          <a:xfrm>
            <a:off x="8263890" y="3837305"/>
            <a:ext cx="364490" cy="105600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5" name="右大括号 14"/>
          <p:cNvSpPr/>
          <p:nvPr/>
        </p:nvSpPr>
        <p:spPr>
          <a:xfrm>
            <a:off x="6453505" y="5147945"/>
            <a:ext cx="364490" cy="105600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7" name="文本框 16"/>
          <p:cNvSpPr txBox="1"/>
          <p:nvPr/>
        </p:nvSpPr>
        <p:spPr>
          <a:xfrm>
            <a:off x="8900160" y="3851910"/>
            <a:ext cx="1943100" cy="953135"/>
          </a:xfrm>
          <a:prstGeom prst="rect">
            <a:avLst/>
          </a:prstGeom>
          <a:gradFill>
            <a:gsLst>
              <a:gs pos="19000">
                <a:srgbClr val="FFB9B9"/>
              </a:gs>
              <a:gs pos="64000">
                <a:srgbClr val="FF8F8E"/>
              </a:gs>
              <a:gs pos="44000">
                <a:srgbClr val="FE9E9F"/>
              </a:gs>
              <a:gs pos="84000">
                <a:srgbClr val="FF7373"/>
              </a:gs>
            </a:gsLst>
            <a:lin scaled="1"/>
          </a:gradFill>
          <a:ln w="38100">
            <a:solidFill>
              <a:srgbClr val="00B0F0"/>
            </a:solidFill>
            <a:prstDash val="sysDash"/>
          </a:ln>
        </p:spPr>
        <p:txBody>
          <a:bodyPr wrap="square" rtlCol="0">
            <a:spAutoFit/>
          </a:bodyPr>
          <a:p>
            <a:pPr lvl="0" algn="ctr">
              <a:buClrTx/>
              <a:buSzTx/>
              <a:buFontTx/>
            </a:pPr>
            <a:r>
              <a:rPr lang="en-US" altLang="zh-CN" sz="2800">
                <a:latin typeface="Times New Roman" panose="02020603050405020304" charset="0"/>
                <a:cs typeface="Times New Roman" panose="02020603050405020304" charset="0"/>
                <a:sym typeface="+mn-ea"/>
              </a:rPr>
              <a:t>relative pronoun</a:t>
            </a:r>
            <a:endParaRPr lang="en-US" altLang="zh-CN" sz="2800">
              <a:latin typeface="Times New Roman" panose="02020603050405020304" charset="0"/>
              <a:cs typeface="Times New Roman" panose="02020603050405020304" charset="0"/>
              <a:sym typeface="+mn-ea"/>
            </a:endParaRPr>
          </a:p>
        </p:txBody>
      </p:sp>
      <p:sp>
        <p:nvSpPr>
          <p:cNvPr id="18" name="文本框 17"/>
          <p:cNvSpPr txBox="1"/>
          <p:nvPr/>
        </p:nvSpPr>
        <p:spPr>
          <a:xfrm>
            <a:off x="7181215" y="5415280"/>
            <a:ext cx="2645410" cy="521970"/>
          </a:xfrm>
          <a:prstGeom prst="rect">
            <a:avLst/>
          </a:prstGeom>
          <a:gradFill>
            <a:gsLst>
              <a:gs pos="19000">
                <a:srgbClr val="FFB9B9"/>
              </a:gs>
              <a:gs pos="64000">
                <a:srgbClr val="FF8F8E"/>
              </a:gs>
              <a:gs pos="44000">
                <a:srgbClr val="FE9E9F"/>
              </a:gs>
              <a:gs pos="84000">
                <a:srgbClr val="FF7373"/>
              </a:gs>
            </a:gsLst>
            <a:lin scaled="1"/>
          </a:gradFill>
          <a:ln w="38100">
            <a:solidFill>
              <a:srgbClr val="00B0F0"/>
            </a:solidFill>
            <a:prstDash val="sysDash"/>
          </a:ln>
        </p:spPr>
        <p:txBody>
          <a:bodyPr wrap="square" rtlCol="0">
            <a:spAutoFit/>
          </a:bodyPr>
          <a:p>
            <a:pPr algn="ctr"/>
            <a:r>
              <a:rPr lang="en-US" altLang="zh-CN" sz="2800">
                <a:latin typeface="Times New Roman" panose="02020603050405020304" charset="0"/>
                <a:cs typeface="Times New Roman" panose="02020603050405020304" charset="0"/>
              </a:rPr>
              <a:t>relative adverb</a:t>
            </a:r>
            <a:endParaRPr lang="en-US" altLang="zh-CN" sz="2800">
              <a:latin typeface="Times New Roman" panose="02020603050405020304" charset="0"/>
              <a:cs typeface="Times New Roman" panose="02020603050405020304" charset="0"/>
            </a:endParaRPr>
          </a:p>
        </p:txBody>
      </p:sp>
      <p:pic>
        <p:nvPicPr>
          <p:cNvPr id="20" name="图片 19" descr="a76ffed4-38c1-477f-9a0a-1e8b3f3d8c28"/>
          <p:cNvPicPr>
            <a:picLocks noChangeAspect="1"/>
          </p:cNvPicPr>
          <p:nvPr/>
        </p:nvPicPr>
        <p:blipFill>
          <a:blip r:embed="rId4"/>
          <a:stretch>
            <a:fillRect/>
          </a:stretch>
        </p:blipFill>
        <p:spPr>
          <a:xfrm flipH="1">
            <a:off x="10126980" y="-280035"/>
            <a:ext cx="2301240" cy="2188210"/>
          </a:xfrm>
          <a:prstGeom prst="rect">
            <a:avLst/>
          </a:prstGeom>
        </p:spPr>
      </p:pic>
      <p:pic>
        <p:nvPicPr>
          <p:cNvPr id="12" name="图片 11"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36195"/>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1434465" y="803910"/>
            <a:ext cx="9323070" cy="829945"/>
          </a:xfrm>
          <a:prstGeom prst="rect">
            <a:avLst/>
          </a:prstGeom>
          <a:noFill/>
        </p:spPr>
        <p:txBody>
          <a:bodyPr wrap="square" rtlCol="0">
            <a:spAutoFit/>
          </a:bodyPr>
          <a:lstStyle/>
          <a:p>
            <a:pPr marL="342900" indent="-342900" algn="ctr"/>
            <a:r>
              <a:rPr lang="en-US" altLang="zh-CN" sz="4800" b="1">
                <a:solidFill>
                  <a:srgbClr val="FF0000"/>
                </a:solidFill>
                <a:latin typeface="Times New Roman" panose="02020603050405020304" charset="0"/>
                <a:cs typeface="Times New Roman" panose="02020603050405020304" charset="0"/>
                <a:sym typeface="+mn-ea"/>
              </a:rPr>
              <a:t>	To review the  Relative Clauses</a:t>
            </a:r>
            <a:endParaRPr lang="en-US" altLang="zh-CN" sz="4800" b="1">
              <a:solidFill>
                <a:srgbClr val="FF0000"/>
              </a:solidFill>
              <a:latin typeface="Times New Roman" panose="02020603050405020304" charset="0"/>
              <a:cs typeface="Times New Roman" panose="02020603050405020304" charset="0"/>
              <a:sym typeface="+mn-ea"/>
            </a:endParaRPr>
          </a:p>
        </p:txBody>
      </p:sp>
      <p:pic>
        <p:nvPicPr>
          <p:cNvPr id="3" name="图片 2" descr="脑"/>
          <p:cNvPicPr>
            <a:picLocks noChangeAspect="1"/>
          </p:cNvPicPr>
          <p:nvPr/>
        </p:nvPicPr>
        <p:blipFill>
          <a:blip r:embed="rId4"/>
          <a:stretch>
            <a:fillRect/>
          </a:stretch>
        </p:blipFill>
        <p:spPr>
          <a:xfrm>
            <a:off x="2231390" y="2044700"/>
            <a:ext cx="3419475" cy="3629660"/>
          </a:xfrm>
          <a:prstGeom prst="rect">
            <a:avLst/>
          </a:prstGeom>
        </p:spPr>
      </p:pic>
      <p:pic>
        <p:nvPicPr>
          <p:cNvPr id="2" name="图片 1" descr="合"/>
          <p:cNvPicPr>
            <a:picLocks noChangeAspect="1"/>
          </p:cNvPicPr>
          <p:nvPr/>
        </p:nvPicPr>
        <p:blipFill>
          <a:blip r:embed="rId5"/>
          <a:stretch>
            <a:fillRect/>
          </a:stretch>
        </p:blipFill>
        <p:spPr>
          <a:xfrm>
            <a:off x="1434465" y="2513965"/>
            <a:ext cx="8939530" cy="4104640"/>
          </a:xfrm>
          <a:prstGeom prst="rect">
            <a:avLst/>
          </a:prstGeom>
        </p:spPr>
      </p:pic>
      <p:pic>
        <p:nvPicPr>
          <p:cNvPr id="9" name="图片 8" descr="合并_副本"/>
          <p:cNvPicPr>
            <a:picLocks noChangeAspect="1"/>
          </p:cNvPicPr>
          <p:nvPr/>
        </p:nvPicPr>
        <p:blipFill>
          <a:blip r:embed="rId6"/>
          <a:stretch>
            <a:fillRect/>
          </a:stretch>
        </p:blipFill>
        <p:spPr>
          <a:xfrm>
            <a:off x="7795260" y="2172970"/>
            <a:ext cx="3994785" cy="3420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9" name="文本框 8"/>
          <p:cNvSpPr txBox="1"/>
          <p:nvPr/>
        </p:nvSpPr>
        <p:spPr>
          <a:xfrm>
            <a:off x="1056005" y="76200"/>
            <a:ext cx="9735185" cy="645160"/>
          </a:xfrm>
          <a:prstGeom prst="rect">
            <a:avLst/>
          </a:prstGeom>
          <a:noFill/>
          <a:ln w="38100">
            <a:solidFill>
              <a:srgbClr val="FF0000"/>
            </a:solidFill>
          </a:ln>
        </p:spPr>
        <p:txBody>
          <a:bodyPr wrap="square" rtlCol="0">
            <a:spAutoFit/>
          </a:bodyPr>
          <a:lstStyle/>
          <a:p>
            <a:pPr algn="ctr"/>
            <a:r>
              <a:rPr lang="en-US" altLang="zh-CN" sz="3600" b="1" dirty="0">
                <a:solidFill>
                  <a:srgbClr val="FF0000"/>
                </a:solidFill>
                <a:latin typeface="Times New Roman" panose="02020603050405020304" charset="0"/>
                <a:ea typeface="宋体" panose="02010600030101010101" pitchFamily="2" charset="-122"/>
                <a:cs typeface="Times New Roman" panose="02020603050405020304" charset="0"/>
                <a:sym typeface="+mn-ea"/>
              </a:rPr>
              <a:t>Find out the Relative Clauses on Pages 50 and 51</a:t>
            </a:r>
            <a:endParaRPr lang="en-US" altLang="zh-CN" sz="3600" b="1" dirty="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2" name="文本框 1"/>
          <p:cNvSpPr txBox="1"/>
          <p:nvPr/>
        </p:nvSpPr>
        <p:spPr>
          <a:xfrm>
            <a:off x="327025" y="956945"/>
            <a:ext cx="939927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 There are various reasons </a:t>
            </a:r>
            <a:r>
              <a:rPr lang="en-US" altLang="zh-CN" sz="2800">
                <a:solidFill>
                  <a:srgbClr val="FF0000"/>
                </a:solidFill>
                <a:latin typeface="Times New Roman" panose="02020603050405020304" charset="0"/>
                <a:cs typeface="Times New Roman" panose="02020603050405020304" charset="0"/>
              </a:rPr>
              <a:t>why people compose poetry.</a:t>
            </a:r>
            <a:endParaRPr lang="en-US" altLang="zh-CN" sz="2800">
              <a:solidFill>
                <a:srgbClr val="FF0000"/>
              </a:solidFill>
              <a:latin typeface="Times New Roman" panose="02020603050405020304" charset="0"/>
              <a:cs typeface="Times New Roman" panose="02020603050405020304" charset="0"/>
            </a:endParaRPr>
          </a:p>
        </p:txBody>
      </p:sp>
      <p:sp>
        <p:nvSpPr>
          <p:cNvPr id="3" name="文本框 2"/>
          <p:cNvSpPr txBox="1"/>
          <p:nvPr/>
        </p:nvSpPr>
        <p:spPr>
          <a:xfrm>
            <a:off x="327025" y="1483995"/>
            <a:ext cx="1146302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Some of the first poems </a:t>
            </a:r>
            <a:r>
              <a:rPr lang="en-US" altLang="zh-CN" sz="2800">
                <a:solidFill>
                  <a:srgbClr val="FF0000"/>
                </a:solidFill>
                <a:latin typeface="Times New Roman" panose="02020603050405020304" charset="0"/>
                <a:cs typeface="Times New Roman" panose="02020603050405020304" charset="0"/>
              </a:rPr>
              <a:t>a young child learns</a:t>
            </a:r>
            <a:r>
              <a:rPr lang="en-US" altLang="zh-CN" sz="2800">
                <a:latin typeface="Times New Roman" panose="02020603050405020304" charset="0"/>
                <a:cs typeface="Times New Roman" panose="02020603050405020304" charset="0"/>
              </a:rPr>
              <a:t> in English are nursery rhymes.</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326390" y="2073910"/>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3. One of the simplest kinds of poem is the “list poem”, </a:t>
            </a:r>
            <a:r>
              <a:rPr lang="en-US" altLang="zh-CN" sz="2800">
                <a:solidFill>
                  <a:srgbClr val="FF0000"/>
                </a:solidFill>
                <a:latin typeface="Times New Roman" panose="02020603050405020304" charset="0"/>
                <a:cs typeface="Times New Roman" panose="02020603050405020304" charset="0"/>
              </a:rPr>
              <a:t>which contains a list</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of things, people, ideas, or descriptions </a:t>
            </a:r>
            <a:r>
              <a:rPr lang="en-US" altLang="zh-CN" sz="2800">
                <a:solidFill>
                  <a:schemeClr val="accent1"/>
                </a:solidFill>
                <a:latin typeface="Times New Roman" panose="02020603050405020304" charset="0"/>
                <a:cs typeface="Times New Roman" panose="02020603050405020304" charset="0"/>
              </a:rPr>
              <a:t>that develop a particular theme.</a:t>
            </a:r>
            <a:endParaRPr lang="en-US" altLang="zh-CN" sz="2800">
              <a:solidFill>
                <a:schemeClr val="accent1"/>
              </a:solidFill>
              <a:latin typeface="Times New Roman" panose="02020603050405020304" charset="0"/>
              <a:cs typeface="Times New Roman" panose="02020603050405020304" charset="0"/>
            </a:endParaRPr>
          </a:p>
        </p:txBody>
      </p:sp>
      <p:sp>
        <p:nvSpPr>
          <p:cNvPr id="8" name="文本框 7"/>
          <p:cNvSpPr txBox="1"/>
          <p:nvPr/>
        </p:nvSpPr>
        <p:spPr>
          <a:xfrm>
            <a:off x="327025" y="2987040"/>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4. List poems have a flexible line length and repeated phrases </a:t>
            </a:r>
            <a:r>
              <a:rPr lang="en-US" altLang="zh-CN" sz="2800">
                <a:solidFill>
                  <a:srgbClr val="FF0000"/>
                </a:solidFill>
                <a:latin typeface="Times New Roman" panose="02020603050405020304" charset="0"/>
                <a:cs typeface="Times New Roman" panose="02020603050405020304" charset="0"/>
              </a:rPr>
              <a:t>which give both</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a pattern and a rhythm to the poem.</a:t>
            </a:r>
            <a:endParaRPr lang="en-US" altLang="zh-CN" sz="2800">
              <a:solidFill>
                <a:srgbClr val="FF0000"/>
              </a:solidFill>
              <a:latin typeface="Times New Roman" panose="02020603050405020304" charset="0"/>
              <a:cs typeface="Times New Roman" panose="02020603050405020304" charset="0"/>
            </a:endParaRPr>
          </a:p>
        </p:txBody>
      </p:sp>
      <p:sp>
        <p:nvSpPr>
          <p:cNvPr id="10" name="文本框 9"/>
          <p:cNvSpPr txBox="1"/>
          <p:nvPr/>
        </p:nvSpPr>
        <p:spPr>
          <a:xfrm>
            <a:off x="364490" y="3975735"/>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5. Another simple form of poem that amateurs can easily write is the cinquain,</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which is made up of five lines.</a:t>
            </a:r>
            <a:endParaRPr lang="en-US" altLang="zh-CN" sz="2800">
              <a:solidFill>
                <a:srgbClr val="FF0000"/>
              </a:solidFill>
              <a:latin typeface="Times New Roman" panose="02020603050405020304" charset="0"/>
              <a:cs typeface="Times New Roman" panose="02020603050405020304" charset="0"/>
            </a:endParaRPr>
          </a:p>
        </p:txBody>
      </p:sp>
      <p:sp>
        <p:nvSpPr>
          <p:cNvPr id="11" name="文本框 10"/>
          <p:cNvSpPr txBox="1"/>
          <p:nvPr/>
        </p:nvSpPr>
        <p:spPr>
          <a:xfrm>
            <a:off x="364490" y="4921250"/>
            <a:ext cx="1146302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6. Haiku is a Japanese form of poetry </a:t>
            </a:r>
            <a:r>
              <a:rPr lang="en-US" altLang="zh-CN" sz="2800">
                <a:solidFill>
                  <a:srgbClr val="FF0000"/>
                </a:solidFill>
                <a:latin typeface="Times New Roman" panose="02020603050405020304" charset="0"/>
                <a:cs typeface="Times New Roman" panose="02020603050405020304" charset="0"/>
              </a:rPr>
              <a:t>that consists of 17 syllables.</a:t>
            </a:r>
            <a:endParaRPr lang="en-US" altLang="zh-CN" sz="2800">
              <a:solidFill>
                <a:srgbClr val="FF0000"/>
              </a:solidFill>
              <a:latin typeface="Times New Roman" panose="02020603050405020304" charset="0"/>
              <a:cs typeface="Times New Roman" panose="02020603050405020304" charset="0"/>
            </a:endParaRPr>
          </a:p>
        </p:txBody>
      </p:sp>
      <p:sp>
        <p:nvSpPr>
          <p:cNvPr id="12" name="文本框 11"/>
          <p:cNvSpPr txBox="1"/>
          <p:nvPr/>
        </p:nvSpPr>
        <p:spPr>
          <a:xfrm>
            <a:off x="364490" y="5448300"/>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7. The haiku poem on the right is a translation from Japanese, </a:t>
            </a:r>
            <a:r>
              <a:rPr lang="en-US" altLang="zh-CN" sz="2800">
                <a:solidFill>
                  <a:srgbClr val="FF0000"/>
                </a:solidFill>
                <a:latin typeface="Times New Roman" panose="02020603050405020304" charset="0"/>
                <a:cs typeface="Times New Roman" panose="02020603050405020304" charset="0"/>
              </a:rPr>
              <a:t>which shows a </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moment in the life of a delicate butterfly.</a:t>
            </a:r>
            <a:endParaRPr lang="en-US" altLang="zh-CN" sz="2800">
              <a:solidFill>
                <a:srgbClr val="FF0000"/>
              </a:solidFill>
              <a:latin typeface="Times New Roman" panose="02020603050405020304" charset="0"/>
              <a:cs typeface="Times New Roman" panose="02020603050405020304" charset="0"/>
            </a:endParaRPr>
          </a:p>
        </p:txBody>
      </p:sp>
      <p:pic>
        <p:nvPicPr>
          <p:cNvPr id="13" name="图片 12"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7" grpId="0"/>
      <p:bldP spid="7" grpId="1"/>
      <p:bldP spid="8" grpId="0"/>
      <p:bldP spid="8" grpId="1"/>
      <p:bldP spid="10" grpId="0"/>
      <p:bldP spid="10" grpId="1"/>
      <p:bldP spid="11" grpId="0"/>
      <p:bldP spid="11"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2" name="文本框 1"/>
          <p:cNvSpPr txBox="1"/>
          <p:nvPr/>
        </p:nvSpPr>
        <p:spPr>
          <a:xfrm>
            <a:off x="364490" y="908050"/>
            <a:ext cx="939927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1. There are various reasons       </a:t>
            </a:r>
            <a:r>
              <a:rPr lang="en-US" altLang="zh-CN" sz="2800">
                <a:solidFill>
                  <a:srgbClr val="FF0000"/>
                </a:solidFill>
                <a:latin typeface="Times New Roman" panose="02020603050405020304" charset="0"/>
                <a:cs typeface="Times New Roman" panose="02020603050405020304" charset="0"/>
              </a:rPr>
              <a:t>  people compose poetry.</a:t>
            </a:r>
            <a:endParaRPr lang="en-US" altLang="zh-CN" sz="2800">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4589780" y="120015"/>
            <a:ext cx="2170430" cy="645160"/>
          </a:xfrm>
          <a:prstGeom prst="rect">
            <a:avLst/>
          </a:prstGeom>
          <a:noFill/>
          <a:ln w="38100">
            <a:solidFill>
              <a:srgbClr val="FF0000"/>
            </a:solidFill>
          </a:ln>
        </p:spPr>
        <p:txBody>
          <a:bodyPr wrap="square" rtlCol="0">
            <a:spAutoFit/>
          </a:bodyPr>
          <a:lstStyle/>
          <a:p>
            <a:pPr algn="ctr"/>
            <a:r>
              <a:rPr lang="en-US" altLang="zh-CN" sz="3600" b="1" dirty="0">
                <a:solidFill>
                  <a:srgbClr val="FF0000"/>
                </a:solidFill>
                <a:latin typeface="Times New Roman" panose="02020603050405020304" charset="0"/>
                <a:ea typeface="宋体" panose="02010600030101010101" pitchFamily="2" charset="-122"/>
                <a:cs typeface="Times New Roman" panose="02020603050405020304" charset="0"/>
                <a:sym typeface="+mn-ea"/>
              </a:rPr>
              <a:t>Thinking</a:t>
            </a:r>
            <a:endParaRPr lang="en-US" altLang="zh-CN" sz="3600" b="1" dirty="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3" name="图片 2" descr="1-3"/>
          <p:cNvPicPr>
            <a:picLocks noChangeAspect="1"/>
          </p:cNvPicPr>
          <p:nvPr/>
        </p:nvPicPr>
        <p:blipFill>
          <a:blip r:embed="rId4"/>
          <a:stretch>
            <a:fillRect/>
          </a:stretch>
        </p:blipFill>
        <p:spPr>
          <a:xfrm rot="660000">
            <a:off x="10753725" y="228600"/>
            <a:ext cx="1257300" cy="1228725"/>
          </a:xfrm>
          <a:prstGeom prst="rect">
            <a:avLst/>
          </a:prstGeom>
        </p:spPr>
      </p:pic>
      <p:sp>
        <p:nvSpPr>
          <p:cNvPr id="8" name="文本框 7"/>
          <p:cNvSpPr txBox="1"/>
          <p:nvPr/>
        </p:nvSpPr>
        <p:spPr>
          <a:xfrm>
            <a:off x="910590" y="1430020"/>
            <a:ext cx="5849620" cy="521970"/>
          </a:xfrm>
          <a:prstGeom prst="rect">
            <a:avLst/>
          </a:prstGeom>
          <a:noFill/>
        </p:spPr>
        <p:txBody>
          <a:bodyPr wrap="square" rtlCol="0">
            <a:spAutoFit/>
          </a:bodyPr>
          <a:lstStyle/>
          <a:p>
            <a:r>
              <a:rPr lang="en-US" altLang="zh-CN" sz="2800">
                <a:latin typeface="Times New Roman" panose="02020603050405020304" charset="0"/>
                <a:ea typeface="宋体" panose="02010600030101010101" pitchFamily="2" charset="-122"/>
                <a:cs typeface="Times New Roman" panose="02020603050405020304" charset="0"/>
              </a:rPr>
              <a:t>r</a:t>
            </a:r>
            <a:r>
              <a:rPr lang="zh-CN" altLang="en-US" sz="2800">
                <a:latin typeface="Times New Roman" panose="02020603050405020304" charset="0"/>
                <a:ea typeface="宋体" panose="02010600030101010101" pitchFamily="2" charset="-122"/>
                <a:cs typeface="Times New Roman" panose="02020603050405020304" charset="0"/>
              </a:rPr>
              <a:t>elative adverb</a:t>
            </a:r>
            <a:r>
              <a:rPr lang="zh-CN" altLang="en-US" sz="2800">
                <a:latin typeface="宋体" panose="02010600030101010101" pitchFamily="2" charset="-122"/>
                <a:ea typeface="宋体" panose="02010600030101010101" pitchFamily="2" charset="-122"/>
                <a:cs typeface="Times New Roman" panose="02020603050405020304" charset="0"/>
              </a:rPr>
              <a:t> = </a:t>
            </a:r>
            <a:r>
              <a:rPr lang="zh-CN" altLang="en-US" sz="2800">
                <a:latin typeface="Times New Roman" panose="02020603050405020304" charset="0"/>
                <a:ea typeface="宋体" panose="02010600030101010101" pitchFamily="2" charset="-122"/>
                <a:cs typeface="Times New Roman" panose="02020603050405020304" charset="0"/>
              </a:rPr>
              <a:t>preposition</a:t>
            </a:r>
            <a:r>
              <a:rPr lang="en-US" altLang="zh-CN" sz="2800">
                <a:latin typeface="Times New Roman" panose="02020603050405020304" charset="0"/>
                <a:ea typeface="宋体" panose="02010600030101010101" pitchFamily="2" charset="-122"/>
                <a:cs typeface="Times New Roman" panose="02020603050405020304" charset="0"/>
              </a:rPr>
              <a:t> </a:t>
            </a:r>
            <a:r>
              <a:rPr lang="zh-CN" altLang="en-US" sz="2800">
                <a:latin typeface="Times New Roman" panose="02020603050405020304" charset="0"/>
                <a:ea typeface="宋体" panose="02010600030101010101" pitchFamily="2" charset="-122"/>
                <a:cs typeface="Times New Roman" panose="02020603050405020304" charset="0"/>
              </a:rPr>
              <a:t>+</a:t>
            </a:r>
            <a:r>
              <a:rPr lang="zh-CN" altLang="en-US" sz="2800">
                <a:latin typeface="宋体" panose="02010600030101010101" pitchFamily="2" charset="-122"/>
                <a:ea typeface="宋体" panose="02010600030101010101" pitchFamily="2" charset="-122"/>
                <a:cs typeface="Times New Roman" panose="02020603050405020304" charset="0"/>
              </a:rPr>
              <a:t> </a:t>
            </a:r>
            <a:r>
              <a:rPr lang="zh-CN" altLang="en-US" sz="2800">
                <a:latin typeface="Times New Roman" panose="02020603050405020304" charset="0"/>
                <a:ea typeface="宋体" panose="02010600030101010101" pitchFamily="2" charset="-122"/>
                <a:cs typeface="Times New Roman" panose="02020603050405020304" charset="0"/>
              </a:rPr>
              <a:t>which</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 name="文本框 9"/>
          <p:cNvSpPr txBox="1"/>
          <p:nvPr/>
        </p:nvSpPr>
        <p:spPr>
          <a:xfrm>
            <a:off x="8791575" y="1430020"/>
            <a:ext cx="1724660" cy="521970"/>
          </a:xfrm>
          <a:prstGeom prst="rect">
            <a:avLst/>
          </a:prstGeom>
          <a:solidFill>
            <a:srgbClr val="F79191"/>
          </a:solidFill>
        </p:spPr>
        <p:txBody>
          <a:bodyPr wrap="square" rtlCol="0">
            <a:spAutoFit/>
          </a:bodyPr>
          <a:lstStyle/>
          <a:p>
            <a:pPr algn="ctr"/>
            <a:r>
              <a:rPr lang="en-US" altLang="zh-CN" sz="2800" b="1">
                <a:latin typeface="Times New Roman" panose="02020603050405020304" charset="0"/>
                <a:cs typeface="Times New Roman" panose="02020603050405020304" charset="0"/>
              </a:rPr>
              <a:t>for which</a:t>
            </a:r>
            <a:endParaRPr lang="en-US" altLang="zh-CN" sz="2800" b="1">
              <a:latin typeface="Times New Roman" panose="02020603050405020304" charset="0"/>
              <a:cs typeface="Times New Roman" panose="02020603050405020304" charset="0"/>
            </a:endParaRPr>
          </a:p>
        </p:txBody>
      </p:sp>
      <p:sp>
        <p:nvSpPr>
          <p:cNvPr id="11" name="文本框 10"/>
          <p:cNvSpPr txBox="1"/>
          <p:nvPr/>
        </p:nvSpPr>
        <p:spPr>
          <a:xfrm>
            <a:off x="364490" y="1951990"/>
            <a:ext cx="1146302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2. Some of the first poems </a:t>
            </a:r>
            <a:r>
              <a:rPr lang="en-US" altLang="zh-CN" sz="2800">
                <a:solidFill>
                  <a:srgbClr val="FF0000"/>
                </a:solidFill>
                <a:latin typeface="Times New Roman" panose="02020603050405020304" charset="0"/>
                <a:cs typeface="Times New Roman" panose="02020603050405020304" charset="0"/>
              </a:rPr>
              <a:t>a young child learns</a:t>
            </a:r>
            <a:r>
              <a:rPr lang="en-US" altLang="zh-CN" sz="2800">
                <a:latin typeface="Times New Roman" panose="02020603050405020304" charset="0"/>
                <a:cs typeface="Times New Roman" panose="02020603050405020304" charset="0"/>
              </a:rPr>
              <a:t> in English are nursery rhymes.</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4439285" y="908050"/>
            <a:ext cx="79946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why</a:t>
            </a:r>
            <a:endParaRPr lang="en-US" altLang="zh-CN" sz="2800">
              <a:solidFill>
                <a:srgbClr val="FF0000"/>
              </a:solidFill>
              <a:latin typeface="Times New Roman" panose="02020603050405020304" charset="0"/>
              <a:cs typeface="Times New Roman" panose="02020603050405020304" charset="0"/>
            </a:endParaRPr>
          </a:p>
        </p:txBody>
      </p:sp>
      <p:sp>
        <p:nvSpPr>
          <p:cNvPr id="15" name="文本框 14"/>
          <p:cNvSpPr txBox="1"/>
          <p:nvPr/>
        </p:nvSpPr>
        <p:spPr>
          <a:xfrm>
            <a:off x="587375" y="2409190"/>
            <a:ext cx="8270240" cy="521970"/>
          </a:xfrm>
          <a:prstGeom prst="rect">
            <a:avLst/>
          </a:prstGeom>
          <a:noFill/>
        </p:spPr>
        <p:txBody>
          <a:bodyPr wrap="square" rtlCol="0">
            <a:spAutoFit/>
          </a:bodyPr>
          <a:lstStyle/>
          <a:p>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1</a:t>
            </a:r>
            <a:r>
              <a:rPr lang="zh-CN" altLang="en-US"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Why can the </a:t>
            </a:r>
            <a:r>
              <a:rPr lang="en-US" altLang="zh-CN" sz="2800">
                <a:latin typeface="Times New Roman" panose="02020603050405020304" charset="0"/>
                <a:cs typeface="Times New Roman" panose="02020603050405020304" charset="0"/>
                <a:sym typeface="+mn-ea"/>
              </a:rPr>
              <a:t>relative words be omitted?  </a:t>
            </a:r>
            <a:endParaRPr lang="en-US" altLang="zh-CN" sz="2800">
              <a:latin typeface="Times New Roman" panose="02020603050405020304" charset="0"/>
              <a:cs typeface="Times New Roman" panose="02020603050405020304" charset="0"/>
            </a:endParaRPr>
          </a:p>
        </p:txBody>
      </p:sp>
      <p:sp>
        <p:nvSpPr>
          <p:cNvPr id="16" name="文本框 15"/>
          <p:cNvSpPr txBox="1"/>
          <p:nvPr/>
        </p:nvSpPr>
        <p:spPr>
          <a:xfrm>
            <a:off x="365125" y="2978150"/>
            <a:ext cx="11337925" cy="1383665"/>
          </a:xfrm>
          <a:prstGeom prst="rect">
            <a:avLst/>
          </a:prstGeom>
          <a:solidFill>
            <a:srgbClr val="F79191"/>
          </a:solidFill>
        </p:spPr>
        <p:txBody>
          <a:bodyPr wrap="square" rtlCol="0">
            <a:spAutoFit/>
          </a:bodyPr>
          <a:lstStyle/>
          <a:p>
            <a:r>
              <a:rPr lang="zh-CN" altLang="en-US" sz="2800">
                <a:latin typeface="Times New Roman" panose="02020603050405020304" charset="0"/>
                <a:cs typeface="Times New Roman" panose="02020603050405020304" charset="0"/>
              </a:rPr>
              <a:t>If the antecedent </a:t>
            </a:r>
            <a:r>
              <a:rPr lang="en-US" altLang="zh-CN" sz="2800">
                <a:latin typeface="Times New Roman" panose="02020603050405020304" charset="0"/>
                <a:cs typeface="Times New Roman" panose="02020603050405020304" charset="0"/>
              </a:rPr>
              <a:t>(</a:t>
            </a:r>
            <a:r>
              <a:rPr lang="zh-CN" altLang="en-US" sz="2400">
                <a:latin typeface="宋体" panose="02010600030101010101" pitchFamily="2" charset="-122"/>
                <a:ea typeface="宋体" panose="02010600030101010101" pitchFamily="2" charset="-122"/>
                <a:cs typeface="Times New Roman" panose="02020603050405020304" charset="0"/>
              </a:rPr>
              <a:t>先行词</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is the object in the clause, the relative </a:t>
            </a:r>
            <a:r>
              <a:rPr lang="en-US" altLang="zh-CN" sz="2800">
                <a:latin typeface="Times New Roman" panose="02020603050405020304" charset="0"/>
                <a:cs typeface="Times New Roman" panose="02020603050405020304" charset="0"/>
              </a:rPr>
              <a:t>p</a:t>
            </a:r>
            <a:r>
              <a:rPr lang="zh-CN" altLang="en-US" sz="2800">
                <a:latin typeface="Times New Roman" panose="02020603050405020304" charset="0"/>
                <a:cs typeface="Times New Roman" panose="02020603050405020304" charset="0"/>
              </a:rPr>
              <a:t>ronoun can be omitted；</a:t>
            </a:r>
            <a:r>
              <a:rPr lang="en-US" altLang="zh-CN" sz="2800">
                <a:latin typeface="Times New Roman" panose="02020603050405020304" charset="0"/>
                <a:cs typeface="Times New Roman" panose="02020603050405020304" charset="0"/>
              </a:rPr>
              <a:t>If the antecedent is the subject in the clause, the relative pronoun can not be omitted</a:t>
            </a:r>
            <a:endParaRPr lang="en-US" altLang="zh-CN" sz="2800">
              <a:latin typeface="Times New Roman" panose="02020603050405020304" charset="0"/>
              <a:cs typeface="Times New Roman" panose="02020603050405020304" charset="0"/>
            </a:endParaRPr>
          </a:p>
        </p:txBody>
      </p:sp>
      <p:sp>
        <p:nvSpPr>
          <p:cNvPr id="7" name="文本框 6"/>
          <p:cNvSpPr txBox="1"/>
          <p:nvPr/>
        </p:nvSpPr>
        <p:spPr>
          <a:xfrm>
            <a:off x="365125" y="5031740"/>
            <a:ext cx="11463020" cy="953135"/>
          </a:xfrm>
          <a:prstGeom prst="rect">
            <a:avLst/>
          </a:prstGeom>
          <a:solidFill>
            <a:srgbClr val="F79191"/>
          </a:solidFill>
        </p:spPr>
        <p:txBody>
          <a:bodyPr wrap="square" rtlCol="0">
            <a:spAutoFit/>
          </a:bodyPr>
          <a:lstStyle/>
          <a:p>
            <a:r>
              <a:rPr lang="en-US" altLang="zh-CN" sz="2800">
                <a:latin typeface="Times New Roman" panose="02020603050405020304" charset="0"/>
                <a:cs typeface="Times New Roman" panose="02020603050405020304" charset="0"/>
              </a:rPr>
              <a:t>Only “that” can be used in the clause, because there are the words “the first” before the </a:t>
            </a:r>
            <a:r>
              <a:rPr lang="en-US" altLang="zh-CN" sz="2800">
                <a:latin typeface="Times New Roman" panose="02020603050405020304" charset="0"/>
                <a:cs typeface="Times New Roman" panose="02020603050405020304" charset="0"/>
                <a:sym typeface="+mn-ea"/>
              </a:rPr>
              <a:t>antecedent.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7479665" y="1430020"/>
            <a:ext cx="1179830" cy="521970"/>
          </a:xfrm>
          <a:prstGeom prst="rect">
            <a:avLst/>
          </a:prstGeom>
          <a:noFill/>
        </p:spPr>
        <p:txBody>
          <a:bodyPr wrap="square" rtlCol="0">
            <a:spAutoFit/>
          </a:bodyPr>
          <a:lstStyle/>
          <a:p>
            <a:r>
              <a:rPr lang="en-US" altLang="zh-CN" sz="2800" b="1">
                <a:latin typeface="Times New Roman" panose="02020603050405020304" charset="0"/>
                <a:ea typeface="宋体" panose="02010600030101010101" pitchFamily="2" charset="-122"/>
                <a:cs typeface="Times New Roman" panose="02020603050405020304" charset="0"/>
              </a:rPr>
              <a:t>why</a:t>
            </a:r>
            <a:r>
              <a:rPr lang="zh-CN" altLang="en-US" sz="2800" b="1">
                <a:latin typeface="宋体" panose="02010600030101010101" pitchFamily="2" charset="-122"/>
                <a:ea typeface="宋体" panose="02010600030101010101" pitchFamily="2" charset="-122"/>
                <a:cs typeface="Times New Roman" panose="02020603050405020304" charset="0"/>
              </a:rPr>
              <a:t> </a:t>
            </a:r>
            <a:r>
              <a:rPr lang="en-US" altLang="zh-CN" sz="2800">
                <a:latin typeface="宋体" panose="02010600030101010101" pitchFamily="2" charset="-122"/>
                <a:ea typeface="宋体" panose="02010600030101010101" pitchFamily="2" charset="-122"/>
                <a:cs typeface="Times New Roman" panose="02020603050405020304" charset="0"/>
              </a:rPr>
              <a:t>=</a:t>
            </a:r>
            <a:endParaRPr lang="en-US" altLang="zh-CN" sz="2800">
              <a:latin typeface="宋体" panose="02010600030101010101" pitchFamily="2" charset="-122"/>
              <a:ea typeface="宋体" panose="02010600030101010101" pitchFamily="2" charset="-122"/>
              <a:cs typeface="Times New Roman" panose="02020603050405020304" charset="0"/>
            </a:endParaRPr>
          </a:p>
        </p:txBody>
      </p:sp>
      <p:sp>
        <p:nvSpPr>
          <p:cNvPr id="13" name="圆角矩形 12"/>
          <p:cNvSpPr/>
          <p:nvPr/>
        </p:nvSpPr>
        <p:spPr>
          <a:xfrm>
            <a:off x="7479665" y="4465955"/>
            <a:ext cx="4347845" cy="48704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tx1"/>
                </a:solidFill>
                <a:latin typeface="Times New Roman" panose="02020603050405020304" charset="0"/>
                <a:cs typeface="Times New Roman" panose="02020603050405020304" charset="0"/>
              </a:rPr>
              <a:t>that , which or both ?</a:t>
            </a:r>
            <a:endParaRPr lang="en-US" altLang="zh-CN" sz="4000">
              <a:solidFill>
                <a:schemeClr val="tx1"/>
              </a:solidFill>
              <a:latin typeface="Times New Roman" panose="02020603050405020304" charset="0"/>
              <a:cs typeface="Times New Roman" panose="02020603050405020304" charset="0"/>
            </a:endParaRPr>
          </a:p>
        </p:txBody>
      </p:sp>
      <p:sp>
        <p:nvSpPr>
          <p:cNvPr id="17" name="文本框 16"/>
          <p:cNvSpPr txBox="1"/>
          <p:nvPr/>
        </p:nvSpPr>
        <p:spPr>
          <a:xfrm>
            <a:off x="360680" y="4408805"/>
            <a:ext cx="7077075" cy="521970"/>
          </a:xfrm>
          <a:prstGeom prst="rect">
            <a:avLst/>
          </a:prstGeom>
          <a:noFill/>
        </p:spPr>
        <p:txBody>
          <a:bodyPr wrap="square" rtlCol="0">
            <a:spAutoFit/>
          </a:bodyPr>
          <a:lstStyle/>
          <a:p>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2</a:t>
            </a:r>
            <a:r>
              <a:rPr lang="zh-CN" altLang="en-US" sz="2800">
                <a:latin typeface="Times New Roman" panose="02020603050405020304" charset="0"/>
                <a:cs typeface="Times New Roman" panose="02020603050405020304" charset="0"/>
                <a:sym typeface="+mn-ea"/>
              </a:rPr>
              <a:t>）</a:t>
            </a:r>
            <a:r>
              <a:rPr lang="en-US" altLang="zh-CN" sz="2800">
                <a:latin typeface="Times New Roman" panose="02020603050405020304" charset="0"/>
                <a:cs typeface="Times New Roman" panose="02020603050405020304" charset="0"/>
                <a:sym typeface="+mn-ea"/>
              </a:rPr>
              <a:t> If it’s completed, which one should it be ?</a:t>
            </a:r>
            <a:endParaRPr lang="zh-CN" altLang="en-US" sz="2800"/>
          </a:p>
        </p:txBody>
      </p:sp>
      <p:sp>
        <p:nvSpPr>
          <p:cNvPr id="18" name="圆角矩形 17"/>
          <p:cNvSpPr/>
          <p:nvPr/>
        </p:nvSpPr>
        <p:spPr>
          <a:xfrm>
            <a:off x="644525" y="6011545"/>
            <a:ext cx="10904220" cy="6991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latin typeface="Times New Roman" panose="02020603050405020304" charset="0"/>
                <a:cs typeface="Times New Roman" panose="02020603050405020304" charset="0"/>
              </a:rPr>
              <a:t>Summarize the situations where </a:t>
            </a:r>
            <a:r>
              <a:rPr lang="en-US" altLang="zh-CN" sz="2800" dirty="0">
                <a:solidFill>
                  <a:schemeClr val="tx1"/>
                </a:solidFill>
                <a:latin typeface="Times New Roman" panose="02020603050405020304" charset="0"/>
                <a:cs typeface="Times New Roman" panose="02020603050405020304" charset="0"/>
                <a:sym typeface="+mn-ea"/>
              </a:rPr>
              <a:t>only “that” can be used in the clause.</a:t>
            </a:r>
            <a:r>
              <a:rPr lang="en-US" altLang="zh-CN" sz="2800" dirty="0">
                <a:solidFill>
                  <a:schemeClr val="tx1"/>
                </a:solidFill>
                <a:latin typeface="Times New Roman" panose="02020603050405020304" charset="0"/>
                <a:cs typeface="Times New Roman" panose="02020603050405020304" charset="0"/>
              </a:rPr>
              <a:t> </a:t>
            </a:r>
            <a:endParaRPr lang="en-US" altLang="zh-CN" sz="2800" dirty="0">
              <a:solidFill>
                <a:schemeClr val="tx1"/>
              </a:solidFill>
              <a:latin typeface="Times New Roman" panose="02020603050405020304" charset="0"/>
              <a:cs typeface="Times New Roman" panose="02020603050405020304" charset="0"/>
            </a:endParaRPr>
          </a:p>
        </p:txBody>
      </p:sp>
      <p:pic>
        <p:nvPicPr>
          <p:cNvPr id="19" name="图片 18" descr="水印"/>
          <p:cNvPicPr>
            <a:picLocks noChangeAspect="1"/>
          </p:cNvPicPr>
          <p:nvPr userDrawn="1"/>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2" nodeType="clickEffect">
                                  <p:stCondLst>
                                    <p:cond delay="0"/>
                                  </p:stCondLst>
                                  <p:childTnLst>
                                    <p:animRot by="21600000">
                                      <p:cBhvr>
                                        <p:cTn id="14" dur="2000" fill="hold"/>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heckerboard(across)">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heckerboard(across)">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heckerboard(across)">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checkerboard(across)">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checkerboard(across)">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heckerboard(across)">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p:bldP spid="8" grpId="1"/>
      <p:bldP spid="10" grpId="0" bldLvl="0" animBg="1"/>
      <p:bldP spid="10" grpId="1"/>
      <p:bldP spid="11" grpId="0"/>
      <p:bldP spid="11" grpId="1"/>
      <p:bldP spid="14" grpId="0"/>
      <p:bldP spid="14" grpId="1"/>
      <p:bldP spid="14" grpId="2"/>
      <p:bldP spid="15" grpId="0"/>
      <p:bldP spid="15" grpId="1"/>
      <p:bldP spid="16" grpId="0" bldLvl="0" animBg="1"/>
      <p:bldP spid="16" grpId="1" animBg="1"/>
      <p:bldP spid="7" grpId="0" bldLvl="0" animBg="1"/>
      <p:bldP spid="7" grpId="1" animBg="1"/>
      <p:bldP spid="12" grpId="0"/>
      <p:bldP spid="12" grpId="1"/>
      <p:bldP spid="13" grpId="0" bldLvl="0" animBg="1"/>
      <p:bldP spid="13" grpId="1" animBg="1"/>
      <p:bldP spid="17" grpId="0"/>
      <p:bldP spid="17" grpId="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12" name="文本框 11"/>
          <p:cNvSpPr txBox="1"/>
          <p:nvPr/>
        </p:nvSpPr>
        <p:spPr>
          <a:xfrm>
            <a:off x="186690" y="177165"/>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4. List poems have a flexible line length and repeated phrases </a:t>
            </a:r>
            <a:r>
              <a:rPr lang="en-US" altLang="zh-CN" sz="2800">
                <a:solidFill>
                  <a:srgbClr val="FF0000"/>
                </a:solidFill>
                <a:latin typeface="Times New Roman" panose="02020603050405020304" charset="0"/>
                <a:cs typeface="Times New Roman" panose="02020603050405020304" charset="0"/>
              </a:rPr>
              <a:t>which give both</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a pattern and a rhythm to the poem.</a:t>
            </a:r>
            <a:endParaRPr lang="en-US" altLang="zh-CN" sz="2800">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186690" y="1053465"/>
            <a:ext cx="11463020"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6. Haiku is a Japanese form of poetry </a:t>
            </a:r>
            <a:r>
              <a:rPr lang="en-US" altLang="zh-CN" sz="2800">
                <a:solidFill>
                  <a:srgbClr val="FF0000"/>
                </a:solidFill>
                <a:latin typeface="Times New Roman" panose="02020603050405020304" charset="0"/>
                <a:cs typeface="Times New Roman" panose="02020603050405020304" charset="0"/>
              </a:rPr>
              <a:t>that consists of 17 syllables.</a:t>
            </a:r>
            <a:endParaRPr lang="en-US" altLang="zh-CN" sz="280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368300" y="1575435"/>
            <a:ext cx="11100435"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Can t</a:t>
            </a:r>
            <a:r>
              <a:rPr lang="en-US" altLang="zh-CN" sz="2800">
                <a:latin typeface="Times New Roman" panose="02020603050405020304" charset="0"/>
                <a:cs typeface="Times New Roman" panose="02020603050405020304" charset="0"/>
              </a:rPr>
              <a:t>he two words “which” and “that”  be substituted each other? </a:t>
            </a:r>
            <a:r>
              <a:rPr lang="en-US" altLang="zh-CN" sz="2800">
                <a:latin typeface="Times New Roman" panose="02020603050405020304" charset="0"/>
                <a:cs typeface="Times New Roman" panose="02020603050405020304" charset="0"/>
                <a:sym typeface="+mn-ea"/>
              </a:rPr>
              <a:t> Can t</a:t>
            </a:r>
            <a:r>
              <a:rPr lang="en-US" altLang="zh-CN" sz="2800">
                <a:latin typeface="Times New Roman" panose="02020603050405020304" charset="0"/>
                <a:cs typeface="Times New Roman" panose="02020603050405020304" charset="0"/>
              </a:rPr>
              <a:t>hey be omitted ? </a:t>
            </a:r>
            <a:endParaRPr lang="en-US" altLang="zh-CN" sz="2800">
              <a:latin typeface="Times New Roman" panose="02020603050405020304" charset="0"/>
              <a:cs typeface="Times New Roman" panose="02020603050405020304" charset="0"/>
            </a:endParaRPr>
          </a:p>
        </p:txBody>
      </p:sp>
      <p:sp>
        <p:nvSpPr>
          <p:cNvPr id="2" name="文本框 1"/>
          <p:cNvSpPr txBox="1"/>
          <p:nvPr/>
        </p:nvSpPr>
        <p:spPr>
          <a:xfrm>
            <a:off x="187325" y="4272280"/>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7. The haiku poem on the right is a translation from Japanese, </a:t>
            </a:r>
            <a:r>
              <a:rPr lang="en-US" altLang="zh-CN" sz="2800">
                <a:solidFill>
                  <a:srgbClr val="FF0000"/>
                </a:solidFill>
                <a:latin typeface="Times New Roman" panose="02020603050405020304" charset="0"/>
                <a:cs typeface="Times New Roman" panose="02020603050405020304" charset="0"/>
              </a:rPr>
              <a:t>which shows a </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moment in the life of a delicate butterfly.</a:t>
            </a:r>
            <a:endParaRPr lang="en-US" altLang="zh-CN" sz="2800">
              <a:solidFill>
                <a:srgbClr val="FF0000"/>
              </a:solidFill>
              <a:latin typeface="Times New Roman" panose="02020603050405020304" charset="0"/>
              <a:cs typeface="Times New Roman" panose="02020603050405020304" charset="0"/>
            </a:endParaRPr>
          </a:p>
        </p:txBody>
      </p:sp>
      <p:sp>
        <p:nvSpPr>
          <p:cNvPr id="7" name="文本框 6"/>
          <p:cNvSpPr txBox="1"/>
          <p:nvPr/>
        </p:nvSpPr>
        <p:spPr>
          <a:xfrm>
            <a:off x="148590" y="2487295"/>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3. One of the simplest kinds of poem is the “list poem”, </a:t>
            </a:r>
            <a:r>
              <a:rPr lang="en-US" altLang="zh-CN" sz="2800">
                <a:solidFill>
                  <a:srgbClr val="FF0000"/>
                </a:solidFill>
                <a:latin typeface="Times New Roman" panose="02020603050405020304" charset="0"/>
                <a:cs typeface="Times New Roman" panose="02020603050405020304" charset="0"/>
              </a:rPr>
              <a:t>which contains a list</a:t>
            </a:r>
            <a:endParaRPr lang="en-US" altLang="zh-CN" sz="2800">
              <a:solidFill>
                <a:srgbClr val="FF0000"/>
              </a:solidFill>
              <a:latin typeface="Times New Roman" panose="02020603050405020304" charset="0"/>
              <a:cs typeface="Times New Roman" panose="02020603050405020304" charset="0"/>
            </a:endParaRPr>
          </a:p>
          <a:p>
            <a:r>
              <a:rPr lang="en-US" altLang="zh-CN" sz="2800">
                <a:solidFill>
                  <a:srgbClr val="FF0000"/>
                </a:solidFill>
                <a:latin typeface="Times New Roman" panose="02020603050405020304" charset="0"/>
                <a:cs typeface="Times New Roman" panose="02020603050405020304" charset="0"/>
              </a:rPr>
              <a:t>    of things, people, ideas, or descriptions </a:t>
            </a:r>
            <a:r>
              <a:rPr lang="en-US" altLang="zh-CN" sz="2800">
                <a:solidFill>
                  <a:schemeClr val="accent1"/>
                </a:solidFill>
                <a:latin typeface="Times New Roman" panose="02020603050405020304" charset="0"/>
                <a:cs typeface="Times New Roman" panose="02020603050405020304" charset="0"/>
              </a:rPr>
              <a:t>that develop a particular theme.</a:t>
            </a:r>
            <a:endParaRPr lang="en-US" altLang="zh-CN" sz="2800">
              <a:solidFill>
                <a:schemeClr val="accent1"/>
              </a:solidFill>
              <a:latin typeface="Times New Roman" panose="02020603050405020304" charset="0"/>
              <a:cs typeface="Times New Roman" panose="02020603050405020304" charset="0"/>
            </a:endParaRPr>
          </a:p>
        </p:txBody>
      </p:sp>
      <p:sp>
        <p:nvSpPr>
          <p:cNvPr id="10" name="文本框 9"/>
          <p:cNvSpPr txBox="1"/>
          <p:nvPr/>
        </p:nvSpPr>
        <p:spPr>
          <a:xfrm>
            <a:off x="148590" y="3397885"/>
            <a:ext cx="11463020" cy="953135"/>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5. Another simple form of poem that amateurs can easily write is the cinquain,</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en-US" altLang="zh-CN" sz="2800">
                <a:solidFill>
                  <a:srgbClr val="FF0000"/>
                </a:solidFill>
                <a:latin typeface="Times New Roman" panose="02020603050405020304" charset="0"/>
                <a:cs typeface="Times New Roman" panose="02020603050405020304" charset="0"/>
              </a:rPr>
              <a:t>which is made up of five lines.</a:t>
            </a:r>
            <a:endParaRPr lang="en-US" altLang="zh-CN" sz="2800">
              <a:solidFill>
                <a:srgbClr val="FF0000"/>
              </a:solidFill>
              <a:latin typeface="Times New Roman" panose="02020603050405020304" charset="0"/>
              <a:cs typeface="Times New Roman" panose="02020603050405020304" charset="0"/>
            </a:endParaRPr>
          </a:p>
        </p:txBody>
      </p:sp>
      <p:sp>
        <p:nvSpPr>
          <p:cNvPr id="3" name="文本框 2"/>
          <p:cNvSpPr txBox="1"/>
          <p:nvPr/>
        </p:nvSpPr>
        <p:spPr>
          <a:xfrm>
            <a:off x="368300" y="5152390"/>
            <a:ext cx="952436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sym typeface="+mn-ea"/>
              </a:rPr>
              <a:t> Can </a:t>
            </a:r>
            <a:r>
              <a:rPr lang="en-US" altLang="zh-CN" sz="2800">
                <a:latin typeface="Times New Roman" panose="02020603050405020304" charset="0"/>
                <a:cs typeface="Times New Roman" panose="02020603050405020304" charset="0"/>
              </a:rPr>
              <a:t>the word “which” be substituted by the word “that”? Why?</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329565" y="1583055"/>
            <a:ext cx="11100435" cy="953135"/>
          </a:xfrm>
          <a:prstGeom prst="rect">
            <a:avLst/>
          </a:prstGeom>
          <a:solidFill>
            <a:srgbClr val="F79191"/>
          </a:solidFill>
        </p:spPr>
        <p:txBody>
          <a:bodyPr wrap="square" rtlCol="0">
            <a:spAutoFit/>
          </a:bodyPr>
          <a:lstStyle/>
          <a:p>
            <a:r>
              <a:rPr lang="en-US" altLang="zh-CN" sz="2800">
                <a:latin typeface="Times New Roman" panose="02020603050405020304" charset="0"/>
                <a:cs typeface="Times New Roman" panose="02020603050405020304" charset="0"/>
              </a:rPr>
              <a:t>The two words “which” and “that” can be substituted each other. They can’t be omitted beacuse </a:t>
            </a:r>
            <a:r>
              <a:rPr lang="en-US" altLang="zh-CN" sz="2800">
                <a:latin typeface="Times New Roman" panose="02020603050405020304" charset="0"/>
                <a:cs typeface="Times New Roman" panose="02020603050405020304" charset="0"/>
                <a:sym typeface="+mn-ea"/>
              </a:rPr>
              <a:t>the antecedent is the subject in the clause</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11" name="文本框 10"/>
          <p:cNvSpPr txBox="1"/>
          <p:nvPr/>
        </p:nvSpPr>
        <p:spPr>
          <a:xfrm>
            <a:off x="187325" y="5212715"/>
            <a:ext cx="11100435" cy="953135"/>
          </a:xfrm>
          <a:prstGeom prst="rect">
            <a:avLst/>
          </a:prstGeom>
          <a:solidFill>
            <a:srgbClr val="F79191"/>
          </a:solidFill>
        </p:spPr>
        <p:txBody>
          <a:bodyPr wrap="square" rtlCol="0">
            <a:spAutoFit/>
          </a:bodyPr>
          <a:lstStyle/>
          <a:p>
            <a:r>
              <a:rPr lang="en-US" altLang="zh-CN" sz="2800">
                <a:latin typeface="Times New Roman" panose="02020603050405020304" charset="0"/>
                <a:cs typeface="Times New Roman" panose="02020603050405020304" charset="0"/>
              </a:rPr>
              <a:t>The word “which” can’t be substituted by the word “that”. Because they are the non-restrictive attributive clause .</a:t>
            </a:r>
            <a:endParaRPr lang="en-US" altLang="zh-CN" sz="2800">
              <a:latin typeface="Times New Roman" panose="02020603050405020304" charset="0"/>
              <a:cs typeface="Times New Roman" panose="02020603050405020304" charset="0"/>
            </a:endParaRPr>
          </a:p>
        </p:txBody>
      </p:sp>
      <p:sp>
        <p:nvSpPr>
          <p:cNvPr id="18" name="圆角矩形 17"/>
          <p:cNvSpPr/>
          <p:nvPr/>
        </p:nvSpPr>
        <p:spPr>
          <a:xfrm>
            <a:off x="187325" y="5212715"/>
            <a:ext cx="11101070" cy="9480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latin typeface="Times New Roman" panose="02020603050405020304" charset="0"/>
                <a:cs typeface="Times New Roman" panose="02020603050405020304" charset="0"/>
                <a:sym typeface="+mn-ea"/>
              </a:rPr>
              <a:t>Summarize the situations</a:t>
            </a:r>
            <a:r>
              <a:rPr lang="en-US" altLang="zh-CN" sz="2800">
                <a:solidFill>
                  <a:schemeClr val="tx1"/>
                </a:solidFill>
                <a:latin typeface="Times New Roman" panose="02020603050405020304" charset="0"/>
                <a:cs typeface="Times New Roman" panose="02020603050405020304" charset="0"/>
              </a:rPr>
              <a:t> where </a:t>
            </a:r>
            <a:r>
              <a:rPr lang="en-US" altLang="zh-CN" sz="2800">
                <a:solidFill>
                  <a:schemeClr val="tx1"/>
                </a:solidFill>
                <a:latin typeface="Times New Roman" panose="02020603050405020304" charset="0"/>
                <a:cs typeface="Times New Roman" panose="02020603050405020304" charset="0"/>
                <a:sym typeface="+mn-ea"/>
              </a:rPr>
              <a:t>only “which” can be used in the clause.</a:t>
            </a:r>
            <a:r>
              <a:rPr lang="en-US" altLang="zh-CN" sz="2800">
                <a:solidFill>
                  <a:schemeClr val="tx1"/>
                </a:solidFill>
                <a:latin typeface="Times New Roman" panose="02020603050405020304" charset="0"/>
                <a:cs typeface="Times New Roman" panose="02020603050405020304" charset="0"/>
              </a:rPr>
              <a:t> </a:t>
            </a:r>
            <a:endParaRPr lang="en-US" altLang="zh-CN" sz="2800">
              <a:solidFill>
                <a:schemeClr val="tx1"/>
              </a:solidFill>
              <a:latin typeface="Times New Roman" panose="02020603050405020304" charset="0"/>
              <a:cs typeface="Times New Roman" panose="02020603050405020304" charset="0"/>
            </a:endParaRPr>
          </a:p>
        </p:txBody>
      </p:sp>
      <p:pic>
        <p:nvPicPr>
          <p:cNvPr id="14" name="图片 13"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heckerboard(across)">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heckerboard(across)">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2" grpId="1"/>
      <p:bldP spid="7" grpId="0"/>
      <p:bldP spid="7" grpId="1"/>
      <p:bldP spid="10" grpId="0"/>
      <p:bldP spid="10" grpId="1"/>
      <p:bldP spid="3" grpId="0"/>
      <p:bldP spid="3" grpId="1"/>
      <p:bldP spid="9" grpId="0" bldLvl="0" animBg="1"/>
      <p:bldP spid="9" grpId="1"/>
      <p:bldP spid="11" grpId="0" bldLvl="0" animBg="1"/>
      <p:bldP spid="11" grpId="1"/>
      <p:bldP spid="18" grpId="0" bldLvl="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5565" y="0"/>
            <a:ext cx="12267565" cy="684911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8605"/>
            <a:ext cx="12192000" cy="2393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95"/>
            <a:ext cx="12192000" cy="301625"/>
          </a:xfrm>
          <a:prstGeom prst="rect">
            <a:avLst/>
          </a:prstGeom>
        </p:spPr>
      </p:pic>
      <p:sp>
        <p:nvSpPr>
          <p:cNvPr id="8" name="文本框 7"/>
          <p:cNvSpPr txBox="1"/>
          <p:nvPr/>
        </p:nvSpPr>
        <p:spPr>
          <a:xfrm>
            <a:off x="232410" y="560705"/>
            <a:ext cx="11279505" cy="1568450"/>
          </a:xfrm>
          <a:prstGeom prst="rect">
            <a:avLst/>
          </a:prstGeom>
          <a:noFill/>
        </p:spPr>
        <p:txBody>
          <a:bodyPr wrap="square" rtlCol="0">
            <a:spAutoFit/>
          </a:bodyPr>
          <a:lstStyle/>
          <a:p>
            <a:pPr marL="342900" indent="-342900" algn="ctr"/>
            <a:r>
              <a:rPr lang="en-US" altLang="zh-CN" sz="4800" b="1">
                <a:solidFill>
                  <a:srgbClr val="FF0000"/>
                </a:solidFill>
                <a:latin typeface="Times New Roman" panose="02020603050405020304" charset="0"/>
                <a:cs typeface="Times New Roman" panose="02020603050405020304" charset="0"/>
                <a:sym typeface="+mn-ea"/>
              </a:rPr>
              <a:t>	The combination of the Relative Clauses</a:t>
            </a:r>
            <a:endParaRPr lang="en-US" altLang="zh-CN" sz="4800" b="1">
              <a:solidFill>
                <a:srgbClr val="FF0000"/>
              </a:solidFill>
              <a:latin typeface="Times New Roman" panose="02020603050405020304" charset="0"/>
              <a:cs typeface="Times New Roman" panose="02020603050405020304" charset="0"/>
              <a:sym typeface="+mn-ea"/>
            </a:endParaRPr>
          </a:p>
          <a:p>
            <a:pPr marL="342900" indent="-342900" algn="ctr"/>
            <a:r>
              <a:rPr lang="en-US" altLang="zh-CN" sz="4800" b="1">
                <a:solidFill>
                  <a:srgbClr val="FF0000"/>
                </a:solidFill>
                <a:latin typeface="Times New Roman" panose="02020603050405020304" charset="0"/>
                <a:cs typeface="Times New Roman" panose="02020603050405020304" charset="0"/>
                <a:sym typeface="+mn-ea"/>
              </a:rPr>
              <a:t>(The sentences are taken from the text.)</a:t>
            </a:r>
            <a:endParaRPr lang="en-US" altLang="zh-CN" sz="4800" b="1">
              <a:solidFill>
                <a:srgbClr val="FF0000"/>
              </a:solidFill>
              <a:latin typeface="Times New Roman" panose="02020603050405020304" charset="0"/>
              <a:cs typeface="Times New Roman" panose="02020603050405020304" charset="0"/>
              <a:sym typeface="+mn-ea"/>
            </a:endParaRPr>
          </a:p>
        </p:txBody>
      </p:sp>
      <p:pic>
        <p:nvPicPr>
          <p:cNvPr id="3" name="图片 2" descr="并"/>
          <p:cNvPicPr>
            <a:picLocks noChangeAspect="1"/>
          </p:cNvPicPr>
          <p:nvPr/>
        </p:nvPicPr>
        <p:blipFill>
          <a:blip r:embed="rId4"/>
          <a:stretch>
            <a:fillRect/>
          </a:stretch>
        </p:blipFill>
        <p:spPr>
          <a:xfrm>
            <a:off x="2371090" y="2424430"/>
            <a:ext cx="7002145" cy="3614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par>
    </p:tnLst>
  </p:timing>
</p:sld>
</file>

<file path=ppt/tags/tag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xml><?xml version="1.0" encoding="utf-8"?>
<p:tagLst xmlns:p="http://schemas.openxmlformats.org/presentationml/2006/main">
  <p:tag name="KSO_WM_MEDIACOVER_FLAG" val="1"/>
  <p:tag name="KSO_WM_UNIT_MEDIACOVER_BTN_STATE" val="1"/>
  <p:tag name="KSO_WM_UNIT_MEDIACOVER_BTNRECT" val="9198*4998*803*803"/>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14560</Words>
  <Application>WPS 演示</Application>
  <PresentationFormat>宽屏</PresentationFormat>
  <Paragraphs>560</Paragraphs>
  <Slides>32</Slides>
  <Notes>30</Notes>
  <HiddenSlides>0</HiddenSlides>
  <MMClips>3</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6</vt:i4>
      </vt:variant>
      <vt:variant>
        <vt:lpstr>幻灯片标题</vt:lpstr>
      </vt:variant>
      <vt:variant>
        <vt:i4>32</vt:i4>
      </vt:variant>
    </vt:vector>
  </HeadingPairs>
  <TitlesOfParts>
    <vt:vector size="51" baseType="lpstr">
      <vt:lpstr>Arial</vt:lpstr>
      <vt:lpstr>宋体</vt:lpstr>
      <vt:lpstr>Wingdings</vt:lpstr>
      <vt:lpstr>微软雅黑</vt:lpstr>
      <vt:lpstr>Times New Roman</vt:lpstr>
      <vt:lpstr>HelveticaNeue</vt:lpstr>
      <vt:lpstr>Corbel</vt:lpstr>
      <vt:lpstr>华文新魏</vt:lpstr>
      <vt:lpstr>仓耳羽辰体-谷力 W04</vt:lpstr>
      <vt:lpstr>Arial Unicode MS</vt:lpstr>
      <vt:lpstr>黑体</vt:lpstr>
      <vt:lpstr>Calibri</vt:lpstr>
      <vt:lpstr>Office 主题​​</vt:lpstr>
      <vt:lpstr>Package</vt:lpstr>
      <vt:lpstr>Package</vt:lpstr>
      <vt:lpstr>MSPhotoEd.3</vt:lpstr>
      <vt:lpstr>MSPhotoEd.3</vt:lpstr>
      <vt:lpstr>MSPhotoEd.3</vt:lpstr>
      <vt:lpstr>MSPhotoEd.3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HZXL</dc:creator>
  <cp:lastModifiedBy>24147</cp:lastModifiedBy>
  <cp:revision>487</cp:revision>
  <dcterms:created xsi:type="dcterms:W3CDTF">2021-09-21T10:11:00Z</dcterms:created>
  <dcterms:modified xsi:type="dcterms:W3CDTF">2022-02-25T05:52:33Z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DB47F2767E4D471F96F0F01E5461F047</vt:lpwstr>
  </property>
</Properties>
</file>