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9"/>
  </p:notesMasterIdLst>
  <p:sldIdLst>
    <p:sldId id="303" r:id="rId4"/>
    <p:sldId id="256" r:id="rId5"/>
    <p:sldId id="281" r:id="rId6"/>
    <p:sldId id="282" r:id="rId7"/>
    <p:sldId id="283" r:id="rId8"/>
    <p:sldId id="284" r:id="rId10"/>
    <p:sldId id="285" r:id="rId11"/>
    <p:sldId id="265" r:id="rId12"/>
    <p:sldId id="266" r:id="rId13"/>
    <p:sldId id="267" r:id="rId14"/>
    <p:sldId id="270" r:id="rId15"/>
    <p:sldId id="269" r:id="rId16"/>
    <p:sldId id="257" r:id="rId17"/>
    <p:sldId id="258" r:id="rId18"/>
    <p:sldId id="259" r:id="rId19"/>
    <p:sldId id="260" r:id="rId20"/>
    <p:sldId id="290" r:id="rId21"/>
    <p:sldId id="291" r:id="rId22"/>
    <p:sldId id="292" r:id="rId23"/>
    <p:sldId id="293" r:id="rId24"/>
    <p:sldId id="261" r:id="rId25"/>
    <p:sldId id="262" r:id="rId26"/>
    <p:sldId id="263" r:id="rId27"/>
    <p:sldId id="264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 panose="020F0502020204030204"/>
      </a:defRPr>
    </a:lvl1pPr>
    <a:lvl2pPr indent="228600" latinLnBrk="0">
      <a:defRPr sz="1200">
        <a:latin typeface="+mn-lt"/>
        <a:ea typeface="+mn-ea"/>
        <a:cs typeface="+mn-cs"/>
        <a:sym typeface="Calibri" panose="020F0502020204030204"/>
      </a:defRPr>
    </a:lvl2pPr>
    <a:lvl3pPr indent="457200" latinLnBrk="0">
      <a:defRPr sz="1200">
        <a:latin typeface="+mn-lt"/>
        <a:ea typeface="+mn-ea"/>
        <a:cs typeface="+mn-cs"/>
        <a:sym typeface="Calibri" panose="020F0502020204030204"/>
      </a:defRPr>
    </a:lvl3pPr>
    <a:lvl4pPr indent="685800" latinLnBrk="0">
      <a:defRPr sz="1200">
        <a:latin typeface="+mn-lt"/>
        <a:ea typeface="+mn-ea"/>
        <a:cs typeface="+mn-cs"/>
        <a:sym typeface="Calibri" panose="020F0502020204030204"/>
      </a:defRPr>
    </a:lvl4pPr>
    <a:lvl5pPr indent="914400" latinLnBrk="0">
      <a:defRPr sz="1200">
        <a:latin typeface="+mn-lt"/>
        <a:ea typeface="+mn-ea"/>
        <a:cs typeface="+mn-cs"/>
        <a:sym typeface="Calibri" panose="020F0502020204030204"/>
      </a:defRPr>
    </a:lvl5pPr>
    <a:lvl6pPr indent="1143000" latinLnBrk="0">
      <a:defRPr sz="1200">
        <a:latin typeface="+mn-lt"/>
        <a:ea typeface="+mn-ea"/>
        <a:cs typeface="+mn-cs"/>
        <a:sym typeface="Calibri" panose="020F0502020204030204"/>
      </a:defRPr>
    </a:lvl6pPr>
    <a:lvl7pPr indent="1371600" latinLnBrk="0">
      <a:defRPr sz="1200">
        <a:latin typeface="+mn-lt"/>
        <a:ea typeface="+mn-ea"/>
        <a:cs typeface="+mn-cs"/>
        <a:sym typeface="Calibri" panose="020F0502020204030204"/>
      </a:defRPr>
    </a:lvl7pPr>
    <a:lvl8pPr indent="1600200" latinLnBrk="0">
      <a:defRPr sz="1200">
        <a:latin typeface="+mn-lt"/>
        <a:ea typeface="+mn-ea"/>
        <a:cs typeface="+mn-cs"/>
        <a:sym typeface="Calibri" panose="020F0502020204030204"/>
      </a:defRPr>
    </a:lvl8pPr>
    <a:lvl9pPr indent="1828800" latinLnBrk="0">
      <a:defRPr sz="1200">
        <a:latin typeface="+mn-lt"/>
        <a:ea typeface="+mn-ea"/>
        <a:cs typeface="+mn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1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2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20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2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3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0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/>
        </p:txBody>
      </p:sp>
      <p:sp>
        <p:nvSpPr>
          <p:cNvPr id="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154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5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5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164" name="图片占位符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6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20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90" cy="82393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/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83" name="图片占位符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8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文本框 3"/>
          <p:cNvSpPr txBox="1"/>
          <p:nvPr/>
        </p:nvSpPr>
        <p:spPr>
          <a:xfrm>
            <a:off x="91436" y="648326"/>
            <a:ext cx="12238319" cy="48247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1. </a:t>
            </a:r>
            <a:r>
              <a:rPr lang="en-US" dirty="0" smtClean="0">
                <a:solidFill>
                  <a:srgbClr val="3333FF"/>
                </a:solidFill>
              </a:rPr>
              <a:t>rein</a:t>
            </a:r>
            <a:r>
              <a:rPr dirty="0" smtClean="0"/>
              <a:t>: </a:t>
            </a:r>
            <a:r>
              <a:rPr dirty="0"/>
              <a:t>to </a:t>
            </a:r>
            <a:r>
              <a:rPr lang="en-US" dirty="0" smtClean="0"/>
              <a:t>control or stop </a:t>
            </a:r>
            <a:r>
              <a:rPr dirty="0" err="1" smtClean="0"/>
              <a:t>sth</a:t>
            </a:r>
            <a:r>
              <a:rPr dirty="0" smtClean="0"/>
              <a:t>. </a:t>
            </a:r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控制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或</a:t>
            </a:r>
            <a:r>
              <a:rPr lang="zh-CN" altLang="en-US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停止</a:t>
            </a:r>
            <a:endParaRPr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</a:t>
            </a:r>
            <a:r>
              <a:rPr lang="en-US" dirty="0" smtClean="0"/>
              <a:t>She kept her emotions tightly reined in</a:t>
            </a:r>
            <a:r>
              <a:rPr lang="en-US" dirty="0"/>
              <a:t>. 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dirty="0"/>
              <a:t>   </a:t>
            </a:r>
            <a:r>
              <a:rPr lang="zh-CN" altLang="en-US" dirty="0" smtClean="0"/>
              <a:t>她尽量克制着自己的感情。</a:t>
            </a:r>
            <a:endParaRPr sz="3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2. </a:t>
            </a:r>
            <a:r>
              <a:rPr lang="en-US" sz="3000" dirty="0" smtClean="0">
                <a:solidFill>
                  <a:srgbClr val="3333FF"/>
                </a:solidFill>
              </a:rPr>
              <a:t>eliminate</a:t>
            </a:r>
            <a:r>
              <a:rPr sz="3000" dirty="0" smtClean="0"/>
              <a:t>: </a:t>
            </a:r>
            <a:r>
              <a:rPr sz="2800" dirty="0" smtClean="0"/>
              <a:t>to</a:t>
            </a:r>
            <a:r>
              <a:rPr lang="en-US" sz="2800" dirty="0" smtClean="0"/>
              <a:t> </a:t>
            </a:r>
            <a:r>
              <a:rPr lang="en-US" sz="2800" dirty="0"/>
              <a:t>remove or get rid of </a:t>
            </a:r>
            <a:r>
              <a:rPr lang="en-US" sz="2800" dirty="0" err="1"/>
              <a:t>sth</a:t>
            </a:r>
            <a:r>
              <a:rPr lang="en-US" sz="2800" dirty="0"/>
              <a:t>/</a:t>
            </a:r>
            <a:r>
              <a:rPr lang="en-US" sz="2800" dirty="0" err="1"/>
              <a:t>sb</a:t>
            </a:r>
            <a:r>
              <a:rPr lang="en-US" sz="2800" dirty="0"/>
              <a:t> </a:t>
            </a:r>
            <a:r>
              <a:rPr sz="2800" dirty="0" smtClean="0"/>
              <a:t> </a:t>
            </a:r>
            <a:r>
              <a:rPr 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 </a:t>
            </a:r>
            <a:r>
              <a:rPr lang="en-US" sz="28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排除；清除；</a:t>
            </a:r>
            <a:r>
              <a:rPr lang="en-US" sz="28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消除</a:t>
            </a:r>
            <a:endParaRPr sz="2800" dirty="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dirty="0" smtClean="0"/>
              <a:t>This </a:t>
            </a:r>
            <a:r>
              <a:rPr lang="en-US" dirty="0"/>
              <a:t>diet claims to eliminate toxins from the body. </a:t>
            </a:r>
            <a:endParaRPr dirty="0" smtClean="0"/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dirty="0" smtClean="0"/>
              <a:t>   </a:t>
            </a:r>
            <a:r>
              <a:rPr lang="zh-CN" altLang="en-US" dirty="0" smtClean="0"/>
              <a:t>这种</a:t>
            </a:r>
            <a:r>
              <a:rPr lang="zh-CN" altLang="en-US" dirty="0"/>
              <a:t>饮食据称具有排除体内毒素的</a:t>
            </a:r>
            <a:r>
              <a:rPr lang="zh-CN" altLang="en-US" dirty="0" smtClean="0"/>
              <a:t>作用。</a:t>
            </a:r>
            <a:r>
              <a:rPr dirty="0" smtClean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endParaRPr dirty="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99" name="文本框 16"/>
          <p:cNvSpPr txBox="1"/>
          <p:nvPr/>
        </p:nvSpPr>
        <p:spPr>
          <a:xfrm>
            <a:off x="-5" y="-17"/>
            <a:ext cx="1673530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词汇讲解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0" name="文本框 1"/>
          <p:cNvSpPr txBox="1"/>
          <p:nvPr/>
        </p:nvSpPr>
        <p:spPr>
          <a:xfrm>
            <a:off x="128322" y="2197323"/>
            <a:ext cx="1628670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1" name="文本框 2"/>
          <p:cNvSpPr txBox="1"/>
          <p:nvPr/>
        </p:nvSpPr>
        <p:spPr>
          <a:xfrm>
            <a:off x="183511" y="2787081"/>
            <a:ext cx="12226143" cy="55399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 smtClean="0"/>
              <a:t>We </a:t>
            </a:r>
            <a:r>
              <a:rPr lang="en-US" dirty="0"/>
              <a:t>need to rein back public spending. </a:t>
            </a:r>
            <a:endParaRPr lang="en-US" dirty="0"/>
          </a:p>
        </p:txBody>
      </p:sp>
      <p:sp>
        <p:nvSpPr>
          <p:cNvPr id="202" name="文本框 4"/>
          <p:cNvSpPr txBox="1"/>
          <p:nvPr/>
        </p:nvSpPr>
        <p:spPr>
          <a:xfrm>
            <a:off x="138111" y="5477889"/>
            <a:ext cx="1626873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3" name="文本框 5"/>
          <p:cNvSpPr txBox="1"/>
          <p:nvPr/>
        </p:nvSpPr>
        <p:spPr>
          <a:xfrm>
            <a:off x="120905" y="6054583"/>
            <a:ext cx="11338377" cy="55399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 smtClean="0"/>
              <a:t>He </a:t>
            </a:r>
            <a:r>
              <a:rPr lang="en-US" dirty="0"/>
              <a:t>declared war on the government </a:t>
            </a:r>
            <a:r>
              <a:rPr lang="en-US" dirty="0" smtClean="0"/>
              <a:t>to </a:t>
            </a:r>
            <a:r>
              <a:rPr lang="en-US" dirty="0"/>
              <a:t>eliminate their </a:t>
            </a:r>
            <a:r>
              <a:rPr lang="en-US" dirty="0" smtClean="0"/>
              <a:t>opponents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204" name="文本框 7"/>
          <p:cNvSpPr txBox="1"/>
          <p:nvPr/>
        </p:nvSpPr>
        <p:spPr>
          <a:xfrm>
            <a:off x="1881186" y="2194819"/>
            <a:ext cx="9650336" cy="52321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 altLang="en-US" dirty="0" smtClean="0"/>
              <a:t>我们</a:t>
            </a:r>
            <a:r>
              <a:rPr lang="zh-CN" altLang="en-US" dirty="0"/>
              <a:t>需要严格控制公共开销。</a:t>
            </a:r>
            <a:endParaRPr dirty="0"/>
          </a:p>
        </p:txBody>
      </p:sp>
      <p:sp>
        <p:nvSpPr>
          <p:cNvPr id="205" name="直接连接符 8"/>
          <p:cNvSpPr/>
          <p:nvPr/>
        </p:nvSpPr>
        <p:spPr>
          <a:xfrm>
            <a:off x="215896" y="3277129"/>
            <a:ext cx="6048000" cy="13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206" name="文本框 10"/>
          <p:cNvSpPr txBox="1"/>
          <p:nvPr/>
        </p:nvSpPr>
        <p:spPr>
          <a:xfrm>
            <a:off x="1880870" y="5469075"/>
            <a:ext cx="10265411" cy="5207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 altLang="en-US" dirty="0" smtClean="0"/>
              <a:t>他</a:t>
            </a:r>
            <a:r>
              <a:rPr lang="zh-CN" altLang="en-US" dirty="0">
                <a:sym typeface="+mn-ea"/>
              </a:rPr>
              <a:t>为了</a:t>
            </a:r>
            <a:r>
              <a:rPr lang="zh-CN" altLang="en-US" dirty="0" smtClean="0">
                <a:sym typeface="+mn-ea"/>
              </a:rPr>
              <a:t>消灭</a:t>
            </a:r>
            <a:r>
              <a:rPr lang="zh-CN" altLang="en-US" dirty="0">
                <a:sym typeface="+mn-ea"/>
              </a:rPr>
              <a:t>他们的对手而</a:t>
            </a:r>
            <a:r>
              <a:rPr lang="zh-CN" altLang="en-US" dirty="0"/>
              <a:t>向政府</a:t>
            </a:r>
            <a:r>
              <a:rPr lang="zh-CN" altLang="en-US" dirty="0" smtClean="0"/>
              <a:t>宣战。</a:t>
            </a:r>
            <a:endParaRPr dirty="0"/>
          </a:p>
        </p:txBody>
      </p:sp>
      <p:sp>
        <p:nvSpPr>
          <p:cNvPr id="207" name="直接连接符 11"/>
          <p:cNvSpPr/>
          <p:nvPr/>
        </p:nvSpPr>
        <p:spPr>
          <a:xfrm>
            <a:off x="137790" y="6530157"/>
            <a:ext cx="10153523" cy="38355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bldLvl="0" animBg="1" advAuto="0"/>
      <p:bldP spid="201" grpId="0" animBg="1" advAuto="0"/>
      <p:bldP spid="202" grpId="0" bldLvl="0" animBg="1" advAuto="0"/>
      <p:bldP spid="203" grpId="0" animBg="1" advAuto="0"/>
      <p:bldP spid="204" grpId="0" animBg="1" advAuto="0"/>
      <p:bldP spid="205" grpId="0" bldLvl="0" animBg="1" advAuto="0"/>
      <p:bldP spid="206" grpId="0" animBg="1" advAuto="0"/>
      <p:bldP spid="20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0" y="0"/>
            <a:ext cx="233680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</a:t>
            </a:r>
            <a:r>
              <a:rPr kumimoji="1" lang="zh-CN" sz="2800" b="1" dirty="0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词</a:t>
            </a:r>
            <a:r>
              <a:rPr kumimoji="1" lang="en-US" altLang="zh-CN" sz="2800" b="1" dirty="0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kumimoji="1" lang="zh-CN" altLang="en-US" sz="2800" b="1" dirty="0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组</a:t>
            </a:r>
            <a:r>
              <a:rPr kumimoji="1" lang="en-US" altLang="zh-CN" sz="2800" b="1" dirty="0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kumimoji="1" lang="zh-CN" sz="2800" b="1" dirty="0" smtClean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填空</a:t>
            </a:r>
            <a:endParaRPr kumimoji="1" lang="zh-CN" sz="2800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60655" y="908050"/>
            <a:ext cx="11870055" cy="5169535"/>
          </a:xfrm>
          <a:prstGeom prst="rect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 fontAlgn="auto">
              <a:lnSpc>
                <a:spcPts val="4400"/>
              </a:lnSpc>
            </a:pPr>
            <a:r>
              <a:rPr lang="en-US" sz="2800" b="0" i="0" dirty="0" smtClean="0">
                <a:effectLst/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sz="2800" b="0" i="0" dirty="0" err="1" smtClean="0">
                <a:effectLst/>
                <a:latin typeface="华文中宋" panose="02010600040101010101" charset="-122"/>
                <a:ea typeface="华文中宋" panose="02010600040101010101" charset="-122"/>
              </a:rPr>
              <a:t>用以下词</a:t>
            </a:r>
            <a:r>
              <a:rPr lang="zh-CN" altLang="en-US" sz="2800" dirty="0" smtClean="0">
                <a:latin typeface="华文中宋" panose="02010600040101010101" charset="-122"/>
                <a:ea typeface="华文中宋" panose="02010600040101010101" charset="-122"/>
              </a:rPr>
              <a:t>或词组</a:t>
            </a:r>
            <a:r>
              <a:rPr sz="2800" b="0" i="0" dirty="0" err="1" smtClean="0">
                <a:effectLst/>
                <a:latin typeface="华文中宋" panose="02010600040101010101" charset="-122"/>
                <a:ea typeface="华文中宋" panose="02010600040101010101" charset="-122"/>
              </a:rPr>
              <a:t>的适当形式完成句</a:t>
            </a:r>
            <a:r>
              <a:rPr lang="zh-CN" sz="2800" b="0" i="0" dirty="0" err="1" smtClean="0">
                <a:effectLst/>
                <a:latin typeface="华文中宋" panose="02010600040101010101" charset="-122"/>
                <a:ea typeface="华文中宋" panose="02010600040101010101" charset="-122"/>
              </a:rPr>
              <a:t>子。</a:t>
            </a:r>
            <a:endParaRPr sz="2800" b="0" i="0" dirty="0">
              <a:effectLst/>
              <a:latin typeface="华文中宋" panose="02010600040101010101" charset="-122"/>
              <a:ea typeface="华文中宋" panose="02010600040101010101" charset="-122"/>
            </a:endParaRPr>
          </a:p>
          <a:p>
            <a:pPr algn="just" fontAlgn="auto">
              <a:lnSpc>
                <a:spcPts val="4400"/>
              </a:lnSpc>
            </a:pPr>
            <a:endParaRPr sz="2800" b="0" i="0" dirty="0">
              <a:effectLst/>
              <a:latin typeface="Times New Roman" panose="02020603050405020304" charset="0"/>
            </a:endParaRPr>
          </a:p>
          <a:p>
            <a:pPr algn="just" fontAlgn="auto">
              <a:lnSpc>
                <a:spcPts val="4400"/>
              </a:lnSpc>
            </a:pPr>
            <a:endParaRPr sz="2800" b="0" i="0" dirty="0">
              <a:effectLst/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>
                <a:effectLst/>
                <a:latin typeface="Times New Roman" panose="02020603050405020304" charset="0"/>
              </a:rPr>
              <a:t>1.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The three sons also </a:t>
            </a:r>
            <a:r>
              <a:rPr lang="en-US" sz="2800" dirty="0" smtClean="0">
                <a:latin typeface="Times New Roman" panose="02020603050405020304" charset="0"/>
              </a:rPr>
              <a:t>_____________ the </a:t>
            </a:r>
            <a:r>
              <a:rPr lang="en-US" sz="2800" dirty="0">
                <a:latin typeface="Times New Roman" panose="02020603050405020304" charset="0"/>
              </a:rPr>
              <a:t>family business. </a:t>
            </a:r>
            <a:endParaRPr lang="en-US" sz="2800" dirty="0" smtClean="0"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 smtClean="0">
                <a:effectLst/>
                <a:latin typeface="Times New Roman" panose="02020603050405020304" charset="0"/>
              </a:rPr>
              <a:t>2</a:t>
            </a:r>
            <a:r>
              <a:rPr sz="2800" b="0" i="0" dirty="0">
                <a:effectLst/>
                <a:latin typeface="Times New Roman" panose="02020603050405020304" charset="0"/>
              </a:rPr>
              <a:t>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He had a terrible temper, and once </a:t>
            </a:r>
            <a:r>
              <a:rPr lang="en-US" sz="2800" dirty="0" smtClean="0">
                <a:latin typeface="Times New Roman" panose="02020603050405020304" charset="0"/>
              </a:rPr>
              <a:t>___________ to </a:t>
            </a:r>
            <a:r>
              <a:rPr lang="en-US" sz="2800" dirty="0">
                <a:latin typeface="Times New Roman" panose="02020603050405020304" charset="0"/>
              </a:rPr>
              <a:t>kill another child. </a:t>
            </a:r>
            <a:endParaRPr lang="en-US" sz="2800" dirty="0" smtClean="0"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 smtClean="0">
                <a:effectLst/>
                <a:latin typeface="Times New Roman" panose="02020603050405020304" charset="0"/>
              </a:rPr>
              <a:t>3</a:t>
            </a:r>
            <a:r>
              <a:rPr sz="2800" b="0" i="0" dirty="0">
                <a:effectLst/>
                <a:latin typeface="Times New Roman" panose="02020603050405020304" charset="0"/>
              </a:rPr>
              <a:t>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Statistical analysis is </a:t>
            </a:r>
            <a:r>
              <a:rPr lang="en-US" sz="2800" dirty="0" smtClean="0">
                <a:latin typeface="Times New Roman" panose="02020603050405020304" charset="0"/>
              </a:rPr>
              <a:t>___________ arriving </a:t>
            </a:r>
            <a:r>
              <a:rPr lang="en-US" sz="2800" dirty="0">
                <a:latin typeface="Times New Roman" panose="02020603050405020304" charset="0"/>
              </a:rPr>
              <a:t>at a fairly reliable forecast</a:t>
            </a:r>
            <a:r>
              <a:rPr lang="en-US" sz="2800" dirty="0" smtClean="0">
                <a:latin typeface="Times New Roman" panose="02020603050405020304" charset="0"/>
              </a:rPr>
              <a:t>. </a:t>
            </a:r>
            <a:endParaRPr lang="en-US" sz="2800" dirty="0" smtClean="0"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 smtClean="0">
                <a:effectLst/>
                <a:latin typeface="Times New Roman" panose="02020603050405020304" charset="0"/>
              </a:rPr>
              <a:t>4</a:t>
            </a:r>
            <a:r>
              <a:rPr sz="2800" b="0" i="0" dirty="0">
                <a:effectLst/>
                <a:latin typeface="Times New Roman" panose="02020603050405020304" charset="0"/>
              </a:rPr>
              <a:t>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Stores should </a:t>
            </a:r>
            <a:r>
              <a:rPr lang="en-US" sz="2800" dirty="0" smtClean="0">
                <a:latin typeface="Times New Roman" panose="02020603050405020304" charset="0"/>
              </a:rPr>
              <a:t>______________ selling </a:t>
            </a:r>
            <a:r>
              <a:rPr lang="en-US" sz="2800" dirty="0">
                <a:latin typeface="Times New Roman" panose="02020603050405020304" charset="0"/>
              </a:rPr>
              <a:t>alcoholic drinks to </a:t>
            </a:r>
            <a:r>
              <a:rPr lang="en-US" sz="2800" dirty="0" smtClean="0">
                <a:latin typeface="Times New Roman" panose="02020603050405020304" charset="0"/>
              </a:rPr>
              <a:t>teenagers. </a:t>
            </a:r>
            <a:endParaRPr lang="en-US" sz="2800" dirty="0" smtClean="0"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 smtClean="0">
                <a:effectLst/>
                <a:latin typeface="Times New Roman" panose="02020603050405020304" charset="0"/>
              </a:rPr>
              <a:t>5</a:t>
            </a:r>
            <a:r>
              <a:rPr sz="2800" b="0" i="0" dirty="0">
                <a:effectLst/>
                <a:latin typeface="Times New Roman" panose="02020603050405020304" charset="0"/>
              </a:rPr>
              <a:t>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Are you for or against the </a:t>
            </a:r>
            <a:r>
              <a:rPr lang="en-US" sz="2800" dirty="0" smtClean="0">
                <a:latin typeface="Times New Roman" panose="02020603050405020304" charset="0"/>
              </a:rPr>
              <a:t>_________?</a:t>
            </a:r>
            <a:endParaRPr sz="2800" b="0" i="0" dirty="0">
              <a:effectLst/>
              <a:latin typeface="Times New Roman" panose="02020603050405020304" charset="0"/>
            </a:endParaRPr>
          </a:p>
          <a:p>
            <a:pPr algn="just">
              <a:lnSpc>
                <a:spcPts val="4400"/>
              </a:lnSpc>
            </a:pPr>
            <a:r>
              <a:rPr sz="2800" b="0" i="0" dirty="0">
                <a:effectLst/>
                <a:latin typeface="Times New Roman" panose="02020603050405020304" charset="0"/>
              </a:rPr>
              <a:t>6.</a:t>
            </a:r>
            <a:r>
              <a:rPr lang="en-US" sz="2800" b="0" i="0" dirty="0">
                <a:effectLst/>
                <a:latin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</a:rPr>
              <a:t>You've illegally </a:t>
            </a:r>
            <a:r>
              <a:rPr lang="en-US" sz="2800" dirty="0" smtClean="0">
                <a:latin typeface="Times New Roman" panose="02020603050405020304" charset="0"/>
              </a:rPr>
              <a:t>__________ and </a:t>
            </a:r>
            <a:r>
              <a:rPr lang="en-US" sz="2800" dirty="0">
                <a:latin typeface="Times New Roman" panose="02020603050405020304" charset="0"/>
              </a:rPr>
              <a:t>misused confidential security files. </a:t>
            </a:r>
            <a:r>
              <a:rPr lang="en-US" sz="2800" dirty="0" smtClean="0">
                <a:latin typeface="Times New Roman" panose="02020603050405020304" charset="0"/>
              </a:rPr>
              <a:t> </a:t>
            </a:r>
            <a:endParaRPr sz="2800" b="0" i="0" dirty="0">
              <a:effectLst/>
              <a:latin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7479" y="1613263"/>
            <a:ext cx="9540815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 anchor="t">
            <a:spAutoFit/>
          </a:bodyPr>
          <a:lstStyle/>
          <a:p>
            <a:pPr lvl="0"/>
            <a:r>
              <a:rPr kumimoji="1" lang="en-US" altLang="zh-CN" sz="2800" b="1" dirty="0">
                <a:solidFill>
                  <a:schemeClr val="lt1"/>
                </a:solidFill>
                <a:sym typeface="+mn-ea"/>
              </a:rPr>
              <a:t>be banned from          </a:t>
            </a:r>
            <a:r>
              <a:rPr kumimoji="1" lang="en-US" altLang="zh-CN" sz="2800" b="1" dirty="0" smtClean="0">
                <a:solidFill>
                  <a:schemeClr val="lt1"/>
                </a:solidFill>
                <a:sym typeface="+mn-ea"/>
              </a:rPr>
              <a:t>   threaten                  </a:t>
            </a:r>
            <a:r>
              <a:rPr kumimoji="1" lang="en-US" altLang="zh-CN" sz="2800" b="1" dirty="0">
                <a:solidFill>
                  <a:schemeClr val="lt1"/>
                </a:solidFill>
                <a:sym typeface="+mn-ea"/>
              </a:rPr>
              <a:t>access           </a:t>
            </a:r>
            <a:r>
              <a:rPr kumimoji="1" lang="en-US" altLang="zh-CN" sz="2800" b="1" dirty="0" smtClean="0">
                <a:solidFill>
                  <a:schemeClr val="lt1"/>
                </a:solidFill>
                <a:sym typeface="+mn-ea"/>
              </a:rPr>
              <a:t>  contribute to                  a </a:t>
            </a:r>
            <a:r>
              <a:rPr kumimoji="1" lang="en-US" altLang="zh-CN" sz="2800" b="1" dirty="0">
                <a:solidFill>
                  <a:schemeClr val="lt1"/>
                </a:solidFill>
                <a:sym typeface="+mn-ea"/>
              </a:rPr>
              <a:t>means of              </a:t>
            </a:r>
            <a:r>
              <a:rPr kumimoji="1" lang="en-US" altLang="zh-CN" sz="2800" b="1" dirty="0" smtClean="0">
                <a:solidFill>
                  <a:schemeClr val="lt1"/>
                </a:solidFill>
                <a:sym typeface="+mn-ea"/>
              </a:rPr>
              <a:t>proposal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71240" y="2685415"/>
            <a:ext cx="2306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contribute to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55013" y="3231763"/>
            <a:ext cx="208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threatened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91188" y="3785676"/>
            <a:ext cx="187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means of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87" y="4334118"/>
            <a:ext cx="266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banned from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3904" y="4897010"/>
            <a:ext cx="154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proposal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82993" y="5487853"/>
            <a:ext cx="1727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accessed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7170" y="5170805"/>
            <a:ext cx="4488180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 err="1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DfE</a:t>
            </a:r>
            <a:r>
              <a:rPr lang="en-US" altLang="zh-CN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:</a:t>
            </a:r>
            <a:endParaRPr lang="en-US" altLang="zh-CN" sz="2800" dirty="0" smtClean="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8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Department for </a:t>
            </a:r>
            <a:r>
              <a:rPr lang="en-US" altLang="zh-CN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Education</a:t>
            </a:r>
            <a:r>
              <a:rPr lang="zh-CN" altLang="en-US" sz="28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（英）教育部</a:t>
            </a:r>
            <a:endParaRPr lang="zh-CN" altLang="en-US" sz="2800" dirty="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875" y="97603"/>
            <a:ext cx="6508454" cy="95410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GCSE:  General </a:t>
            </a:r>
            <a:r>
              <a:rPr lang="en-US" altLang="zh-CN" sz="28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Certificate of Secondary </a:t>
            </a:r>
            <a:r>
              <a:rPr lang="en-US" altLang="zh-CN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Education</a:t>
            </a:r>
            <a:r>
              <a:rPr lang="zh-CN" altLang="en-US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28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英国）普通中等教育</a:t>
            </a:r>
            <a:r>
              <a:rPr lang="zh-CN" altLang="en-US" sz="28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证书</a:t>
            </a:r>
            <a:endParaRPr lang="en-US" altLang="zh-CN" sz="2800" dirty="0" smtClean="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7383" y="1242098"/>
            <a:ext cx="5617234" cy="31596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14060" y="5078730"/>
            <a:ext cx="6173470" cy="156845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普通</a:t>
            </a:r>
            <a:r>
              <a:rPr lang="zh-CN" altLang="en-US" sz="24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中等教育证书 </a:t>
            </a:r>
            <a:r>
              <a:rPr lang="en-US" altLang="zh-CN" sz="24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(GCSE) GCSE</a:t>
            </a:r>
            <a:r>
              <a:rPr lang="zh-CN" altLang="en-US" sz="24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是英国学生完成第一阶段中等或中学教育后重要的考试证书。 完成该课程后，学生可以继续升读</a:t>
            </a:r>
            <a:r>
              <a:rPr lang="en-US" altLang="zh-CN" sz="24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A Level</a:t>
            </a:r>
            <a:r>
              <a:rPr lang="zh-CN" altLang="en-US" sz="2400" dirty="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课程、大学预科课程或其他同等课程。</a:t>
            </a:r>
            <a:endParaRPr lang="zh-CN" altLang="en-US" sz="2400" dirty="0" smtClean="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文本框 8"/>
          <p:cNvSpPr txBox="1"/>
          <p:nvPr/>
        </p:nvSpPr>
        <p:spPr>
          <a:xfrm>
            <a:off x="1685924" y="236854"/>
            <a:ext cx="8820151" cy="104394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 lang="en-US"/>
              <a:t>3</a:t>
            </a:r>
            <a:r>
              <a:t>. The Race for a Universal Coronavirus Vaccine </a:t>
            </a:r>
          </a:p>
          <a:p>
            <a:pPr algn="ctr">
              <a:defRPr sz="2800" b="1">
                <a:solidFill>
                  <a:schemeClr val="accent2"/>
                </a:solidFill>
              </a:defRPr>
            </a:pPr>
            <a:r>
              <a:rPr lang="zh-CN" altLang="en-US" sz="3000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通用冠状病毒疫苗的前景</a:t>
            </a:r>
            <a:endParaRPr lang="zh-CN" altLang="en-US" sz="3000" dirty="0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82" name="IMG_9196.jpeg" descr="IMG_919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8790" y="1429270"/>
            <a:ext cx="8454422" cy="50050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文本框 16"/>
          <p:cNvSpPr txBox="1"/>
          <p:nvPr/>
        </p:nvSpPr>
        <p:spPr>
          <a:xfrm>
            <a:off x="0" y="0"/>
            <a:ext cx="1591310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语篇填空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5" name="文本框 2"/>
          <p:cNvSpPr txBox="1"/>
          <p:nvPr/>
        </p:nvSpPr>
        <p:spPr>
          <a:xfrm>
            <a:off x="47622" y="405121"/>
            <a:ext cx="11974201" cy="649160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 Over the past eight months, a few international research teams ____________ (propose) approaches to protect people against not just SARS-CoV-2, but its entire viral family.</a:t>
            </a:r>
            <a:endParaRPr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____ here’s the challenge: To make a vaccine that protects against multiple types, strains, or variants of a virus, researchers have to find a feature that they all have __ common and that our immune system reacts to. </a:t>
            </a:r>
            <a:endParaRPr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Researchers _______ (chase) an all-in-one vaccine have to make a strategy choice. They can base their formula on the most immunogenic (</a:t>
            </a:r>
            <a:r>
              <a:rPr sz="2100" dirty="0" err="1">
                <a:latin typeface="宋体" panose="02010600030101010101" pitchFamily="2" charset="-122"/>
                <a:ea typeface="宋体" panose="02010600030101010101" pitchFamily="2" charset="-122"/>
              </a:rPr>
              <a:t>产生免疫性的</a:t>
            </a:r>
            <a:r>
              <a:rPr dirty="0"/>
              <a:t>) elements of a virus and accept that the vaccine they make might work for that one only. Or they can use as their foundation the things __________ are most similar between viruses—and </a:t>
            </a:r>
            <a:r>
              <a:rPr dirty="0">
                <a:solidFill>
                  <a:srgbClr val="0433FF"/>
                </a:solidFill>
              </a:rPr>
              <a:t>concede</a:t>
            </a:r>
            <a:r>
              <a:rPr dirty="0"/>
              <a:t> that their vaccine might not stimulate the ________ (strong) response. </a:t>
            </a:r>
            <a:endParaRPr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On the path to ___ universal vaccine, researchers will also want to ask, for instance, _______ the goal of vaccination is to prevent all infection and transmission or only severe ______ (ill) and death. </a:t>
            </a:r>
            <a:endParaRPr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And they will have to </a:t>
            </a:r>
            <a:r>
              <a:rPr dirty="0">
                <a:solidFill>
                  <a:srgbClr val="0433FF"/>
                </a:solidFill>
              </a:rPr>
              <a:t>maintain</a:t>
            </a:r>
            <a:r>
              <a:rPr dirty="0"/>
              <a:t> support from policymakers and funders _________ (continue) research that might not deliver a product for years.</a:t>
            </a:r>
            <a:endParaRPr dirty="0"/>
          </a:p>
        </p:txBody>
      </p:sp>
      <p:sp>
        <p:nvSpPr>
          <p:cNvPr id="186" name="文本框 4"/>
          <p:cNvSpPr txBox="1"/>
          <p:nvPr/>
        </p:nvSpPr>
        <p:spPr>
          <a:xfrm>
            <a:off x="1844675" y="12700"/>
            <a:ext cx="5836920" cy="45910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（《连线》2022年2月刊 20-21页）</a:t>
            </a:r>
          </a:p>
        </p:txBody>
      </p:sp>
      <p:sp>
        <p:nvSpPr>
          <p:cNvPr id="187" name="文本框 4"/>
          <p:cNvSpPr txBox="1"/>
          <p:nvPr/>
        </p:nvSpPr>
        <p:spPr>
          <a:xfrm>
            <a:off x="9047976" y="405993"/>
            <a:ext cx="2103072" cy="4584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have proposed </a:t>
            </a:r>
          </a:p>
        </p:txBody>
      </p:sp>
      <p:sp>
        <p:nvSpPr>
          <p:cNvPr id="188" name="文本框 5"/>
          <p:cNvSpPr txBox="1"/>
          <p:nvPr/>
        </p:nvSpPr>
        <p:spPr>
          <a:xfrm>
            <a:off x="623808" y="1629387"/>
            <a:ext cx="663767" cy="4584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But </a:t>
            </a:r>
          </a:p>
        </p:txBody>
      </p:sp>
      <p:sp>
        <p:nvSpPr>
          <p:cNvPr id="189" name="文本框 6"/>
          <p:cNvSpPr txBox="1"/>
          <p:nvPr/>
        </p:nvSpPr>
        <p:spPr>
          <a:xfrm>
            <a:off x="10790759" y="1989699"/>
            <a:ext cx="360977" cy="4584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in</a:t>
            </a:r>
          </a:p>
        </p:txBody>
      </p:sp>
      <p:sp>
        <p:nvSpPr>
          <p:cNvPr id="190" name="文本框 7"/>
          <p:cNvSpPr txBox="1"/>
          <p:nvPr/>
        </p:nvSpPr>
        <p:spPr>
          <a:xfrm>
            <a:off x="2279835" y="2781665"/>
            <a:ext cx="1112794" cy="4584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26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chasing</a:t>
            </a:r>
          </a:p>
        </p:txBody>
      </p:sp>
      <p:sp>
        <p:nvSpPr>
          <p:cNvPr id="191" name="文本框 8"/>
          <p:cNvSpPr txBox="1"/>
          <p:nvPr/>
        </p:nvSpPr>
        <p:spPr>
          <a:xfrm>
            <a:off x="3719723" y="4005512"/>
            <a:ext cx="1828174" cy="4584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that / which  </a:t>
            </a:r>
          </a:p>
        </p:txBody>
      </p:sp>
      <p:sp>
        <p:nvSpPr>
          <p:cNvPr id="192" name="文本框 9"/>
          <p:cNvSpPr txBox="1"/>
          <p:nvPr/>
        </p:nvSpPr>
        <p:spPr>
          <a:xfrm>
            <a:off x="119588" y="5157964"/>
            <a:ext cx="1167613" cy="4584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whether</a:t>
            </a:r>
          </a:p>
        </p:txBody>
      </p:sp>
      <p:sp>
        <p:nvSpPr>
          <p:cNvPr id="193" name="文本框 10"/>
          <p:cNvSpPr txBox="1"/>
          <p:nvPr/>
        </p:nvSpPr>
        <p:spPr>
          <a:xfrm>
            <a:off x="1086629" y="5552876"/>
            <a:ext cx="948017" cy="4584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illness</a:t>
            </a:r>
          </a:p>
        </p:txBody>
      </p:sp>
      <p:sp>
        <p:nvSpPr>
          <p:cNvPr id="194" name="文本框 11"/>
          <p:cNvSpPr txBox="1"/>
          <p:nvPr/>
        </p:nvSpPr>
        <p:spPr>
          <a:xfrm>
            <a:off x="10056665" y="5950245"/>
            <a:ext cx="1663074" cy="4584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to continue </a:t>
            </a:r>
          </a:p>
        </p:txBody>
      </p:sp>
      <p:sp>
        <p:nvSpPr>
          <p:cNvPr id="195" name="文本框 12"/>
          <p:cNvSpPr txBox="1"/>
          <p:nvPr/>
        </p:nvSpPr>
        <p:spPr>
          <a:xfrm>
            <a:off x="2661920" y="4755515"/>
            <a:ext cx="316865" cy="49022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a</a:t>
            </a:r>
          </a:p>
        </p:txBody>
      </p:sp>
      <p:sp>
        <p:nvSpPr>
          <p:cNvPr id="196" name="文本框 13"/>
          <p:cNvSpPr txBox="1"/>
          <p:nvPr/>
        </p:nvSpPr>
        <p:spPr>
          <a:xfrm>
            <a:off x="5624522" y="4418862"/>
            <a:ext cx="1296436" cy="45841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strongest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animBg="1" advAuto="0"/>
      <p:bldP spid="188" grpId="2" animBg="1" advAuto="0"/>
      <p:bldP spid="189" grpId="3" animBg="1" advAuto="0"/>
      <p:bldP spid="190" grpId="4" animBg="1" advAuto="0"/>
      <p:bldP spid="191" grpId="5" animBg="1" advAuto="0"/>
      <p:bldP spid="192" grpId="8" animBg="1" advAuto="0"/>
      <p:bldP spid="193" grpId="9" animBg="1" advAuto="0"/>
      <p:bldP spid="194" grpId="10" animBg="1" advAuto="0"/>
      <p:bldP spid="195" grpId="7" animBg="1" advAuto="0"/>
      <p:bldP spid="196" grpId="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文本框 3"/>
          <p:cNvSpPr txBox="1"/>
          <p:nvPr/>
        </p:nvSpPr>
        <p:spPr>
          <a:xfrm>
            <a:off x="91436" y="648326"/>
            <a:ext cx="12238319" cy="461912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1. </a:t>
            </a:r>
            <a:r>
              <a:rPr>
                <a:solidFill>
                  <a:srgbClr val="3333FF"/>
                </a:solidFill>
              </a:rPr>
              <a:t>concede</a:t>
            </a:r>
            <a:r>
              <a:t>: to admit that sth is true, logical, etc. 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(勉强)承认，承认…属实</a:t>
            </a: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Bess finally conceded that Nancy was right.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t>   贝丝最终承认了南希是对的。</a:t>
            </a:r>
            <a:endParaRPr sz="32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 sz="32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2. </a:t>
            </a:r>
            <a:r>
              <a:rPr sz="3000">
                <a:solidFill>
                  <a:srgbClr val="3333FF"/>
                </a:solidFill>
              </a:rPr>
              <a:t>maintain</a:t>
            </a:r>
            <a:r>
              <a:rPr sz="3000"/>
              <a:t>: </a:t>
            </a:r>
            <a:r>
              <a:rPr sz="2800"/>
              <a:t>to make sth continue at the same level, standard, etc.  </a:t>
            </a:r>
            <a:r>
              <a: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维持；保持</a:t>
            </a:r>
            <a:endParaRPr sz="280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Push yourself to make friends and to maintain the friendships.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t>   要求自己与人交友并保持友谊。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endParaRPr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99" name="文本框 16"/>
          <p:cNvSpPr txBox="1"/>
          <p:nvPr/>
        </p:nvSpPr>
        <p:spPr>
          <a:xfrm>
            <a:off x="-5" y="-17"/>
            <a:ext cx="1556181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词汇讲解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0" name="文本框 1"/>
          <p:cNvSpPr txBox="1"/>
          <p:nvPr/>
        </p:nvSpPr>
        <p:spPr>
          <a:xfrm>
            <a:off x="128322" y="2197323"/>
            <a:ext cx="1628670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1" name="文本框 2"/>
          <p:cNvSpPr txBox="1"/>
          <p:nvPr/>
        </p:nvSpPr>
        <p:spPr>
          <a:xfrm>
            <a:off x="183511" y="2787081"/>
            <a:ext cx="12226143" cy="50705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He was forced to concede that there might be difficulties.</a:t>
            </a:r>
          </a:p>
        </p:txBody>
      </p:sp>
      <p:sp>
        <p:nvSpPr>
          <p:cNvPr id="202" name="文本框 4"/>
          <p:cNvSpPr txBox="1"/>
          <p:nvPr/>
        </p:nvSpPr>
        <p:spPr>
          <a:xfrm>
            <a:off x="129221" y="5420104"/>
            <a:ext cx="1626873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3" name="文本框 5"/>
          <p:cNvSpPr txBox="1"/>
          <p:nvPr/>
        </p:nvSpPr>
        <p:spPr>
          <a:xfrm>
            <a:off x="120905" y="6054583"/>
            <a:ext cx="11338377" cy="50705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0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The two countries have always maintained close relations.</a:t>
            </a:r>
          </a:p>
        </p:txBody>
      </p:sp>
      <p:sp>
        <p:nvSpPr>
          <p:cNvPr id="204" name="文本框 7"/>
          <p:cNvSpPr txBox="1"/>
          <p:nvPr/>
        </p:nvSpPr>
        <p:spPr>
          <a:xfrm>
            <a:off x="1881186" y="2284989"/>
            <a:ext cx="9650336" cy="447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他被迫承认可能有困难。</a:t>
            </a:r>
          </a:p>
        </p:txBody>
      </p:sp>
      <p:sp>
        <p:nvSpPr>
          <p:cNvPr id="205" name="直接连接符 8"/>
          <p:cNvSpPr/>
          <p:nvPr/>
        </p:nvSpPr>
        <p:spPr>
          <a:xfrm>
            <a:off x="215896" y="3277129"/>
            <a:ext cx="8807372" cy="13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206" name="文本框 10"/>
          <p:cNvSpPr txBox="1"/>
          <p:nvPr/>
        </p:nvSpPr>
        <p:spPr>
          <a:xfrm>
            <a:off x="1880870" y="5469075"/>
            <a:ext cx="10265411" cy="4470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这两个国家一直保持着密切关系。</a:t>
            </a:r>
          </a:p>
        </p:txBody>
      </p:sp>
      <p:sp>
        <p:nvSpPr>
          <p:cNvPr id="207" name="直接连接符 11"/>
          <p:cNvSpPr/>
          <p:nvPr/>
        </p:nvSpPr>
        <p:spPr>
          <a:xfrm>
            <a:off x="137790" y="6530157"/>
            <a:ext cx="8963585" cy="13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2" bldLvl="0" animBg="1" advAuto="0"/>
      <p:bldP spid="201" grpId="5" animBg="1" advAuto="0"/>
      <p:bldP spid="202" grpId="7" bldLvl="0" animBg="1" advAuto="0"/>
      <p:bldP spid="203" grpId="9" animBg="1" advAuto="0"/>
      <p:bldP spid="204" grpId="3" animBg="1" advAuto="0"/>
      <p:bldP spid="205" grpId="4" animBg="1" advAuto="0"/>
      <p:bldP spid="206" grpId="6" animBg="1" advAuto="0"/>
      <p:bldP spid="207" grpId="8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文本框 16"/>
          <p:cNvSpPr txBox="1"/>
          <p:nvPr/>
        </p:nvSpPr>
        <p:spPr>
          <a:xfrm>
            <a:off x="0" y="-17"/>
            <a:ext cx="2003425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长难句分析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30329" y="697509"/>
            <a:ext cx="11829792" cy="1220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To make a vaccine that protects against multiple types, strains, or variants of a virus, researchers have to find a feature that they all have in common and that our immune system reacts to.</a:t>
            </a:r>
          </a:p>
        </p:txBody>
      </p:sp>
      <p:sp>
        <p:nvSpPr>
          <p:cNvPr id="211" name="文本框 3"/>
          <p:cNvSpPr txBox="1"/>
          <p:nvPr/>
        </p:nvSpPr>
        <p:spPr>
          <a:xfrm>
            <a:off x="245505" y="3360412"/>
            <a:ext cx="713745" cy="45910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2" name="文本框 9"/>
          <p:cNvSpPr txBox="1"/>
          <p:nvPr/>
        </p:nvSpPr>
        <p:spPr>
          <a:xfrm>
            <a:off x="1068485" y="3174357"/>
            <a:ext cx="10835414" cy="82867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为了制造一种可以预防某种病毒不同类型、毒株或变种的疫苗，研究人员必须找到它们都具有的,并且我们的免疫系统会对其做出反应的共同特征。</a:t>
            </a:r>
          </a:p>
        </p:txBody>
      </p:sp>
      <p:sp>
        <p:nvSpPr>
          <p:cNvPr id="213" name="文本框 7"/>
          <p:cNvSpPr txBox="1"/>
          <p:nvPr/>
        </p:nvSpPr>
        <p:spPr>
          <a:xfrm>
            <a:off x="252095" y="1911985"/>
            <a:ext cx="11611611" cy="1197610"/>
          </a:xfrm>
          <a:prstGeom prst="rect">
            <a:avLst/>
          </a:prstGeom>
          <a:solidFill>
            <a:srgbClr val="B7D6A3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分析：本句是一个复合句,“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researchers have to find a feature”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是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______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；“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To make…a virus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”是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不定式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作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_________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；“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they all have in common…reacts to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”是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_________修饰先行词_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_</a:t>
            </a:r>
            <a:r>
              <a:rPr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rPr>
              <a:t>_____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4" name="文本框 2"/>
          <p:cNvSpPr txBox="1"/>
          <p:nvPr/>
        </p:nvSpPr>
        <p:spPr>
          <a:xfrm>
            <a:off x="8387831" y="1899926"/>
            <a:ext cx="699770" cy="459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主句</a:t>
            </a:r>
            <a:endParaRPr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" name="文本框 1"/>
          <p:cNvSpPr txBox="1"/>
          <p:nvPr/>
        </p:nvSpPr>
        <p:spPr>
          <a:xfrm>
            <a:off x="2525817" y="2276886"/>
            <a:ext cx="1309370" cy="459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目的状语</a:t>
            </a:r>
            <a:endParaRPr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6" name="文本框 10"/>
          <p:cNvSpPr txBox="1"/>
          <p:nvPr/>
        </p:nvSpPr>
        <p:spPr>
          <a:xfrm>
            <a:off x="9218505" y="2276886"/>
            <a:ext cx="1309370" cy="459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定语从句</a:t>
            </a:r>
            <a:endParaRPr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7" name="文本框 12"/>
          <p:cNvSpPr txBox="1"/>
          <p:nvPr/>
        </p:nvSpPr>
        <p:spPr>
          <a:xfrm>
            <a:off x="622963" y="2610306"/>
            <a:ext cx="950076" cy="42138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feature</a:t>
            </a:r>
          </a:p>
        </p:txBody>
      </p:sp>
      <p:sp>
        <p:nvSpPr>
          <p:cNvPr id="218" name="圆角矩形 6"/>
          <p:cNvSpPr/>
          <p:nvPr/>
        </p:nvSpPr>
        <p:spPr>
          <a:xfrm>
            <a:off x="63500" y="653415"/>
            <a:ext cx="11988800" cy="3378238"/>
          </a:xfrm>
          <a:prstGeom prst="roundRect">
            <a:avLst>
              <a:gd name="adj" fmla="val 8352"/>
            </a:avLst>
          </a:prstGeom>
          <a:ln w="63500">
            <a:solidFill>
              <a:schemeClr val="accent1"/>
            </a:solidFill>
          </a:ln>
        </p:spPr>
        <p:txBody>
          <a:bodyPr lIns="0" tIns="0" rIns="0" bIns="0"/>
          <a:lstStyle/>
          <a:p>
            <a:pPr>
              <a:defRPr>
                <a:latin typeface="+mn-lt"/>
                <a:ea typeface="+mn-ea"/>
                <a:cs typeface="+mn-cs"/>
                <a:sym typeface="Calibri" panose="020F0502020204030204"/>
              </a:defRPr>
            </a:pPr>
          </a:p>
        </p:txBody>
      </p:sp>
      <p:sp>
        <p:nvSpPr>
          <p:cNvPr id="219" name="圆角矩形 6"/>
          <p:cNvSpPr/>
          <p:nvPr/>
        </p:nvSpPr>
        <p:spPr>
          <a:xfrm>
            <a:off x="66675" y="4141022"/>
            <a:ext cx="11988801" cy="2575139"/>
          </a:xfrm>
          <a:prstGeom prst="roundRect">
            <a:avLst>
              <a:gd name="adj" fmla="val 14011"/>
            </a:avLst>
          </a:prstGeom>
          <a:ln w="63500">
            <a:solidFill>
              <a:schemeClr val="accent2"/>
            </a:solidFill>
          </a:ln>
        </p:spPr>
        <p:txBody>
          <a:bodyPr lIns="0" tIns="0" rIns="0" bIns="0"/>
          <a:lstStyle/>
          <a:p>
            <a:pPr>
              <a:defRPr>
                <a:latin typeface="+mn-lt"/>
                <a:ea typeface="+mn-ea"/>
                <a:cs typeface="+mn-cs"/>
                <a:sym typeface="Calibri" panose="020F0502020204030204"/>
              </a:defRPr>
            </a:pPr>
          </a:p>
        </p:txBody>
      </p:sp>
      <p:sp>
        <p:nvSpPr>
          <p:cNvPr id="220" name="They can use as their foundation the things that are most similar between viruses—and concede that their vaccine might not stimulate the strongest response."/>
          <p:cNvSpPr txBox="1"/>
          <p:nvPr/>
        </p:nvSpPr>
        <p:spPr>
          <a:xfrm>
            <a:off x="269410" y="4194175"/>
            <a:ext cx="11583331" cy="74797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They can use as their foundation the things that are most similar between viruses—and concede that their vaccine might not stimulate the strongest response.</a:t>
            </a:r>
          </a:p>
        </p:txBody>
      </p:sp>
      <p:sp>
        <p:nvSpPr>
          <p:cNvPr id="221" name="分析：本句是一个并列句,“that are… viruses”是_________修饰先行词______；“that their vaccine… response”是_________。"/>
          <p:cNvSpPr txBox="1"/>
          <p:nvPr/>
        </p:nvSpPr>
        <p:spPr>
          <a:xfrm>
            <a:off x="189658" y="4985773"/>
            <a:ext cx="11736486" cy="738505"/>
          </a:xfrm>
          <a:prstGeom prst="rect">
            <a:avLst/>
          </a:prstGeom>
          <a:solidFill>
            <a:srgbClr val="B7D6A3"/>
          </a:solidFill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defRPr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t>分析：本句是一个并列句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,“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that are… viruses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t>是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_________</a:t>
            </a:r>
            <a:r>
              <a:t>修饰先行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词______</a:t>
            </a:r>
            <a:r>
              <a:t>；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that their vaccine… response</a:t>
            </a:r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t>是</a:t>
            </a:r>
            <a:r>
              <a:rPr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_________</a:t>
            </a:r>
            <a:r>
              <a:t>。</a:t>
            </a:r>
          </a:p>
        </p:txBody>
      </p:sp>
      <p:sp>
        <p:nvSpPr>
          <p:cNvPr id="222" name="文本框 10"/>
          <p:cNvSpPr txBox="1"/>
          <p:nvPr/>
        </p:nvSpPr>
        <p:spPr>
          <a:xfrm>
            <a:off x="6734631" y="4938560"/>
            <a:ext cx="1309370" cy="459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定语从句</a:t>
            </a:r>
            <a:endParaRPr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3" name="文本框 12"/>
          <p:cNvSpPr txBox="1"/>
          <p:nvPr/>
        </p:nvSpPr>
        <p:spPr>
          <a:xfrm>
            <a:off x="9689869" y="4983133"/>
            <a:ext cx="849319" cy="42138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things</a:t>
            </a:r>
          </a:p>
        </p:txBody>
      </p:sp>
      <p:sp>
        <p:nvSpPr>
          <p:cNvPr id="224" name="文本框 10"/>
          <p:cNvSpPr txBox="1"/>
          <p:nvPr/>
        </p:nvSpPr>
        <p:spPr>
          <a:xfrm>
            <a:off x="3790822" y="5316805"/>
            <a:ext cx="1309370" cy="45910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>
                <a:latin typeface="宋体" panose="02010600030101010101" pitchFamily="2" charset="-122"/>
                <a:ea typeface="宋体" panose="02010600030101010101" pitchFamily="2" charset="-122"/>
              </a:rPr>
              <a:t>宾语从句</a:t>
            </a:r>
            <a:endParaRPr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5" name="文本框 3"/>
          <p:cNvSpPr txBox="1"/>
          <p:nvPr/>
        </p:nvSpPr>
        <p:spPr>
          <a:xfrm>
            <a:off x="245505" y="6026986"/>
            <a:ext cx="713745" cy="45910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6" name="文本框 9"/>
          <p:cNvSpPr txBox="1"/>
          <p:nvPr/>
        </p:nvSpPr>
        <p:spPr>
          <a:xfrm>
            <a:off x="1175384" y="5839026"/>
            <a:ext cx="10835414" cy="82867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他们可以使用病毒之间最相似的东西作为他们的基础——但要承认他们的疫苗可能不会引发最强的免疫反应。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5" animBg="1" advAuto="0"/>
      <p:bldP spid="214" grpId="1" animBg="1" advAuto="0"/>
      <p:bldP spid="215" grpId="2" animBg="1" advAuto="0"/>
      <p:bldP spid="216" grpId="3" animBg="1" advAuto="0"/>
      <p:bldP spid="217" grpId="4" animBg="1" advAuto="0"/>
      <p:bldP spid="222" grpId="6" animBg="1" advAuto="0"/>
      <p:bldP spid="223" grpId="7" animBg="1" advAuto="0"/>
      <p:bldP spid="224" grpId="8" animBg="1" advAuto="0"/>
      <p:bldP spid="226" grpId="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171700" y="173355"/>
            <a:ext cx="80130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sz="3000" b="1">
                <a:latin typeface="+mj-ea"/>
                <a:ea typeface="+mj-ea"/>
                <a:cs typeface="Arial" panose="020B0604020202020204" pitchFamily="34" charset="0"/>
                <a:sym typeface="+mn-ea"/>
              </a:rPr>
              <a:t>4. Elephant </a:t>
            </a:r>
            <a:r>
              <a:rPr lang="en-US" sz="3000" b="1">
                <a:solidFill>
                  <a:srgbClr val="3333FF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poach</a:t>
            </a:r>
            <a:r>
              <a:rPr lang="en-US" sz="3000" b="1">
                <a:latin typeface="+mj-ea"/>
                <a:ea typeface="+mj-ea"/>
                <a:cs typeface="Arial" panose="020B0604020202020204" pitchFamily="34" charset="0"/>
                <a:sym typeface="+mn-ea"/>
              </a:rPr>
              <a:t>ing drops to 20-year low</a:t>
            </a:r>
            <a:endParaRPr lang="en-US" sz="3000" b="1"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3000" b="1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非洲大象偷猎率降至20年来的最低水平 </a:t>
            </a:r>
            <a:r>
              <a:rPr lang="en-US" sz="3000" b="1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endParaRPr lang="en-US" sz="3000" b="1">
              <a:solidFill>
                <a:schemeClr val="accent2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rcRect l="8288" t="4845" r="43035"/>
          <a:stretch>
            <a:fillRect/>
          </a:stretch>
        </p:blipFill>
        <p:spPr>
          <a:xfrm>
            <a:off x="978535" y="1490795"/>
            <a:ext cx="4043045" cy="52755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115175" y="1222375"/>
            <a:ext cx="4248150" cy="5550535"/>
            <a:chOff x="11205" y="1925"/>
            <a:chExt cx="6690" cy="874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5" y="1925"/>
              <a:ext cx="6690" cy="8731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386" y="9650"/>
              <a:ext cx="6328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An African savannah elephant visits a waterhole at night.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5730" y="655955"/>
            <a:ext cx="11940540" cy="5846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Rates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of elephant </a:t>
            </a:r>
            <a:r>
              <a:rPr lang="zh-CN" altLang="en-US" sz="26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6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oa</a:t>
            </a:r>
            <a:r>
              <a:rPr lang="zh-CN" altLang="en-US" sz="26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ing in Africa have fallen to their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 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low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rate in two decades and have decreased to almost one fifth of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they were in 2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12, according to data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_______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release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by the world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s wildlife trade body.</a:t>
            </a:r>
            <a:endParaRPr lang="zh-CN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The figures don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t represent absolute poaching levels, but they do show trends. In 2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03, CITES received reports of 287 carcasses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(动物尸体) ________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legal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killed at 69 sites across Africa.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By 2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12, this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________ 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rise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nearly four-fold t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48, and last year it dropped back down to 228.</a:t>
            </a:r>
            <a:endParaRPr lang="zh-CN" alt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Mark Jones, head of policy at animal charity the Born Free Foundation says the news of the decline was welcome and reflected increased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 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effort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to protect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 elephants.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But elephants continue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_______ 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suffer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 and die in large numbers at the hands of poachers, 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which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puts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________ 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press</a:t>
            </a:r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on populations,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he warns.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There is no room for </a:t>
            </a:r>
            <a:r>
              <a:rPr lang="zh-CN" altLang="en-US" sz="26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complacency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In particular, Jones points out that there has been much less of a </a:t>
            </a:r>
            <a:r>
              <a:rPr lang="zh-CN" altLang="en-US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reduction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in poaching of elephants in Central and West Africa, many of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______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are forest elephants, now officially recognised as separate to the savannah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zh-CN" sz="2400">
                <a:latin typeface="华文中宋" panose="02010600040101010101" charset="-122"/>
                <a:ea typeface="华文中宋" panose="02010600040101010101" charset="-122"/>
                <a:cs typeface="Times New Roman" panose="02020603050405020304" charset="0"/>
              </a:rPr>
              <a:t>稀树草原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 species. Elephants are also 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__ </a:t>
            </a:r>
            <a:r>
              <a:rPr lang="zh-CN" altLang="en-US" sz="2600">
                <a:latin typeface="Times New Roman" panose="02020603050405020304" charset="0"/>
                <a:cs typeface="Times New Roman" panose="02020603050405020304" charset="0"/>
              </a:rPr>
              <a:t>risk from human-wildlife conflict and loss of habitat, he adds. </a:t>
            </a:r>
            <a:endParaRPr lang="zh-CN" altLang="en-US" sz="2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0" y="0"/>
            <a:ext cx="1911549" cy="540000"/>
          </a:xfrm>
          <a:prstGeom prst="rect">
            <a:avLst/>
          </a:prstGeom>
        </p:spPr>
      </p:pic>
      <p:sp>
        <p:nvSpPr>
          <p:cNvPr id="1048598" name="文本框 4"/>
          <p:cNvSpPr txBox="1"/>
          <p:nvPr/>
        </p:nvSpPr>
        <p:spPr>
          <a:xfrm>
            <a:off x="1881505" y="29210"/>
            <a:ext cx="7225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（《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BBC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野生生物》2022年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1-2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月刊 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12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-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13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页）</a:t>
            </a:r>
            <a:endParaRPr lang="zh-CN" altLang="en-US" sz="2400" b="1" dirty="0">
              <a:solidFill>
                <a:schemeClr val="accent2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48599" name="文本框 16"/>
          <p:cNvSpPr txBox="1"/>
          <p:nvPr/>
        </p:nvSpPr>
        <p:spPr>
          <a:xfrm>
            <a:off x="0" y="0"/>
            <a:ext cx="173355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sym typeface="+mn-ea"/>
              </a:rPr>
              <a:t>语篇填空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02905" y="612775"/>
            <a:ext cx="104457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lowest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56730" y="984885"/>
            <a:ext cx="90741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1685" y="1333500"/>
            <a:ext cx="134683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released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71815" y="2006600"/>
            <a:ext cx="134620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illegally 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640580" y="2415540"/>
            <a:ext cx="138366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risen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40880" y="3455035"/>
            <a:ext cx="112014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efforts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92170" y="3844290"/>
            <a:ext cx="128524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suffer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087370" y="4156075"/>
            <a:ext cx="136525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pressure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51320" y="5264785"/>
            <a:ext cx="107251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which </a:t>
            </a:r>
            <a:endParaRPr lang="en-US" altLang="zh-CN" sz="2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3035" y="5955665"/>
            <a:ext cx="50355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4" grpId="1"/>
      <p:bldP spid="2" grpId="1"/>
      <p:bldP spid="3" grpId="1"/>
      <p:bldP spid="6" grpId="1"/>
      <p:bldP spid="7" grpId="1"/>
      <p:bldP spid="8" grpId="1"/>
      <p:bldP spid="9" grpId="1"/>
      <p:bldP spid="10" grpId="1"/>
      <p:bldP spid="11" grpId="1"/>
      <p:bldP spid="12" grpId="1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文本框 3"/>
          <p:cNvSpPr txBox="1"/>
          <p:nvPr/>
        </p:nvSpPr>
        <p:spPr>
          <a:xfrm>
            <a:off x="11430" y="523240"/>
            <a:ext cx="12098655" cy="5213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oa</a:t>
            </a:r>
            <a:r>
              <a:rPr lang="zh-CN" altLang="en-US"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: to illegally hunt birds, animals or fish on sb else’s property or without permission （在他人地界）偷猎，偷捕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800">
                <a:latin typeface="Arial" panose="020B0604020202020204" pitchFamily="34" charset="0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sz="2800">
                <a:latin typeface="Arial" panose="020B0604020202020204" pitchFamily="34" charset="0"/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派生词：</a:t>
            </a:r>
            <a:r>
              <a:rPr lang="en-US" altLang="zh-CN" sz="2800">
                <a:solidFill>
                  <a:srgbClr val="3333FF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poacher  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n.偷猎者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The elephants are poached for their tusks. 为获取象牙而偷猎大象</a:t>
            </a:r>
            <a:r>
              <a:rPr lang="zh-CN" alt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。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en-US" altLang="zh-CN"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complacency</a:t>
            </a:r>
            <a:r>
              <a:rPr lang="en-US" altLang="zh-CN" sz="2800"/>
              <a:t>: 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a feeling of satisfaction with yourself or with a situation</a:t>
            </a:r>
            <a:r>
              <a:rPr 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自</a:t>
            </a:r>
            <a:r>
              <a:rPr 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满</a:t>
            </a:r>
            <a:endParaRPr lang="en-US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Despite improvement in the economy, there is no room for complacency.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    尽管经济有所改善，但仍不能自满。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48604" name="文本框 1"/>
          <p:cNvSpPr txBox="1"/>
          <p:nvPr/>
        </p:nvSpPr>
        <p:spPr>
          <a:xfrm>
            <a:off x="164465" y="2457450"/>
            <a:ext cx="162687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zh-CN" sz="2800" b="1" dirty="0">
                <a:solidFill>
                  <a:schemeClr val="lt1"/>
                </a:solidFill>
              </a:rPr>
              <a:t>翻译句子</a:t>
            </a:r>
            <a:endParaRPr kumimoji="1" lang="zh-CN" sz="2800" b="1" dirty="0">
              <a:solidFill>
                <a:schemeClr val="lt1"/>
              </a:solidFill>
            </a:endParaRPr>
          </a:p>
        </p:txBody>
      </p:sp>
      <p:sp>
        <p:nvSpPr>
          <p:cNvPr id="1048605" name="文本框 2"/>
          <p:cNvSpPr txBox="1"/>
          <p:nvPr/>
        </p:nvSpPr>
        <p:spPr>
          <a:xfrm>
            <a:off x="164465" y="2988945"/>
            <a:ext cx="113938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The farmer shot the men because they were poaching on his land.</a:t>
            </a:r>
            <a:endParaRPr lang="en-US" altLang="zh-CN" sz="3000">
              <a:solidFill>
                <a:srgbClr val="FF0000"/>
              </a:solidFill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48606" name="文本框 4"/>
          <p:cNvSpPr txBox="1"/>
          <p:nvPr/>
        </p:nvSpPr>
        <p:spPr>
          <a:xfrm>
            <a:off x="164465" y="5736590"/>
            <a:ext cx="162687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sym typeface="+mn-ea"/>
              </a:rPr>
              <a:t>翻译句子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1048607" name="文本框 5"/>
          <p:cNvSpPr txBox="1"/>
          <p:nvPr/>
        </p:nvSpPr>
        <p:spPr>
          <a:xfrm>
            <a:off x="164465" y="6182360"/>
            <a:ext cx="11793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Complacency could easily result in tragedy.</a:t>
            </a:r>
            <a:endParaRPr sz="3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608" name="文本框 7"/>
          <p:cNvSpPr txBox="1"/>
          <p:nvPr/>
        </p:nvSpPr>
        <p:spPr>
          <a:xfrm>
            <a:off x="1947545" y="2457450"/>
            <a:ext cx="9469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ea typeface="华文中宋" panose="02010600040101010101" charset="-122"/>
              </a:rPr>
              <a:t>那个农民射杀了那些人，因为他们在他的土地上偷猎。  </a:t>
            </a:r>
            <a:endParaRPr lang="zh-CN" altLang="en-US" sz="2800">
              <a:ea typeface="华文中宋" panose="02010600040101010101" charset="-122"/>
            </a:endParaRPr>
          </a:p>
        </p:txBody>
      </p:sp>
      <p:cxnSp>
        <p:nvCxnSpPr>
          <p:cNvPr id="3145728" name="直接连接符 8"/>
          <p:cNvCxnSpPr/>
          <p:nvPr/>
        </p:nvCxnSpPr>
        <p:spPr>
          <a:xfrm flipV="1">
            <a:off x="215900" y="3496310"/>
            <a:ext cx="1005078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1"/>
          <p:cNvCxnSpPr/>
          <p:nvPr/>
        </p:nvCxnSpPr>
        <p:spPr>
          <a:xfrm>
            <a:off x="267335" y="6696710"/>
            <a:ext cx="6795770" cy="292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0" y="0"/>
            <a:ext cx="162687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sym typeface="+mn-ea"/>
              </a:rPr>
              <a:t>词汇讲解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1947545" y="5736590"/>
            <a:ext cx="3432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自满容易导致悲剧。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8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48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48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4" grpId="0" bldLvl="0" animBg="1"/>
      <p:bldP spid="1048605" grpId="0"/>
      <p:bldP spid="1048605" grpId="1"/>
      <p:bldP spid="1048606" grpId="0" bldLvl="0" animBg="1"/>
      <p:bldP spid="1048606" grpId="1" animBg="1"/>
      <p:bldP spid="1048607" grpId="0"/>
      <p:bldP spid="1048607" grpId="1"/>
      <p:bldP spid="104860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组合 4"/>
          <p:cNvGrpSpPr/>
          <p:nvPr/>
        </p:nvGrpSpPr>
        <p:grpSpPr>
          <a:xfrm>
            <a:off x="-19080" y="611"/>
            <a:ext cx="12214280" cy="6857406"/>
            <a:chOff x="-1" y="0"/>
            <a:chExt cx="12214278" cy="6857405"/>
          </a:xfrm>
        </p:grpSpPr>
        <p:pic>
          <p:nvPicPr>
            <p:cNvPr id="175" name="图片 101" descr="图片 1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1649" y="2"/>
              <a:ext cx="11228125" cy="685740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76" name="矩形 2"/>
            <p:cNvSpPr/>
            <p:nvPr/>
          </p:nvSpPr>
          <p:spPr>
            <a:xfrm>
              <a:off x="-2" y="-1"/>
              <a:ext cx="514368" cy="6857404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 panose="020F0502020204030204"/>
                </a:defRPr>
              </a:pPr>
            </a:p>
          </p:txBody>
        </p:sp>
        <p:sp>
          <p:nvSpPr>
            <p:cNvPr id="177" name="矩形 3"/>
            <p:cNvSpPr/>
            <p:nvPr/>
          </p:nvSpPr>
          <p:spPr>
            <a:xfrm>
              <a:off x="11699910" y="-1"/>
              <a:ext cx="514368" cy="6857404"/>
            </a:xfrm>
            <a:prstGeom prst="rect">
              <a:avLst/>
            </a:prstGeom>
            <a:solidFill>
              <a:srgbClr val="99CC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 panose="020F0502020204030204"/>
                </a:defRPr>
              </a:pPr>
            </a:p>
          </p:txBody>
        </p:sp>
      </p:grpSp>
      <p:sp>
        <p:nvSpPr>
          <p:cNvPr id="179" name="文本框 1"/>
          <p:cNvSpPr txBox="1"/>
          <p:nvPr/>
        </p:nvSpPr>
        <p:spPr>
          <a:xfrm>
            <a:off x="3142282" y="4930673"/>
            <a:ext cx="5907434" cy="19367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8000" b="1" i="1">
                <a:solidFill>
                  <a:srgbClr val="7030A0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pPr>
            <a:r>
              <a:t>The Week</a:t>
            </a:r>
            <a:endParaRPr sz="4000"/>
          </a:p>
          <a:p>
            <a:pPr algn="ctr">
              <a:defRPr sz="4000" b="1" i="1">
                <a:solidFill>
                  <a:srgbClr val="7030A0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pPr>
            <a:r>
              <a:t>Feb </a:t>
            </a:r>
            <a:r>
              <a:rPr lang="en-US"/>
              <a:t>19</a:t>
            </a:r>
            <a:r>
              <a:t>th-</a:t>
            </a:r>
            <a:r>
              <a:rPr lang="en-US"/>
              <a:t>25</a:t>
            </a:r>
            <a:r>
              <a:t>th, 2022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0" y="0"/>
            <a:ext cx="200342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kumimoji="1" lang="zh-CN" sz="2800" b="1" dirty="0">
                <a:solidFill>
                  <a:schemeClr val="lt1"/>
                </a:solidFill>
              </a:rPr>
              <a:t>长难句分析</a:t>
            </a:r>
            <a:endParaRPr kumimoji="1" lang="zh-CN" sz="2800" b="1" dirty="0">
              <a:solidFill>
                <a:schemeClr val="lt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08915" y="1096010"/>
            <a:ext cx="11856085" cy="3587750"/>
          </a:xfrm>
          <a:prstGeom prst="roundRect">
            <a:avLst>
              <a:gd name="adj" fmla="val 16667"/>
            </a:avLst>
          </a:prstGeom>
          <a:noFill/>
          <a:ln w="63500" cap="flat" cmpd="sng">
            <a:solidFill>
              <a:schemeClr val="accent6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7845" y="1189355"/>
            <a:ext cx="11331575" cy="1383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particular, Jones points out that there has been much less of a reduction in poaching of elephants in Central and West Africa, many of which are forest elephants, now officially recognised as separate to the savannah species.</a:t>
            </a:r>
            <a:endParaRPr lang="zh-CN" altLang="en-US" sz="2900" b="0" i="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590" y="5264150"/>
            <a:ext cx="96774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r>
              <a:rPr kumimoji="1" lang="zh-CN" altLang="en-US" sz="2800" b="1" dirty="0">
                <a:solidFill>
                  <a:schemeClr val="lt1"/>
                </a:solidFill>
              </a:rPr>
              <a:t>翻译</a:t>
            </a:r>
            <a:endParaRPr kumimoji="1"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83665" y="5106035"/>
            <a:ext cx="104171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sz="2800">
                <a:latin typeface="华文中宋" panose="02010600040101010101" charset="-122"/>
                <a:ea typeface="华文中宋" panose="02010600040101010101" charset="-122"/>
              </a:rPr>
              <a:t>琼斯特别指出，在中非和西非偷猎大象的减少幅度要小得多</a:t>
            </a:r>
            <a:r>
              <a:rPr lang="zh-CN" sz="2800">
                <a:latin typeface="华文中宋" panose="02010600040101010101" charset="-122"/>
                <a:ea typeface="华文中宋" panose="02010600040101010101" charset="-122"/>
              </a:rPr>
              <a:t>，</a:t>
            </a:r>
            <a:r>
              <a:rPr sz="2800">
                <a:latin typeface="华文中宋" panose="02010600040101010101" charset="-122"/>
                <a:ea typeface="华文中宋" panose="02010600040101010101" charset="-122"/>
              </a:rPr>
              <a:t>其中许多是森林象，现在被官方认定为与草原象不同的物种。</a:t>
            </a:r>
            <a:endParaRPr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845" y="2648585"/>
            <a:ext cx="11214735" cy="181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en-US" altLang="zh-CN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分析：本句是一个</a:t>
            </a:r>
            <a:r>
              <a:rPr lang="zh-CN" altLang="en-US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复合句，</a:t>
            </a:r>
            <a:r>
              <a:rPr lang="en-US" altLang="zh-CN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Jones points out后that引导的是一个_____ </a:t>
            </a:r>
            <a:r>
              <a:rPr lang="zh-CN" altLang="en-US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从句；该宾语从句中又包含一个</a:t>
            </a:r>
            <a:r>
              <a:rPr lang="en-US" altLang="zh-CN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_____</a:t>
            </a:r>
            <a:r>
              <a:rPr lang="zh-CN" altLang="en-US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从句，</a:t>
            </a:r>
            <a:r>
              <a:rPr 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先行词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________</a:t>
            </a:r>
            <a:r>
              <a:rPr 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，从句部分为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many of which</a:t>
            </a:r>
            <a:r>
              <a:rPr 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... 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savannah species</a:t>
            </a:r>
            <a:r>
              <a:rPr 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其中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now officially recognised</a:t>
            </a:r>
            <a:r>
              <a:rPr 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as ... 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savannah species</a:t>
            </a:r>
            <a:r>
              <a:rPr 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为过去分词作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_________</a:t>
            </a:r>
            <a:r>
              <a:rPr lang="zh-CN" altLang="en-US" sz="2800" dirty="0"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258435" y="308546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定语</a:t>
            </a:r>
            <a:endParaRPr lang="zh-CN" altLang="en-US" sz="2800" dirty="0">
              <a:solidFill>
                <a:srgbClr val="FF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27310" y="264858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  <a:sym typeface="+mn-ea"/>
              </a:rPr>
              <a:t>宾语</a:t>
            </a:r>
            <a:endParaRPr lang="zh-CN" altLang="en-US" sz="2800" dirty="0">
              <a:solidFill>
                <a:srgbClr val="FF0000"/>
              </a:solidFill>
              <a:effectLst/>
              <a:latin typeface="华文中宋" panose="02010600040101010101" charset="-122"/>
              <a:ea typeface="华文中宋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9925" y="3046095"/>
            <a:ext cx="15271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elephants</a:t>
            </a:r>
            <a:endParaRPr lang="zh-CN" altLang="en-US" sz="2800" dirty="0">
              <a:solidFill>
                <a:srgbClr val="FF0000"/>
              </a:solidFill>
              <a:effectLst/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68265" y="389826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后置定语</a:t>
            </a:r>
            <a:endParaRPr lang="zh-CN" altLang="en-US" sz="2800" dirty="0">
              <a:solidFill>
                <a:srgbClr val="FF0000"/>
              </a:solidFill>
              <a:effectLst/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" grpId="1"/>
      <p:bldP spid="3" grpId="0"/>
      <p:bldP spid="3" grpId="1"/>
      <p:bldP spid="4" grpId="1" animBg="1"/>
      <p:bldP spid="11" grpId="0"/>
      <p:bldP spid="11" grpId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文本框 4"/>
          <p:cNvSpPr txBox="1"/>
          <p:nvPr/>
        </p:nvSpPr>
        <p:spPr>
          <a:xfrm>
            <a:off x="234312" y="145414"/>
            <a:ext cx="10672451" cy="101346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3000" b="1"/>
            </a:pPr>
            <a:r>
              <a:t>5. </a:t>
            </a:r>
            <a:r>
              <a:rPr>
                <a:latin typeface="Calibri" panose="020F0502020204030204" charset="0"/>
                <a:cs typeface="Calibri" panose="020F0502020204030204" charset="0"/>
              </a:rPr>
              <a:t>60-Second Science</a:t>
            </a:r>
            <a:r>
              <a:t>    </a:t>
            </a:r>
            <a:r>
              <a:rPr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全球气候变暖导致虎鲨改变活动范围</a:t>
            </a:r>
            <a:br>
              <a:rPr>
                <a:solidFill>
                  <a:schemeClr val="accent2"/>
                </a:solidFill>
              </a:rPr>
            </a:br>
            <a:endParaRPr>
              <a:solidFill>
                <a:schemeClr val="accent2"/>
              </a:solidFill>
            </a:endParaRPr>
          </a:p>
        </p:txBody>
      </p:sp>
      <p:pic>
        <p:nvPicPr>
          <p:cNvPr id="229" name="图像" descr="图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9095" y="981075"/>
            <a:ext cx="8333810" cy="55511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文本框 14"/>
          <p:cNvSpPr txBox="1"/>
          <p:nvPr/>
        </p:nvSpPr>
        <p:spPr>
          <a:xfrm>
            <a:off x="0" y="-635"/>
            <a:ext cx="1913255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</a:defRPr>
            </a:pP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听写</a:t>
            </a:r>
            <a:r>
              <a: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/>
              </a:rPr>
              <a:t> Part I</a:t>
            </a:r>
            <a:endParaRPr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Calibri" panose="020F0502020204030204"/>
            </a:endParaRPr>
          </a:p>
        </p:txBody>
      </p:sp>
      <p:sp>
        <p:nvSpPr>
          <p:cNvPr id="232" name="文本框 15"/>
          <p:cNvSpPr txBox="1"/>
          <p:nvPr/>
        </p:nvSpPr>
        <p:spPr>
          <a:xfrm>
            <a:off x="34922" y="603873"/>
            <a:ext cx="12180576" cy="5792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25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</a:t>
            </a:r>
            <a:r>
              <a:rPr sz="2600"/>
              <a:t>Christopher Intagliata: This is Scientific American’s 60-Second Science. I’m Christopher Intagliata. As it happens, tiger sharks _______________________ with certain East Coasters.</a:t>
            </a:r>
            <a:endParaRPr sz="260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Neil Hammerschlag: During the winter, when it’s cold, they kinda snowbird down near the Bahamas and off of Florida. And then, during the summer, ________________.</a:t>
            </a:r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Intagliata: Neil Hammerschlag is director of the Shark Research &amp; Conservation Program at the University of Miami. He and his colleagues ________ 40 years of fishing </a:t>
            </a:r>
            <a:r>
              <a:rPr>
                <a:solidFill>
                  <a:srgbClr val="0433FF"/>
                </a:solidFill>
              </a:rPr>
              <a:t>catch</a:t>
            </a:r>
            <a:r>
              <a:t> data and they found that as ocean waters have warmed, the sharks’ range has shifted some ___________________. The sharks, it seems, are _______ their preferred water temperatures towards the pole. They also tracked dozens of tiger sharks with satellite tags for nine years and _____________________.</a:t>
            </a:r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Hammerschlag: So ____________, we have several lines of ________ that tiger shark distributions and migrations are changing from ocean warming, causing their distributions and migrations to ________________ further north. And in these northern areas, they actually ___________ in the year from ocean warming.</a:t>
            </a:r>
          </a:p>
        </p:txBody>
      </p:sp>
      <p:sp>
        <p:nvSpPr>
          <p:cNvPr id="233" name="文本框 2"/>
          <p:cNvSpPr txBox="1"/>
          <p:nvPr/>
        </p:nvSpPr>
        <p:spPr>
          <a:xfrm>
            <a:off x="8496298" y="2188843"/>
            <a:ext cx="2708696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they migrate north</a:t>
            </a:r>
          </a:p>
        </p:txBody>
      </p:sp>
      <p:sp>
        <p:nvSpPr>
          <p:cNvPr id="234" name="文本框 3"/>
          <p:cNvSpPr txBox="1"/>
          <p:nvPr/>
        </p:nvSpPr>
        <p:spPr>
          <a:xfrm>
            <a:off x="952044" y="3794442"/>
            <a:ext cx="3019252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250 miles to the north</a:t>
            </a:r>
          </a:p>
        </p:txBody>
      </p:sp>
      <p:sp>
        <p:nvSpPr>
          <p:cNvPr id="235" name="文本框 4"/>
          <p:cNvSpPr txBox="1"/>
          <p:nvPr/>
        </p:nvSpPr>
        <p:spPr>
          <a:xfrm>
            <a:off x="8543924" y="4942522"/>
            <a:ext cx="149227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evidence</a:t>
            </a:r>
          </a:p>
        </p:txBody>
      </p:sp>
      <p:sp>
        <p:nvSpPr>
          <p:cNvPr id="236" name="文本框 5"/>
          <p:cNvSpPr txBox="1"/>
          <p:nvPr/>
        </p:nvSpPr>
        <p:spPr>
          <a:xfrm>
            <a:off x="7519985" y="3781742"/>
            <a:ext cx="1743078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chasing</a:t>
            </a:r>
          </a:p>
        </p:txBody>
      </p:sp>
      <p:sp>
        <p:nvSpPr>
          <p:cNvPr id="237" name="文本框 6"/>
          <p:cNvSpPr txBox="1"/>
          <p:nvPr/>
        </p:nvSpPr>
        <p:spPr>
          <a:xfrm>
            <a:off x="3103559" y="5001577"/>
            <a:ext cx="226251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taken together</a:t>
            </a:r>
          </a:p>
        </p:txBody>
      </p:sp>
      <p:sp>
        <p:nvSpPr>
          <p:cNvPr id="238" name="文本框 7"/>
          <p:cNvSpPr txBox="1"/>
          <p:nvPr/>
        </p:nvSpPr>
        <p:spPr>
          <a:xfrm>
            <a:off x="2513963" y="5673565"/>
            <a:ext cx="3390904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extend and expand</a:t>
            </a:r>
          </a:p>
        </p:txBody>
      </p:sp>
      <p:sp>
        <p:nvSpPr>
          <p:cNvPr id="239" name="文本框 8"/>
          <p:cNvSpPr txBox="1"/>
          <p:nvPr/>
        </p:nvSpPr>
        <p:spPr>
          <a:xfrm>
            <a:off x="2565020" y="4517389"/>
            <a:ext cx="366694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they found similar results</a:t>
            </a:r>
          </a:p>
        </p:txBody>
      </p:sp>
      <p:sp>
        <p:nvSpPr>
          <p:cNvPr id="240" name="文本框 9"/>
          <p:cNvSpPr txBox="1"/>
          <p:nvPr/>
        </p:nvSpPr>
        <p:spPr>
          <a:xfrm>
            <a:off x="6710653" y="981708"/>
            <a:ext cx="3870986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have something in common </a:t>
            </a:r>
          </a:p>
        </p:txBody>
      </p:sp>
      <p:sp>
        <p:nvSpPr>
          <p:cNvPr id="241" name="文本框 10"/>
          <p:cNvSpPr txBox="1"/>
          <p:nvPr/>
        </p:nvSpPr>
        <p:spPr>
          <a:xfrm>
            <a:off x="7977785" y="2962115"/>
            <a:ext cx="2802348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analyzed</a:t>
            </a:r>
          </a:p>
        </p:txBody>
      </p:sp>
      <p:sp>
        <p:nvSpPr>
          <p:cNvPr id="242" name="文本框 12"/>
          <p:cNvSpPr txBox="1"/>
          <p:nvPr/>
        </p:nvSpPr>
        <p:spPr>
          <a:xfrm>
            <a:off x="1251583" y="6134042"/>
            <a:ext cx="208184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occur earlier</a:t>
            </a:r>
          </a:p>
        </p:txBody>
      </p:sp>
      <p:pic>
        <p:nvPicPr>
          <p:cNvPr id="3" name="Part I 60-Second Scienc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80775" y="61658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3" grpId="3" animBg="1" advAuto="0"/>
      <p:bldP spid="234" grpId="5" animBg="1" advAuto="0"/>
      <p:bldP spid="235" grpId="9" animBg="1" advAuto="0"/>
      <p:bldP spid="236" grpId="6" animBg="1" advAuto="0"/>
      <p:bldP spid="237" grpId="8" animBg="1" advAuto="0"/>
      <p:bldP spid="238" grpId="10" animBg="1" advAuto="0"/>
      <p:bldP spid="239" grpId="7" animBg="1" advAuto="0"/>
      <p:bldP spid="240" grpId="2" animBg="1" advAuto="0"/>
      <p:bldP spid="241" grpId="4" animBg="1" advAuto="0"/>
      <p:bldP spid="242" grpId="1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文本框 14"/>
          <p:cNvSpPr txBox="1"/>
          <p:nvPr/>
        </p:nvSpPr>
        <p:spPr>
          <a:xfrm>
            <a:off x="0" y="0"/>
            <a:ext cx="2150745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</a:defRPr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听写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/>
              </a:rPr>
              <a:t> Part II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Calibri" panose="020F0502020204030204"/>
            </a:endParaRPr>
          </a:p>
        </p:txBody>
      </p:sp>
      <p:sp>
        <p:nvSpPr>
          <p:cNvPr id="246" name="文本框 15"/>
          <p:cNvSpPr txBox="1"/>
          <p:nvPr/>
        </p:nvSpPr>
        <p:spPr>
          <a:xfrm>
            <a:off x="33651" y="608955"/>
            <a:ext cx="12125332" cy="58432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0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</a:t>
            </a:r>
            <a:r>
              <a:rPr sz="2600"/>
              <a:t>Intagliata: Their findings appear in the journal Global Change Biology.</a:t>
            </a:r>
            <a:endParaRPr sz="260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This shift _______, Hammerschlag says, because tiger sharks are apex predators, and where they go _________ the food web beneath them. The sharks are also moving outside marine protected areas and into places where they could be ______________ to commercial fishing.</a:t>
            </a:r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Hammerschlag: What this points to is that: these marine protected areas need to consider current but also ____________ in species distributions from ocean warming. And they certainly have to be ________ and maybe, you know, work with not only having marine protected areas but also other types of protections, like __________ and other types of more traditional species conservation and management tools, in addition to ______________.</a:t>
            </a:r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     Intagliata: Now, if you don’t find the ecological argument __________, Hammerschlag pointed out one more implication. Although shark bites are ____________, he says, if tiger sharks shift their range—and warm waters draw more bathers to the ocean—that could </a:t>
            </a:r>
            <a:r>
              <a:rPr>
                <a:solidFill>
                  <a:srgbClr val="0433FF"/>
                </a:solidFill>
              </a:rPr>
              <a:t>up</a:t>
            </a:r>
            <a:r>
              <a:t> the odds of an __________________ beneath the waves.</a:t>
            </a:r>
          </a:p>
        </p:txBody>
      </p:sp>
      <p:sp>
        <p:nvSpPr>
          <p:cNvPr id="247" name="文本框 20"/>
          <p:cNvSpPr txBox="1"/>
          <p:nvPr/>
        </p:nvSpPr>
        <p:spPr>
          <a:xfrm>
            <a:off x="1469387" y="1127760"/>
            <a:ext cx="3402972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matters</a:t>
            </a:r>
          </a:p>
        </p:txBody>
      </p:sp>
      <p:sp>
        <p:nvSpPr>
          <p:cNvPr id="248" name="文本框 4"/>
          <p:cNvSpPr txBox="1"/>
          <p:nvPr/>
        </p:nvSpPr>
        <p:spPr>
          <a:xfrm>
            <a:off x="3396119" y="3034741"/>
            <a:ext cx="2206009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future changes</a:t>
            </a:r>
          </a:p>
        </p:txBody>
      </p:sp>
      <p:sp>
        <p:nvSpPr>
          <p:cNvPr id="249" name="文本框 5"/>
          <p:cNvSpPr txBox="1"/>
          <p:nvPr/>
        </p:nvSpPr>
        <p:spPr>
          <a:xfrm>
            <a:off x="3461896" y="3495675"/>
            <a:ext cx="142115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adaptive</a:t>
            </a:r>
          </a:p>
        </p:txBody>
      </p:sp>
      <p:sp>
        <p:nvSpPr>
          <p:cNvPr id="250" name="文本框 6"/>
          <p:cNvSpPr txBox="1"/>
          <p:nvPr/>
        </p:nvSpPr>
        <p:spPr>
          <a:xfrm>
            <a:off x="8407682" y="3856639"/>
            <a:ext cx="1647828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catch limits</a:t>
            </a:r>
          </a:p>
        </p:txBody>
      </p:sp>
      <p:sp>
        <p:nvSpPr>
          <p:cNvPr id="251" name="文本框 7"/>
          <p:cNvSpPr txBox="1"/>
          <p:nvPr/>
        </p:nvSpPr>
        <p:spPr>
          <a:xfrm>
            <a:off x="50510" y="4629785"/>
            <a:ext cx="3239144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protecting places</a:t>
            </a:r>
          </a:p>
        </p:txBody>
      </p:sp>
      <p:sp>
        <p:nvSpPr>
          <p:cNvPr id="252" name="文本框 8"/>
          <p:cNvSpPr txBox="1"/>
          <p:nvPr/>
        </p:nvSpPr>
        <p:spPr>
          <a:xfrm>
            <a:off x="7968790" y="5459701"/>
            <a:ext cx="2884189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relatively rare</a:t>
            </a:r>
          </a:p>
        </p:txBody>
      </p:sp>
      <p:sp>
        <p:nvSpPr>
          <p:cNvPr id="253" name="文本框 9"/>
          <p:cNvSpPr txBox="1"/>
          <p:nvPr/>
        </p:nvSpPr>
        <p:spPr>
          <a:xfrm>
            <a:off x="8251190" y="5017064"/>
            <a:ext cx="2884189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convincing</a:t>
            </a:r>
          </a:p>
        </p:txBody>
      </p:sp>
      <p:sp>
        <p:nvSpPr>
          <p:cNvPr id="254" name="文本框 10"/>
          <p:cNvSpPr txBox="1"/>
          <p:nvPr/>
        </p:nvSpPr>
        <p:spPr>
          <a:xfrm>
            <a:off x="3252600" y="6236061"/>
            <a:ext cx="3530180" cy="45841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unfortunate encounter</a:t>
            </a:r>
          </a:p>
        </p:txBody>
      </p:sp>
      <p:sp>
        <p:nvSpPr>
          <p:cNvPr id="255" name="文本框 20"/>
          <p:cNvSpPr txBox="1"/>
          <p:nvPr/>
        </p:nvSpPr>
        <p:spPr>
          <a:xfrm>
            <a:off x="8017192" y="1886582"/>
            <a:ext cx="3402966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more vulnerable</a:t>
            </a:r>
          </a:p>
        </p:txBody>
      </p:sp>
      <p:sp>
        <p:nvSpPr>
          <p:cNvPr id="256" name="文本框 20"/>
          <p:cNvSpPr txBox="1"/>
          <p:nvPr/>
        </p:nvSpPr>
        <p:spPr>
          <a:xfrm>
            <a:off x="2059301" y="1518123"/>
            <a:ext cx="1531635" cy="45840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influences</a:t>
            </a:r>
          </a:p>
        </p:txBody>
      </p:sp>
      <p:pic>
        <p:nvPicPr>
          <p:cNvPr id="3" name="Part II 60-Second Scienc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52530" y="61658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7" grpId="2" animBg="1" advAuto="0"/>
      <p:bldP spid="248" grpId="5" animBg="1" advAuto="0"/>
      <p:bldP spid="249" grpId="6" animBg="1" advAuto="0"/>
      <p:bldP spid="250" grpId="7" animBg="1" advAuto="0"/>
      <p:bldP spid="251" grpId="8" animBg="1" advAuto="0"/>
      <p:bldP spid="252" grpId="10" animBg="1" advAuto="0"/>
      <p:bldP spid="253" grpId="9" animBg="1" advAuto="0"/>
      <p:bldP spid="254" grpId="11" animBg="1" advAuto="0"/>
      <p:bldP spid="255" grpId="4" animBg="1" advAuto="0"/>
      <p:bldP spid="256" grpId="3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文本框 3"/>
          <p:cNvSpPr txBox="1"/>
          <p:nvPr/>
        </p:nvSpPr>
        <p:spPr>
          <a:xfrm>
            <a:off x="92075" y="833741"/>
            <a:ext cx="12008485" cy="419798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1. </a:t>
            </a:r>
            <a:r>
              <a:rPr>
                <a:solidFill>
                  <a:srgbClr val="3333FF"/>
                </a:solidFill>
              </a:rPr>
              <a:t>catch</a:t>
            </a:r>
            <a:r>
              <a:t>: the total amount of things that are caught  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总</a:t>
            </a:r>
            <a:r>
              <a:rPr>
                <a:latin typeface="华文中宋" panose="02010600040101010101" charset="-122"/>
                <a:ea typeface="华文中宋" panose="02010600040101010101" charset="-122"/>
              </a:rPr>
              <a:t>捕获量</a:t>
            </a:r>
            <a:endParaRPr>
              <a:latin typeface="华文中宋" panose="02010600040101010101" charset="-122"/>
              <a:ea typeface="华文中宋" panose="02010600040101010101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The catch amounted to 50 fish.</a:t>
            </a:r>
            <a:r>
              <a:rPr lang="en-US"/>
              <a:t> 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渔获量达</a:t>
            </a:r>
            <a:r>
              <a:rPr lang="en-US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华文中宋" panose="02010600040101010101" charset="-122"/>
              </a:rPr>
              <a:t>50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条鱼。</a:t>
            </a: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endParaRPr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3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t>      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32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2. </a:t>
            </a:r>
            <a:r>
              <a:rPr sz="2800">
                <a:solidFill>
                  <a:srgbClr val="3333FF"/>
                </a:solidFill>
              </a:rPr>
              <a:t>up</a:t>
            </a:r>
            <a:r>
              <a:rPr sz="2800"/>
              <a:t>: to increase the price or amount of sth    </a:t>
            </a:r>
            <a:r>
              <a:rPr sz="2800">
                <a:latin typeface="华文中宋" panose="02010600040101010101" charset="-122"/>
                <a:ea typeface="华文中宋" panose="02010600040101010101" charset="-122"/>
              </a:rPr>
              <a:t>提高；提升；增加</a:t>
            </a:r>
            <a:endParaRPr sz="28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SzPct val="100000"/>
              <a:buFont typeface="Times New Roman" panose="02020603050405020304"/>
              <a:buChar char="✓"/>
              <a:defRPr sz="28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t>He upped his offer for the company. 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他提高了给该公司的报价。</a:t>
            </a:r>
            <a:r>
              <a:rPr sz="3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 </a:t>
            </a:r>
            <a:r>
              <a:rPr sz="3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华文中宋" panose="02010600040101010101" charset="-122"/>
              </a:rPr>
              <a:t> </a:t>
            </a:r>
            <a:r>
              <a:rPr sz="3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                                                                                  </a:t>
            </a:r>
            <a:endParaRPr sz="3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0" name="文本框 16"/>
          <p:cNvSpPr txBox="1"/>
          <p:nvPr/>
        </p:nvSpPr>
        <p:spPr>
          <a:xfrm>
            <a:off x="-3" y="-17"/>
            <a:ext cx="2262691" cy="5207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熟词生义讲解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1" name="文本框 1"/>
          <p:cNvSpPr txBox="1"/>
          <p:nvPr/>
        </p:nvSpPr>
        <p:spPr>
          <a:xfrm>
            <a:off x="224155" y="1862455"/>
            <a:ext cx="1553845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2" name="文本框 4"/>
          <p:cNvSpPr txBox="1"/>
          <p:nvPr/>
        </p:nvSpPr>
        <p:spPr>
          <a:xfrm>
            <a:off x="212090" y="5085080"/>
            <a:ext cx="1565910" cy="5207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翻译句子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3" name="文本框 5"/>
          <p:cNvSpPr txBox="1"/>
          <p:nvPr/>
        </p:nvSpPr>
        <p:spPr>
          <a:xfrm>
            <a:off x="171450" y="5655310"/>
            <a:ext cx="8869045" cy="52070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Many lifestyle factors up the odds of having heart attacks. </a:t>
            </a:r>
          </a:p>
        </p:txBody>
      </p:sp>
      <p:sp>
        <p:nvSpPr>
          <p:cNvPr id="264" name="文本框 7"/>
          <p:cNvSpPr txBox="1"/>
          <p:nvPr/>
        </p:nvSpPr>
        <p:spPr>
          <a:xfrm>
            <a:off x="2007235" y="1906270"/>
            <a:ext cx="6111875" cy="47688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捕获的鱼里有一条重逾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18</a:t>
            </a:r>
            <a:r>
              <a:t>磅。</a:t>
            </a:r>
          </a:p>
        </p:txBody>
      </p:sp>
      <p:sp>
        <p:nvSpPr>
          <p:cNvPr id="265" name="文本框 8"/>
          <p:cNvSpPr txBox="1"/>
          <p:nvPr/>
        </p:nvSpPr>
        <p:spPr>
          <a:xfrm>
            <a:off x="166369" y="2459988"/>
            <a:ext cx="8219441" cy="48273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t>The catch included one fish over 18 pounds.</a:t>
            </a:r>
          </a:p>
        </p:txBody>
      </p:sp>
      <p:sp>
        <p:nvSpPr>
          <p:cNvPr id="266" name="直接连接符 8"/>
          <p:cNvSpPr/>
          <p:nvPr/>
        </p:nvSpPr>
        <p:spPr>
          <a:xfrm>
            <a:off x="194297" y="2944493"/>
            <a:ext cx="6334695" cy="13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267" name="直接连接符 8"/>
          <p:cNvSpPr/>
          <p:nvPr/>
        </p:nvSpPr>
        <p:spPr>
          <a:xfrm>
            <a:off x="161280" y="6104256"/>
            <a:ext cx="8371735" cy="6"/>
          </a:xfrm>
          <a:prstGeom prst="line">
            <a:avLst/>
          </a:prstGeom>
          <a:ln w="28575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/>
        </p:txBody>
      </p:sp>
      <p:sp>
        <p:nvSpPr>
          <p:cNvPr id="268" name="文本框 10"/>
          <p:cNvSpPr txBox="1"/>
          <p:nvPr/>
        </p:nvSpPr>
        <p:spPr>
          <a:xfrm>
            <a:off x="2007235" y="5161280"/>
            <a:ext cx="7415530" cy="47688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t>许多生活方式因素会增加心脏病发作的几率。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bldLvl="0" animBg="1" advAuto="0"/>
      <p:bldP spid="262" grpId="6" bldLvl="0" animBg="1" advAuto="0"/>
      <p:bldP spid="263" grpId="8" animBg="1" advAuto="0"/>
      <p:bldP spid="264" grpId="2" animBg="1" advAuto="0"/>
      <p:bldP spid="265" grpId="4" animBg="1" advAuto="0"/>
      <p:bldP spid="266" grpId="3" bldLvl="0" animBg="1" advAuto="0"/>
      <p:bldP spid="267" grpId="7" bldLvl="0" animBg="1" advAuto="0"/>
      <p:bldP spid="268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450" y="1192530"/>
            <a:ext cx="7784304" cy="547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1573" y="153670"/>
            <a:ext cx="988885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+mj-ea"/>
                <a:ea typeface="+mj-ea"/>
                <a:cs typeface="Arial" panose="020B0604020202020204" pitchFamily="34" charset="0"/>
              </a:rPr>
              <a:t>1. Queen Tests Positive for Covid-19 but Symptoms Mild</a:t>
            </a:r>
            <a:endParaRPr lang="en-US" sz="2800" b="1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buClrTx/>
              <a:buSzTx/>
              <a:buFontTx/>
            </a:pPr>
            <a:r>
              <a:rPr lang="zh-CN" altLang="en-US" sz="3000" b="1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英国女王新冠检测阳性！</a:t>
            </a:r>
            <a:endParaRPr lang="zh-CN" altLang="en-US" sz="3000" b="1">
              <a:solidFill>
                <a:schemeClr val="accent2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6769" y="441325"/>
            <a:ext cx="8598461" cy="576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4508" y="6306820"/>
            <a:ext cx="11182985" cy="39878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The Queen meets R Adm James Macleod, right, and Maj Gen Eldon Millar at Windsor last week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598" name="文本框 4"/>
          <p:cNvSpPr txBox="1"/>
          <p:nvPr/>
        </p:nvSpPr>
        <p:spPr>
          <a:xfrm>
            <a:off x="1881505" y="29210"/>
            <a:ext cx="6449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（《卫报》2022年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2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月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21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号 </a:t>
            </a:r>
            <a:r>
              <a:rPr lang="en-US" altLang="zh-CN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1&amp;4</a:t>
            </a: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Arial" panose="020B0604020202020204" pitchFamily="34" charset="0"/>
              </a:rPr>
              <a:t>页）</a:t>
            </a:r>
            <a:endParaRPr lang="zh-CN" altLang="en-US" sz="2400" b="1" dirty="0">
              <a:solidFill>
                <a:schemeClr val="accent2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48599" name="文本框 16"/>
          <p:cNvSpPr txBox="1"/>
          <p:nvPr/>
        </p:nvSpPr>
        <p:spPr>
          <a:xfrm>
            <a:off x="0" y="0"/>
            <a:ext cx="1561465" cy="4914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zh-CN" sz="2600" b="1" dirty="0">
                <a:solidFill>
                  <a:schemeClr val="lt1"/>
                </a:solidFill>
                <a:sym typeface="+mn-ea"/>
              </a:rPr>
              <a:t>语篇填空</a:t>
            </a:r>
            <a:endParaRPr kumimoji="1" lang="zh-CN" sz="26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650" y="715645"/>
            <a:ext cx="1203452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The Queen has tested positive for Covid-19, ahead of the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________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expect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ending of all coronavirus </a:t>
            </a:r>
            <a:r>
              <a:rPr lang="zh-CN" altLang="en-US" sz="27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restriction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s in England in the coming days. Buckingham Palace said the monarch, 95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 was experiencing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mild cold-like symptoms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 but expected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__________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continue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carrying out light duties this week.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7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It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_____________ 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confirm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that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 she had been in direct contact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her eldest son and heir, the Prince of Wales, the week he had the virus, while a number of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_____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case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have also been reported at her Windsor Castle home.The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____________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announce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yesterday was made only a few weeks after the Queen,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will be 96 in April, reached her platinum jubilee of 70 years on the 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throne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on 6 February.</a:t>
            </a:r>
            <a:endParaRPr lang="zh-CN" altLang="en-US" sz="27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The prime minister, Boris Johnson, had been speaking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______ 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earl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y)</a:t>
            </a:r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in the day about moves to lift Covid-19 </a:t>
            </a:r>
            <a:r>
              <a:rPr lang="zh-CN" altLang="en-US" sz="27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restriction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s,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______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zh-CN" altLang="en-US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say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zh-CN" altLang="en-US" sz="2700">
                <a:latin typeface="Times New Roman" panose="02020603050405020304" charset="0"/>
                <a:cs typeface="Times New Roman" panose="02020603050405020304" charset="0"/>
              </a:rPr>
              <a:t>Now is the moment for everybody to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 get their confidence back.” He later tweeted: “I’m sure I speak for everyone in wishing Her Majesty the Queen a swift recovery _____ Covid and a rapid return to </a:t>
            </a:r>
            <a:r>
              <a:rPr lang="zh-CN" altLang="en-US" sz="27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vibrant </a:t>
            </a: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good health.”</a:t>
            </a:r>
            <a:endParaRPr lang="en-US" altLang="zh-CN" sz="2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12810" y="715645"/>
            <a:ext cx="14878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expected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61465" y="1936115"/>
            <a:ext cx="17164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continue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91540" y="2339340"/>
            <a:ext cx="22117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confirmed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98940" y="2347595"/>
            <a:ext cx="8782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567035" y="2770505"/>
            <a:ext cx="9925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cases 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484995" y="3622040"/>
            <a:ext cx="85915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who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206740" y="4416425"/>
            <a:ext cx="114490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earlier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963285" y="4790440"/>
            <a:ext cx="107823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saying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62035" y="5654040"/>
            <a:ext cx="93535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from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39530" y="3220085"/>
            <a:ext cx="235458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announcement </a:t>
            </a:r>
            <a:r>
              <a:rPr lang="en-US" altLang="zh-CN" sz="27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7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3" grpId="1"/>
      <p:bldP spid="4" grpId="1"/>
      <p:bldP spid="5" grpId="1"/>
      <p:bldP spid="6" grpId="1"/>
      <p:bldP spid="7" grpId="1"/>
      <p:bldP spid="8" grpId="1"/>
      <p:bldP spid="9" grpId="1"/>
      <p:bldP spid="10" grpId="1"/>
      <p:bldP spid="11" grpId="1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文本框 3"/>
          <p:cNvSpPr txBox="1"/>
          <p:nvPr/>
        </p:nvSpPr>
        <p:spPr>
          <a:xfrm>
            <a:off x="11430" y="523240"/>
            <a:ext cx="12098655" cy="477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1. </a:t>
            </a:r>
            <a:r>
              <a:rPr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restriction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:  a rule or law that limits or controls what people can do 限制规定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The government has agreed to lift restrictions on press freedom. 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</a:rPr>
              <a:t>     政府已经同意撤销对新闻自由的限制。</a:t>
            </a: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zh-CN" sz="2800">
                <a:solidFill>
                  <a:srgbClr val="3333FF"/>
                </a:solidFill>
                <a:latin typeface="Times New Roman" panose="02020603050405020304" charset="0"/>
                <a:cs typeface="Times New Roman" panose="02020603050405020304" charset="0"/>
              </a:rPr>
              <a:t>vibrant</a:t>
            </a:r>
            <a:r>
              <a:rPr lang="en-US" altLang="zh-CN" sz="2800"/>
              <a:t>: </a:t>
            </a:r>
            <a:r>
              <a:rPr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full of life and energy 充满生机的；生气勃勃的；精力充沛的</a:t>
            </a:r>
            <a:endParaRPr sz="2800"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Tom felt himself being drawn toward her vibrant personality.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汤姆感到自己正被她充满活力的个性所吸引。 </a:t>
            </a:r>
            <a:r>
              <a:rPr lang="en-US" altLang="zh-CN" sz="2800"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  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48604" name="文本框 1"/>
          <p:cNvSpPr txBox="1"/>
          <p:nvPr/>
        </p:nvSpPr>
        <p:spPr>
          <a:xfrm>
            <a:off x="164465" y="2143125"/>
            <a:ext cx="162687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zh-CN" sz="2800" b="1" dirty="0">
                <a:solidFill>
                  <a:schemeClr val="lt1"/>
                </a:solidFill>
              </a:rPr>
              <a:t>翻译句子</a:t>
            </a:r>
            <a:endParaRPr kumimoji="1" lang="zh-CN" sz="2800" b="1" dirty="0">
              <a:solidFill>
                <a:schemeClr val="lt1"/>
              </a:solidFill>
            </a:endParaRPr>
          </a:p>
        </p:txBody>
      </p:sp>
      <p:sp>
        <p:nvSpPr>
          <p:cNvPr id="1048605" name="文本框 2"/>
          <p:cNvSpPr txBox="1"/>
          <p:nvPr/>
        </p:nvSpPr>
        <p:spPr>
          <a:xfrm>
            <a:off x="164465" y="2674620"/>
            <a:ext cx="103428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  <a:cs typeface="Times New Roman" panose="02020603050405020304" charset="0"/>
                <a:sym typeface="+mn-ea"/>
              </a:rPr>
              <a:t>The law imposed new financial restrictions on private companies.</a:t>
            </a:r>
            <a:endParaRPr lang="en-US" altLang="zh-CN" sz="3000">
              <a:solidFill>
                <a:srgbClr val="FF0000"/>
              </a:solidFill>
              <a:latin typeface="Times New Roman" panose="02020603050405020304" charset="0"/>
              <a:ea typeface="华文中宋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48606" name="文本框 4"/>
          <p:cNvSpPr txBox="1"/>
          <p:nvPr/>
        </p:nvSpPr>
        <p:spPr>
          <a:xfrm>
            <a:off x="164465" y="5317490"/>
            <a:ext cx="162687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sym typeface="+mn-ea"/>
              </a:rPr>
              <a:t>翻译句子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1048607" name="文本框 5"/>
          <p:cNvSpPr txBox="1"/>
          <p:nvPr/>
        </p:nvSpPr>
        <p:spPr>
          <a:xfrm>
            <a:off x="164465" y="5810885"/>
            <a:ext cx="59372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She was sixteen, young and vibrant.</a:t>
            </a:r>
            <a:endParaRPr sz="3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608" name="文本框 7"/>
          <p:cNvSpPr txBox="1"/>
          <p:nvPr/>
        </p:nvSpPr>
        <p:spPr>
          <a:xfrm>
            <a:off x="1947545" y="2143125"/>
            <a:ext cx="855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ea typeface="华文中宋" panose="02010600040101010101" charset="-122"/>
              </a:rPr>
              <a:t>该法律对私营公司施加了新的金融限制。  </a:t>
            </a:r>
            <a:endParaRPr lang="zh-CN" altLang="en-US" sz="2800">
              <a:ea typeface="华文中宋" panose="02010600040101010101" charset="-122"/>
            </a:endParaRPr>
          </a:p>
        </p:txBody>
      </p:sp>
      <p:cxnSp>
        <p:nvCxnSpPr>
          <p:cNvPr id="3145728" name="直接连接符 8"/>
          <p:cNvCxnSpPr/>
          <p:nvPr/>
        </p:nvCxnSpPr>
        <p:spPr>
          <a:xfrm flipV="1">
            <a:off x="215900" y="3181985"/>
            <a:ext cx="1005078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1"/>
          <p:cNvCxnSpPr/>
          <p:nvPr/>
        </p:nvCxnSpPr>
        <p:spPr>
          <a:xfrm>
            <a:off x="215900" y="6325235"/>
            <a:ext cx="5616000" cy="2921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0" y="0"/>
            <a:ext cx="162687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zh-CN" sz="2800" b="1" dirty="0">
                <a:solidFill>
                  <a:schemeClr val="lt1"/>
                </a:solidFill>
                <a:sym typeface="+mn-ea"/>
              </a:rPr>
              <a:t>词汇讲解</a:t>
            </a:r>
            <a:endParaRPr kumimoji="1" lang="zh-CN" sz="2800" b="1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1947545" y="5317490"/>
            <a:ext cx="49517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她十六岁，年轻而充满活力。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48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48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4" grpId="0" bldLvl="0" animBg="1"/>
      <p:bldP spid="1048605" grpId="0"/>
      <p:bldP spid="1048605" grpId="1"/>
      <p:bldP spid="1048606" grpId="0" bldLvl="0" animBg="1"/>
      <p:bldP spid="1048606" grpId="1" animBg="1"/>
      <p:bldP spid="1048607" grpId="0"/>
      <p:bldP spid="1048607" grpId="1"/>
      <p:bldP spid="104860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08915" y="4001135"/>
            <a:ext cx="11856085" cy="2447925"/>
          </a:xfrm>
          <a:prstGeom prst="roundRect">
            <a:avLst>
              <a:gd name="adj" fmla="val 16667"/>
            </a:avLst>
          </a:prstGeom>
          <a:noFill/>
          <a:ln w="635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50215" y="4094480"/>
            <a:ext cx="1128331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prime minister, Boris Johnson, had been speaking earlier in the day about moves to lift Covid-19 restrictions, saying: “Now is the moment for everybody to get their confidence back.” </a:t>
            </a:r>
            <a:endParaRPr lang="en-US" altLang="zh-CN" sz="2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375" y="5547995"/>
            <a:ext cx="96774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lt1"/>
                </a:solidFill>
              </a:rPr>
              <a:t>翻译</a:t>
            </a:r>
            <a:endParaRPr kumimoji="1"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1450" y="5389880"/>
            <a:ext cx="104171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sz="2600">
                <a:latin typeface="华文中宋" panose="02010600040101010101" charset="-122"/>
                <a:ea typeface="华文中宋" panose="02010600040101010101" charset="-122"/>
              </a:rPr>
              <a:t>英国首相鲍里斯·约翰逊当天早些时候曾谈到取消对</a:t>
            </a:r>
            <a:r>
              <a:rPr lang="zh-CN" sz="2600">
                <a:latin typeface="华文中宋" panose="02010600040101010101" charset="-122"/>
                <a:ea typeface="华文中宋" panose="02010600040101010101" charset="-122"/>
              </a:rPr>
              <a:t>新冠疫情</a:t>
            </a:r>
            <a:r>
              <a:rPr sz="2600">
                <a:latin typeface="华文中宋" panose="02010600040101010101" charset="-122"/>
                <a:ea typeface="华文中宋" panose="02010600040101010101" charset="-122"/>
              </a:rPr>
              <a:t>限制的举措，他说:“现在是每个人恢复信心的时候了。”  </a:t>
            </a:r>
            <a:endParaRPr sz="260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48610" name="文本框 16"/>
          <p:cNvSpPr txBox="1"/>
          <p:nvPr/>
        </p:nvSpPr>
        <p:spPr>
          <a:xfrm>
            <a:off x="0" y="0"/>
            <a:ext cx="167005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chemeClr val="lt1"/>
                </a:solidFill>
              </a:rPr>
              <a:t>句子翻译</a:t>
            </a:r>
            <a:endParaRPr kumimoji="1"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1770" y="807720"/>
            <a:ext cx="11856085" cy="2447925"/>
          </a:xfrm>
          <a:prstGeom prst="roundRect">
            <a:avLst>
              <a:gd name="adj" fmla="val 16667"/>
            </a:avLst>
          </a:prstGeom>
          <a:noFill/>
          <a:ln w="63500" cap="flat" cmpd="sng">
            <a:solidFill>
              <a:schemeClr val="accent6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50215" y="901065"/>
            <a:ext cx="1140777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confirmed that she had been in direct contact with her eldest son and heir, the Prince of Wales, the week he had the virus, while a number of cases have also been reported at her Windsor Castle home. 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6230" y="2354580"/>
            <a:ext cx="967740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lt1"/>
                </a:solidFill>
              </a:rPr>
              <a:t>翻译</a:t>
            </a:r>
            <a:endParaRPr kumimoji="1"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24305" y="2196465"/>
            <a:ext cx="104343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sz="2600">
                <a:ea typeface="华文中宋" panose="02010600040101010101" charset="-122"/>
              </a:rPr>
              <a:t>据证实，在她的长子、继承人威尔士亲王感染新冠病毒的那一周，她曾与他有过直接接触，而她在温莎城堡的家中也出现了一些病例。  </a:t>
            </a:r>
            <a:endParaRPr sz="2600"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0" grpId="0"/>
      <p:bldP spid="12" grpId="1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文本框 8"/>
          <p:cNvSpPr txBox="1"/>
          <p:nvPr/>
        </p:nvSpPr>
        <p:spPr>
          <a:xfrm>
            <a:off x="278765" y="64135"/>
            <a:ext cx="11550650" cy="153670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 lang="en-US" dirty="0" smtClean="0"/>
              <a:t>2</a:t>
            </a:r>
            <a:r>
              <a:rPr dirty="0" smtClean="0"/>
              <a:t>. </a:t>
            </a:r>
            <a:r>
              <a:rPr lang="en-US" dirty="0"/>
              <a:t>Pupils who fail English and </a:t>
            </a:r>
            <a:r>
              <a:rPr lang="en-US" dirty="0" err="1" smtClean="0"/>
              <a:t>maths</a:t>
            </a:r>
            <a:endParaRPr lang="en-US" dirty="0" smtClean="0"/>
          </a:p>
          <a:p>
            <a:pPr algn="ctr">
              <a:defRPr sz="3200" b="1"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 lang="en-US" dirty="0" smtClean="0"/>
              <a:t>will be barred from student loans</a:t>
            </a:r>
            <a:endParaRPr lang="en-US" dirty="0" smtClean="0"/>
          </a:p>
          <a:p>
            <a:pPr algn="ctr">
              <a:defRPr sz="3200" b="1">
                <a:latin typeface="+mn-lt"/>
                <a:ea typeface="+mn-ea"/>
                <a:cs typeface="+mn-cs"/>
                <a:sym typeface="Calibri" panose="020F0502020204030204"/>
              </a:defRPr>
            </a:pPr>
            <a:r>
              <a:rPr lang="zh-CN" altLang="en-US" sz="3000" dirty="0" smtClean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英语</a:t>
            </a:r>
            <a:r>
              <a:rPr lang="zh-CN" altLang="en-US" sz="3000" dirty="0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和数学挂科，将无缘学生贷款！</a:t>
            </a:r>
            <a:endParaRPr lang="zh-CN" altLang="en-US" sz="3000" dirty="0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4000" y="1933035"/>
            <a:ext cx="6624000" cy="432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文本框 16"/>
          <p:cNvSpPr txBox="1"/>
          <p:nvPr/>
        </p:nvSpPr>
        <p:spPr>
          <a:xfrm>
            <a:off x="0" y="0"/>
            <a:ext cx="1591310" cy="49022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sz="2600">
                <a:latin typeface="微软雅黑" panose="020B0503020204020204" charset="-122"/>
                <a:ea typeface="微软雅黑" panose="020B0503020204020204" charset="-122"/>
              </a:rPr>
              <a:t>语篇填空</a:t>
            </a:r>
            <a:endParaRPr sz="2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5" name="文本框 2"/>
          <p:cNvSpPr txBox="1"/>
          <p:nvPr/>
        </p:nvSpPr>
        <p:spPr>
          <a:xfrm>
            <a:off x="47622" y="528946"/>
            <a:ext cx="11974201" cy="6093972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dirty="0"/>
              <a:t>       </a:t>
            </a:r>
            <a:r>
              <a:rPr lang="en-US" dirty="0"/>
              <a:t>Pupils who fail </a:t>
            </a:r>
            <a:r>
              <a:rPr lang="en-US" sz="2600" dirty="0">
                <a:solidFill>
                  <a:srgbClr val="0433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GCSE</a:t>
            </a:r>
            <a:r>
              <a:rPr lang="en-US" dirty="0"/>
              <a:t> English and </a:t>
            </a:r>
            <a:r>
              <a:rPr lang="en-US" dirty="0" smtClean="0"/>
              <a:t>math ______________ (ban) </a:t>
            </a:r>
            <a:r>
              <a:rPr lang="en-US" dirty="0"/>
              <a:t>from taking student loans under government plans to be announced this week. </a:t>
            </a:r>
            <a:endParaRPr lang="en-US"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dirty="0" smtClean="0"/>
              <a:t>      The </a:t>
            </a:r>
            <a:r>
              <a:rPr lang="en-US" dirty="0"/>
              <a:t>new entry </a:t>
            </a:r>
            <a:r>
              <a:rPr lang="en-US" dirty="0" smtClean="0"/>
              <a:t>thresholds(</a:t>
            </a:r>
            <a:r>
              <a:rPr lang="zh-CN" altLang="en-US" dirty="0" smtClean="0"/>
              <a:t>门槛</a:t>
            </a:r>
            <a:r>
              <a:rPr lang="en-US" dirty="0" smtClean="0"/>
              <a:t>) </a:t>
            </a:r>
            <a:r>
              <a:rPr lang="en-US" dirty="0"/>
              <a:t>for university are widely seen as </a:t>
            </a:r>
            <a:r>
              <a:rPr lang="en-US" dirty="0" smtClean="0"/>
              <a:t>___  </a:t>
            </a:r>
            <a:r>
              <a:rPr lang="en-US" dirty="0"/>
              <a:t>means of </a:t>
            </a:r>
            <a:r>
              <a:rPr lang="en-US" sz="2600" dirty="0">
                <a:solidFill>
                  <a:srgbClr val="0433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reining</a:t>
            </a:r>
            <a:r>
              <a:rPr lang="en-US" dirty="0"/>
              <a:t> in student loan debt, with outstanding loans </a:t>
            </a:r>
            <a:r>
              <a:rPr lang="en-US" dirty="0" smtClean="0"/>
              <a:t>_________ (reach) </a:t>
            </a:r>
            <a:r>
              <a:rPr lang="en-US" dirty="0"/>
              <a:t>£140 billion in 2020. The government plans come after the Office for Students regulator threatened universities and colleges in England with fines and </a:t>
            </a:r>
            <a:r>
              <a:rPr lang="en-US" dirty="0" smtClean="0"/>
              <a:t>___________ (restrict) </a:t>
            </a:r>
            <a:r>
              <a:rPr lang="en-US" dirty="0"/>
              <a:t>on their access to student loan funding in a move to </a:t>
            </a:r>
            <a:r>
              <a:rPr lang="en-US" sz="2600" dirty="0">
                <a:solidFill>
                  <a:srgbClr val="0433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eliminate</a:t>
            </a:r>
            <a:r>
              <a:rPr lang="en-US" dirty="0"/>
              <a:t> “low-quality” courses.</a:t>
            </a:r>
            <a:endParaRPr lang="en-US"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dirty="0" smtClean="0"/>
              <a:t>      Under </a:t>
            </a:r>
            <a:r>
              <a:rPr lang="en-US" dirty="0"/>
              <a:t>the proposals, </a:t>
            </a:r>
            <a:r>
              <a:rPr lang="en-US" dirty="0" smtClean="0"/>
              <a:t>_________ (report) </a:t>
            </a:r>
            <a:r>
              <a:rPr lang="en-US" dirty="0"/>
              <a:t>by The Daily Telegraph, students </a:t>
            </a:r>
            <a:r>
              <a:rPr lang="en-US" dirty="0" smtClean="0"/>
              <a:t>_____ fail </a:t>
            </a:r>
            <a:r>
              <a:rPr lang="en-US" dirty="0"/>
              <a:t>to achieve a Grade 4  in </a:t>
            </a:r>
            <a:r>
              <a:rPr lang="en-US" dirty="0" smtClean="0"/>
              <a:t>math </a:t>
            </a:r>
            <a:r>
              <a:rPr lang="en-US" dirty="0"/>
              <a:t>and English GCSEs will be barred from accessing student loans. </a:t>
            </a:r>
            <a:endParaRPr lang="en-US" dirty="0"/>
          </a:p>
          <a:p>
            <a:pPr>
              <a:defRPr sz="26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dirty="0" smtClean="0"/>
              <a:t>      According </a:t>
            </a:r>
            <a:r>
              <a:rPr lang="en-US" dirty="0"/>
              <a:t>to the </a:t>
            </a:r>
            <a:r>
              <a:rPr lang="en-US" sz="2600" dirty="0" err="1">
                <a:solidFill>
                  <a:srgbClr val="0433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DfE</a:t>
            </a:r>
            <a:r>
              <a:rPr lang="en-US" dirty="0"/>
              <a:t>, less than half of students at 25 British universities who begin a degree can expect to finish </a:t>
            </a:r>
            <a:r>
              <a:rPr lang="en-US" dirty="0" smtClean="0"/>
              <a:t>___ </a:t>
            </a:r>
            <a:r>
              <a:rPr lang="en-US" dirty="0"/>
              <a:t>and find professional employment or further study </a:t>
            </a:r>
            <a:r>
              <a:rPr lang="en-US" dirty="0" smtClean="0"/>
              <a:t>_____ 15 </a:t>
            </a:r>
            <a:r>
              <a:rPr lang="en-US" dirty="0"/>
              <a:t>months of graduation. A spokesman said: “Higher education is an investment and we need </a:t>
            </a:r>
            <a:r>
              <a:rPr lang="en-US" dirty="0" smtClean="0"/>
              <a:t>_________ (ensure) </a:t>
            </a:r>
            <a:r>
              <a:rPr lang="en-US" dirty="0"/>
              <a:t>that graduates are being rewarded . . . with an </a:t>
            </a:r>
            <a:r>
              <a:rPr lang="en-US" dirty="0" smtClean="0"/>
              <a:t>____________ (educate) experience </a:t>
            </a:r>
            <a:r>
              <a:rPr lang="en-US" dirty="0"/>
              <a:t>and jobs that match their </a:t>
            </a:r>
            <a:r>
              <a:rPr lang="en-US" dirty="0" smtClean="0"/>
              <a:t>skills and </a:t>
            </a:r>
            <a:r>
              <a:rPr lang="en-US" dirty="0"/>
              <a:t>help contribute to the economy.”</a:t>
            </a:r>
            <a:endParaRPr lang="en-US" dirty="0"/>
          </a:p>
        </p:txBody>
      </p:sp>
      <p:sp>
        <p:nvSpPr>
          <p:cNvPr id="186" name="文本框 4"/>
          <p:cNvSpPr txBox="1"/>
          <p:nvPr/>
        </p:nvSpPr>
        <p:spPr>
          <a:xfrm>
            <a:off x="1844675" y="12700"/>
            <a:ext cx="5836920" cy="45910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dirty="0" smtClean="0"/>
              <a:t>（《</a:t>
            </a:r>
            <a:r>
              <a:rPr lang="zh-CN" altLang="en-US" dirty="0"/>
              <a:t>泰晤士报</a:t>
            </a:r>
            <a:r>
              <a:rPr dirty="0" smtClean="0"/>
              <a:t>》</a:t>
            </a:r>
            <a:r>
              <a:rPr dirty="0"/>
              <a:t>2022年2</a:t>
            </a:r>
            <a:r>
              <a:rPr dirty="0" smtClean="0"/>
              <a:t>月</a:t>
            </a:r>
            <a:r>
              <a:rPr lang="en-US" dirty="0" smtClean="0"/>
              <a:t>23</a:t>
            </a:r>
            <a:r>
              <a:rPr lang="zh-CN" altLang="en-US" dirty="0" smtClean="0"/>
              <a:t>日</a:t>
            </a:r>
            <a:r>
              <a:rPr dirty="0" smtClean="0"/>
              <a:t> </a:t>
            </a:r>
            <a:r>
              <a:rPr lang="en-US" dirty="0" smtClean="0"/>
              <a:t>4</a:t>
            </a:r>
            <a:r>
              <a:rPr dirty="0" smtClean="0"/>
              <a:t>页</a:t>
            </a:r>
            <a:r>
              <a:rPr lang="en-US" dirty="0" smtClean="0"/>
              <a:t> )</a:t>
            </a:r>
            <a:endParaRPr dirty="0"/>
          </a:p>
        </p:txBody>
      </p:sp>
      <p:sp>
        <p:nvSpPr>
          <p:cNvPr id="187" name="文本框 4"/>
          <p:cNvSpPr txBox="1"/>
          <p:nvPr/>
        </p:nvSpPr>
        <p:spPr>
          <a:xfrm>
            <a:off x="6083628" y="517412"/>
            <a:ext cx="2137761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will be banned </a:t>
            </a:r>
            <a:endParaRPr dirty="0"/>
          </a:p>
        </p:txBody>
      </p:sp>
      <p:sp>
        <p:nvSpPr>
          <p:cNvPr id="188" name="文本框 5"/>
          <p:cNvSpPr txBox="1"/>
          <p:nvPr/>
        </p:nvSpPr>
        <p:spPr>
          <a:xfrm>
            <a:off x="9353164" y="1313265"/>
            <a:ext cx="323161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 smtClean="0"/>
              <a:t>a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189" name="文本框 6"/>
          <p:cNvSpPr txBox="1"/>
          <p:nvPr/>
        </p:nvSpPr>
        <p:spPr>
          <a:xfrm>
            <a:off x="7007666" y="1694648"/>
            <a:ext cx="1238477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 smtClean="0"/>
              <a:t>reaching</a:t>
            </a:r>
            <a:endParaRPr lang="en-US" dirty="0"/>
          </a:p>
        </p:txBody>
      </p:sp>
      <p:sp>
        <p:nvSpPr>
          <p:cNvPr id="190" name="文本框 7"/>
          <p:cNvSpPr txBox="1"/>
          <p:nvPr/>
        </p:nvSpPr>
        <p:spPr>
          <a:xfrm>
            <a:off x="7007666" y="2489109"/>
            <a:ext cx="1573504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26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altLang="zh-CN" dirty="0" smtClean="0"/>
              <a:t>r</a:t>
            </a:r>
            <a:r>
              <a:rPr lang="en-US" dirty="0" smtClean="0"/>
              <a:t>estrictions</a:t>
            </a:r>
            <a:endParaRPr dirty="0"/>
          </a:p>
        </p:txBody>
      </p:sp>
      <p:sp>
        <p:nvSpPr>
          <p:cNvPr id="191" name="文本框 8"/>
          <p:cNvSpPr txBox="1"/>
          <p:nvPr/>
        </p:nvSpPr>
        <p:spPr>
          <a:xfrm>
            <a:off x="3535767" y="3283548"/>
            <a:ext cx="1201607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reported</a:t>
            </a:r>
            <a:endParaRPr dirty="0"/>
          </a:p>
        </p:txBody>
      </p:sp>
      <p:sp>
        <p:nvSpPr>
          <p:cNvPr id="192" name="文本框 9"/>
          <p:cNvSpPr txBox="1"/>
          <p:nvPr/>
        </p:nvSpPr>
        <p:spPr>
          <a:xfrm>
            <a:off x="10958700" y="4907068"/>
            <a:ext cx="945126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within</a:t>
            </a:r>
            <a:endParaRPr dirty="0"/>
          </a:p>
        </p:txBody>
      </p:sp>
      <p:sp>
        <p:nvSpPr>
          <p:cNvPr id="193" name="文本框 10"/>
          <p:cNvSpPr txBox="1"/>
          <p:nvPr/>
        </p:nvSpPr>
        <p:spPr>
          <a:xfrm>
            <a:off x="897532" y="5685327"/>
            <a:ext cx="1387555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to ensure </a:t>
            </a:r>
            <a:endParaRPr dirty="0"/>
          </a:p>
        </p:txBody>
      </p:sp>
      <p:sp>
        <p:nvSpPr>
          <p:cNvPr id="194" name="文本框 11"/>
          <p:cNvSpPr txBox="1"/>
          <p:nvPr/>
        </p:nvSpPr>
        <p:spPr>
          <a:xfrm>
            <a:off x="9803257" y="5685327"/>
            <a:ext cx="1628006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educational</a:t>
            </a:r>
            <a:endParaRPr dirty="0"/>
          </a:p>
        </p:txBody>
      </p:sp>
      <p:sp>
        <p:nvSpPr>
          <p:cNvPr id="195" name="文本框 12"/>
          <p:cNvSpPr txBox="1"/>
          <p:nvPr/>
        </p:nvSpPr>
        <p:spPr>
          <a:xfrm>
            <a:off x="3819705" y="4909286"/>
            <a:ext cx="316865" cy="49022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 smtClean="0"/>
              <a:t>it</a:t>
            </a:r>
            <a:endParaRPr dirty="0"/>
          </a:p>
        </p:txBody>
      </p:sp>
      <p:sp>
        <p:nvSpPr>
          <p:cNvPr id="196" name="文本框 13"/>
          <p:cNvSpPr txBox="1"/>
          <p:nvPr/>
        </p:nvSpPr>
        <p:spPr>
          <a:xfrm>
            <a:off x="10555100" y="3283548"/>
            <a:ext cx="666204" cy="4924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sz="260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dirty="0"/>
              <a:t>who</a:t>
            </a:r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194" grpId="0" animBg="1" advAuto="0"/>
      <p:bldP spid="195" grpId="0" animBg="1" advAuto="0"/>
      <p:bldP spid="196" grpId="0" animBg="1" advAuto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240,&quot;width&quot;:9315}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12912</Words>
  <Application>WPS 演示</Application>
  <PresentationFormat>宽屏</PresentationFormat>
  <Paragraphs>415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Helvetica</vt:lpstr>
      <vt:lpstr>Calibri</vt:lpstr>
      <vt:lpstr>Arial</vt:lpstr>
      <vt:lpstr>Trebuchet MS</vt:lpstr>
      <vt:lpstr>Times New Roman</vt:lpstr>
      <vt:lpstr>华文中宋</vt:lpstr>
      <vt:lpstr>Wingdings</vt:lpstr>
      <vt:lpstr>微软雅黑</vt:lpstr>
      <vt:lpstr>Times New Roman</vt:lpstr>
      <vt:lpstr>Arial Unicode MS</vt:lpstr>
      <vt:lpstr>Calibri</vt:lpstr>
      <vt:lpstr>Calibri Light</vt:lpstr>
      <vt:lpstr>HelveticaNeue</vt:lpstr>
      <vt:lpstr>Corbel</vt:lpstr>
      <vt:lpstr>华文新魏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24147</cp:lastModifiedBy>
  <cp:revision>43</cp:revision>
  <dcterms:created xsi:type="dcterms:W3CDTF">2022-02-14T11:09:00Z</dcterms:created>
  <dcterms:modified xsi:type="dcterms:W3CDTF">2022-03-01T06:44:11Z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7D668438825A49149C0A666788EF29F9</vt:lpwstr>
  </property>
  <property fmtid="{D5CDD505-2E9C-101B-9397-08002B2CF9AE}" pid="3" name="KSOProductBuildVer">
    <vt:lpwstr>2052-11.8.2.8411</vt:lpwstr>
  </property>
</Properties>
</file>