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25" r:id="rId3"/>
    <p:sldId id="258" r:id="rId4"/>
    <p:sldId id="260" r:id="rId5"/>
    <p:sldId id="261" r:id="rId6"/>
    <p:sldId id="293" r:id="rId7"/>
    <p:sldId id="299" r:id="rId8"/>
    <p:sldId id="300" r:id="rId9"/>
    <p:sldId id="291" r:id="rId10"/>
    <p:sldId id="292" r:id="rId11"/>
    <p:sldId id="285" r:id="rId12"/>
    <p:sldId id="264" r:id="rId13"/>
    <p:sldId id="265" r:id="rId14"/>
    <p:sldId id="266" r:id="rId15"/>
    <p:sldId id="267" r:id="rId16"/>
    <p:sldId id="268" r:id="rId17"/>
    <p:sldId id="269" r:id="rId18"/>
    <p:sldId id="270" r:id="rId19"/>
    <p:sldId id="295" r:id="rId20"/>
    <p:sldId id="280" r:id="rId21"/>
    <p:sldId id="286" r:id="rId22"/>
    <p:sldId id="288" r:id="rId23"/>
    <p:sldId id="289" r:id="rId24"/>
    <p:sldId id="274" r:id="rId25"/>
    <p:sldId id="275" r:id="rId26"/>
    <p:sldId id="298" r:id="rId27"/>
    <p:sldId id="294" r:id="rId28"/>
    <p:sldId id="296" r:id="rId29"/>
    <p:sldId id="290" r:id="rId30"/>
    <p:sldId id="297" r:id="rId31"/>
    <p:sldId id="284" r:id="rId32"/>
    <p:sldId id="276" r:id="rId3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D2C0"/>
    <a:srgbClr val="84CCC9"/>
    <a:srgbClr val="FFFFCC"/>
    <a:srgbClr val="A7BDF9"/>
    <a:srgbClr val="9933FF"/>
    <a:srgbClr val="FF8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94" autoAdjust="0"/>
  </p:normalViewPr>
  <p:slideViewPr>
    <p:cSldViewPr>
      <p:cViewPr varScale="1">
        <p:scale>
          <a:sx n="92" d="100"/>
          <a:sy n="92" d="100"/>
        </p:scale>
        <p:origin x="52" y="23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480BA5EB-17BD-443F-8234-6B1F1064A842}"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9F56AE59-B373-45D1-ADD7-338F0E9BBEE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5DB249D7-C3B8-463C-9804-C6CD16805195}" type="datetimeFigureOut">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9720062-737F-42D8-984A-4BFBF9001A38}" type="slidenum">
              <a:rPr lang="zh-CN" altLang="en-US"/>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0ED59A76-00F7-4B43-B1C1-65B99EA9F765}" type="datetimeFigureOut">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11E1E75-BB79-40AA-B571-52E67662A36A}" type="slidenum">
              <a:rPr lang="zh-CN" altLang="en-US"/>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A83A2405-7E3C-4BDD-A067-16D40BB38A9A}" type="datetimeFigureOut">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85D146F-9BFE-441B-A45E-312BBEAA6759}" type="slidenum">
              <a:rPr lang="zh-CN" altLang="en-US"/>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080D4400-DBD4-4335-BC02-6AD7EA514D8D}" type="datetimeFigureOut">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DA618D-CFFC-4D43-86FF-16F3DFB17130}" type="slidenum">
              <a:rPr lang="zh-CN" altLang="en-US"/>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fld id="{7455F816-EA8C-48BC-B721-7EF1BD5DCD65}" type="datetimeFigureOut">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61D9796-E896-4DE4-AB9D-B8A999295BFC}" type="slidenum">
              <a:rPr lang="zh-CN" altLang="en-US"/>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vl1pPr>
          </a:lstStyle>
          <a:p>
            <a:fld id="{2D3D8896-9F2C-4A86-B9B9-E9730925080F}" type="datetimeFigureOut">
              <a:rPr lang="zh-CN" altLang="en-US"/>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087C5FE-D5C0-4C1A-A395-51540ADFE6AE}" type="slidenum">
              <a:rPr lang="zh-CN" altLang="en-US"/>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vl1pPr>
          </a:lstStyle>
          <a:p>
            <a:fld id="{2F11993E-132F-4C1C-A52E-89CC5B95D3E6}" type="datetimeFigureOut">
              <a:rPr lang="zh-CN" altLang="en-US"/>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BFE73857-564C-40E8-B519-994E27DC5CA7}" type="slidenum">
              <a:rPr lang="zh-CN" altLang="en-US"/>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A536E82-9085-42F0-867F-5AAAB88C1BC6}" type="datetimeFigureOut">
              <a:rPr lang="zh-CN" altLang="en-US"/>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14954978-28DB-4D41-9435-D3D930044F2F}" type="slidenum">
              <a:rPr lang="zh-CN" altLang="en-US"/>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275258A-1750-40CE-8703-D2F73D51E7EB}" type="datetimeFigureOut">
              <a:rPr lang="zh-CN" altLang="en-US"/>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D561791-A2F1-4188-A298-03052469AD7F}" type="slidenum">
              <a:rPr lang="zh-CN" altLang="en-US"/>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FD32ABE0-7733-4A6A-ABF2-95DEB02846E3}" type="datetimeFigureOut">
              <a:rPr lang="zh-CN" altLang="en-US"/>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839F5A7-B3ED-421A-B94C-3AC228680664}" type="slidenum">
              <a:rPr lang="zh-CN" altLang="en-US"/>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fld id="{B31C54AD-0042-4927-B83F-4754577F3F37}" type="datetimeFigureOut">
              <a:rPr lang="zh-CN" altLang="en-US"/>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87AD64B-7F30-4B0D-B4D0-B5081BF1B66A}" type="slidenum">
              <a:rPr lang="zh-CN" altLang="en-US"/>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png"/><Relationship Id="rId17" Type="http://schemas.openxmlformats.org/officeDocument/2006/relationships/image" Target="../media/image4.jpeg"/><Relationship Id="rId16" Type="http://schemas.openxmlformats.org/officeDocument/2006/relationships/tags" Target="../tags/tag2.xml"/><Relationship Id="rId15" Type="http://schemas.openxmlformats.org/officeDocument/2006/relationships/image" Target="../media/image3.png"/><Relationship Id="rId14" Type="http://schemas.openxmlformats.org/officeDocument/2006/relationships/tags" Target="../tags/tag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fld id="{307122EA-393C-458E-B94A-9C8EDC7BFD52}" type="datetimeFigureOut">
              <a:rPr lang="zh-CN" altLang="en-US"/>
            </a:fld>
            <a:endParaRPr lang="en-US" altLang="zh-CN"/>
          </a:p>
        </p:txBody>
      </p:sp>
      <p:sp>
        <p:nvSpPr>
          <p:cNvPr id="8602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endParaRPr lang="en-US" altLang="zh-CN"/>
          </a:p>
        </p:txBody>
      </p:sp>
      <p:sp>
        <p:nvSpPr>
          <p:cNvPr id="8602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A1A52D95-EBDF-4AF5-956E-FD2B4F4F41C8}" type="slidenum">
              <a:rPr lang="zh-CN" altLang="en-US"/>
            </a:fld>
            <a:endParaRPr lang="en-US" altLang="zh-CN"/>
          </a:p>
        </p:txBody>
      </p:sp>
      <p:sp>
        <p:nvSpPr>
          <p:cNvPr id="7" name="日期占位符 3"/>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B49313C-6F89-46F0-86B3-70A4682D1A40}" type="datetimeFigureOut">
              <a:rPr lang="zh-CN" altLang="en-US" smtClean="0">
                <a:solidFill>
                  <a:prstClr val="black">
                    <a:tint val="75000"/>
                  </a:prstClr>
                </a:solidFill>
                <a:latin typeface="等线" panose="02010600030101010101" charset="-122"/>
                <a:ea typeface="等线" panose="02010600030101010101" charset="-122"/>
              </a:rPr>
            </a:fld>
            <a:endParaRPr lang="zh-CN" altLang="en-US">
              <a:solidFill>
                <a:prstClr val="black">
                  <a:tint val="75000"/>
                </a:prstClr>
              </a:solidFill>
              <a:latin typeface="等线" panose="02010600030101010101" charset="-122"/>
              <a:ea typeface="等线" panose="02010600030101010101" charset="-122"/>
            </a:endParaRPr>
          </a:p>
        </p:txBody>
      </p:sp>
      <p:sp>
        <p:nvSpPr>
          <p:cNvPr id="8" name="页脚占位符 4"/>
          <p:cNvSpPr txBox="1"/>
          <p:nvPr userDrawn="1"/>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zh-CN" altLang="en-US">
              <a:solidFill>
                <a:prstClr val="black">
                  <a:tint val="75000"/>
                </a:prstClr>
              </a:solidFill>
              <a:latin typeface="等线" panose="02010600030101010101" charset="-122"/>
              <a:ea typeface="等线" panose="02010600030101010101" charset="-122"/>
            </a:endParaRPr>
          </a:p>
        </p:txBody>
      </p:sp>
      <p:sp>
        <p:nvSpPr>
          <p:cNvPr id="9" name="灯片编号占位符 5"/>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078CAD37-D462-42E5-9FA6-DD456C48B446}" type="slidenum">
              <a:rPr lang="zh-CN" altLang="en-US" smtClean="0">
                <a:solidFill>
                  <a:prstClr val="black">
                    <a:tint val="75000"/>
                  </a:prstClr>
                </a:solidFill>
                <a:latin typeface="等线" panose="02010600030101010101" charset="-122"/>
                <a:ea typeface="等线" panose="02010600030101010101" charset="-122"/>
              </a:rPr>
            </a:fld>
            <a:endParaRPr lang="zh-CN" altLang="en-US">
              <a:solidFill>
                <a:prstClr val="black">
                  <a:tint val="75000"/>
                </a:prstClr>
              </a:solidFill>
              <a:latin typeface="等线" panose="02010600030101010101" charset="-122"/>
              <a:ea typeface="等线" panose="02010600030101010101" charset="-122"/>
            </a:endParaRPr>
          </a:p>
        </p:txBody>
      </p:sp>
      <p:grpSp>
        <p:nvGrpSpPr>
          <p:cNvPr id="10" name="组合 9"/>
          <p:cNvGrpSpPr/>
          <p:nvPr userDrawn="1"/>
        </p:nvGrpSpPr>
        <p:grpSpPr>
          <a:xfrm>
            <a:off x="0" y="0"/>
            <a:ext cx="12250397" cy="6858000"/>
            <a:chOff x="24715" y="0"/>
            <a:chExt cx="12250397" cy="6858000"/>
          </a:xfrm>
        </p:grpSpPr>
        <p:sp>
          <p:nvSpPr>
            <p:cNvPr id="11" name="任意多边形: 形状 7"/>
            <p:cNvSpPr/>
            <p:nvPr/>
          </p:nvSpPr>
          <p:spPr>
            <a:xfrm rot="16200000" flipH="1">
              <a:off x="2691715" y="-2667000"/>
              <a:ext cx="6858000" cy="12192000"/>
            </a:xfrm>
            <a:custGeom>
              <a:avLst/>
              <a:gdLst>
                <a:gd name="connsiteX0" fmla="*/ 3485811 w 6858000"/>
                <a:gd name="connsiteY0" fmla="*/ 12192000 h 12192000"/>
                <a:gd name="connsiteX1" fmla="*/ 6858000 w 6858000"/>
                <a:gd name="connsiteY1" fmla="*/ 12191999 h 12192000"/>
                <a:gd name="connsiteX2" fmla="*/ 6858000 w 6858000"/>
                <a:gd name="connsiteY2" fmla="*/ 7499204 h 12192000"/>
                <a:gd name="connsiteX3" fmla="*/ 6712241 w 6858000"/>
                <a:gd name="connsiteY3" fmla="*/ 7655644 h 12192000"/>
                <a:gd name="connsiteX4" fmla="*/ 6109745 w 6858000"/>
                <a:gd name="connsiteY4" fmla="*/ 8637603 h 12192000"/>
                <a:gd name="connsiteX5" fmla="*/ 5599192 w 6858000"/>
                <a:gd name="connsiteY5" fmla="*/ 11103201 h 12192000"/>
                <a:gd name="connsiteX6" fmla="*/ 3606790 w 6858000"/>
                <a:gd name="connsiteY6" fmla="*/ 12099402 h 12192000"/>
                <a:gd name="connsiteX7" fmla="*/ 3525948 w 6858000"/>
                <a:gd name="connsiteY7" fmla="*/ 12156894 h 12192000"/>
                <a:gd name="connsiteX8" fmla="*/ 0 w 6858000"/>
                <a:gd name="connsiteY8" fmla="*/ 0 h 12192000"/>
                <a:gd name="connsiteX9" fmla="*/ 0 w 6858000"/>
                <a:gd name="connsiteY9" fmla="*/ 4265531 h 12192000"/>
                <a:gd name="connsiteX10" fmla="*/ 159606 w 6858000"/>
                <a:gd name="connsiteY10" fmla="*/ 4094229 h 12192000"/>
                <a:gd name="connsiteX11" fmla="*/ 762103 w 6858000"/>
                <a:gd name="connsiteY11" fmla="*/ 3112269 h 12192000"/>
                <a:gd name="connsiteX12" fmla="*/ 1272655 w 6858000"/>
                <a:gd name="connsiteY12" fmla="*/ 646672 h 12192000"/>
                <a:gd name="connsiteX13" fmla="*/ 2250955 w 6858000"/>
                <a:gd name="connsiteY13" fmla="*/ 43503 h 12192000"/>
                <a:gd name="connsiteX14" fmla="*/ 2377438 w 6858000"/>
                <a:gd name="connsiteY14"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0" h="12192000">
                  <a:moveTo>
                    <a:pt x="3485811" y="12192000"/>
                  </a:moveTo>
                  <a:lnTo>
                    <a:pt x="6858000" y="12191999"/>
                  </a:lnTo>
                  <a:lnTo>
                    <a:pt x="6858000" y="7499204"/>
                  </a:lnTo>
                  <a:lnTo>
                    <a:pt x="6712241" y="7655644"/>
                  </a:lnTo>
                  <a:cubicBezTo>
                    <a:pt x="6483505" y="7916599"/>
                    <a:pt x="6271822" y="8218110"/>
                    <a:pt x="6109745" y="8637603"/>
                  </a:cubicBezTo>
                  <a:cubicBezTo>
                    <a:pt x="5862770" y="9276833"/>
                    <a:pt x="6016351" y="10526235"/>
                    <a:pt x="5599192" y="11103201"/>
                  </a:cubicBezTo>
                  <a:cubicBezTo>
                    <a:pt x="5182033" y="11680167"/>
                    <a:pt x="4071684" y="11802618"/>
                    <a:pt x="3606790" y="12099402"/>
                  </a:cubicBezTo>
                  <a:cubicBezTo>
                    <a:pt x="3577734" y="12117952"/>
                    <a:pt x="3550875" y="12137166"/>
                    <a:pt x="3525948" y="12156894"/>
                  </a:cubicBezTo>
                  <a:close/>
                  <a:moveTo>
                    <a:pt x="0" y="0"/>
                  </a:moveTo>
                  <a:lnTo>
                    <a:pt x="0" y="4265531"/>
                  </a:lnTo>
                  <a:lnTo>
                    <a:pt x="159606" y="4094229"/>
                  </a:lnTo>
                  <a:cubicBezTo>
                    <a:pt x="388342" y="3833274"/>
                    <a:pt x="600026" y="3531763"/>
                    <a:pt x="762103" y="3112269"/>
                  </a:cubicBezTo>
                  <a:cubicBezTo>
                    <a:pt x="1009078" y="2473040"/>
                    <a:pt x="855497" y="1223638"/>
                    <a:pt x="1272655" y="646672"/>
                  </a:cubicBezTo>
                  <a:cubicBezTo>
                    <a:pt x="1481235" y="358189"/>
                    <a:pt x="1863112" y="183335"/>
                    <a:pt x="2250955" y="43503"/>
                  </a:cubicBezTo>
                  <a:lnTo>
                    <a:pt x="2377438" y="0"/>
                  </a:lnTo>
                  <a:close/>
                </a:path>
              </a:pathLst>
            </a:custGeom>
            <a:solidFill>
              <a:srgbClr val="FFA200">
                <a:lumMod val="20000"/>
                <a:lumOff val="80000"/>
              </a:srgbClr>
            </a:solidFill>
            <a:ln w="12700" cap="flat" cmpd="sng" algn="ctr">
              <a:noFill/>
              <a:prstDash val="solid"/>
              <a:miter lim="800000"/>
            </a:ln>
            <a:effectLst/>
          </p:spPr>
          <p:txBody>
            <a:bodyPr wrap="square" rtlCol="0" anchor="ctr">
              <a:noAutofit/>
            </a:bodyPr>
            <a:lstStyle/>
            <a:p>
              <a:pPr algn="ctr" fontAlgn="auto">
                <a:spcBef>
                  <a:spcPts val="0"/>
                </a:spcBef>
                <a:spcAft>
                  <a:spcPts val="0"/>
                </a:spcAft>
                <a:defRPr/>
              </a:pPr>
              <a:endParaRPr lang="zh-CN" altLang="en-US" kern="0">
                <a:solidFill>
                  <a:srgbClr val="FFFFFF"/>
                </a:solidFill>
                <a:latin typeface="阿里巴巴普惠体"/>
                <a:ea typeface="等线" panose="02010600030101010101" charset="-122"/>
              </a:endParaRPr>
            </a:p>
          </p:txBody>
        </p:sp>
        <p:pic>
          <p:nvPicPr>
            <p:cNvPr id="12" name="图片 11"/>
            <p:cNvPicPr>
              <a:picLocks noChangeAspect="1"/>
            </p:cNvPicPr>
            <p:nvPr/>
          </p:nvPicPr>
          <p:blipFill>
            <a:blip r:embed="rId12"/>
            <a:srcRect l="9448" t="15517" r="12117" b="19751"/>
            <a:stretch>
              <a:fillRect/>
            </a:stretch>
          </p:blipFill>
          <p:spPr>
            <a:xfrm>
              <a:off x="11108125" y="5884136"/>
              <a:ext cx="1166987" cy="963102"/>
            </a:xfrm>
            <a:prstGeom prst="rect">
              <a:avLst/>
            </a:prstGeom>
          </p:spPr>
        </p:pic>
        <p:pic>
          <p:nvPicPr>
            <p:cNvPr id="13" name="图片 12"/>
            <p:cNvPicPr>
              <a:picLocks noChangeAspect="1"/>
            </p:cNvPicPr>
            <p:nvPr/>
          </p:nvPicPr>
          <p:blipFill>
            <a:blip r:embed="rId13"/>
            <a:stretch>
              <a:fillRect/>
            </a:stretch>
          </p:blipFill>
          <p:spPr>
            <a:xfrm>
              <a:off x="135620" y="190125"/>
              <a:ext cx="636540" cy="795560"/>
            </a:xfrm>
            <a:prstGeom prst="rect">
              <a:avLst/>
            </a:prstGeom>
          </p:spPr>
        </p:pic>
      </p:grpSp>
      <p:grpSp>
        <p:nvGrpSpPr>
          <p:cNvPr id="14" name="组合 13"/>
          <p:cNvGrpSpPr/>
          <p:nvPr userDrawn="1"/>
        </p:nvGrpSpPr>
        <p:grpSpPr>
          <a:xfrm>
            <a:off x="740347" y="-83714"/>
            <a:ext cx="4628476" cy="771525"/>
            <a:chOff x="280560" y="401891"/>
            <a:chExt cx="2436520" cy="771525"/>
          </a:xfrm>
        </p:grpSpPr>
        <p:pic>
          <p:nvPicPr>
            <p:cNvPr id="15" name="Picture 2" descr="1-[转换]_16"/>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auto">
            <a:xfrm>
              <a:off x="280560" y="401891"/>
              <a:ext cx="243652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p:cNvSpPr>
              <a:spLocks noChangeArrowheads="1"/>
            </p:cNvSpPr>
            <p:nvPr>
              <p:custDataLst>
                <p:tags r:id="rId16"/>
              </p:custDataLst>
            </p:nvPr>
          </p:nvSpPr>
          <p:spPr bwMode="auto">
            <a:xfrm>
              <a:off x="395288" y="649541"/>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200" tIns="60599" rIns="121200" bIns="60599">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buFont typeface="Arial" panose="020B0604020202020204" pitchFamily="34" charset="0"/>
                <a:buNone/>
              </a:pPr>
              <a:endParaRPr lang="zh-CN" altLang="en-US" b="1" dirty="0">
                <a:latin typeface="华文行楷" panose="02010800040101010101" pitchFamily="2" charset="-122"/>
                <a:ea typeface="华文行楷" panose="02010800040101010101" pitchFamily="2" charset="-122"/>
                <a:sym typeface="华文行楷" panose="02010800040101010101" pitchFamily="2" charset="-122"/>
              </a:endParaRPr>
            </a:p>
          </p:txBody>
        </p:sp>
      </p:grpSp>
      <p:pic>
        <p:nvPicPr>
          <p:cNvPr id="17" name="Picture 13" descr="th (104)"/>
          <p:cNvPicPr>
            <a:picLocks noChangeAspect="1" noChangeArrowheads="1"/>
          </p:cNvPicPr>
          <p:nvPr userDrawn="1"/>
        </p:nvPicPr>
        <p:blipFill>
          <a:blip r:embed="rId17" cstate="print"/>
          <a:srcRect b="18507"/>
          <a:stretch>
            <a:fillRect/>
          </a:stretch>
        </p:blipFill>
        <p:spPr bwMode="auto">
          <a:xfrm>
            <a:off x="-1" y="6039082"/>
            <a:ext cx="986829" cy="804199"/>
          </a:xfrm>
          <a:prstGeom prst="rect">
            <a:avLst/>
          </a:prstGeom>
          <a:noFill/>
        </p:spPr>
      </p:pic>
      <p:grpSp>
        <p:nvGrpSpPr>
          <p:cNvPr id="21" name="Group 14"/>
          <p:cNvGrpSpPr/>
          <p:nvPr userDrawn="1"/>
        </p:nvGrpSpPr>
        <p:grpSpPr>
          <a:xfrm>
            <a:off x="10934878" y="-2956"/>
            <a:ext cx="1250195" cy="836713"/>
            <a:chOff x="695325" y="0"/>
            <a:chExt cx="723054" cy="996950"/>
          </a:xfrm>
        </p:grpSpPr>
        <p:sp>
          <p:nvSpPr>
            <p:cNvPr id="22" name="矩形 21"/>
            <p:cNvSpPr/>
            <p:nvPr userDrawn="1"/>
          </p:nvSpPr>
          <p:spPr>
            <a:xfrm>
              <a:off x="695325" y="0"/>
              <a:ext cx="723054" cy="996950"/>
            </a:xfrm>
            <a:prstGeom prst="rect">
              <a:avLst/>
            </a:prstGeom>
            <a:solidFill>
              <a:srgbClr val="4472C4">
                <a:lumMod val="75000"/>
              </a:srgbClr>
            </a:solidFill>
            <a:ln w="12700" cap="flat" cmpd="sng" algn="ctr">
              <a:noFill/>
              <a:prstDash val="solid"/>
              <a:miter lim="800000"/>
            </a:ln>
            <a:effectLst/>
            <a:extLst>
              <a:ext uri="{AF507438-7753-43E0-B8FC-AC1667EBCBE1}">
                <a14:hiddenEffects xmlns:a14="http://schemas.microsoft.com/office/drawing/2010/main">
                  <a:effectLst>
                    <a:outerShdw blurRad="203200" dist="63500" dir="5400000" algn="t" rotWithShape="0">
                      <a:prstClr val="black">
                        <a:alpha val="71000"/>
                      </a:prstClr>
                    </a:outerShdw>
                  </a:effectLst>
                </a14:hiddenEffects>
              </a:ext>
            </a:ex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ea"/>
                <a:sym typeface="+mn-lt"/>
              </a:endParaRPr>
            </a:p>
          </p:txBody>
        </p:sp>
        <p:sp>
          <p:nvSpPr>
            <p:cNvPr id="23" name="椭圆 4"/>
            <p:cNvSpPr/>
            <p:nvPr userDrawn="1"/>
          </p:nvSpPr>
          <p:spPr>
            <a:xfrm>
              <a:off x="875876" y="392667"/>
              <a:ext cx="361950" cy="306864"/>
            </a:xfrm>
            <a:custGeom>
              <a:avLst/>
              <a:gdLst>
                <a:gd name="T0" fmla="*/ 6342 w 15113"/>
                <a:gd name="T1" fmla="*/ 10511 h 12811"/>
                <a:gd name="T2" fmla="*/ 10394 w 15113"/>
                <a:gd name="T3" fmla="*/ 12811 h 12811"/>
                <a:gd name="T4" fmla="*/ 15113 w 15113"/>
                <a:gd name="T5" fmla="*/ 8092 h 12811"/>
                <a:gd name="T6" fmla="*/ 10394 w 15113"/>
                <a:gd name="T7" fmla="*/ 3373 h 12811"/>
                <a:gd name="T8" fmla="*/ 8592 w 15113"/>
                <a:gd name="T9" fmla="*/ 3730 h 12811"/>
                <a:gd name="T10" fmla="*/ 12459 w 15113"/>
                <a:gd name="T11" fmla="*/ 10429 h 12811"/>
                <a:gd name="T12" fmla="*/ 12415 w 15113"/>
                <a:gd name="T13" fmla="*/ 10511 h 12811"/>
                <a:gd name="T14" fmla="*/ 6342 w 15113"/>
                <a:gd name="T15" fmla="*/ 10511 h 12811"/>
                <a:gd name="T16" fmla="*/ 5633 w 15113"/>
                <a:gd name="T17" fmla="*/ 42 h 12811"/>
                <a:gd name="T18" fmla="*/ 24 w 15113"/>
                <a:gd name="T19" fmla="*/ 9761 h 12811"/>
                <a:gd name="T20" fmla="*/ 63 w 15113"/>
                <a:gd name="T21" fmla="*/ 9835 h 12811"/>
                <a:gd name="T22" fmla="*/ 11288 w 15113"/>
                <a:gd name="T23" fmla="*/ 9835 h 12811"/>
                <a:gd name="T24" fmla="*/ 11328 w 15113"/>
                <a:gd name="T25" fmla="*/ 9761 h 12811"/>
                <a:gd name="T26" fmla="*/ 5718 w 15113"/>
                <a:gd name="T27" fmla="*/ 42 h 12811"/>
                <a:gd name="T28" fmla="*/ 5633 w 15113"/>
                <a:gd name="T29" fmla="*/ 42 h 1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13" h="12811">
                  <a:moveTo>
                    <a:pt x="6342" y="10511"/>
                  </a:moveTo>
                  <a:cubicBezTo>
                    <a:pt x="7166" y="11889"/>
                    <a:pt x="8672" y="12811"/>
                    <a:pt x="10394" y="12811"/>
                  </a:cubicBezTo>
                  <a:cubicBezTo>
                    <a:pt x="13000" y="12811"/>
                    <a:pt x="15113" y="10698"/>
                    <a:pt x="15113" y="8092"/>
                  </a:cubicBezTo>
                  <a:cubicBezTo>
                    <a:pt x="15113" y="5486"/>
                    <a:pt x="13000" y="3373"/>
                    <a:pt x="10394" y="3373"/>
                  </a:cubicBezTo>
                  <a:cubicBezTo>
                    <a:pt x="9756" y="3373"/>
                    <a:pt x="9147" y="3500"/>
                    <a:pt x="8592" y="3730"/>
                  </a:cubicBezTo>
                  <a:lnTo>
                    <a:pt x="12459" y="10429"/>
                  </a:lnTo>
                  <a:cubicBezTo>
                    <a:pt x="12486" y="10474"/>
                    <a:pt x="12466" y="10511"/>
                    <a:pt x="12415" y="10511"/>
                  </a:cubicBezTo>
                  <a:lnTo>
                    <a:pt x="6342" y="10511"/>
                  </a:lnTo>
                  <a:close/>
                  <a:moveTo>
                    <a:pt x="5633" y="42"/>
                  </a:moveTo>
                  <a:lnTo>
                    <a:pt x="24" y="9761"/>
                  </a:lnTo>
                  <a:cubicBezTo>
                    <a:pt x="0" y="9804"/>
                    <a:pt x="18" y="9835"/>
                    <a:pt x="63" y="9835"/>
                  </a:cubicBezTo>
                  <a:lnTo>
                    <a:pt x="11288" y="9835"/>
                  </a:lnTo>
                  <a:cubicBezTo>
                    <a:pt x="11333" y="9835"/>
                    <a:pt x="11351" y="9802"/>
                    <a:pt x="11328" y="9761"/>
                  </a:cubicBezTo>
                  <a:lnTo>
                    <a:pt x="5718" y="42"/>
                  </a:lnTo>
                  <a:cubicBezTo>
                    <a:pt x="5694" y="0"/>
                    <a:pt x="5657" y="1"/>
                    <a:pt x="5633" y="4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grpSp>
      <p:pic>
        <p:nvPicPr>
          <p:cNvPr id="2" name="图片 1" descr="水印"/>
          <p:cNvPicPr>
            <a:picLocks noChangeAspect="1"/>
          </p:cNvPicPr>
          <p:nvPr userDrawn="1"/>
        </p:nvPicPr>
        <p:blipFill>
          <a:blip r:embed="rId1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tags" Target="../tags/tag16.xml"/><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png"/><Relationship Id="rId3" Type="http://schemas.openxmlformats.org/officeDocument/2006/relationships/tags" Target="../tags/tag19.xml"/><Relationship Id="rId2" Type="http://schemas.openxmlformats.org/officeDocument/2006/relationships/image" Target="../media/image37.png"/><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tags" Target="../tags/tag20.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hyperlink" Target="Using%20Language.mp3" TargetMode="Externa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2770" name="矩形 4"/>
          <p:cNvSpPr>
            <a:spLocks noChangeArrowheads="1"/>
          </p:cNvSpPr>
          <p:nvPr/>
        </p:nvSpPr>
        <p:spPr bwMode="auto">
          <a:xfrm>
            <a:off x="1135688" y="4354833"/>
            <a:ext cx="1857375" cy="1384995"/>
          </a:xfrm>
          <a:prstGeom prst="rect">
            <a:avLst/>
          </a:prstGeom>
          <a:noFill/>
          <a:ln w="9525">
            <a:noFill/>
            <a:miter lim="800000"/>
          </a:ln>
        </p:spPr>
        <p:txBody>
          <a:bodyPr wrap="square">
            <a:spAutoFit/>
          </a:bodyPr>
          <a:lstStyle/>
          <a:p>
            <a:r>
              <a:rPr lang="en-US" altLang="zh-CN" sz="2800" b="1" dirty="0">
                <a:latin typeface="Times New Roman" panose="02020603050405020304" pitchFamily="18" charset="0"/>
                <a:cs typeface="Times New Roman" panose="02020603050405020304" pitchFamily="18" charset="0"/>
              </a:rPr>
              <a:t>Reasons for her opinions</a:t>
            </a:r>
            <a:endParaRPr lang="en-US" altLang="zh-CN" sz="2800" b="1" dirty="0">
              <a:latin typeface="Times New Roman" panose="02020603050405020304" pitchFamily="18" charset="0"/>
              <a:cs typeface="Times New Roman" panose="02020603050405020304" pitchFamily="18" charset="0"/>
            </a:endParaRPr>
          </a:p>
        </p:txBody>
      </p:sp>
      <p:sp>
        <p:nvSpPr>
          <p:cNvPr id="6" name="矩形 5"/>
          <p:cNvSpPr>
            <a:spLocks noChangeArrowheads="1"/>
          </p:cNvSpPr>
          <p:nvPr/>
        </p:nvSpPr>
        <p:spPr bwMode="auto">
          <a:xfrm>
            <a:off x="3592304" y="3507333"/>
            <a:ext cx="4895850" cy="523220"/>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Great economic pressure.</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a:spLocks noChangeArrowheads="1"/>
          </p:cNvSpPr>
          <p:nvPr/>
        </p:nvSpPr>
        <p:spPr bwMode="auto">
          <a:xfrm>
            <a:off x="3592304" y="4208034"/>
            <a:ext cx="7591606" cy="954107"/>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The </a:t>
            </a:r>
            <a:r>
              <a:rPr lang="en-US" altLang="zh-CN" sz="2800" b="1" i="1" dirty="0">
                <a:solidFill>
                  <a:srgbClr val="9933FF"/>
                </a:solidFill>
                <a:latin typeface="Times New Roman" panose="02020603050405020304" pitchFamily="18" charset="0"/>
                <a:cs typeface="Times New Roman" panose="02020603050405020304" pitchFamily="18" charset="0"/>
              </a:rPr>
              <a:t>tremendous</a:t>
            </a:r>
            <a:r>
              <a:rPr lang="en-US" altLang="zh-CN" sz="2800" b="1" dirty="0">
                <a:solidFill>
                  <a:srgbClr val="FF0000"/>
                </a:solidFill>
                <a:latin typeface="Times New Roman" panose="02020603050405020304" pitchFamily="18" charset="0"/>
                <a:cs typeface="Times New Roman" panose="02020603050405020304" pitchFamily="18" charset="0"/>
              </a:rPr>
              <a:t> pressure that comes with studying abroad.</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a:spLocks noChangeArrowheads="1"/>
          </p:cNvSpPr>
          <p:nvPr/>
        </p:nvSpPr>
        <p:spPr bwMode="auto">
          <a:xfrm>
            <a:off x="3592304" y="5310080"/>
            <a:ext cx="7896223" cy="1384995"/>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Studying abroad does have potential benefits, young people who study in China also have a great future to look forward to! </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2774" name="左大括号 8"/>
          <p:cNvSpPr/>
          <p:nvPr/>
        </p:nvSpPr>
        <p:spPr bwMode="auto">
          <a:xfrm>
            <a:off x="3071111" y="3826545"/>
            <a:ext cx="328790" cy="2592659"/>
          </a:xfrm>
          <a:prstGeom prst="leftBrace">
            <a:avLst>
              <a:gd name="adj1" fmla="val 8327"/>
              <a:gd name="adj2" fmla="val 50000"/>
            </a:avLst>
          </a:prstGeom>
          <a:noFill/>
          <a:ln w="47625" algn="ctr">
            <a:solidFill>
              <a:schemeClr val="tx1"/>
            </a:solidFill>
            <a:round/>
          </a:ln>
        </p:spPr>
        <p:txBody>
          <a:bodyPr/>
          <a:lstStyle/>
          <a:p>
            <a:pPr eaLnBrk="0" hangingPunct="0"/>
            <a:endParaRPr lang="zh-CN" altLang="en-US"/>
          </a:p>
        </p:txBody>
      </p:sp>
      <p:sp>
        <p:nvSpPr>
          <p:cNvPr id="10" name="AutoShape 8"/>
          <p:cNvSpPr>
            <a:spLocks noChangeArrowheads="1"/>
          </p:cNvSpPr>
          <p:nvPr/>
        </p:nvSpPr>
        <p:spPr bwMode="auto">
          <a:xfrm>
            <a:off x="5695703" y="3931831"/>
            <a:ext cx="2732087" cy="503237"/>
          </a:xfrm>
          <a:prstGeom prst="wedgeRoundRectCallout">
            <a:avLst>
              <a:gd name="adj1" fmla="val -44569"/>
              <a:gd name="adj2" fmla="val 74694"/>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adj</a:t>
            </a:r>
            <a:r>
              <a:rPr lang="en-US" altLang="zh-CN" sz="2400" b="1">
                <a:cs typeface="Times New Roman" panose="02020603050405020304" pitchFamily="18" charset="0"/>
              </a:rPr>
              <a:t>.</a:t>
            </a:r>
            <a:r>
              <a:rPr lang="zh-CN" altLang="en-US" sz="2400" b="1">
                <a:cs typeface="Times New Roman" panose="02020603050405020304" pitchFamily="18" charset="0"/>
              </a:rPr>
              <a:t>巨大的</a:t>
            </a:r>
            <a:r>
              <a:rPr lang="en-US" altLang="zh-CN" sz="2400" b="1">
                <a:cs typeface="Times New Roman" panose="02020603050405020304" pitchFamily="18" charset="0"/>
              </a:rPr>
              <a:t>,</a:t>
            </a:r>
            <a:r>
              <a:rPr lang="zh-CN" altLang="en-US" sz="2400" b="1">
                <a:cs typeface="Times New Roman" panose="02020603050405020304" pitchFamily="18" charset="0"/>
              </a:rPr>
              <a:t>极大的</a:t>
            </a:r>
            <a:endParaRPr lang="zh-CN" altLang="en-US" sz="2400" b="1">
              <a:cs typeface="Times New Roman" panose="02020603050405020304" pitchFamily="18" charset="0"/>
            </a:endParaRPr>
          </a:p>
        </p:txBody>
      </p:sp>
      <p:sp>
        <p:nvSpPr>
          <p:cNvPr id="9" name="矩形 1"/>
          <p:cNvSpPr>
            <a:spLocks noChangeArrowheads="1"/>
          </p:cNvSpPr>
          <p:nvPr/>
        </p:nvSpPr>
        <p:spPr bwMode="auto">
          <a:xfrm>
            <a:off x="817013" y="728332"/>
            <a:ext cx="11017224" cy="1421928"/>
          </a:xfrm>
          <a:prstGeom prst="rect">
            <a:avLst/>
          </a:prstGeom>
          <a:noFill/>
          <a:ln w="9525">
            <a:noFill/>
            <a:miter lim="800000"/>
          </a:ln>
        </p:spPr>
        <p:txBody>
          <a:bodyPr wrap="square">
            <a:spAutoFit/>
          </a:bodyPr>
          <a:lstStyle/>
          <a:p>
            <a:pPr>
              <a:lnSpc>
                <a:spcPct val="120000"/>
              </a:lnSpc>
            </a:pPr>
            <a:r>
              <a:rPr lang="en-US" altLang="zh-CN" sz="2400" b="1" dirty="0">
                <a:solidFill>
                  <a:schemeClr val="tx1">
                    <a:lumMod val="95000"/>
                    <a:lumOff val="5000"/>
                  </a:schemeClr>
                </a:solidFill>
                <a:cs typeface="Times New Roman" panose="02020603050405020304" pitchFamily="18" charset="0"/>
              </a:rPr>
              <a:t>A local newspaper has invited parents to share their opinions about studying abroad. Listen and read two letters,  underline each writer’s main points. Then mark the reasons for their opinions. </a:t>
            </a:r>
            <a:endParaRPr lang="zh-CN" altLang="en-US" sz="2400" b="1" dirty="0">
              <a:solidFill>
                <a:schemeClr val="tx1">
                  <a:lumMod val="95000"/>
                  <a:lumOff val="5000"/>
                </a:schemeClr>
              </a:solidFill>
              <a:cs typeface="Times New Roman" panose="02020603050405020304" pitchFamily="18" charset="0"/>
            </a:endParaRPr>
          </a:p>
        </p:txBody>
      </p:sp>
      <p:sp>
        <p:nvSpPr>
          <p:cNvPr id="11" name="矩形 6"/>
          <p:cNvSpPr>
            <a:spLocks noChangeArrowheads="1"/>
          </p:cNvSpPr>
          <p:nvPr/>
        </p:nvSpPr>
        <p:spPr bwMode="auto">
          <a:xfrm>
            <a:off x="3397587" y="1971757"/>
            <a:ext cx="5543550" cy="584200"/>
          </a:xfrm>
          <a:prstGeom prst="rect">
            <a:avLst/>
          </a:prstGeom>
          <a:noFill/>
          <a:ln w="9525">
            <a:noFill/>
            <a:miter lim="800000"/>
          </a:ln>
        </p:spPr>
        <p:txBody>
          <a:bodyPr wrap="none">
            <a:spAutoFit/>
          </a:bodyPr>
          <a:lstStyle/>
          <a:p>
            <a:r>
              <a:rPr lang="en-US" altLang="zh-CN" sz="3200" b="1" i="1" dirty="0">
                <a:solidFill>
                  <a:srgbClr val="00B050"/>
                </a:solidFill>
                <a:latin typeface="Times New Roman" panose="02020603050405020304" pitchFamily="18" charset="0"/>
                <a:cs typeface="Times New Roman" panose="02020603050405020304" pitchFamily="18" charset="0"/>
              </a:rPr>
              <a:t>Wang Li (mother of twin girls)</a:t>
            </a:r>
            <a:endParaRPr lang="en-US" altLang="zh-CN" sz="3200" b="1" i="1" dirty="0">
              <a:solidFill>
                <a:srgbClr val="00B050"/>
              </a:solidFill>
              <a:latin typeface="Times New Roman" panose="02020603050405020304" pitchFamily="18" charset="0"/>
              <a:cs typeface="Times New Roman" panose="02020603050405020304" pitchFamily="18" charset="0"/>
            </a:endParaRPr>
          </a:p>
        </p:txBody>
      </p:sp>
      <p:sp>
        <p:nvSpPr>
          <p:cNvPr id="12" name="矩形 7"/>
          <p:cNvSpPr>
            <a:spLocks noChangeArrowheads="1"/>
          </p:cNvSpPr>
          <p:nvPr/>
        </p:nvSpPr>
        <p:spPr bwMode="auto">
          <a:xfrm>
            <a:off x="840771" y="2766690"/>
            <a:ext cx="1891865" cy="523220"/>
          </a:xfrm>
          <a:prstGeom prst="rect">
            <a:avLst/>
          </a:prstGeom>
          <a:noFill/>
          <a:ln w="9525">
            <a:noFill/>
            <a:miter lim="800000"/>
          </a:ln>
        </p:spPr>
        <p:txBody>
          <a:bodyPr wrap="none">
            <a:spAutoFit/>
          </a:bodyPr>
          <a:lstStyle/>
          <a:p>
            <a:r>
              <a:rPr lang="en-US" altLang="zh-CN" sz="2800" b="1" dirty="0">
                <a:latin typeface="Times New Roman" panose="02020603050405020304" pitchFamily="18" charset="0"/>
                <a:cs typeface="Times New Roman" panose="02020603050405020304" pitchFamily="18" charset="0"/>
              </a:rPr>
              <a:t>Main point</a:t>
            </a:r>
            <a:endParaRPr lang="en-US" altLang="zh-CN" sz="2800" b="1" dirty="0">
              <a:latin typeface="Times New Roman" panose="02020603050405020304" pitchFamily="18" charset="0"/>
              <a:cs typeface="Times New Roman" panose="02020603050405020304" pitchFamily="18" charset="0"/>
            </a:endParaRPr>
          </a:p>
        </p:txBody>
      </p:sp>
      <p:sp>
        <p:nvSpPr>
          <p:cNvPr id="13" name="矩形 12"/>
          <p:cNvSpPr>
            <a:spLocks noChangeArrowheads="1"/>
          </p:cNvSpPr>
          <p:nvPr/>
        </p:nvSpPr>
        <p:spPr bwMode="auto">
          <a:xfrm>
            <a:off x="2972727" y="2622418"/>
            <a:ext cx="8178038" cy="954107"/>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Although studying abroad can bring great benefits, I think the disadvantages for young people are greater.</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5"/>
          <p:cNvSpPr txBox="1"/>
          <p:nvPr/>
        </p:nvSpPr>
        <p:spPr>
          <a:xfrm>
            <a:off x="911424" y="36795"/>
            <a:ext cx="5184576"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1</a:t>
            </a:r>
            <a:r>
              <a:rPr lang="en-US" altLang="zh-CN" sz="3200" b="1" baseline="30000" dirty="0">
                <a:solidFill>
                  <a:srgbClr val="0000FF"/>
                </a:solidFill>
                <a:latin typeface="Times New Roman" panose="02020603050405020304" pitchFamily="18" charset="0"/>
                <a:cs typeface="Times New Roman" panose="02020603050405020304" pitchFamily="18" charset="0"/>
              </a:rPr>
              <a:t>st</a:t>
            </a:r>
            <a:r>
              <a:rPr lang="en-US" altLang="zh-CN" sz="3200" b="1" dirty="0">
                <a:solidFill>
                  <a:srgbClr val="0000FF"/>
                </a:solidFill>
                <a:latin typeface="Times New Roman" panose="02020603050405020304" pitchFamily="18" charset="0"/>
                <a:cs typeface="Times New Roman" panose="02020603050405020304" pitchFamily="18" charset="0"/>
              </a:rPr>
              <a:t> letter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770"/>
                                        </p:tgtEl>
                                        <p:attrNameLst>
                                          <p:attrName>style.visibility</p:attrName>
                                        </p:attrNameLst>
                                      </p:cBhvr>
                                      <p:to>
                                        <p:strVal val="visible"/>
                                      </p:to>
                                    </p:set>
                                    <p:animEffect transition="in" filter="barn(inVertical)">
                                      <p:cBhvr>
                                        <p:cTn id="34" dur="500"/>
                                        <p:tgtEl>
                                          <p:spTgt spid="3277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774"/>
                                        </p:tgtEl>
                                        <p:attrNameLst>
                                          <p:attrName>style.visibility</p:attrName>
                                        </p:attrNameLst>
                                      </p:cBhvr>
                                      <p:to>
                                        <p:strVal val="visible"/>
                                      </p:to>
                                    </p:set>
                                    <p:animEffect transition="in" filter="fade">
                                      <p:cBhvr>
                                        <p:cTn id="39" dur="1000"/>
                                        <p:tgtEl>
                                          <p:spTgt spid="32774"/>
                                        </p:tgtEl>
                                      </p:cBhvr>
                                    </p:animEffect>
                                    <p:anim calcmode="lin" valueType="num">
                                      <p:cBhvr>
                                        <p:cTn id="40" dur="1000" fill="hold"/>
                                        <p:tgtEl>
                                          <p:spTgt spid="32774"/>
                                        </p:tgtEl>
                                        <p:attrNameLst>
                                          <p:attrName>ppt_x</p:attrName>
                                        </p:attrNameLst>
                                      </p:cBhvr>
                                      <p:tavLst>
                                        <p:tav tm="0">
                                          <p:val>
                                            <p:strVal val="#ppt_x"/>
                                          </p:val>
                                        </p:tav>
                                        <p:tav tm="100000">
                                          <p:val>
                                            <p:strVal val="#ppt_x"/>
                                          </p:val>
                                        </p:tav>
                                      </p:tavLst>
                                    </p:anim>
                                    <p:anim calcmode="lin" valueType="num">
                                      <p:cBhvr>
                                        <p:cTn id="41" dur="1000" fill="hold"/>
                                        <p:tgtEl>
                                          <p:spTgt spid="3277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1"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p:stCondLst>
                              <p:cond delay="500"/>
                            </p:stCondLst>
                            <p:childTnLst>
                              <p:par>
                                <p:cTn id="53" presetID="3" presetClass="entr" presetSubtype="10" fill="hold" grpId="3" nodeType="afterEffec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2"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6" grpId="0"/>
      <p:bldP spid="7" grpId="1"/>
      <p:bldP spid="8" grpId="2"/>
      <p:bldP spid="32774" grpId="0" animBg="1"/>
      <p:bldP spid="10" grpId="3" animBg="1"/>
      <p:bldP spid="9"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3794" name="矩形 1"/>
          <p:cNvSpPr>
            <a:spLocks noChangeArrowheads="1"/>
          </p:cNvSpPr>
          <p:nvPr/>
        </p:nvSpPr>
        <p:spPr bwMode="auto">
          <a:xfrm>
            <a:off x="3365006" y="716654"/>
            <a:ext cx="5148263" cy="584200"/>
          </a:xfrm>
          <a:prstGeom prst="rect">
            <a:avLst/>
          </a:prstGeom>
          <a:noFill/>
          <a:ln w="9525">
            <a:noFill/>
            <a:miter lim="800000"/>
          </a:ln>
        </p:spPr>
        <p:txBody>
          <a:bodyPr wrap="none">
            <a:spAutoFit/>
          </a:bodyPr>
          <a:lstStyle/>
          <a:p>
            <a:r>
              <a:rPr lang="en-US" altLang="zh-CN" sz="3200" b="1" i="1" dirty="0">
                <a:solidFill>
                  <a:srgbClr val="00B050"/>
                </a:solidFill>
                <a:latin typeface="Times New Roman" panose="02020603050405020304" pitchFamily="18" charset="0"/>
                <a:cs typeface="Times New Roman" panose="02020603050405020304" pitchFamily="18" charset="0"/>
              </a:rPr>
              <a:t>Zhang Yi (father of one boy)</a:t>
            </a:r>
            <a:endParaRPr lang="zh-CN" altLang="en-US" i="1" dirty="0">
              <a:solidFill>
                <a:srgbClr val="00B050"/>
              </a:solidFill>
            </a:endParaRPr>
          </a:p>
        </p:txBody>
      </p:sp>
      <p:sp>
        <p:nvSpPr>
          <p:cNvPr id="33795" name="矩形 2"/>
          <p:cNvSpPr>
            <a:spLocks noChangeArrowheads="1"/>
          </p:cNvSpPr>
          <p:nvPr/>
        </p:nvSpPr>
        <p:spPr bwMode="auto">
          <a:xfrm>
            <a:off x="1227138" y="1694656"/>
            <a:ext cx="2132013" cy="584200"/>
          </a:xfrm>
          <a:prstGeom prst="rect">
            <a:avLst/>
          </a:prstGeom>
          <a:noFill/>
          <a:ln w="9525">
            <a:noFill/>
            <a:miter lim="800000"/>
          </a:ln>
        </p:spPr>
        <p:txBody>
          <a:bodyPr wrap="none">
            <a:spAutoFit/>
          </a:bodyPr>
          <a:lstStyle/>
          <a:p>
            <a:r>
              <a:rPr lang="en-US" altLang="zh-CN" sz="3200" b="1" dirty="0">
                <a:latin typeface="Times New Roman" panose="02020603050405020304" pitchFamily="18" charset="0"/>
                <a:cs typeface="Times New Roman" panose="02020603050405020304" pitchFamily="18" charset="0"/>
              </a:rPr>
              <a:t>Main point</a:t>
            </a:r>
            <a:endParaRPr lang="en-US" altLang="zh-CN" sz="3200" b="1" dirty="0">
              <a:latin typeface="Times New Roman" panose="02020603050405020304" pitchFamily="18" charset="0"/>
              <a:cs typeface="Times New Roman" panose="02020603050405020304" pitchFamily="18" charset="0"/>
            </a:endParaRPr>
          </a:p>
        </p:txBody>
      </p:sp>
      <p:sp>
        <p:nvSpPr>
          <p:cNvPr id="33796" name="矩形 3"/>
          <p:cNvSpPr>
            <a:spLocks noChangeArrowheads="1"/>
          </p:cNvSpPr>
          <p:nvPr/>
        </p:nvSpPr>
        <p:spPr bwMode="auto">
          <a:xfrm>
            <a:off x="1415481" y="3789040"/>
            <a:ext cx="1943670" cy="1570038"/>
          </a:xfrm>
          <a:prstGeom prst="rect">
            <a:avLst/>
          </a:prstGeom>
          <a:noFill/>
          <a:ln w="9525">
            <a:noFill/>
            <a:miter lim="800000"/>
          </a:ln>
        </p:spPr>
        <p:txBody>
          <a:bodyPr wrap="square">
            <a:spAutoFit/>
          </a:bodyPr>
          <a:lstStyle/>
          <a:p>
            <a:r>
              <a:rPr lang="en-US" altLang="zh-CN" sz="3200" b="1" dirty="0">
                <a:latin typeface="Times New Roman" panose="02020603050405020304" pitchFamily="18" charset="0"/>
                <a:cs typeface="Times New Roman" panose="02020603050405020304" pitchFamily="18" charset="0"/>
              </a:rPr>
              <a:t>Reasons for his opinions</a:t>
            </a:r>
            <a:endParaRPr lang="en-US" altLang="zh-CN" sz="3200" b="1" dirty="0">
              <a:latin typeface="Times New Roman" panose="02020603050405020304" pitchFamily="18" charset="0"/>
              <a:cs typeface="Times New Roman" panose="02020603050405020304" pitchFamily="18" charset="0"/>
            </a:endParaRPr>
          </a:p>
        </p:txBody>
      </p:sp>
      <p:sp>
        <p:nvSpPr>
          <p:cNvPr id="5" name="矩形 4"/>
          <p:cNvSpPr>
            <a:spLocks noChangeArrowheads="1"/>
          </p:cNvSpPr>
          <p:nvPr/>
        </p:nvSpPr>
        <p:spPr bwMode="auto">
          <a:xfrm>
            <a:off x="3409461" y="1589192"/>
            <a:ext cx="7929702" cy="1077218"/>
          </a:xfrm>
          <a:prstGeom prst="rect">
            <a:avLst/>
          </a:prstGeom>
          <a:noFill/>
          <a:ln w="9525">
            <a:noFill/>
            <a:miter lim="800000"/>
          </a:ln>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There are certainly disadvantages, but in my opinion, the advantages are much greater.</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6" name="矩形 5"/>
          <p:cNvSpPr>
            <a:spLocks noChangeArrowheads="1"/>
          </p:cNvSpPr>
          <p:nvPr/>
        </p:nvSpPr>
        <p:spPr bwMode="auto">
          <a:xfrm>
            <a:off x="3617140" y="3038796"/>
            <a:ext cx="3598862" cy="523220"/>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Personal growth. </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a:spLocks noChangeArrowheads="1"/>
          </p:cNvSpPr>
          <p:nvPr/>
        </p:nvSpPr>
        <p:spPr bwMode="auto">
          <a:xfrm>
            <a:off x="3617140" y="4197194"/>
            <a:ext cx="7632054" cy="523220"/>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The increased chance for cultural exchange. </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a:spLocks noChangeArrowheads="1"/>
          </p:cNvSpPr>
          <p:nvPr/>
        </p:nvSpPr>
        <p:spPr bwMode="auto">
          <a:xfrm>
            <a:off x="3601548" y="5297091"/>
            <a:ext cx="7776070" cy="954107"/>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It provides a great opportunity to contribute to the development of our motherland.</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3801" name="左大括号 8"/>
          <p:cNvSpPr/>
          <p:nvPr/>
        </p:nvSpPr>
        <p:spPr bwMode="auto">
          <a:xfrm>
            <a:off x="3218599" y="3300406"/>
            <a:ext cx="350332" cy="2882901"/>
          </a:xfrm>
          <a:prstGeom prst="leftBrace">
            <a:avLst>
              <a:gd name="adj1" fmla="val 8357"/>
              <a:gd name="adj2" fmla="val 50000"/>
            </a:avLst>
          </a:prstGeom>
          <a:noFill/>
          <a:ln w="53975" algn="ctr">
            <a:solidFill>
              <a:schemeClr val="tx1"/>
            </a:solidFill>
            <a:round/>
          </a:ln>
        </p:spPr>
        <p:txBody>
          <a:bodyPr/>
          <a:lstStyle/>
          <a:p>
            <a:pPr eaLnBrk="0" hangingPunct="0"/>
            <a:endParaRPr lang="zh-CN" altLang="en-US"/>
          </a:p>
        </p:txBody>
      </p:sp>
      <p:sp>
        <p:nvSpPr>
          <p:cNvPr id="10" name="TextBox 5"/>
          <p:cNvSpPr txBox="1"/>
          <p:nvPr/>
        </p:nvSpPr>
        <p:spPr>
          <a:xfrm>
            <a:off x="911424" y="36795"/>
            <a:ext cx="5400600"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2</a:t>
            </a:r>
            <a:r>
              <a:rPr lang="en-US" altLang="zh-CN" sz="3200" b="1" baseline="30000" dirty="0">
                <a:solidFill>
                  <a:srgbClr val="0000FF"/>
                </a:solidFill>
                <a:latin typeface="Times New Roman" panose="02020603050405020304" pitchFamily="18" charset="0"/>
                <a:cs typeface="Times New Roman" panose="02020603050405020304" pitchFamily="18" charset="0"/>
              </a:rPr>
              <a:t>nd</a:t>
            </a:r>
            <a:r>
              <a:rPr lang="en-US" altLang="zh-CN" sz="3200" b="1" dirty="0">
                <a:solidFill>
                  <a:srgbClr val="0000FF"/>
                </a:solidFill>
                <a:latin typeface="Times New Roman" panose="02020603050405020304" pitchFamily="18" charset="0"/>
                <a:cs typeface="Times New Roman" panose="02020603050405020304" pitchFamily="18" charset="0"/>
              </a:rPr>
              <a:t> letter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3794"/>
                                        </p:tgtEl>
                                        <p:attrNameLst>
                                          <p:attrName>style.visibility</p:attrName>
                                        </p:attrNameLst>
                                      </p:cBhvr>
                                      <p:to>
                                        <p:strVal val="visible"/>
                                      </p:to>
                                    </p:set>
                                    <p:animEffect transition="in" filter="circle(in)">
                                      <p:cBhvr>
                                        <p:cTn id="14" dur="20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fade">
                                      <p:cBhvr>
                                        <p:cTn id="19" dur="1000"/>
                                        <p:tgtEl>
                                          <p:spTgt spid="33795"/>
                                        </p:tgtEl>
                                      </p:cBhvr>
                                    </p:animEffect>
                                    <p:anim calcmode="lin" valueType="num">
                                      <p:cBhvr>
                                        <p:cTn id="20" dur="1000" fill="hold"/>
                                        <p:tgtEl>
                                          <p:spTgt spid="33795"/>
                                        </p:tgtEl>
                                        <p:attrNameLst>
                                          <p:attrName>ppt_x</p:attrName>
                                        </p:attrNameLst>
                                      </p:cBhvr>
                                      <p:tavLst>
                                        <p:tav tm="0">
                                          <p:val>
                                            <p:strVal val="#ppt_x"/>
                                          </p:val>
                                        </p:tav>
                                        <p:tav tm="100000">
                                          <p:val>
                                            <p:strVal val="#ppt_x"/>
                                          </p:val>
                                        </p:tav>
                                      </p:tavLst>
                                    </p:anim>
                                    <p:anim calcmode="lin" valueType="num">
                                      <p:cBhvr>
                                        <p:cTn id="21"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3796"/>
                                        </p:tgtEl>
                                        <p:attrNameLst>
                                          <p:attrName>style.visibility</p:attrName>
                                        </p:attrNameLst>
                                      </p:cBhvr>
                                      <p:to>
                                        <p:strVal val="visible"/>
                                      </p:to>
                                    </p:set>
                                    <p:animEffect transition="in" filter="fade">
                                      <p:cBhvr>
                                        <p:cTn id="31" dur="1000"/>
                                        <p:tgtEl>
                                          <p:spTgt spid="33796"/>
                                        </p:tgtEl>
                                      </p:cBhvr>
                                    </p:animEffect>
                                    <p:anim calcmode="lin" valueType="num">
                                      <p:cBhvr>
                                        <p:cTn id="32" dur="1000" fill="hold"/>
                                        <p:tgtEl>
                                          <p:spTgt spid="33796"/>
                                        </p:tgtEl>
                                        <p:attrNameLst>
                                          <p:attrName>ppt_x</p:attrName>
                                        </p:attrNameLst>
                                      </p:cBhvr>
                                      <p:tavLst>
                                        <p:tav tm="0">
                                          <p:val>
                                            <p:strVal val="#ppt_x"/>
                                          </p:val>
                                        </p:tav>
                                        <p:tav tm="100000">
                                          <p:val>
                                            <p:strVal val="#ppt_x"/>
                                          </p:val>
                                        </p:tav>
                                      </p:tavLst>
                                    </p:anim>
                                    <p:anim calcmode="lin" valueType="num">
                                      <p:cBhvr>
                                        <p:cTn id="33"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3801"/>
                                        </p:tgtEl>
                                        <p:attrNameLst>
                                          <p:attrName>style.visibility</p:attrName>
                                        </p:attrNameLst>
                                      </p:cBhvr>
                                      <p:to>
                                        <p:strVal val="visible"/>
                                      </p:to>
                                    </p:set>
                                    <p:anim calcmode="lin" valueType="num">
                                      <p:cBhvr additive="base">
                                        <p:cTn id="38" dur="500" fill="hold"/>
                                        <p:tgtEl>
                                          <p:spTgt spid="33801"/>
                                        </p:tgtEl>
                                        <p:attrNameLst>
                                          <p:attrName>ppt_x</p:attrName>
                                        </p:attrNameLst>
                                      </p:cBhvr>
                                      <p:tavLst>
                                        <p:tav tm="0">
                                          <p:val>
                                            <p:strVal val="#ppt_x"/>
                                          </p:val>
                                        </p:tav>
                                        <p:tav tm="100000">
                                          <p:val>
                                            <p:strVal val="#ppt_x"/>
                                          </p:val>
                                        </p:tav>
                                      </p:tavLst>
                                    </p:anim>
                                    <p:anim calcmode="lin" valueType="num">
                                      <p:cBhvr additive="base">
                                        <p:cTn id="39"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2"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3"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6" grpId="0"/>
      <p:bldP spid="5" grpId="0"/>
      <p:bldP spid="6" grpId="1"/>
      <p:bldP spid="7" grpId="2"/>
      <p:bldP spid="8" grpId="3"/>
      <p:bldP spid="33801"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7890" name="矩形 1"/>
          <p:cNvSpPr>
            <a:spLocks noChangeArrowheads="1"/>
          </p:cNvSpPr>
          <p:nvPr/>
        </p:nvSpPr>
        <p:spPr bwMode="auto">
          <a:xfrm>
            <a:off x="957138" y="2128080"/>
            <a:ext cx="2627313" cy="1076325"/>
          </a:xfrm>
          <a:prstGeom prst="rect">
            <a:avLst/>
          </a:prstGeom>
          <a:noFill/>
          <a:ln w="9525">
            <a:noFill/>
            <a:miter lim="800000"/>
          </a:ln>
        </p:spPr>
        <p:txBody>
          <a:bodyPr>
            <a:spAutoFit/>
          </a:bodyPr>
          <a:lstStyle/>
          <a:p>
            <a:pPr algn="ctr"/>
            <a:r>
              <a:rPr lang="en-US" altLang="zh-CN" sz="3200" b="1" dirty="0">
                <a:solidFill>
                  <a:srgbClr val="00B050"/>
                </a:solidFill>
                <a:latin typeface="Times New Roman" panose="02020603050405020304" pitchFamily="18" charset="0"/>
                <a:cs typeface="Times New Roman" panose="02020603050405020304" pitchFamily="18" charset="0"/>
              </a:rPr>
              <a:t>Economic pressure</a:t>
            </a:r>
            <a:endParaRPr lang="en-US" altLang="zh-CN" sz="3200" b="1" dirty="0">
              <a:solidFill>
                <a:srgbClr val="00B050"/>
              </a:solidFill>
              <a:latin typeface="Times New Roman" panose="02020603050405020304" pitchFamily="18" charset="0"/>
              <a:cs typeface="Times New Roman" panose="02020603050405020304" pitchFamily="18" charset="0"/>
            </a:endParaRPr>
          </a:p>
        </p:txBody>
      </p:sp>
      <p:sp>
        <p:nvSpPr>
          <p:cNvPr id="37891" name="TextBox 2"/>
          <p:cNvSpPr txBox="1">
            <a:spLocks noChangeArrowheads="1"/>
          </p:cNvSpPr>
          <p:nvPr/>
        </p:nvSpPr>
        <p:spPr bwMode="auto">
          <a:xfrm>
            <a:off x="695400" y="710958"/>
            <a:ext cx="9369226" cy="1078950"/>
          </a:xfrm>
          <a:prstGeom prst="rect">
            <a:avLst/>
          </a:prstGeom>
          <a:noFill/>
          <a:ln w="9525">
            <a:noFill/>
            <a:miter lim="800000"/>
          </a:ln>
        </p:spPr>
        <p:txBody>
          <a:bodyPr wrap="square">
            <a:spAutoFit/>
          </a:bodyPr>
          <a:lstStyle/>
          <a:p>
            <a:pPr>
              <a:lnSpc>
                <a:spcPct val="120000"/>
              </a:lnSpc>
            </a:pPr>
            <a:r>
              <a:rPr lang="en-US" altLang="zh-CN" sz="2800" b="1" dirty="0">
                <a:solidFill>
                  <a:srgbClr val="0000FF"/>
                </a:solidFill>
                <a:cs typeface="Times New Roman" panose="02020603050405020304" pitchFamily="18" charset="0"/>
              </a:rPr>
              <a:t>Read the first letter and find some details to support the writer’s opinion.</a:t>
            </a:r>
            <a:endParaRPr lang="zh-CN" altLang="en-US" sz="2800" b="1" dirty="0">
              <a:solidFill>
                <a:srgbClr val="0000FF"/>
              </a:solidFill>
              <a:cs typeface="Times New Roman" panose="02020603050405020304" pitchFamily="18" charset="0"/>
            </a:endParaRPr>
          </a:p>
        </p:txBody>
      </p:sp>
      <p:sp>
        <p:nvSpPr>
          <p:cNvPr id="4" name="矩形 3"/>
          <p:cNvSpPr>
            <a:spLocks noChangeArrowheads="1"/>
          </p:cNvSpPr>
          <p:nvPr/>
        </p:nvSpPr>
        <p:spPr bwMode="auto">
          <a:xfrm>
            <a:off x="1302277" y="3452165"/>
            <a:ext cx="2524830" cy="584775"/>
          </a:xfrm>
          <a:prstGeom prst="rect">
            <a:avLst/>
          </a:prstGeom>
          <a:noFill/>
          <a:ln w="9525">
            <a:noFill/>
            <a:miter lim="800000"/>
          </a:ln>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Tuition fees </a:t>
            </a:r>
            <a:endParaRPr lang="zh-CN" altLang="en-US" sz="3200" b="1" dirty="0">
              <a:solidFill>
                <a:srgbClr val="FF0000"/>
              </a:solidFill>
            </a:endParaRPr>
          </a:p>
        </p:txBody>
      </p:sp>
      <p:sp>
        <p:nvSpPr>
          <p:cNvPr id="5" name="矩形 4"/>
          <p:cNvSpPr>
            <a:spLocks noChangeArrowheads="1"/>
          </p:cNvSpPr>
          <p:nvPr/>
        </p:nvSpPr>
        <p:spPr bwMode="auto">
          <a:xfrm>
            <a:off x="1286964" y="4536427"/>
            <a:ext cx="3228387" cy="584775"/>
          </a:xfrm>
          <a:prstGeom prst="rect">
            <a:avLst/>
          </a:prstGeom>
          <a:noFill/>
          <a:ln w="9525">
            <a:noFill/>
            <a:miter lim="800000"/>
          </a:ln>
        </p:spPr>
        <p:txBody>
          <a:bodyPr wrap="squar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Living </a:t>
            </a:r>
            <a:r>
              <a:rPr lang="en-US" altLang="zh-CN" sz="3200" b="1" i="1">
                <a:solidFill>
                  <a:srgbClr val="9933FF"/>
                </a:solidFill>
                <a:latin typeface="Times New Roman" panose="02020603050405020304" pitchFamily="18" charset="0"/>
                <a:cs typeface="Times New Roman" panose="02020603050405020304" pitchFamily="18" charset="0"/>
              </a:rPr>
              <a:t>expense</a:t>
            </a:r>
            <a:r>
              <a:rPr lang="en-US" altLang="zh-CN" sz="3200" b="1">
                <a:solidFill>
                  <a:srgbClr val="FF0000"/>
                </a:solidFill>
                <a:latin typeface="Times New Roman" panose="02020603050405020304" pitchFamily="18" charset="0"/>
                <a:cs typeface="Times New Roman" panose="02020603050405020304" pitchFamily="18" charset="0"/>
              </a:rPr>
              <a:t>s</a:t>
            </a:r>
            <a:endParaRPr lang="zh-CN" altLang="en-US" sz="3200" b="1">
              <a:solidFill>
                <a:srgbClr val="FF0000"/>
              </a:solidFill>
            </a:endParaRPr>
          </a:p>
        </p:txBody>
      </p:sp>
      <p:pic>
        <p:nvPicPr>
          <p:cNvPr id="13314" name="Picture 2" descr="https://timgsa.baidu.com/timg?image&amp;quality=80&amp;size=b9999_10000&amp;sec=1596525319310&amp;di=3bd05ad0aab90c3de7b742cce240d79a&amp;imgtype=0&amp;src=http%3A%2F%2Fstaticresource.liuxue315.cn%2Fimage%2F201801121515736984451976740.png"/>
          <p:cNvPicPr>
            <a:picLocks noChangeAspect="1" noChangeArrowheads="1"/>
          </p:cNvPicPr>
          <p:nvPr/>
        </p:nvPicPr>
        <p:blipFill>
          <a:blip r:embed="rId2"/>
          <a:stretch>
            <a:fillRect/>
          </a:stretch>
        </p:blipFill>
        <p:spPr bwMode="auto">
          <a:xfrm>
            <a:off x="4363656" y="1879296"/>
            <a:ext cx="6572917" cy="4140275"/>
          </a:xfrm>
          <a:prstGeom prst="rect">
            <a:avLst/>
          </a:prstGeom>
          <a:noFill/>
          <a:ln w="9525">
            <a:noFill/>
            <a:miter lim="800000"/>
            <a:headEnd/>
            <a:tailEnd/>
          </a:ln>
        </p:spPr>
      </p:pic>
      <p:sp>
        <p:nvSpPr>
          <p:cNvPr id="7" name="AutoShape 8"/>
          <p:cNvSpPr>
            <a:spLocks noChangeArrowheads="1"/>
          </p:cNvSpPr>
          <p:nvPr/>
        </p:nvSpPr>
        <p:spPr bwMode="auto">
          <a:xfrm>
            <a:off x="2027721" y="5252392"/>
            <a:ext cx="2098538" cy="410896"/>
          </a:xfrm>
          <a:prstGeom prst="wedgeRoundRectCallout">
            <a:avLst>
              <a:gd name="adj1" fmla="val 25579"/>
              <a:gd name="adj2" fmla="val -76727"/>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n</a:t>
            </a:r>
            <a:r>
              <a:rPr lang="en-US" altLang="zh-CN" sz="2400" b="1">
                <a:cs typeface="Times New Roman" panose="02020603050405020304" pitchFamily="18" charset="0"/>
              </a:rPr>
              <a:t>.</a:t>
            </a:r>
            <a:r>
              <a:rPr lang="zh-CN" altLang="en-US" sz="2400" b="1">
                <a:cs typeface="Times New Roman" panose="02020603050405020304" pitchFamily="18" charset="0"/>
              </a:rPr>
              <a:t>费用</a:t>
            </a:r>
            <a:r>
              <a:rPr lang="en-US" altLang="zh-CN" sz="2400" b="1">
                <a:cs typeface="Times New Roman" panose="02020603050405020304" pitchFamily="18" charset="0"/>
              </a:rPr>
              <a:t>;</a:t>
            </a:r>
            <a:r>
              <a:rPr lang="zh-CN" altLang="en-US" sz="2400" b="1">
                <a:cs typeface="Times New Roman" panose="02020603050405020304" pitchFamily="18" charset="0"/>
              </a:rPr>
              <a:t>花销</a:t>
            </a:r>
            <a:endParaRPr lang="zh-CN" altLang="en-US" sz="2400" b="1">
              <a:cs typeface="Times New Roman" panose="02020603050405020304" pitchFamily="18" charset="0"/>
            </a:endParaRPr>
          </a:p>
        </p:txBody>
      </p:sp>
      <p:sp>
        <p:nvSpPr>
          <p:cNvPr id="37896" name="左大括号 5"/>
          <p:cNvSpPr/>
          <p:nvPr/>
        </p:nvSpPr>
        <p:spPr bwMode="auto">
          <a:xfrm>
            <a:off x="799444" y="3744265"/>
            <a:ext cx="315388" cy="999372"/>
          </a:xfrm>
          <a:prstGeom prst="leftBrace">
            <a:avLst>
              <a:gd name="adj1" fmla="val 8316"/>
              <a:gd name="adj2" fmla="val 50000"/>
            </a:avLst>
          </a:prstGeom>
          <a:noFill/>
          <a:ln w="50800" algn="ctr">
            <a:solidFill>
              <a:schemeClr val="tx1"/>
            </a:solidFill>
            <a:round/>
          </a:ln>
        </p:spPr>
        <p:txBody>
          <a:bodyPr/>
          <a:lstStyle/>
          <a:p>
            <a:pPr eaLnBrk="0" hangingPunct="0"/>
            <a:endParaRPr lang="zh-CN" altLang="en-US"/>
          </a:p>
        </p:txBody>
      </p:sp>
      <p:sp>
        <p:nvSpPr>
          <p:cNvPr id="9" name="TextBox 5"/>
          <p:cNvSpPr txBox="1"/>
          <p:nvPr/>
        </p:nvSpPr>
        <p:spPr>
          <a:xfrm>
            <a:off x="911424" y="36795"/>
            <a:ext cx="4968552"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para 2</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891"/>
                                        </p:tgtEl>
                                        <p:attrNameLst>
                                          <p:attrName>style.visibility</p:attrName>
                                        </p:attrNameLst>
                                      </p:cBhvr>
                                      <p:to>
                                        <p:strVal val="visible"/>
                                      </p:to>
                                    </p:set>
                                    <p:animEffect transition="in" filter="barn(inVertical)">
                                      <p:cBhvr>
                                        <p:cTn id="14" dur="500"/>
                                        <p:tgtEl>
                                          <p:spTgt spid="3789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7890"/>
                                        </p:tgtEl>
                                        <p:attrNameLst>
                                          <p:attrName>style.visibility</p:attrName>
                                        </p:attrNameLst>
                                      </p:cBhvr>
                                      <p:to>
                                        <p:strVal val="visible"/>
                                      </p:to>
                                    </p:set>
                                    <p:animEffect transition="in" filter="wipe(down)">
                                      <p:cBhvr>
                                        <p:cTn id="19" dur="500"/>
                                        <p:tgtEl>
                                          <p:spTgt spid="3789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7896"/>
                                        </p:tgtEl>
                                        <p:attrNameLst>
                                          <p:attrName>style.visibility</p:attrName>
                                        </p:attrNameLst>
                                      </p:cBhvr>
                                      <p:to>
                                        <p:strVal val="visible"/>
                                      </p:to>
                                    </p:set>
                                    <p:animEffect transition="in" filter="fade">
                                      <p:cBhvr>
                                        <p:cTn id="24" dur="1000"/>
                                        <p:tgtEl>
                                          <p:spTgt spid="37896"/>
                                        </p:tgtEl>
                                      </p:cBhvr>
                                    </p:animEffect>
                                    <p:anim calcmode="lin" valueType="num">
                                      <p:cBhvr>
                                        <p:cTn id="25" dur="1000" fill="hold"/>
                                        <p:tgtEl>
                                          <p:spTgt spid="37896"/>
                                        </p:tgtEl>
                                        <p:attrNameLst>
                                          <p:attrName>ppt_x</p:attrName>
                                        </p:attrNameLst>
                                      </p:cBhvr>
                                      <p:tavLst>
                                        <p:tav tm="0">
                                          <p:val>
                                            <p:strVal val="#ppt_x"/>
                                          </p:val>
                                        </p:tav>
                                        <p:tav tm="100000">
                                          <p:val>
                                            <p:strVal val="#ppt_x"/>
                                          </p:val>
                                        </p:tav>
                                      </p:tavLst>
                                    </p:anim>
                                    <p:anim calcmode="lin" valueType="num">
                                      <p:cBhvr>
                                        <p:cTn id="26" dur="1000" fill="hold"/>
                                        <p:tgtEl>
                                          <p:spTgt spid="3789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13314"/>
                                        </p:tgtEl>
                                        <p:attrNameLst>
                                          <p:attrName>style.visibility</p:attrName>
                                        </p:attrNameLst>
                                      </p:cBhvr>
                                      <p:to>
                                        <p:strVal val="visible"/>
                                      </p:to>
                                    </p:set>
                                    <p:animEffect transition="in" filter="barn(inVertical)">
                                      <p:cBhvr>
                                        <p:cTn id="30" dur="500"/>
                                        <p:tgtEl>
                                          <p:spTgt spid="133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1"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par>
                          <p:cTn id="41" fill="hold">
                            <p:stCondLst>
                              <p:cond delay="500"/>
                            </p:stCondLst>
                            <p:childTnLst>
                              <p:par>
                                <p:cTn id="42" presetID="3" presetClass="entr" presetSubtype="10" fill="hold" grpId="2" nodeType="afterEffec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4" grpId="0"/>
      <p:bldP spid="5" grpId="1"/>
      <p:bldP spid="7" grpId="2" animBg="1"/>
      <p:bldP spid="37896"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8914" name="矩形 1"/>
          <p:cNvSpPr>
            <a:spLocks noChangeArrowheads="1"/>
          </p:cNvSpPr>
          <p:nvPr/>
        </p:nvSpPr>
        <p:spPr bwMode="auto">
          <a:xfrm>
            <a:off x="787661" y="789807"/>
            <a:ext cx="9752582" cy="523220"/>
          </a:xfrm>
          <a:prstGeom prst="rect">
            <a:avLst/>
          </a:prstGeom>
          <a:noFill/>
          <a:ln w="9525">
            <a:noFill/>
            <a:miter lim="800000"/>
          </a:ln>
        </p:spPr>
        <p:txBody>
          <a:bodyPr wrap="square">
            <a:spAutoFit/>
          </a:bodyPr>
          <a:lstStyle/>
          <a:p>
            <a:r>
              <a:rPr lang="en-US" altLang="zh-CN" sz="2800" b="1" dirty="0">
                <a:latin typeface="Times New Roman" panose="02020603050405020304" pitchFamily="18" charset="0"/>
                <a:cs typeface="Times New Roman" panose="02020603050405020304" pitchFamily="18" charset="0"/>
              </a:rPr>
              <a:t>The tremendous pressure that comes with studying abroad</a:t>
            </a:r>
            <a:endParaRPr lang="zh-CN" altLang="en-US" sz="2800" b="1" dirty="0"/>
          </a:p>
        </p:txBody>
      </p:sp>
      <p:sp>
        <p:nvSpPr>
          <p:cNvPr id="3" name="矩形 2"/>
          <p:cNvSpPr>
            <a:spLocks noChangeArrowheads="1"/>
          </p:cNvSpPr>
          <p:nvPr/>
        </p:nvSpPr>
        <p:spPr bwMode="auto">
          <a:xfrm>
            <a:off x="2090739" y="1628775"/>
            <a:ext cx="5000625" cy="584200"/>
          </a:xfrm>
          <a:prstGeom prst="rect">
            <a:avLst/>
          </a:prstGeom>
          <a:noFill/>
          <a:ln w="9525">
            <a:noFill/>
            <a:miter lim="800000"/>
          </a:ln>
        </p:spPr>
        <p:txBody>
          <a:bodyPr wrap="non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An unfamiliar environment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5" name="矩形 4"/>
          <p:cNvSpPr>
            <a:spLocks noChangeArrowheads="1"/>
          </p:cNvSpPr>
          <p:nvPr/>
        </p:nvSpPr>
        <p:spPr bwMode="auto">
          <a:xfrm>
            <a:off x="2127250" y="2332038"/>
            <a:ext cx="4241800" cy="584200"/>
          </a:xfrm>
          <a:prstGeom prst="rect">
            <a:avLst/>
          </a:prstGeom>
          <a:noFill/>
          <a:ln w="9525">
            <a:noFill/>
            <a:miter lim="800000"/>
          </a:ln>
        </p:spPr>
        <p:txBody>
          <a:bodyPr wrap="non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Limited language skills</a:t>
            </a:r>
            <a:endParaRPr lang="zh-CN" altLang="en-US" sz="3200" b="1">
              <a:solidFill>
                <a:srgbClr val="FF0000"/>
              </a:solidFill>
            </a:endParaRPr>
          </a:p>
        </p:txBody>
      </p:sp>
      <p:sp>
        <p:nvSpPr>
          <p:cNvPr id="6" name="矩形 5"/>
          <p:cNvSpPr>
            <a:spLocks noChangeArrowheads="1"/>
          </p:cNvSpPr>
          <p:nvPr/>
        </p:nvSpPr>
        <p:spPr bwMode="auto">
          <a:xfrm>
            <a:off x="2127251" y="2994025"/>
            <a:ext cx="2651125" cy="584200"/>
          </a:xfrm>
          <a:prstGeom prst="rect">
            <a:avLst/>
          </a:prstGeom>
          <a:noFill/>
          <a:ln w="9525">
            <a:noFill/>
            <a:miter lim="800000"/>
          </a:ln>
        </p:spPr>
        <p:txBody>
          <a:bodyPr wrap="non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Culture shock</a:t>
            </a:r>
            <a:endParaRPr lang="zh-CN" altLang="en-US" sz="3200" b="1">
              <a:solidFill>
                <a:srgbClr val="FF0000"/>
              </a:solidFill>
            </a:endParaRPr>
          </a:p>
        </p:txBody>
      </p:sp>
      <p:sp>
        <p:nvSpPr>
          <p:cNvPr id="7" name="矩形 6"/>
          <p:cNvSpPr>
            <a:spLocks noChangeArrowheads="1"/>
          </p:cNvSpPr>
          <p:nvPr/>
        </p:nvSpPr>
        <p:spPr bwMode="auto">
          <a:xfrm>
            <a:off x="2111375" y="3581401"/>
            <a:ext cx="5272088" cy="1076325"/>
          </a:xfrm>
          <a:prstGeom prst="rect">
            <a:avLst/>
          </a:prstGeom>
          <a:noFill/>
          <a:ln w="9525">
            <a:noFill/>
            <a:miter lim="800000"/>
          </a:ln>
        </p:spPr>
        <p:txBody>
          <a:bodyPr>
            <a:spAutoFit/>
          </a:bodyPr>
          <a:lstStyle/>
          <a:p>
            <a:r>
              <a:rPr lang="en-US" altLang="zh-CN" sz="3200" b="1">
                <a:solidFill>
                  <a:srgbClr val="FF0000"/>
                </a:solidFill>
                <a:latin typeface="Times New Roman" panose="02020603050405020304" pitchFamily="18" charset="0"/>
                <a:cs typeface="Times New Roman" panose="02020603050405020304" pitchFamily="18" charset="0"/>
              </a:rPr>
              <a:t>Not </a:t>
            </a:r>
            <a:r>
              <a:rPr lang="en-US" altLang="zh-CN" sz="3200" b="1" i="1">
                <a:solidFill>
                  <a:srgbClr val="9933FF"/>
                </a:solidFill>
                <a:latin typeface="Times New Roman" panose="02020603050405020304" pitchFamily="18" charset="0"/>
                <a:cs typeface="Times New Roman" panose="02020603050405020304" pitchFamily="18" charset="0"/>
              </a:rPr>
              <a:t>mature</a:t>
            </a:r>
            <a:r>
              <a:rPr lang="en-US" altLang="zh-CN" sz="3200" b="1">
                <a:solidFill>
                  <a:srgbClr val="FF0000"/>
                </a:solidFill>
                <a:latin typeface="Times New Roman" panose="02020603050405020304" pitchFamily="18" charset="0"/>
                <a:cs typeface="Times New Roman" panose="02020603050405020304" pitchFamily="18" charset="0"/>
              </a:rPr>
              <a:t> enough to handle the challenges by themselves</a:t>
            </a:r>
            <a:endParaRPr lang="zh-CN" altLang="en-US" sz="3200" b="1">
              <a:solidFill>
                <a:srgbClr val="FF0000"/>
              </a:solidFill>
            </a:endParaRPr>
          </a:p>
        </p:txBody>
      </p:sp>
      <p:sp>
        <p:nvSpPr>
          <p:cNvPr id="8" name="矩形 7"/>
          <p:cNvSpPr>
            <a:spLocks noChangeArrowheads="1"/>
          </p:cNvSpPr>
          <p:nvPr/>
        </p:nvSpPr>
        <p:spPr bwMode="auto">
          <a:xfrm>
            <a:off x="2111376" y="4768850"/>
            <a:ext cx="2841625" cy="584200"/>
          </a:xfrm>
          <a:prstGeom prst="rect">
            <a:avLst/>
          </a:prstGeom>
          <a:noFill/>
          <a:ln w="9525">
            <a:noFill/>
            <a:miter lim="800000"/>
          </a:ln>
        </p:spPr>
        <p:txBody>
          <a:bodyPr wrap="non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Personal safety</a:t>
            </a:r>
            <a:endParaRPr lang="zh-CN" altLang="en-US" sz="3200" b="1">
              <a:solidFill>
                <a:srgbClr val="FF0000"/>
              </a:solidFill>
            </a:endParaRPr>
          </a:p>
        </p:txBody>
      </p:sp>
      <p:sp>
        <p:nvSpPr>
          <p:cNvPr id="9" name="矩形 8"/>
          <p:cNvSpPr>
            <a:spLocks noChangeArrowheads="1"/>
          </p:cNvSpPr>
          <p:nvPr/>
        </p:nvSpPr>
        <p:spPr bwMode="auto">
          <a:xfrm>
            <a:off x="2097088" y="5399089"/>
            <a:ext cx="5054600" cy="1076325"/>
          </a:xfrm>
          <a:prstGeom prst="rect">
            <a:avLst/>
          </a:prstGeom>
          <a:noFill/>
          <a:ln w="9525">
            <a:noFill/>
            <a:miter lim="800000"/>
          </a:ln>
        </p:spPr>
        <p:txBody>
          <a:bodyPr>
            <a:spAutoFit/>
          </a:bodyPr>
          <a:lstStyle/>
          <a:p>
            <a:r>
              <a:rPr lang="en-US" altLang="zh-CN" sz="3200" b="1">
                <a:solidFill>
                  <a:srgbClr val="FF0000"/>
                </a:solidFill>
                <a:latin typeface="Times New Roman" panose="02020603050405020304" pitchFamily="18" charset="0"/>
                <a:cs typeface="Times New Roman" panose="02020603050405020304" pitchFamily="18" charset="0"/>
              </a:rPr>
              <a:t>Different approaches to teaching and learning</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0" name="AutoShape 8"/>
          <p:cNvSpPr>
            <a:spLocks noChangeArrowheads="1"/>
          </p:cNvSpPr>
          <p:nvPr/>
        </p:nvSpPr>
        <p:spPr bwMode="auto">
          <a:xfrm>
            <a:off x="4800600" y="3055939"/>
            <a:ext cx="1727200" cy="503237"/>
          </a:xfrm>
          <a:prstGeom prst="wedgeRoundRectCallout">
            <a:avLst>
              <a:gd name="adj1" fmla="val -79356"/>
              <a:gd name="adj2" fmla="val 81185"/>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adj</a:t>
            </a:r>
            <a:r>
              <a:rPr lang="en-US" altLang="zh-CN" sz="2400" b="1">
                <a:cs typeface="Times New Roman" panose="02020603050405020304" pitchFamily="18" charset="0"/>
              </a:rPr>
              <a:t>.</a:t>
            </a:r>
            <a:r>
              <a:rPr lang="zh-CN" altLang="en-US" sz="2400" b="1">
                <a:cs typeface="Times New Roman" panose="02020603050405020304" pitchFamily="18" charset="0"/>
              </a:rPr>
              <a:t>成熟的</a:t>
            </a:r>
            <a:endParaRPr lang="zh-CN" altLang="en-US" sz="2400" b="1">
              <a:cs typeface="Times New Roman" panose="02020603050405020304" pitchFamily="18" charset="0"/>
            </a:endParaRPr>
          </a:p>
        </p:txBody>
      </p:sp>
      <p:sp>
        <p:nvSpPr>
          <p:cNvPr id="38923" name="左大括号 10"/>
          <p:cNvSpPr/>
          <p:nvPr/>
        </p:nvSpPr>
        <p:spPr bwMode="auto">
          <a:xfrm>
            <a:off x="1846264" y="1844675"/>
            <a:ext cx="280987" cy="4464050"/>
          </a:xfrm>
          <a:prstGeom prst="leftBrace">
            <a:avLst>
              <a:gd name="adj1" fmla="val 8385"/>
              <a:gd name="adj2" fmla="val 50000"/>
            </a:avLst>
          </a:prstGeom>
          <a:noFill/>
          <a:ln w="53975" algn="ctr">
            <a:solidFill>
              <a:schemeClr val="tx1"/>
            </a:solidFill>
            <a:round/>
          </a:ln>
        </p:spPr>
        <p:txBody>
          <a:bodyPr/>
          <a:lstStyle/>
          <a:p>
            <a:pPr eaLnBrk="0" hangingPunct="0"/>
            <a:endParaRPr lang="zh-CN" altLang="en-US"/>
          </a:p>
        </p:txBody>
      </p:sp>
      <p:sp>
        <p:nvSpPr>
          <p:cNvPr id="13"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Para 3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14" name="Picture 5" descr="yale3"/>
          <p:cNvPicPr>
            <a:picLocks noChangeAspect="1" noChangeArrowheads="1"/>
          </p:cNvPicPr>
          <p:nvPr/>
        </p:nvPicPr>
        <p:blipFill>
          <a:blip r:embed="rId2"/>
          <a:stretch>
            <a:fillRect/>
          </a:stretch>
        </p:blipFill>
        <p:spPr>
          <a:xfrm>
            <a:off x="7453142" y="3871492"/>
            <a:ext cx="3087101" cy="2196701"/>
          </a:xfrm>
          <a:prstGeom prst="rect">
            <a:avLst/>
          </a:prstGeom>
          <a:noFill/>
        </p:spPr>
      </p:pic>
      <p:pic>
        <p:nvPicPr>
          <p:cNvPr id="15" name="Picture 4" descr="https://ss1.bdstatic.com/70cFuXSh_Q1YnxGkpoWK1HF6hhy/it/u=4039336070,3780987661&amp;fm=26&amp;gp=0.jpg"/>
          <p:cNvPicPr>
            <a:picLocks noChangeAspect="1" noChangeArrowheads="1"/>
          </p:cNvPicPr>
          <p:nvPr/>
        </p:nvPicPr>
        <p:blipFill>
          <a:blip r:embed="rId3"/>
          <a:stretch>
            <a:fillRect/>
          </a:stretch>
        </p:blipFill>
        <p:spPr bwMode="auto">
          <a:xfrm>
            <a:off x="7484069" y="1628775"/>
            <a:ext cx="2938503" cy="197124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8914"/>
                                        </p:tgtEl>
                                        <p:attrNameLst>
                                          <p:attrName>style.visibility</p:attrName>
                                        </p:attrNameLst>
                                      </p:cBhvr>
                                      <p:to>
                                        <p:strVal val="visible"/>
                                      </p:to>
                                    </p:set>
                                    <p:animEffect transition="in" filter="barn(inVertical)">
                                      <p:cBhvr>
                                        <p:cTn id="14" dur="500"/>
                                        <p:tgtEl>
                                          <p:spTgt spid="389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923"/>
                                        </p:tgtEl>
                                        <p:attrNameLst>
                                          <p:attrName>style.visibility</p:attrName>
                                        </p:attrNameLst>
                                      </p:cBhvr>
                                      <p:to>
                                        <p:strVal val="visible"/>
                                      </p:to>
                                    </p:set>
                                    <p:animEffect transition="in" filter="fade">
                                      <p:cBhvr>
                                        <p:cTn id="19" dur="1000"/>
                                        <p:tgtEl>
                                          <p:spTgt spid="38923"/>
                                        </p:tgtEl>
                                      </p:cBhvr>
                                    </p:animEffect>
                                    <p:anim calcmode="lin" valueType="num">
                                      <p:cBhvr>
                                        <p:cTn id="20" dur="1000" fill="hold"/>
                                        <p:tgtEl>
                                          <p:spTgt spid="38923"/>
                                        </p:tgtEl>
                                        <p:attrNameLst>
                                          <p:attrName>ppt_x</p:attrName>
                                        </p:attrNameLst>
                                      </p:cBhvr>
                                      <p:tavLst>
                                        <p:tav tm="0">
                                          <p:val>
                                            <p:strVal val="#ppt_x"/>
                                          </p:val>
                                        </p:tav>
                                        <p:tav tm="100000">
                                          <p:val>
                                            <p:strVal val="#ppt_x"/>
                                          </p:val>
                                        </p:tav>
                                      </p:tavLst>
                                    </p:anim>
                                    <p:anim calcmode="lin" valueType="num">
                                      <p:cBhvr>
                                        <p:cTn id="21" dur="1000" fill="hold"/>
                                        <p:tgtEl>
                                          <p:spTgt spid="389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2"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3"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par>
                          <p:cTn id="42" fill="hold">
                            <p:stCondLst>
                              <p:cond delay="500"/>
                            </p:stCondLst>
                            <p:childTnLst>
                              <p:par>
                                <p:cTn id="43" presetID="3" presetClass="entr" presetSubtype="10" fill="hold" grpId="6" nodeType="afterEffec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4"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5"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p:bldP spid="5" grpId="1"/>
      <p:bldP spid="6" grpId="2"/>
      <p:bldP spid="7" grpId="3"/>
      <p:bldP spid="8" grpId="4"/>
      <p:bldP spid="9" grpId="5"/>
      <p:bldP spid="10" grpId="6" animBg="1"/>
      <p:bldP spid="38923"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9938" name="矩形 1"/>
          <p:cNvSpPr>
            <a:spLocks noChangeArrowheads="1"/>
          </p:cNvSpPr>
          <p:nvPr/>
        </p:nvSpPr>
        <p:spPr bwMode="auto">
          <a:xfrm>
            <a:off x="1992314" y="476251"/>
            <a:ext cx="7858125" cy="1077913"/>
          </a:xfrm>
          <a:prstGeom prst="rect">
            <a:avLst/>
          </a:prstGeom>
          <a:noFill/>
          <a:ln w="9525">
            <a:noFill/>
            <a:miter lim="800000"/>
          </a:ln>
        </p:spPr>
        <p:txBody>
          <a:bodyPr>
            <a:spAutoFit/>
          </a:bodyPr>
          <a:lstStyle/>
          <a:p>
            <a:pPr algn="ctr"/>
            <a:r>
              <a:rPr lang="en-US" altLang="zh-CN" sz="3200" b="1" dirty="0">
                <a:solidFill>
                  <a:srgbClr val="00B050"/>
                </a:solidFill>
                <a:latin typeface="Times New Roman" panose="02020603050405020304" pitchFamily="18" charset="0"/>
                <a:cs typeface="Times New Roman" panose="02020603050405020304" pitchFamily="18" charset="0"/>
              </a:rPr>
              <a:t>Young people who study in China also have a great future to look forward to</a:t>
            </a:r>
            <a:endParaRPr lang="zh-CN" altLang="en-US" sz="3200" b="1" dirty="0">
              <a:solidFill>
                <a:srgbClr val="00B050"/>
              </a:solidFill>
            </a:endParaRPr>
          </a:p>
        </p:txBody>
      </p:sp>
      <p:sp>
        <p:nvSpPr>
          <p:cNvPr id="3" name="矩形 2"/>
          <p:cNvSpPr>
            <a:spLocks noChangeArrowheads="1"/>
          </p:cNvSpPr>
          <p:nvPr/>
        </p:nvSpPr>
        <p:spPr bwMode="auto">
          <a:xfrm>
            <a:off x="2067560" y="1976553"/>
            <a:ext cx="7881937" cy="1865126"/>
          </a:xfrm>
          <a:prstGeom prst="rect">
            <a:avLst/>
          </a:prstGeom>
          <a:noFill/>
          <a:ln w="9525">
            <a:noFill/>
            <a:miter lim="800000"/>
          </a:ln>
        </p:spPr>
        <p:txBody>
          <a:bodyPr>
            <a:spAutoFit/>
          </a:bodyPr>
          <a:lstStyle/>
          <a:p>
            <a:pPr>
              <a:lnSpc>
                <a:spcPct val="120000"/>
              </a:lnSpc>
            </a:pPr>
            <a:r>
              <a:rPr lang="en-US" altLang="zh-CN" sz="3200" b="1" dirty="0">
                <a:solidFill>
                  <a:srgbClr val="FF0000"/>
                </a:solidFill>
                <a:latin typeface="Times New Roman" panose="02020603050405020304" pitchFamily="18" charset="0"/>
                <a:cs typeface="Times New Roman" panose="02020603050405020304" pitchFamily="18" charset="0"/>
              </a:rPr>
              <a:t>As China has </a:t>
            </a:r>
            <a:r>
              <a:rPr lang="en-US" altLang="zh-CN" sz="3200" b="1" i="1" dirty="0">
                <a:solidFill>
                  <a:srgbClr val="9933FF"/>
                </a:solidFill>
                <a:latin typeface="Times New Roman" panose="02020603050405020304" pitchFamily="18" charset="0"/>
                <a:cs typeface="Times New Roman" panose="02020603050405020304" pitchFamily="18" charset="0"/>
              </a:rPr>
              <a:t>boom</a:t>
            </a:r>
            <a:r>
              <a:rPr lang="en-US" altLang="zh-CN" sz="3200" b="1" dirty="0">
                <a:solidFill>
                  <a:srgbClr val="FF0000"/>
                </a:solidFill>
                <a:latin typeface="Times New Roman" panose="02020603050405020304" pitchFamily="18" charset="0"/>
                <a:cs typeface="Times New Roman" panose="02020603050405020304" pitchFamily="18" charset="0"/>
              </a:rPr>
              <a:t>ed, the educational environment has improved significantly, with many great universities now available. </a:t>
            </a:r>
            <a:endParaRPr lang="zh-CN" altLang="en-US" sz="3200" b="1" dirty="0">
              <a:solidFill>
                <a:srgbClr val="FF0000"/>
              </a:solidFill>
            </a:endParaRPr>
          </a:p>
        </p:txBody>
      </p:sp>
      <p:pic>
        <p:nvPicPr>
          <p:cNvPr id="11266" name="Picture 2" descr="https://timgsa.baidu.com/timg?image&amp;quality=80&amp;size=b9999_10000&amp;sec=1596545892035&amp;di=df8c0bacdce6ac25567a953300a3d34b&amp;imgtype=0&amp;src=http%3A%2F%2Fwww.mxzx123.net%2Fuploads%2Fallimg%2F180716%2F7-1PG6163G4.jpg"/>
          <p:cNvPicPr>
            <a:picLocks noChangeAspect="1" noChangeArrowheads="1"/>
          </p:cNvPicPr>
          <p:nvPr/>
        </p:nvPicPr>
        <p:blipFill>
          <a:blip r:embed="rId2"/>
          <a:stretch>
            <a:fillRect/>
          </a:stretch>
        </p:blipFill>
        <p:spPr bwMode="auto">
          <a:xfrm>
            <a:off x="1992313" y="3883025"/>
            <a:ext cx="3776662" cy="2425700"/>
          </a:xfrm>
          <a:prstGeom prst="rect">
            <a:avLst/>
          </a:prstGeom>
          <a:noFill/>
          <a:ln w="9525">
            <a:noFill/>
            <a:miter lim="800000"/>
            <a:headEnd/>
            <a:tailEnd/>
          </a:ln>
        </p:spPr>
      </p:pic>
      <p:sp>
        <p:nvSpPr>
          <p:cNvPr id="6" name="AutoShape 8"/>
          <p:cNvSpPr>
            <a:spLocks noChangeArrowheads="1"/>
          </p:cNvSpPr>
          <p:nvPr/>
        </p:nvSpPr>
        <p:spPr bwMode="auto">
          <a:xfrm>
            <a:off x="4511824" y="1600196"/>
            <a:ext cx="2993411" cy="408274"/>
          </a:xfrm>
          <a:prstGeom prst="wedgeRoundRectCallout">
            <a:avLst>
              <a:gd name="adj1" fmla="val -20213"/>
              <a:gd name="adj2" fmla="val 69613"/>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vi.&amp;n</a:t>
            </a:r>
            <a:r>
              <a:rPr lang="en-US" altLang="zh-CN" sz="2400" b="1">
                <a:cs typeface="Times New Roman" panose="02020603050405020304" pitchFamily="18" charset="0"/>
              </a:rPr>
              <a:t>.</a:t>
            </a:r>
            <a:r>
              <a:rPr lang="zh-CN" altLang="en-US" sz="2400" b="1">
                <a:cs typeface="Times New Roman" panose="02020603050405020304" pitchFamily="18" charset="0"/>
              </a:rPr>
              <a:t>迅速发展</a:t>
            </a:r>
            <a:r>
              <a:rPr lang="en-US" altLang="zh-CN" sz="2400" b="1">
                <a:cs typeface="Times New Roman" panose="02020603050405020304" pitchFamily="18" charset="0"/>
              </a:rPr>
              <a:t>;</a:t>
            </a:r>
            <a:r>
              <a:rPr lang="zh-CN" altLang="en-US" sz="2400" b="1">
                <a:cs typeface="Times New Roman" panose="02020603050405020304" pitchFamily="18" charset="0"/>
              </a:rPr>
              <a:t>繁荣</a:t>
            </a:r>
            <a:endParaRPr lang="zh-CN" altLang="en-US" sz="2400" b="1">
              <a:cs typeface="Times New Roman" panose="02020603050405020304" pitchFamily="18" charset="0"/>
            </a:endParaRPr>
          </a:p>
        </p:txBody>
      </p:sp>
      <p:pic>
        <p:nvPicPr>
          <p:cNvPr id="7" name="图片 6"/>
          <p:cNvPicPr>
            <a:picLocks noChangeAspect="1"/>
          </p:cNvPicPr>
          <p:nvPr/>
        </p:nvPicPr>
        <p:blipFill>
          <a:blip r:embed="rId3"/>
          <a:stretch>
            <a:fillRect/>
          </a:stretch>
        </p:blipFill>
        <p:spPr bwMode="auto">
          <a:xfrm>
            <a:off x="6149182" y="3886115"/>
            <a:ext cx="3548062" cy="2446338"/>
          </a:xfrm>
          <a:prstGeom prst="rect">
            <a:avLst/>
          </a:prstGeom>
          <a:noFill/>
          <a:ln w="9525">
            <a:noFill/>
            <a:miter lim="800000"/>
            <a:headEnd/>
            <a:tailEnd/>
          </a:ln>
        </p:spPr>
      </p:pic>
      <p:sp>
        <p:nvSpPr>
          <p:cNvPr id="8" name="TextBox 5"/>
          <p:cNvSpPr txBox="1"/>
          <p:nvPr/>
        </p:nvSpPr>
        <p:spPr>
          <a:xfrm>
            <a:off x="911424" y="53862"/>
            <a:ext cx="4752528" cy="584775"/>
          </a:xfrm>
          <a:prstGeom prst="rect">
            <a:avLst/>
          </a:prstGeom>
          <a:noFill/>
        </p:spPr>
        <p:txBody>
          <a:bodyPr wrap="square" rtlCol="0">
            <a:spAutoFit/>
          </a:bodyPr>
          <a:lstStyle/>
          <a:p>
            <a:pPr algn="just"/>
            <a:r>
              <a:rPr lang="en-US" altLang="zh-CN" sz="3200" b="1" dirty="0">
                <a:solidFill>
                  <a:srgbClr val="0000FF"/>
                </a:solidFill>
                <a:latin typeface="Times New Roman" panose="02020603050405020304" pitchFamily="18" charset="0"/>
                <a:cs typeface="Times New Roman" panose="02020603050405020304" pitchFamily="18" charset="0"/>
              </a:rPr>
              <a:t>Detailed Reading: para 4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9938"/>
                                        </p:tgtEl>
                                        <p:attrNameLst>
                                          <p:attrName>style.visibility</p:attrName>
                                        </p:attrNameLst>
                                      </p:cBhvr>
                                      <p:to>
                                        <p:strVal val="visible"/>
                                      </p:to>
                                    </p:set>
                                    <p:animEffect transition="in" filter="wipe(down)">
                                      <p:cBhvr>
                                        <p:cTn id="14" dur="500"/>
                                        <p:tgtEl>
                                          <p:spTgt spid="399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500"/>
                            </p:stCondLst>
                            <p:childTnLst>
                              <p:par>
                                <p:cTn id="21" presetID="3" presetClass="entr" presetSubtype="10" fill="hold" grpId="1" nodeType="afterEffec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16" presetClass="entr" presetSubtype="21" fill="hold" nodeType="withEffect">
                                  <p:childTnLst>
                                    <p:set>
                                      <p:cBhvr>
                                        <p:cTn id="25" dur="1" fill="hold">
                                          <p:stCondLst>
                                            <p:cond delay="0"/>
                                          </p:stCondLst>
                                        </p:cTn>
                                        <p:tgtEl>
                                          <p:spTgt spid="11266"/>
                                        </p:tgtEl>
                                        <p:attrNameLst>
                                          <p:attrName>style.visibility</p:attrName>
                                        </p:attrNameLst>
                                      </p:cBhvr>
                                      <p:to>
                                        <p:strVal val="visible"/>
                                      </p:to>
                                    </p:set>
                                    <p:animEffect transition="in" filter="barn(inVertical)">
                                      <p:cBhvr>
                                        <p:cTn id="26" dur="500"/>
                                        <p:tgtEl>
                                          <p:spTgt spid="11266"/>
                                        </p:tgtEl>
                                      </p:cBhvr>
                                    </p:animEffect>
                                  </p:childTnLst>
                                </p:cTn>
                              </p:par>
                              <p:par>
                                <p:cTn id="27" presetID="16" presetClass="entr" presetSubtype="21" fill="hold" nodeType="withEffec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 grpId="0"/>
      <p:bldP spid="6"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767408" y="865097"/>
            <a:ext cx="10081120" cy="1078950"/>
          </a:xfrm>
          <a:prstGeom prst="rect">
            <a:avLst/>
          </a:prstGeom>
          <a:noFill/>
          <a:ln w="9525">
            <a:noFill/>
            <a:miter lim="800000"/>
          </a:ln>
        </p:spPr>
        <p:txBody>
          <a:bodyPr wrap="square">
            <a:spAutoFit/>
          </a:bodyPr>
          <a:lstStyle/>
          <a:p>
            <a:pPr>
              <a:lnSpc>
                <a:spcPct val="120000"/>
              </a:lnSpc>
            </a:pPr>
            <a:r>
              <a:rPr lang="en-US" altLang="zh-CN" sz="2800" b="1" dirty="0">
                <a:ea typeface="Times New Roman" panose="02020603050405020304" pitchFamily="18" charset="0"/>
                <a:cs typeface="Arial" panose="020B0604020202020204"/>
              </a:rPr>
              <a:t>Read the second letter and find some details to support the writer’s opinion.</a:t>
            </a:r>
            <a:endParaRPr lang="zh-CN" altLang="en-US" sz="2800" b="1" dirty="0">
              <a:ea typeface="Times New Roman" panose="02020603050405020304" pitchFamily="18" charset="0"/>
              <a:cs typeface="Arial" panose="020B0604020202020204"/>
            </a:endParaRPr>
          </a:p>
        </p:txBody>
      </p:sp>
      <p:sp>
        <p:nvSpPr>
          <p:cNvPr id="40963" name="矩形 3"/>
          <p:cNvSpPr>
            <a:spLocks noChangeArrowheads="1"/>
          </p:cNvSpPr>
          <p:nvPr/>
        </p:nvSpPr>
        <p:spPr bwMode="auto">
          <a:xfrm>
            <a:off x="4367808" y="1815367"/>
            <a:ext cx="3143250" cy="683264"/>
          </a:xfrm>
          <a:prstGeom prst="rect">
            <a:avLst/>
          </a:prstGeom>
          <a:noFill/>
          <a:ln w="9525">
            <a:noFill/>
            <a:miter lim="800000"/>
          </a:ln>
        </p:spPr>
        <p:txBody>
          <a:bodyPr>
            <a:spAutoFit/>
          </a:bodyPr>
          <a:lstStyle/>
          <a:p>
            <a:pPr>
              <a:lnSpc>
                <a:spcPct val="120000"/>
              </a:lnSpc>
            </a:pPr>
            <a:r>
              <a:rPr lang="en-US" altLang="zh-CN" sz="3200" b="1" dirty="0">
                <a:solidFill>
                  <a:srgbClr val="FF8F53"/>
                </a:solidFill>
                <a:latin typeface="Times New Roman" panose="02020603050405020304" pitchFamily="18" charset="0"/>
                <a:cs typeface="Times New Roman" panose="02020603050405020304" pitchFamily="18" charset="0"/>
              </a:rPr>
              <a:t>Personal growth</a:t>
            </a:r>
            <a:endParaRPr lang="zh-CN" altLang="en-US" sz="3200" b="1" dirty="0">
              <a:solidFill>
                <a:srgbClr val="FF8F53"/>
              </a:solidFill>
            </a:endParaRPr>
          </a:p>
        </p:txBody>
      </p:sp>
      <p:sp>
        <p:nvSpPr>
          <p:cNvPr id="5" name="矩形 4"/>
          <p:cNvSpPr>
            <a:spLocks noChangeArrowheads="1"/>
          </p:cNvSpPr>
          <p:nvPr/>
        </p:nvSpPr>
        <p:spPr bwMode="auto">
          <a:xfrm>
            <a:off x="2390775" y="2501900"/>
            <a:ext cx="4827540" cy="683264"/>
          </a:xfrm>
          <a:prstGeom prst="rect">
            <a:avLst/>
          </a:prstGeom>
          <a:noFill/>
          <a:ln w="9525">
            <a:noFill/>
            <a:miter lim="800000"/>
          </a:ln>
        </p:spPr>
        <p:txBody>
          <a:bodyPr wrap="none">
            <a:spAutoFit/>
          </a:bodyPr>
          <a:lstStyle/>
          <a:p>
            <a:pPr>
              <a:lnSpc>
                <a:spcPct val="120000"/>
              </a:lnSpc>
            </a:pPr>
            <a:r>
              <a:rPr lang="en-US" altLang="zh-CN" sz="3200" b="1">
                <a:solidFill>
                  <a:srgbClr val="FF0000"/>
                </a:solidFill>
                <a:latin typeface="Times New Roman" panose="02020603050405020304" pitchFamily="18" charset="0"/>
                <a:cs typeface="Times New Roman" panose="02020603050405020304" pitchFamily="18" charset="0"/>
              </a:rPr>
              <a:t>Become more independent</a:t>
            </a:r>
            <a:endParaRPr lang="zh-CN" altLang="en-US" sz="3200" b="1">
              <a:solidFill>
                <a:srgbClr val="FF0000"/>
              </a:solidFill>
            </a:endParaRPr>
          </a:p>
        </p:txBody>
      </p:sp>
      <p:sp>
        <p:nvSpPr>
          <p:cNvPr id="6" name="矩形 5"/>
          <p:cNvSpPr>
            <a:spLocks noChangeArrowheads="1"/>
          </p:cNvSpPr>
          <p:nvPr/>
        </p:nvSpPr>
        <p:spPr bwMode="auto">
          <a:xfrm>
            <a:off x="2382839" y="3224214"/>
            <a:ext cx="7273925" cy="1273175"/>
          </a:xfrm>
          <a:prstGeom prst="rect">
            <a:avLst/>
          </a:prstGeom>
          <a:noFill/>
          <a:ln w="9525">
            <a:noFill/>
            <a:miter lim="800000"/>
          </a:ln>
        </p:spPr>
        <p:txBody>
          <a:bodyPr>
            <a:spAutoFit/>
          </a:bodyPr>
          <a:lstStyle/>
          <a:p>
            <a:pPr>
              <a:lnSpc>
                <a:spcPct val="120000"/>
              </a:lnSpc>
            </a:pPr>
            <a:r>
              <a:rPr lang="en-US" altLang="zh-CN" sz="3200" b="1">
                <a:solidFill>
                  <a:srgbClr val="FF0000"/>
                </a:solidFill>
                <a:latin typeface="Times New Roman" panose="02020603050405020304" pitchFamily="18" charset="0"/>
                <a:cs typeface="Times New Roman" panose="02020603050405020304" pitchFamily="18" charset="0"/>
              </a:rPr>
              <a:t>Gain a global </a:t>
            </a:r>
            <a:r>
              <a:rPr lang="en-US" altLang="zh-CN" sz="3200" b="1" i="1">
                <a:solidFill>
                  <a:srgbClr val="9933FF"/>
                </a:solidFill>
                <a:latin typeface="Times New Roman" panose="02020603050405020304" pitchFamily="18" charset="0"/>
                <a:cs typeface="Times New Roman" panose="02020603050405020304" pitchFamily="18" charset="0"/>
              </a:rPr>
              <a:t>perspective</a:t>
            </a:r>
            <a:r>
              <a:rPr lang="en-US" altLang="zh-CN" sz="3200" b="1">
                <a:solidFill>
                  <a:srgbClr val="FF0000"/>
                </a:solidFill>
                <a:latin typeface="Times New Roman" panose="02020603050405020304" pitchFamily="18" charset="0"/>
                <a:cs typeface="Times New Roman" panose="02020603050405020304" pitchFamily="18" charset="0"/>
              </a:rPr>
              <a:t> and improve your general </a:t>
            </a:r>
            <a:r>
              <a:rPr lang="en-US" altLang="zh-CN" sz="3200" b="1" i="1">
                <a:solidFill>
                  <a:srgbClr val="9933FF"/>
                </a:solidFill>
                <a:latin typeface="Times New Roman" panose="02020603050405020304" pitchFamily="18" charset="0"/>
                <a:cs typeface="Times New Roman" panose="02020603050405020304" pitchFamily="18" charset="0"/>
              </a:rPr>
              <a:t>competence</a:t>
            </a:r>
            <a:r>
              <a:rPr lang="en-US" altLang="zh-CN" sz="3200" b="1">
                <a:solidFill>
                  <a:srgbClr val="FF0000"/>
                </a:solidFill>
                <a:latin typeface="Times New Roman" panose="02020603050405020304" pitchFamily="18" charset="0"/>
                <a:cs typeface="Times New Roman" panose="02020603050405020304" pitchFamily="18" charset="0"/>
              </a:rPr>
              <a:t> </a:t>
            </a:r>
            <a:endParaRPr lang="zh-CN" altLang="en-US" sz="3200" b="1">
              <a:solidFill>
                <a:srgbClr val="FF0000"/>
              </a:solidFill>
            </a:endParaRPr>
          </a:p>
        </p:txBody>
      </p:sp>
      <p:sp>
        <p:nvSpPr>
          <p:cNvPr id="40966" name="左大括号 1"/>
          <p:cNvSpPr/>
          <p:nvPr/>
        </p:nvSpPr>
        <p:spPr bwMode="auto">
          <a:xfrm>
            <a:off x="2135189" y="2816226"/>
            <a:ext cx="255587" cy="1476375"/>
          </a:xfrm>
          <a:prstGeom prst="leftBrace">
            <a:avLst>
              <a:gd name="adj1" fmla="val 8344"/>
              <a:gd name="adj2" fmla="val 50000"/>
            </a:avLst>
          </a:prstGeom>
          <a:noFill/>
          <a:ln w="53975" algn="ctr">
            <a:solidFill>
              <a:schemeClr val="tx1"/>
            </a:solidFill>
            <a:round/>
          </a:ln>
        </p:spPr>
        <p:txBody>
          <a:bodyPr/>
          <a:lstStyle/>
          <a:p>
            <a:pPr eaLnBrk="0" hangingPunct="0"/>
            <a:endParaRPr lang="zh-CN" altLang="en-US"/>
          </a:p>
        </p:txBody>
      </p:sp>
      <p:sp>
        <p:nvSpPr>
          <p:cNvPr id="8" name="AutoShape 8"/>
          <p:cNvSpPr>
            <a:spLocks noChangeArrowheads="1"/>
          </p:cNvSpPr>
          <p:nvPr/>
        </p:nvSpPr>
        <p:spPr bwMode="auto">
          <a:xfrm>
            <a:off x="7235826" y="2578100"/>
            <a:ext cx="1979613" cy="503238"/>
          </a:xfrm>
          <a:prstGeom prst="wedgeRoundRectCallout">
            <a:avLst>
              <a:gd name="adj1" fmla="val -68361"/>
              <a:gd name="adj2" fmla="val 115792"/>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n</a:t>
            </a:r>
            <a:r>
              <a:rPr lang="en-US" altLang="zh-CN" sz="2400" b="1">
                <a:cs typeface="Times New Roman" panose="02020603050405020304" pitchFamily="18" charset="0"/>
              </a:rPr>
              <a:t>.</a:t>
            </a:r>
            <a:r>
              <a:rPr lang="zh-CN" altLang="en-US" sz="2400" b="1">
                <a:cs typeface="Times New Roman" panose="02020603050405020304" pitchFamily="18" charset="0"/>
              </a:rPr>
              <a:t>角度</a:t>
            </a:r>
            <a:r>
              <a:rPr lang="en-US" altLang="zh-CN" sz="2400" b="1">
                <a:cs typeface="Times New Roman" panose="02020603050405020304" pitchFamily="18" charset="0"/>
              </a:rPr>
              <a:t>;</a:t>
            </a:r>
            <a:r>
              <a:rPr lang="zh-CN" altLang="en-US" sz="2400" b="1">
                <a:cs typeface="Times New Roman" panose="02020603050405020304" pitchFamily="18" charset="0"/>
              </a:rPr>
              <a:t>观点</a:t>
            </a:r>
            <a:endParaRPr lang="zh-CN" altLang="en-US" sz="2400" b="1">
              <a:cs typeface="Times New Roman" panose="02020603050405020304" pitchFamily="18" charset="0"/>
            </a:endParaRPr>
          </a:p>
        </p:txBody>
      </p:sp>
      <p:sp>
        <p:nvSpPr>
          <p:cNvPr id="9" name="AutoShape 8"/>
          <p:cNvSpPr>
            <a:spLocks noChangeArrowheads="1"/>
          </p:cNvSpPr>
          <p:nvPr/>
        </p:nvSpPr>
        <p:spPr bwMode="auto">
          <a:xfrm>
            <a:off x="7391400" y="3789364"/>
            <a:ext cx="1944688" cy="503237"/>
          </a:xfrm>
          <a:prstGeom prst="wedgeRoundRectCallout">
            <a:avLst>
              <a:gd name="adj1" fmla="val -78338"/>
              <a:gd name="adj2" fmla="val -5343"/>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n</a:t>
            </a:r>
            <a:r>
              <a:rPr lang="en-US" altLang="zh-CN" sz="2400" b="1">
                <a:cs typeface="Times New Roman" panose="02020603050405020304" pitchFamily="18" charset="0"/>
              </a:rPr>
              <a:t>.</a:t>
            </a:r>
            <a:r>
              <a:rPr lang="zh-CN" altLang="en-US" sz="2400" b="1">
                <a:cs typeface="Times New Roman" panose="02020603050405020304" pitchFamily="18" charset="0"/>
              </a:rPr>
              <a:t>能力</a:t>
            </a:r>
            <a:r>
              <a:rPr lang="en-US" altLang="zh-CN" sz="2400" b="1">
                <a:cs typeface="Times New Roman" panose="02020603050405020304" pitchFamily="18" charset="0"/>
              </a:rPr>
              <a:t>;</a:t>
            </a:r>
            <a:r>
              <a:rPr lang="zh-CN" altLang="en-US" sz="2400" b="1">
                <a:cs typeface="Times New Roman" panose="02020603050405020304" pitchFamily="18" charset="0"/>
              </a:rPr>
              <a:t>本领</a:t>
            </a:r>
            <a:endParaRPr lang="zh-CN" altLang="en-US" sz="2400" b="1">
              <a:cs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2913396" y="4573588"/>
            <a:ext cx="3147345" cy="1964338"/>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391" y="4546835"/>
            <a:ext cx="2725587" cy="2044191"/>
          </a:xfrm>
          <a:prstGeom prst="rect">
            <a:avLst/>
          </a:prstGeom>
        </p:spPr>
      </p:pic>
      <p:sp>
        <p:nvSpPr>
          <p:cNvPr id="13"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para 2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0962"/>
                                        </p:tgtEl>
                                        <p:attrNameLst>
                                          <p:attrName>style.visibility</p:attrName>
                                        </p:attrNameLst>
                                      </p:cBhvr>
                                      <p:to>
                                        <p:strVal val="visible"/>
                                      </p:to>
                                    </p:set>
                                    <p:animEffect transition="in" filter="wipe(down)">
                                      <p:cBhvr>
                                        <p:cTn id="14" dur="500"/>
                                        <p:tgtEl>
                                          <p:spTgt spid="409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963"/>
                                        </p:tgtEl>
                                        <p:attrNameLst>
                                          <p:attrName>style.visibility</p:attrName>
                                        </p:attrNameLst>
                                      </p:cBhvr>
                                      <p:to>
                                        <p:strVal val="visible"/>
                                      </p:to>
                                    </p:set>
                                    <p:animEffect transition="in" filter="fade">
                                      <p:cBhvr>
                                        <p:cTn id="19" dur="1000"/>
                                        <p:tgtEl>
                                          <p:spTgt spid="40963"/>
                                        </p:tgtEl>
                                      </p:cBhvr>
                                    </p:animEffect>
                                    <p:anim calcmode="lin" valueType="num">
                                      <p:cBhvr>
                                        <p:cTn id="20" dur="1000" fill="hold"/>
                                        <p:tgtEl>
                                          <p:spTgt spid="40963"/>
                                        </p:tgtEl>
                                        <p:attrNameLst>
                                          <p:attrName>ppt_x</p:attrName>
                                        </p:attrNameLst>
                                      </p:cBhvr>
                                      <p:tavLst>
                                        <p:tav tm="0">
                                          <p:val>
                                            <p:strVal val="#ppt_x"/>
                                          </p:val>
                                        </p:tav>
                                        <p:tav tm="100000">
                                          <p:val>
                                            <p:strVal val="#ppt_x"/>
                                          </p:val>
                                        </p:tav>
                                      </p:tavLst>
                                    </p:anim>
                                    <p:anim calcmode="lin" valueType="num">
                                      <p:cBhvr>
                                        <p:cTn id="21" dur="1000" fill="hold"/>
                                        <p:tgtEl>
                                          <p:spTgt spid="4096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0966"/>
                                        </p:tgtEl>
                                        <p:attrNameLst>
                                          <p:attrName>style.visibility</p:attrName>
                                        </p:attrNameLst>
                                      </p:cBhvr>
                                      <p:to>
                                        <p:strVal val="visible"/>
                                      </p:to>
                                    </p:set>
                                    <p:animEffect transition="in" filter="barn(inVertical)">
                                      <p:cBhvr>
                                        <p:cTn id="26" dur="500"/>
                                        <p:tgtEl>
                                          <p:spTgt spid="409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1"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par>
                          <p:cTn id="37" fill="hold">
                            <p:stCondLst>
                              <p:cond delay="500"/>
                            </p:stCondLst>
                            <p:childTnLst>
                              <p:par>
                                <p:cTn id="38" presetID="3" presetClass="entr" presetSubtype="10" fill="hold" grpId="2" nodeType="afterEffec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par>
                          <p:cTn id="41" fill="hold">
                            <p:stCondLst>
                              <p:cond delay="1000"/>
                            </p:stCondLst>
                            <p:childTnLst>
                              <p:par>
                                <p:cTn id="42" presetID="3" presetClass="entr" presetSubtype="10" fill="hold" grpId="3" nodeType="afterEffec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5" grpId="0"/>
      <p:bldP spid="6" grpId="1"/>
      <p:bldP spid="40966" grpId="0" animBg="1"/>
      <p:bldP spid="8" grpId="2" animBg="1"/>
      <p:bldP spid="9" grpId="3"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1986" name="矩形 1"/>
          <p:cNvSpPr>
            <a:spLocks noChangeArrowheads="1"/>
          </p:cNvSpPr>
          <p:nvPr/>
        </p:nvSpPr>
        <p:spPr bwMode="auto">
          <a:xfrm>
            <a:off x="4003427" y="716735"/>
            <a:ext cx="3714750" cy="584200"/>
          </a:xfrm>
          <a:prstGeom prst="rect">
            <a:avLst/>
          </a:prstGeom>
          <a:noFill/>
          <a:ln w="9525">
            <a:noFill/>
            <a:miter lim="800000"/>
          </a:ln>
        </p:spPr>
        <p:txBody>
          <a:bodyPr>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Cultural exchange</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矩形 2"/>
          <p:cNvSpPr>
            <a:spLocks noChangeArrowheads="1"/>
          </p:cNvSpPr>
          <p:nvPr/>
        </p:nvSpPr>
        <p:spPr bwMode="auto">
          <a:xfrm>
            <a:off x="2271713" y="1227138"/>
            <a:ext cx="6500812" cy="584200"/>
          </a:xfrm>
          <a:prstGeom prst="rect">
            <a:avLst/>
          </a:prstGeom>
          <a:noFill/>
          <a:ln w="9525">
            <a:noFill/>
            <a:miter lim="800000"/>
          </a:ln>
        </p:spPr>
        <p:txBody>
          <a:bodyPr wrap="none">
            <a:spAutoFit/>
          </a:bodyPr>
          <a:lstStyle/>
          <a:p>
            <a:r>
              <a:rPr lang="en-US" altLang="zh-CN" sz="3200" b="1">
                <a:solidFill>
                  <a:srgbClr val="FF0000"/>
                </a:solidFill>
                <a:latin typeface="Times New Roman" panose="02020603050405020304" pitchFamily="18" charset="0"/>
                <a:cs typeface="Times New Roman" panose="02020603050405020304" pitchFamily="18" charset="0"/>
              </a:rPr>
              <a:t>Promote friendship between nations</a:t>
            </a:r>
            <a:endParaRPr lang="zh-CN" altLang="en-US" sz="3200" b="1">
              <a:solidFill>
                <a:srgbClr val="FF0000"/>
              </a:solidFill>
            </a:endParaRPr>
          </a:p>
        </p:txBody>
      </p:sp>
      <p:sp>
        <p:nvSpPr>
          <p:cNvPr id="4" name="矩形 3"/>
          <p:cNvSpPr>
            <a:spLocks noChangeArrowheads="1"/>
          </p:cNvSpPr>
          <p:nvPr/>
        </p:nvSpPr>
        <p:spPr bwMode="auto">
          <a:xfrm>
            <a:off x="2254250" y="2046288"/>
            <a:ext cx="7704138" cy="1077912"/>
          </a:xfrm>
          <a:prstGeom prst="rect">
            <a:avLst/>
          </a:prstGeom>
          <a:noFill/>
          <a:ln w="9525">
            <a:noFill/>
            <a:miter lim="800000"/>
          </a:ln>
        </p:spPr>
        <p:txBody>
          <a:bodyPr>
            <a:spAutoFit/>
          </a:bodyPr>
          <a:lstStyle/>
          <a:p>
            <a:r>
              <a:rPr lang="en-US" altLang="zh-CN" sz="3200" b="1">
                <a:solidFill>
                  <a:srgbClr val="FF0000"/>
                </a:solidFill>
                <a:latin typeface="Times New Roman" panose="02020603050405020304" pitchFamily="18" charset="0"/>
                <a:cs typeface="Times New Roman" panose="02020603050405020304" pitchFamily="18" charset="0"/>
              </a:rPr>
              <a:t>View the world from different </a:t>
            </a:r>
            <a:r>
              <a:rPr lang="en-US" altLang="zh-CN" sz="3200" b="1" i="1">
                <a:solidFill>
                  <a:srgbClr val="9933FF"/>
                </a:solidFill>
                <a:latin typeface="Times New Roman" panose="02020603050405020304" pitchFamily="18" charset="0"/>
                <a:cs typeface="Times New Roman" panose="02020603050405020304" pitchFamily="18" charset="0"/>
              </a:rPr>
              <a:t>angle</a:t>
            </a:r>
            <a:r>
              <a:rPr lang="en-US" altLang="zh-CN" sz="3200" b="1">
                <a:solidFill>
                  <a:srgbClr val="FF0000"/>
                </a:solidFill>
                <a:latin typeface="Times New Roman" panose="02020603050405020304" pitchFamily="18" charset="0"/>
                <a:cs typeface="Times New Roman" panose="02020603050405020304" pitchFamily="18" charset="0"/>
              </a:rPr>
              <a:t>s and gives us more insight into our own culture</a:t>
            </a:r>
            <a:endParaRPr lang="zh-CN" altLang="en-US" sz="3200" b="1">
              <a:solidFill>
                <a:srgbClr val="FF0000"/>
              </a:solidFill>
            </a:endParaRPr>
          </a:p>
        </p:txBody>
      </p:sp>
      <p:sp>
        <p:nvSpPr>
          <p:cNvPr id="41990" name="左大括号 4"/>
          <p:cNvSpPr/>
          <p:nvPr/>
        </p:nvSpPr>
        <p:spPr bwMode="auto">
          <a:xfrm>
            <a:off x="2074863" y="1519238"/>
            <a:ext cx="196850" cy="1477962"/>
          </a:xfrm>
          <a:prstGeom prst="leftBrace">
            <a:avLst>
              <a:gd name="adj1" fmla="val 8342"/>
              <a:gd name="adj2" fmla="val 50000"/>
            </a:avLst>
          </a:prstGeom>
          <a:noFill/>
          <a:ln w="44450" algn="ctr">
            <a:solidFill>
              <a:schemeClr val="tx1"/>
            </a:solidFill>
            <a:round/>
          </a:ln>
        </p:spPr>
        <p:txBody>
          <a:bodyPr/>
          <a:lstStyle/>
          <a:p>
            <a:pPr eaLnBrk="0" hangingPunct="0"/>
            <a:endParaRPr lang="zh-CN" altLang="en-US"/>
          </a:p>
        </p:txBody>
      </p:sp>
      <p:sp>
        <p:nvSpPr>
          <p:cNvPr id="8" name="AutoShape 8"/>
          <p:cNvSpPr>
            <a:spLocks noChangeArrowheads="1"/>
          </p:cNvSpPr>
          <p:nvPr/>
        </p:nvSpPr>
        <p:spPr bwMode="auto">
          <a:xfrm>
            <a:off x="8688388" y="1555750"/>
            <a:ext cx="1655762" cy="503238"/>
          </a:xfrm>
          <a:prstGeom prst="wedgeRoundRectCallout">
            <a:avLst>
              <a:gd name="adj1" fmla="val -58500"/>
              <a:gd name="adj2" fmla="val 76856"/>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n</a:t>
            </a:r>
            <a:r>
              <a:rPr lang="en-US" altLang="zh-CN" sz="2400" b="1">
                <a:cs typeface="Times New Roman" panose="02020603050405020304" pitchFamily="18" charset="0"/>
              </a:rPr>
              <a:t>.</a:t>
            </a:r>
            <a:r>
              <a:rPr lang="zh-CN" altLang="en-US" sz="2400" b="1">
                <a:cs typeface="Times New Roman" panose="02020603050405020304" pitchFamily="18" charset="0"/>
              </a:rPr>
              <a:t>角</a:t>
            </a:r>
            <a:r>
              <a:rPr lang="en-US" altLang="zh-CN" sz="2400" b="1">
                <a:cs typeface="Times New Roman" panose="02020603050405020304" pitchFamily="18" charset="0"/>
              </a:rPr>
              <a:t>;</a:t>
            </a:r>
            <a:r>
              <a:rPr lang="zh-CN" altLang="en-US" sz="2400" b="1">
                <a:cs typeface="Times New Roman" panose="02020603050405020304" pitchFamily="18" charset="0"/>
              </a:rPr>
              <a:t>立场</a:t>
            </a:r>
            <a:endParaRPr lang="zh-CN" altLang="en-US" sz="2400" b="1">
              <a:cs typeface="Times New Roman" panose="02020603050405020304" pitchFamily="18" charset="0"/>
            </a:endParaRPr>
          </a:p>
        </p:txBody>
      </p:sp>
      <p:pic>
        <p:nvPicPr>
          <p:cNvPr id="9" name="内容占位符 3"/>
          <p:cNvPicPr>
            <a:picLocks noChangeAspect="1"/>
          </p:cNvPicPr>
          <p:nvPr/>
        </p:nvPicPr>
        <p:blipFill>
          <a:blip r:embed="rId2"/>
          <a:stretch>
            <a:fillRect/>
          </a:stretch>
        </p:blipFill>
        <p:spPr>
          <a:xfrm>
            <a:off x="6373960" y="3614738"/>
            <a:ext cx="3322440" cy="2420939"/>
          </a:xfrm>
          <a:prstGeom prst="rect">
            <a:avLst/>
          </a:prstGeom>
        </p:spPr>
      </p:pic>
      <p:pic>
        <p:nvPicPr>
          <p:cNvPr id="10" name="Picture 10" descr="https://ss1.bdstatic.com/70cFvXSh_Q1YnxGkpoWK1HF6hhy/it/u=3341292343,3986719570&amp;fm=26&amp;gp=0.jpg"/>
          <p:cNvPicPr>
            <a:picLocks noChangeAspect="1" noChangeArrowheads="1"/>
          </p:cNvPicPr>
          <p:nvPr/>
        </p:nvPicPr>
        <p:blipFill>
          <a:blip r:embed="rId3"/>
          <a:stretch>
            <a:fillRect/>
          </a:stretch>
        </p:blipFill>
        <p:spPr bwMode="auto">
          <a:xfrm>
            <a:off x="2495600" y="3651250"/>
            <a:ext cx="3571029" cy="2592288"/>
          </a:xfrm>
          <a:prstGeom prst="rect">
            <a:avLst/>
          </a:prstGeom>
          <a:noFill/>
        </p:spPr>
      </p:pic>
      <p:sp>
        <p:nvSpPr>
          <p:cNvPr id="11" name="TextBox 5"/>
          <p:cNvSpPr txBox="1"/>
          <p:nvPr/>
        </p:nvSpPr>
        <p:spPr>
          <a:xfrm>
            <a:off x="911424" y="134317"/>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para 3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1986"/>
                                        </p:tgtEl>
                                        <p:attrNameLst>
                                          <p:attrName>style.visibility</p:attrName>
                                        </p:attrNameLst>
                                      </p:cBhvr>
                                      <p:to>
                                        <p:strVal val="visible"/>
                                      </p:to>
                                    </p:set>
                                    <p:animEffect transition="in" filter="wipe(down)">
                                      <p:cBhvr>
                                        <p:cTn id="14" dur="500"/>
                                        <p:tgtEl>
                                          <p:spTgt spid="419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990"/>
                                        </p:tgtEl>
                                        <p:attrNameLst>
                                          <p:attrName>style.visibility</p:attrName>
                                        </p:attrNameLst>
                                      </p:cBhvr>
                                      <p:to>
                                        <p:strVal val="visible"/>
                                      </p:to>
                                    </p:set>
                                    <p:animEffect transition="in" filter="fade">
                                      <p:cBhvr>
                                        <p:cTn id="24" dur="1000"/>
                                        <p:tgtEl>
                                          <p:spTgt spid="41990"/>
                                        </p:tgtEl>
                                      </p:cBhvr>
                                    </p:animEffect>
                                    <p:anim calcmode="lin" valueType="num">
                                      <p:cBhvr>
                                        <p:cTn id="25" dur="1000" fill="hold"/>
                                        <p:tgtEl>
                                          <p:spTgt spid="41990"/>
                                        </p:tgtEl>
                                        <p:attrNameLst>
                                          <p:attrName>ppt_x</p:attrName>
                                        </p:attrNameLst>
                                      </p:cBhvr>
                                      <p:tavLst>
                                        <p:tav tm="0">
                                          <p:val>
                                            <p:strVal val="#ppt_x"/>
                                          </p:val>
                                        </p:tav>
                                        <p:tav tm="100000">
                                          <p:val>
                                            <p:strVal val="#ppt_x"/>
                                          </p:val>
                                        </p:tav>
                                      </p:tavLst>
                                    </p:anim>
                                    <p:anim calcmode="lin" valueType="num">
                                      <p:cBhvr>
                                        <p:cTn id="26" dur="1000" fill="hold"/>
                                        <p:tgtEl>
                                          <p:spTgt spid="4199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500"/>
                            </p:stCondLst>
                            <p:childTnLst>
                              <p:par>
                                <p:cTn id="33" presetID="3" presetClass="entr" presetSubtype="10" fill="hold" grpId="2" nodeType="afterEffec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 grpId="0"/>
      <p:bldP spid="4" grpId="1"/>
      <p:bldP spid="41990" grpId="0" animBg="1"/>
      <p:bldP spid="8" grpId="2"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3010" name="矩形 1"/>
          <p:cNvSpPr>
            <a:spLocks noChangeArrowheads="1"/>
          </p:cNvSpPr>
          <p:nvPr/>
        </p:nvSpPr>
        <p:spPr bwMode="auto">
          <a:xfrm>
            <a:off x="1991544" y="686419"/>
            <a:ext cx="8501062" cy="1077912"/>
          </a:xfrm>
          <a:prstGeom prst="rect">
            <a:avLst/>
          </a:prstGeom>
          <a:noFill/>
          <a:ln w="9525">
            <a:noFill/>
            <a:miter lim="800000"/>
          </a:ln>
        </p:spPr>
        <p:txBody>
          <a:bodyPr>
            <a:spAutoFit/>
          </a:bodyPr>
          <a:lstStyle/>
          <a:p>
            <a:pPr algn="ctr"/>
            <a:r>
              <a:rPr lang="en-US" altLang="zh-CN" sz="3200" b="1" dirty="0">
                <a:solidFill>
                  <a:schemeClr val="tx1">
                    <a:lumMod val="95000"/>
                    <a:lumOff val="5000"/>
                  </a:schemeClr>
                </a:solidFill>
                <a:latin typeface="Times New Roman" panose="02020603050405020304" pitchFamily="18" charset="0"/>
                <a:cs typeface="Times New Roman" panose="02020603050405020304" pitchFamily="18" charset="0"/>
              </a:rPr>
              <a:t>Provide a great opportunity to contribute to the development of our motherland</a:t>
            </a:r>
            <a:endParaRPr lang="zh-CN" altLang="en-US" dirty="0">
              <a:solidFill>
                <a:schemeClr val="tx1">
                  <a:lumMod val="95000"/>
                  <a:lumOff val="5000"/>
                </a:schemeClr>
              </a:solidFill>
            </a:endParaRPr>
          </a:p>
        </p:txBody>
      </p:sp>
      <p:sp>
        <p:nvSpPr>
          <p:cNvPr id="3" name="矩形 2"/>
          <p:cNvSpPr>
            <a:spLocks noChangeArrowheads="1"/>
          </p:cNvSpPr>
          <p:nvPr/>
        </p:nvSpPr>
        <p:spPr bwMode="auto">
          <a:xfrm>
            <a:off x="2572544" y="1652353"/>
            <a:ext cx="7138988" cy="1077912"/>
          </a:xfrm>
          <a:prstGeom prst="rect">
            <a:avLst/>
          </a:prstGeom>
          <a:noFill/>
          <a:ln w="9525">
            <a:noFill/>
            <a:miter lim="800000"/>
          </a:ln>
        </p:spPr>
        <p:txBody>
          <a:bodyPr>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China needs talented young people with a global perspective</a:t>
            </a:r>
            <a:endParaRPr lang="zh-CN" altLang="en-US" sz="2000" b="1" dirty="0">
              <a:solidFill>
                <a:srgbClr val="FF0000"/>
              </a:solidFill>
            </a:endParaRPr>
          </a:p>
        </p:txBody>
      </p:sp>
      <p:sp>
        <p:nvSpPr>
          <p:cNvPr id="4" name="矩形 3"/>
          <p:cNvSpPr>
            <a:spLocks noChangeArrowheads="1"/>
          </p:cNvSpPr>
          <p:nvPr/>
        </p:nvSpPr>
        <p:spPr bwMode="auto">
          <a:xfrm>
            <a:off x="2572544" y="2794558"/>
            <a:ext cx="6211887" cy="584200"/>
          </a:xfrm>
          <a:prstGeom prst="rect">
            <a:avLst/>
          </a:prstGeom>
          <a:noFill/>
          <a:ln w="9525">
            <a:noFill/>
            <a:miter lim="800000"/>
          </a:ln>
        </p:spPr>
        <p:txBody>
          <a:bodyPr wrap="none">
            <a:spAutoFit/>
          </a:bodyPr>
          <a:lstStyle/>
          <a:p>
            <a:r>
              <a:rPr lang="en-US" altLang="zh-CN" sz="3200" b="1" i="1" dirty="0">
                <a:solidFill>
                  <a:srgbClr val="9933FF"/>
                </a:solidFill>
                <a:latin typeface="Times New Roman" panose="02020603050405020304" pitchFamily="18" charset="0"/>
                <a:cs typeface="Times New Roman" panose="02020603050405020304" pitchFamily="18" charset="0"/>
              </a:rPr>
              <a:t>Competent</a:t>
            </a:r>
            <a:r>
              <a:rPr lang="en-US" altLang="zh-CN" sz="3200" b="1" dirty="0">
                <a:solidFill>
                  <a:srgbClr val="FF0000"/>
                </a:solidFill>
                <a:latin typeface="Times New Roman" panose="02020603050405020304" pitchFamily="18" charset="0"/>
                <a:cs typeface="Times New Roman" panose="02020603050405020304" pitchFamily="18" charset="0"/>
              </a:rPr>
              <a:t> with skills and abilities</a:t>
            </a:r>
            <a:endParaRPr lang="zh-CN" altLang="en-US" sz="2000" b="1" dirty="0">
              <a:solidFill>
                <a:srgbClr val="FF0000"/>
              </a:solidFill>
            </a:endParaRPr>
          </a:p>
        </p:txBody>
      </p:sp>
      <p:sp>
        <p:nvSpPr>
          <p:cNvPr id="43014" name="左大括号 5"/>
          <p:cNvSpPr/>
          <p:nvPr/>
        </p:nvSpPr>
        <p:spPr bwMode="auto">
          <a:xfrm>
            <a:off x="2345532" y="1954536"/>
            <a:ext cx="227012" cy="1985963"/>
          </a:xfrm>
          <a:prstGeom prst="leftBrace">
            <a:avLst>
              <a:gd name="adj1" fmla="val 8303"/>
              <a:gd name="adj2" fmla="val 50000"/>
            </a:avLst>
          </a:prstGeom>
          <a:noFill/>
          <a:ln w="44450" algn="ctr">
            <a:solidFill>
              <a:schemeClr val="tx1"/>
            </a:solidFill>
            <a:round/>
          </a:ln>
        </p:spPr>
        <p:txBody>
          <a:bodyPr/>
          <a:lstStyle/>
          <a:p>
            <a:pPr eaLnBrk="0" hangingPunct="0"/>
            <a:endParaRPr lang="zh-CN" altLang="en-US"/>
          </a:p>
        </p:txBody>
      </p:sp>
      <p:sp>
        <p:nvSpPr>
          <p:cNvPr id="7" name="矩形 6"/>
          <p:cNvSpPr>
            <a:spLocks noChangeArrowheads="1"/>
          </p:cNvSpPr>
          <p:nvPr/>
        </p:nvSpPr>
        <p:spPr bwMode="auto">
          <a:xfrm>
            <a:off x="2562225" y="3483770"/>
            <a:ext cx="4927600" cy="584200"/>
          </a:xfrm>
          <a:prstGeom prst="rect">
            <a:avLst/>
          </a:prstGeom>
          <a:noFill/>
          <a:ln w="9525">
            <a:noFill/>
            <a:miter lim="800000"/>
          </a:ln>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Better career opportunities</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8" name="AutoShape 8"/>
          <p:cNvSpPr>
            <a:spLocks noChangeArrowheads="1"/>
          </p:cNvSpPr>
          <p:nvPr/>
        </p:nvSpPr>
        <p:spPr bwMode="auto">
          <a:xfrm>
            <a:off x="6528048" y="2312199"/>
            <a:ext cx="3024188" cy="503237"/>
          </a:xfrm>
          <a:prstGeom prst="wedgeRoundRectCallout">
            <a:avLst>
              <a:gd name="adj1" fmla="val -79356"/>
              <a:gd name="adj2" fmla="val 81185"/>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adj</a:t>
            </a:r>
            <a:r>
              <a:rPr lang="en-US" altLang="zh-CN" sz="2400" b="1">
                <a:cs typeface="Times New Roman" panose="02020603050405020304" pitchFamily="18" charset="0"/>
              </a:rPr>
              <a:t>.</a:t>
            </a:r>
            <a:r>
              <a:rPr lang="zh-CN" altLang="en-US" sz="2400" b="1">
                <a:cs typeface="Times New Roman" panose="02020603050405020304" pitchFamily="18" charset="0"/>
              </a:rPr>
              <a:t>有能力的</a:t>
            </a:r>
            <a:r>
              <a:rPr lang="en-US" altLang="zh-CN" sz="2400" b="1">
                <a:cs typeface="Times New Roman" panose="02020603050405020304" pitchFamily="18" charset="0"/>
              </a:rPr>
              <a:t>;</a:t>
            </a:r>
            <a:r>
              <a:rPr lang="zh-CN" altLang="en-US" sz="2400" b="1">
                <a:cs typeface="Times New Roman" panose="02020603050405020304" pitchFamily="18" charset="0"/>
              </a:rPr>
              <a:t>称职的</a:t>
            </a:r>
            <a:endParaRPr lang="zh-CN" altLang="en-US" sz="2400" b="1">
              <a:cs typeface="Times New Roman" panose="02020603050405020304" pitchFamily="18" charset="0"/>
            </a:endParaRPr>
          </a:p>
        </p:txBody>
      </p:sp>
      <p:grpSp>
        <p:nvGrpSpPr>
          <p:cNvPr id="2" name="组合 1"/>
          <p:cNvGrpSpPr/>
          <p:nvPr/>
        </p:nvGrpSpPr>
        <p:grpSpPr>
          <a:xfrm>
            <a:off x="2345532" y="4259499"/>
            <a:ext cx="7331869" cy="2239726"/>
            <a:chOff x="2279650" y="4132263"/>
            <a:chExt cx="7397751" cy="2366962"/>
          </a:xfrm>
        </p:grpSpPr>
        <p:pic>
          <p:nvPicPr>
            <p:cNvPr id="5" name="Picture 2" descr="https://timgsa.baidu.com/timg?image&amp;quality=80&amp;size=b9999_10000&amp;sec=1596546795714&amp;di=626ad731cddb25481d9d403782bf54a5&amp;imgtype=0&amp;src=http%3A%2F%2Fimg2.liuxue360.com%2F2017%2F04%2F14%2F20170414092506601.jpg"/>
            <p:cNvPicPr>
              <a:picLocks noChangeAspect="1" noChangeArrowheads="1"/>
            </p:cNvPicPr>
            <p:nvPr/>
          </p:nvPicPr>
          <p:blipFill>
            <a:blip r:embed="rId2"/>
            <a:stretch>
              <a:fillRect/>
            </a:stretch>
          </p:blipFill>
          <p:spPr bwMode="auto">
            <a:xfrm>
              <a:off x="2279650" y="4151313"/>
              <a:ext cx="3690938" cy="2347912"/>
            </a:xfrm>
            <a:prstGeom prst="rect">
              <a:avLst/>
            </a:prstGeom>
            <a:noFill/>
            <a:ln w="9525">
              <a:noFill/>
              <a:miter lim="800000"/>
              <a:headEnd/>
              <a:tailEnd/>
            </a:ln>
          </p:spPr>
        </p:pic>
        <p:pic>
          <p:nvPicPr>
            <p:cNvPr id="9" name="图片 8"/>
            <p:cNvPicPr>
              <a:picLocks noChangeAspect="1"/>
            </p:cNvPicPr>
            <p:nvPr/>
          </p:nvPicPr>
          <p:blipFill>
            <a:blip r:embed="rId3"/>
            <a:stretch>
              <a:fillRect/>
            </a:stretch>
          </p:blipFill>
          <p:spPr bwMode="auto">
            <a:xfrm>
              <a:off x="6130926" y="4132263"/>
              <a:ext cx="3546475" cy="2366962"/>
            </a:xfrm>
            <a:prstGeom prst="rect">
              <a:avLst/>
            </a:prstGeom>
            <a:noFill/>
            <a:ln w="9525">
              <a:noFill/>
              <a:miter lim="800000"/>
              <a:headEnd/>
              <a:tailEnd/>
            </a:ln>
          </p:spPr>
        </p:pic>
      </p:grpSp>
      <p:sp>
        <p:nvSpPr>
          <p:cNvPr id="10"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para 4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wipe(down)">
                                      <p:cBhvr>
                                        <p:cTn id="14" dur="500"/>
                                        <p:tgtEl>
                                          <p:spTgt spid="430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3014"/>
                                        </p:tgtEl>
                                        <p:attrNameLst>
                                          <p:attrName>style.visibility</p:attrName>
                                        </p:attrNameLst>
                                      </p:cBhvr>
                                      <p:to>
                                        <p:strVal val="visible"/>
                                      </p:to>
                                    </p:set>
                                    <p:animEffect transition="in" filter="fade">
                                      <p:cBhvr>
                                        <p:cTn id="19" dur="1000"/>
                                        <p:tgtEl>
                                          <p:spTgt spid="43014"/>
                                        </p:tgtEl>
                                      </p:cBhvr>
                                    </p:animEffect>
                                    <p:anim calcmode="lin" valueType="num">
                                      <p:cBhvr>
                                        <p:cTn id="20" dur="1000" fill="hold"/>
                                        <p:tgtEl>
                                          <p:spTgt spid="43014"/>
                                        </p:tgtEl>
                                        <p:attrNameLst>
                                          <p:attrName>ppt_x</p:attrName>
                                        </p:attrNameLst>
                                      </p:cBhvr>
                                      <p:tavLst>
                                        <p:tav tm="0">
                                          <p:val>
                                            <p:strVal val="#ppt_x"/>
                                          </p:val>
                                        </p:tav>
                                        <p:tav tm="100000">
                                          <p:val>
                                            <p:strVal val="#ppt_x"/>
                                          </p:val>
                                        </p:tav>
                                      </p:tavLst>
                                    </p:anim>
                                    <p:anim calcmode="lin" valueType="num">
                                      <p:cBhvr>
                                        <p:cTn id="21" dur="1000" fill="hold"/>
                                        <p:tgtEl>
                                          <p:spTgt spid="430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1"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500"/>
                            </p:stCondLst>
                            <p:childTnLst>
                              <p:par>
                                <p:cTn id="38" presetID="3" presetClass="entr" presetSubtype="10" fill="hold" grpId="3" nodeType="afterEffec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2"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3" grpId="0"/>
      <p:bldP spid="4" grpId="1"/>
      <p:bldP spid="43014" grpId="0" animBg="1"/>
      <p:bldP spid="7" grpId="2"/>
      <p:bldP spid="8" grpId="3"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39688" y="764704"/>
          <a:ext cx="11712624" cy="5726162"/>
        </p:xfrm>
        <a:graphic>
          <a:graphicData uri="http://schemas.openxmlformats.org/drawingml/2006/table">
            <a:tbl>
              <a:tblPr firstRow="1" firstCol="1" bandRow="1"/>
              <a:tblGrid>
                <a:gridCol w="1309840"/>
                <a:gridCol w="2002528"/>
                <a:gridCol w="4920208"/>
                <a:gridCol w="3480048"/>
              </a:tblGrid>
              <a:tr h="327556">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Paragraph</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Argument chain</a:t>
                      </a:r>
                      <a:endParaRPr lang="zh-CN" altLang="en-US" sz="1600" b="1" kern="100" dirty="0">
                        <a:solidFill>
                          <a:schemeClr val="tx1"/>
                        </a:solidFill>
                        <a:effectLst/>
                        <a:latin typeface="+mn-lt"/>
                        <a:ea typeface="+mn-ea"/>
                        <a:cs typeface="+mn-cs"/>
                      </a:endParaRPr>
                    </a:p>
                  </a:txBody>
                  <a:tcPr marL="59198" marR="59198" marT="0" marB="0">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a:solidFill>
                            <a:schemeClr val="tx1"/>
                          </a:solidFill>
                          <a:effectLst/>
                          <a:latin typeface="+mn-lt"/>
                          <a:ea typeface="+mn-ea"/>
                          <a:cs typeface="+mn-cs"/>
                        </a:rPr>
                        <a:t>Letter 1 (body part)</a:t>
                      </a:r>
                      <a:endParaRPr lang="zh-CN" altLang="en-US" sz="1600" b="1" kern="100">
                        <a:solidFill>
                          <a:schemeClr val="tx1"/>
                        </a:solidFill>
                        <a:effectLst/>
                        <a:latin typeface="+mn-lt"/>
                        <a:ea typeface="+mn-ea"/>
                        <a:cs typeface="+mn-cs"/>
                      </a:endParaRPr>
                    </a:p>
                  </a:txBody>
                  <a:tcPr marL="59198" marR="59198" marT="0" marB="0">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a:solidFill>
                            <a:schemeClr val="tx1"/>
                          </a:solidFill>
                          <a:effectLst/>
                          <a:latin typeface="+mn-lt"/>
                          <a:ea typeface="+mn-ea"/>
                          <a:cs typeface="+mn-cs"/>
                        </a:rPr>
                        <a:t>Letter 2 (body part)</a:t>
                      </a:r>
                      <a:endParaRPr lang="zh-CN" altLang="en-US" sz="1600" b="1" kern="100">
                        <a:solidFill>
                          <a:schemeClr val="tx1"/>
                        </a:solidFill>
                        <a:effectLst/>
                        <a:latin typeface="+mn-lt"/>
                        <a:ea typeface="+mn-ea"/>
                        <a:cs typeface="+mn-cs"/>
                      </a:endParaRPr>
                    </a:p>
                  </a:txBody>
                  <a:tcPr marL="59198" marR="59198" marT="0" marB="0">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r>
              <a:tr h="1072537">
                <a:tc rowSpan="2">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marL="0" indent="266700" algn="l" defTabSz="914400" rtl="0" eaLnBrk="1" latinLnBrk="0" hangingPunct="1">
                        <a:lnSpc>
                          <a:spcPct val="150000"/>
                        </a:lnSpc>
                        <a:spcAft>
                          <a:spcPct val="0"/>
                        </a:spcAft>
                      </a:pPr>
                      <a:r>
                        <a:rPr lang="en-US" altLang="zh-CN" sz="1600" b="1" kern="100" dirty="0">
                          <a:solidFill>
                            <a:schemeClr val="tx1"/>
                          </a:solidFill>
                          <a:effectLst/>
                          <a:latin typeface="+mn-lt"/>
                          <a:ea typeface="+mn-ea"/>
                          <a:cs typeface="+mn-cs"/>
                        </a:rPr>
                        <a:t>    1</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Introducing the topic</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dirty="0">
                          <a:solidFill>
                            <a:schemeClr val="tx1"/>
                          </a:solidFill>
                          <a:effectLst/>
                          <a:latin typeface="+mn-lt"/>
                          <a:ea typeface="+mn-ea"/>
                          <a:cs typeface="+mn-cs"/>
                        </a:rPr>
                        <a:t>Fact: dramatic increase in the number of people studying abroad</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a:solidFill>
                            <a:schemeClr val="tx1"/>
                          </a:solidFill>
                          <a:effectLst/>
                          <a:latin typeface="+mn-lt"/>
                          <a:ea typeface="+mn-ea"/>
                          <a:cs typeface="+mn-cs"/>
                        </a:rPr>
                        <a:t>Question: Is studying abroad a good idea or not?</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r>
              <a:tr h="354970">
                <a:tc vMerge="1">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a:solidFill>
                            <a:schemeClr val="tx1"/>
                          </a:solidFill>
                          <a:effectLst/>
                          <a:latin typeface="+mn-lt"/>
                          <a:ea typeface="+mn-ea"/>
                          <a:cs typeface="+mn-cs"/>
                        </a:rPr>
                        <a:t>Main point</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dirty="0">
                          <a:solidFill>
                            <a:schemeClr val="tx1"/>
                          </a:solidFill>
                          <a:effectLst/>
                          <a:latin typeface="+mn-lt"/>
                          <a:ea typeface="+mn-ea"/>
                          <a:cs typeface="+mn-cs"/>
                        </a:rPr>
                        <a:t>The disadvantages are greater.</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a:solidFill>
                            <a:schemeClr val="tx1"/>
                          </a:solidFill>
                          <a:effectLst/>
                          <a:latin typeface="+mn-lt"/>
                          <a:ea typeface="+mn-ea"/>
                          <a:cs typeface="+mn-cs"/>
                        </a:rPr>
                        <a:t>The advantages are much greater.</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r>
              <a:tr h="327556">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2</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a:solidFill>
                            <a:schemeClr val="tx1"/>
                          </a:solidFill>
                          <a:effectLst/>
                          <a:latin typeface="+mn-lt"/>
                          <a:ea typeface="+mn-ea"/>
                          <a:cs typeface="+mn-cs"/>
                        </a:rPr>
                        <a:t>Reason 1</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dirty="0">
                          <a:solidFill>
                            <a:schemeClr val="tx1"/>
                          </a:solidFill>
                          <a:effectLst/>
                          <a:latin typeface="+mn-lt"/>
                          <a:ea typeface="+mn-ea"/>
                          <a:cs typeface="+mn-cs"/>
                        </a:rPr>
                        <a:t>great economic pressure</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a:solidFill>
                            <a:schemeClr val="tx1"/>
                          </a:solidFill>
                          <a:effectLst/>
                          <a:latin typeface="+mn-lt"/>
                          <a:ea typeface="+mn-ea"/>
                          <a:cs typeface="+mn-cs"/>
                        </a:rPr>
                        <a:t>personal growth</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r>
              <a:tr h="1608805">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3</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Reason 2</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dirty="0">
                          <a:solidFill>
                            <a:schemeClr val="tx1"/>
                          </a:solidFill>
                          <a:effectLst/>
                          <a:latin typeface="+mn-lt"/>
                          <a:ea typeface="+mn-ea"/>
                          <a:cs typeface="+mn-cs"/>
                        </a:rPr>
                        <a:t>tremendous pressure: unfamiliar environment, limited language skills, not mature, safety problems, different approaches to teaching and learning</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dirty="0">
                          <a:solidFill>
                            <a:schemeClr val="tx1"/>
                          </a:solidFill>
                          <a:effectLst/>
                          <a:latin typeface="+mn-lt"/>
                          <a:ea typeface="+mn-ea"/>
                          <a:cs typeface="+mn-cs"/>
                        </a:rPr>
                        <a:t>chance for cultural exchange</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r>
              <a:tr h="803058">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a:solidFill>
                            <a:schemeClr val="tx1"/>
                          </a:solidFill>
                          <a:effectLst/>
                          <a:latin typeface="+mn-lt"/>
                          <a:ea typeface="+mn-ea"/>
                          <a:cs typeface="+mn-cs"/>
                        </a:rPr>
                        <a:t>4</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Reason 3</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marL="0" algn="l" defTabSz="914400" rtl="0" eaLnBrk="1" latinLnBrk="0" hangingPunct="1">
                        <a:lnSpc>
                          <a:spcPct val="150000"/>
                        </a:lnSpc>
                        <a:spcAft>
                          <a:spcPct val="0"/>
                        </a:spcAft>
                      </a:pPr>
                      <a:r>
                        <a:rPr lang="en-US" sz="1600" b="1" kern="100" dirty="0">
                          <a:solidFill>
                            <a:schemeClr val="tx1"/>
                          </a:solidFill>
                          <a:effectLst/>
                          <a:latin typeface="+mn-lt"/>
                          <a:ea typeface="+mn-ea"/>
                          <a:cs typeface="+mn-cs"/>
                        </a:rPr>
                        <a:t>great future for young people</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l">
                        <a:lnSpc>
                          <a:spcPct val="150000"/>
                        </a:lnSpc>
                        <a:spcAft>
                          <a:spcPct val="0"/>
                        </a:spcAft>
                      </a:pPr>
                      <a:r>
                        <a:rPr lang="en-US" sz="1600" b="1" kern="100" dirty="0">
                          <a:solidFill>
                            <a:schemeClr val="tx1"/>
                          </a:solidFill>
                          <a:effectLst/>
                          <a:latin typeface="+mn-lt"/>
                          <a:ea typeface="+mn-ea"/>
                          <a:cs typeface="+mn-cs"/>
                        </a:rPr>
                        <a:t>great opportunity to contribute to the development of our motherland</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r>
              <a:tr h="982670">
                <a:tc>
                  <a:txBody>
                    <a:bodyPr/>
                    <a:lstStyle>
                      <a:lvl1pPr marL="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b="1"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a:solidFill>
                            <a:schemeClr val="tx1"/>
                          </a:solidFill>
                          <a:effectLst/>
                          <a:latin typeface="+mn-lt"/>
                          <a:ea typeface="+mn-ea"/>
                          <a:cs typeface="+mn-cs"/>
                        </a:rPr>
                        <a:t>5</a:t>
                      </a:r>
                      <a:endParaRPr lang="zh-CN" altLang="en-US" sz="1600" b="1" kern="10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algn="ctr">
                        <a:lnSpc>
                          <a:spcPct val="150000"/>
                        </a:lnSpc>
                        <a:spcAft>
                          <a:spcPct val="0"/>
                        </a:spcAft>
                      </a:pPr>
                      <a:r>
                        <a:rPr lang="en-US" sz="1600" b="1" kern="100" dirty="0">
                          <a:solidFill>
                            <a:schemeClr val="tx1"/>
                          </a:solidFill>
                          <a:effectLst/>
                          <a:latin typeface="+mn-lt"/>
                          <a:ea typeface="+mn-ea"/>
                          <a:cs typeface="+mn-cs"/>
                        </a:rPr>
                        <a:t>Conclusion</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marL="0" algn="l" defTabSz="914400" rtl="0" eaLnBrk="1" latinLnBrk="0" hangingPunct="1">
                        <a:lnSpc>
                          <a:spcPct val="150000"/>
                        </a:lnSpc>
                        <a:spcAft>
                          <a:spcPct val="0"/>
                        </a:spcAft>
                      </a:pPr>
                      <a:r>
                        <a:rPr lang="en-US" sz="1600" b="1" kern="100" dirty="0">
                          <a:solidFill>
                            <a:schemeClr val="tx1"/>
                          </a:solidFill>
                          <a:effectLst/>
                          <a:latin typeface="+mn-lt"/>
                          <a:ea typeface="+mn-ea"/>
                          <a:cs typeface="+mn-cs"/>
                        </a:rPr>
                        <a:t>studying in China </a:t>
                      </a:r>
                      <a:endParaRPr lang="zh-CN" altLang="en-US" sz="1600" b="1" kern="100" dirty="0">
                        <a:solidFill>
                          <a:schemeClr val="tx1"/>
                        </a:solidFill>
                        <a:effectLst/>
                        <a:latin typeface="+mn-lt"/>
                        <a:ea typeface="+mn-ea"/>
                        <a:cs typeface="+mn-cs"/>
                      </a:endParaRPr>
                    </a:p>
                    <a:p>
                      <a:pPr marL="0" algn="l" defTabSz="914400" rtl="0" eaLnBrk="1" latinLnBrk="0" hangingPunct="1">
                        <a:lnSpc>
                          <a:spcPct val="150000"/>
                        </a:lnSpc>
                        <a:spcAft>
                          <a:spcPct val="0"/>
                        </a:spcAft>
                      </a:pPr>
                      <a:r>
                        <a:rPr lang="en-US" sz="1600" b="1" kern="100" dirty="0">
                          <a:solidFill>
                            <a:schemeClr val="tx1"/>
                          </a:solidFill>
                          <a:effectLst/>
                          <a:latin typeface="+mn-lt"/>
                          <a:ea typeface="+mn-ea"/>
                          <a:cs typeface="+mn-cs"/>
                        </a:rPr>
                        <a:t>should consider the disadvantages</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Arial" panose="020B0604020202020204"/>
                          <a:cs typeface="Arial" panose="020B0604020202020204"/>
                        </a:defRPr>
                      </a:lvl1pPr>
                      <a:lvl2pPr marL="457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2pPr>
                      <a:lvl3pPr marL="914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3pPr>
                      <a:lvl4pPr marL="1371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4pPr>
                      <a:lvl5pPr marL="18288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5pPr>
                      <a:lvl6pPr marL="22860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6pPr>
                      <a:lvl7pPr marL="27432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7pPr>
                      <a:lvl8pPr marL="32004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8pPr>
                      <a:lvl9pPr marL="3657600" algn="l" defTabSz="914400" rtl="0" eaLnBrk="1" latinLnBrk="0" hangingPunct="1">
                        <a:defRPr sz="1800" kern="1200">
                          <a:solidFill>
                            <a:schemeClr val="dk1"/>
                          </a:solidFill>
                          <a:latin typeface="Calibri" panose="020F0502020204030204"/>
                          <a:ea typeface="Arial" panose="020B0604020202020204"/>
                          <a:cs typeface="Arial" panose="020B0604020202020204"/>
                        </a:defRPr>
                      </a:lvl9pPr>
                    </a:lstStyle>
                    <a:p>
                      <a:pPr marL="0" algn="l" defTabSz="914400" rtl="0" eaLnBrk="1" latinLnBrk="0" hangingPunct="1">
                        <a:lnSpc>
                          <a:spcPct val="150000"/>
                        </a:lnSpc>
                        <a:spcAft>
                          <a:spcPct val="0"/>
                        </a:spcAft>
                      </a:pPr>
                      <a:r>
                        <a:rPr lang="en-US" sz="1600" b="1" kern="100" dirty="0">
                          <a:solidFill>
                            <a:schemeClr val="tx1"/>
                          </a:solidFill>
                          <a:effectLst/>
                          <a:latin typeface="+mn-lt"/>
                          <a:ea typeface="+mn-ea"/>
                          <a:cs typeface="+mn-cs"/>
                        </a:rPr>
                        <a:t>This life-changing experience is worthwhile.</a:t>
                      </a:r>
                      <a:endParaRPr lang="zh-CN" altLang="en-US" sz="1600" b="1" kern="100" dirty="0">
                        <a:solidFill>
                          <a:schemeClr val="tx1"/>
                        </a:solidFill>
                        <a:effectLst/>
                        <a:latin typeface="+mn-lt"/>
                        <a:ea typeface="+mn-ea"/>
                        <a:cs typeface="+mn-cs"/>
                      </a:endParaRPr>
                    </a:p>
                  </a:txBody>
                  <a:tcPr marL="59198" marR="59198" marT="0" marB="0" anchor="ct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r>
            </a:tbl>
          </a:graphicData>
        </a:graphic>
      </p:graphicFrame>
      <p:sp>
        <p:nvSpPr>
          <p:cNvPr id="4" name="TextBox 5"/>
          <p:cNvSpPr txBox="1"/>
          <p:nvPr/>
        </p:nvSpPr>
        <p:spPr>
          <a:xfrm>
            <a:off x="911424" y="36795"/>
            <a:ext cx="6624736"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1</a:t>
            </a:r>
            <a:r>
              <a:rPr lang="en-US" altLang="zh-CN" sz="3200" b="1" baseline="30000" dirty="0">
                <a:solidFill>
                  <a:srgbClr val="0000FF"/>
                </a:solidFill>
                <a:latin typeface="Times New Roman" panose="02020603050405020304" pitchFamily="18" charset="0"/>
                <a:cs typeface="Times New Roman" panose="02020603050405020304" pitchFamily="18" charset="0"/>
              </a:rPr>
              <a:t>st</a:t>
            </a:r>
            <a:r>
              <a:rPr lang="en-US" altLang="zh-CN" sz="3200" b="1" dirty="0">
                <a:solidFill>
                  <a:srgbClr val="0000FF"/>
                </a:solidFill>
                <a:latin typeface="Times New Roman" panose="02020603050405020304" pitchFamily="18" charset="0"/>
                <a:cs typeface="Times New Roman" panose="02020603050405020304" pitchFamily="18" charset="0"/>
              </a:rPr>
              <a:t> and 2</a:t>
            </a:r>
            <a:r>
              <a:rPr lang="en-US" altLang="zh-CN" sz="3200" b="1" baseline="30000" dirty="0">
                <a:solidFill>
                  <a:srgbClr val="0000FF"/>
                </a:solidFill>
                <a:latin typeface="Times New Roman" panose="02020603050405020304" pitchFamily="18" charset="0"/>
                <a:cs typeface="Times New Roman" panose="02020603050405020304" pitchFamily="18" charset="0"/>
              </a:rPr>
              <a:t>nd</a:t>
            </a:r>
            <a:r>
              <a:rPr lang="en-US" altLang="zh-CN" sz="3200" b="1" dirty="0">
                <a:solidFill>
                  <a:srgbClr val="0000FF"/>
                </a:solidFill>
                <a:latin typeface="Times New Roman" panose="02020603050405020304" pitchFamily="18" charset="0"/>
                <a:cs typeface="Times New Roman" panose="02020603050405020304" pitchFamily="18" charset="0"/>
              </a:rPr>
              <a:t> letter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4034" name="矩形 2"/>
          <p:cNvSpPr>
            <a:spLocks noChangeArrowheads="1"/>
          </p:cNvSpPr>
          <p:nvPr/>
        </p:nvSpPr>
        <p:spPr bwMode="auto">
          <a:xfrm>
            <a:off x="983432" y="678755"/>
            <a:ext cx="10873208" cy="1126462"/>
          </a:xfrm>
          <a:prstGeom prst="rect">
            <a:avLst/>
          </a:prstGeom>
          <a:noFill/>
          <a:ln w="9525">
            <a:noFill/>
            <a:miter lim="800000"/>
          </a:ln>
        </p:spPr>
        <p:txBody>
          <a:bodyPr wrap="square">
            <a:spAutoFit/>
          </a:bodyPr>
          <a:lstStyle/>
          <a:p>
            <a:pPr>
              <a:lnSpc>
                <a:spcPct val="120000"/>
              </a:lnSpc>
            </a:pPr>
            <a:r>
              <a:rPr lang="en-US" altLang="zh-CN" sz="2800" b="1" dirty="0">
                <a:solidFill>
                  <a:srgbClr val="0000FF"/>
                </a:solidFill>
                <a:ea typeface="Times New Roman" panose="02020603050405020304" pitchFamily="18" charset="0"/>
                <a:cs typeface="Arial" panose="020B0604020202020204"/>
              </a:rPr>
              <a:t>Read the letters from the two parents again and then use the connectors in the box to rewrite the sentences below. </a:t>
            </a:r>
            <a:endParaRPr lang="zh-CN" altLang="en-US" sz="2800" b="1" dirty="0">
              <a:solidFill>
                <a:srgbClr val="0000FF"/>
              </a:solidFill>
              <a:ea typeface="Times New Roman" panose="02020603050405020304" pitchFamily="18" charset="0"/>
              <a:cs typeface="Arial" panose="020B0604020202020204"/>
            </a:endParaRPr>
          </a:p>
        </p:txBody>
      </p:sp>
      <p:sp>
        <p:nvSpPr>
          <p:cNvPr id="44035" name="矩形 3"/>
          <p:cNvSpPr>
            <a:spLocks noChangeArrowheads="1"/>
          </p:cNvSpPr>
          <p:nvPr/>
        </p:nvSpPr>
        <p:spPr bwMode="auto">
          <a:xfrm>
            <a:off x="1847528" y="2004072"/>
            <a:ext cx="7110897" cy="523220"/>
          </a:xfrm>
          <a:prstGeom prst="rect">
            <a:avLst/>
          </a:prstGeom>
          <a:solidFill>
            <a:srgbClr val="FFFFCC"/>
          </a:solidFill>
          <a:ln w="9525">
            <a:noFill/>
            <a:miter lim="800000"/>
          </a:ln>
        </p:spPr>
        <p:txBody>
          <a:bodyPr wrap="square">
            <a:spAutoFit/>
          </a:bodyPr>
          <a:lstStyle/>
          <a:p>
            <a:r>
              <a:rPr lang="en-US" altLang="zh-CN" sz="2800" b="1" dirty="0">
                <a:latin typeface="Times New Roman" panose="02020603050405020304" pitchFamily="18" charset="0"/>
                <a:cs typeface="Times New Roman" panose="02020603050405020304" pitchFamily="18" charset="0"/>
              </a:rPr>
              <a:t>as a result, besides, for instance, that is to say</a:t>
            </a:r>
            <a:endParaRPr lang="zh-CN" altLang="en-US" sz="2800" b="1" dirty="0"/>
          </a:p>
        </p:txBody>
      </p:sp>
      <p:sp>
        <p:nvSpPr>
          <p:cNvPr id="44036" name="矩形 4"/>
          <p:cNvSpPr>
            <a:spLocks noChangeArrowheads="1"/>
          </p:cNvSpPr>
          <p:nvPr/>
        </p:nvSpPr>
        <p:spPr bwMode="auto">
          <a:xfrm>
            <a:off x="695400" y="2781757"/>
            <a:ext cx="10045525" cy="2677656"/>
          </a:xfrm>
          <a:prstGeom prst="rect">
            <a:avLst/>
          </a:prstGeom>
          <a:noFill/>
          <a:ln w="9525">
            <a:noFill/>
            <a:miter lim="800000"/>
          </a:ln>
        </p:spPr>
        <p:txBody>
          <a:bodyPr wrap="square">
            <a:spAutoFit/>
          </a:bodyPr>
          <a:lstStyle/>
          <a:p>
            <a:pPr marL="271780" indent="-271780">
              <a:lnSpc>
                <a:spcPct val="120000"/>
              </a:lnSpc>
            </a:pPr>
            <a:r>
              <a:rPr lang="en-US" altLang="zh-CN" sz="2800" b="1" dirty="0">
                <a:solidFill>
                  <a:srgbClr val="000000"/>
                </a:solidFill>
                <a:latin typeface="Times New Roman" panose="02020603050405020304" pitchFamily="18" charset="0"/>
                <a:cs typeface="Times New Roman" panose="02020603050405020304" pitchFamily="18" charset="0"/>
              </a:rPr>
              <a:t>1 Students who want to study abroad must consider their parents’ </a:t>
            </a:r>
            <a:r>
              <a:rPr lang="en-US" altLang="zh-CN" sz="2800" b="1" i="1" dirty="0">
                <a:solidFill>
                  <a:srgbClr val="9933FF"/>
                </a:solidFill>
                <a:latin typeface="Times New Roman" panose="02020603050405020304" pitchFamily="18" charset="0"/>
                <a:cs typeface="Times New Roman" panose="02020603050405020304" pitchFamily="18" charset="0"/>
              </a:rPr>
              <a:t>budget</a:t>
            </a:r>
            <a:r>
              <a:rPr lang="en-US" altLang="zh-CN" sz="2800" b="1" dirty="0">
                <a:solidFill>
                  <a:srgbClr val="000000"/>
                </a:solidFill>
                <a:latin typeface="Times New Roman" panose="02020603050405020304" pitchFamily="18" charset="0"/>
                <a:cs typeface="Times New Roman" panose="02020603050405020304" pitchFamily="18" charset="0"/>
              </a:rPr>
              <a:t>. They should think about whether they can afford the costs of studying overseas.</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271780" indent="-271780">
              <a:lnSpc>
                <a:spcPct val="120000"/>
              </a:lnSpc>
            </a:pPr>
            <a:r>
              <a:rPr lang="en-US" altLang="zh-CN" sz="2800" b="1" dirty="0">
                <a:solidFill>
                  <a:srgbClr val="000000"/>
                </a:solidFill>
                <a:latin typeface="Times New Roman" panose="02020603050405020304" pitchFamily="18" charset="0"/>
                <a:cs typeface="Times New Roman" panose="02020603050405020304" pitchFamily="18" charset="0"/>
              </a:rPr>
              <a:t>2 Studying abroad can put great pressure on young people. They may feel lonely and miss their families.</a:t>
            </a:r>
            <a:endParaRPr lang="zh-CN" altLang="en-US" sz="2800" b="1" dirty="0">
              <a:solidFill>
                <a:srgbClr val="000000"/>
              </a:solidFill>
            </a:endParaRPr>
          </a:p>
        </p:txBody>
      </p:sp>
      <p:sp>
        <p:nvSpPr>
          <p:cNvPr id="7" name="矩形 6"/>
          <p:cNvSpPr>
            <a:spLocks noChangeArrowheads="1"/>
          </p:cNvSpPr>
          <p:nvPr/>
        </p:nvSpPr>
        <p:spPr bwMode="auto">
          <a:xfrm>
            <a:off x="983432" y="2830857"/>
            <a:ext cx="9108753" cy="1643527"/>
          </a:xfrm>
          <a:prstGeom prst="rect">
            <a:avLst/>
          </a:prstGeom>
          <a:solidFill>
            <a:schemeClr val="bg1"/>
          </a:solidFill>
          <a:ln w="9525">
            <a:noFill/>
            <a:miter lim="800000"/>
          </a:ln>
        </p:spPr>
        <p:txBody>
          <a:bodyPr wrap="square">
            <a:spAutoFit/>
          </a:bodyPr>
          <a:lstStyle/>
          <a:p>
            <a:pPr>
              <a:lnSpc>
                <a:spcPct val="120000"/>
              </a:lnSpc>
            </a:pPr>
            <a:r>
              <a:rPr lang="en-US" altLang="zh-CN" sz="2800" b="1" dirty="0">
                <a:solidFill>
                  <a:srgbClr val="000000"/>
                </a:solidFill>
                <a:latin typeface="Times New Roman" panose="02020603050405020304" pitchFamily="18" charset="0"/>
                <a:cs typeface="Times New Roman" panose="02020603050405020304" pitchFamily="18" charset="0"/>
              </a:rPr>
              <a:t>Students who want to study abroad must consider their parents’ </a:t>
            </a:r>
            <a:r>
              <a:rPr lang="en-US" altLang="zh-CN" sz="2800" b="1" i="1" dirty="0">
                <a:solidFill>
                  <a:srgbClr val="9933FF"/>
                </a:solidFill>
                <a:latin typeface="Times New Roman" panose="02020603050405020304" pitchFamily="18" charset="0"/>
                <a:cs typeface="Times New Roman" panose="02020603050405020304" pitchFamily="18" charset="0"/>
              </a:rPr>
              <a:t>budget</a:t>
            </a:r>
            <a:r>
              <a:rPr lang="en-US" altLang="zh-CN"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That is to say, </a:t>
            </a:r>
            <a:r>
              <a:rPr lang="en-US" altLang="zh-CN" sz="2800" b="1" dirty="0">
                <a:solidFill>
                  <a:srgbClr val="000000"/>
                </a:solidFill>
                <a:latin typeface="Times New Roman" panose="02020603050405020304" pitchFamily="18" charset="0"/>
                <a:cs typeface="Times New Roman" panose="02020603050405020304" pitchFamily="18" charset="0"/>
              </a:rPr>
              <a:t>they should think about whether they can afford the costs of studying overseas.</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8" name="矩形 7"/>
          <p:cNvSpPr>
            <a:spLocks noChangeArrowheads="1"/>
          </p:cNvSpPr>
          <p:nvPr/>
        </p:nvSpPr>
        <p:spPr bwMode="auto">
          <a:xfrm>
            <a:off x="1064008" y="4262235"/>
            <a:ext cx="9928536" cy="1126462"/>
          </a:xfrm>
          <a:prstGeom prst="rect">
            <a:avLst/>
          </a:prstGeom>
          <a:solidFill>
            <a:schemeClr val="bg1"/>
          </a:solidFill>
          <a:ln w="9525">
            <a:noFill/>
            <a:miter lim="800000"/>
          </a:ln>
        </p:spPr>
        <p:txBody>
          <a:bodyPr wrap="square">
            <a:spAutoFit/>
          </a:bodyPr>
          <a:lstStyle/>
          <a:p>
            <a:pPr>
              <a:lnSpc>
                <a:spcPct val="120000"/>
              </a:lnSpc>
            </a:pPr>
            <a:r>
              <a:rPr lang="en-US" altLang="zh-CN" sz="2800" b="1" dirty="0">
                <a:solidFill>
                  <a:srgbClr val="000000"/>
                </a:solidFill>
                <a:latin typeface="Times New Roman" panose="02020603050405020304" pitchFamily="18" charset="0"/>
                <a:cs typeface="Times New Roman" panose="02020603050405020304" pitchFamily="18" charset="0"/>
              </a:rPr>
              <a:t>Studying abroad can put great pressure on young people. </a:t>
            </a:r>
            <a:r>
              <a:rPr lang="en-US" altLang="zh-CN" sz="2800" b="1" dirty="0">
                <a:solidFill>
                  <a:srgbClr val="FF0000"/>
                </a:solidFill>
                <a:latin typeface="Times New Roman" panose="02020603050405020304" pitchFamily="18" charset="0"/>
                <a:cs typeface="Times New Roman" panose="02020603050405020304" pitchFamily="18" charset="0"/>
              </a:rPr>
              <a:t>For instance, </a:t>
            </a:r>
            <a:r>
              <a:rPr lang="en-US" altLang="zh-CN" sz="2800" b="1" dirty="0">
                <a:solidFill>
                  <a:srgbClr val="000000"/>
                </a:solidFill>
                <a:latin typeface="Times New Roman" panose="02020603050405020304" pitchFamily="18" charset="0"/>
                <a:cs typeface="Times New Roman" panose="02020603050405020304" pitchFamily="18" charset="0"/>
              </a:rPr>
              <a:t>they may feel lonely and miss their families.</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6" name="AutoShape 8"/>
          <p:cNvSpPr>
            <a:spLocks noChangeArrowheads="1"/>
          </p:cNvSpPr>
          <p:nvPr/>
        </p:nvSpPr>
        <p:spPr bwMode="auto">
          <a:xfrm>
            <a:off x="3071664" y="2830857"/>
            <a:ext cx="1223962" cy="503238"/>
          </a:xfrm>
          <a:prstGeom prst="wedgeRoundRectCallout">
            <a:avLst>
              <a:gd name="adj1" fmla="val -47343"/>
              <a:gd name="adj2" fmla="val 96324"/>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n</a:t>
            </a:r>
            <a:r>
              <a:rPr lang="en-US" altLang="zh-CN" sz="2400" b="1">
                <a:cs typeface="Times New Roman" panose="02020603050405020304" pitchFamily="18" charset="0"/>
              </a:rPr>
              <a:t>.</a:t>
            </a:r>
            <a:r>
              <a:rPr lang="zh-CN" altLang="en-US" sz="2400" b="1">
                <a:cs typeface="Times New Roman" panose="02020603050405020304" pitchFamily="18" charset="0"/>
              </a:rPr>
              <a:t>预算</a:t>
            </a:r>
            <a:endParaRPr lang="zh-CN" altLang="en-US" sz="2400" b="1">
              <a:cs typeface="Times New Roman" panose="02020603050405020304" pitchFamily="18" charset="0"/>
            </a:endParaRPr>
          </a:p>
        </p:txBody>
      </p:sp>
      <p:sp>
        <p:nvSpPr>
          <p:cNvPr id="9" name="TextBox 5"/>
          <p:cNvSpPr txBox="1"/>
          <p:nvPr/>
        </p:nvSpPr>
        <p:spPr>
          <a:xfrm>
            <a:off x="911424" y="36795"/>
            <a:ext cx="3816424"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 Post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034"/>
                                        </p:tgtEl>
                                        <p:attrNameLst>
                                          <p:attrName>style.visibility</p:attrName>
                                        </p:attrNameLst>
                                      </p:cBhvr>
                                      <p:to>
                                        <p:strVal val="visible"/>
                                      </p:to>
                                    </p:set>
                                    <p:animEffect transition="in" filter="fade">
                                      <p:cBhvr>
                                        <p:cTn id="14" dur="1000"/>
                                        <p:tgtEl>
                                          <p:spTgt spid="44034"/>
                                        </p:tgtEl>
                                      </p:cBhvr>
                                    </p:animEffect>
                                    <p:anim calcmode="lin" valueType="num">
                                      <p:cBhvr>
                                        <p:cTn id="15" dur="1000" fill="hold"/>
                                        <p:tgtEl>
                                          <p:spTgt spid="44034"/>
                                        </p:tgtEl>
                                        <p:attrNameLst>
                                          <p:attrName>ppt_x</p:attrName>
                                        </p:attrNameLst>
                                      </p:cBhvr>
                                      <p:tavLst>
                                        <p:tav tm="0">
                                          <p:val>
                                            <p:strVal val="#ppt_x"/>
                                          </p:val>
                                        </p:tav>
                                        <p:tav tm="100000">
                                          <p:val>
                                            <p:strVal val="#ppt_x"/>
                                          </p:val>
                                        </p:tav>
                                      </p:tavLst>
                                    </p:anim>
                                    <p:anim calcmode="lin" valueType="num">
                                      <p:cBhvr>
                                        <p:cTn id="16"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4035"/>
                                        </p:tgtEl>
                                        <p:attrNameLst>
                                          <p:attrName>style.visibility</p:attrName>
                                        </p:attrNameLst>
                                      </p:cBhvr>
                                      <p:to>
                                        <p:strVal val="visible"/>
                                      </p:to>
                                    </p:set>
                                    <p:animEffect transition="in" filter="barn(inVertical)">
                                      <p:cBhvr>
                                        <p:cTn id="21" dur="500"/>
                                        <p:tgtEl>
                                          <p:spTgt spid="4403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4036"/>
                                        </p:tgtEl>
                                        <p:attrNameLst>
                                          <p:attrName>style.visibility</p:attrName>
                                        </p:attrNameLst>
                                      </p:cBhvr>
                                      <p:to>
                                        <p:strVal val="visible"/>
                                      </p:to>
                                    </p:set>
                                    <p:animEffect transition="in" filter="barn(inVertical)">
                                      <p:cBhvr>
                                        <p:cTn id="26" dur="500"/>
                                        <p:tgtEl>
                                          <p:spTgt spid="44036"/>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2"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animBg="1"/>
      <p:bldP spid="44036" grpId="0"/>
      <p:bldP spid="7" grpId="1" animBg="1"/>
      <p:bldP spid="8" grpId="2" animBg="1"/>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25400" y="633730"/>
            <a:ext cx="12355195" cy="4799965"/>
          </a:xfrm>
          <a:prstGeom prst="rect">
            <a:avLst/>
          </a:prstGeom>
          <a:solidFill>
            <a:srgbClr val="C00000">
              <a:alpha val="38000"/>
            </a:srgbClr>
          </a:solidFill>
        </p:spPr>
        <p:txBody>
          <a:bodyPr wrap="square">
            <a:spAutoFit/>
          </a:bodyPr>
          <a:lstStyle/>
          <a:p>
            <a:pPr algn="ctr" fontAlgn="auto">
              <a:lnSpc>
                <a:spcPct val="150000"/>
              </a:lnSpc>
              <a:spcBef>
                <a:spcPct val="0"/>
              </a:spcBef>
              <a:spcAft>
                <a:spcPct val="0"/>
              </a:spcAft>
              <a:defRPr/>
            </a:pPr>
            <a:r>
              <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UNIT 2</a:t>
            </a:r>
            <a:endPar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endParaRPr>
          </a:p>
          <a:p>
            <a:pPr algn="ctr" fontAlgn="auto">
              <a:lnSpc>
                <a:spcPct val="150000"/>
              </a:lnSpc>
              <a:spcBef>
                <a:spcPct val="0"/>
              </a:spcBef>
              <a:spcAft>
                <a:spcPct val="0"/>
              </a:spcAft>
              <a:defRPr/>
            </a:pPr>
            <a:r>
              <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rPr>
              <a:t>BRIDGING CULTURES</a:t>
            </a:r>
            <a:endPar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endParaRPr>
          </a:p>
          <a:p>
            <a:pPr algn="ctr" fontAlgn="auto">
              <a:lnSpc>
                <a:spcPct val="150000"/>
              </a:lnSpc>
              <a:defRPr/>
            </a:pPr>
            <a:r>
              <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rPr>
              <a:t>Express your opinions on studying abroad</a:t>
            </a:r>
            <a:endPar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endParaRPr>
          </a:p>
          <a:p>
            <a:pPr algn="ctr" fontAlgn="auto">
              <a:lnSpc>
                <a:spcPct val="150000"/>
              </a:lnSpc>
              <a:defRPr/>
            </a:pPr>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sym typeface="+mn-ea"/>
              </a:rPr>
              <a:t>STUDYING ABROAD: </a:t>
            </a:r>
            <a:endPar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endParaRPr>
          </a:p>
          <a:p>
            <a:pPr algn="ctr" fontAlgn="auto">
              <a:lnSpc>
                <a:spcPct val="150000"/>
              </a:lnSpc>
              <a:defRPr/>
            </a:pPr>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sym typeface="+mn-ea"/>
              </a:rPr>
              <a:t>IS IT A GOOD OR A BAD IDEA?</a:t>
            </a:r>
            <a:endPar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n-ea"/>
              <a:cs typeface="Arial" panose="020B0604020202020204" pitchFamily="34" charset="0"/>
            </a:endParaRPr>
          </a:p>
          <a:p>
            <a:pPr algn="ctr" fontAlgn="auto">
              <a:lnSpc>
                <a:spcPct val="150000"/>
              </a:lnSpc>
              <a:defRPr/>
            </a:pPr>
            <a:endParaRPr lang="en-US" altLang="zh-CN"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endParaRPr>
          </a:p>
          <a:p>
            <a:pPr algn="ctr" fontAlgn="auto">
              <a:lnSpc>
                <a:spcPct val="150000"/>
              </a:lnSpc>
              <a:defRPr/>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n-lt"/>
              <a:ea typeface="+mn-ea"/>
            </a:endParaRPr>
          </a:p>
        </p:txBody>
      </p:sp>
      <p:sp>
        <p:nvSpPr>
          <p:cNvPr id="5" name="文本框 4"/>
          <p:cNvSpPr txBox="1"/>
          <p:nvPr/>
        </p:nvSpPr>
        <p:spPr>
          <a:xfrm>
            <a:off x="4151784" y="4725144"/>
            <a:ext cx="3721100" cy="368300"/>
          </a:xfrm>
          <a:prstGeom prst="rect">
            <a:avLst/>
          </a:prstGeom>
          <a:solidFill>
            <a:schemeClr val="bg1">
              <a:lumMod val="95000"/>
              <a:alpha val="76000"/>
            </a:schemeClr>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rPr>
              <a:t>杭州二中许丽君</a:t>
            </a:r>
            <a:endParaRPr kumimoji="0" lang="zh-CN" altLang="en-US"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5058" name="矩形 3"/>
          <p:cNvSpPr>
            <a:spLocks noChangeArrowheads="1"/>
          </p:cNvSpPr>
          <p:nvPr/>
        </p:nvSpPr>
        <p:spPr bwMode="auto">
          <a:xfrm>
            <a:off x="2135560" y="980728"/>
            <a:ext cx="7217841" cy="523220"/>
          </a:xfrm>
          <a:prstGeom prst="rect">
            <a:avLst/>
          </a:prstGeom>
          <a:solidFill>
            <a:srgbClr val="FFFFCC"/>
          </a:solidFill>
          <a:ln w="9525">
            <a:noFill/>
            <a:miter lim="800000"/>
          </a:ln>
        </p:spPr>
        <p:txBody>
          <a:bodyPr wrap="square">
            <a:spAutoFit/>
          </a:bodyPr>
          <a:lstStyle/>
          <a:p>
            <a:r>
              <a:rPr lang="en-US" altLang="zh-CN" sz="2800" b="1" dirty="0">
                <a:latin typeface="Times New Roman" panose="02020603050405020304" pitchFamily="18" charset="0"/>
                <a:cs typeface="Times New Roman" panose="02020603050405020304" pitchFamily="18" charset="0"/>
              </a:rPr>
              <a:t>as a result, besides, for instance, that is to say</a:t>
            </a:r>
            <a:endParaRPr lang="zh-CN" altLang="en-US" sz="2800" b="1" dirty="0"/>
          </a:p>
        </p:txBody>
      </p:sp>
      <p:sp>
        <p:nvSpPr>
          <p:cNvPr id="45059" name="矩形 4"/>
          <p:cNvSpPr>
            <a:spLocks noChangeArrowheads="1"/>
          </p:cNvSpPr>
          <p:nvPr/>
        </p:nvSpPr>
        <p:spPr bwMode="auto">
          <a:xfrm>
            <a:off x="983432" y="1700808"/>
            <a:ext cx="10801200" cy="3785652"/>
          </a:xfrm>
          <a:prstGeom prst="rect">
            <a:avLst/>
          </a:prstGeom>
          <a:noFill/>
          <a:ln w="9525">
            <a:noFill/>
            <a:miter lim="800000"/>
          </a:ln>
        </p:spPr>
        <p:txBody>
          <a:bodyPr wrap="square">
            <a:spAutoFit/>
          </a:bodyPr>
          <a:lstStyle/>
          <a:p>
            <a:pPr marL="271780" indent="-271780">
              <a:lnSpc>
                <a:spcPct val="150000"/>
              </a:lnSpc>
            </a:pPr>
            <a:r>
              <a:rPr lang="en-US" altLang="zh-CN" sz="3200" b="1" dirty="0">
                <a:solidFill>
                  <a:srgbClr val="000000"/>
                </a:solidFill>
                <a:latin typeface="Times New Roman" panose="02020603050405020304" pitchFamily="18" charset="0"/>
                <a:cs typeface="Times New Roman" panose="02020603050405020304" pitchFamily="18" charset="0"/>
              </a:rPr>
              <a:t>3 Studying abroad will give students a good education. It also helps them to gain a global perspective.</a:t>
            </a:r>
            <a:endParaRPr lang="en-US" altLang="zh-CN" sz="3200" b="1" dirty="0">
              <a:solidFill>
                <a:srgbClr val="000000"/>
              </a:solidFill>
              <a:latin typeface="Times New Roman" panose="02020603050405020304" pitchFamily="18" charset="0"/>
              <a:cs typeface="Times New Roman" panose="02020603050405020304" pitchFamily="18" charset="0"/>
            </a:endParaRPr>
          </a:p>
          <a:p>
            <a:pPr marL="271780" indent="-271780">
              <a:lnSpc>
                <a:spcPct val="150000"/>
              </a:lnSpc>
            </a:pPr>
            <a:r>
              <a:rPr lang="en-US" altLang="zh-CN" sz="3200" b="1" dirty="0">
                <a:solidFill>
                  <a:srgbClr val="000000"/>
                </a:solidFill>
                <a:latin typeface="Times New Roman" panose="02020603050405020304" pitchFamily="18" charset="0"/>
                <a:cs typeface="Times New Roman" panose="02020603050405020304" pitchFamily="18" charset="0"/>
              </a:rPr>
              <a:t>4 Global development strategies help to make connections between China and the rest of the world. Young people with language skills and strong cultural awareness are needed.</a:t>
            </a:r>
            <a:endParaRPr lang="zh-CN" altLang="en-US" sz="3200" b="1" dirty="0">
              <a:solidFill>
                <a:srgbClr val="000000"/>
              </a:solidFill>
            </a:endParaRPr>
          </a:p>
        </p:txBody>
      </p:sp>
      <p:sp>
        <p:nvSpPr>
          <p:cNvPr id="6" name="矩形 5"/>
          <p:cNvSpPr>
            <a:spLocks noChangeArrowheads="1"/>
          </p:cNvSpPr>
          <p:nvPr/>
        </p:nvSpPr>
        <p:spPr bwMode="auto">
          <a:xfrm>
            <a:off x="1271464" y="1845426"/>
            <a:ext cx="10783763" cy="1274195"/>
          </a:xfrm>
          <a:prstGeom prst="rect">
            <a:avLst/>
          </a:prstGeom>
          <a:solidFill>
            <a:schemeClr val="bg1"/>
          </a:solidFill>
          <a:ln w="9525">
            <a:noFill/>
            <a:miter lim="800000"/>
          </a:ln>
        </p:spPr>
        <p:txBody>
          <a:bodyPr wrap="square">
            <a:spAutoFit/>
          </a:bodyPr>
          <a:lstStyle/>
          <a:p>
            <a:pPr>
              <a:lnSpc>
                <a:spcPct val="120000"/>
              </a:lnSpc>
            </a:pPr>
            <a:r>
              <a:rPr lang="en-US" altLang="zh-CN" sz="3200" b="1" dirty="0">
                <a:solidFill>
                  <a:srgbClr val="000000"/>
                </a:solidFill>
                <a:latin typeface="Times New Roman" panose="02020603050405020304" pitchFamily="18" charset="0"/>
                <a:cs typeface="Times New Roman" panose="02020603050405020304" pitchFamily="18" charset="0"/>
              </a:rPr>
              <a:t>Studying abroad will give students a good education.</a:t>
            </a:r>
            <a:r>
              <a:rPr lang="en-US" altLang="zh-CN" sz="3200" b="1" dirty="0">
                <a:solidFill>
                  <a:srgbClr val="FF0000"/>
                </a:solidFill>
                <a:latin typeface="Times New Roman" panose="02020603050405020304" pitchFamily="18" charset="0"/>
                <a:cs typeface="Times New Roman" panose="02020603050405020304" pitchFamily="18" charset="0"/>
              </a:rPr>
              <a:t> Besides,</a:t>
            </a:r>
            <a:r>
              <a:rPr lang="en-US" altLang="zh-CN" sz="3200" b="1" dirty="0">
                <a:solidFill>
                  <a:srgbClr val="000000"/>
                </a:solidFill>
                <a:latin typeface="Times New Roman" panose="02020603050405020304" pitchFamily="18" charset="0"/>
                <a:cs typeface="Times New Roman" panose="02020603050405020304" pitchFamily="18" charset="0"/>
              </a:rPr>
              <a:t> It also helps them to gain a global perspective.</a:t>
            </a:r>
            <a:endParaRPr lang="en-US" altLang="zh-CN" sz="3200" b="1" dirty="0">
              <a:solidFill>
                <a:srgbClr val="000000"/>
              </a:solidFill>
              <a:latin typeface="Times New Roman" panose="02020603050405020304" pitchFamily="18" charset="0"/>
              <a:cs typeface="Times New Roman" panose="02020603050405020304" pitchFamily="18" charset="0"/>
            </a:endParaRPr>
          </a:p>
        </p:txBody>
      </p:sp>
      <p:sp>
        <p:nvSpPr>
          <p:cNvPr id="7" name="矩形 6"/>
          <p:cNvSpPr>
            <a:spLocks noChangeArrowheads="1"/>
          </p:cNvSpPr>
          <p:nvPr/>
        </p:nvSpPr>
        <p:spPr bwMode="auto">
          <a:xfrm>
            <a:off x="1377261" y="3316481"/>
            <a:ext cx="10335363" cy="2456057"/>
          </a:xfrm>
          <a:prstGeom prst="rect">
            <a:avLst/>
          </a:prstGeom>
          <a:solidFill>
            <a:schemeClr val="bg1"/>
          </a:solidFill>
          <a:ln w="9525">
            <a:noFill/>
            <a:miter lim="800000"/>
          </a:ln>
        </p:spPr>
        <p:txBody>
          <a:bodyPr wrap="square">
            <a:spAutoFit/>
          </a:bodyPr>
          <a:lstStyle/>
          <a:p>
            <a:pPr>
              <a:lnSpc>
                <a:spcPct val="120000"/>
              </a:lnSpc>
            </a:pPr>
            <a:r>
              <a:rPr lang="en-US" altLang="zh-CN" sz="3200" b="1" dirty="0">
                <a:solidFill>
                  <a:srgbClr val="000000"/>
                </a:solidFill>
                <a:latin typeface="Times New Roman" panose="02020603050405020304" pitchFamily="18" charset="0"/>
                <a:cs typeface="Times New Roman" panose="02020603050405020304" pitchFamily="18" charset="0"/>
              </a:rPr>
              <a:t>Global development strategies help to make connections between China and the rest of the world. </a:t>
            </a:r>
            <a:r>
              <a:rPr lang="en-US" altLang="zh-CN" sz="3200" b="1" dirty="0">
                <a:solidFill>
                  <a:srgbClr val="FF0000"/>
                </a:solidFill>
                <a:latin typeface="Times New Roman" panose="02020603050405020304" pitchFamily="18" charset="0"/>
                <a:cs typeface="Times New Roman" panose="02020603050405020304" pitchFamily="18" charset="0"/>
              </a:rPr>
              <a:t>As a result,</a:t>
            </a:r>
            <a:r>
              <a:rPr lang="en-US" altLang="zh-CN" sz="3200" b="1" dirty="0">
                <a:solidFill>
                  <a:srgbClr val="000000"/>
                </a:solidFill>
                <a:latin typeface="Times New Roman" panose="02020603050405020304" pitchFamily="18" charset="0"/>
                <a:cs typeface="Times New Roman" panose="02020603050405020304" pitchFamily="18" charset="0"/>
              </a:rPr>
              <a:t> young people with language skills and strong cultural awareness are needed.</a:t>
            </a:r>
            <a:endParaRPr lang="en-US" altLang="zh-CN" sz="3200" b="1" dirty="0">
              <a:solidFill>
                <a:srgbClr val="000000"/>
              </a:solidFill>
              <a:latin typeface="Times New Roman" panose="02020603050405020304" pitchFamily="18" charset="0"/>
              <a:cs typeface="Times New Roman" panose="02020603050405020304" pitchFamily="18" charset="0"/>
            </a:endParaRPr>
          </a:p>
        </p:txBody>
      </p:sp>
      <p:sp>
        <p:nvSpPr>
          <p:cNvPr id="8" name="TextBox 5"/>
          <p:cNvSpPr txBox="1"/>
          <p:nvPr/>
        </p:nvSpPr>
        <p:spPr>
          <a:xfrm>
            <a:off x="911424" y="36795"/>
            <a:ext cx="3816424"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 Post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5058"/>
                                        </p:tgtEl>
                                        <p:attrNameLst>
                                          <p:attrName>style.visibility</p:attrName>
                                        </p:attrNameLst>
                                      </p:cBhvr>
                                      <p:to>
                                        <p:strVal val="visible"/>
                                      </p:to>
                                    </p:set>
                                    <p:animEffect transition="in" filter="barn(inVertical)">
                                      <p:cBhvr>
                                        <p:cTn id="14" dur="500"/>
                                        <p:tgtEl>
                                          <p:spTgt spid="4505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5059"/>
                                        </p:tgtEl>
                                        <p:attrNameLst>
                                          <p:attrName>style.visibility</p:attrName>
                                        </p:attrNameLst>
                                      </p:cBhvr>
                                      <p:to>
                                        <p:strVal val="visible"/>
                                      </p:to>
                                    </p:set>
                                    <p:animEffect transition="in" filter="barn(inVertical)">
                                      <p:cBhvr>
                                        <p:cTn id="19" dur="500"/>
                                        <p:tgtEl>
                                          <p:spTgt spid="450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1"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p:bldP spid="6" grpId="0" animBg="1"/>
      <p:bldP spid="7" grpId="1"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7106" name="矩形 5"/>
          <p:cNvSpPr>
            <a:spLocks noChangeArrowheads="1"/>
          </p:cNvSpPr>
          <p:nvPr/>
        </p:nvSpPr>
        <p:spPr bwMode="auto">
          <a:xfrm>
            <a:off x="506684" y="934267"/>
            <a:ext cx="11377264" cy="4700774"/>
          </a:xfrm>
          <a:prstGeom prst="rect">
            <a:avLst/>
          </a:prstGeom>
          <a:noFill/>
          <a:ln w="9525">
            <a:noFill/>
            <a:miter lim="800000"/>
          </a:ln>
        </p:spPr>
        <p:txBody>
          <a:bodyPr wrap="square">
            <a:spAutoFit/>
          </a:bodyPr>
          <a:lstStyle/>
          <a:p>
            <a:pPr>
              <a:lnSpc>
                <a:spcPct val="120000"/>
              </a:lnSpc>
            </a:pPr>
            <a:r>
              <a:rPr lang="en-US" altLang="zh-CN" sz="2800" b="1" dirty="0">
                <a:solidFill>
                  <a:srgbClr val="0000FF"/>
                </a:solidFill>
                <a:ea typeface="Times New Roman" panose="02020603050405020304" pitchFamily="18" charset="0"/>
                <a:cs typeface="Arial" panose="020B0604020202020204"/>
              </a:rPr>
              <a:t>Discuss the following questions with your partner.</a:t>
            </a:r>
            <a:endParaRPr lang="en-US" altLang="zh-CN" sz="2800" b="1" dirty="0">
              <a:solidFill>
                <a:srgbClr val="0000FF"/>
              </a:solidFill>
              <a:ea typeface="Times New Roman" panose="02020603050405020304" pitchFamily="18" charset="0"/>
              <a:cs typeface="Arial" panose="020B0604020202020204"/>
            </a:endParaRPr>
          </a:p>
          <a:p>
            <a:pPr>
              <a:lnSpc>
                <a:spcPct val="120000"/>
              </a:lnSpc>
            </a:pPr>
            <a:r>
              <a:rPr lang="en-US" altLang="zh-CN" sz="2800" b="1" dirty="0">
                <a:latin typeface="Times New Roman" panose="02020603050405020304" pitchFamily="18" charset="0"/>
                <a:ea typeface="Times New Roman" panose="02020603050405020304" pitchFamily="18" charset="0"/>
                <a:cs typeface="Arial" panose="020B0604020202020204"/>
              </a:rPr>
              <a:t>1. What are some other advantages or disadvantage of studying abroad that were not mentioned in the letters?</a:t>
            </a:r>
            <a:endParaRPr lang="en-US" altLang="zh-CN" sz="2800" b="1" dirty="0">
              <a:latin typeface="Times New Roman" panose="02020603050405020304" pitchFamily="18" charset="0"/>
              <a:ea typeface="Times New Roman" panose="02020603050405020304" pitchFamily="18" charset="0"/>
              <a:cs typeface="Arial" panose="020B0604020202020204"/>
            </a:endParaRPr>
          </a:p>
          <a:p>
            <a:pPr>
              <a:lnSpc>
                <a:spcPct val="120000"/>
              </a:lnSpc>
            </a:pPr>
            <a:endParaRPr lang="en-US" altLang="zh-CN" sz="2800" b="1" dirty="0">
              <a:latin typeface="Times New Roman" panose="02020603050405020304" pitchFamily="18" charset="0"/>
              <a:ea typeface="Times New Roman" panose="02020603050405020304" pitchFamily="18" charset="0"/>
              <a:cs typeface="Arial" panose="020B0604020202020204"/>
            </a:endParaRPr>
          </a:p>
          <a:p>
            <a:pPr>
              <a:lnSpc>
                <a:spcPct val="120000"/>
              </a:lnSpc>
            </a:pPr>
            <a:endParaRPr lang="en-US" altLang="zh-CN" sz="2800" b="1" dirty="0">
              <a:latin typeface="Times New Roman" panose="02020603050405020304" pitchFamily="18" charset="0"/>
              <a:ea typeface="Times New Roman" panose="02020603050405020304" pitchFamily="18" charset="0"/>
              <a:cs typeface="Arial" panose="020B0604020202020204"/>
            </a:endParaRPr>
          </a:p>
          <a:p>
            <a:pPr>
              <a:lnSpc>
                <a:spcPct val="120000"/>
              </a:lnSpc>
            </a:pPr>
            <a:endParaRPr lang="en-US" altLang="zh-CN" sz="2800" b="1" dirty="0">
              <a:latin typeface="Times New Roman" panose="02020603050405020304" pitchFamily="18" charset="0"/>
              <a:ea typeface="Times New Roman" panose="02020603050405020304" pitchFamily="18" charset="0"/>
              <a:cs typeface="Arial" panose="020B0604020202020204"/>
            </a:endParaRPr>
          </a:p>
          <a:p>
            <a:pPr>
              <a:lnSpc>
                <a:spcPct val="120000"/>
              </a:lnSpc>
            </a:pPr>
            <a:endParaRPr lang="en-US" altLang="zh-CN" sz="2800" b="1" dirty="0">
              <a:latin typeface="Times New Roman" panose="02020603050405020304" pitchFamily="18" charset="0"/>
              <a:ea typeface="Times New Roman" panose="02020603050405020304" pitchFamily="18" charset="0"/>
              <a:cs typeface="Arial" panose="020B0604020202020204"/>
            </a:endParaRPr>
          </a:p>
          <a:p>
            <a:pPr>
              <a:lnSpc>
                <a:spcPct val="120000"/>
              </a:lnSpc>
            </a:pPr>
            <a:endParaRPr lang="en-US" altLang="zh-CN" sz="2800" b="1" dirty="0">
              <a:latin typeface="Times New Roman" panose="02020603050405020304" pitchFamily="18" charset="0"/>
              <a:ea typeface="Times New Roman" panose="02020603050405020304" pitchFamily="18" charset="0"/>
              <a:cs typeface="Arial" panose="020B0604020202020204"/>
            </a:endParaRPr>
          </a:p>
          <a:p>
            <a:pPr>
              <a:lnSpc>
                <a:spcPct val="120000"/>
              </a:lnSpc>
            </a:pPr>
            <a:r>
              <a:rPr lang="en-US" altLang="zh-CN" sz="2800" b="1" dirty="0">
                <a:latin typeface="Times New Roman" panose="02020603050405020304" pitchFamily="18" charset="0"/>
                <a:ea typeface="Times New Roman" panose="02020603050405020304" pitchFamily="18" charset="0"/>
                <a:cs typeface="Arial" panose="020B0604020202020204"/>
              </a:rPr>
              <a:t>2. Which parent would you probably </a:t>
            </a:r>
            <a:r>
              <a:rPr lang="en-US" altLang="zh-CN" sz="2800" b="1" i="1" dirty="0">
                <a:solidFill>
                  <a:srgbClr val="9933FF"/>
                </a:solidFill>
                <a:latin typeface="Times New Roman" panose="02020603050405020304" pitchFamily="18" charset="0"/>
                <a:ea typeface="Times New Roman" panose="02020603050405020304" pitchFamily="18" charset="0"/>
                <a:cs typeface="Arial" panose="020B0604020202020204"/>
              </a:rPr>
              <a:t>side with</a:t>
            </a:r>
            <a:r>
              <a:rPr lang="en-US" altLang="zh-CN" sz="2800" b="1" dirty="0">
                <a:latin typeface="Times New Roman" panose="02020603050405020304" pitchFamily="18" charset="0"/>
                <a:ea typeface="Times New Roman" panose="02020603050405020304" pitchFamily="18" charset="0"/>
                <a:cs typeface="Arial" panose="020B0604020202020204"/>
              </a:rPr>
              <a:t>? Why?</a:t>
            </a:r>
            <a:endParaRPr lang="en-US" altLang="zh-CN" sz="2800" b="1" dirty="0">
              <a:latin typeface="Times New Roman" panose="02020603050405020304" pitchFamily="18" charset="0"/>
              <a:ea typeface="Times New Roman" panose="02020603050405020304" pitchFamily="18" charset="0"/>
              <a:cs typeface="Arial" panose="020B0604020202020204"/>
            </a:endParaRPr>
          </a:p>
        </p:txBody>
      </p:sp>
      <p:sp>
        <p:nvSpPr>
          <p:cNvPr id="5" name="AutoShape 8"/>
          <p:cNvSpPr>
            <a:spLocks noChangeArrowheads="1"/>
          </p:cNvSpPr>
          <p:nvPr/>
        </p:nvSpPr>
        <p:spPr bwMode="auto">
          <a:xfrm>
            <a:off x="7176120" y="4713312"/>
            <a:ext cx="865188" cy="503237"/>
          </a:xfrm>
          <a:prstGeom prst="wedgeRoundRectCallout">
            <a:avLst>
              <a:gd name="adj1" fmla="val -44292"/>
              <a:gd name="adj2" fmla="val 77289"/>
              <a:gd name="adj3" fmla="val 16667"/>
            </a:avLst>
          </a:prstGeom>
          <a:solidFill>
            <a:srgbClr val="FFFF99">
              <a:alpha val="72156"/>
            </a:srgbClr>
          </a:solidFill>
          <a:ln w="9525">
            <a:solidFill>
              <a:schemeClr val="tx1"/>
            </a:solidFill>
            <a:miter lim="800000"/>
          </a:ln>
        </p:spPr>
        <p:txBody>
          <a:bodyPr/>
          <a:lstStyle/>
          <a:p>
            <a:r>
              <a:rPr lang="zh-CN" altLang="en-US" sz="2400" b="1">
                <a:latin typeface="Times New Roman" panose="02020603050405020304" pitchFamily="18" charset="0"/>
                <a:cs typeface="Times New Roman" panose="02020603050405020304" pitchFamily="18" charset="0"/>
              </a:rPr>
              <a:t>支持</a:t>
            </a:r>
            <a:endParaRPr lang="zh-CN" altLang="en-US" sz="2400" b="1">
              <a:cs typeface="Times New Roman" panose="02020603050405020304" pitchFamily="18" charset="0"/>
            </a:endParaRPr>
          </a:p>
        </p:txBody>
      </p:sp>
      <p:sp>
        <p:nvSpPr>
          <p:cNvPr id="6" name="TextBox 6"/>
          <p:cNvSpPr txBox="1"/>
          <p:nvPr/>
        </p:nvSpPr>
        <p:spPr>
          <a:xfrm>
            <a:off x="470680" y="2522991"/>
            <a:ext cx="11449272" cy="1384995"/>
          </a:xfrm>
          <a:prstGeom prst="rect">
            <a:avLst/>
          </a:prstGeom>
          <a:noFill/>
        </p:spPr>
        <p:txBody>
          <a:bodyPr wrap="square" rtlCol="0">
            <a:spAutoFit/>
          </a:bodyPr>
          <a:lstStyle/>
          <a:p>
            <a:pPr algn="just"/>
            <a:r>
              <a:rPr lang="en-US" altLang="zh-CN" sz="2800" b="1" dirty="0">
                <a:solidFill>
                  <a:srgbClr val="000099"/>
                </a:solidFill>
                <a:latin typeface="Times New Roman" panose="02020603050405020304" pitchFamily="18" charset="0"/>
                <a:cs typeface="Times New Roman" panose="02020603050405020304" pitchFamily="18" charset="0"/>
              </a:rPr>
              <a:t>One disadvantage of studying abroad is that not all students are suited to it. Some students will never gain the needed language ability or may not get the most from an unfamiliar teaching approach.</a:t>
            </a:r>
            <a:endParaRPr lang="en-US" altLang="zh-CN" sz="2800" b="1" dirty="0">
              <a:solidFill>
                <a:srgbClr val="000099"/>
              </a:solidFill>
              <a:latin typeface="Times New Roman" panose="02020603050405020304" pitchFamily="18" charset="0"/>
              <a:cs typeface="Times New Roman" panose="02020603050405020304" pitchFamily="18" charset="0"/>
            </a:endParaRPr>
          </a:p>
        </p:txBody>
      </p:sp>
      <p:sp>
        <p:nvSpPr>
          <p:cNvPr id="7" name="TextBox 8"/>
          <p:cNvSpPr txBox="1"/>
          <p:nvPr/>
        </p:nvSpPr>
        <p:spPr>
          <a:xfrm>
            <a:off x="416064" y="4010824"/>
            <a:ext cx="11233248" cy="954107"/>
          </a:xfrm>
          <a:prstGeom prst="rect">
            <a:avLst/>
          </a:prstGeom>
          <a:noFill/>
        </p:spPr>
        <p:txBody>
          <a:bodyPr wrap="square" rtlCol="0">
            <a:spAutoFit/>
          </a:bodyPr>
          <a:lstStyle/>
          <a:p>
            <a:pPr algn="just" defTabSz="914400" fontAlgn="auto">
              <a:spcBef>
                <a:spcPts val="0"/>
              </a:spcBef>
              <a:spcAft>
                <a:spcPts val="0"/>
              </a:spcAft>
            </a:pPr>
            <a:r>
              <a:rPr lang="en-US" altLang="zh-CN" sz="2800" b="1" dirty="0">
                <a:solidFill>
                  <a:srgbClr val="000099"/>
                </a:solidFill>
                <a:latin typeface="Times New Roman" panose="02020603050405020304" pitchFamily="18" charset="0"/>
                <a:ea typeface="宋体" panose="02010600030101010101" pitchFamily="2" charset="-122"/>
                <a:cs typeface="Times New Roman" panose="02020603050405020304" pitchFamily="18" charset="0"/>
              </a:rPr>
              <a:t>One advantage of studying abroad is the chance to meet new lifelong friends from different cultural backgrounds.</a:t>
            </a:r>
            <a:endParaRPr lang="en-US" altLang="zh-CN" sz="2800" b="1" dirty="0">
              <a:solidFill>
                <a:srgbClr val="000099"/>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TextBox 7"/>
          <p:cNvSpPr txBox="1"/>
          <p:nvPr/>
        </p:nvSpPr>
        <p:spPr>
          <a:xfrm>
            <a:off x="1199456" y="5679662"/>
            <a:ext cx="9937104" cy="954107"/>
          </a:xfrm>
          <a:prstGeom prst="rect">
            <a:avLst/>
          </a:prstGeom>
          <a:noFill/>
        </p:spPr>
        <p:txBody>
          <a:bodyPr wrap="square" rtlCol="0">
            <a:spAutoFit/>
          </a:bodyPr>
          <a:lstStyle/>
          <a:p>
            <a:pPr algn="just" defTabSz="914400" fontAlgn="auto">
              <a:spcBef>
                <a:spcPts val="0"/>
              </a:spcBef>
              <a:spcAft>
                <a:spcPts val="0"/>
              </a:spcAft>
            </a:pPr>
            <a:r>
              <a:rPr lang="en-US" altLang="zh-CN" sz="2800" b="1" dirty="0">
                <a:solidFill>
                  <a:srgbClr val="000099"/>
                </a:solidFill>
                <a:latin typeface="Times New Roman" panose="02020603050405020304" pitchFamily="18" charset="0"/>
                <a:ea typeface="宋体" panose="02010600030101010101" pitchFamily="2" charset="-122"/>
                <a:cs typeface="Times New Roman" panose="02020603050405020304" pitchFamily="18" charset="0"/>
              </a:rPr>
              <a:t>I would probably side with Zhang Yi because  I think Wang Li’s perspective is too narrow. </a:t>
            </a:r>
            <a:endParaRPr lang="en-US" altLang="zh-CN" sz="2800" b="1" dirty="0">
              <a:solidFill>
                <a:srgbClr val="000099"/>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 name="组合 1"/>
          <p:cNvGrpSpPr/>
          <p:nvPr/>
        </p:nvGrpSpPr>
        <p:grpSpPr>
          <a:xfrm>
            <a:off x="1127448" y="-112270"/>
            <a:ext cx="7542118" cy="1192948"/>
            <a:chOff x="1127448" y="-112270"/>
            <a:chExt cx="7542118" cy="1192948"/>
          </a:xfrm>
        </p:grpSpPr>
        <p:pic>
          <p:nvPicPr>
            <p:cNvPr id="47107" name="图片 2"/>
            <p:cNvPicPr>
              <a:picLocks noChangeAspect="1"/>
            </p:cNvPicPr>
            <p:nvPr/>
          </p:nvPicPr>
          <p:blipFill>
            <a:blip r:embed="rId2"/>
            <a:stretch>
              <a:fillRect/>
            </a:stretch>
          </p:blipFill>
          <p:spPr bwMode="auto">
            <a:xfrm>
              <a:off x="4637118" y="-2299"/>
              <a:ext cx="4032448" cy="1082977"/>
            </a:xfrm>
            <a:prstGeom prst="rect">
              <a:avLst/>
            </a:prstGeom>
            <a:noFill/>
            <a:ln w="9525">
              <a:noFill/>
              <a:miter lim="800000"/>
              <a:headEnd/>
              <a:tailEnd/>
            </a:ln>
          </p:spPr>
        </p:pic>
        <p:pic>
          <p:nvPicPr>
            <p:cNvPr id="10" name="Picture 12" descr="BAN_109"/>
            <p:cNvPicPr>
              <a:picLocks noChangeAspect="1" noChangeArrowheads="1"/>
            </p:cNvPicPr>
            <p:nvPr/>
          </p:nvPicPr>
          <p:blipFill>
            <a:blip r:embed="rId3" cstate="print"/>
            <a:srcRect/>
            <a:stretch>
              <a:fillRect/>
            </a:stretch>
          </p:blipFill>
          <p:spPr bwMode="auto">
            <a:xfrm>
              <a:off x="1127448" y="-112270"/>
              <a:ext cx="3784186" cy="1035914"/>
            </a:xfrm>
            <a:prstGeom prst="rect">
              <a:avLst/>
            </a:prstGeom>
            <a:noFill/>
            <a:ln w="9525">
              <a:noFill/>
              <a:miter lim="800000"/>
              <a:headEnd/>
              <a:tailEnd/>
            </a:ln>
          </p:spPr>
        </p:pic>
        <p:sp>
          <p:nvSpPr>
            <p:cNvPr id="11" name="Text Box 12"/>
            <p:cNvSpPr txBox="1">
              <a:spLocks noChangeArrowheads="1"/>
            </p:cNvSpPr>
            <p:nvPr/>
          </p:nvSpPr>
          <p:spPr bwMode="auto">
            <a:xfrm>
              <a:off x="1271334" y="82522"/>
              <a:ext cx="2490319" cy="646331"/>
            </a:xfrm>
            <a:prstGeom prst="rect">
              <a:avLst/>
            </a:prstGeom>
            <a:noFill/>
            <a:ln w="9525">
              <a:noFill/>
              <a:miter lim="800000"/>
            </a:ln>
            <a:effectLst/>
          </p:spPr>
          <p:txBody>
            <a:bodyPr wrap="square">
              <a:spAutoFit/>
            </a:bodyPr>
            <a:lstStyle/>
            <a:p>
              <a:pPr algn="l">
                <a:lnSpc>
                  <a:spcPct val="100000"/>
                </a:lnSpc>
                <a:spcBef>
                  <a:spcPct val="50000"/>
                </a:spcBef>
              </a:pPr>
              <a:r>
                <a:rPr lang="en-US" altLang="zh-CN" sz="3600" b="1" dirty="0">
                  <a:solidFill>
                    <a:srgbClr val="A50021"/>
                  </a:solidFill>
                  <a:latin typeface="Arial Narrow" panose="020B0606020202030204" pitchFamily="34" charset="0"/>
                </a:rPr>
                <a:t>Discussion</a:t>
              </a:r>
              <a:endParaRPr lang="en-US" altLang="zh-CN" sz="3600" b="1" dirty="0">
                <a:solidFill>
                  <a:srgbClr val="A50021"/>
                </a:solidFill>
                <a:latin typeface="Arial Narrow" panose="020B0606020202030204" pitchFamily="34" charset="0"/>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7106"/>
                                        </p:tgtEl>
                                        <p:attrNameLst>
                                          <p:attrName>style.visibility</p:attrName>
                                        </p:attrNameLst>
                                      </p:cBhvr>
                                      <p:to>
                                        <p:strVal val="visible"/>
                                      </p:to>
                                    </p:set>
                                    <p:anim calcmode="lin" valueType="num">
                                      <p:cBhvr additive="base">
                                        <p:cTn id="14" dur="500" fill="hold"/>
                                        <p:tgtEl>
                                          <p:spTgt spid="47106"/>
                                        </p:tgtEl>
                                        <p:attrNameLst>
                                          <p:attrName>ppt_x</p:attrName>
                                        </p:attrNameLst>
                                      </p:cBhvr>
                                      <p:tavLst>
                                        <p:tav tm="0">
                                          <p:val>
                                            <p:strVal val="#ppt_x"/>
                                          </p:val>
                                        </p:tav>
                                        <p:tav tm="100000">
                                          <p:val>
                                            <p:strVal val="#ppt_x"/>
                                          </p:val>
                                        </p:tav>
                                      </p:tavLst>
                                    </p:anim>
                                    <p:anim calcmode="lin" valueType="num">
                                      <p:cBhvr additive="base">
                                        <p:cTn id="15"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par>
                          <p:cTn id="31" fill="hold">
                            <p:stCondLst>
                              <p:cond delay="0"/>
                            </p:stCondLst>
                            <p:childTnLst>
                              <p:par>
                                <p:cTn id="32" presetID="3"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8130" name="矩形 1"/>
          <p:cNvSpPr>
            <a:spLocks noChangeArrowheads="1"/>
          </p:cNvSpPr>
          <p:nvPr/>
        </p:nvSpPr>
        <p:spPr bwMode="auto">
          <a:xfrm>
            <a:off x="2783632" y="3039857"/>
            <a:ext cx="5994400" cy="3048000"/>
          </a:xfrm>
          <a:prstGeom prst="rect">
            <a:avLst/>
          </a:prstGeom>
          <a:noFill/>
          <a:ln w="19050">
            <a:solidFill>
              <a:srgbClr val="A7BDF9"/>
            </a:solidFill>
            <a:miter lim="800000"/>
          </a:ln>
        </p:spPr>
        <p:txBody>
          <a:bodyPr>
            <a:spAutoFit/>
          </a:bodyPr>
          <a:lstStyle/>
          <a:p>
            <a:pPr marL="457200" indent="-457200">
              <a:lnSpc>
                <a:spcPct val="120000"/>
              </a:lnSpc>
              <a:buFont typeface="Arial" panose="020B0604020202020204"/>
              <a:buChar char="•"/>
            </a:pPr>
            <a:r>
              <a:rPr lang="en-US" altLang="zh-CN" sz="3200" b="1">
                <a:solidFill>
                  <a:srgbClr val="000000"/>
                </a:solidFill>
                <a:latin typeface="Times New Roman" panose="02020603050405020304" pitchFamily="18" charset="0"/>
                <a:cs typeface="Times New Roman" panose="02020603050405020304" pitchFamily="18" charset="0"/>
              </a:rPr>
              <a:t>Start with a question or a fact.</a:t>
            </a:r>
            <a:endParaRPr lang="en-US" altLang="zh-CN" sz="3200" b="1">
              <a:solidFill>
                <a:srgbClr val="000000"/>
              </a:solidFill>
              <a:latin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a:buChar char="•"/>
            </a:pPr>
            <a:r>
              <a:rPr lang="en-US" altLang="zh-CN" sz="3200" b="1">
                <a:solidFill>
                  <a:srgbClr val="000000"/>
                </a:solidFill>
                <a:latin typeface="Times New Roman" panose="02020603050405020304" pitchFamily="18" charset="0"/>
                <a:cs typeface="Times New Roman" panose="02020603050405020304" pitchFamily="18" charset="0"/>
              </a:rPr>
              <a:t>State an opinion.</a:t>
            </a:r>
            <a:endParaRPr lang="en-US" altLang="zh-CN" sz="3200" b="1">
              <a:solidFill>
                <a:srgbClr val="000000"/>
              </a:solidFill>
              <a:latin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a:buChar char="•"/>
            </a:pPr>
            <a:r>
              <a:rPr lang="en-US" altLang="zh-CN" sz="3200" b="1">
                <a:solidFill>
                  <a:srgbClr val="000000"/>
                </a:solidFill>
                <a:latin typeface="Times New Roman" panose="02020603050405020304" pitchFamily="18" charset="0"/>
                <a:cs typeface="Times New Roman" panose="02020603050405020304" pitchFamily="18" charset="0"/>
              </a:rPr>
              <a:t>Give reasons and evidence to support an opinion </a:t>
            </a:r>
            <a:endParaRPr lang="en-US" altLang="zh-CN" sz="3200" b="1">
              <a:solidFill>
                <a:srgbClr val="000000"/>
              </a:solidFill>
              <a:latin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a:buChar char="•"/>
            </a:pPr>
            <a:r>
              <a:rPr lang="en-US" altLang="zh-CN" sz="3200" b="1">
                <a:solidFill>
                  <a:srgbClr val="000000"/>
                </a:solidFill>
                <a:latin typeface="Times New Roman" panose="02020603050405020304" pitchFamily="18" charset="0"/>
                <a:cs typeface="Times New Roman" panose="02020603050405020304" pitchFamily="18" charset="0"/>
              </a:rPr>
              <a:t>State a conclusion.</a:t>
            </a:r>
            <a:endParaRPr lang="zh-CN" altLang="en-US" b="1">
              <a:solidFill>
                <a:srgbClr val="000000"/>
              </a:solidFill>
            </a:endParaRPr>
          </a:p>
        </p:txBody>
      </p:sp>
      <p:sp>
        <p:nvSpPr>
          <p:cNvPr id="48131" name="TextBox 3"/>
          <p:cNvSpPr txBox="1">
            <a:spLocks noChangeArrowheads="1"/>
          </p:cNvSpPr>
          <p:nvPr/>
        </p:nvSpPr>
        <p:spPr bwMode="auto">
          <a:xfrm>
            <a:off x="335360" y="1053906"/>
            <a:ext cx="12169352" cy="1078950"/>
          </a:xfrm>
          <a:prstGeom prst="rect">
            <a:avLst/>
          </a:prstGeom>
          <a:noFill/>
          <a:ln w="9525">
            <a:noFill/>
            <a:miter lim="800000"/>
          </a:ln>
        </p:spPr>
        <p:txBody>
          <a:bodyPr wrap="square">
            <a:spAutoFit/>
          </a:bodyPr>
          <a:lstStyle/>
          <a:p>
            <a:pPr>
              <a:lnSpc>
                <a:spcPct val="120000"/>
              </a:lnSpc>
            </a:pPr>
            <a:r>
              <a:rPr lang="en-US" altLang="zh-CN" sz="2800" b="1" dirty="0">
                <a:ea typeface="Times New Roman" panose="02020603050405020304" pitchFamily="18" charset="0"/>
                <a:cs typeface="Arial" panose="020B0604020202020204"/>
              </a:rPr>
              <a:t>By Analyzing the argumentative letters, the structure of the passage can be arranged as follows:</a:t>
            </a:r>
            <a:endParaRPr lang="zh-CN" altLang="en-US" sz="2800" b="1" dirty="0">
              <a:ea typeface="Times New Roman" panose="02020603050405020304" pitchFamily="18" charset="0"/>
              <a:cs typeface="Arial" panose="020B0604020202020204"/>
            </a:endParaRPr>
          </a:p>
        </p:txBody>
      </p:sp>
      <p:sp>
        <p:nvSpPr>
          <p:cNvPr id="5" name="矩形 4"/>
          <p:cNvSpPr/>
          <p:nvPr/>
        </p:nvSpPr>
        <p:spPr>
          <a:xfrm>
            <a:off x="4367808" y="515211"/>
            <a:ext cx="3048912" cy="646331"/>
          </a:xfrm>
          <a:prstGeom prst="rect">
            <a:avLst/>
          </a:prstGeom>
          <a:noFill/>
        </p:spPr>
        <p:txBody>
          <a:bodyPr wrap="none">
            <a:spAutoFit/>
          </a:bodyPr>
          <a:lstStyle/>
          <a:p>
            <a:pPr algn="ctr" fontAlgn="auto">
              <a:spcBef>
                <a:spcPct val="0"/>
              </a:spcBef>
              <a:spcAft>
                <a:spcPct val="0"/>
              </a:spcAft>
              <a:defRPr/>
            </a:pPr>
            <a:r>
              <a:rPr lang="en-US" sz="3600" b="1" dirty="0">
                <a:ln w="22225">
                  <a:solidFill>
                    <a:schemeClr val="accent2"/>
                  </a:solidFill>
                  <a:prstDash val="solid"/>
                </a:ln>
                <a:solidFill>
                  <a:schemeClr val="accent2">
                    <a:lumMod val="40000"/>
                    <a:lumOff val="60000"/>
                  </a:schemeClr>
                </a:solidFill>
                <a:latin typeface="Arial" panose="020B0604020202020204" pitchFamily="34" charset="0"/>
                <a:ea typeface="Times New Roman" panose="02020603050405020304" pitchFamily="18" charset="0"/>
                <a:cs typeface="Arial" panose="020B0604020202020204" pitchFamily="34" charset="0"/>
              </a:rPr>
              <a:t>Writing skills</a:t>
            </a:r>
            <a:endParaRPr lang="zh-CN" altLang="en-US" sz="3600" b="1" dirty="0">
              <a:ln w="22225">
                <a:solidFill>
                  <a:schemeClr val="accent2"/>
                </a:solidFill>
                <a:prstDash val="solid"/>
              </a:ln>
              <a:solidFill>
                <a:schemeClr val="accent2">
                  <a:lumMod val="40000"/>
                  <a:lumOff val="60000"/>
                </a:schemeClr>
              </a:solidFill>
              <a:latin typeface="+mn-lt"/>
              <a:ea typeface="+mn-ea"/>
            </a:endParaRPr>
          </a:p>
        </p:txBody>
      </p:sp>
      <p:sp>
        <p:nvSpPr>
          <p:cNvPr id="48133" name="TextBox 3"/>
          <p:cNvSpPr txBox="1">
            <a:spLocks noChangeArrowheads="1"/>
          </p:cNvSpPr>
          <p:nvPr/>
        </p:nvSpPr>
        <p:spPr bwMode="auto">
          <a:xfrm>
            <a:off x="1061822" y="2148293"/>
            <a:ext cx="8928100" cy="684213"/>
          </a:xfrm>
          <a:prstGeom prst="rect">
            <a:avLst/>
          </a:prstGeom>
          <a:noFill/>
          <a:ln w="9525">
            <a:noFill/>
            <a:miter lim="800000"/>
          </a:ln>
        </p:spPr>
        <p:txBody>
          <a:bodyPr>
            <a:spAutoFit/>
          </a:bodyPr>
          <a:lstStyle/>
          <a:p>
            <a:pPr>
              <a:lnSpc>
                <a:spcPct val="120000"/>
              </a:lnSpc>
            </a:pPr>
            <a:r>
              <a:rPr lang="en-US" altLang="zh-CN" sz="3200" b="1" dirty="0">
                <a:solidFill>
                  <a:srgbClr val="0000FF"/>
                </a:solidFill>
                <a:ea typeface="Times New Roman" panose="02020603050405020304" pitchFamily="18" charset="0"/>
                <a:cs typeface="Arial" panose="020B0604020202020204"/>
              </a:rPr>
              <a:t>Mark the parts of the argument in the letters.</a:t>
            </a:r>
            <a:endParaRPr lang="zh-CN" altLang="en-US" sz="3200" b="1" dirty="0">
              <a:solidFill>
                <a:srgbClr val="0000FF"/>
              </a:solidFill>
              <a:ea typeface="Times New Roman" panose="02020603050405020304" pitchFamily="18" charset="0"/>
              <a:cs typeface="Arial" panose="020B0604020202020204"/>
            </a:endParaRPr>
          </a:p>
        </p:txBody>
      </p:sp>
      <p:pic>
        <p:nvPicPr>
          <p:cNvPr id="6" name="图片 5" descr="QQ截图20200312093441"/>
          <p:cNvPicPr>
            <a:picLocks noChangeAspect="1"/>
          </p:cNvPicPr>
          <p:nvPr/>
        </p:nvPicPr>
        <p:blipFill>
          <a:blip r:embed="rId2"/>
          <a:stretch>
            <a:fillRect/>
          </a:stretch>
        </p:blipFill>
        <p:spPr>
          <a:xfrm>
            <a:off x="47328" y="4725144"/>
            <a:ext cx="1512168" cy="1357223"/>
          </a:xfrm>
          <a:prstGeom prst="rect">
            <a:avLst/>
          </a:prstGeom>
          <a:effectLst>
            <a:softEdge rad="31750"/>
          </a:effectLst>
        </p:spPr>
      </p:pic>
      <p:pic>
        <p:nvPicPr>
          <p:cNvPr id="7" name="图片 3"/>
          <p:cNvPicPr>
            <a:picLocks noChangeAspect="1"/>
          </p:cNvPicPr>
          <p:nvPr/>
        </p:nvPicPr>
        <p:blipFill>
          <a:blip r:embed="rId3"/>
          <a:stretch>
            <a:fillRect/>
          </a:stretch>
        </p:blipFill>
        <p:spPr bwMode="auto">
          <a:xfrm>
            <a:off x="1027245" y="80532"/>
            <a:ext cx="3103563" cy="50805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barn(inVertical)">
                                      <p:cBhvr>
                                        <p:cTn id="17" dur="500"/>
                                        <p:tgtEl>
                                          <p:spTgt spid="4813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8133"/>
                                        </p:tgtEl>
                                        <p:attrNameLst>
                                          <p:attrName>style.visibility</p:attrName>
                                        </p:attrNameLst>
                                      </p:cBhvr>
                                      <p:to>
                                        <p:strVal val="visible"/>
                                      </p:to>
                                    </p:set>
                                    <p:anim calcmode="lin" valueType="num">
                                      <p:cBhvr additive="base">
                                        <p:cTn id="22" dur="500" fill="hold"/>
                                        <p:tgtEl>
                                          <p:spTgt spid="48133"/>
                                        </p:tgtEl>
                                        <p:attrNameLst>
                                          <p:attrName>ppt_x</p:attrName>
                                        </p:attrNameLst>
                                      </p:cBhvr>
                                      <p:tavLst>
                                        <p:tav tm="0">
                                          <p:val>
                                            <p:strVal val="#ppt_x"/>
                                          </p:val>
                                        </p:tav>
                                        <p:tav tm="100000">
                                          <p:val>
                                            <p:strVal val="#ppt_x"/>
                                          </p:val>
                                        </p:tav>
                                      </p:tavLst>
                                    </p:anim>
                                    <p:anim calcmode="lin" valueType="num">
                                      <p:cBhvr additive="base">
                                        <p:cTn id="23"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130"/>
                                        </p:tgtEl>
                                        <p:attrNameLst>
                                          <p:attrName>style.visibility</p:attrName>
                                        </p:attrNameLst>
                                      </p:cBhvr>
                                      <p:to>
                                        <p:strVal val="visible"/>
                                      </p:to>
                                    </p:set>
                                    <p:animEffect transition="in" filter="fade">
                                      <p:cBhvr>
                                        <p:cTn id="28" dur="1000"/>
                                        <p:tgtEl>
                                          <p:spTgt spid="48130"/>
                                        </p:tgtEl>
                                      </p:cBhvr>
                                    </p:animEffect>
                                    <p:anim calcmode="lin" valueType="num">
                                      <p:cBhvr>
                                        <p:cTn id="29" dur="1000" fill="hold"/>
                                        <p:tgtEl>
                                          <p:spTgt spid="48130"/>
                                        </p:tgtEl>
                                        <p:attrNameLst>
                                          <p:attrName>ppt_x</p:attrName>
                                        </p:attrNameLst>
                                      </p:cBhvr>
                                      <p:tavLst>
                                        <p:tav tm="0">
                                          <p:val>
                                            <p:strVal val="#ppt_x"/>
                                          </p:val>
                                        </p:tav>
                                        <p:tav tm="100000">
                                          <p:val>
                                            <p:strVal val="#ppt_x"/>
                                          </p:val>
                                        </p:tav>
                                      </p:tavLst>
                                    </p:anim>
                                    <p:anim calcmode="lin" valueType="num">
                                      <p:cBhvr>
                                        <p:cTn id="30" dur="1000" fill="hold"/>
                                        <p:tgtEl>
                                          <p:spTgt spid="48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p:bldP spid="5" grpId="0"/>
      <p:bldP spid="481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9154" name="矩形 1"/>
          <p:cNvSpPr>
            <a:spLocks noChangeArrowheads="1"/>
          </p:cNvSpPr>
          <p:nvPr/>
        </p:nvSpPr>
        <p:spPr bwMode="auto">
          <a:xfrm>
            <a:off x="772673" y="549825"/>
            <a:ext cx="10646653" cy="1078950"/>
          </a:xfrm>
          <a:prstGeom prst="rect">
            <a:avLst/>
          </a:prstGeom>
          <a:noFill/>
          <a:ln w="9525">
            <a:noFill/>
            <a:miter lim="800000"/>
          </a:ln>
        </p:spPr>
        <p:txBody>
          <a:bodyPr wrap="square">
            <a:spAutoFit/>
          </a:bodyPr>
          <a:lstStyle/>
          <a:p>
            <a:pPr>
              <a:lnSpc>
                <a:spcPct val="120000"/>
              </a:lnSpc>
            </a:pPr>
            <a:r>
              <a:rPr lang="en-US" altLang="zh-CN" sz="2800" b="1" dirty="0">
                <a:solidFill>
                  <a:schemeClr val="tx1">
                    <a:lumMod val="95000"/>
                    <a:lumOff val="5000"/>
                  </a:schemeClr>
                </a:solidFill>
                <a:ea typeface="Times New Roman" panose="02020603050405020304" pitchFamily="18" charset="0"/>
                <a:cs typeface="Arial" panose="020B0604020202020204"/>
              </a:rPr>
              <a:t>Underline the connectors in the letters. Then study the words below.</a:t>
            </a:r>
            <a:endParaRPr lang="en-US" altLang="zh-CN" sz="2800" b="1" dirty="0">
              <a:solidFill>
                <a:schemeClr val="tx1">
                  <a:lumMod val="95000"/>
                  <a:lumOff val="5000"/>
                </a:schemeClr>
              </a:solidFill>
              <a:ea typeface="Times New Roman" panose="02020603050405020304" pitchFamily="18" charset="0"/>
              <a:cs typeface="Arial" panose="020B0604020202020204"/>
            </a:endParaRPr>
          </a:p>
        </p:txBody>
      </p:sp>
      <p:sp>
        <p:nvSpPr>
          <p:cNvPr id="3" name="矩形 2"/>
          <p:cNvSpPr/>
          <p:nvPr/>
        </p:nvSpPr>
        <p:spPr>
          <a:xfrm>
            <a:off x="1847528" y="1268760"/>
            <a:ext cx="8353425" cy="4927600"/>
          </a:xfrm>
          <a:prstGeom prst="rect">
            <a:avLst/>
          </a:prstGeom>
        </p:spPr>
        <p:txBody>
          <a:bodyPr>
            <a:spAutoFit/>
          </a:bodyPr>
          <a:lstStyle/>
          <a:p>
            <a:pPr algn="ctr" fontAlgn="auto">
              <a:lnSpc>
                <a:spcPct val="110000"/>
              </a:lnSpc>
              <a:spcBef>
                <a:spcPct val="0"/>
              </a:spcBef>
              <a:spcAft>
                <a:spcPct val="0"/>
              </a:spcAft>
              <a:defRPr/>
            </a:pPr>
            <a:r>
              <a:rPr lang="en-US" altLang="zh-C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Connectors expressing opinion</a:t>
            </a:r>
            <a:endParaRPr lang="en-US" altLang="zh-C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fontAlgn="auto">
              <a:lnSpc>
                <a:spcPct val="110000"/>
              </a:lnSpc>
              <a:buFont typeface="Arial" panose="020B0604020202020204" pitchFamily="34" charset="0"/>
              <a:buChar char="•"/>
              <a:defRPr/>
            </a:pPr>
            <a:r>
              <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Point of view:</a:t>
            </a:r>
            <a:endPar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1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my opinion, </a:t>
            </a:r>
            <a:r>
              <a:rPr lang="en-US" altLang="zh-CN" sz="3200" b="1" i="1" dirty="0">
                <a:solidFill>
                  <a:srgbClr val="9933FF"/>
                </a:solidFill>
                <a:latin typeface="Times New Roman" panose="02020603050405020304" pitchFamily="18" charset="0"/>
                <a:ea typeface="Times New Roman" panose="02020603050405020304" pitchFamily="18" charset="0"/>
                <a:cs typeface="Times New Roman" panose="02020603050405020304" pitchFamily="18" charset="0"/>
              </a:rPr>
              <a:t>as far as I know,</a:t>
            </a:r>
            <a:endParaRPr lang="en-US" altLang="zh-CN" sz="3200" b="1" i="1" dirty="0">
              <a:solidFill>
                <a:srgbClr val="9933FF"/>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10000"/>
              </a:lnSpc>
              <a:spcBef>
                <a:spcPct val="0"/>
              </a:spcBef>
              <a:spcAft>
                <a:spcPct val="0"/>
              </a:spcAft>
              <a:defRPr/>
            </a:pPr>
            <a:r>
              <a:rPr lang="en-US" altLang="zh-CN" sz="3200" b="1" i="1" dirty="0">
                <a:solidFill>
                  <a:srgbClr val="9933FF"/>
                </a:solidFill>
                <a:latin typeface="Times New Roman" panose="02020603050405020304" pitchFamily="18" charset="0"/>
                <a:ea typeface="Times New Roman" panose="02020603050405020304" pitchFamily="18" charset="0"/>
                <a:cs typeface="Times New Roman" panose="02020603050405020304" pitchFamily="18" charset="0"/>
              </a:rPr>
              <a:t>as far as I am concerned</a:t>
            </a:r>
            <a:r>
              <a:rPr lang="en-US" altLang="zh-CN"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personally (speaking)</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fontAlgn="auto">
              <a:lnSpc>
                <a:spcPct val="110000"/>
              </a:lnSpc>
              <a:buFont typeface="Arial" panose="020B0604020202020204" pitchFamily="34" charset="0"/>
              <a:buChar char="•"/>
              <a:defRPr/>
            </a:pPr>
            <a:r>
              <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Summary:</a:t>
            </a:r>
            <a:endPar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1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short, to sum up, all in all</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1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conclusion/summary, generally speaking </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fontAlgn="auto">
              <a:lnSpc>
                <a:spcPct val="110000"/>
              </a:lnSpc>
              <a:buFont typeface="Arial" panose="020B0604020202020204" pitchFamily="34" charset="0"/>
              <a:buChar char="•"/>
              <a:defRPr/>
            </a:pPr>
            <a:r>
              <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Restating:</a:t>
            </a:r>
            <a:endPar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1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other words, that is to say, that means</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5"/>
          <p:cNvSpPr txBox="1"/>
          <p:nvPr/>
        </p:nvSpPr>
        <p:spPr>
          <a:xfrm>
            <a:off x="911424" y="36795"/>
            <a:ext cx="3816424"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 Post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9154"/>
                                        </p:tgtEl>
                                        <p:attrNameLst>
                                          <p:attrName>style.visibility</p:attrName>
                                        </p:attrNameLst>
                                      </p:cBhvr>
                                      <p:to>
                                        <p:strVal val="visible"/>
                                      </p:to>
                                    </p:set>
                                    <p:animEffect transition="in" filter="barn(inVertical)">
                                      <p:cBhvr>
                                        <p:cTn id="14" dur="500"/>
                                        <p:tgtEl>
                                          <p:spTgt spid="4915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down)">
                                      <p:cBhvr>
                                        <p:cTn id="53" dur="500"/>
                                        <p:tgtEl>
                                          <p:spTgt spid="3">
                                            <p:txEl>
                                              <p:pRg st="5" end="5"/>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down)">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down)">
                                      <p:cBhvr>
                                        <p:cTn id="6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351584" y="1161280"/>
            <a:ext cx="8064500" cy="4819650"/>
          </a:xfrm>
          <a:prstGeom prst="rect">
            <a:avLst/>
          </a:prstGeom>
        </p:spPr>
        <p:txBody>
          <a:bodyPr>
            <a:spAutoFit/>
          </a:bodyPr>
          <a:lstStyle/>
          <a:p>
            <a:pPr fontAlgn="auto">
              <a:lnSpc>
                <a:spcPct val="120000"/>
              </a:lnSpc>
              <a:spcBef>
                <a:spcPct val="0"/>
              </a:spcBef>
              <a:spcAft>
                <a:spcPct val="0"/>
              </a:spcAft>
              <a:defRPr/>
            </a:pPr>
            <a:r>
              <a:rPr lang="en-US" altLang="zh-C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Connectors expressing reasons or evidence</a:t>
            </a:r>
            <a:endParaRPr lang="en-US" altLang="zh-C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fontAlgn="auto">
              <a:lnSpc>
                <a:spcPct val="120000"/>
              </a:lnSpc>
              <a:buFont typeface="Arial" panose="020B0604020202020204" pitchFamily="34" charset="0"/>
              <a:buChar char="•"/>
              <a:defRPr/>
            </a:pPr>
            <a:r>
              <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Listing:</a:t>
            </a:r>
            <a:endPar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2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begin with, what is more, besides, moreover, in addition</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fontAlgn="auto">
              <a:lnSpc>
                <a:spcPct val="120000"/>
              </a:lnSpc>
              <a:buFont typeface="Arial" panose="020B0604020202020204" pitchFamily="34" charset="0"/>
              <a:buChar char="•"/>
              <a:defRPr/>
            </a:pPr>
            <a:r>
              <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Cause &amp; effect: </a:t>
            </a:r>
            <a:endPar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2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because, as, so, thus, therefore, as a result </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fontAlgn="auto">
              <a:lnSpc>
                <a:spcPct val="120000"/>
              </a:lnSpc>
              <a:buFont typeface="Arial" panose="020B0604020202020204" pitchFamily="34" charset="0"/>
              <a:buChar char="•"/>
              <a:defRPr/>
            </a:pPr>
            <a:r>
              <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Giving examples:</a:t>
            </a:r>
            <a:endParaRPr lang="en-US" altLang="zh-C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auto">
              <a:lnSpc>
                <a:spcPct val="120000"/>
              </a:lnSpc>
              <a:spcBef>
                <a:spcPct val="0"/>
              </a:spcBef>
              <a:spcAft>
                <a:spcPct val="0"/>
              </a:spcAft>
              <a:defRPr/>
            </a:pPr>
            <a:r>
              <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example, for instance, such as</a:t>
            </a:r>
            <a:endParaRPr lang="en-US" altLang="zh-C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矩形 1"/>
          <p:cNvSpPr>
            <a:spLocks noChangeArrowheads="1"/>
          </p:cNvSpPr>
          <p:nvPr/>
        </p:nvSpPr>
        <p:spPr bwMode="auto">
          <a:xfrm>
            <a:off x="772673" y="476672"/>
            <a:ext cx="10646653" cy="1078950"/>
          </a:xfrm>
          <a:prstGeom prst="rect">
            <a:avLst/>
          </a:prstGeom>
          <a:noFill/>
          <a:ln w="9525">
            <a:noFill/>
            <a:miter lim="800000"/>
          </a:ln>
        </p:spPr>
        <p:txBody>
          <a:bodyPr wrap="square">
            <a:spAutoFit/>
          </a:bodyPr>
          <a:lstStyle/>
          <a:p>
            <a:pPr>
              <a:lnSpc>
                <a:spcPct val="120000"/>
              </a:lnSpc>
            </a:pPr>
            <a:r>
              <a:rPr lang="en-US" altLang="zh-CN" sz="2800" b="1" dirty="0">
                <a:solidFill>
                  <a:schemeClr val="tx1">
                    <a:lumMod val="95000"/>
                    <a:lumOff val="5000"/>
                  </a:schemeClr>
                </a:solidFill>
                <a:ea typeface="Times New Roman" panose="02020603050405020304" pitchFamily="18" charset="0"/>
                <a:cs typeface="Arial" panose="020B0604020202020204"/>
              </a:rPr>
              <a:t>Underline the connectors in the letters. Then study the words below.</a:t>
            </a:r>
            <a:endParaRPr lang="en-US" altLang="zh-CN" sz="2800" b="1" dirty="0">
              <a:solidFill>
                <a:schemeClr val="tx1">
                  <a:lumMod val="95000"/>
                  <a:lumOff val="5000"/>
                </a:schemeClr>
              </a:solidFill>
              <a:ea typeface="Times New Roman" panose="02020603050405020304" pitchFamily="18" charset="0"/>
              <a:cs typeface="Arial" panose="020B0604020202020204"/>
            </a:endParaRPr>
          </a:p>
        </p:txBody>
      </p:sp>
      <p:sp>
        <p:nvSpPr>
          <p:cNvPr id="4" name="TextBox 5"/>
          <p:cNvSpPr txBox="1"/>
          <p:nvPr/>
        </p:nvSpPr>
        <p:spPr>
          <a:xfrm>
            <a:off x="911424" y="36795"/>
            <a:ext cx="3816424"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 Post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ipe(down)">
                                      <p:cBhvr>
                                        <p:cTn id="41" dur="500"/>
                                        <p:tgtEl>
                                          <p:spTgt spid="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down)">
                                      <p:cBhvr>
                                        <p:cTn id="46" dur="500"/>
                                        <p:tgtEl>
                                          <p:spTgt spid="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wipe(down)">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58370" name="矩形 1"/>
          <p:cNvSpPr>
            <a:spLocks noChangeArrowheads="1"/>
          </p:cNvSpPr>
          <p:nvPr/>
        </p:nvSpPr>
        <p:spPr bwMode="auto">
          <a:xfrm>
            <a:off x="1847528" y="2348880"/>
            <a:ext cx="8712968" cy="1813573"/>
          </a:xfrm>
          <a:prstGeom prst="rect">
            <a:avLst/>
          </a:prstGeom>
          <a:noFill/>
          <a:ln w="9525">
            <a:noFill/>
            <a:miter lim="800000"/>
          </a:ln>
        </p:spPr>
        <p:txBody>
          <a:bodyPr wrap="square">
            <a:spAutoFit/>
          </a:bodyPr>
          <a:lstStyle/>
          <a:p>
            <a:pPr>
              <a:lnSpc>
                <a:spcPct val="120000"/>
              </a:lnSpc>
            </a:pPr>
            <a:r>
              <a:rPr lang="en-US" altLang="zh-CN" sz="3200" b="1" dirty="0">
                <a:solidFill>
                  <a:srgbClr val="0000FF"/>
                </a:solidFill>
                <a:cs typeface="Arial" panose="020B0604020202020204"/>
              </a:rPr>
              <a:t>Work in groups and talk about the question:</a:t>
            </a:r>
            <a:endParaRPr lang="en-US" altLang="zh-CN" sz="3200" b="1" dirty="0">
              <a:solidFill>
                <a:srgbClr val="0000FF"/>
              </a:solidFill>
              <a:cs typeface="Arial" panose="020B0604020202020204"/>
            </a:endParaRPr>
          </a:p>
          <a:p>
            <a:pPr>
              <a:lnSpc>
                <a:spcPct val="120000"/>
              </a:lnSpc>
            </a:pPr>
            <a:r>
              <a:rPr lang="en-US" altLang="zh-CN" sz="3200" b="1" dirty="0">
                <a:latin typeface="Times New Roman" panose="02020603050405020304" pitchFamily="18" charset="0"/>
                <a:cs typeface="Times New Roman" panose="02020603050405020304" pitchFamily="18" charset="0"/>
              </a:rPr>
              <a:t>What would be the most difficult challenge and the most interesting thing if you study abroad?</a:t>
            </a:r>
            <a:endParaRPr lang="en-US" altLang="zh-CN" sz="3200" b="1" dirty="0">
              <a:latin typeface="Times New Roman" panose="02020603050405020304" pitchFamily="18" charset="0"/>
              <a:cs typeface="Times New Roman" panose="02020603050405020304" pitchFamily="18" charset="0"/>
            </a:endParaRPr>
          </a:p>
        </p:txBody>
      </p:sp>
      <p:pic>
        <p:nvPicPr>
          <p:cNvPr id="58371" name="图片 6"/>
          <p:cNvPicPr>
            <a:picLocks noChangeAspect="1"/>
          </p:cNvPicPr>
          <p:nvPr/>
        </p:nvPicPr>
        <p:blipFill>
          <a:blip r:embed="rId2"/>
          <a:stretch>
            <a:fillRect/>
          </a:stretch>
        </p:blipFill>
        <p:spPr bwMode="auto">
          <a:xfrm>
            <a:off x="4007768" y="788312"/>
            <a:ext cx="3735388" cy="1393825"/>
          </a:xfrm>
          <a:prstGeom prst="rect">
            <a:avLst/>
          </a:prstGeom>
          <a:noFill/>
          <a:ln w="9525">
            <a:noFill/>
            <a:miter lim="800000"/>
            <a:headEnd/>
            <a:tailEnd/>
          </a:ln>
        </p:spPr>
      </p:pic>
      <p:sp>
        <p:nvSpPr>
          <p:cNvPr id="4" name="TextBox 5"/>
          <p:cNvSpPr txBox="1"/>
          <p:nvPr/>
        </p:nvSpPr>
        <p:spPr>
          <a:xfrm>
            <a:off x="911424" y="36795"/>
            <a:ext cx="3816424"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 Post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8371"/>
                                        </p:tgtEl>
                                        <p:attrNameLst>
                                          <p:attrName>style.visibility</p:attrName>
                                        </p:attrNameLst>
                                      </p:cBhvr>
                                      <p:to>
                                        <p:strVal val="visible"/>
                                      </p:to>
                                    </p:set>
                                    <p:animEffect transition="in" filter="barn(inVertical)">
                                      <p:cBhvr>
                                        <p:cTn id="14" dur="500"/>
                                        <p:tgtEl>
                                          <p:spTgt spid="5837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8370"/>
                                        </p:tgtEl>
                                        <p:attrNameLst>
                                          <p:attrName>style.visibility</p:attrName>
                                        </p:attrNameLst>
                                      </p:cBhvr>
                                      <p:to>
                                        <p:strVal val="visible"/>
                                      </p:to>
                                    </p:set>
                                    <p:animEffect transition="in" filter="fade">
                                      <p:cBhvr>
                                        <p:cTn id="19" dur="1000"/>
                                        <p:tgtEl>
                                          <p:spTgt spid="58370"/>
                                        </p:tgtEl>
                                      </p:cBhvr>
                                    </p:animEffect>
                                    <p:anim calcmode="lin" valueType="num">
                                      <p:cBhvr>
                                        <p:cTn id="20" dur="1000" fill="hold"/>
                                        <p:tgtEl>
                                          <p:spTgt spid="58370"/>
                                        </p:tgtEl>
                                        <p:attrNameLst>
                                          <p:attrName>ppt_x</p:attrName>
                                        </p:attrNameLst>
                                      </p:cBhvr>
                                      <p:tavLst>
                                        <p:tav tm="0">
                                          <p:val>
                                            <p:strVal val="#ppt_x"/>
                                          </p:val>
                                        </p:tav>
                                        <p:tav tm="100000">
                                          <p:val>
                                            <p:strVal val="#ppt_x"/>
                                          </p:val>
                                        </p:tav>
                                      </p:tavLst>
                                    </p:anim>
                                    <p:anim calcmode="lin" valueType="num">
                                      <p:cBhvr>
                                        <p:cTn id="21"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9436" y="723458"/>
            <a:ext cx="10153128" cy="1384995"/>
          </a:xfrm>
          <a:prstGeom prst="rect">
            <a:avLst/>
          </a:prstGeom>
          <a:noFill/>
        </p:spPr>
        <p:txBody>
          <a:bodyPr wrap="square" rtlCol="0">
            <a:spAutoFit/>
          </a:bodyPr>
          <a:lstStyle/>
          <a:p>
            <a:r>
              <a:rPr lang="en-US" altLang="zh-CN" sz="2800" b="1" dirty="0">
                <a:solidFill>
                  <a:srgbClr val="000000"/>
                </a:solidFill>
                <a:latin typeface="Times New Roman" panose="02020603050405020304" pitchFamily="18" charset="0"/>
                <a:ea typeface="宋体" panose="02010600030101010101" pitchFamily="2" charset="-122"/>
                <a:sym typeface="+mn-ea"/>
              </a:rPr>
              <a:t>What’s your opinions about studying abroad?</a:t>
            </a:r>
            <a:endParaRPr lang="en-US" altLang="zh-CN" sz="2800" b="1" dirty="0">
              <a:solidFill>
                <a:srgbClr val="000000"/>
              </a:solidFill>
              <a:latin typeface="Times New Roman" panose="02020603050405020304" pitchFamily="18" charset="0"/>
              <a:ea typeface="宋体" panose="02010600030101010101" pitchFamily="2" charset="-122"/>
              <a:sym typeface="+mn-ea"/>
            </a:endParaRPr>
          </a:p>
          <a:p>
            <a:r>
              <a:rPr lang="zh-CN" altLang="en-US" sz="2800" b="1" dirty="0">
                <a:solidFill>
                  <a:srgbClr val="000000"/>
                </a:solidFill>
                <a:latin typeface="Times New Roman" panose="02020603050405020304" pitchFamily="18" charset="0"/>
                <a:ea typeface="宋体" panose="02010600030101010101" pitchFamily="2" charset="-122"/>
                <a:sym typeface="+mn-ea"/>
              </a:rPr>
              <a:t>最近你看到某报纸在征集主题为</a:t>
            </a:r>
            <a:r>
              <a:rPr lang="en-US" altLang="zh-CN" sz="2800" b="1" dirty="0">
                <a:solidFill>
                  <a:srgbClr val="000000"/>
                </a:solidFill>
                <a:latin typeface="Times New Roman" panose="02020603050405020304" pitchFamily="18" charset="0"/>
                <a:ea typeface="宋体" panose="02010600030101010101" pitchFamily="2" charset="-122"/>
                <a:sym typeface="+mn-ea"/>
              </a:rPr>
              <a:t>“</a:t>
            </a:r>
            <a:r>
              <a:rPr lang="zh-CN" altLang="en-US" sz="2800" b="1" dirty="0">
                <a:solidFill>
                  <a:srgbClr val="000000"/>
                </a:solidFill>
                <a:latin typeface="Times New Roman" panose="02020603050405020304" pitchFamily="18" charset="0"/>
                <a:ea typeface="宋体" panose="02010600030101010101" pitchFamily="2" charset="-122"/>
                <a:sym typeface="+mn-ea"/>
              </a:rPr>
              <a:t>出国学习的利与弊</a:t>
            </a:r>
            <a:r>
              <a:rPr lang="en-US" altLang="zh-CN" sz="2800" b="1" dirty="0">
                <a:solidFill>
                  <a:srgbClr val="000000"/>
                </a:solidFill>
                <a:latin typeface="Times New Roman" panose="02020603050405020304" pitchFamily="18" charset="0"/>
                <a:ea typeface="宋体" panose="02010600030101010101" pitchFamily="2" charset="-122"/>
                <a:sym typeface="+mn-ea"/>
              </a:rPr>
              <a:t>”</a:t>
            </a:r>
            <a:r>
              <a:rPr lang="zh-CN" altLang="en-US" sz="2800" b="1" dirty="0">
                <a:solidFill>
                  <a:srgbClr val="000000"/>
                </a:solidFill>
                <a:latin typeface="Times New Roman" panose="02020603050405020304" pitchFamily="18" charset="0"/>
                <a:ea typeface="宋体" panose="02010600030101010101" pitchFamily="2" charset="-122"/>
                <a:sym typeface="+mn-ea"/>
              </a:rPr>
              <a:t>的征文，请根据以下要点写一篇英文征文。</a:t>
            </a:r>
            <a:r>
              <a:rPr lang="en-US" altLang="zh-CN" sz="2800" b="1" dirty="0">
                <a:solidFill>
                  <a:srgbClr val="000000"/>
                </a:solidFill>
                <a:latin typeface="Times New Roman" panose="02020603050405020304" pitchFamily="18" charset="0"/>
                <a:ea typeface="宋体" panose="02010600030101010101" pitchFamily="2" charset="-122"/>
                <a:sym typeface="+mn-ea"/>
              </a:rPr>
              <a:t> </a:t>
            </a:r>
            <a:endParaRPr lang="en-US" altLang="zh-CN" sz="2800" b="1" dirty="0">
              <a:solidFill>
                <a:srgbClr val="000000"/>
              </a:solidFill>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nvGraphicFramePr>
        <p:xfrm>
          <a:off x="1271464" y="2180000"/>
          <a:ext cx="9310968" cy="3796620"/>
        </p:xfrm>
        <a:graphic>
          <a:graphicData uri="http://schemas.openxmlformats.org/drawingml/2006/table">
            <a:tbl>
              <a:tblPr firstRow="1" bandRow="1"/>
              <a:tblGrid>
                <a:gridCol w="2449593"/>
                <a:gridCol w="6861375"/>
              </a:tblGrid>
              <a:tr h="381000">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9pPr>
                    </a:lstStyle>
                    <a:p>
                      <a:pPr>
                        <a:buNone/>
                      </a:pPr>
                      <a:endParaRPr lang="zh-CN" altLang="en-US" sz="2400" b="1"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AD2C0"/>
                    </a:solidFill>
                  </a:tcPr>
                </a:tc>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9pPr>
                    </a:lstStyle>
                    <a:p>
                      <a:pPr>
                        <a:buNone/>
                      </a:pPr>
                      <a:endParaRPr lang="zh-CN" altLang="en-US" sz="2400" b="1"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AD2C0"/>
                    </a:solidFill>
                  </a:tcPr>
                </a:tc>
              </a:tr>
              <a:tr h="914400">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lgn="l">
                        <a:buNone/>
                      </a:pPr>
                      <a:r>
                        <a:rPr lang="en-US" altLang="zh-CN" sz="2400" b="1" dirty="0"/>
                        <a:t>             </a:t>
                      </a:r>
                      <a:r>
                        <a:rPr lang="zh-CN" altLang="en-US" sz="2400" b="1" dirty="0"/>
                        <a:t>利</a:t>
                      </a:r>
                      <a:endParaRPr lang="zh-CN" altLang="en-US" sz="24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r>
                        <a:rPr lang="en-US" altLang="zh-CN" sz="2400" b="1"/>
                        <a:t>1 </a:t>
                      </a:r>
                      <a:r>
                        <a:rPr lang="zh-CN" altLang="en-US" sz="2400" b="1"/>
                        <a:t>良好的语言环境，更有利于语言学习；</a:t>
                      </a:r>
                      <a:endParaRPr lang="zh-CN" altLang="en-US" sz="2400" b="1"/>
                    </a:p>
                    <a:p>
                      <a:pPr>
                        <a:buNone/>
                      </a:pPr>
                      <a:r>
                        <a:rPr lang="en-US" altLang="zh-CN" sz="2400" b="1"/>
                        <a:t>2 </a:t>
                      </a:r>
                      <a:r>
                        <a:rPr lang="zh-CN" altLang="en-US" sz="2400" b="1"/>
                        <a:t>拓宽视野，学习国外先进的科学技术；</a:t>
                      </a:r>
                      <a:endParaRPr lang="zh-CN" altLang="en-US" sz="2400" b="1"/>
                    </a:p>
                    <a:p>
                      <a:pPr>
                        <a:buNone/>
                      </a:pPr>
                      <a:r>
                        <a:rPr lang="en-US" altLang="zh-CN" sz="2400" b="1"/>
                        <a:t>3 </a:t>
                      </a:r>
                      <a:r>
                        <a:rPr lang="zh-CN" altLang="en-US" sz="2400" b="1"/>
                        <a:t>把中国文化传播出去。</a:t>
                      </a:r>
                      <a:endParaRPr lang="zh-CN" altLang="en-US" sz="2400" b="1"/>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2150700">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lgn="l">
                        <a:buNone/>
                      </a:pPr>
                      <a:endParaRPr lang="zh-CN" altLang="en-US" sz="2400" b="1" dirty="0"/>
                    </a:p>
                    <a:p>
                      <a:pPr algn="l">
                        <a:buNone/>
                      </a:pPr>
                      <a:r>
                        <a:rPr lang="zh-CN" altLang="en-US" sz="2400" b="1" dirty="0"/>
                        <a:t>             弊</a:t>
                      </a:r>
                      <a:endParaRPr lang="zh-CN" altLang="en-US" sz="2400" b="1" dirty="0"/>
                    </a:p>
                    <a:p>
                      <a:pPr algn="l">
                        <a:buNone/>
                      </a:pPr>
                      <a:endParaRPr lang="zh-CN" altLang="en-US" sz="2400" b="1" dirty="0"/>
                    </a:p>
                    <a:p>
                      <a:pPr algn="l">
                        <a:buNone/>
                      </a:pPr>
                      <a:endParaRPr lang="zh-CN" altLang="en-US" sz="2400" b="1" dirty="0"/>
                    </a:p>
                    <a:p>
                      <a:pPr algn="l">
                        <a:buNone/>
                      </a:pPr>
                      <a:r>
                        <a:rPr lang="zh-CN" altLang="en-US" sz="2400" b="1" dirty="0"/>
                        <a:t>         你的观点</a:t>
                      </a:r>
                      <a:endParaRPr lang="zh-CN" altLang="en-US" sz="2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r>
                        <a:rPr lang="en-US" altLang="zh-CN" sz="2400" b="1" dirty="0"/>
                        <a:t>1 </a:t>
                      </a:r>
                      <a:r>
                        <a:rPr lang="zh-CN" altLang="en-US" sz="2400" b="1" dirty="0"/>
                        <a:t>费用较高，家庭负担重；</a:t>
                      </a:r>
                      <a:endParaRPr lang="zh-CN" altLang="en-US" sz="2400" b="1" dirty="0"/>
                    </a:p>
                    <a:p>
                      <a:pPr>
                        <a:buNone/>
                      </a:pPr>
                      <a:r>
                        <a:rPr lang="en-US" altLang="zh-CN" sz="2400" b="1" dirty="0"/>
                        <a:t>2 </a:t>
                      </a:r>
                      <a:r>
                        <a:rPr lang="zh-CN" altLang="en-US" sz="2400" b="1" dirty="0"/>
                        <a:t>情感孤独，思乡。</a:t>
                      </a:r>
                      <a:endParaRPr lang="zh-CN" altLang="en-US" sz="2400" b="1" dirty="0"/>
                    </a:p>
                    <a:p>
                      <a:pPr>
                        <a:buNone/>
                      </a:pPr>
                      <a:endParaRPr lang="zh-CN" altLang="en-US" sz="2400" b="1" dirty="0"/>
                    </a:p>
                    <a:p>
                      <a:pPr>
                        <a:buNone/>
                      </a:pPr>
                      <a:r>
                        <a:rPr lang="en-US" altLang="zh-CN" sz="2400" b="1" dirty="0"/>
                        <a:t>1 </a:t>
                      </a:r>
                      <a:r>
                        <a:rPr lang="zh-CN" altLang="en-US" sz="2400" b="1" dirty="0"/>
                        <a:t>出国学习使学生更独立，学会与人合作；</a:t>
                      </a:r>
                      <a:endParaRPr lang="zh-CN" altLang="en-US" sz="2400" b="1" dirty="0"/>
                    </a:p>
                    <a:p>
                      <a:pPr>
                        <a:buNone/>
                      </a:pPr>
                      <a:r>
                        <a:rPr lang="en-US" altLang="zh-CN" sz="2400" b="1" dirty="0"/>
                        <a:t>2 </a:t>
                      </a:r>
                      <a:r>
                        <a:rPr lang="zh-CN" altLang="en-US" sz="2400" b="1" dirty="0"/>
                        <a:t>交不同国家的朋友。</a:t>
                      </a:r>
                      <a:endParaRPr lang="zh-CN" altLang="en-US" sz="2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bl>
          </a:graphicData>
        </a:graphic>
      </p:graphicFrame>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l="10038" r="9468"/>
          <a:stretch>
            <a:fillRect/>
          </a:stretch>
        </p:blipFill>
        <p:spPr>
          <a:xfrm>
            <a:off x="1127448" y="143978"/>
            <a:ext cx="1800200" cy="51420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2"/>
            </p:custDataLst>
          </p:nvPr>
        </p:nvGraphicFramePr>
        <p:xfrm>
          <a:off x="4314532" y="3368966"/>
          <a:ext cx="6788571" cy="3241079"/>
        </p:xfrm>
        <a:graphic>
          <a:graphicData uri="http://schemas.openxmlformats.org/drawingml/2006/table">
            <a:tbl>
              <a:tblPr firstRow="1" bandRow="1"/>
              <a:tblGrid>
                <a:gridCol w="4229740"/>
                <a:gridCol w="2558831"/>
              </a:tblGrid>
              <a:tr h="492038">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AD2C0"/>
                    </a:solidFill>
                  </a:tcPr>
                </a:tc>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AD2C0"/>
                    </a:solidFill>
                  </a:tcPr>
                </a:tc>
              </a:tr>
              <a:tr h="705262">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r>
              <a:tr h="705262">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r>
              <a:tr h="705262">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r>
              <a:tr h="633255">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cs typeface="Arial" panose="020B0604020202020204"/>
                        </a:defRPr>
                      </a:lvl9pPr>
                    </a:lstStyle>
                    <a:p>
                      <a:pPr>
                        <a:buNone/>
                      </a:pP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D2C0"/>
                    </a:solidFill>
                  </a:tcPr>
                </a:tc>
              </a:tr>
            </a:tbl>
          </a:graphicData>
        </a:graphic>
      </p:graphicFrame>
      <p:sp>
        <p:nvSpPr>
          <p:cNvPr id="4" name="文本框 3"/>
          <p:cNvSpPr txBox="1"/>
          <p:nvPr/>
        </p:nvSpPr>
        <p:spPr>
          <a:xfrm>
            <a:off x="4223792" y="3375080"/>
            <a:ext cx="4320480" cy="52322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Question or fact/ main idea </a:t>
            </a:r>
            <a:endParaRPr lang="en-US" altLang="zh-CN" sz="28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296086" y="4058154"/>
            <a:ext cx="3430706" cy="523220"/>
          </a:xfrm>
          <a:prstGeom prst="rect">
            <a:avLst/>
          </a:prstGeom>
          <a:noFill/>
        </p:spPr>
        <p:txBody>
          <a:bodyPr wrap="square" rtlCol="0">
            <a:spAutoFit/>
          </a:bodyPr>
          <a:lstStyle/>
          <a:p>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Reason 1 / Evidence </a:t>
            </a:r>
            <a:endPar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312480" y="4626793"/>
            <a:ext cx="3430705" cy="523220"/>
          </a:xfrm>
          <a:prstGeom prst="rect">
            <a:avLst/>
          </a:prstGeom>
          <a:noFill/>
        </p:spPr>
        <p:txBody>
          <a:bodyPr wrap="square" rtlCol="0">
            <a:spAutoFit/>
          </a:bodyPr>
          <a:lstStyle/>
          <a:p>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Reason 2/ Evidence </a:t>
            </a:r>
            <a:endPar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4296086" y="5434103"/>
            <a:ext cx="3219167" cy="523220"/>
          </a:xfrm>
          <a:prstGeom prst="rect">
            <a:avLst/>
          </a:prstGeom>
          <a:noFill/>
        </p:spPr>
        <p:txBody>
          <a:bodyPr wrap="square" rtlCol="0">
            <a:spAutoFit/>
          </a:bodyPr>
          <a:lstStyle/>
          <a:p>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Reason3/ Evidence </a:t>
            </a:r>
            <a:endPar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4531266" y="6086825"/>
            <a:ext cx="2748806" cy="523220"/>
          </a:xfrm>
          <a:prstGeom prst="rect">
            <a:avLst/>
          </a:prstGeom>
          <a:noFill/>
        </p:spPr>
        <p:txBody>
          <a:bodyPr wrap="square" rtlCol="0">
            <a:spAutoFit/>
          </a:bodyPr>
          <a:lstStyle/>
          <a:p>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Conclusion </a:t>
            </a:r>
            <a:endPar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extBox 1"/>
          <p:cNvSpPr txBox="1"/>
          <p:nvPr/>
        </p:nvSpPr>
        <p:spPr>
          <a:xfrm>
            <a:off x="936168" y="3888876"/>
            <a:ext cx="3176055"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Use some connectors to make your letter logical.</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373849" y="657778"/>
          <a:ext cx="6738673" cy="2499360"/>
        </p:xfrm>
        <a:graphic>
          <a:graphicData uri="http://schemas.openxmlformats.org/drawingml/2006/table">
            <a:tbl>
              <a:tblPr firstRow="1" bandRow="1">
                <a:tableStyleId>{5C22544A-7EE6-4342-B048-85BDC9FD1C3A}</a:tableStyleId>
              </a:tblPr>
              <a:tblGrid>
                <a:gridCol w="3552524"/>
                <a:gridCol w="3186149"/>
              </a:tblGrid>
              <a:tr h="719070">
                <a:tc>
                  <a:txBody>
                    <a:bodyPr/>
                    <a:lstStyle/>
                    <a:p>
                      <a:r>
                        <a:rPr lang="en-US" altLang="zh-CN" sz="2800" b="0" dirty="0">
                          <a:solidFill>
                            <a:schemeClr val="tx1"/>
                          </a:solidFill>
                          <a:latin typeface="Times New Roman" panose="02020603050405020304" pitchFamily="18" charset="0"/>
                          <a:cs typeface="Times New Roman" panose="02020603050405020304" pitchFamily="18" charset="0"/>
                        </a:rPr>
                        <a:t>Advantages of studying abroad</a:t>
                      </a:r>
                      <a:endParaRPr lang="zh-CN" altLang="en-US" sz="2800" b="0" dirty="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r>
                        <a:rPr lang="en-US" altLang="zh-CN" sz="2800" b="0">
                          <a:solidFill>
                            <a:schemeClr val="tx1"/>
                          </a:solidFill>
                          <a:latin typeface="Times New Roman" panose="02020603050405020304" pitchFamily="18" charset="0"/>
                          <a:cs typeface="Times New Roman" panose="02020603050405020304" pitchFamily="18" charset="0"/>
                        </a:rPr>
                        <a:t>Disadvantages of studying abroad</a:t>
                      </a:r>
                      <a:endParaRPr lang="zh-CN" altLang="en-US" sz="2800" b="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r h="394328">
                <a:tc>
                  <a:txBody>
                    <a:bodyPr/>
                    <a:lstStyle/>
                    <a:p>
                      <a:endParaRPr lang="zh-CN" altLang="en-US" sz="2800" dirty="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zh-CN" altLang="en-US" sz="280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r h="394328">
                <a:tc>
                  <a: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sz="280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zh-CN" altLang="en-US" sz="280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r h="0">
                <a:tc>
                  <a:txBody>
                    <a:bodyPr/>
                    <a:lstStyle/>
                    <a:p>
                      <a:endParaRPr lang="en-US" altLang="zh-CN" sz="2800" dirty="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zh-CN" altLang="en-US" sz="2800" dirty="0">
                        <a:solidFill>
                          <a:schemeClr val="tx1"/>
                        </a:solidFill>
                        <a:latin typeface="Times New Roman" panose="02020603050405020304" pitchFamily="18" charset="0"/>
                        <a:cs typeface="Times New Roman" panose="02020603050405020304"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文本框 10"/>
          <p:cNvSpPr txBox="1"/>
          <p:nvPr/>
        </p:nvSpPr>
        <p:spPr>
          <a:xfrm>
            <a:off x="1100545" y="1214960"/>
            <a:ext cx="2880320" cy="1384995"/>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your own opinions about studying abroad.</a:t>
            </a:r>
            <a:endParaRPr lang="zh-CN" altLang="en-US" b="1" dirty="0"/>
          </a:p>
        </p:txBody>
      </p:sp>
      <p:pic>
        <p:nvPicPr>
          <p:cNvPr id="12" name="图片 1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l="10038" r="9468"/>
          <a:stretch>
            <a:fillRect/>
          </a:stretch>
        </p:blipFill>
        <p:spPr>
          <a:xfrm>
            <a:off x="1271464" y="116632"/>
            <a:ext cx="2160240" cy="5411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3691335" y="1100950"/>
            <a:ext cx="4809329" cy="830997"/>
          </a:xfrm>
          <a:prstGeom prst="rect">
            <a:avLst/>
          </a:prstGeom>
          <a:noFill/>
        </p:spPr>
        <p:txBody>
          <a:bodyPr wrap="none">
            <a:spAutoFit/>
          </a:bodyPr>
          <a:lstStyle/>
          <a:p>
            <a:pPr algn="ctr" fontAlgn="auto">
              <a:spcBef>
                <a:spcPct val="0"/>
              </a:spcBef>
              <a:spcAft>
                <a:spcPct val="0"/>
              </a:spcAft>
              <a:defRPr/>
            </a:pPr>
            <a:r>
              <a:rPr lang="en-US" altLang="zh-CN" sz="4800" b="1" dirty="0">
                <a:ln w="22225">
                  <a:solidFill>
                    <a:schemeClr val="accent2"/>
                  </a:solidFill>
                  <a:prstDash val="solid"/>
                </a:ln>
                <a:solidFill>
                  <a:schemeClr val="accent2">
                    <a:lumMod val="40000"/>
                    <a:lumOff val="60000"/>
                  </a:schemeClr>
                </a:solidFill>
                <a:latin typeface="+mn-lt"/>
                <a:ea typeface="+mn-ea"/>
              </a:rPr>
              <a:t>Use connectors</a:t>
            </a:r>
            <a:endParaRPr lang="zh-CN" altLang="en-US" sz="4800" b="1" dirty="0">
              <a:ln w="22225">
                <a:solidFill>
                  <a:schemeClr val="accent2"/>
                </a:solidFill>
                <a:prstDash val="solid"/>
              </a:ln>
              <a:solidFill>
                <a:schemeClr val="accent2">
                  <a:lumMod val="40000"/>
                  <a:lumOff val="60000"/>
                </a:schemeClr>
              </a:solidFill>
              <a:latin typeface="+mn-lt"/>
              <a:ea typeface="+mn-ea"/>
            </a:endParaRPr>
          </a:p>
        </p:txBody>
      </p:sp>
      <p:pic>
        <p:nvPicPr>
          <p:cNvPr id="46083" name="图片 2"/>
          <p:cNvPicPr>
            <a:picLocks noChangeAspect="1"/>
          </p:cNvPicPr>
          <p:nvPr/>
        </p:nvPicPr>
        <p:blipFill>
          <a:blip r:embed="rId2"/>
          <a:stretch>
            <a:fillRect/>
          </a:stretch>
        </p:blipFill>
        <p:spPr bwMode="auto">
          <a:xfrm>
            <a:off x="1631504" y="1033054"/>
            <a:ext cx="1846263" cy="966787"/>
          </a:xfrm>
          <a:prstGeom prst="rect">
            <a:avLst/>
          </a:prstGeom>
          <a:noFill/>
          <a:ln w="9525">
            <a:noFill/>
            <a:miter lim="800000"/>
            <a:headEnd/>
            <a:tailEnd/>
          </a:ln>
        </p:spPr>
      </p:pic>
      <p:sp>
        <p:nvSpPr>
          <p:cNvPr id="46084" name="矩形 3"/>
          <p:cNvSpPr>
            <a:spLocks noChangeArrowheads="1"/>
          </p:cNvSpPr>
          <p:nvPr/>
        </p:nvSpPr>
        <p:spPr bwMode="auto">
          <a:xfrm>
            <a:off x="1343472" y="2256221"/>
            <a:ext cx="9865096" cy="2994922"/>
          </a:xfrm>
          <a:prstGeom prst="rect">
            <a:avLst/>
          </a:prstGeom>
          <a:noFill/>
          <a:ln w="9525">
            <a:noFill/>
            <a:miter lim="800000"/>
          </a:ln>
        </p:spPr>
        <p:txBody>
          <a:bodyPr wrap="square">
            <a:spAutoFit/>
          </a:bodyPr>
          <a:lstStyle/>
          <a:p>
            <a:pPr>
              <a:lnSpc>
                <a:spcPct val="120000"/>
              </a:lnSpc>
            </a:pPr>
            <a:r>
              <a:rPr lang="en-US" altLang="zh-CN" sz="3200" b="1" dirty="0">
                <a:solidFill>
                  <a:srgbClr val="000000"/>
                </a:solidFill>
                <a:latin typeface="Times New Roman" panose="02020603050405020304" pitchFamily="18" charset="0"/>
                <a:cs typeface="Times New Roman" panose="02020603050405020304" pitchFamily="18" charset="0"/>
              </a:rPr>
              <a:t>When you write an argumentative piece, use connecting phrases to lead readers through your process of reasoning. Good </a:t>
            </a:r>
            <a:r>
              <a:rPr lang="en-US" altLang="zh-CN" sz="3200" b="1" i="1" dirty="0">
                <a:solidFill>
                  <a:srgbClr val="9933FF"/>
                </a:solidFill>
                <a:latin typeface="Times New Roman" panose="02020603050405020304" pitchFamily="18" charset="0"/>
                <a:cs typeface="Times New Roman" panose="02020603050405020304" pitchFamily="18" charset="0"/>
              </a:rPr>
              <a:t>logical</a:t>
            </a:r>
            <a:r>
              <a:rPr lang="en-US" altLang="zh-CN" sz="3200" b="1" dirty="0">
                <a:solidFill>
                  <a:srgbClr val="000000"/>
                </a:solidFill>
                <a:latin typeface="Times New Roman" panose="02020603050405020304" pitchFamily="18" charset="0"/>
                <a:cs typeface="Times New Roman" panose="02020603050405020304" pitchFamily="18" charset="0"/>
              </a:rPr>
              <a:t> connectors will help your audience understand your point of view, whether they agree with you or not!</a:t>
            </a:r>
            <a:endParaRPr lang="zh-CN" altLang="en-US" sz="3200" b="1" dirty="0">
              <a:solidFill>
                <a:srgbClr val="000000"/>
              </a:solidFill>
            </a:endParaRPr>
          </a:p>
        </p:txBody>
      </p:sp>
      <p:sp>
        <p:nvSpPr>
          <p:cNvPr id="5" name="AutoShape 8"/>
          <p:cNvSpPr>
            <a:spLocks noChangeArrowheads="1"/>
          </p:cNvSpPr>
          <p:nvPr/>
        </p:nvSpPr>
        <p:spPr bwMode="auto">
          <a:xfrm>
            <a:off x="5591944" y="4546066"/>
            <a:ext cx="2232248" cy="804862"/>
          </a:xfrm>
          <a:prstGeom prst="wedgeRoundRectCallout">
            <a:avLst>
              <a:gd name="adj1" fmla="val -53812"/>
              <a:gd name="adj2" fmla="val -140122"/>
              <a:gd name="adj3" fmla="val 16667"/>
            </a:avLst>
          </a:prstGeom>
          <a:solidFill>
            <a:srgbClr val="FFFF99">
              <a:alpha val="72156"/>
            </a:srgbClr>
          </a:solidFill>
          <a:ln w="9525">
            <a:solidFill>
              <a:schemeClr val="tx1"/>
            </a:solidFill>
            <a:miter lim="800000"/>
          </a:ln>
        </p:spPr>
        <p:txBody>
          <a:bodyPr/>
          <a:lstStyle/>
          <a:p>
            <a:r>
              <a:rPr lang="en-US" altLang="zh-CN" sz="2400" b="1" i="1">
                <a:latin typeface="Times New Roman" panose="02020603050405020304" pitchFamily="18" charset="0"/>
                <a:cs typeface="Times New Roman" panose="02020603050405020304" pitchFamily="18" charset="0"/>
              </a:rPr>
              <a:t>adj</a:t>
            </a:r>
            <a:r>
              <a:rPr lang="en-US" altLang="zh-CN" sz="2400" b="1">
                <a:cs typeface="Times New Roman" panose="02020603050405020304" pitchFamily="18" charset="0"/>
              </a:rPr>
              <a:t>.</a:t>
            </a:r>
            <a:r>
              <a:rPr lang="zh-CN" altLang="en-US" sz="2400" b="1">
                <a:cs typeface="Times New Roman" panose="02020603050405020304" pitchFamily="18" charset="0"/>
              </a:rPr>
              <a:t>合乎逻辑的</a:t>
            </a:r>
            <a:r>
              <a:rPr lang="en-US" altLang="zh-CN" sz="2400" b="1">
                <a:cs typeface="Times New Roman" panose="02020603050405020304" pitchFamily="18" charset="0"/>
              </a:rPr>
              <a:t>;</a:t>
            </a:r>
            <a:r>
              <a:rPr lang="zh-CN" altLang="en-US" sz="2400" b="1">
                <a:cs typeface="Times New Roman" panose="02020603050405020304" pitchFamily="18" charset="0"/>
              </a:rPr>
              <a:t>合情合理的</a:t>
            </a:r>
            <a:endParaRPr lang="zh-CN" altLang="en-US" sz="2400" b="1">
              <a:cs typeface="Times New Roman" panose="02020603050405020304" pitchFamily="18" charset="0"/>
            </a:endParaRPr>
          </a:p>
        </p:txBody>
      </p:sp>
      <p:pic>
        <p:nvPicPr>
          <p:cNvPr id="7" name="图片 6"/>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l="10038" r="9468"/>
          <a:stretch>
            <a:fillRect/>
          </a:stretch>
        </p:blipFill>
        <p:spPr>
          <a:xfrm>
            <a:off x="1271464" y="116632"/>
            <a:ext cx="2016224" cy="5050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barn(inVertical)">
                                      <p:cBhvr>
                                        <p:cTn id="12" dur="500"/>
                                        <p:tgtEl>
                                          <p:spTgt spid="4608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084"/>
                                        </p:tgtEl>
                                        <p:attrNameLst>
                                          <p:attrName>style.visibility</p:attrName>
                                        </p:attrNameLst>
                                      </p:cBhvr>
                                      <p:to>
                                        <p:strVal val="visible"/>
                                      </p:to>
                                    </p:set>
                                    <p:animEffect transition="in" filter="barn(inVertical)">
                                      <p:cBhvr>
                                        <p:cTn id="24" dur="500"/>
                                        <p:tgtEl>
                                          <p:spTgt spid="4608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08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67408" y="692696"/>
            <a:ext cx="10873208" cy="5949950"/>
          </a:xfrm>
          <a:prstGeom prst="rect">
            <a:avLst/>
          </a:prstGeom>
        </p:spPr>
        <p:txBody>
          <a:bodyPr wrap="square">
            <a:spAutoFit/>
          </a:bodyPr>
          <a:lstStyle/>
          <a:p>
            <a:pPr fontAlgn="auto">
              <a:lnSpc>
                <a:spcPct val="120000"/>
              </a:lnSpc>
              <a:spcBef>
                <a:spcPct val="0"/>
              </a:spcBef>
              <a:spcAft>
                <a:spcPct val="0"/>
              </a:spcAft>
              <a:defRPr/>
            </a:pPr>
            <a:r>
              <a:rPr lang="en-US" altLang="zh-CN"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常用连接词汇</a:t>
            </a:r>
            <a:r>
              <a:rPr lang="en-US" altLang="zh-CN"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200" b="1" dirty="0">
              <a:solidFill>
                <a:srgbClr val="0000FF"/>
              </a:solidFill>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递进及并列：</a:t>
            </a:r>
            <a:r>
              <a:rPr lang="en-US" altLang="zh-CN" sz="3200" b="1" dirty="0">
                <a:latin typeface="Times New Roman" panose="02020603050405020304" pitchFamily="18" charset="0"/>
                <a:ea typeface="+mn-ea"/>
                <a:cs typeface="Times New Roman" panose="02020603050405020304" pitchFamily="18" charset="0"/>
              </a:rPr>
              <a:t>besides, in addition, what’s more</a:t>
            </a:r>
            <a:endParaRPr lang="en-US" altLang="zh-CN" sz="3200" b="1" dirty="0">
              <a:latin typeface="Times New Roman" panose="02020603050405020304" pitchFamily="18" charset="0"/>
              <a:ea typeface="+mn-ea"/>
              <a:cs typeface="Times New Roman" panose="02020603050405020304" pitchFamily="18" charset="0"/>
            </a:endParaRPr>
          </a:p>
          <a:p>
            <a:pPr marL="1252855" indent="-1252855" fontAlgn="auto">
              <a:lnSpc>
                <a:spcPct val="120000"/>
              </a:lnSpc>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比较：</a:t>
            </a:r>
            <a:r>
              <a:rPr lang="en-US" altLang="zh-CN" sz="3200" b="1" dirty="0">
                <a:latin typeface="Times New Roman" panose="02020603050405020304" pitchFamily="18" charset="0"/>
                <a:ea typeface="+mn-ea"/>
                <a:cs typeface="Times New Roman" panose="02020603050405020304" pitchFamily="18" charset="0"/>
              </a:rPr>
              <a:t>just like, just as, in the same way, on the other hand, on the contrary, while ...</a:t>
            </a:r>
            <a:endParaRPr lang="en-US" altLang="zh-CN" sz="32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顺序：</a:t>
            </a:r>
            <a:r>
              <a:rPr lang="en-US" altLang="zh-CN" sz="3200" b="1" dirty="0">
                <a:latin typeface="Times New Roman" panose="02020603050405020304" pitchFamily="18" charset="0"/>
                <a:ea typeface="+mn-ea"/>
                <a:cs typeface="Times New Roman" panose="02020603050405020304" pitchFamily="18" charset="0"/>
              </a:rPr>
              <a:t>first of all, second(</a:t>
            </a:r>
            <a:r>
              <a:rPr lang="en-US" altLang="zh-CN" sz="3200" b="1" dirty="0" err="1">
                <a:latin typeface="Times New Roman" panose="02020603050405020304" pitchFamily="18" charset="0"/>
                <a:ea typeface="+mn-ea"/>
                <a:cs typeface="Times New Roman" panose="02020603050405020304" pitchFamily="18" charset="0"/>
              </a:rPr>
              <a:t>ly</a:t>
            </a:r>
            <a:r>
              <a:rPr lang="en-US" altLang="zh-CN" sz="3200" b="1" dirty="0">
                <a:latin typeface="Times New Roman" panose="02020603050405020304" pitchFamily="18" charset="0"/>
                <a:ea typeface="+mn-ea"/>
                <a:cs typeface="Times New Roman" panose="02020603050405020304" pitchFamily="18" charset="0"/>
              </a:rPr>
              <a:t>), third(</a:t>
            </a:r>
            <a:r>
              <a:rPr lang="en-US" altLang="zh-CN" sz="3200" b="1" dirty="0" err="1">
                <a:latin typeface="Times New Roman" panose="02020603050405020304" pitchFamily="18" charset="0"/>
                <a:ea typeface="+mn-ea"/>
                <a:cs typeface="Times New Roman" panose="02020603050405020304" pitchFamily="18" charset="0"/>
              </a:rPr>
              <a:t>ly</a:t>
            </a:r>
            <a:r>
              <a:rPr lang="en-US" altLang="zh-CN" sz="3200" b="1" dirty="0">
                <a:latin typeface="Times New Roman" panose="02020603050405020304" pitchFamily="18" charset="0"/>
                <a:ea typeface="+mn-ea"/>
                <a:cs typeface="Times New Roman" panose="02020603050405020304" pitchFamily="18" charset="0"/>
              </a:rPr>
              <a:t>), then ...</a:t>
            </a:r>
            <a:endParaRPr lang="en-US" altLang="zh-CN" sz="32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因果：</a:t>
            </a:r>
            <a:r>
              <a:rPr lang="en-US" altLang="zh-CN" sz="3200" b="1" dirty="0">
                <a:latin typeface="Times New Roman" panose="02020603050405020304" pitchFamily="18" charset="0"/>
                <a:ea typeface="+mn-ea"/>
                <a:cs typeface="Times New Roman" panose="02020603050405020304" pitchFamily="18" charset="0"/>
              </a:rPr>
              <a:t>therefore, as a result, for this reason ...</a:t>
            </a:r>
            <a:endParaRPr lang="en-US" altLang="zh-CN" sz="32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目的：</a:t>
            </a:r>
            <a:r>
              <a:rPr lang="en-US" altLang="zh-CN" sz="3200" b="1" dirty="0">
                <a:latin typeface="Times New Roman" panose="02020603050405020304" pitchFamily="18" charset="0"/>
                <a:ea typeface="+mn-ea"/>
                <a:cs typeface="Times New Roman" panose="02020603050405020304" pitchFamily="18" charset="0"/>
              </a:rPr>
              <a:t>so that, for this purpose, in order to...</a:t>
            </a:r>
            <a:endParaRPr lang="en-US" altLang="zh-CN" sz="32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总结：</a:t>
            </a:r>
            <a:r>
              <a:rPr lang="en-US" altLang="zh-CN" sz="3200" b="1" dirty="0">
                <a:latin typeface="Times New Roman" panose="02020603050405020304" pitchFamily="18" charset="0"/>
                <a:ea typeface="+mn-ea"/>
                <a:cs typeface="Times New Roman" panose="02020603050405020304" pitchFamily="18" charset="0"/>
              </a:rPr>
              <a:t>in a word, in short, all in all, in all ...</a:t>
            </a:r>
            <a:endParaRPr lang="en-US" altLang="zh-CN" sz="3200" b="1" dirty="0">
              <a:latin typeface="Times New Roman" panose="02020603050405020304" pitchFamily="18" charset="0"/>
              <a:ea typeface="+mn-ea"/>
              <a:cs typeface="Times New Roman" panose="02020603050405020304" pitchFamily="18" charset="0"/>
            </a:endParaRPr>
          </a:p>
          <a:p>
            <a:pPr marL="2057400" indent="-2057400" fontAlgn="auto">
              <a:lnSpc>
                <a:spcPct val="120000"/>
              </a:lnSpc>
              <a:defRPr/>
            </a:pPr>
            <a:r>
              <a:rPr lang="zh-CN" altLang="en-US" sz="3200" b="1" dirty="0">
                <a:latin typeface="Times New Roman" panose="02020603050405020304" pitchFamily="18" charset="0"/>
                <a:ea typeface="宋体" panose="02010600030101010101" pitchFamily="2" charset="-122"/>
                <a:cs typeface="Times New Roman" panose="02020603050405020304" pitchFamily="18" charset="0"/>
              </a:rPr>
              <a:t>个人看法：</a:t>
            </a:r>
            <a:r>
              <a:rPr lang="en-US" altLang="zh-CN" sz="3200" b="1" dirty="0">
                <a:latin typeface="Times New Roman" panose="02020603050405020304" pitchFamily="18" charset="0"/>
                <a:ea typeface="+mn-ea"/>
                <a:cs typeface="Times New Roman" panose="02020603050405020304" pitchFamily="18" charset="0"/>
              </a:rPr>
              <a:t>in one’s opinion, in one’s eyes, personally, as far as I know…</a:t>
            </a:r>
            <a:endParaRPr lang="en-US" altLang="zh-CN" sz="3200" b="1"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l="10038" r="9468"/>
          <a:stretch>
            <a:fillRect/>
          </a:stretch>
        </p:blipFill>
        <p:spPr>
          <a:xfrm>
            <a:off x="1271464" y="116632"/>
            <a:ext cx="2160240" cy="5411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1487488" y="1220584"/>
            <a:ext cx="10153127" cy="4425827"/>
          </a:xfrm>
          <a:prstGeom prst="rect">
            <a:avLst/>
          </a:prstGeom>
          <a:noFill/>
          <a:ln w="9525">
            <a:noFill/>
            <a:miter lim="800000"/>
          </a:ln>
        </p:spPr>
        <p:txBody>
          <a:bodyPr wrap="square">
            <a:spAutoFit/>
          </a:bodyPr>
          <a:lstStyle/>
          <a:p>
            <a:pPr>
              <a:lnSpc>
                <a:spcPct val="110000"/>
              </a:lnSpc>
            </a:pPr>
            <a:r>
              <a:rPr lang="en-US" altLang="zh-CN" sz="3200" b="1" dirty="0">
                <a:solidFill>
                  <a:srgbClr val="000000"/>
                </a:solidFill>
                <a:latin typeface="Times New Roman" panose="02020603050405020304" pitchFamily="18" charset="0"/>
              </a:rPr>
              <a:t>To understand the two letters.</a:t>
            </a:r>
            <a:endParaRPr lang="en-US" altLang="zh-CN" sz="3200" b="1" dirty="0">
              <a:solidFill>
                <a:srgbClr val="000000"/>
              </a:solidFill>
              <a:latin typeface="Times New Roman" panose="02020603050405020304" pitchFamily="18" charset="0"/>
            </a:endParaRPr>
          </a:p>
          <a:p>
            <a:pPr>
              <a:lnSpc>
                <a:spcPct val="110000"/>
              </a:lnSpc>
            </a:pPr>
            <a:r>
              <a:rPr lang="en-US" altLang="zh-CN" sz="3200" b="1" dirty="0">
                <a:solidFill>
                  <a:srgbClr val="000000"/>
                </a:solidFill>
                <a:latin typeface="Times New Roman" panose="02020603050405020304" pitchFamily="18" charset="0"/>
              </a:rPr>
              <a:t>To learn some words and expressions. </a:t>
            </a:r>
            <a:endParaRPr lang="en-US" altLang="zh-CN" sz="3200" b="1" dirty="0">
              <a:solidFill>
                <a:srgbClr val="000000"/>
              </a:solidFill>
              <a:latin typeface="Times New Roman" panose="02020603050405020304" pitchFamily="18" charset="0"/>
            </a:endParaRPr>
          </a:p>
          <a:p>
            <a:pPr>
              <a:lnSpc>
                <a:spcPct val="110000"/>
              </a:lnSpc>
            </a:pPr>
            <a:r>
              <a:rPr lang="en-US" altLang="zh-CN" sz="3200" b="1" dirty="0">
                <a:solidFill>
                  <a:srgbClr val="000000"/>
                </a:solidFill>
                <a:latin typeface="Times New Roman" panose="02020603050405020304" pitchFamily="18" charset="0"/>
              </a:rPr>
              <a:t>To show your opinions about studying abroad.</a:t>
            </a:r>
            <a:endParaRPr lang="en-US" altLang="zh-CN" sz="3200" b="1" dirty="0">
              <a:solidFill>
                <a:srgbClr val="000000"/>
              </a:solidFill>
              <a:latin typeface="Times New Roman" panose="02020603050405020304" pitchFamily="18" charset="0"/>
            </a:endParaRPr>
          </a:p>
          <a:p>
            <a:pPr>
              <a:lnSpc>
                <a:spcPct val="110000"/>
              </a:lnSpc>
            </a:pPr>
            <a:r>
              <a:rPr lang="en-US" altLang="zh-CN" sz="3200" b="1" dirty="0">
                <a:solidFill>
                  <a:srgbClr val="000000"/>
                </a:solidFill>
                <a:latin typeface="Times New Roman" panose="02020603050405020304" pitchFamily="18" charset="0"/>
              </a:rPr>
              <a:t>To learn the structure of an argumentative letter.</a:t>
            </a:r>
            <a:endParaRPr lang="en-US" altLang="zh-CN" sz="3200" b="1" dirty="0">
              <a:solidFill>
                <a:srgbClr val="000000"/>
              </a:solidFill>
              <a:latin typeface="Times New Roman" panose="02020603050405020304" pitchFamily="18" charset="0"/>
            </a:endParaRPr>
          </a:p>
          <a:p>
            <a:pPr>
              <a:lnSpc>
                <a:spcPct val="110000"/>
              </a:lnSpc>
            </a:pPr>
            <a:r>
              <a:rPr lang="en-US" altLang="zh-CN" sz="3200" b="1" dirty="0">
                <a:solidFill>
                  <a:srgbClr val="000000"/>
                </a:solidFill>
                <a:latin typeface="Times New Roman" panose="02020603050405020304" pitchFamily="18" charset="0"/>
              </a:rPr>
              <a:t>To read two letters about studying abroad to find the main points and supporting reasons;</a:t>
            </a:r>
            <a:endParaRPr lang="en-US" altLang="zh-CN" sz="3200" b="1" dirty="0">
              <a:solidFill>
                <a:srgbClr val="000000"/>
              </a:solidFill>
              <a:latin typeface="Times New Roman" panose="02020603050405020304" pitchFamily="18" charset="0"/>
            </a:endParaRPr>
          </a:p>
          <a:p>
            <a:pPr>
              <a:lnSpc>
                <a:spcPct val="110000"/>
              </a:lnSpc>
            </a:pPr>
            <a:r>
              <a:rPr lang="en-US" altLang="zh-CN" sz="3200" b="1" dirty="0">
                <a:solidFill>
                  <a:srgbClr val="000000"/>
                </a:solidFill>
                <a:latin typeface="Times New Roman" panose="02020603050405020304" pitchFamily="18" charset="0"/>
              </a:rPr>
              <a:t>To write a letter to express your opinions on studying abroad.</a:t>
            </a:r>
            <a:endParaRPr lang="en-US" altLang="zh-CN" sz="3200" b="1" dirty="0">
              <a:solidFill>
                <a:srgbClr val="000000"/>
              </a:solidFill>
              <a:latin typeface="Times New Roman" panose="02020603050405020304" pitchFamily="18" charset="0"/>
            </a:endParaRPr>
          </a:p>
        </p:txBody>
      </p:sp>
      <p:pic>
        <p:nvPicPr>
          <p:cNvPr id="29699" name="图片 1"/>
          <p:cNvPicPr>
            <a:picLocks noChangeAspect="1"/>
          </p:cNvPicPr>
          <p:nvPr/>
        </p:nvPicPr>
        <p:blipFill>
          <a:blip r:embed="rId2"/>
          <a:stretch>
            <a:fillRect/>
          </a:stretch>
        </p:blipFill>
        <p:spPr bwMode="auto">
          <a:xfrm>
            <a:off x="983432" y="-174816"/>
            <a:ext cx="4419600" cy="1104900"/>
          </a:xfrm>
          <a:prstGeom prst="rect">
            <a:avLst/>
          </a:prstGeom>
          <a:noFill/>
          <a:ln w="9525">
            <a:noFill/>
            <a:miter lim="800000"/>
            <a:headEnd/>
            <a:tailEnd/>
          </a:ln>
        </p:spPr>
      </p:pic>
      <p:pic>
        <p:nvPicPr>
          <p:cNvPr id="29700" name="图片 2"/>
          <p:cNvPicPr>
            <a:picLocks noChangeAspect="1"/>
          </p:cNvPicPr>
          <p:nvPr/>
        </p:nvPicPr>
        <p:blipFill>
          <a:blip r:embed="rId3"/>
          <a:stretch>
            <a:fillRect/>
          </a:stretch>
        </p:blipFill>
        <p:spPr bwMode="auto">
          <a:xfrm>
            <a:off x="1182688" y="1377694"/>
            <a:ext cx="304800" cy="304800"/>
          </a:xfrm>
          <a:prstGeom prst="rect">
            <a:avLst/>
          </a:prstGeom>
          <a:noFill/>
          <a:ln w="9525">
            <a:noFill/>
            <a:miter lim="800000"/>
            <a:headEnd/>
            <a:tailEnd/>
          </a:ln>
        </p:spPr>
      </p:pic>
      <p:pic>
        <p:nvPicPr>
          <p:cNvPr id="29701" name="图片 2"/>
          <p:cNvPicPr>
            <a:picLocks noChangeAspect="1"/>
          </p:cNvPicPr>
          <p:nvPr/>
        </p:nvPicPr>
        <p:blipFill>
          <a:blip r:embed="rId3"/>
          <a:stretch>
            <a:fillRect/>
          </a:stretch>
        </p:blipFill>
        <p:spPr bwMode="auto">
          <a:xfrm>
            <a:off x="1188770" y="1962824"/>
            <a:ext cx="304800" cy="304800"/>
          </a:xfrm>
          <a:prstGeom prst="rect">
            <a:avLst/>
          </a:prstGeom>
          <a:noFill/>
          <a:ln w="9525">
            <a:noFill/>
            <a:miter lim="800000"/>
            <a:headEnd/>
            <a:tailEnd/>
          </a:ln>
        </p:spPr>
      </p:pic>
      <p:pic>
        <p:nvPicPr>
          <p:cNvPr id="29702" name="图片 2"/>
          <p:cNvPicPr>
            <a:picLocks noChangeAspect="1"/>
          </p:cNvPicPr>
          <p:nvPr/>
        </p:nvPicPr>
        <p:blipFill>
          <a:blip r:embed="rId3"/>
          <a:stretch>
            <a:fillRect/>
          </a:stretch>
        </p:blipFill>
        <p:spPr bwMode="auto">
          <a:xfrm>
            <a:off x="1182688" y="2472677"/>
            <a:ext cx="304800" cy="304800"/>
          </a:xfrm>
          <a:prstGeom prst="rect">
            <a:avLst/>
          </a:prstGeom>
          <a:noFill/>
          <a:ln w="9525">
            <a:noFill/>
            <a:miter lim="800000"/>
            <a:headEnd/>
            <a:tailEnd/>
          </a:ln>
        </p:spPr>
      </p:pic>
      <p:pic>
        <p:nvPicPr>
          <p:cNvPr id="29703" name="图片 2"/>
          <p:cNvPicPr>
            <a:picLocks noChangeAspect="1"/>
          </p:cNvPicPr>
          <p:nvPr/>
        </p:nvPicPr>
        <p:blipFill>
          <a:blip r:embed="rId3"/>
          <a:stretch>
            <a:fillRect/>
          </a:stretch>
        </p:blipFill>
        <p:spPr bwMode="auto">
          <a:xfrm>
            <a:off x="1182688" y="2989681"/>
            <a:ext cx="304800" cy="304800"/>
          </a:xfrm>
          <a:prstGeom prst="rect">
            <a:avLst/>
          </a:prstGeom>
          <a:noFill/>
          <a:ln w="9525">
            <a:noFill/>
            <a:miter lim="800000"/>
            <a:headEnd/>
            <a:tailEnd/>
          </a:ln>
        </p:spPr>
      </p:pic>
      <p:pic>
        <p:nvPicPr>
          <p:cNvPr id="8" name="图片 2"/>
          <p:cNvPicPr>
            <a:picLocks noChangeAspect="1"/>
          </p:cNvPicPr>
          <p:nvPr/>
        </p:nvPicPr>
        <p:blipFill>
          <a:blip r:embed="rId3"/>
          <a:stretch>
            <a:fillRect/>
          </a:stretch>
        </p:blipFill>
        <p:spPr bwMode="auto">
          <a:xfrm>
            <a:off x="1182688" y="3517915"/>
            <a:ext cx="304800" cy="304800"/>
          </a:xfrm>
          <a:prstGeom prst="rect">
            <a:avLst/>
          </a:prstGeom>
          <a:noFill/>
          <a:ln w="9525">
            <a:noFill/>
            <a:miter lim="800000"/>
            <a:headEnd/>
            <a:tailEnd/>
          </a:ln>
        </p:spPr>
      </p:pic>
      <p:pic>
        <p:nvPicPr>
          <p:cNvPr id="9" name="图片 2"/>
          <p:cNvPicPr>
            <a:picLocks noChangeAspect="1"/>
          </p:cNvPicPr>
          <p:nvPr/>
        </p:nvPicPr>
        <p:blipFill>
          <a:blip r:embed="rId3"/>
          <a:stretch>
            <a:fillRect/>
          </a:stretch>
        </p:blipFill>
        <p:spPr bwMode="auto">
          <a:xfrm>
            <a:off x="1182688" y="4582163"/>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animEffect transition="in" filter="fade">
                                      <p:cBhvr>
                                        <p:cTn id="13" dur="1000"/>
                                        <p:tgtEl>
                                          <p:spTgt spid="29700"/>
                                        </p:tgtEl>
                                      </p:cBhvr>
                                    </p:animEffect>
                                    <p:anim calcmode="lin" valueType="num">
                                      <p:cBhvr>
                                        <p:cTn id="14" dur="1000" fill="hold"/>
                                        <p:tgtEl>
                                          <p:spTgt spid="29700"/>
                                        </p:tgtEl>
                                        <p:attrNameLst>
                                          <p:attrName>ppt_x</p:attrName>
                                        </p:attrNameLst>
                                      </p:cBhvr>
                                      <p:tavLst>
                                        <p:tav tm="0">
                                          <p:val>
                                            <p:strVal val="#ppt_x"/>
                                          </p:val>
                                        </p:tav>
                                        <p:tav tm="100000">
                                          <p:val>
                                            <p:strVal val="#ppt_x"/>
                                          </p:val>
                                        </p:tav>
                                      </p:tavLst>
                                    </p:anim>
                                    <p:anim calcmode="lin" valueType="num">
                                      <p:cBhvr>
                                        <p:cTn id="15" dur="1000" fill="hold"/>
                                        <p:tgtEl>
                                          <p:spTgt spid="2970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9701"/>
                                        </p:tgtEl>
                                        <p:attrNameLst>
                                          <p:attrName>style.visibility</p:attrName>
                                        </p:attrNameLst>
                                      </p:cBhvr>
                                      <p:to>
                                        <p:strVal val="visible"/>
                                      </p:to>
                                    </p:set>
                                    <p:animEffect transition="in" filter="fade">
                                      <p:cBhvr>
                                        <p:cTn id="18" dur="1000"/>
                                        <p:tgtEl>
                                          <p:spTgt spid="29701"/>
                                        </p:tgtEl>
                                      </p:cBhvr>
                                    </p:animEffect>
                                    <p:anim calcmode="lin" valueType="num">
                                      <p:cBhvr>
                                        <p:cTn id="19" dur="1000" fill="hold"/>
                                        <p:tgtEl>
                                          <p:spTgt spid="29701"/>
                                        </p:tgtEl>
                                        <p:attrNameLst>
                                          <p:attrName>ppt_x</p:attrName>
                                        </p:attrNameLst>
                                      </p:cBhvr>
                                      <p:tavLst>
                                        <p:tav tm="0">
                                          <p:val>
                                            <p:strVal val="#ppt_x"/>
                                          </p:val>
                                        </p:tav>
                                        <p:tav tm="100000">
                                          <p:val>
                                            <p:strVal val="#ppt_x"/>
                                          </p:val>
                                        </p:tav>
                                      </p:tavLst>
                                    </p:anim>
                                    <p:anim calcmode="lin" valueType="num">
                                      <p:cBhvr>
                                        <p:cTn id="20" dur="1000" fill="hold"/>
                                        <p:tgtEl>
                                          <p:spTgt spid="2970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9702"/>
                                        </p:tgtEl>
                                        <p:attrNameLst>
                                          <p:attrName>style.visibility</p:attrName>
                                        </p:attrNameLst>
                                      </p:cBhvr>
                                      <p:to>
                                        <p:strVal val="visible"/>
                                      </p:to>
                                    </p:set>
                                    <p:animEffect transition="in" filter="fade">
                                      <p:cBhvr>
                                        <p:cTn id="23" dur="1000"/>
                                        <p:tgtEl>
                                          <p:spTgt spid="29702"/>
                                        </p:tgtEl>
                                      </p:cBhvr>
                                    </p:animEffect>
                                    <p:anim calcmode="lin" valueType="num">
                                      <p:cBhvr>
                                        <p:cTn id="24" dur="1000" fill="hold"/>
                                        <p:tgtEl>
                                          <p:spTgt spid="29702"/>
                                        </p:tgtEl>
                                        <p:attrNameLst>
                                          <p:attrName>ppt_x</p:attrName>
                                        </p:attrNameLst>
                                      </p:cBhvr>
                                      <p:tavLst>
                                        <p:tav tm="0">
                                          <p:val>
                                            <p:strVal val="#ppt_x"/>
                                          </p:val>
                                        </p:tav>
                                        <p:tav tm="100000">
                                          <p:val>
                                            <p:strVal val="#ppt_x"/>
                                          </p:val>
                                        </p:tav>
                                      </p:tavLst>
                                    </p:anim>
                                    <p:anim calcmode="lin" valueType="num">
                                      <p:cBhvr>
                                        <p:cTn id="25" dur="1000" fill="hold"/>
                                        <p:tgtEl>
                                          <p:spTgt spid="2970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9703"/>
                                        </p:tgtEl>
                                        <p:attrNameLst>
                                          <p:attrName>style.visibility</p:attrName>
                                        </p:attrNameLst>
                                      </p:cBhvr>
                                      <p:to>
                                        <p:strVal val="visible"/>
                                      </p:to>
                                    </p:set>
                                    <p:animEffect transition="in" filter="fade">
                                      <p:cBhvr>
                                        <p:cTn id="28" dur="1000"/>
                                        <p:tgtEl>
                                          <p:spTgt spid="29703"/>
                                        </p:tgtEl>
                                      </p:cBhvr>
                                    </p:animEffect>
                                    <p:anim calcmode="lin" valueType="num">
                                      <p:cBhvr>
                                        <p:cTn id="29" dur="1000" fill="hold"/>
                                        <p:tgtEl>
                                          <p:spTgt spid="29703"/>
                                        </p:tgtEl>
                                        <p:attrNameLst>
                                          <p:attrName>ppt_x</p:attrName>
                                        </p:attrNameLst>
                                      </p:cBhvr>
                                      <p:tavLst>
                                        <p:tav tm="0">
                                          <p:val>
                                            <p:strVal val="#ppt_x"/>
                                          </p:val>
                                        </p:tav>
                                        <p:tav tm="100000">
                                          <p:val>
                                            <p:strVal val="#ppt_x"/>
                                          </p:val>
                                        </p:tav>
                                      </p:tavLst>
                                    </p:anim>
                                    <p:anim calcmode="lin" valueType="num">
                                      <p:cBhvr>
                                        <p:cTn id="30" dur="1000" fill="hold"/>
                                        <p:tgtEl>
                                          <p:spTgt spid="2970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698"/>
                                        </p:tgtEl>
                                        <p:attrNameLst>
                                          <p:attrName>style.visibility</p:attrName>
                                        </p:attrNameLst>
                                      </p:cBhvr>
                                      <p:to>
                                        <p:strVal val="visible"/>
                                      </p:to>
                                    </p:set>
                                    <p:animEffect transition="in" filter="fade">
                                      <p:cBhvr>
                                        <p:cTn id="43" dur="1000"/>
                                        <p:tgtEl>
                                          <p:spTgt spid="29698"/>
                                        </p:tgtEl>
                                      </p:cBhvr>
                                    </p:animEffect>
                                    <p:anim calcmode="lin" valueType="num">
                                      <p:cBhvr>
                                        <p:cTn id="44" dur="1000" fill="hold"/>
                                        <p:tgtEl>
                                          <p:spTgt spid="29698"/>
                                        </p:tgtEl>
                                        <p:attrNameLst>
                                          <p:attrName>ppt_x</p:attrName>
                                        </p:attrNameLst>
                                      </p:cBhvr>
                                      <p:tavLst>
                                        <p:tav tm="0">
                                          <p:val>
                                            <p:strVal val="#ppt_x"/>
                                          </p:val>
                                        </p:tav>
                                        <p:tav tm="100000">
                                          <p:val>
                                            <p:strVal val="#ppt_x"/>
                                          </p:val>
                                        </p:tav>
                                      </p:tavLst>
                                    </p:anim>
                                    <p:anim calcmode="lin" valueType="num">
                                      <p:cBhvr>
                                        <p:cTn id="45"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59394" name="矩形 5"/>
          <p:cNvSpPr>
            <a:spLocks noChangeArrowheads="1"/>
          </p:cNvSpPr>
          <p:nvPr/>
        </p:nvSpPr>
        <p:spPr bwMode="auto">
          <a:xfrm>
            <a:off x="2243931" y="2636912"/>
            <a:ext cx="7704137" cy="1274763"/>
          </a:xfrm>
          <a:prstGeom prst="rect">
            <a:avLst/>
          </a:prstGeom>
          <a:noFill/>
          <a:ln w="9525">
            <a:noFill/>
            <a:miter lim="800000"/>
          </a:ln>
        </p:spPr>
        <p:txBody>
          <a:bodyPr>
            <a:spAutoFit/>
          </a:bodyPr>
          <a:lstStyle/>
          <a:p>
            <a:pPr>
              <a:lnSpc>
                <a:spcPct val="120000"/>
              </a:lnSpc>
            </a:pPr>
            <a:r>
              <a:rPr lang="en-US" altLang="zh-CN" sz="3200" b="1" dirty="0">
                <a:latin typeface="Times New Roman" panose="02020603050405020304" pitchFamily="18" charset="0"/>
                <a:cs typeface="Times New Roman" panose="02020603050405020304" pitchFamily="18" charset="0"/>
              </a:rPr>
              <a:t>Write a letter to the editor expressing your own opinions about studying abroad.</a:t>
            </a:r>
            <a:endParaRPr lang="en-US" altLang="zh-CN" sz="3200" b="1" dirty="0">
              <a:latin typeface="Times New Roman" panose="02020603050405020304" pitchFamily="18" charset="0"/>
              <a:cs typeface="Times New Roman" panose="02020603050405020304" pitchFamily="18" charset="0"/>
            </a:endParaRPr>
          </a:p>
        </p:txBody>
      </p:sp>
      <p:pic>
        <p:nvPicPr>
          <p:cNvPr id="59395" name="图片 1"/>
          <p:cNvPicPr>
            <a:picLocks noChangeAspect="1"/>
          </p:cNvPicPr>
          <p:nvPr/>
        </p:nvPicPr>
        <p:blipFill>
          <a:blip r:embed="rId2"/>
          <a:stretch>
            <a:fillRect/>
          </a:stretch>
        </p:blipFill>
        <p:spPr bwMode="auto">
          <a:xfrm>
            <a:off x="4079776" y="1340768"/>
            <a:ext cx="3744913" cy="1006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arn(inVertical)">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394"/>
                                        </p:tgtEl>
                                        <p:attrNameLst>
                                          <p:attrName>style.visibility</p:attrName>
                                        </p:attrNameLst>
                                      </p:cBhvr>
                                      <p:to>
                                        <p:strVal val="visible"/>
                                      </p:to>
                                    </p:set>
                                    <p:animEffect transition="in" filter="wipe(down)">
                                      <p:cBhvr>
                                        <p:cTn id="1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pic>
        <p:nvPicPr>
          <p:cNvPr id="2" name="图片 14"/>
          <p:cNvPicPr>
            <a:picLocks noChangeAspect="1"/>
          </p:cNvPicPr>
          <p:nvPr/>
        </p:nvPicPr>
        <p:blipFill>
          <a:blip r:embed="rId2"/>
          <a:stretch>
            <a:fillRect/>
          </a:stretch>
        </p:blipFill>
        <p:spPr>
          <a:xfrm>
            <a:off x="2243572" y="1484784"/>
            <a:ext cx="7704856" cy="3566344"/>
          </a:xfrm>
          <a:prstGeom prst="rect">
            <a:avLst/>
          </a:prstGeom>
          <a:noFill/>
          <a:ln w="9525">
            <a:noFill/>
          </a:ln>
        </p:spPr>
      </p:pic>
      <p:sp>
        <p:nvSpPr>
          <p:cNvPr id="4" name="菱形 3"/>
          <p:cNvSpPr/>
          <p:nvPr/>
        </p:nvSpPr>
        <p:spPr>
          <a:xfrm>
            <a:off x="10084096" y="3118247"/>
            <a:ext cx="352425" cy="469106"/>
          </a:xfrm>
          <a:prstGeom prst="diamond">
            <a:avLst/>
          </a:prstGeom>
          <a:solidFill>
            <a:srgbClr val="5CA7A2"/>
          </a:solidFill>
          <a:ln w="9525">
            <a:noFill/>
          </a:ln>
        </p:spPr>
        <p:txBody>
          <a:bodyPr anchor="ctr"/>
          <a:lstStyle/>
          <a:p>
            <a:pPr algn="ctr"/>
            <a:endParaRPr lang="zh-CN" altLang="en-US" sz="1050">
              <a:solidFill>
                <a:srgbClr val="FFFFFF"/>
              </a:solidFill>
              <a:latin typeface="等线" panose="02010600030101010101" charset="-122"/>
              <a:ea typeface="等线" panose="02010600030101010101" charset="-122"/>
              <a:sym typeface="等线" panose="02010600030101010101" charset="-122"/>
            </a:endParaRPr>
          </a:p>
        </p:txBody>
      </p:sp>
      <p:sp>
        <p:nvSpPr>
          <p:cNvPr id="5" name="菱形 20"/>
          <p:cNvSpPr/>
          <p:nvPr/>
        </p:nvSpPr>
        <p:spPr>
          <a:xfrm>
            <a:off x="2024442" y="3194447"/>
            <a:ext cx="352425" cy="469106"/>
          </a:xfrm>
          <a:prstGeom prst="diamond">
            <a:avLst/>
          </a:prstGeom>
          <a:solidFill>
            <a:srgbClr val="5CA7A2"/>
          </a:solidFill>
          <a:ln w="9525">
            <a:noFill/>
          </a:ln>
        </p:spPr>
        <p:txBody>
          <a:bodyPr anchor="ctr"/>
          <a:lstStyle/>
          <a:p>
            <a:pPr algn="ctr"/>
            <a:endParaRPr lang="zh-CN" altLang="en-US" sz="1050">
              <a:solidFill>
                <a:srgbClr val="FFFFFF"/>
              </a:solidFill>
              <a:latin typeface="等线" panose="02010600030101010101" charset="-122"/>
              <a:ea typeface="等线" panose="02010600030101010101" charset="-122"/>
              <a:sym typeface="等线" panose="02010600030101010101" charset="-122"/>
            </a:endParaRPr>
          </a:p>
        </p:txBody>
      </p:sp>
      <p:sp>
        <p:nvSpPr>
          <p:cNvPr id="6" name="TextBox 6"/>
          <p:cNvSpPr/>
          <p:nvPr/>
        </p:nvSpPr>
        <p:spPr>
          <a:xfrm>
            <a:off x="3036347" y="2802523"/>
            <a:ext cx="7068939" cy="784830"/>
          </a:xfrm>
          <a:prstGeom prst="rect">
            <a:avLst/>
          </a:prstGeom>
          <a:noFill/>
          <a:ln w="9525">
            <a:noFill/>
          </a:ln>
        </p:spPr>
        <p:txBody>
          <a:bodyPr wrap="square">
            <a:spAutoFit/>
          </a:bodyPr>
          <a:lstStyle/>
          <a:p>
            <a:r>
              <a:rPr lang="en-US" altLang="zh-CN" sz="4500" b="1" dirty="0">
                <a:solidFill>
                  <a:srgbClr val="FF0000"/>
                </a:solidFill>
                <a:latin typeface="Times New Roman" panose="02020603050405020304" pitchFamily="18" charset="0"/>
                <a:sym typeface="Times New Roman" panose="02020603050405020304" pitchFamily="18" charset="0"/>
              </a:rPr>
              <a:t>Thanks for your attention !</a:t>
            </a:r>
            <a:endParaRPr lang="en-US" altLang="zh-CN" sz="4500" b="1" dirty="0">
              <a:solidFill>
                <a:srgbClr val="FF0000"/>
              </a:solidFill>
              <a:latin typeface="Times New Roman" panose="02020603050405020304" pitchFamily="18" charset="0"/>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30723" name="TextBox 3"/>
          <p:cNvSpPr txBox="1">
            <a:spLocks noChangeArrowheads="1"/>
          </p:cNvSpPr>
          <p:nvPr/>
        </p:nvSpPr>
        <p:spPr bwMode="auto">
          <a:xfrm>
            <a:off x="4990146" y="3349878"/>
            <a:ext cx="6360594" cy="1126462"/>
          </a:xfrm>
          <a:prstGeom prst="rect">
            <a:avLst/>
          </a:prstGeom>
          <a:noFill/>
          <a:ln w="9525">
            <a:noFill/>
            <a:miter lim="800000"/>
          </a:ln>
        </p:spPr>
        <p:txBody>
          <a:bodyPr wrap="square">
            <a:spAutoFit/>
          </a:bodyPr>
          <a:lstStyle/>
          <a:p>
            <a:pPr>
              <a:lnSpc>
                <a:spcPct val="120000"/>
              </a:lnSpc>
            </a:pPr>
            <a:r>
              <a:rPr lang="en-US" altLang="zh-CN" sz="2800" b="1" dirty="0">
                <a:solidFill>
                  <a:srgbClr val="0000FF"/>
                </a:solidFill>
                <a:cs typeface="Times New Roman" panose="02020603050405020304" pitchFamily="18" charset="0"/>
              </a:rPr>
              <a:t>Pay attention to the title and try to guess what the passage talks about.</a:t>
            </a:r>
            <a:endParaRPr lang="zh-CN" altLang="en-US" sz="2800" b="1" dirty="0">
              <a:solidFill>
                <a:srgbClr val="0000FF"/>
              </a:solidFill>
              <a:cs typeface="Times New Roman" panose="02020603050405020304"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1072209"/>
            <a:ext cx="3692795" cy="3713349"/>
          </a:xfrm>
          <a:prstGeom prst="rect">
            <a:avLst/>
          </a:prstGeom>
        </p:spPr>
      </p:pic>
      <p:sp>
        <p:nvSpPr>
          <p:cNvPr id="5" name="文本框 8"/>
          <p:cNvSpPr txBox="1"/>
          <p:nvPr/>
        </p:nvSpPr>
        <p:spPr>
          <a:xfrm>
            <a:off x="4990146" y="1098390"/>
            <a:ext cx="5679449" cy="1969766"/>
          </a:xfrm>
          <a:prstGeom prst="rect">
            <a:avLst/>
          </a:prstGeom>
          <a:noFill/>
        </p:spPr>
        <p:txBody>
          <a:bodyPr wrap="square" lIns="91436" tIns="45718" rIns="91436" bIns="45718" rtlCol="0">
            <a:spAutoFit/>
          </a:bodyPr>
          <a:lstStyle/>
          <a:p>
            <a:pPr algn="just">
              <a:spcBef>
                <a:spcPts val="1200"/>
              </a:spcBef>
            </a:pPr>
            <a:r>
              <a:rPr lang="en-US" altLang="zh-CN" sz="2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These years some students are choosing to study abroad. </a:t>
            </a:r>
            <a:endParaRPr lang="en-US" altLang="zh-CN" sz="2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spcBef>
                <a:spcPts val="1200"/>
              </a:spcBef>
            </a:pPr>
            <a:r>
              <a:rPr lang="en-US" altLang="zh-CN" sz="2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Do you think it is necessary to study abroad? Why or why not?  </a:t>
            </a:r>
            <a:endParaRPr lang="zh-CN" altLang="en-US" sz="2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Pre-Reading: Thinking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3512" y="5040531"/>
            <a:ext cx="7649742" cy="107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961314" y="5387220"/>
            <a:ext cx="807288" cy="3861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536160" y="5387220"/>
            <a:ext cx="689571" cy="3861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723"/>
                                        </p:tgtEl>
                                        <p:attrNameLst>
                                          <p:attrName>style.visibility</p:attrName>
                                        </p:attrNameLst>
                                      </p:cBhvr>
                                      <p:to>
                                        <p:strVal val="visible"/>
                                      </p:to>
                                    </p:set>
                                    <p:animEffect transition="in" filter="wipe(down)">
                                      <p:cBhvr>
                                        <p:cTn id="19" dur="500"/>
                                        <p:tgtEl>
                                          <p:spTgt spid="307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5" grpId="0"/>
      <p:bldP spid="6"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55440" y="2060848"/>
            <a:ext cx="8565139" cy="3539430"/>
          </a:xfrm>
          <a:prstGeom prst="rect">
            <a:avLst/>
          </a:prstGeom>
          <a:noFill/>
        </p:spPr>
        <p:txBody>
          <a:bodyPr wrap="square" rtlCol="0">
            <a:spAutoFit/>
          </a:bodyPr>
          <a:lstStyle/>
          <a:p>
            <a:pPr marL="457200" indent="-457200" algn="just">
              <a:buFont typeface="Wingdings" panose="05000000000000000000" pitchFamily="2" charset="2"/>
              <a:buChar char="Ø"/>
            </a:pPr>
            <a:r>
              <a:rPr lang="en-US" altLang="zh-CN" sz="2800" b="1" dirty="0">
                <a:latin typeface="Times New Roman" panose="02020603050405020304" pitchFamily="18" charset="0"/>
                <a:cs typeface="Times New Roman" panose="02020603050405020304" pitchFamily="18" charset="0"/>
              </a:rPr>
              <a:t>Wang Li (mother of twin girls):</a:t>
            </a:r>
            <a:endParaRPr lang="en-US" altLang="zh-CN" sz="2800" b="1" dirty="0">
              <a:latin typeface="Times New Roman" panose="02020603050405020304" pitchFamily="18" charset="0"/>
              <a:cs typeface="Times New Roman" panose="02020603050405020304" pitchFamily="18" charset="0"/>
            </a:endParaRPr>
          </a:p>
          <a:p>
            <a:pPr algn="just"/>
            <a:r>
              <a:rPr lang="en-US" altLang="zh-CN" sz="2800" b="1" dirty="0">
                <a:latin typeface="Times New Roman" panose="02020603050405020304" pitchFamily="18" charset="0"/>
                <a:cs typeface="Times New Roman" panose="02020603050405020304" pitchFamily="18" charset="0"/>
              </a:rPr>
              <a:t>The disadvantages of studying abroad are greater.</a:t>
            </a:r>
            <a:endParaRPr lang="en-US" altLang="zh-CN" sz="2800" b="1" dirty="0">
              <a:latin typeface="Times New Roman" panose="02020603050405020304" pitchFamily="18" charset="0"/>
              <a:cs typeface="Times New Roman" panose="02020603050405020304" pitchFamily="18" charset="0"/>
            </a:endParaRPr>
          </a:p>
          <a:p>
            <a:pPr algn="just"/>
            <a:r>
              <a:rPr lang="en-US" altLang="zh-CN" sz="2800" b="1" dirty="0">
                <a:latin typeface="Times New Roman" panose="02020603050405020304" pitchFamily="18" charset="0"/>
                <a:cs typeface="Times New Roman" panose="02020603050405020304" pitchFamily="18" charset="0"/>
              </a:rPr>
              <a:t>Give reasons and evidence to support her opinion.</a:t>
            </a:r>
            <a:endParaRPr lang="en-US" altLang="zh-CN" sz="2800" b="1" dirty="0">
              <a:latin typeface="Times New Roman" panose="02020603050405020304" pitchFamily="18" charset="0"/>
              <a:cs typeface="Times New Roman" panose="02020603050405020304" pitchFamily="18" charset="0"/>
            </a:endParaRPr>
          </a:p>
          <a:p>
            <a:pPr algn="just"/>
            <a:endParaRPr lang="en-US" altLang="zh-CN"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altLang="zh-CN" sz="2800" b="1" dirty="0">
                <a:latin typeface="Times New Roman" panose="02020603050405020304" pitchFamily="18" charset="0"/>
                <a:cs typeface="Times New Roman" panose="02020603050405020304" pitchFamily="18" charset="0"/>
              </a:rPr>
              <a:t>Zhang Yi (father of one boy):</a:t>
            </a:r>
            <a:endParaRPr lang="en-US" altLang="zh-CN" sz="2800" b="1" dirty="0">
              <a:latin typeface="Times New Roman" panose="02020603050405020304" pitchFamily="18" charset="0"/>
              <a:cs typeface="Times New Roman" panose="02020603050405020304" pitchFamily="18" charset="0"/>
            </a:endParaRPr>
          </a:p>
          <a:p>
            <a:pPr algn="just"/>
            <a:r>
              <a:rPr lang="en-US" altLang="zh-CN" sz="2800" b="1" dirty="0">
                <a:latin typeface="Times New Roman" panose="02020603050405020304" pitchFamily="18" charset="0"/>
                <a:cs typeface="Times New Roman" panose="02020603050405020304" pitchFamily="18" charset="0"/>
              </a:rPr>
              <a:t>The advantages of studying abroad are much greater.</a:t>
            </a:r>
            <a:endParaRPr lang="en-US" altLang="zh-CN" sz="2800" b="1" dirty="0">
              <a:latin typeface="Times New Roman" panose="02020603050405020304" pitchFamily="18" charset="0"/>
              <a:cs typeface="Times New Roman" panose="02020603050405020304" pitchFamily="18" charset="0"/>
            </a:endParaRPr>
          </a:p>
          <a:p>
            <a:pPr algn="just"/>
            <a:r>
              <a:rPr lang="en-US" altLang="zh-CN" sz="2800" b="1" dirty="0">
                <a:latin typeface="Times New Roman" panose="02020603050405020304" pitchFamily="18" charset="0"/>
                <a:cs typeface="Times New Roman" panose="02020603050405020304" pitchFamily="18" charset="0"/>
              </a:rPr>
              <a:t>Give reasons and evidence to support his opinion.</a:t>
            </a:r>
            <a:endParaRPr lang="en-US" altLang="zh-CN" sz="2800" b="1" dirty="0">
              <a:latin typeface="Times New Roman" panose="02020603050405020304" pitchFamily="18" charset="0"/>
              <a:cs typeface="Times New Roman" panose="02020603050405020304" pitchFamily="18" charset="0"/>
            </a:endParaRPr>
          </a:p>
          <a:p>
            <a:pPr algn="just"/>
            <a:endParaRPr lang="en-US" altLang="zh-CN" sz="2800" b="1" dirty="0">
              <a:latin typeface="Times New Roman" panose="02020603050405020304" pitchFamily="18" charset="0"/>
              <a:cs typeface="Times New Roman" panose="02020603050405020304" pitchFamily="18" charset="0"/>
            </a:endParaRPr>
          </a:p>
        </p:txBody>
      </p:sp>
      <p:sp>
        <p:nvSpPr>
          <p:cNvPr id="3"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Fast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4" name="图片 3">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2662905"/>
            <a:ext cx="769814" cy="766095"/>
          </a:xfrm>
          <a:prstGeom prst="rect">
            <a:avLst/>
          </a:prstGeom>
        </p:spPr>
      </p:pic>
      <p:sp>
        <p:nvSpPr>
          <p:cNvPr id="5" name="文本框 4"/>
          <p:cNvSpPr txBox="1"/>
          <p:nvPr/>
        </p:nvSpPr>
        <p:spPr>
          <a:xfrm>
            <a:off x="1083391" y="1196752"/>
            <a:ext cx="10153128" cy="553998"/>
          </a:xfrm>
          <a:prstGeom prst="rect">
            <a:avLst/>
          </a:prstGeom>
          <a:noFill/>
        </p:spPr>
        <p:txBody>
          <a:bodyPr wrap="square" rtlCol="0">
            <a:spAutoFit/>
          </a:bodyPr>
          <a:lstStyle/>
          <a:p>
            <a:r>
              <a:rPr lang="en-US" altLang="zh-CN" sz="3000" b="1" dirty="0">
                <a:solidFill>
                  <a:srgbClr val="0000FF"/>
                </a:solidFill>
              </a:rPr>
              <a:t>Main points about two letters by Wang Li and Zhang Yi</a:t>
            </a:r>
            <a:endParaRPr lang="zh-CN" altLang="en-US" sz="30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barn(inVertical)">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barn(inVertic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barn(inVertical)">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695400" y="116632"/>
            <a:ext cx="11809312" cy="6492875"/>
          </a:xfrm>
          <a:prstGeom prst="rect">
            <a:avLst/>
          </a:prstGeom>
          <a:noFill/>
        </p:spPr>
        <p:txBody>
          <a:bodyPr wrap="square" rtlCol="0">
            <a:spAutoFit/>
          </a:bodyPr>
          <a:lstStyle/>
          <a:p>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【语篇理解】</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Ⅰ. Read the passage quickly and get the general idea of the passage.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1．What’s the main idea of the passage on P20?</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2．Read Wang Li’s letter and match the main idea of each paragraph.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1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A．Suffering from culture shock.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2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B．Thinking carefully about studying abroad.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3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C．More disadvantages than advantages.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4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D．Great economic pressure.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5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E．Benefits of studying at home.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custDataLst>
              <p:tags r:id="rId3"/>
            </p:custDataLst>
          </p:nvPr>
        </p:nvSpPr>
        <p:spPr>
          <a:xfrm>
            <a:off x="838915" y="2349292"/>
            <a:ext cx="10853420" cy="521970"/>
          </a:xfrm>
          <a:prstGeom prst="rect">
            <a:avLst/>
          </a:prstGeom>
          <a:noFill/>
        </p:spPr>
        <p:txBody>
          <a:bodyPr wrap="square" rtlCol="0">
            <a:spAutoFit/>
          </a:bodyPr>
          <a:lstStyle/>
          <a:p>
            <a:r>
              <a:rPr lang="en-US" altLang="zh-CN" sz="2800" b="1">
                <a:solidFill>
                  <a:srgbClr val="FF0000"/>
                </a:solidFill>
                <a:latin typeface="宋体" panose="02010600030101010101" pitchFamily="2" charset="-122"/>
                <a:ea typeface="微软雅黑" panose="020B0503020204020204" charset="-122"/>
              </a:rPr>
              <a:t>The advantages and disadvantages of studying abroad.</a:t>
            </a:r>
            <a:endParaRPr lang="en-US" altLang="zh-CN" sz="2800" b="1">
              <a:solidFill>
                <a:srgbClr val="FF0000"/>
              </a:solidFill>
              <a:latin typeface="宋体" panose="02010600030101010101" pitchFamily="2" charset="-122"/>
              <a:ea typeface="微软雅黑" panose="020B0503020204020204" charset="-122"/>
            </a:endParaRPr>
          </a:p>
        </p:txBody>
      </p:sp>
      <p:cxnSp>
        <p:nvCxnSpPr>
          <p:cNvPr id="6" name="直接连接符 5"/>
          <p:cNvCxnSpPr/>
          <p:nvPr>
            <p:custDataLst>
              <p:tags r:id="rId4"/>
            </p:custDataLst>
          </p:nvPr>
        </p:nvCxnSpPr>
        <p:spPr>
          <a:xfrm>
            <a:off x="1889984" y="3893341"/>
            <a:ext cx="1520905" cy="1184075"/>
          </a:xfrm>
          <a:prstGeom prst="line">
            <a:avLst/>
          </a:prstGeom>
          <a:noFill/>
          <a:ln w="53975" cap="flat" cmpd="sng" algn="ctr">
            <a:solidFill>
              <a:srgbClr val="0000FF"/>
            </a:solidFill>
            <a:prstDash val="solid"/>
            <a:miter lim="800000"/>
          </a:ln>
          <a:effectLst/>
        </p:spPr>
      </p:cxnSp>
      <p:cxnSp>
        <p:nvCxnSpPr>
          <p:cNvPr id="7" name="直接连接符 6"/>
          <p:cNvCxnSpPr/>
          <p:nvPr>
            <p:custDataLst>
              <p:tags r:id="rId5"/>
            </p:custDataLst>
          </p:nvPr>
        </p:nvCxnSpPr>
        <p:spPr>
          <a:xfrm>
            <a:off x="1889984" y="4480267"/>
            <a:ext cx="1508591" cy="1141730"/>
          </a:xfrm>
          <a:prstGeom prst="line">
            <a:avLst/>
          </a:prstGeom>
          <a:noFill/>
          <a:ln w="53975" cap="flat" cmpd="sng" algn="ctr">
            <a:solidFill>
              <a:srgbClr val="0000FF"/>
            </a:solidFill>
            <a:prstDash val="solid"/>
            <a:miter lim="800000"/>
          </a:ln>
          <a:effectLst/>
        </p:spPr>
      </p:cxnSp>
      <p:cxnSp>
        <p:nvCxnSpPr>
          <p:cNvPr id="8" name="直接连接符 7"/>
          <p:cNvCxnSpPr/>
          <p:nvPr>
            <p:custDataLst>
              <p:tags r:id="rId6"/>
            </p:custDataLst>
          </p:nvPr>
        </p:nvCxnSpPr>
        <p:spPr>
          <a:xfrm flipV="1">
            <a:off x="1998645" y="3976673"/>
            <a:ext cx="1536844" cy="1127125"/>
          </a:xfrm>
          <a:prstGeom prst="line">
            <a:avLst/>
          </a:prstGeom>
          <a:noFill/>
          <a:ln w="53975" cap="flat" cmpd="sng" algn="ctr">
            <a:solidFill>
              <a:srgbClr val="0000FF"/>
            </a:solidFill>
            <a:prstDash val="solid"/>
            <a:miter lim="800000"/>
          </a:ln>
          <a:effectLst/>
        </p:spPr>
      </p:cxnSp>
      <p:cxnSp>
        <p:nvCxnSpPr>
          <p:cNvPr id="9" name="直接连接符 8"/>
          <p:cNvCxnSpPr/>
          <p:nvPr>
            <p:custDataLst>
              <p:tags r:id="rId7"/>
            </p:custDataLst>
          </p:nvPr>
        </p:nvCxnSpPr>
        <p:spPr>
          <a:xfrm>
            <a:off x="1889984" y="5664342"/>
            <a:ext cx="1508591" cy="550304"/>
          </a:xfrm>
          <a:prstGeom prst="line">
            <a:avLst/>
          </a:prstGeom>
          <a:noFill/>
          <a:ln w="53975" cap="flat" cmpd="sng" algn="ctr">
            <a:solidFill>
              <a:srgbClr val="0000FF"/>
            </a:solidFill>
            <a:prstDash val="solid"/>
            <a:miter lim="800000"/>
          </a:ln>
          <a:effectLst/>
        </p:spPr>
      </p:cxnSp>
      <p:cxnSp>
        <p:nvCxnSpPr>
          <p:cNvPr id="10" name="直接连接符 9"/>
          <p:cNvCxnSpPr/>
          <p:nvPr>
            <p:custDataLst>
              <p:tags r:id="rId8"/>
            </p:custDataLst>
          </p:nvPr>
        </p:nvCxnSpPr>
        <p:spPr>
          <a:xfrm flipV="1">
            <a:off x="2010959" y="4540235"/>
            <a:ext cx="1524530" cy="1757743"/>
          </a:xfrm>
          <a:prstGeom prst="line">
            <a:avLst/>
          </a:prstGeom>
          <a:noFill/>
          <a:ln w="53975" cap="flat" cmpd="sng" algn="ctr">
            <a:solidFill>
              <a:srgbClr val="0000FF"/>
            </a:solidFill>
            <a:prstDash val="solid"/>
            <a:miter lim="800000"/>
          </a:ln>
          <a:effectLst/>
        </p:spPr>
      </p:cxnSp>
      <p:sp>
        <p:nvSpPr>
          <p:cNvPr id="11"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Fast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amond(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amond(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9416" y="908720"/>
            <a:ext cx="10591041" cy="4893647"/>
          </a:xfrm>
          <a:prstGeom prst="rect">
            <a:avLst/>
          </a:prstGeom>
          <a:noFill/>
        </p:spPr>
        <p:txBody>
          <a:bodyPr wrap="none" rtlCol="0">
            <a:spAutoFit/>
          </a:bodyPr>
          <a:lstStyle/>
          <a:p>
            <a:pPr>
              <a:lnSpc>
                <a:spcPct val="20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3．Read Zhang Yi’s letter and match the main idea of each paragraph.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20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1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A．To develop our country.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20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2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B．More cultural exchange.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20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3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C．Studying abroad is worthwhile.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20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4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D．Studying abroad has greater advantages.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200000"/>
              </a:lnSpc>
            </a:pP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Para. 5        </a:t>
            </a:r>
            <a:r>
              <a:rPr lang="en-US" altLang="zh-CN"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E．Studying abroad is personal growth. </a:t>
            </a:r>
            <a:endParaRPr lang="zh-CN" altLang="en-US" sz="2600" b="1"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3" name="直接连接符 2"/>
          <p:cNvCxnSpPr/>
          <p:nvPr>
            <p:custDataLst>
              <p:tags r:id="rId2"/>
            </p:custDataLst>
          </p:nvPr>
        </p:nvCxnSpPr>
        <p:spPr>
          <a:xfrm>
            <a:off x="2140037" y="2253006"/>
            <a:ext cx="1456372" cy="2281123"/>
          </a:xfrm>
          <a:prstGeom prst="line">
            <a:avLst/>
          </a:prstGeom>
          <a:noFill/>
          <a:ln w="44450" cap="flat" cmpd="sng" algn="ctr">
            <a:solidFill>
              <a:srgbClr val="0000FF"/>
            </a:solidFill>
            <a:prstDash val="solid"/>
            <a:miter lim="800000"/>
          </a:ln>
          <a:effectLst/>
        </p:spPr>
      </p:cxnSp>
      <p:cxnSp>
        <p:nvCxnSpPr>
          <p:cNvPr id="4" name="直接连接符 3"/>
          <p:cNvCxnSpPr/>
          <p:nvPr>
            <p:custDataLst>
              <p:tags r:id="rId3"/>
            </p:custDataLst>
          </p:nvPr>
        </p:nvCxnSpPr>
        <p:spPr>
          <a:xfrm>
            <a:off x="2058720" y="3130054"/>
            <a:ext cx="1509463" cy="2243755"/>
          </a:xfrm>
          <a:prstGeom prst="line">
            <a:avLst/>
          </a:prstGeom>
          <a:noFill/>
          <a:ln w="44450" cap="flat" cmpd="sng" algn="ctr">
            <a:solidFill>
              <a:srgbClr val="0000FF"/>
            </a:solidFill>
            <a:prstDash val="solid"/>
            <a:miter lim="800000"/>
          </a:ln>
          <a:effectLst/>
        </p:spPr>
      </p:cxnSp>
      <p:cxnSp>
        <p:nvCxnSpPr>
          <p:cNvPr id="5" name="直接连接符 4"/>
          <p:cNvCxnSpPr/>
          <p:nvPr>
            <p:custDataLst>
              <p:tags r:id="rId4"/>
            </p:custDataLst>
          </p:nvPr>
        </p:nvCxnSpPr>
        <p:spPr>
          <a:xfrm flipV="1">
            <a:off x="2086946" y="3130054"/>
            <a:ext cx="1521315" cy="795467"/>
          </a:xfrm>
          <a:prstGeom prst="line">
            <a:avLst/>
          </a:prstGeom>
          <a:noFill/>
          <a:ln w="44450" cap="flat" cmpd="sng" algn="ctr">
            <a:solidFill>
              <a:srgbClr val="0000FF"/>
            </a:solidFill>
            <a:prstDash val="solid"/>
            <a:miter lim="800000"/>
          </a:ln>
          <a:effectLst/>
        </p:spPr>
      </p:cxnSp>
      <p:cxnSp>
        <p:nvCxnSpPr>
          <p:cNvPr id="6" name="直接连接符 5"/>
          <p:cNvCxnSpPr/>
          <p:nvPr>
            <p:custDataLst>
              <p:tags r:id="rId5"/>
            </p:custDataLst>
          </p:nvPr>
        </p:nvCxnSpPr>
        <p:spPr>
          <a:xfrm flipV="1">
            <a:off x="2096081" y="2636808"/>
            <a:ext cx="1407160" cy="2181860"/>
          </a:xfrm>
          <a:prstGeom prst="line">
            <a:avLst/>
          </a:prstGeom>
          <a:noFill/>
          <a:ln w="44450" cap="flat" cmpd="sng" algn="ctr">
            <a:solidFill>
              <a:srgbClr val="0000FF"/>
            </a:solidFill>
            <a:prstDash val="solid"/>
            <a:miter lim="800000"/>
          </a:ln>
          <a:effectLst/>
        </p:spPr>
      </p:cxnSp>
      <p:cxnSp>
        <p:nvCxnSpPr>
          <p:cNvPr id="7" name="直接连接符 6"/>
          <p:cNvCxnSpPr/>
          <p:nvPr>
            <p:custDataLst>
              <p:tags r:id="rId6"/>
            </p:custDataLst>
          </p:nvPr>
        </p:nvCxnSpPr>
        <p:spPr>
          <a:xfrm flipV="1">
            <a:off x="2265626" y="3950530"/>
            <a:ext cx="1382102" cy="1596483"/>
          </a:xfrm>
          <a:prstGeom prst="line">
            <a:avLst/>
          </a:prstGeom>
          <a:noFill/>
          <a:ln w="44450" cap="flat" cmpd="sng" algn="ctr">
            <a:solidFill>
              <a:srgbClr val="0000FF"/>
            </a:solidFill>
            <a:prstDash val="solid"/>
            <a:miter lim="800000"/>
          </a:ln>
          <a:effectLst/>
        </p:spPr>
      </p:cxnSp>
      <p:sp>
        <p:nvSpPr>
          <p:cNvPr id="8"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Fast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83432" y="890097"/>
            <a:ext cx="10873207" cy="4745915"/>
          </a:xfrm>
          <a:prstGeom prst="rect">
            <a:avLst/>
          </a:prstGeom>
        </p:spPr>
        <p:txBody>
          <a:bodyPr wrap="square">
            <a:spAutoFit/>
          </a:bodyPr>
          <a:lstStyle/>
          <a:p>
            <a:pPr fontAlgn="auto">
              <a:lnSpc>
                <a:spcPct val="120000"/>
              </a:lnSpc>
              <a:spcBef>
                <a:spcPct val="0"/>
              </a:spcBef>
              <a:spcAft>
                <a:spcPct val="0"/>
              </a:spcAft>
              <a:defRPr/>
            </a:pPr>
            <a:r>
              <a:rPr lang="en-US" altLang="zh-CN" sz="2800" b="1" dirty="0">
                <a:solidFill>
                  <a:srgbClr val="0000FF"/>
                </a:solidFill>
                <a:latin typeface="+mj-lt"/>
                <a:ea typeface="+mn-ea"/>
                <a:cs typeface="Times New Roman" panose="02020603050405020304" pitchFamily="18" charset="0"/>
              </a:rPr>
              <a:t>Answer the questions.</a:t>
            </a:r>
            <a:endParaRPr lang="en-US" altLang="zh-CN" sz="2800" b="1" dirty="0">
              <a:solidFill>
                <a:srgbClr val="0000FF"/>
              </a:solidFill>
              <a:latin typeface="+mj-lt"/>
              <a:ea typeface="+mn-ea"/>
              <a:cs typeface="Times New Roman" panose="02020603050405020304" pitchFamily="18" charset="0"/>
            </a:endParaRPr>
          </a:p>
          <a:p>
            <a:pPr marL="446405" indent="-446405" fontAlgn="auto">
              <a:lnSpc>
                <a:spcPct val="120000"/>
              </a:lnSpc>
              <a:defRPr/>
            </a:pPr>
            <a:r>
              <a:rPr lang="zh-CN" altLang="en-US" sz="2800" b="1" dirty="0">
                <a:latin typeface="Times New Roman" panose="02020603050405020304" pitchFamily="18" charset="0"/>
                <a:ea typeface="+mn-ea"/>
                <a:cs typeface="Times New Roman" panose="02020603050405020304" pitchFamily="18" charset="0"/>
              </a:rPr>
              <a:t>1. What is Wang Li</a:t>
            </a:r>
            <a:r>
              <a:rPr lang="en-US" altLang="zh-CN" sz="2800" b="1" dirty="0">
                <a:latin typeface="Times New Roman" panose="02020603050405020304" pitchFamily="18" charset="0"/>
                <a:ea typeface="+mn-ea"/>
                <a:cs typeface="Times New Roman" panose="02020603050405020304" pitchFamily="18" charset="0"/>
              </a:rPr>
              <a:t>’</a:t>
            </a:r>
            <a:r>
              <a:rPr lang="zh-CN" altLang="en-US" sz="2800" b="1" dirty="0">
                <a:latin typeface="Times New Roman" panose="02020603050405020304" pitchFamily="18" charset="0"/>
                <a:ea typeface="+mn-ea"/>
                <a:cs typeface="Times New Roman" panose="02020603050405020304" pitchFamily="18" charset="0"/>
              </a:rPr>
              <a:t>s attitude to studying abroad in the first letter?</a:t>
            </a:r>
            <a:endParaRPr lang="zh-CN" altLang="en-US" sz="28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800" b="1" dirty="0">
                <a:latin typeface="Times New Roman" panose="02020603050405020304" pitchFamily="18" charset="0"/>
                <a:ea typeface="+mn-ea"/>
                <a:cs typeface="Times New Roman" panose="02020603050405020304" pitchFamily="18" charset="0"/>
              </a:rPr>
              <a:t>    A. Supportive         B. Doubtful</a:t>
            </a:r>
            <a:endParaRPr lang="zh-CN" altLang="en-US" sz="28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800" b="1" dirty="0">
                <a:latin typeface="Times New Roman" panose="02020603050405020304" pitchFamily="18" charset="0"/>
                <a:ea typeface="+mn-ea"/>
                <a:cs typeface="Times New Roman" panose="02020603050405020304" pitchFamily="18" charset="0"/>
              </a:rPr>
              <a:t>    C</a:t>
            </a:r>
            <a:r>
              <a:rPr lang="en-US" altLang="zh-CN" sz="2800" b="1" dirty="0">
                <a:latin typeface="Times New Roman" panose="02020603050405020304" pitchFamily="18" charset="0"/>
                <a:ea typeface="+mn-ea"/>
                <a:cs typeface="Times New Roman" panose="02020603050405020304" pitchFamily="18" charset="0"/>
              </a:rPr>
              <a:t>.</a:t>
            </a:r>
            <a:r>
              <a:rPr lang="zh-CN" altLang="en-US" sz="2800" b="1" dirty="0">
                <a:latin typeface="Times New Roman" panose="02020603050405020304" pitchFamily="18" charset="0"/>
                <a:ea typeface="+mn-ea"/>
                <a:cs typeface="Times New Roman" panose="02020603050405020304" pitchFamily="18" charset="0"/>
              </a:rPr>
              <a:t> Disapproval       D. Objective</a:t>
            </a:r>
            <a:endParaRPr lang="zh-CN" altLang="en-US" sz="2800" b="1" dirty="0">
              <a:latin typeface="Times New Roman" panose="02020603050405020304" pitchFamily="18" charset="0"/>
              <a:ea typeface="+mn-ea"/>
              <a:cs typeface="Times New Roman" panose="02020603050405020304" pitchFamily="18" charset="0"/>
            </a:endParaRPr>
          </a:p>
          <a:p>
            <a:pPr marL="446405" indent="-446405" fontAlgn="auto">
              <a:lnSpc>
                <a:spcPct val="120000"/>
              </a:lnSpc>
              <a:defRPr/>
            </a:pPr>
            <a:r>
              <a:rPr lang="zh-CN" altLang="en-US" sz="2800" b="1" dirty="0">
                <a:latin typeface="Times New Roman" panose="02020603050405020304" pitchFamily="18" charset="0"/>
                <a:ea typeface="+mn-ea"/>
                <a:cs typeface="Times New Roman" panose="02020603050405020304" pitchFamily="18" charset="0"/>
              </a:rPr>
              <a:t>2. In Wang Li</a:t>
            </a:r>
            <a:r>
              <a:rPr lang="en-US" altLang="zh-CN" sz="2800" b="1" dirty="0">
                <a:latin typeface="Times New Roman" panose="02020603050405020304" pitchFamily="18" charset="0"/>
                <a:ea typeface="+mn-ea"/>
                <a:cs typeface="Times New Roman" panose="02020603050405020304" pitchFamily="18" charset="0"/>
              </a:rPr>
              <a:t>’</a:t>
            </a:r>
            <a:r>
              <a:rPr lang="zh-CN" altLang="en-US" sz="2800" b="1" dirty="0">
                <a:latin typeface="Times New Roman" panose="02020603050405020304" pitchFamily="18" charset="0"/>
                <a:ea typeface="+mn-ea"/>
                <a:cs typeface="Times New Roman" panose="02020603050405020304" pitchFamily="18" charset="0"/>
              </a:rPr>
              <a:t>s opinion, the advantage of studying abroad </a:t>
            </a:r>
            <a:r>
              <a:rPr lang="en-US" altLang="zh-CN" sz="2800" b="1" dirty="0">
                <a:latin typeface="Times New Roman" panose="02020603050405020304" pitchFamily="18" charset="0"/>
                <a:ea typeface="+mn-ea"/>
                <a:cs typeface="Times New Roman" panose="02020603050405020304" pitchFamily="18" charset="0"/>
              </a:rPr>
              <a:t>is _______.</a:t>
            </a:r>
            <a:endParaRPr lang="zh-CN" altLang="en-US" sz="28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800" b="1" dirty="0">
                <a:latin typeface="Times New Roman" panose="02020603050405020304" pitchFamily="18" charset="0"/>
                <a:ea typeface="+mn-ea"/>
                <a:cs typeface="Times New Roman" panose="02020603050405020304" pitchFamily="18" charset="0"/>
              </a:rPr>
              <a:t>    A</a:t>
            </a:r>
            <a:r>
              <a:rPr lang="en-US" altLang="zh-CN" sz="2800" b="1" dirty="0">
                <a:latin typeface="Times New Roman" panose="02020603050405020304" pitchFamily="18" charset="0"/>
                <a:ea typeface="+mn-ea"/>
                <a:cs typeface="Times New Roman" panose="02020603050405020304" pitchFamily="18" charset="0"/>
              </a:rPr>
              <a:t>.</a:t>
            </a:r>
            <a:r>
              <a:rPr lang="zh-CN" altLang="en-US" sz="2800" b="1" dirty="0">
                <a:latin typeface="Times New Roman" panose="02020603050405020304" pitchFamily="18" charset="0"/>
                <a:ea typeface="+mn-ea"/>
                <a:cs typeface="Times New Roman" panose="02020603050405020304" pitchFamily="18" charset="0"/>
              </a:rPr>
              <a:t> bearing great economic pressure</a:t>
            </a:r>
            <a:endParaRPr lang="zh-CN" altLang="en-US" sz="28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800" b="1" dirty="0">
                <a:latin typeface="Times New Roman" panose="02020603050405020304" pitchFamily="18" charset="0"/>
                <a:ea typeface="+mn-ea"/>
                <a:cs typeface="Times New Roman" panose="02020603050405020304" pitchFamily="18" charset="0"/>
              </a:rPr>
              <a:t>    B. facing unfamiliar environment</a:t>
            </a:r>
            <a:endParaRPr lang="zh-CN" altLang="en-US" sz="28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800" b="1" dirty="0">
                <a:latin typeface="Times New Roman" panose="02020603050405020304" pitchFamily="18" charset="0"/>
                <a:ea typeface="+mn-ea"/>
                <a:cs typeface="Times New Roman" panose="02020603050405020304" pitchFamily="18" charset="0"/>
              </a:rPr>
              <a:t>    C</a:t>
            </a:r>
            <a:r>
              <a:rPr lang="en-US" altLang="zh-CN" sz="2800" b="1" dirty="0">
                <a:latin typeface="Times New Roman" panose="02020603050405020304" pitchFamily="18" charset="0"/>
                <a:ea typeface="+mn-ea"/>
                <a:cs typeface="Times New Roman" panose="02020603050405020304" pitchFamily="18" charset="0"/>
              </a:rPr>
              <a:t>.</a:t>
            </a:r>
            <a:r>
              <a:rPr lang="zh-CN" altLang="en-US" sz="2800" b="1" dirty="0">
                <a:latin typeface="Times New Roman" panose="02020603050405020304" pitchFamily="18" charset="0"/>
                <a:ea typeface="+mn-ea"/>
                <a:cs typeface="Times New Roman" panose="02020603050405020304" pitchFamily="18" charset="0"/>
              </a:rPr>
              <a:t> having great potential benefits</a:t>
            </a:r>
            <a:endParaRPr lang="zh-CN" altLang="en-US" sz="28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800" b="1" dirty="0">
                <a:latin typeface="Times New Roman" panose="02020603050405020304" pitchFamily="18" charset="0"/>
                <a:ea typeface="+mn-ea"/>
                <a:cs typeface="Times New Roman" panose="02020603050405020304" pitchFamily="18" charset="0"/>
              </a:rPr>
              <a:t>    D</a:t>
            </a:r>
            <a:r>
              <a:rPr lang="en-US" altLang="zh-CN" sz="2800" b="1" dirty="0">
                <a:latin typeface="Times New Roman" panose="02020603050405020304" pitchFamily="18" charset="0"/>
                <a:ea typeface="+mn-ea"/>
                <a:cs typeface="Times New Roman" panose="02020603050405020304" pitchFamily="18" charset="0"/>
              </a:rPr>
              <a:t>.</a:t>
            </a:r>
            <a:r>
              <a:rPr lang="zh-CN" altLang="en-US" sz="2800" b="1" dirty="0">
                <a:latin typeface="Times New Roman" panose="02020603050405020304" pitchFamily="18" charset="0"/>
                <a:ea typeface="+mn-ea"/>
                <a:cs typeface="Times New Roman" panose="02020603050405020304" pitchFamily="18" charset="0"/>
              </a:rPr>
              <a:t> experiencing the culture shock</a:t>
            </a:r>
            <a:endParaRPr lang="zh-CN" altLang="en-US" sz="2800" b="1"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bwMode="auto">
          <a:xfrm>
            <a:off x="1343472" y="2636912"/>
            <a:ext cx="441325" cy="441325"/>
          </a:xfrm>
          <a:prstGeom prst="rect">
            <a:avLst/>
          </a:prstGeom>
          <a:noFill/>
          <a:ln w="9525">
            <a:noFill/>
            <a:miter lim="800000"/>
            <a:headEnd/>
            <a:tailEnd/>
          </a:ln>
        </p:spPr>
      </p:pic>
      <p:pic>
        <p:nvPicPr>
          <p:cNvPr id="4" name="图片 3"/>
          <p:cNvPicPr>
            <a:picLocks noChangeAspect="1"/>
          </p:cNvPicPr>
          <p:nvPr/>
        </p:nvPicPr>
        <p:blipFill>
          <a:blip r:embed="rId2"/>
          <a:stretch>
            <a:fillRect/>
          </a:stretch>
        </p:blipFill>
        <p:spPr bwMode="auto">
          <a:xfrm>
            <a:off x="1347137" y="4604389"/>
            <a:ext cx="441325" cy="441325"/>
          </a:xfrm>
          <a:prstGeom prst="rect">
            <a:avLst/>
          </a:prstGeom>
          <a:noFill/>
          <a:ln w="9525">
            <a:noFill/>
            <a:miter lim="800000"/>
            <a:headEnd/>
            <a:tailEnd/>
          </a:ln>
        </p:spPr>
      </p:pic>
      <p:sp>
        <p:nvSpPr>
          <p:cNvPr id="5"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11424" y="841921"/>
            <a:ext cx="9615511" cy="2308324"/>
          </a:xfrm>
          <a:prstGeom prst="rect">
            <a:avLst/>
          </a:prstGeom>
        </p:spPr>
        <p:txBody>
          <a:bodyPr wrap="square">
            <a:spAutoFit/>
          </a:bodyPr>
          <a:lstStyle/>
          <a:p>
            <a:pPr marL="446405" indent="-446405" fontAlgn="auto">
              <a:lnSpc>
                <a:spcPct val="120000"/>
              </a:lnSpc>
              <a:defRPr/>
            </a:pPr>
            <a:r>
              <a:rPr lang="zh-CN" altLang="en-US" sz="2400" b="1" dirty="0">
                <a:latin typeface="Times New Roman" panose="02020603050405020304" pitchFamily="18" charset="0"/>
                <a:ea typeface="+mn-ea"/>
                <a:cs typeface="Times New Roman" panose="02020603050405020304" pitchFamily="18" charset="0"/>
              </a:rPr>
              <a:t>3. Zhang Yi thinks that students studying  abroad can </a:t>
            </a:r>
            <a:r>
              <a:rPr lang="en-US" altLang="zh-CN" sz="2400" b="1" dirty="0">
                <a:latin typeface="Times New Roman" panose="02020603050405020304" pitchFamily="18" charset="0"/>
                <a:ea typeface="+mn-ea"/>
                <a:cs typeface="Times New Roman" panose="02020603050405020304" pitchFamily="18" charset="0"/>
              </a:rPr>
              <a:t>_______.</a:t>
            </a:r>
            <a:endParaRPr lang="zh-CN" altLang="en-US" sz="24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400" b="1" dirty="0">
                <a:latin typeface="Times New Roman" panose="02020603050405020304" pitchFamily="18" charset="0"/>
                <a:ea typeface="+mn-ea"/>
                <a:cs typeface="Times New Roman" panose="02020603050405020304" pitchFamily="18" charset="0"/>
              </a:rPr>
              <a:t>    A</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become more dependent</a:t>
            </a:r>
            <a:endParaRPr lang="zh-CN" altLang="en-US" sz="24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400" b="1" dirty="0">
                <a:latin typeface="Times New Roman" panose="02020603050405020304" pitchFamily="18" charset="0"/>
                <a:ea typeface="+mn-ea"/>
                <a:cs typeface="Times New Roman" panose="02020603050405020304" pitchFamily="18" charset="0"/>
              </a:rPr>
              <a:t>    B</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get less chance for cultural exchange</a:t>
            </a:r>
            <a:endParaRPr lang="zh-CN" altLang="en-US" sz="24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zh-CN" altLang="en-US" sz="2400" b="1" dirty="0">
                <a:latin typeface="Times New Roman" panose="02020603050405020304" pitchFamily="18" charset="0"/>
                <a:ea typeface="+mn-ea"/>
                <a:cs typeface="Times New Roman" panose="02020603050405020304" pitchFamily="18" charset="0"/>
              </a:rPr>
              <a:t>    C</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lose a global perspective</a:t>
            </a:r>
            <a:endParaRPr lang="en-US" altLang="zh-CN" sz="2400" b="1" dirty="0">
              <a:latin typeface="Times New Roman" panose="02020603050405020304" pitchFamily="18" charset="0"/>
              <a:ea typeface="+mn-ea"/>
              <a:cs typeface="Times New Roman" panose="02020603050405020304" pitchFamily="18" charset="0"/>
            </a:endParaRPr>
          </a:p>
          <a:p>
            <a:pPr fontAlgn="auto">
              <a:lnSpc>
                <a:spcPct val="120000"/>
              </a:lnSpc>
              <a:spcBef>
                <a:spcPct val="0"/>
              </a:spcBef>
              <a:spcAft>
                <a:spcPct val="0"/>
              </a:spcAft>
              <a:defRPr/>
            </a:pPr>
            <a:r>
              <a:rPr lang="en-US" altLang="zh-CN" sz="2400" b="1" dirty="0">
                <a:latin typeface="Times New Roman" panose="02020603050405020304" pitchFamily="18" charset="0"/>
                <a:ea typeface="+mn-ea"/>
                <a:cs typeface="Times New Roman" panose="02020603050405020304" pitchFamily="18" charset="0"/>
              </a:rPr>
              <a:t>    D. develop organizational skill </a:t>
            </a:r>
            <a:endParaRPr lang="zh-CN" altLang="en-US" sz="2400" b="1"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2"/>
          <a:stretch>
            <a:fillRect/>
          </a:stretch>
        </p:blipFill>
        <p:spPr bwMode="auto">
          <a:xfrm>
            <a:off x="1185978" y="2777894"/>
            <a:ext cx="541659" cy="372351"/>
          </a:xfrm>
          <a:prstGeom prst="rect">
            <a:avLst/>
          </a:prstGeom>
          <a:noFill/>
          <a:ln w="9525">
            <a:noFill/>
            <a:miter lim="800000"/>
            <a:headEnd/>
            <a:tailEnd/>
          </a:ln>
        </p:spPr>
      </p:pic>
      <p:sp>
        <p:nvSpPr>
          <p:cNvPr id="5" name="矩形 2"/>
          <p:cNvSpPr>
            <a:spLocks noChangeArrowheads="1"/>
          </p:cNvSpPr>
          <p:nvPr/>
        </p:nvSpPr>
        <p:spPr bwMode="auto">
          <a:xfrm>
            <a:off x="839416" y="3356992"/>
            <a:ext cx="11017472" cy="2712859"/>
          </a:xfrm>
          <a:prstGeom prst="rect">
            <a:avLst/>
          </a:prstGeom>
          <a:noFill/>
          <a:ln w="9525">
            <a:noFill/>
            <a:miter lim="800000"/>
          </a:ln>
        </p:spPr>
        <p:txBody>
          <a:bodyPr wrap="square">
            <a:spAutoFit/>
          </a:bodyPr>
          <a:lstStyle/>
          <a:p>
            <a:pPr marL="892175" indent="-892175">
              <a:lnSpc>
                <a:spcPct val="120000"/>
              </a:lnSpc>
            </a:pPr>
            <a:r>
              <a:rPr lang="en-US" altLang="zh-CN" sz="2400" b="1" dirty="0">
                <a:latin typeface="Times New Roman" panose="02020603050405020304" pitchFamily="18" charset="0"/>
                <a:cs typeface="Times New Roman" panose="02020603050405020304" pitchFamily="18" charset="0"/>
              </a:rPr>
              <a:t>4. What can we learn from the two letters?</a:t>
            </a:r>
            <a:endParaRPr lang="en-US" altLang="zh-CN" sz="2400" b="1" dirty="0">
              <a:latin typeface="Times New Roman" panose="02020603050405020304" pitchFamily="18" charset="0"/>
              <a:cs typeface="Times New Roman" panose="02020603050405020304" pitchFamily="18" charset="0"/>
            </a:endParaRPr>
          </a:p>
          <a:p>
            <a:pPr marL="892175" indent="-892175">
              <a:lnSpc>
                <a:spcPct val="120000"/>
              </a:lnSpc>
            </a:pPr>
            <a:r>
              <a:rPr lang="en-US" altLang="zh-CN" sz="2400" b="1" dirty="0">
                <a:latin typeface="Times New Roman" panose="02020603050405020304" pitchFamily="18" charset="0"/>
                <a:cs typeface="Times New Roman" panose="02020603050405020304" pitchFamily="18" charset="0"/>
              </a:rPr>
              <a:t>    A. Students studying abroad don’t need to learn how to live in a new environment.</a:t>
            </a:r>
            <a:endParaRPr lang="en-US" altLang="zh-CN" sz="2400" b="1" dirty="0">
              <a:latin typeface="Times New Roman" panose="02020603050405020304" pitchFamily="18" charset="0"/>
              <a:cs typeface="Times New Roman" panose="02020603050405020304" pitchFamily="18" charset="0"/>
            </a:endParaRPr>
          </a:p>
          <a:p>
            <a:pPr marL="892175" indent="-892175">
              <a:lnSpc>
                <a:spcPct val="120000"/>
              </a:lnSpc>
            </a:pPr>
            <a:r>
              <a:rPr lang="en-US" altLang="zh-CN" sz="2400" b="1" dirty="0">
                <a:latin typeface="Times New Roman" panose="02020603050405020304" pitchFamily="18" charset="0"/>
                <a:cs typeface="Times New Roman" panose="02020603050405020304" pitchFamily="18" charset="0"/>
              </a:rPr>
              <a:t>    B. Studying abroad helps to increase people’s understanding of cultural diversity.</a:t>
            </a:r>
            <a:endParaRPr lang="en-US" altLang="zh-CN" sz="2400" b="1" dirty="0">
              <a:latin typeface="Times New Roman" panose="02020603050405020304" pitchFamily="18" charset="0"/>
              <a:cs typeface="Times New Roman" panose="02020603050405020304" pitchFamily="18" charset="0"/>
            </a:endParaRPr>
          </a:p>
          <a:p>
            <a:pPr marL="892175" indent="-892175">
              <a:lnSpc>
                <a:spcPct val="120000"/>
              </a:lnSpc>
            </a:pPr>
            <a:r>
              <a:rPr lang="en-US" altLang="zh-CN" sz="2400" b="1" dirty="0">
                <a:latin typeface="Times New Roman" panose="02020603050405020304" pitchFamily="18" charset="0"/>
                <a:cs typeface="Times New Roman" panose="02020603050405020304" pitchFamily="18" charset="0"/>
              </a:rPr>
              <a:t>    C. Students studying abroad cant encounter problems with personal safety.</a:t>
            </a:r>
            <a:endParaRPr lang="en-US" altLang="zh-CN" sz="2400" b="1" dirty="0">
              <a:latin typeface="Times New Roman" panose="02020603050405020304" pitchFamily="18" charset="0"/>
              <a:cs typeface="Times New Roman" panose="02020603050405020304" pitchFamily="18" charset="0"/>
            </a:endParaRPr>
          </a:p>
          <a:p>
            <a:pPr marL="892175" indent="-892175">
              <a:lnSpc>
                <a:spcPct val="120000"/>
              </a:lnSpc>
            </a:pPr>
            <a:r>
              <a:rPr lang="en-US" altLang="zh-CN" sz="2400" b="1" dirty="0">
                <a:latin typeface="Times New Roman" panose="02020603050405020304" pitchFamily="18" charset="0"/>
                <a:cs typeface="Times New Roman" panose="02020603050405020304" pitchFamily="18" charset="0"/>
              </a:rPr>
              <a:t>    D. Studying abroad helps students to speak excellent English in a few years.</a:t>
            </a:r>
            <a:endParaRPr lang="zh-CN" altLang="en-US" sz="2400" b="1"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bwMode="auto">
          <a:xfrm>
            <a:off x="1155774" y="4796581"/>
            <a:ext cx="441325" cy="441325"/>
          </a:xfrm>
          <a:prstGeom prst="rect">
            <a:avLst/>
          </a:prstGeom>
          <a:noFill/>
          <a:ln w="9525">
            <a:noFill/>
            <a:miter lim="800000"/>
            <a:headEnd/>
            <a:tailEnd/>
          </a:ln>
        </p:spPr>
      </p:pic>
      <p:sp>
        <p:nvSpPr>
          <p:cNvPr id="7" name="TextBox 5"/>
          <p:cNvSpPr txBox="1"/>
          <p:nvPr/>
        </p:nvSpPr>
        <p:spPr>
          <a:xfrm>
            <a:off x="911424" y="36795"/>
            <a:ext cx="4752528" cy="584775"/>
          </a:xfrm>
          <a:prstGeom prst="rect">
            <a:avLst/>
          </a:prstGeom>
          <a:noFill/>
        </p:spPr>
        <p:txBody>
          <a:bodyPr wrap="square" rtlCol="0">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Detailed Reading:   </a:t>
            </a:r>
            <a:endParaRPr lang="zh-CN"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tags/tag1.xml><?xml version="1.0" encoding="utf-8"?>
<p:tagLst xmlns:p="http://schemas.openxmlformats.org/presentationml/2006/main">
  <p:tag name="AS_UNIQUEID" val="52"/>
</p:tagLst>
</file>

<file path=ppt/tags/tag10.xml><?xml version="1.0" encoding="utf-8"?>
<p:tagLst xmlns:p="http://schemas.openxmlformats.org/presentationml/2006/main">
  <p:tag name="AS_UNIQUEID" val="569"/>
</p:tagLst>
</file>

<file path=ppt/tags/tag11.xml><?xml version="1.0" encoding="utf-8"?>
<p:tagLst xmlns:p="http://schemas.openxmlformats.org/presentationml/2006/main">
  <p:tag name="AS_UNIQUEID" val="570"/>
</p:tagLst>
</file>

<file path=ppt/tags/tag12.xml><?xml version="1.0" encoding="utf-8"?>
<p:tagLst xmlns:p="http://schemas.openxmlformats.org/presentationml/2006/main">
  <p:tag name="AS_UNIQUEID" val="571"/>
</p:tagLst>
</file>

<file path=ppt/tags/tag13.xml><?xml version="1.0" encoding="utf-8"?>
<p:tagLst xmlns:p="http://schemas.openxmlformats.org/presentationml/2006/main">
  <p:tag name="AS_UNIQUEID" val="572"/>
</p:tagLst>
</file>

<file path=ppt/tags/tag14.xml><?xml version="1.0" encoding="utf-8"?>
<p:tagLst xmlns:p="http://schemas.openxmlformats.org/presentationml/2006/main">
  <p:tag name="AS_UNIQUEID" val="573"/>
</p:tagLst>
</file>

<file path=ppt/tags/tag15.xml><?xml version="1.0" encoding="utf-8"?>
<p:tagLst xmlns:p="http://schemas.openxmlformats.org/presentationml/2006/main">
  <p:tag name="AS_UNIQUEID" val="574"/>
</p:tagLst>
</file>

<file path=ppt/tags/tag16.xml><?xml version="1.0" encoding="utf-8"?>
<p:tagLst xmlns:p="http://schemas.openxmlformats.org/presentationml/2006/main">
  <p:tag name="AS_UNIQUEID" val="23"/>
</p:tagLst>
</file>

<file path=ppt/tags/tag17.xml><?xml version="1.0" encoding="utf-8"?>
<p:tagLst xmlns:p="http://schemas.openxmlformats.org/presentationml/2006/main">
  <p:tag name="KSO_WM_UNIT_TABLE_BEAUTIFY" val="smartTable{e0618093-bd01-4355-befe-7c0fe9f7cfe1}"/>
  <p:tag name="TABLE_ENDDRAG_ORIGIN_RECT" val="503*316"/>
  <p:tag name="TABLE_ENDDRAG_RECT" val="108*74*503*316"/>
</p:tagLst>
</file>

<file path=ppt/tags/tag18.xml><?xml version="1.0" encoding="utf-8"?>
<p:tagLst xmlns:p="http://schemas.openxmlformats.org/presentationml/2006/main">
  <p:tag name="AS_UNIQUEID" val="23"/>
</p:tagLst>
</file>

<file path=ppt/tags/tag19.xml><?xml version="1.0" encoding="utf-8"?>
<p:tagLst xmlns:p="http://schemas.openxmlformats.org/presentationml/2006/main">
  <p:tag name="AS_UNIQUEID" val="23"/>
</p:tagLst>
</file>

<file path=ppt/tags/tag2.xml><?xml version="1.0" encoding="utf-8"?>
<p:tagLst xmlns:p="http://schemas.openxmlformats.org/presentationml/2006/main">
  <p:tag name="AS_UNIQUEID" val="53"/>
</p:tagLst>
</file>

<file path=ppt/tags/tag20.xml><?xml version="1.0" encoding="utf-8"?>
<p:tagLst xmlns:p="http://schemas.openxmlformats.org/presentationml/2006/main">
  <p:tag name="AS_UNIQUEID" val="23"/>
</p:tagLst>
</file>

<file path=ppt/tags/tag3.xml><?xml version="1.0" encoding="utf-8"?>
<p:tagLst xmlns:p="http://schemas.openxmlformats.org/presentationml/2006/main">
  <p:tag name="AS_UNIQUEID" val="561"/>
</p:tagLst>
</file>

<file path=ppt/tags/tag4.xml><?xml version="1.0" encoding="utf-8"?>
<p:tagLst xmlns:p="http://schemas.openxmlformats.org/presentationml/2006/main">
  <p:tag name="AS_UNIQUEID" val="562"/>
</p:tagLst>
</file>

<file path=ppt/tags/tag5.xml><?xml version="1.0" encoding="utf-8"?>
<p:tagLst xmlns:p="http://schemas.openxmlformats.org/presentationml/2006/main">
  <p:tag name="AS_UNIQUEID" val="563"/>
</p:tagLst>
</file>

<file path=ppt/tags/tag6.xml><?xml version="1.0" encoding="utf-8"?>
<p:tagLst xmlns:p="http://schemas.openxmlformats.org/presentationml/2006/main">
  <p:tag name="AS_UNIQUEID" val="564"/>
</p:tagLst>
</file>

<file path=ppt/tags/tag7.xml><?xml version="1.0" encoding="utf-8"?>
<p:tagLst xmlns:p="http://schemas.openxmlformats.org/presentationml/2006/main">
  <p:tag name="AS_UNIQUEID" val="565"/>
</p:tagLst>
</file>

<file path=ppt/tags/tag8.xml><?xml version="1.0" encoding="utf-8"?>
<p:tagLst xmlns:p="http://schemas.openxmlformats.org/presentationml/2006/main">
  <p:tag name="AS_UNIQUEID" val="566"/>
</p:tagLst>
</file>

<file path=ppt/tags/tag9.xml><?xml version="1.0" encoding="utf-8"?>
<p:tagLst xmlns:p="http://schemas.openxmlformats.org/presentationml/2006/main">
  <p:tag name="AS_UNIQUEID" val="567"/>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10200</Words>
  <Application>WPS 演示</Application>
  <PresentationFormat>宽屏</PresentationFormat>
  <Paragraphs>408</Paragraphs>
  <Slides>31</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31</vt:i4>
      </vt:variant>
    </vt:vector>
  </HeadingPairs>
  <TitlesOfParts>
    <vt:vector size="50" baseType="lpstr">
      <vt:lpstr>Arial</vt:lpstr>
      <vt:lpstr>宋体</vt:lpstr>
      <vt:lpstr>Wingdings</vt:lpstr>
      <vt:lpstr>Arial</vt:lpstr>
      <vt:lpstr>等线</vt:lpstr>
      <vt:lpstr>阿里巴巴普惠体</vt:lpstr>
      <vt:lpstr>华文行楷</vt:lpstr>
      <vt:lpstr>Times New Roman</vt:lpstr>
      <vt:lpstr>华文楷体</vt:lpstr>
      <vt:lpstr>微软雅黑</vt:lpstr>
      <vt:lpstr>Arial Unicode MS</vt:lpstr>
      <vt:lpstr>Segoe Print</vt:lpstr>
      <vt:lpstr>Calibri</vt:lpstr>
      <vt:lpstr>Calibri</vt:lpstr>
      <vt:lpstr>Arial Narrow</vt:lpstr>
      <vt:lpstr>HelveticaNeue</vt:lpstr>
      <vt:lpstr>Corbel</vt:lpstr>
      <vt:lpstr>华文新魏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27</cp:revision>
  <cp:lastPrinted>2020-12-03T08:53:00Z</cp:lastPrinted>
  <dcterms:created xsi:type="dcterms:W3CDTF">2020-12-03T08:53:00Z</dcterms:created>
  <dcterms:modified xsi:type="dcterms:W3CDTF">2022-03-05T12:38:47Z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C49154CB97DF4BDB99435B01161BB651</vt:lpwstr>
  </property>
  <property fmtid="{D5CDD505-2E9C-101B-9397-08002B2CF9AE}" pid="7" name="KSOProductBuildVer">
    <vt:lpwstr>2052-11.8.2.8411</vt:lpwstr>
  </property>
</Properties>
</file>