
<file path=[Content_Types].xml><?xml version="1.0" encoding="utf-8"?>
<Types xmlns="http://schemas.openxmlformats.org/package/2006/content-types">
  <Default Extension="png" ContentType="image/png"/>
  <Default Extension="jpeg" ContentType="image/jpeg"/>
  <Default Extension="mp4" ContentType="video/mp4"/>
  <Default Extension="mp3" ContentType="audio/mp3"/>
  <Default Extension="rels" ContentType="application/vnd.openxmlformats-package.relationships+xml"/>
  <Default Extension="xml" ContentType="application/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presProps.xml" ContentType="application/vnd.openxmlformats-officedocument.presentationml.presProps+xml"/>
  <Override PartName="/ppt/presentation.xml" ContentType="application/vnd.openxmlformats-officedocument.presentationml.presentation.main+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heme/theme1.xml" ContentType="application/vnd.openxmlformats-officedocument.theme+xml"/>
  <Override PartName="/ppt/theme/theme2.xml" ContentType="application/vnd.openxmlformats-officedocument.theme+xml"/>
  <Override PartName="/ppt/theme/theme3.xml" ContentType="application/vnd.openxmlformats-officedocument.theme+xml"/>
  <Override PartName="/ppt/viewProps.xml" ContentType="application/vnd.openxmlformats-officedocument.presentationml.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3" Type="http://schemas.openxmlformats.org/package/2006/relationships/metadata/core-properties" Target="docProps/core.xml"/><Relationship Id="rId2" Type="http://schemas.openxmlformats.org/officeDocument/2006/relationships/extended-properties" Target="docProps/app.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 id="2147483667" r:id="rId3"/>
  </p:sldMasterIdLst>
  <p:notesMasterIdLst>
    <p:notesMasterId r:id="rId7"/>
  </p:notesMasterIdLst>
  <p:sldIdLst>
    <p:sldId id="319" r:id="rId4"/>
    <p:sldId id="256" r:id="rId5"/>
    <p:sldId id="296" r:id="rId6"/>
    <p:sldId id="297" r:id="rId8"/>
    <p:sldId id="298" r:id="rId9"/>
    <p:sldId id="299" r:id="rId10"/>
    <p:sldId id="277" r:id="rId11"/>
    <p:sldId id="278" r:id="rId12"/>
    <p:sldId id="279" r:id="rId13"/>
    <p:sldId id="280" r:id="rId14"/>
    <p:sldId id="281" r:id="rId15"/>
    <p:sldId id="272" r:id="rId16"/>
    <p:sldId id="273" r:id="rId17"/>
    <p:sldId id="274" r:id="rId18"/>
    <p:sldId id="275" r:id="rId19"/>
    <p:sldId id="276" r:id="rId20"/>
    <p:sldId id="257" r:id="rId21"/>
    <p:sldId id="258" r:id="rId22"/>
    <p:sldId id="259" r:id="rId23"/>
    <p:sldId id="265" r:id="rId24"/>
    <p:sldId id="266" r:id="rId25"/>
    <p:sldId id="261" r:id="rId26"/>
    <p:sldId id="262" r:id="rId27"/>
    <p:sldId id="264" r:id="rId28"/>
    <p:sldId id="271" r:id="rId29"/>
  </p:sldIdLst>
  <p:sldSz cx="12192000" cy="6858000"/>
  <p:notesSz cx="6858000" cy="9144000"/>
  <p:defaultTex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1pPr>
    <a:lvl2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2pPr>
    <a:lvl3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3pPr>
    <a:lvl4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4pPr>
    <a:lvl5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5pPr>
    <a:lvl6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6pPr>
    <a:lvl7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7pPr>
    <a:lvl8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8pPr>
    <a:lvl9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CCCCFF"/>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940675A-B579-460E-94D1-54222C63F5DA}"/>
</file>

<file path=ppt/viewProps.xml><?xml version="1.0" encoding="utf-8"?>
<p:viewPr xmlns:a="http://schemas.openxmlformats.org/drawingml/2006/main" xmlns:r="http://schemas.openxmlformats.org/officeDocument/2006/relationships" xmlns:p="http://schemas.openxmlformats.org/presentationml/2006/main" lastView="sldSorterView">
  <p:normalViewPr>
    <p:restoredLeft sz="15620"/>
    <p:restoredTop sz="94660"/>
  </p:normalViewPr>
  <p:slideViewPr>
    <p:cSldViewPr snapToGrid="0">
      <p:cViewPr varScale="1">
        <p:scale>
          <a:sx n="110" d="100"/>
          <a:sy n="110" d="100"/>
        </p:scale>
        <p:origin x="558" y="84"/>
      </p:cViewPr>
      <p:guideLst/>
    </p:cSldViewPr>
  </p:slideViewPr>
  <p:notesTextViewPr>
    <p:cViewPr>
      <p:scale>
        <a:sx n="1" d="1"/>
        <a:sy n="1" d="1"/>
      </p:scale>
      <p:origin x="0" y="0"/>
    </p:cViewPr>
  </p:notesTextViewPr>
  <p:sorterViewPr>
    <p:cViewPr>
      <p:scale>
        <a:sx n="168" d="100"/>
        <a:sy n="168" d="100"/>
      </p:scale>
      <p:origin x="0" y="0"/>
    </p:cViewPr>
  </p:sorterViewPr>
  <p:gridSpacing cx="72008" cy="72008"/>
</p:viewPr>
</file>

<file path=ppt/_rels/presentation.xml.rels><?xml version="1.0" encoding="UTF-8" standalone="yes"?>
<Relationships xmlns="http://schemas.openxmlformats.org/package/2006/relationships"><Relationship Id="rId9" Type="http://schemas.openxmlformats.org/officeDocument/2006/relationships/slide" Target="slides/slide5.xml"/><Relationship Id="rId8" Type="http://schemas.openxmlformats.org/officeDocument/2006/relationships/slide" Target="slides/slide4.xml"/><Relationship Id="rId7" Type="http://schemas.openxmlformats.org/officeDocument/2006/relationships/notesMaster" Target="notesMasters/notesMaster1.xml"/><Relationship Id="rId6" Type="http://schemas.openxmlformats.org/officeDocument/2006/relationships/slide" Target="slides/slide3.xml"/><Relationship Id="rId5" Type="http://schemas.openxmlformats.org/officeDocument/2006/relationships/slide" Target="slides/slide2.xml"/><Relationship Id="rId4" Type="http://schemas.openxmlformats.org/officeDocument/2006/relationships/slide" Target="slides/slide1.xml"/><Relationship Id="rId32" Type="http://schemas.openxmlformats.org/officeDocument/2006/relationships/tableStyles" Target="tableStyles.xml"/><Relationship Id="rId31" Type="http://schemas.openxmlformats.org/officeDocument/2006/relationships/viewProps" Target="viewProps.xml"/><Relationship Id="rId30" Type="http://schemas.openxmlformats.org/officeDocument/2006/relationships/presProps" Target="presProps.xml"/><Relationship Id="rId3" Type="http://schemas.openxmlformats.org/officeDocument/2006/relationships/slideMaster" Target="slideMasters/slideMaster2.xml"/><Relationship Id="rId29" Type="http://schemas.openxmlformats.org/officeDocument/2006/relationships/slide" Target="slides/slide25.xml"/><Relationship Id="rId28" Type="http://schemas.openxmlformats.org/officeDocument/2006/relationships/slide" Target="slides/slide24.xml"/><Relationship Id="rId27" Type="http://schemas.openxmlformats.org/officeDocument/2006/relationships/slide" Target="slides/slide23.xml"/><Relationship Id="rId26" Type="http://schemas.openxmlformats.org/officeDocument/2006/relationships/slide" Target="slides/slide22.xml"/><Relationship Id="rId25" Type="http://schemas.openxmlformats.org/officeDocument/2006/relationships/slide" Target="slides/slide21.xml"/><Relationship Id="rId24" Type="http://schemas.openxmlformats.org/officeDocument/2006/relationships/slide" Target="slides/slide20.xml"/><Relationship Id="rId23" Type="http://schemas.openxmlformats.org/officeDocument/2006/relationships/slide" Target="slides/slide19.xml"/><Relationship Id="rId22" Type="http://schemas.openxmlformats.org/officeDocument/2006/relationships/slide" Target="slides/slide18.xml"/><Relationship Id="rId21" Type="http://schemas.openxmlformats.org/officeDocument/2006/relationships/slide" Target="slides/slide17.xml"/><Relationship Id="rId20" Type="http://schemas.openxmlformats.org/officeDocument/2006/relationships/slide" Target="slides/slide16.xml"/><Relationship Id="rId2" Type="http://schemas.openxmlformats.org/officeDocument/2006/relationships/theme" Target="theme/theme1.xml"/><Relationship Id="rId19" Type="http://schemas.openxmlformats.org/officeDocument/2006/relationships/slide" Target="slides/slide15.xml"/><Relationship Id="rId18" Type="http://schemas.openxmlformats.org/officeDocument/2006/relationships/slide" Target="slides/slide14.xml"/><Relationship Id="rId17" Type="http://schemas.openxmlformats.org/officeDocument/2006/relationships/slide" Target="slides/slide13.xml"/><Relationship Id="rId16" Type="http://schemas.openxmlformats.org/officeDocument/2006/relationships/slide" Target="slides/slide12.xml"/><Relationship Id="rId15" Type="http://schemas.openxmlformats.org/officeDocument/2006/relationships/slide" Target="slides/slide11.xml"/><Relationship Id="rId14" Type="http://schemas.openxmlformats.org/officeDocument/2006/relationships/slide" Target="slides/slide10.xml"/><Relationship Id="rId13" Type="http://schemas.openxmlformats.org/officeDocument/2006/relationships/slide" Target="slides/slide9.xml"/><Relationship Id="rId12" Type="http://schemas.openxmlformats.org/officeDocument/2006/relationships/slide" Target="slides/slide8.xml"/><Relationship Id="rId11" Type="http://schemas.openxmlformats.org/officeDocument/2006/relationships/slide" Target="slides/slide7.xml"/><Relationship Id="rId10" Type="http://schemas.openxmlformats.org/officeDocument/2006/relationships/slide" Target="slides/slide6.xml"/><Relationship Id="rId1" Type="http://schemas.openxmlformats.org/officeDocument/2006/relationships/slideMaster" Target="slideMasters/slide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72" name="Shape 172"/>
          <p:cNvSpPr>
            <a:spLocks noGrp="1" noRot="1" noChangeAspect="1"/>
          </p:cNvSpPr>
          <p:nvPr>
            <p:ph type="sldImg"/>
          </p:nvPr>
        </p:nvSpPr>
        <p:spPr>
          <a:xfrm>
            <a:off x="1143000" y="685800"/>
            <a:ext cx="4572000" cy="3429000"/>
          </a:xfrm>
          <a:prstGeom prst="rect">
            <a:avLst/>
          </a:prstGeom>
        </p:spPr>
        <p:txBody>
          <a:bodyPr/>
          <a:lstStyle/>
          <a:p/>
        </p:txBody>
      </p:sp>
      <p:sp>
        <p:nvSpPr>
          <p:cNvPr id="173" name="Shape 173"/>
          <p:cNvSpPr>
            <a:spLocks noGrp="1"/>
          </p:cNvSpPr>
          <p:nvPr>
            <p:ph type="body" sz="quarter" idx="1"/>
          </p:nvPr>
        </p:nvSpPr>
        <p:spPr>
          <a:xfrm>
            <a:off x="914400" y="4343400"/>
            <a:ext cx="5029200" cy="4114800"/>
          </a:xfrm>
          <a:prstGeom prst="rect">
            <a:avLst/>
          </a:prstGeom>
        </p:spPr>
        <p:txBody>
          <a:bodyPr/>
          <a:lstStyle/>
          <a:p/>
        </p:txBody>
      </p:sp>
    </p:spTree>
  </p:cSld>
  <p:clrMap bg1="lt1" tx1="dk1" bg2="lt2" tx2="dk2" accent1="accent1" accent2="accent2" accent3="accent3" accent4="accent4" accent5="accent5" accent6="accent6" hlink="hlink" folHlink="folHlink"/>
  <p:notesStyle>
    <a:lvl1pPr latinLnBrk="0">
      <a:defRPr sz="1200">
        <a:latin typeface="+mn-lt"/>
        <a:ea typeface="+mn-ea"/>
        <a:cs typeface="+mn-cs"/>
        <a:sym typeface="Calibri" panose="020F0502020204030204"/>
      </a:defRPr>
    </a:lvl1pPr>
    <a:lvl2pPr indent="228600" latinLnBrk="0">
      <a:defRPr sz="1200">
        <a:latin typeface="+mn-lt"/>
        <a:ea typeface="+mn-ea"/>
        <a:cs typeface="+mn-cs"/>
        <a:sym typeface="Calibri" panose="020F0502020204030204"/>
      </a:defRPr>
    </a:lvl2pPr>
    <a:lvl3pPr indent="457200" latinLnBrk="0">
      <a:defRPr sz="1200">
        <a:latin typeface="+mn-lt"/>
        <a:ea typeface="+mn-ea"/>
        <a:cs typeface="+mn-cs"/>
        <a:sym typeface="Calibri" panose="020F0502020204030204"/>
      </a:defRPr>
    </a:lvl3pPr>
    <a:lvl4pPr indent="685800" latinLnBrk="0">
      <a:defRPr sz="1200">
        <a:latin typeface="+mn-lt"/>
        <a:ea typeface="+mn-ea"/>
        <a:cs typeface="+mn-cs"/>
        <a:sym typeface="Calibri" panose="020F0502020204030204"/>
      </a:defRPr>
    </a:lvl4pPr>
    <a:lvl5pPr indent="914400" latinLnBrk="0">
      <a:defRPr sz="1200">
        <a:latin typeface="+mn-lt"/>
        <a:ea typeface="+mn-ea"/>
        <a:cs typeface="+mn-cs"/>
        <a:sym typeface="Calibri" panose="020F0502020204030204"/>
      </a:defRPr>
    </a:lvl5pPr>
    <a:lvl6pPr indent="1143000" latinLnBrk="0">
      <a:defRPr sz="1200">
        <a:latin typeface="+mn-lt"/>
        <a:ea typeface="+mn-ea"/>
        <a:cs typeface="+mn-cs"/>
        <a:sym typeface="Calibri" panose="020F0502020204030204"/>
      </a:defRPr>
    </a:lvl6pPr>
    <a:lvl7pPr indent="1371600" latinLnBrk="0">
      <a:defRPr sz="1200">
        <a:latin typeface="+mn-lt"/>
        <a:ea typeface="+mn-ea"/>
        <a:cs typeface="+mn-cs"/>
        <a:sym typeface="Calibri" panose="020F0502020204030204"/>
      </a:defRPr>
    </a:lvl7pPr>
    <a:lvl8pPr indent="1600200" latinLnBrk="0">
      <a:defRPr sz="1200">
        <a:latin typeface="+mn-lt"/>
        <a:ea typeface="+mn-ea"/>
        <a:cs typeface="+mn-cs"/>
        <a:sym typeface="Calibri" panose="020F0502020204030204"/>
      </a:defRPr>
    </a:lvl8pPr>
    <a:lvl9pPr indent="1828800" latinLnBrk="0">
      <a:defRPr sz="1200">
        <a:latin typeface="+mn-lt"/>
        <a:ea typeface="+mn-ea"/>
        <a:cs typeface="+mn-cs"/>
        <a:sym typeface="Calibri" panose="020F0502020204030204"/>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3.xml"/></Relationships>
</file>

<file path=ppt/notesSlides/_rels/notesSlide2.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4.xml"/></Relationships>
</file>

<file path=ppt/notesSlides/_rels/notesSlide3.xml.rels><?xml version="1.0" encoding="UTF-8" standalone="yes"?>
<Relationships xmlns="http://schemas.openxmlformats.org/package/2006/relationships"><Relationship Id="rId2" Type="http://schemas.openxmlformats.org/officeDocument/2006/relationships/notesMaster" Target="../notesMasters/notesMaster1.xml"/><Relationship Id="rId1" Type="http://schemas.openxmlformats.org/officeDocument/2006/relationships/slide" Target="../slides/slide5.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p:sp>
        <p:nvSpPr>
          <p:cNvPr id="2" name="幻灯片图像占位符 1"/>
          <p:cNvSpPr/>
          <p:nvPr>
            <p:ph type="sldImg" idx="2"/>
          </p:nvPr>
        </p:nvSpPr>
        <p:spPr/>
      </p:sp>
      <p:sp>
        <p:nvSpPr>
          <p:cNvPr id="3" name="文本占位符 2"/>
          <p:cNvSpPr/>
          <p:nvPr>
            <p:ph type="body" idx="3"/>
          </p:nvPr>
        </p:nvSpPr>
        <p:spPr/>
        <p:txBody>
          <a:bodyPr/>
          <a:p>
            <a:endParaRPr lang="zh-CN" alt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11" name="标题文本"/>
          <p:cNvSpPr txBox="1">
            <a:spLocks noGrp="1"/>
          </p:cNvSpPr>
          <p:nvPr>
            <p:ph type="title" hasCustomPrompt="1"/>
          </p:nvPr>
        </p:nvSpPr>
        <p:spPr>
          <a:xfrm>
            <a:off x="1524000" y="1122362"/>
            <a:ext cx="9144000" cy="2387601"/>
          </a:xfrm>
          <a:prstGeom prst="rect">
            <a:avLst/>
          </a:prstGeom>
        </p:spPr>
        <p:txBody>
          <a:bodyPr anchor="b"/>
          <a:lstStyle>
            <a:lvl1pPr algn="ctr">
              <a:defRPr sz="6000"/>
            </a:lvl1pPr>
          </a:lstStyle>
          <a:p>
            <a:r>
              <a:t>标题文本</a:t>
            </a:r>
          </a:p>
        </p:txBody>
      </p:sp>
      <p:sp>
        <p:nvSpPr>
          <p:cNvPr id="12" name="正文级别 1…"/>
          <p:cNvSpPr txBox="1">
            <a:spLocks noGrp="1"/>
          </p:cNvSpPr>
          <p:nvPr>
            <p:ph type="body" sz="quarter" idx="1" hasCustomPrompt="1"/>
          </p:nvPr>
        </p:nvSpPr>
        <p:spPr>
          <a:xfrm>
            <a:off x="1524000" y="3602037"/>
            <a:ext cx="9144000" cy="1655781"/>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r>
              <a:t>正文级别 1</a:t>
            </a:r>
          </a:p>
          <a:p>
            <a:pPr lvl="1"/>
            <a:r>
              <a:t>正文级别 2</a:t>
            </a:r>
          </a:p>
          <a:p>
            <a:pPr lvl="2"/>
            <a:r>
              <a:t>正文级别 3</a:t>
            </a:r>
          </a:p>
          <a:p>
            <a:pPr lvl="3"/>
            <a:r>
              <a:t>正文级别 4</a:t>
            </a:r>
          </a:p>
          <a:p>
            <a:pPr lvl="4"/>
            <a:r>
              <a:t>正文级别 5</a:t>
            </a:r>
          </a:p>
        </p:txBody>
      </p:sp>
      <p:sp>
        <p:nvSpPr>
          <p:cNvPr id="13"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2.xml><?xml version="1.0" encoding="utf-8"?>
<p:sldLayout xmlns:a="http://schemas.openxmlformats.org/drawingml/2006/main" xmlns:r="http://schemas.openxmlformats.org/officeDocument/2006/relationships" xmlns:p="http://schemas.openxmlformats.org/presentationml/2006/main" type="tx">
  <p:cSld name="标题和内容">
    <p:spTree>
      <p:nvGrpSpPr>
        <p:cNvPr id="1" name=""/>
        <p:cNvGrpSpPr/>
        <p:nvPr/>
      </p:nvGrpSpPr>
      <p:grpSpPr>
        <a:xfrm>
          <a:off x="0" y="0"/>
          <a:ext cx="0" cy="0"/>
          <a:chOff x="0" y="0"/>
          <a:chExt cx="0" cy="0"/>
        </a:xfrm>
      </p:grpSpPr>
      <p:sp>
        <p:nvSpPr>
          <p:cNvPr id="20" name="标题文本"/>
          <p:cNvSpPr txBox="1">
            <a:spLocks noGrp="1"/>
          </p:cNvSpPr>
          <p:nvPr>
            <p:ph type="title" hasCustomPrompt="1"/>
          </p:nvPr>
        </p:nvSpPr>
        <p:spPr>
          <a:prstGeom prst="rect">
            <a:avLst/>
          </a:prstGeom>
        </p:spPr>
        <p:txBody>
          <a:bodyPr/>
          <a:lstStyle/>
          <a:p>
            <a:r>
              <a:t>标题文本</a:t>
            </a:r>
          </a:p>
        </p:txBody>
      </p:sp>
      <p:sp>
        <p:nvSpPr>
          <p:cNvPr id="21"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2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3.xml><?xml version="1.0" encoding="utf-8"?>
<p:sldLayout xmlns:a="http://schemas.openxmlformats.org/drawingml/2006/main" xmlns:r="http://schemas.openxmlformats.org/officeDocument/2006/relationships" xmlns:p="http://schemas.openxmlformats.org/presentationml/2006/main" type="tx">
  <p:cSld name="节标题">
    <p:spTree>
      <p:nvGrpSpPr>
        <p:cNvPr id="1" name=""/>
        <p:cNvGrpSpPr/>
        <p:nvPr/>
      </p:nvGrpSpPr>
      <p:grpSpPr>
        <a:xfrm>
          <a:off x="0" y="0"/>
          <a:ext cx="0" cy="0"/>
          <a:chOff x="0" y="0"/>
          <a:chExt cx="0" cy="0"/>
        </a:xfrm>
      </p:grpSpPr>
      <p:sp>
        <p:nvSpPr>
          <p:cNvPr id="29" name="标题文本"/>
          <p:cNvSpPr txBox="1">
            <a:spLocks noGrp="1"/>
          </p:cNvSpPr>
          <p:nvPr>
            <p:ph type="title" hasCustomPrompt="1"/>
          </p:nvPr>
        </p:nvSpPr>
        <p:spPr>
          <a:xfrm>
            <a:off x="831850" y="1709738"/>
            <a:ext cx="10515600" cy="2852737"/>
          </a:xfrm>
          <a:prstGeom prst="rect">
            <a:avLst/>
          </a:prstGeom>
        </p:spPr>
        <p:txBody>
          <a:bodyPr anchor="b"/>
          <a:lstStyle>
            <a:lvl1pPr>
              <a:defRPr sz="6000"/>
            </a:lvl1pPr>
          </a:lstStyle>
          <a:p>
            <a:r>
              <a:t>标题文本</a:t>
            </a:r>
          </a:p>
        </p:txBody>
      </p:sp>
      <p:sp>
        <p:nvSpPr>
          <p:cNvPr id="30" name="正文级别 1…"/>
          <p:cNvSpPr txBox="1">
            <a:spLocks noGrp="1"/>
          </p:cNvSpPr>
          <p:nvPr>
            <p:ph type="body" sz="quarter" idx="1" hasCustomPrompt="1"/>
          </p:nvPr>
        </p:nvSpPr>
        <p:spPr>
          <a:xfrm>
            <a:off x="831850" y="4589462"/>
            <a:ext cx="10515600" cy="1500206"/>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r>
              <a:t>正文级别 1</a:t>
            </a:r>
          </a:p>
          <a:p>
            <a:pPr lvl="1"/>
            <a:r>
              <a:t>正文级别 2</a:t>
            </a:r>
          </a:p>
          <a:p>
            <a:pPr lvl="2"/>
            <a:r>
              <a:t>正文级别 3</a:t>
            </a:r>
          </a:p>
          <a:p>
            <a:pPr lvl="3"/>
            <a:r>
              <a:t>正文级别 4</a:t>
            </a:r>
          </a:p>
          <a:p>
            <a:pPr lvl="4"/>
            <a:r>
              <a:t>正文级别 5</a:t>
            </a:r>
          </a:p>
        </p:txBody>
      </p:sp>
      <p:sp>
        <p:nvSpPr>
          <p:cNvPr id="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4.xml><?xml version="1.0" encoding="utf-8"?>
<p:sldLayout xmlns:a="http://schemas.openxmlformats.org/drawingml/2006/main" xmlns:r="http://schemas.openxmlformats.org/officeDocument/2006/relationships" xmlns:p="http://schemas.openxmlformats.org/presentationml/2006/main" type="tx">
  <p:cSld name="两栏内容">
    <p:spTree>
      <p:nvGrpSpPr>
        <p:cNvPr id="1" name=""/>
        <p:cNvGrpSpPr/>
        <p:nvPr/>
      </p:nvGrpSpPr>
      <p:grpSpPr>
        <a:xfrm>
          <a:off x="0" y="0"/>
          <a:ext cx="0" cy="0"/>
          <a:chOff x="0" y="0"/>
          <a:chExt cx="0" cy="0"/>
        </a:xfrm>
      </p:grpSpPr>
      <p:sp>
        <p:nvSpPr>
          <p:cNvPr id="38" name="标题文本"/>
          <p:cNvSpPr txBox="1">
            <a:spLocks noGrp="1"/>
          </p:cNvSpPr>
          <p:nvPr>
            <p:ph type="title" hasCustomPrompt="1"/>
          </p:nvPr>
        </p:nvSpPr>
        <p:spPr>
          <a:prstGeom prst="rect">
            <a:avLst/>
          </a:prstGeom>
        </p:spPr>
        <p:txBody>
          <a:bodyPr/>
          <a:lstStyle/>
          <a:p>
            <a:r>
              <a:t>标题文本</a:t>
            </a:r>
          </a:p>
        </p:txBody>
      </p:sp>
      <p:sp>
        <p:nvSpPr>
          <p:cNvPr id="39" name="正文级别 1…"/>
          <p:cNvSpPr txBox="1">
            <a:spLocks noGrp="1"/>
          </p:cNvSpPr>
          <p:nvPr>
            <p:ph type="body" sz="half" idx="1" hasCustomPrompt="1"/>
          </p:nvPr>
        </p:nvSpPr>
        <p:spPr>
          <a:xfrm>
            <a:off x="838200" y="1825625"/>
            <a:ext cx="5181600" cy="4351338"/>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40"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5.xml><?xml version="1.0" encoding="utf-8"?>
<p:sldLayout xmlns:a="http://schemas.openxmlformats.org/drawingml/2006/main" xmlns:r="http://schemas.openxmlformats.org/officeDocument/2006/relationships" xmlns:p="http://schemas.openxmlformats.org/presentationml/2006/main" type="tx">
  <p:cSld name="比较">
    <p:spTree>
      <p:nvGrpSpPr>
        <p:cNvPr id="1" name=""/>
        <p:cNvGrpSpPr/>
        <p:nvPr/>
      </p:nvGrpSpPr>
      <p:grpSpPr>
        <a:xfrm>
          <a:off x="0" y="0"/>
          <a:ext cx="0" cy="0"/>
          <a:chOff x="0" y="0"/>
          <a:chExt cx="0" cy="0"/>
        </a:xfrm>
      </p:grpSpPr>
      <p:sp>
        <p:nvSpPr>
          <p:cNvPr id="47" name="标题文本"/>
          <p:cNvSpPr txBox="1">
            <a:spLocks noGrp="1"/>
          </p:cNvSpPr>
          <p:nvPr>
            <p:ph type="title" hasCustomPrompt="1"/>
          </p:nvPr>
        </p:nvSpPr>
        <p:spPr>
          <a:xfrm>
            <a:off x="839787" y="365125"/>
            <a:ext cx="10515601" cy="1325563"/>
          </a:xfrm>
          <a:prstGeom prst="rect">
            <a:avLst/>
          </a:prstGeom>
        </p:spPr>
        <p:txBody>
          <a:bodyPr/>
          <a:lstStyle/>
          <a:p>
            <a:r>
              <a:t>标题文本</a:t>
            </a:r>
          </a:p>
        </p:txBody>
      </p:sp>
      <p:sp>
        <p:nvSpPr>
          <p:cNvPr id="48" name="正文级别 1…"/>
          <p:cNvSpPr txBox="1">
            <a:spLocks noGrp="1"/>
          </p:cNvSpPr>
          <p:nvPr>
            <p:ph type="body" sz="quarter" idx="1" hasCustomPrompt="1"/>
          </p:nvPr>
        </p:nvSpPr>
        <p:spPr>
          <a:xfrm>
            <a:off x="839787" y="1681163"/>
            <a:ext cx="5157790" cy="823931"/>
          </a:xfrm>
          <a:prstGeom prst="rect">
            <a:avLst/>
          </a:prstGeom>
        </p:spPr>
        <p:txBody>
          <a:bodyPr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正文级别 1</a:t>
            </a:r>
          </a:p>
          <a:p>
            <a:pPr lvl="1"/>
            <a:r>
              <a:t>正文级别 2</a:t>
            </a:r>
          </a:p>
          <a:p>
            <a:pPr lvl="2"/>
            <a:r>
              <a:t>正文级别 3</a:t>
            </a:r>
          </a:p>
          <a:p>
            <a:pPr lvl="3"/>
            <a:r>
              <a:t>正文级别 4</a:t>
            </a:r>
          </a:p>
          <a:p>
            <a:pPr lvl="4"/>
            <a:r>
              <a:t>正文级别 5</a:t>
            </a:r>
          </a:p>
        </p:txBody>
      </p:sp>
      <p:sp>
        <p:nvSpPr>
          <p:cNvPr id="49" name="文本占位符 4"/>
          <p:cNvSpPr>
            <a:spLocks noGrp="1"/>
          </p:cNvSpPr>
          <p:nvPr>
            <p:ph type="body" sz="quarter" idx="21"/>
          </p:nvPr>
        </p:nvSpPr>
        <p:spPr>
          <a:xfrm>
            <a:off x="6172200" y="1681163"/>
            <a:ext cx="5183188" cy="823914"/>
          </a:xfrm>
          <a:prstGeom prst="rect">
            <a:avLst/>
          </a:prstGeom>
        </p:spPr>
        <p:txBody>
          <a:bodyPr anchor="b"/>
          <a:lstStyle/>
          <a:p/>
        </p:txBody>
      </p:sp>
      <p:sp>
        <p:nvSpPr>
          <p:cNvPr id="50"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6.xml><?xml version="1.0" encoding="utf-8"?>
<p:sldLayout xmlns:a="http://schemas.openxmlformats.org/drawingml/2006/main" xmlns:r="http://schemas.openxmlformats.org/officeDocument/2006/relationships" xmlns:p="http://schemas.openxmlformats.org/presentationml/2006/main" type="tx">
  <p:cSld name="仅标题">
    <p:spTree>
      <p:nvGrpSpPr>
        <p:cNvPr id="1" name=""/>
        <p:cNvGrpSpPr/>
        <p:nvPr/>
      </p:nvGrpSpPr>
      <p:grpSpPr>
        <a:xfrm>
          <a:off x="0" y="0"/>
          <a:ext cx="0" cy="0"/>
          <a:chOff x="0" y="0"/>
          <a:chExt cx="0" cy="0"/>
        </a:xfrm>
      </p:grpSpPr>
      <p:sp>
        <p:nvSpPr>
          <p:cNvPr id="57" name="标题文本"/>
          <p:cNvSpPr txBox="1">
            <a:spLocks noGrp="1"/>
          </p:cNvSpPr>
          <p:nvPr>
            <p:ph type="title" hasCustomPrompt="1"/>
          </p:nvPr>
        </p:nvSpPr>
        <p:spPr>
          <a:prstGeom prst="rect">
            <a:avLst/>
          </a:prstGeom>
        </p:spPr>
        <p:txBody>
          <a:bodyPr/>
          <a:lstStyle/>
          <a:p>
            <a:r>
              <a:t>标题文本</a:t>
            </a:r>
          </a:p>
        </p:txBody>
      </p:sp>
      <p:sp>
        <p:nvSpPr>
          <p:cNvPr id="58"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7.xml><?xml version="1.0" encoding="utf-8"?>
<p:sldLayout xmlns:a="http://schemas.openxmlformats.org/drawingml/2006/main" xmlns:r="http://schemas.openxmlformats.org/officeDocument/2006/relationships" xmlns:p="http://schemas.openxmlformats.org/presentationml/2006/main" type="tx">
  <p:cSld name="空白">
    <p:spTree>
      <p:nvGrpSpPr>
        <p:cNvPr id="1" name=""/>
        <p:cNvGrpSpPr/>
        <p:nvPr/>
      </p:nvGrpSpPr>
      <p:grpSpPr>
        <a:xfrm>
          <a:off x="0" y="0"/>
          <a:ext cx="0" cy="0"/>
          <a:chOff x="0" y="0"/>
          <a:chExt cx="0" cy="0"/>
        </a:xfrm>
      </p:grpSpPr>
      <p:sp>
        <p:nvSpPr>
          <p:cNvPr id="65"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8.xml><?xml version="1.0" encoding="utf-8"?>
<p:sldLayout xmlns:a="http://schemas.openxmlformats.org/drawingml/2006/main" xmlns:r="http://schemas.openxmlformats.org/officeDocument/2006/relationships" xmlns:p="http://schemas.openxmlformats.org/presentationml/2006/main" type="tx">
  <p:cSld name="内容与标题">
    <p:spTree>
      <p:nvGrpSpPr>
        <p:cNvPr id="1" name=""/>
        <p:cNvGrpSpPr/>
        <p:nvPr/>
      </p:nvGrpSpPr>
      <p:grpSpPr>
        <a:xfrm>
          <a:off x="0" y="0"/>
          <a:ext cx="0" cy="0"/>
          <a:chOff x="0" y="0"/>
          <a:chExt cx="0" cy="0"/>
        </a:xfrm>
      </p:grpSpPr>
      <p:sp>
        <p:nvSpPr>
          <p:cNvPr id="72" name="标题文本"/>
          <p:cNvSpPr txBox="1">
            <a:spLocks noGrp="1"/>
          </p:cNvSpPr>
          <p:nvPr>
            <p:ph type="title" hasCustomPrompt="1"/>
          </p:nvPr>
        </p:nvSpPr>
        <p:spPr>
          <a:xfrm>
            <a:off x="839787" y="457200"/>
            <a:ext cx="3932240" cy="1600200"/>
          </a:xfrm>
          <a:prstGeom prst="rect">
            <a:avLst/>
          </a:prstGeom>
        </p:spPr>
        <p:txBody>
          <a:bodyPr anchor="b"/>
          <a:lstStyle>
            <a:lvl1pPr>
              <a:defRPr sz="3200"/>
            </a:lvl1pPr>
          </a:lstStyle>
          <a:p>
            <a:r>
              <a:t>标题文本</a:t>
            </a:r>
          </a:p>
        </p:txBody>
      </p:sp>
      <p:sp>
        <p:nvSpPr>
          <p:cNvPr id="73" name="正文级别 1…"/>
          <p:cNvSpPr txBox="1">
            <a:spLocks noGrp="1"/>
          </p:cNvSpPr>
          <p:nvPr>
            <p:ph type="body" sz="half" idx="1" hasCustomPrompt="1"/>
          </p:nvPr>
        </p:nvSpPr>
        <p:spPr>
          <a:xfrm>
            <a:off x="5183187" y="987425"/>
            <a:ext cx="6172204" cy="4873625"/>
          </a:xfrm>
          <a:prstGeom prst="rect">
            <a:avLst/>
          </a:prstGeom>
        </p:spPr>
        <p:txBody>
          <a:bodyPr/>
          <a:lstStyle>
            <a:lvl1pPr>
              <a:defRPr sz="3200"/>
            </a:lvl1pPr>
            <a:lvl2pPr marL="718185" indent="-260985">
              <a:defRPr sz="3200"/>
            </a:lvl2pPr>
            <a:lvl3pPr marL="1219200" indent="-304800">
              <a:defRPr sz="3200"/>
            </a:lvl3pPr>
            <a:lvl4pPr marL="1737360" indent="-365760">
              <a:defRPr sz="3200"/>
            </a:lvl4pPr>
            <a:lvl5pPr marL="2194560" indent="-365760">
              <a:defRPr sz="3200"/>
            </a:lvl5pPr>
          </a:lstStyle>
          <a:p>
            <a:r>
              <a:t>正文级别 1</a:t>
            </a:r>
          </a:p>
          <a:p>
            <a:pPr lvl="1"/>
            <a:r>
              <a:t>正文级别 2</a:t>
            </a:r>
          </a:p>
          <a:p>
            <a:pPr lvl="2"/>
            <a:r>
              <a:t>正文级别 3</a:t>
            </a:r>
          </a:p>
          <a:p>
            <a:pPr lvl="3"/>
            <a:r>
              <a:t>正文级别 4</a:t>
            </a:r>
          </a:p>
          <a:p>
            <a:pPr lvl="4"/>
            <a:r>
              <a:t>正文级别 5</a:t>
            </a:r>
          </a:p>
        </p:txBody>
      </p:sp>
      <p:sp>
        <p:nvSpPr>
          <p:cNvPr id="74" name="文本占位符 3"/>
          <p:cNvSpPr>
            <a:spLocks noGrp="1"/>
          </p:cNvSpPr>
          <p:nvPr>
            <p:ph type="body" sz="quarter" idx="21"/>
          </p:nvPr>
        </p:nvSpPr>
        <p:spPr>
          <a:xfrm>
            <a:off x="839787" y="2057400"/>
            <a:ext cx="3932238" cy="3811588"/>
          </a:xfrm>
          <a:prstGeom prst="rect">
            <a:avLst/>
          </a:prstGeom>
        </p:spPr>
        <p:txBody>
          <a:bodyPr/>
          <a:lstStyle/>
          <a:p/>
        </p:txBody>
      </p:sp>
      <p:sp>
        <p:nvSpPr>
          <p:cNvPr id="75"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9.xml><?xml version="1.0" encoding="utf-8"?>
<p:sldLayout xmlns:a="http://schemas.openxmlformats.org/drawingml/2006/main" xmlns:r="http://schemas.openxmlformats.org/officeDocument/2006/relationships" xmlns:p="http://schemas.openxmlformats.org/presentationml/2006/main" type="tx">
  <p:cSld name="图片与标题">
    <p:spTree>
      <p:nvGrpSpPr>
        <p:cNvPr id="1" name=""/>
        <p:cNvGrpSpPr/>
        <p:nvPr/>
      </p:nvGrpSpPr>
      <p:grpSpPr>
        <a:xfrm>
          <a:off x="0" y="0"/>
          <a:ext cx="0" cy="0"/>
          <a:chOff x="0" y="0"/>
          <a:chExt cx="0" cy="0"/>
        </a:xfrm>
      </p:grpSpPr>
      <p:sp>
        <p:nvSpPr>
          <p:cNvPr id="82" name="标题文本"/>
          <p:cNvSpPr txBox="1">
            <a:spLocks noGrp="1"/>
          </p:cNvSpPr>
          <p:nvPr>
            <p:ph type="title" hasCustomPrompt="1"/>
          </p:nvPr>
        </p:nvSpPr>
        <p:spPr>
          <a:xfrm>
            <a:off x="839787" y="457200"/>
            <a:ext cx="3932240" cy="1600200"/>
          </a:xfrm>
          <a:prstGeom prst="rect">
            <a:avLst/>
          </a:prstGeom>
        </p:spPr>
        <p:txBody>
          <a:bodyPr anchor="b"/>
          <a:lstStyle>
            <a:lvl1pPr>
              <a:defRPr sz="3200"/>
            </a:lvl1pPr>
          </a:lstStyle>
          <a:p>
            <a:r>
              <a:t>标题文本</a:t>
            </a:r>
          </a:p>
        </p:txBody>
      </p:sp>
      <p:sp>
        <p:nvSpPr>
          <p:cNvPr id="83" name="图片占位符 2"/>
          <p:cNvSpPr>
            <a:spLocks noGrp="1"/>
          </p:cNvSpPr>
          <p:nvPr>
            <p:ph type="pic" sz="half" idx="21"/>
          </p:nvPr>
        </p:nvSpPr>
        <p:spPr>
          <a:xfrm>
            <a:off x="5183187" y="987425"/>
            <a:ext cx="6172204" cy="4873625"/>
          </a:xfrm>
          <a:prstGeom prst="rect">
            <a:avLst/>
          </a:prstGeom>
        </p:spPr>
        <p:txBody>
          <a:bodyPr lIns="91439" tIns="45719" rIns="91439" bIns="45719">
            <a:noAutofit/>
          </a:bodyPr>
          <a:lstStyle/>
          <a:p/>
        </p:txBody>
      </p:sp>
      <p:sp>
        <p:nvSpPr>
          <p:cNvPr id="84" name="正文级别 1…"/>
          <p:cNvSpPr txBox="1">
            <a:spLocks noGrp="1"/>
          </p:cNvSpPr>
          <p:nvPr>
            <p:ph type="body" sz="quarter" idx="1" hasCustomPrompt="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正文级别 1</a:t>
            </a:r>
          </a:p>
          <a:p>
            <a:pPr lvl="1"/>
            <a:r>
              <a:t>正文级别 2</a:t>
            </a:r>
          </a:p>
          <a:p>
            <a:pPr lvl="2"/>
            <a:r>
              <a:t>正文级别 3</a:t>
            </a:r>
          </a:p>
          <a:p>
            <a:pPr lvl="3"/>
            <a:r>
              <a:t>正文级别 4</a:t>
            </a:r>
          </a:p>
          <a:p>
            <a:pPr lvl="4"/>
            <a:r>
              <a:t>正文级别 5</a:t>
            </a:r>
          </a:p>
        </p:txBody>
      </p:sp>
      <p:sp>
        <p:nvSpPr>
          <p:cNvPr id="85"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0.xml><?xml version="1.0" encoding="utf-8"?>
<p:sldLayout xmlns:a="http://schemas.openxmlformats.org/drawingml/2006/main" xmlns:r="http://schemas.openxmlformats.org/officeDocument/2006/relationships" xmlns:p="http://schemas.openxmlformats.org/presentationml/2006/main" type="tx">
  <p:cSld name="标题幻灯片">
    <p:spTree>
      <p:nvGrpSpPr>
        <p:cNvPr id="1" name=""/>
        <p:cNvGrpSpPr/>
        <p:nvPr/>
      </p:nvGrpSpPr>
      <p:grpSpPr>
        <a:xfrm>
          <a:off x="0" y="0"/>
          <a:ext cx="0" cy="0"/>
          <a:chOff x="0" y="0"/>
          <a:chExt cx="0" cy="0"/>
        </a:xfrm>
      </p:grpSpPr>
      <p:sp>
        <p:nvSpPr>
          <p:cNvPr id="92" name="标题文本"/>
          <p:cNvSpPr txBox="1">
            <a:spLocks noGrp="1"/>
          </p:cNvSpPr>
          <p:nvPr>
            <p:ph type="title" hasCustomPrompt="1"/>
          </p:nvPr>
        </p:nvSpPr>
        <p:spPr>
          <a:xfrm>
            <a:off x="1524000" y="1122362"/>
            <a:ext cx="9144000" cy="2387601"/>
          </a:xfrm>
          <a:prstGeom prst="rect">
            <a:avLst/>
          </a:prstGeom>
        </p:spPr>
        <p:txBody>
          <a:bodyPr anchor="b"/>
          <a:lstStyle>
            <a:lvl1pPr algn="ctr">
              <a:defRPr sz="6000"/>
            </a:lvl1pPr>
          </a:lstStyle>
          <a:p>
            <a:r>
              <a:t>标题文本</a:t>
            </a:r>
          </a:p>
        </p:txBody>
      </p:sp>
      <p:sp>
        <p:nvSpPr>
          <p:cNvPr id="93" name="正文级别 1…"/>
          <p:cNvSpPr txBox="1">
            <a:spLocks noGrp="1"/>
          </p:cNvSpPr>
          <p:nvPr>
            <p:ph type="body" sz="quarter" idx="1" hasCustomPrompt="1"/>
          </p:nvPr>
        </p:nvSpPr>
        <p:spPr>
          <a:xfrm>
            <a:off x="1524000" y="3602037"/>
            <a:ext cx="9144000" cy="1655781"/>
          </a:xfrm>
          <a:prstGeom prst="rect">
            <a:avLst/>
          </a:prstGeom>
        </p:spPr>
        <p:txBody>
          <a:bodyPr/>
          <a:lstStyle>
            <a:lvl1pPr marL="0" indent="0" algn="ctr">
              <a:buSzTx/>
              <a:buFontTx/>
              <a:buNone/>
              <a:defRPr sz="2400"/>
            </a:lvl1pPr>
            <a:lvl2pPr marL="0" indent="0" algn="ctr">
              <a:buSzTx/>
              <a:buFontTx/>
              <a:buNone/>
              <a:defRPr sz="2400"/>
            </a:lvl2pPr>
            <a:lvl3pPr marL="0" indent="0" algn="ctr">
              <a:buSzTx/>
              <a:buFontTx/>
              <a:buNone/>
              <a:defRPr sz="2400"/>
            </a:lvl3pPr>
            <a:lvl4pPr marL="0" indent="0" algn="ctr">
              <a:buSzTx/>
              <a:buFontTx/>
              <a:buNone/>
              <a:defRPr sz="2400"/>
            </a:lvl4pPr>
            <a:lvl5pPr marL="0" indent="0" algn="ctr">
              <a:buSzTx/>
              <a:buFontTx/>
              <a:buNone/>
              <a:defRPr sz="2400"/>
            </a:lvl5pPr>
          </a:lstStyle>
          <a:p>
            <a:r>
              <a:t>正文级别 1</a:t>
            </a:r>
          </a:p>
          <a:p>
            <a:pPr lvl="1"/>
            <a:r>
              <a:t>正文级别 2</a:t>
            </a:r>
          </a:p>
          <a:p>
            <a:pPr lvl="2"/>
            <a:r>
              <a:t>正文级别 3</a:t>
            </a:r>
          </a:p>
          <a:p>
            <a:pPr lvl="3"/>
            <a:r>
              <a:t>正文级别 4</a:t>
            </a:r>
          </a:p>
          <a:p>
            <a:pPr lvl="4"/>
            <a:r>
              <a:t>正文级别 5</a:t>
            </a:r>
          </a:p>
        </p:txBody>
      </p:sp>
      <p:sp>
        <p:nvSpPr>
          <p:cNvPr id="94"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1.xml><?xml version="1.0" encoding="utf-8"?>
<p:sldLayout xmlns:a="http://schemas.openxmlformats.org/drawingml/2006/main" xmlns:r="http://schemas.openxmlformats.org/officeDocument/2006/relationships" xmlns:p="http://schemas.openxmlformats.org/presentationml/2006/main" type="tx">
  <p:cSld name="标题和内容">
    <p:spTree>
      <p:nvGrpSpPr>
        <p:cNvPr id="1" name=""/>
        <p:cNvGrpSpPr/>
        <p:nvPr/>
      </p:nvGrpSpPr>
      <p:grpSpPr>
        <a:xfrm>
          <a:off x="0" y="0"/>
          <a:ext cx="0" cy="0"/>
          <a:chOff x="0" y="0"/>
          <a:chExt cx="0" cy="0"/>
        </a:xfrm>
      </p:grpSpPr>
      <p:sp>
        <p:nvSpPr>
          <p:cNvPr id="101" name="标题文本"/>
          <p:cNvSpPr txBox="1">
            <a:spLocks noGrp="1"/>
          </p:cNvSpPr>
          <p:nvPr>
            <p:ph type="title" hasCustomPrompt="1"/>
          </p:nvPr>
        </p:nvSpPr>
        <p:spPr>
          <a:prstGeom prst="rect">
            <a:avLst/>
          </a:prstGeom>
        </p:spPr>
        <p:txBody>
          <a:bodyPr/>
          <a:lstStyle/>
          <a:p>
            <a:r>
              <a:t>标题文本</a:t>
            </a:r>
          </a:p>
        </p:txBody>
      </p:sp>
      <p:sp>
        <p:nvSpPr>
          <p:cNvPr id="102" name="正文级别 1…"/>
          <p:cNvSpPr txBox="1">
            <a:spLocks noGrp="1"/>
          </p:cNvSpPr>
          <p:nvPr>
            <p:ph type="body" idx="1" hasCustomPrompt="1"/>
          </p:nvPr>
        </p:nvSpPr>
        <p:spPr>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103"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2.xml><?xml version="1.0" encoding="utf-8"?>
<p:sldLayout xmlns:a="http://schemas.openxmlformats.org/drawingml/2006/main" xmlns:r="http://schemas.openxmlformats.org/officeDocument/2006/relationships" xmlns:p="http://schemas.openxmlformats.org/presentationml/2006/main" type="tx">
  <p:cSld name="节标题">
    <p:spTree>
      <p:nvGrpSpPr>
        <p:cNvPr id="1" name=""/>
        <p:cNvGrpSpPr/>
        <p:nvPr/>
      </p:nvGrpSpPr>
      <p:grpSpPr>
        <a:xfrm>
          <a:off x="0" y="0"/>
          <a:ext cx="0" cy="0"/>
          <a:chOff x="0" y="0"/>
          <a:chExt cx="0" cy="0"/>
        </a:xfrm>
      </p:grpSpPr>
      <p:sp>
        <p:nvSpPr>
          <p:cNvPr id="110" name="标题文本"/>
          <p:cNvSpPr txBox="1">
            <a:spLocks noGrp="1"/>
          </p:cNvSpPr>
          <p:nvPr>
            <p:ph type="title" hasCustomPrompt="1"/>
          </p:nvPr>
        </p:nvSpPr>
        <p:spPr>
          <a:xfrm>
            <a:off x="831850" y="1709738"/>
            <a:ext cx="10515600" cy="2852737"/>
          </a:xfrm>
          <a:prstGeom prst="rect">
            <a:avLst/>
          </a:prstGeom>
        </p:spPr>
        <p:txBody>
          <a:bodyPr anchor="b"/>
          <a:lstStyle>
            <a:lvl1pPr>
              <a:defRPr sz="6000"/>
            </a:lvl1pPr>
          </a:lstStyle>
          <a:p>
            <a:r>
              <a:t>标题文本</a:t>
            </a:r>
          </a:p>
        </p:txBody>
      </p:sp>
      <p:sp>
        <p:nvSpPr>
          <p:cNvPr id="111" name="正文级别 1…"/>
          <p:cNvSpPr txBox="1">
            <a:spLocks noGrp="1"/>
          </p:cNvSpPr>
          <p:nvPr>
            <p:ph type="body" sz="quarter" idx="1" hasCustomPrompt="1"/>
          </p:nvPr>
        </p:nvSpPr>
        <p:spPr>
          <a:xfrm>
            <a:off x="831850" y="4589462"/>
            <a:ext cx="10515600" cy="1500206"/>
          </a:xfrm>
          <a:prstGeom prst="rect">
            <a:avLst/>
          </a:prstGeom>
        </p:spPr>
        <p:txBody>
          <a:bodyPr/>
          <a:lstStyle>
            <a:lvl1pPr marL="0" indent="0">
              <a:buSzTx/>
              <a:buFontTx/>
              <a:buNone/>
              <a:defRPr sz="2400">
                <a:solidFill>
                  <a:srgbClr val="888888"/>
                </a:solidFill>
              </a:defRPr>
            </a:lvl1pPr>
            <a:lvl2pPr marL="0" indent="0">
              <a:buSzTx/>
              <a:buFontTx/>
              <a:buNone/>
              <a:defRPr sz="2400">
                <a:solidFill>
                  <a:srgbClr val="888888"/>
                </a:solidFill>
              </a:defRPr>
            </a:lvl2pPr>
            <a:lvl3pPr marL="0" indent="0">
              <a:buSzTx/>
              <a:buFontTx/>
              <a:buNone/>
              <a:defRPr sz="2400">
                <a:solidFill>
                  <a:srgbClr val="888888"/>
                </a:solidFill>
              </a:defRPr>
            </a:lvl3pPr>
            <a:lvl4pPr marL="0" indent="0">
              <a:buSzTx/>
              <a:buFontTx/>
              <a:buNone/>
              <a:defRPr sz="2400">
                <a:solidFill>
                  <a:srgbClr val="888888"/>
                </a:solidFill>
              </a:defRPr>
            </a:lvl4pPr>
            <a:lvl5pPr marL="0" indent="0">
              <a:buSzTx/>
              <a:buFontTx/>
              <a:buNone/>
              <a:defRPr sz="2400">
                <a:solidFill>
                  <a:srgbClr val="888888"/>
                </a:solidFill>
              </a:defRPr>
            </a:lvl5pPr>
          </a:lstStyle>
          <a:p>
            <a:r>
              <a:t>正文级别 1</a:t>
            </a:r>
          </a:p>
          <a:p>
            <a:pPr lvl="1"/>
            <a:r>
              <a:t>正文级别 2</a:t>
            </a:r>
          </a:p>
          <a:p>
            <a:pPr lvl="2"/>
            <a:r>
              <a:t>正文级别 3</a:t>
            </a:r>
          </a:p>
          <a:p>
            <a:pPr lvl="3"/>
            <a:r>
              <a:t>正文级别 4</a:t>
            </a:r>
          </a:p>
          <a:p>
            <a:pPr lvl="4"/>
            <a:r>
              <a:t>正文级别 5</a:t>
            </a:r>
          </a:p>
        </p:txBody>
      </p:sp>
      <p:sp>
        <p:nvSpPr>
          <p:cNvPr id="112"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3.xml><?xml version="1.0" encoding="utf-8"?>
<p:sldLayout xmlns:a="http://schemas.openxmlformats.org/drawingml/2006/main" xmlns:r="http://schemas.openxmlformats.org/officeDocument/2006/relationships" xmlns:p="http://schemas.openxmlformats.org/presentationml/2006/main" type="tx">
  <p:cSld name="两栏内容">
    <p:spTree>
      <p:nvGrpSpPr>
        <p:cNvPr id="1" name=""/>
        <p:cNvGrpSpPr/>
        <p:nvPr/>
      </p:nvGrpSpPr>
      <p:grpSpPr>
        <a:xfrm>
          <a:off x="0" y="0"/>
          <a:ext cx="0" cy="0"/>
          <a:chOff x="0" y="0"/>
          <a:chExt cx="0" cy="0"/>
        </a:xfrm>
      </p:grpSpPr>
      <p:sp>
        <p:nvSpPr>
          <p:cNvPr id="119" name="标题文本"/>
          <p:cNvSpPr txBox="1">
            <a:spLocks noGrp="1"/>
          </p:cNvSpPr>
          <p:nvPr>
            <p:ph type="title" hasCustomPrompt="1"/>
          </p:nvPr>
        </p:nvSpPr>
        <p:spPr>
          <a:prstGeom prst="rect">
            <a:avLst/>
          </a:prstGeom>
        </p:spPr>
        <p:txBody>
          <a:bodyPr/>
          <a:lstStyle/>
          <a:p>
            <a:r>
              <a:t>标题文本</a:t>
            </a:r>
          </a:p>
        </p:txBody>
      </p:sp>
      <p:sp>
        <p:nvSpPr>
          <p:cNvPr id="120" name="正文级别 1…"/>
          <p:cNvSpPr txBox="1">
            <a:spLocks noGrp="1"/>
          </p:cNvSpPr>
          <p:nvPr>
            <p:ph type="body" sz="half" idx="1" hasCustomPrompt="1"/>
          </p:nvPr>
        </p:nvSpPr>
        <p:spPr>
          <a:xfrm>
            <a:off x="838200" y="1825625"/>
            <a:ext cx="5181600" cy="4351338"/>
          </a:xfrm>
          <a:prstGeom prst="rect">
            <a:avLst/>
          </a:prstGeom>
        </p:spPr>
        <p:txBody>
          <a:bodyPr/>
          <a:lstStyle/>
          <a:p>
            <a:r>
              <a:t>正文级别 1</a:t>
            </a:r>
          </a:p>
          <a:p>
            <a:pPr lvl="1"/>
            <a:r>
              <a:t>正文级别 2</a:t>
            </a:r>
          </a:p>
          <a:p>
            <a:pPr lvl="2"/>
            <a:r>
              <a:t>正文级别 3</a:t>
            </a:r>
          </a:p>
          <a:p>
            <a:pPr lvl="3"/>
            <a:r>
              <a:t>正文级别 4</a:t>
            </a:r>
          </a:p>
          <a:p>
            <a:pPr lvl="4"/>
            <a:r>
              <a:t>正文级别 5</a:t>
            </a:r>
          </a:p>
        </p:txBody>
      </p:sp>
      <p:sp>
        <p:nvSpPr>
          <p:cNvPr id="12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4.xml><?xml version="1.0" encoding="utf-8"?>
<p:sldLayout xmlns:a="http://schemas.openxmlformats.org/drawingml/2006/main" xmlns:r="http://schemas.openxmlformats.org/officeDocument/2006/relationships" xmlns:p="http://schemas.openxmlformats.org/presentationml/2006/main" type="tx">
  <p:cSld name="比较">
    <p:spTree>
      <p:nvGrpSpPr>
        <p:cNvPr id="1" name=""/>
        <p:cNvGrpSpPr/>
        <p:nvPr/>
      </p:nvGrpSpPr>
      <p:grpSpPr>
        <a:xfrm>
          <a:off x="0" y="0"/>
          <a:ext cx="0" cy="0"/>
          <a:chOff x="0" y="0"/>
          <a:chExt cx="0" cy="0"/>
        </a:xfrm>
      </p:grpSpPr>
      <p:sp>
        <p:nvSpPr>
          <p:cNvPr id="128" name="标题文本"/>
          <p:cNvSpPr txBox="1">
            <a:spLocks noGrp="1"/>
          </p:cNvSpPr>
          <p:nvPr>
            <p:ph type="title" hasCustomPrompt="1"/>
          </p:nvPr>
        </p:nvSpPr>
        <p:spPr>
          <a:xfrm>
            <a:off x="839787" y="365125"/>
            <a:ext cx="10515601" cy="1325563"/>
          </a:xfrm>
          <a:prstGeom prst="rect">
            <a:avLst/>
          </a:prstGeom>
        </p:spPr>
        <p:txBody>
          <a:bodyPr/>
          <a:lstStyle/>
          <a:p>
            <a:r>
              <a:t>标题文本</a:t>
            </a:r>
          </a:p>
        </p:txBody>
      </p:sp>
      <p:sp>
        <p:nvSpPr>
          <p:cNvPr id="129" name="正文级别 1…"/>
          <p:cNvSpPr txBox="1">
            <a:spLocks noGrp="1"/>
          </p:cNvSpPr>
          <p:nvPr>
            <p:ph type="body" sz="quarter" idx="1" hasCustomPrompt="1"/>
          </p:nvPr>
        </p:nvSpPr>
        <p:spPr>
          <a:xfrm>
            <a:off x="839787" y="1681163"/>
            <a:ext cx="5157790" cy="823931"/>
          </a:xfrm>
          <a:prstGeom prst="rect">
            <a:avLst/>
          </a:prstGeom>
        </p:spPr>
        <p:txBody>
          <a:bodyPr anchor="b"/>
          <a:lstStyle>
            <a:lvl1pPr marL="0" indent="0">
              <a:buSzTx/>
              <a:buFontTx/>
              <a:buNone/>
              <a:defRPr sz="2400" b="1"/>
            </a:lvl1pPr>
            <a:lvl2pPr marL="0" indent="0">
              <a:buSzTx/>
              <a:buFontTx/>
              <a:buNone/>
              <a:defRPr sz="2400" b="1"/>
            </a:lvl2pPr>
            <a:lvl3pPr marL="0" indent="0">
              <a:buSzTx/>
              <a:buFontTx/>
              <a:buNone/>
              <a:defRPr sz="2400" b="1"/>
            </a:lvl3pPr>
            <a:lvl4pPr marL="0" indent="0">
              <a:buSzTx/>
              <a:buFontTx/>
              <a:buNone/>
              <a:defRPr sz="2400" b="1"/>
            </a:lvl4pPr>
            <a:lvl5pPr marL="0" indent="0">
              <a:buSzTx/>
              <a:buFontTx/>
              <a:buNone/>
              <a:defRPr sz="2400" b="1"/>
            </a:lvl5pPr>
          </a:lstStyle>
          <a:p>
            <a:r>
              <a:t>正文级别 1</a:t>
            </a:r>
          </a:p>
          <a:p>
            <a:pPr lvl="1"/>
            <a:r>
              <a:t>正文级别 2</a:t>
            </a:r>
          </a:p>
          <a:p>
            <a:pPr lvl="2"/>
            <a:r>
              <a:t>正文级别 3</a:t>
            </a:r>
          </a:p>
          <a:p>
            <a:pPr lvl="3"/>
            <a:r>
              <a:t>正文级别 4</a:t>
            </a:r>
          </a:p>
          <a:p>
            <a:pPr lvl="4"/>
            <a:r>
              <a:t>正文级别 5</a:t>
            </a:r>
          </a:p>
        </p:txBody>
      </p:sp>
      <p:sp>
        <p:nvSpPr>
          <p:cNvPr id="130" name="文本占位符 4"/>
          <p:cNvSpPr>
            <a:spLocks noGrp="1"/>
          </p:cNvSpPr>
          <p:nvPr>
            <p:ph type="body" sz="quarter" idx="21"/>
          </p:nvPr>
        </p:nvSpPr>
        <p:spPr>
          <a:xfrm>
            <a:off x="6172200" y="1681163"/>
            <a:ext cx="5183188" cy="823914"/>
          </a:xfrm>
          <a:prstGeom prst="rect">
            <a:avLst/>
          </a:prstGeom>
        </p:spPr>
        <p:txBody>
          <a:bodyPr anchor="b"/>
          <a:lstStyle/>
          <a:p/>
        </p:txBody>
      </p:sp>
      <p:sp>
        <p:nvSpPr>
          <p:cNvPr id="131"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5.xml><?xml version="1.0" encoding="utf-8"?>
<p:sldLayout xmlns:a="http://schemas.openxmlformats.org/drawingml/2006/main" xmlns:r="http://schemas.openxmlformats.org/officeDocument/2006/relationships" xmlns:p="http://schemas.openxmlformats.org/presentationml/2006/main" type="tx">
  <p:cSld name="仅标题">
    <p:spTree>
      <p:nvGrpSpPr>
        <p:cNvPr id="1" name=""/>
        <p:cNvGrpSpPr/>
        <p:nvPr/>
      </p:nvGrpSpPr>
      <p:grpSpPr>
        <a:xfrm>
          <a:off x="0" y="0"/>
          <a:ext cx="0" cy="0"/>
          <a:chOff x="0" y="0"/>
          <a:chExt cx="0" cy="0"/>
        </a:xfrm>
      </p:grpSpPr>
      <p:sp>
        <p:nvSpPr>
          <p:cNvPr id="138" name="标题文本"/>
          <p:cNvSpPr txBox="1">
            <a:spLocks noGrp="1"/>
          </p:cNvSpPr>
          <p:nvPr>
            <p:ph type="title" hasCustomPrompt="1"/>
          </p:nvPr>
        </p:nvSpPr>
        <p:spPr>
          <a:prstGeom prst="rect">
            <a:avLst/>
          </a:prstGeom>
        </p:spPr>
        <p:txBody>
          <a:bodyPr/>
          <a:lstStyle/>
          <a:p>
            <a:r>
              <a:t>标题文本</a:t>
            </a:r>
          </a:p>
        </p:txBody>
      </p:sp>
      <p:sp>
        <p:nvSpPr>
          <p:cNvPr id="139"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6.xml><?xml version="1.0" encoding="utf-8"?>
<p:sldLayout xmlns:a="http://schemas.openxmlformats.org/drawingml/2006/main" xmlns:r="http://schemas.openxmlformats.org/officeDocument/2006/relationships" xmlns:p="http://schemas.openxmlformats.org/presentationml/2006/main" type="tx">
  <p:cSld name="空白">
    <p:spTree>
      <p:nvGrpSpPr>
        <p:cNvPr id="1" name=""/>
        <p:cNvGrpSpPr/>
        <p:nvPr/>
      </p:nvGrpSpPr>
      <p:grpSpPr>
        <a:xfrm>
          <a:off x="0" y="0"/>
          <a:ext cx="0" cy="0"/>
          <a:chOff x="0" y="0"/>
          <a:chExt cx="0" cy="0"/>
        </a:xfrm>
      </p:grpSpPr>
      <p:sp>
        <p:nvSpPr>
          <p:cNvPr id="146"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7.xml><?xml version="1.0" encoding="utf-8"?>
<p:sldLayout xmlns:a="http://schemas.openxmlformats.org/drawingml/2006/main" xmlns:r="http://schemas.openxmlformats.org/officeDocument/2006/relationships" xmlns:p="http://schemas.openxmlformats.org/presentationml/2006/main" type="tx">
  <p:cSld name="内容与标题">
    <p:spTree>
      <p:nvGrpSpPr>
        <p:cNvPr id="1" name=""/>
        <p:cNvGrpSpPr/>
        <p:nvPr/>
      </p:nvGrpSpPr>
      <p:grpSpPr>
        <a:xfrm>
          <a:off x="0" y="0"/>
          <a:ext cx="0" cy="0"/>
          <a:chOff x="0" y="0"/>
          <a:chExt cx="0" cy="0"/>
        </a:xfrm>
      </p:grpSpPr>
      <p:sp>
        <p:nvSpPr>
          <p:cNvPr id="153" name="标题文本"/>
          <p:cNvSpPr txBox="1">
            <a:spLocks noGrp="1"/>
          </p:cNvSpPr>
          <p:nvPr>
            <p:ph type="title" hasCustomPrompt="1"/>
          </p:nvPr>
        </p:nvSpPr>
        <p:spPr>
          <a:xfrm>
            <a:off x="839787" y="457200"/>
            <a:ext cx="3932240" cy="1600200"/>
          </a:xfrm>
          <a:prstGeom prst="rect">
            <a:avLst/>
          </a:prstGeom>
        </p:spPr>
        <p:txBody>
          <a:bodyPr anchor="b"/>
          <a:lstStyle>
            <a:lvl1pPr>
              <a:defRPr sz="3200"/>
            </a:lvl1pPr>
          </a:lstStyle>
          <a:p>
            <a:r>
              <a:t>标题文本</a:t>
            </a:r>
          </a:p>
        </p:txBody>
      </p:sp>
      <p:sp>
        <p:nvSpPr>
          <p:cNvPr id="154" name="正文级别 1…"/>
          <p:cNvSpPr txBox="1">
            <a:spLocks noGrp="1"/>
          </p:cNvSpPr>
          <p:nvPr>
            <p:ph type="body" sz="half" idx="1" hasCustomPrompt="1"/>
          </p:nvPr>
        </p:nvSpPr>
        <p:spPr>
          <a:xfrm>
            <a:off x="5183187" y="987425"/>
            <a:ext cx="6172204" cy="4873625"/>
          </a:xfrm>
          <a:prstGeom prst="rect">
            <a:avLst/>
          </a:prstGeom>
        </p:spPr>
        <p:txBody>
          <a:bodyPr/>
          <a:lstStyle>
            <a:lvl1pPr>
              <a:defRPr sz="3200"/>
            </a:lvl1pPr>
            <a:lvl2pPr marL="718185" indent="-260985">
              <a:defRPr sz="3200"/>
            </a:lvl2pPr>
            <a:lvl3pPr marL="1219200" indent="-304800">
              <a:defRPr sz="3200"/>
            </a:lvl3pPr>
            <a:lvl4pPr marL="1737360" indent="-365760">
              <a:defRPr sz="3200"/>
            </a:lvl4pPr>
            <a:lvl5pPr marL="2194560" indent="-365760">
              <a:defRPr sz="3200"/>
            </a:lvl5pPr>
          </a:lstStyle>
          <a:p>
            <a:r>
              <a:t>正文级别 1</a:t>
            </a:r>
          </a:p>
          <a:p>
            <a:pPr lvl="1"/>
            <a:r>
              <a:t>正文级别 2</a:t>
            </a:r>
          </a:p>
          <a:p>
            <a:pPr lvl="2"/>
            <a:r>
              <a:t>正文级别 3</a:t>
            </a:r>
          </a:p>
          <a:p>
            <a:pPr lvl="3"/>
            <a:r>
              <a:t>正文级别 4</a:t>
            </a:r>
          </a:p>
          <a:p>
            <a:pPr lvl="4"/>
            <a:r>
              <a:t>正文级别 5</a:t>
            </a:r>
          </a:p>
        </p:txBody>
      </p:sp>
      <p:sp>
        <p:nvSpPr>
          <p:cNvPr id="155" name="文本占位符 3"/>
          <p:cNvSpPr>
            <a:spLocks noGrp="1"/>
          </p:cNvSpPr>
          <p:nvPr>
            <p:ph type="body" sz="quarter" idx="21"/>
          </p:nvPr>
        </p:nvSpPr>
        <p:spPr>
          <a:xfrm>
            <a:off x="839787" y="2057400"/>
            <a:ext cx="3932238" cy="3811588"/>
          </a:xfrm>
          <a:prstGeom prst="rect">
            <a:avLst/>
          </a:prstGeom>
        </p:spPr>
        <p:txBody>
          <a:bodyPr/>
          <a:lstStyle/>
          <a:p/>
        </p:txBody>
      </p:sp>
      <p:sp>
        <p:nvSpPr>
          <p:cNvPr id="156"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8.xml><?xml version="1.0" encoding="utf-8"?>
<p:sldLayout xmlns:a="http://schemas.openxmlformats.org/drawingml/2006/main" xmlns:r="http://schemas.openxmlformats.org/officeDocument/2006/relationships" xmlns:p="http://schemas.openxmlformats.org/presentationml/2006/main" type="tx">
  <p:cSld name="图片与标题">
    <p:spTree>
      <p:nvGrpSpPr>
        <p:cNvPr id="1" name=""/>
        <p:cNvGrpSpPr/>
        <p:nvPr/>
      </p:nvGrpSpPr>
      <p:grpSpPr>
        <a:xfrm>
          <a:off x="0" y="0"/>
          <a:ext cx="0" cy="0"/>
          <a:chOff x="0" y="0"/>
          <a:chExt cx="0" cy="0"/>
        </a:xfrm>
      </p:grpSpPr>
      <p:sp>
        <p:nvSpPr>
          <p:cNvPr id="163" name="标题文本"/>
          <p:cNvSpPr txBox="1">
            <a:spLocks noGrp="1"/>
          </p:cNvSpPr>
          <p:nvPr>
            <p:ph type="title" hasCustomPrompt="1"/>
          </p:nvPr>
        </p:nvSpPr>
        <p:spPr>
          <a:xfrm>
            <a:off x="839787" y="457200"/>
            <a:ext cx="3932240" cy="1600200"/>
          </a:xfrm>
          <a:prstGeom prst="rect">
            <a:avLst/>
          </a:prstGeom>
        </p:spPr>
        <p:txBody>
          <a:bodyPr anchor="b"/>
          <a:lstStyle>
            <a:lvl1pPr>
              <a:defRPr sz="3200"/>
            </a:lvl1pPr>
          </a:lstStyle>
          <a:p>
            <a:r>
              <a:t>标题文本</a:t>
            </a:r>
          </a:p>
        </p:txBody>
      </p:sp>
      <p:sp>
        <p:nvSpPr>
          <p:cNvPr id="164" name="图片占位符 2"/>
          <p:cNvSpPr>
            <a:spLocks noGrp="1"/>
          </p:cNvSpPr>
          <p:nvPr>
            <p:ph type="pic" sz="half" idx="21"/>
          </p:nvPr>
        </p:nvSpPr>
        <p:spPr>
          <a:xfrm>
            <a:off x="5183187" y="987425"/>
            <a:ext cx="6172204" cy="4873625"/>
          </a:xfrm>
          <a:prstGeom prst="rect">
            <a:avLst/>
          </a:prstGeom>
        </p:spPr>
        <p:txBody>
          <a:bodyPr lIns="91439" tIns="45719" rIns="91439" bIns="45719">
            <a:noAutofit/>
          </a:bodyPr>
          <a:lstStyle/>
          <a:p/>
        </p:txBody>
      </p:sp>
      <p:sp>
        <p:nvSpPr>
          <p:cNvPr id="165" name="正文级别 1…"/>
          <p:cNvSpPr txBox="1">
            <a:spLocks noGrp="1"/>
          </p:cNvSpPr>
          <p:nvPr>
            <p:ph type="body" sz="quarter" idx="1" hasCustomPrompt="1"/>
          </p:nvPr>
        </p:nvSpPr>
        <p:spPr>
          <a:xfrm>
            <a:off x="839787" y="2057400"/>
            <a:ext cx="3932240" cy="3811588"/>
          </a:xfrm>
          <a:prstGeom prst="rect">
            <a:avLst/>
          </a:prstGeom>
        </p:spPr>
        <p:txBody>
          <a:bodyPr/>
          <a:lstStyle>
            <a:lvl1pPr marL="0" indent="0">
              <a:buSzTx/>
              <a:buFontTx/>
              <a:buNone/>
              <a:defRPr sz="1600"/>
            </a:lvl1pPr>
            <a:lvl2pPr marL="0" indent="0">
              <a:buSzTx/>
              <a:buFontTx/>
              <a:buNone/>
              <a:defRPr sz="1600"/>
            </a:lvl2pPr>
            <a:lvl3pPr marL="0" indent="0">
              <a:buSzTx/>
              <a:buFontTx/>
              <a:buNone/>
              <a:defRPr sz="1600"/>
            </a:lvl3pPr>
            <a:lvl4pPr marL="0" indent="0">
              <a:buSzTx/>
              <a:buFontTx/>
              <a:buNone/>
              <a:defRPr sz="1600"/>
            </a:lvl4pPr>
            <a:lvl5pPr marL="0" indent="0">
              <a:buSzTx/>
              <a:buFontTx/>
              <a:buNone/>
              <a:defRPr sz="1600"/>
            </a:lvl5pPr>
          </a:lstStyle>
          <a:p>
            <a:r>
              <a:t>正文级别 1</a:t>
            </a:r>
          </a:p>
          <a:p>
            <a:pPr lvl="1"/>
            <a:r>
              <a:t>正文级别 2</a:t>
            </a:r>
          </a:p>
          <a:p>
            <a:pPr lvl="2"/>
            <a:r>
              <a:t>正文级别 3</a:t>
            </a:r>
          </a:p>
          <a:p>
            <a:pPr lvl="3"/>
            <a:r>
              <a:t>正文级别 4</a:t>
            </a:r>
          </a:p>
          <a:p>
            <a:pPr lvl="4"/>
            <a:r>
              <a:t>正文级别 5</a:t>
            </a:r>
          </a:p>
        </p:txBody>
      </p:sp>
      <p:sp>
        <p:nvSpPr>
          <p:cNvPr id="166" name="幻灯片编号"/>
          <p:cNvSpPr txBox="1">
            <a:spLocks noGrp="1"/>
          </p:cNvSpPr>
          <p:nvPr>
            <p:ph type="sldNum" sz="quarter" idx="2"/>
          </p:nvPr>
        </p:nvSpPr>
        <p:spPr>
          <a:prstGeom prst="rect">
            <a:avLst/>
          </a:prstGeom>
        </p:spPr>
        <p:txBody>
          <a:bodyPr/>
          <a:lstStyle/>
          <a:p>
            <a:fld id="{86CB4B4D-7CA3-9044-876B-883B54F8677D}" type="slidenum">
              <a:rPr/>
            </a:fld>
            <a:endParaRPr/>
          </a:p>
        </p:txBody>
      </p:sp>
    </p:spTree>
  </p:cSld>
  <p:clrMapOvr>
    <a:masterClrMapping/>
  </p:clrMapOvr>
  <p:transition spd="med"/>
</p:sldLayout>
</file>

<file path=ppt/slideLayouts/slideLayout19.xml><?xml version="1.0" encoding="utf-8"?>
<p:sldLayout xmlns:a="http://schemas.openxmlformats.org/drawingml/2006/main" xmlns:r="http://schemas.openxmlformats.org/officeDocument/2006/relationships" xmlns:p="http://schemas.openxmlformats.org/presentationml/2006/main" type="title" preserve="1">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 preserve="1">
  <p:cSld name="标题和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secHead" preserve="1">
  <p:cSld name="节标题">
    <p:spTree>
      <p:nvGrpSpPr>
        <p:cNvPr id="1" name=""/>
        <p:cNvGrpSpPr/>
        <p:nvPr/>
      </p:nvGrpSpPr>
      <p:grpSpPr>
        <a:xfrm>
          <a:off x="0" y="0"/>
          <a:ext cx="0" cy="0"/>
          <a:chOff x="0" y="0"/>
          <a:ch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twoObj" preserve="1">
  <p:cSld name="两栏内容">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比较">
    <p:spTree>
      <p:nvGrpSpPr>
        <p:cNvPr id="1" name=""/>
        <p:cNvGrpSpPr/>
        <p:nvPr/>
      </p:nvGrpSpPr>
      <p:grpSpPr>
        <a:xfrm>
          <a:off x="0" y="0"/>
          <a:ext cx="0" cy="0"/>
          <a:chOff x="0" y="0"/>
          <a:ch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titleOnly" preserve="1">
  <p:cSld name="仅标题">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blank" preserve="1">
  <p:cSld name="空白">
    <p:spTree>
      <p:nvGrpSpPr>
        <p:cNvPr id="1" name=""/>
        <p:cNvGrpSpPr/>
        <p:nvPr/>
      </p:nvGrpSpPr>
      <p:grpSpPr>
        <a:xfrm>
          <a:off x="0" y="0"/>
          <a:ext cx="0" cy="0"/>
          <a:chOff x="0" y="0"/>
          <a:ch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objTx" preserve="1">
  <p:cSld name="内容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picTx" preserve="1">
  <p:cSld name="图片与标题">
    <p:spTree>
      <p:nvGrpSpPr>
        <p:cNvPr id="1" name=""/>
        <p:cNvGrpSpPr/>
        <p:nvPr/>
      </p:nvGrpSpPr>
      <p:grpSpPr>
        <a:xfrm>
          <a:off x="0" y="0"/>
          <a:ext cx="0" cy="0"/>
          <a:chOff x="0" y="0"/>
          <a:ch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vertTx" preserve="1">
  <p:cSld name="标题和竖排文字">
    <p:spTree>
      <p:nvGrpSpPr>
        <p:cNvPr id="1" name=""/>
        <p:cNvGrpSpPr/>
        <p:nvPr/>
      </p:nvGrpSpPr>
      <p:grpSpPr>
        <a:xfrm>
          <a:off x="0" y="0"/>
          <a:ext cx="0" cy="0"/>
          <a:chOff x="0" y="0"/>
          <a:ch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vertTitleAndTx" preserve="1">
  <p:cSld name="垂直排列标题与&#10;文本">
    <p:spTree>
      <p:nvGrpSpPr>
        <p:cNvPr id="1" name=""/>
        <p:cNvGrpSpPr/>
        <p:nvPr/>
      </p:nvGrpSpPr>
      <p:grpSpPr>
        <a:xfrm>
          <a:off x="0" y="0"/>
          <a:ext cx="0" cy="0"/>
          <a:chOff x="0" y="0"/>
          <a:ch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fld>
            <a:endParaRPr lang="zh-CN" altLang="en-US"/>
          </a:p>
        </p:txBody>
      </p:sp>
    </p:spTree>
  </p:cSld>
  <p:clrMapOvr>
    <a:masterClrMapping/>
  </p:clrMapOvr>
</p:sldLayout>
</file>

<file path=ppt/slideMasters/_rels/slideMaster1.xml.rels><?xml version="1.0" encoding="UTF-8" standalone="yes"?>
<Relationships xmlns="http://schemas.openxmlformats.org/package/2006/relationships"><Relationship Id="rId9" Type="http://schemas.openxmlformats.org/officeDocument/2006/relationships/slideLayout" Target="../slideLayouts/slideLayout9.xml"/><Relationship Id="rId8" Type="http://schemas.openxmlformats.org/officeDocument/2006/relationships/slideLayout" Target="../slideLayouts/slideLayout8.xml"/><Relationship Id="rId7" Type="http://schemas.openxmlformats.org/officeDocument/2006/relationships/slideLayout" Target="../slideLayouts/slideLayout7.xml"/><Relationship Id="rId6" Type="http://schemas.openxmlformats.org/officeDocument/2006/relationships/slideLayout" Target="../slideLayouts/slideLayout6.xml"/><Relationship Id="rId5" Type="http://schemas.openxmlformats.org/officeDocument/2006/relationships/slideLayout" Target="../slideLayouts/slideLayout5.xml"/><Relationship Id="rId4" Type="http://schemas.openxmlformats.org/officeDocument/2006/relationships/slideLayout" Target="../slideLayouts/slideLayout4.xml"/><Relationship Id="rId3" Type="http://schemas.openxmlformats.org/officeDocument/2006/relationships/slideLayout" Target="../slideLayouts/slideLayout3.xml"/><Relationship Id="rId20" Type="http://schemas.openxmlformats.org/officeDocument/2006/relationships/theme" Target="../theme/theme1.xml"/><Relationship Id="rId2" Type="http://schemas.openxmlformats.org/officeDocument/2006/relationships/slideLayout" Target="../slideLayouts/slideLayout2.xml"/><Relationship Id="rId19" Type="http://schemas.openxmlformats.org/officeDocument/2006/relationships/image" Target="../media/image1.png"/><Relationship Id="rId18" Type="http://schemas.openxmlformats.org/officeDocument/2006/relationships/slideLayout" Target="../slideLayouts/slideLayout18.xml"/><Relationship Id="rId17" Type="http://schemas.openxmlformats.org/officeDocument/2006/relationships/slideLayout" Target="../slideLayouts/slideLayout17.xml"/><Relationship Id="rId16" Type="http://schemas.openxmlformats.org/officeDocument/2006/relationships/slideLayout" Target="../slideLayouts/slideLayout16.xml"/><Relationship Id="rId15" Type="http://schemas.openxmlformats.org/officeDocument/2006/relationships/slideLayout" Target="../slideLayouts/slideLayout15.xml"/><Relationship Id="rId14" Type="http://schemas.openxmlformats.org/officeDocument/2006/relationships/slideLayout" Target="../slideLayouts/slideLayout14.xml"/><Relationship Id="rId13" Type="http://schemas.openxmlformats.org/officeDocument/2006/relationships/slideLayout" Target="../slideLayouts/slideLayout13.xml"/><Relationship Id="rId12" Type="http://schemas.openxmlformats.org/officeDocument/2006/relationships/slideLayout" Target="../slideLayouts/slideLayout12.xml"/><Relationship Id="rId11" Type="http://schemas.openxmlformats.org/officeDocument/2006/relationships/slideLayout" Target="../slideLayouts/slideLayout11.xml"/><Relationship Id="rId10" Type="http://schemas.openxmlformats.org/officeDocument/2006/relationships/slideLayout" Target="../slideLayouts/slideLayout10.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9" Type="http://schemas.openxmlformats.org/officeDocument/2006/relationships/slideLayout" Target="../slideLayouts/slideLayout27.xml"/><Relationship Id="rId8" Type="http://schemas.openxmlformats.org/officeDocument/2006/relationships/slideLayout" Target="../slideLayouts/slideLayout26.xml"/><Relationship Id="rId7" Type="http://schemas.openxmlformats.org/officeDocument/2006/relationships/slideLayout" Target="../slideLayouts/slideLayout25.xml"/><Relationship Id="rId6" Type="http://schemas.openxmlformats.org/officeDocument/2006/relationships/slideLayout" Target="../slideLayouts/slideLayout24.xml"/><Relationship Id="rId5" Type="http://schemas.openxmlformats.org/officeDocument/2006/relationships/slideLayout" Target="../slideLayouts/slideLayout23.xml"/><Relationship Id="rId4" Type="http://schemas.openxmlformats.org/officeDocument/2006/relationships/slideLayout" Target="../slideLayouts/slideLayout22.xml"/><Relationship Id="rId3" Type="http://schemas.openxmlformats.org/officeDocument/2006/relationships/slideLayout" Target="../slideLayouts/slideLayout21.xml"/><Relationship Id="rId2" Type="http://schemas.openxmlformats.org/officeDocument/2006/relationships/slideLayout" Target="../slideLayouts/slideLayout20.xml"/><Relationship Id="rId13" Type="http://schemas.openxmlformats.org/officeDocument/2006/relationships/theme" Target="../theme/theme2.xml"/><Relationship Id="rId12" Type="http://schemas.openxmlformats.org/officeDocument/2006/relationships/image" Target="../media/image1.png"/><Relationship Id="rId11" Type="http://schemas.openxmlformats.org/officeDocument/2006/relationships/slideLayout" Target="../slideLayouts/slideLayout29.xml"/><Relationship Id="rId10" Type="http://schemas.openxmlformats.org/officeDocument/2006/relationships/slideLayout" Target="../slideLayouts/slideLayout28.xml"/><Relationship Id="rId1" Type="http://schemas.openxmlformats.org/officeDocument/2006/relationships/slideLayout" Target="../slideLayouts/slideLayout1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 name="标题文本"/>
          <p:cNvSpPr txBox="1">
            <a:spLocks noGrp="1"/>
          </p:cNvSpPr>
          <p:nvPr>
            <p:ph type="title"/>
          </p:nvPr>
        </p:nvSpPr>
        <p:spPr>
          <a:xfrm>
            <a:off x="838200" y="365125"/>
            <a:ext cx="10515600" cy="1325563"/>
          </a:xfrm>
          <a:prstGeom prst="rect">
            <a:avLst/>
          </a:prstGeom>
          <a:ln w="12700">
            <a:miter lim="400000"/>
          </a:ln>
        </p:spPr>
        <p:txBody>
          <a:bodyPr lIns="45718" tIns="45718" rIns="45718" bIns="45718" anchor="ctr">
            <a:normAutofit/>
          </a:bodyPr>
          <a:lstStyle/>
          <a:p>
            <a:r>
              <a:t>标题文本</a:t>
            </a:r>
          </a:p>
        </p:txBody>
      </p:sp>
      <p:sp>
        <p:nvSpPr>
          <p:cNvPr id="3" name="正文级别 1…"/>
          <p:cNvSpPr txBox="1">
            <a:spLocks noGrp="1"/>
          </p:cNvSpPr>
          <p:nvPr>
            <p:ph type="body" idx="1"/>
          </p:nvPr>
        </p:nvSpPr>
        <p:spPr>
          <a:xfrm>
            <a:off x="838200" y="1825625"/>
            <a:ext cx="10515600" cy="4351338"/>
          </a:xfrm>
          <a:prstGeom prst="rect">
            <a:avLst/>
          </a:prstGeom>
          <a:ln w="12700">
            <a:miter lim="400000"/>
          </a:ln>
        </p:spPr>
        <p:txBody>
          <a:bodyPr lIns="45718" tIns="45718" rIns="45718" bIns="45718">
            <a:normAutofit/>
          </a:bodyPr>
          <a:lstStyle/>
          <a:p>
            <a:r>
              <a:t>正文级别 1</a:t>
            </a:r>
          </a:p>
          <a:p>
            <a:pPr lvl="1"/>
            <a:r>
              <a:t>正文级别 2</a:t>
            </a:r>
          </a:p>
          <a:p>
            <a:pPr lvl="2"/>
            <a:r>
              <a:t>正文级别 3</a:t>
            </a:r>
          </a:p>
          <a:p>
            <a:pPr lvl="3"/>
            <a:r>
              <a:t>正文级别 4</a:t>
            </a:r>
          </a:p>
          <a:p>
            <a:pPr lvl="4"/>
            <a:r>
              <a:t>正文级别 5</a:t>
            </a:r>
          </a:p>
        </p:txBody>
      </p:sp>
      <p:sp>
        <p:nvSpPr>
          <p:cNvPr id="4" name="幻灯片编号"/>
          <p:cNvSpPr txBox="1">
            <a:spLocks noGrp="1"/>
          </p:cNvSpPr>
          <p:nvPr>
            <p:ph type="sldNum" sz="quarter" idx="2"/>
          </p:nvPr>
        </p:nvSpPr>
        <p:spPr>
          <a:xfrm>
            <a:off x="11095181" y="6414762"/>
            <a:ext cx="258620" cy="248301"/>
          </a:xfrm>
          <a:prstGeom prst="rect">
            <a:avLst/>
          </a:prstGeom>
          <a:ln w="12700">
            <a:miter lim="400000"/>
          </a:ln>
        </p:spPr>
        <p:txBody>
          <a:bodyPr wrap="none" lIns="45718" tIns="45718" rIns="45718" bIns="45718" anchor="ctr">
            <a:spAutoFit/>
          </a:bodyPr>
          <a:lstStyle>
            <a:lvl1pPr algn="r">
              <a:defRPr sz="1200">
                <a:solidFill>
                  <a:srgbClr val="888888"/>
                </a:solidFill>
                <a:latin typeface="+mn-lt"/>
                <a:ea typeface="+mn-ea"/>
                <a:cs typeface="+mn-cs"/>
                <a:sym typeface="Calibri" panose="020F0502020204030204"/>
              </a:defRPr>
            </a:lvl1pPr>
          </a:lstStyle>
          <a:p>
            <a:fld id="{86CB4B4D-7CA3-9044-876B-883B54F8677D}" type="slidenum">
              <a:rPr/>
            </a:fld>
            <a:endParaRPr/>
          </a:p>
        </p:txBody>
      </p:sp>
      <p:pic>
        <p:nvPicPr>
          <p:cNvPr id="12" name="图片 11" descr="水印"/>
          <p:cNvPicPr>
            <a:picLocks noChangeAspect="1"/>
          </p:cNvPicPr>
          <p:nvPr userDrawn="1"/>
        </p:nvPicPr>
        <p:blipFill>
          <a:blip r:embed="rId19"/>
          <a:stretch>
            <a:fillRect/>
          </a:stretch>
        </p:blipFill>
        <p:spPr>
          <a:xfrm>
            <a:off x="7186295" y="63500"/>
            <a:ext cx="4902200" cy="1586865"/>
          </a:xfrm>
          <a:prstGeom prst="rect">
            <a:avLst/>
          </a:prstGeom>
        </p:spPr>
      </p:pic>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 id="2147483666" r:id="rId18"/>
  </p:sldLayoutIdLst>
  <p:transition spd="med"/>
  <p:txStyles>
    <p:titleStyle>
      <a:lvl1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1pPr>
      <a:lvl2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2pPr>
      <a:lvl3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3pPr>
      <a:lvl4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4pPr>
      <a:lvl5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5pPr>
      <a:lvl6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6pPr>
      <a:lvl7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7pPr>
      <a:lvl8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8pPr>
      <a:lvl9pPr marL="0" marR="0" indent="0" algn="l" defTabSz="914400" rtl="0" latinLnBrk="0">
        <a:lnSpc>
          <a:spcPct val="90000"/>
        </a:lnSpc>
        <a:spcBef>
          <a:spcPts val="0"/>
        </a:spcBef>
        <a:spcAft>
          <a:spcPts val="0"/>
        </a:spcAft>
        <a:buClrTx/>
        <a:buSzTx/>
        <a:buFontTx/>
        <a:buNone/>
        <a:defRPr sz="4400" b="0" i="0" u="none" strike="noStrike" cap="none" spc="0" baseline="0">
          <a:solidFill>
            <a:srgbClr val="000000"/>
          </a:solidFill>
          <a:uFillTx/>
          <a:latin typeface="+mn-lt"/>
          <a:ea typeface="+mn-ea"/>
          <a:cs typeface="+mn-cs"/>
          <a:sym typeface="Calibri" panose="020F0502020204030204"/>
        </a:defRPr>
      </a:lvl9pPr>
    </p:titleStyle>
    <p:bodyStyle>
      <a:lvl1pPr marL="228600" marR="0" indent="-228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1pPr>
      <a:lvl2pPr marL="723900" marR="0" indent="-2667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2pPr>
      <a:lvl3pPr marL="1234440" marR="0" indent="-32004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3pPr>
      <a:lvl4pPr marL="1727200" marR="0" indent="-355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4pPr>
      <a:lvl5pPr marL="2184400" marR="0" indent="-355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5pPr>
      <a:lvl6pPr marL="2641600" marR="0" indent="-355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6pPr>
      <a:lvl7pPr marL="3098800" marR="0" indent="-355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7pPr>
      <a:lvl8pPr marL="3556000" marR="0" indent="-355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8pPr>
      <a:lvl9pPr marL="4013200" marR="0" indent="-355600" algn="l" defTabSz="914400" rtl="0" latinLnBrk="0">
        <a:lnSpc>
          <a:spcPct val="90000"/>
        </a:lnSpc>
        <a:spcBef>
          <a:spcPts val="1000"/>
        </a:spcBef>
        <a:spcAft>
          <a:spcPts val="0"/>
        </a:spcAft>
        <a:buClrTx/>
        <a:buSzPct val="100000"/>
        <a:buFont typeface="Arial" panose="020B0604020202020204"/>
        <a:buChar char="•"/>
        <a:defRPr sz="2800" b="0" i="0" u="none" strike="noStrike" cap="none" spc="0" baseline="0">
          <a:solidFill>
            <a:srgbClr val="000000"/>
          </a:solidFill>
          <a:uFillTx/>
          <a:latin typeface="+mn-lt"/>
          <a:ea typeface="+mn-ea"/>
          <a:cs typeface="+mn-cs"/>
          <a:sym typeface="Calibri" panose="020F0502020204030204"/>
        </a:defRPr>
      </a:lvl9pPr>
    </p:bodyStyle>
    <p:otherStyle>
      <a:lvl1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1pPr>
      <a:lvl2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2pPr>
      <a:lvl3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3pPr>
      <a:lvl4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4pPr>
      <a:lvl5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5pPr>
      <a:lvl6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6pPr>
      <a:lvl7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7pPr>
      <a:lvl8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8pPr>
      <a:lvl9pPr marL="0" marR="0" indent="0" algn="r" defTabSz="914400" rtl="0" latinLnBrk="0">
        <a:lnSpc>
          <a:spcPct val="100000"/>
        </a:lnSpc>
        <a:spcBef>
          <a:spcPts val="0"/>
        </a:spcBef>
        <a:spcAft>
          <a:spcPts val="0"/>
        </a:spcAft>
        <a:buClrTx/>
        <a:buSzTx/>
        <a:buFontTx/>
        <a:buNone/>
        <a:defRPr sz="1200" b="0" i="0" u="none" strike="noStrike" cap="none" spc="0" baseline="0">
          <a:solidFill>
            <a:schemeClr val="tx1"/>
          </a:solidFill>
          <a:uFillTx/>
          <a:latin typeface="+mn-lt"/>
          <a:ea typeface="+mn-ea"/>
          <a:cs typeface="+mn-cs"/>
          <a:sym typeface="Calibri" panose="020F0502020204030204"/>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fld>
            <a:endParaRPr lang="zh-CN" altLang="en-US"/>
          </a:p>
        </p:txBody>
      </p:sp>
      <p:pic>
        <p:nvPicPr>
          <p:cNvPr id="12" name="图片 11" descr="水印"/>
          <p:cNvPicPr>
            <a:picLocks noChangeAspect="1"/>
          </p:cNvPicPr>
          <p:nvPr userDrawn="1"/>
        </p:nvPicPr>
        <p:blipFill>
          <a:blip r:embed="rId12"/>
          <a:stretch>
            <a:fillRect/>
          </a:stretch>
        </p:blipFill>
        <p:spPr>
          <a:xfrm>
            <a:off x="7186295" y="63500"/>
            <a:ext cx="4902200" cy="1586865"/>
          </a:xfrm>
          <a:prstGeom prst="rect">
            <a:avLst/>
          </a:prstGeom>
        </p:spPr>
      </p:pic>
    </p:spTree>
  </p:cSld>
  <p:clrMap bg1="lt1" tx1="dk1" bg2="lt2" tx2="dk2" accent1="accent1" accent2="accent2" accent3="accent3" accent4="accent4" accent5="accent5" accent6="accent6" hlink="hlink" folHlink="folHlink"/>
  <p:sldLayoutIdLst>
    <p:sldLayoutId id="2147483668" r:id="rId1"/>
    <p:sldLayoutId id="2147483669" r:id="rId2"/>
    <p:sldLayoutId id="2147483670" r:id="rId3"/>
    <p:sldLayoutId id="2147483671" r:id="rId4"/>
    <p:sldLayoutId id="2147483672" r:id="rId5"/>
    <p:sldLayoutId id="2147483673" r:id="rId6"/>
    <p:sldLayoutId id="2147483674" r:id="rId7"/>
    <p:sldLayoutId id="2147483675" r:id="rId8"/>
    <p:sldLayoutId id="2147483676" r:id="rId9"/>
    <p:sldLayoutId id="2147483677" r:id="rId10"/>
    <p:sldLayoutId id="2147483678"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image" Target="../media/image2.jpeg"/></Relationships>
</file>

<file path=ppt/slides/_rels/slide2.xml.rels><?xml version="1.0" encoding="UTF-8" standalone="yes"?>
<Relationships xmlns="http://schemas.openxmlformats.org/package/2006/relationships"><Relationship Id="rId2" Type="http://schemas.openxmlformats.org/officeDocument/2006/relationships/slideLayout" Target="../slideLayouts/slideLayout1.xml"/><Relationship Id="rId1" Type="http://schemas.openxmlformats.org/officeDocument/2006/relationships/image" Target="../media/image3.png"/></Relationships>
</file>

<file path=ppt/slides/_rels/slide3.xml.rels><?xml version="1.0" encoding="UTF-8" standalone="yes"?>
<Relationships xmlns="http://schemas.openxmlformats.org/package/2006/relationships"><Relationship Id="rId3" Type="http://schemas.openxmlformats.org/officeDocument/2006/relationships/notesSlide" Target="../notesSlides/notesSlide1.xml"/><Relationship Id="rId2" Type="http://schemas.openxmlformats.org/officeDocument/2006/relationships/slideLayout" Target="../slideLayouts/slideLayout20.xml"/><Relationship Id="rId1" Type="http://schemas.openxmlformats.org/officeDocument/2006/relationships/image" Target="../media/image4.png"/></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0.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0.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5.jpe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6.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image" Target="../media/image7.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_rels/slide22.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8.png"/><Relationship Id="rId2" Type="http://schemas.microsoft.com/office/2007/relationships/media" Target="../media/media1.mp4"/><Relationship Id="rId1" Type="http://schemas.openxmlformats.org/officeDocument/2006/relationships/video" Target="../media/media1.mp4"/></Relationships>
</file>

<file path=ppt/slides/_rels/slide23.xml.rels><?xml version="1.0" encoding="UTF-8" standalone="yes"?>
<Relationships xmlns="http://schemas.openxmlformats.org/package/2006/relationships"><Relationship Id="rId4" Type="http://schemas.openxmlformats.org/officeDocument/2006/relationships/slideLayout" Target="../slideLayouts/slideLayout2.xml"/><Relationship Id="rId3" Type="http://schemas.openxmlformats.org/officeDocument/2006/relationships/image" Target="../media/image9.png"/><Relationship Id="rId2" Type="http://schemas.microsoft.com/office/2007/relationships/media" Target="../media/media2.mp3"/><Relationship Id="rId1" Type="http://schemas.openxmlformats.org/officeDocument/2006/relationships/audio" Target="../media/media2.mp3"/></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0.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7" name="矩形 1"/>
          <p:cNvSpPr>
            <a:spLocks noChangeArrowheads="1"/>
          </p:cNvSpPr>
          <p:nvPr/>
        </p:nvSpPr>
        <p:spPr bwMode="auto">
          <a:xfrm>
            <a:off x="762000" y="1246505"/>
            <a:ext cx="6538595" cy="50158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9pPr>
          </a:lstStyle>
          <a:p>
            <a:pPr eaLnBrk="1" hangingPunct="1">
              <a:spcBef>
                <a:spcPct val="0"/>
              </a:spcBef>
              <a:buFontTx/>
              <a:buNone/>
              <a:defRPr/>
            </a:pPr>
            <a:r>
              <a:rPr lang="zh-CN" altLang="en-US" sz="4000" b="1">
                <a:solidFill>
                  <a:srgbClr val="FF0000"/>
                </a:solidFill>
                <a:latin typeface="HelveticaNeue" panose="02000503000000020004" pitchFamily="2" charset="0"/>
              </a:rPr>
              <a:t>感恩遇见，相互成就，本课件资料仅供您个人参考、教学使用，严禁自行在网络传播，违者依知识产权法追究法律责任。</a:t>
            </a:r>
            <a:endParaRPr lang="en-US" altLang="zh-CN" sz="4000" b="1">
              <a:solidFill>
                <a:srgbClr val="FF0000"/>
              </a:solidFill>
              <a:latin typeface="HelveticaNeue" panose="02000503000000020004" pitchFamily="2" charset="0"/>
            </a:endParaRPr>
          </a:p>
          <a:p>
            <a:pPr eaLnBrk="1" hangingPunct="1">
              <a:spcBef>
                <a:spcPct val="0"/>
              </a:spcBef>
              <a:buFontTx/>
              <a:buNone/>
              <a:defRPr/>
            </a:pPr>
            <a:endParaRPr lang="en-US" altLang="zh-CN" sz="4000" b="1">
              <a:solidFill>
                <a:srgbClr val="FF0000"/>
              </a:solidFill>
              <a:latin typeface="HelveticaNeue" panose="02000503000000020004" pitchFamily="2" charset="0"/>
            </a:endParaRPr>
          </a:p>
          <a:p>
            <a:pPr eaLnBrk="1" hangingPunct="1">
              <a:spcBef>
                <a:spcPct val="0"/>
              </a:spcBef>
              <a:buFontTx/>
              <a:buNone/>
              <a:defRPr/>
            </a:pPr>
            <a:r>
              <a:rPr lang="zh-CN" altLang="en-US" sz="4000" b="1">
                <a:solidFill>
                  <a:srgbClr val="FF0000"/>
                </a:solidFill>
                <a:latin typeface="HelveticaNeue" panose="02000503000000020004" pitchFamily="2" charset="0"/>
              </a:rPr>
              <a:t>更多教学资源请关注</a:t>
            </a:r>
            <a:endParaRPr lang="en-US" altLang="zh-CN" sz="4000" b="1">
              <a:solidFill>
                <a:srgbClr val="FF0000"/>
              </a:solidFill>
              <a:latin typeface="HelveticaNeue" panose="02000503000000020004" pitchFamily="2" charset="0"/>
            </a:endParaRPr>
          </a:p>
          <a:p>
            <a:pPr eaLnBrk="1" hangingPunct="1">
              <a:spcBef>
                <a:spcPct val="0"/>
              </a:spcBef>
              <a:buFontTx/>
              <a:buNone/>
              <a:defRPr/>
            </a:pPr>
            <a:r>
              <a:rPr lang="zh-CN" altLang="en-US" sz="4000" b="1">
                <a:solidFill>
                  <a:srgbClr val="FF0000"/>
                </a:solidFill>
                <a:latin typeface="HelveticaNeue" panose="02000503000000020004" pitchFamily="2" charset="0"/>
              </a:rPr>
              <a:t>公众号：溯恩高中英语</a:t>
            </a:r>
            <a:endParaRPr lang="zh-CN" altLang="en-US" sz="4000" b="1">
              <a:solidFill>
                <a:srgbClr val="FF0000"/>
              </a:solidFill>
              <a:latin typeface="HelveticaNeue" panose="02000503000000020004" pitchFamily="2" charset="0"/>
            </a:endParaRPr>
          </a:p>
        </p:txBody>
      </p:sp>
      <p:pic>
        <p:nvPicPr>
          <p:cNvPr id="14338" name="图片 2"/>
          <p:cNvPicPr>
            <a:picLocks noChangeAspect="1" noChangeArrowheads="1"/>
          </p:cNvPicPr>
          <p:nvPr/>
        </p:nvPicPr>
        <p:blipFill>
          <a:blip r:embed="rId1">
            <a:extLst>
              <a:ext uri="{28A0092B-C50C-407E-A947-70E740481C1C}">
                <a14:useLocalDpi xmlns:a14="http://schemas.microsoft.com/office/drawing/2010/main" val="0"/>
              </a:ext>
            </a:extLst>
          </a:blip>
          <a:srcRect/>
          <a:stretch>
            <a:fillRect/>
          </a:stretch>
        </p:blipFill>
        <p:spPr bwMode="auto">
          <a:xfrm>
            <a:off x="7271385" y="2273935"/>
            <a:ext cx="3359150" cy="33591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9459" name="矩形 3"/>
          <p:cNvSpPr>
            <a:spLocks noChangeArrowheads="1"/>
          </p:cNvSpPr>
          <p:nvPr/>
        </p:nvSpPr>
        <p:spPr bwMode="auto">
          <a:xfrm>
            <a:off x="7311390" y="1616710"/>
            <a:ext cx="3603625" cy="70675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20000"/>
              </a:spcBef>
              <a:buChar char="•"/>
              <a:defRPr kumimoji="1" sz="3200">
                <a:solidFill>
                  <a:schemeClr val="tx1"/>
                </a:solidFill>
                <a:latin typeface="Times New Roman" panose="02020603050405020304" charset="0"/>
                <a:ea typeface="宋体" panose="02010600030101010101" pitchFamily="2" charset="-122"/>
              </a:defRPr>
            </a:lvl1pPr>
            <a:lvl2pPr marL="742950" indent="-285750">
              <a:spcBef>
                <a:spcPct val="20000"/>
              </a:spcBef>
              <a:buChar char="–"/>
              <a:defRPr kumimoji="1" sz="2800">
                <a:solidFill>
                  <a:schemeClr val="tx1"/>
                </a:solidFill>
                <a:latin typeface="Times New Roman" panose="02020603050405020304" charset="0"/>
                <a:ea typeface="宋体" panose="02010600030101010101" pitchFamily="2" charset="-122"/>
              </a:defRPr>
            </a:lvl2pPr>
            <a:lvl3pPr marL="1143000" indent="-228600">
              <a:spcBef>
                <a:spcPct val="20000"/>
              </a:spcBef>
              <a:buChar char="•"/>
              <a:defRPr kumimoji="1" sz="2400">
                <a:solidFill>
                  <a:schemeClr val="tx1"/>
                </a:solidFill>
                <a:latin typeface="Times New Roman" panose="02020603050405020304" charset="0"/>
                <a:ea typeface="宋体" panose="02010600030101010101" pitchFamily="2" charset="-122"/>
              </a:defRPr>
            </a:lvl3pPr>
            <a:lvl4pPr marL="1600200" indent="-228600">
              <a:spcBef>
                <a:spcPct val="20000"/>
              </a:spcBef>
              <a:buChar char="–"/>
              <a:defRPr kumimoji="1" sz="2000">
                <a:solidFill>
                  <a:schemeClr val="tx1"/>
                </a:solidFill>
                <a:latin typeface="Times New Roman" panose="02020603050405020304" charset="0"/>
                <a:ea typeface="宋体" panose="02010600030101010101" pitchFamily="2" charset="-122"/>
              </a:defRPr>
            </a:lvl4pPr>
            <a:lvl5pPr marL="2057400" indent="-228600">
              <a:spcBef>
                <a:spcPct val="20000"/>
              </a:spcBef>
              <a:buChar char="»"/>
              <a:defRPr kumimoji="1" sz="2000">
                <a:solidFill>
                  <a:schemeClr val="tx1"/>
                </a:solidFill>
                <a:latin typeface="Times New Roman" panose="02020603050405020304" charset="0"/>
                <a:ea typeface="宋体" panose="02010600030101010101" pitchFamily="2" charset="-122"/>
              </a:defRPr>
            </a:lvl5pPr>
            <a:lvl6pPr marL="25146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6pPr>
            <a:lvl7pPr marL="29718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7pPr>
            <a:lvl8pPr marL="34290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8pPr>
            <a:lvl9pPr marL="3886200" indent="-228600" eaLnBrk="0" fontAlgn="base" hangingPunct="0">
              <a:spcBef>
                <a:spcPct val="20000"/>
              </a:spcBef>
              <a:spcAft>
                <a:spcPct val="0"/>
              </a:spcAft>
              <a:buChar char="»"/>
              <a:defRPr kumimoji="1" sz="2000">
                <a:solidFill>
                  <a:schemeClr val="tx1"/>
                </a:solidFill>
                <a:latin typeface="Times New Roman" panose="02020603050405020304" charset="0"/>
                <a:ea typeface="宋体" panose="02010600030101010101" pitchFamily="2" charset="-122"/>
              </a:defRPr>
            </a:lvl9pPr>
          </a:lstStyle>
          <a:p>
            <a:pPr eaLnBrk="1" hangingPunct="1">
              <a:spcBef>
                <a:spcPct val="0"/>
              </a:spcBef>
              <a:buFontTx/>
              <a:buNone/>
              <a:defRPr/>
            </a:pPr>
            <a:r>
              <a:rPr lang="zh-CN" altLang="en-US" sz="4000" b="1">
                <a:latin typeface="华文新魏" panose="02010800040101010101" pitchFamily="2" charset="-122"/>
              </a:rPr>
              <a:t>知识产权声明</a:t>
            </a:r>
            <a:endParaRPr lang="zh-CN" altLang="en-US" sz="4000" b="1">
              <a:latin typeface="华文新魏" panose="02010800040101010101" pitchFamily="2" charset="-122"/>
            </a:endParaRPr>
          </a:p>
        </p:txBody>
      </p:sp>
    </p:spTree>
  </p:cSld>
  <p:clrMapOvr>
    <a:masterClrMapping/>
  </p:clrMapOvr>
  <p:transition spd="med">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8" name="组合 4"/>
          <p:cNvGrpSpPr/>
          <p:nvPr/>
        </p:nvGrpSpPr>
        <p:grpSpPr>
          <a:xfrm>
            <a:off x="-19080" y="611"/>
            <a:ext cx="12214280" cy="6857406"/>
            <a:chOff x="-1" y="0"/>
            <a:chExt cx="12214278" cy="6857405"/>
          </a:xfrm>
        </p:grpSpPr>
        <p:pic>
          <p:nvPicPr>
            <p:cNvPr id="175" name="图片 101" descr="图片 101"/>
            <p:cNvPicPr>
              <a:picLocks noChangeAspect="1"/>
            </p:cNvPicPr>
            <p:nvPr/>
          </p:nvPicPr>
          <p:blipFill>
            <a:blip r:embed="rId1"/>
            <a:stretch>
              <a:fillRect/>
            </a:stretch>
          </p:blipFill>
          <p:spPr>
            <a:xfrm>
              <a:off x="501649" y="2"/>
              <a:ext cx="11228125" cy="6857403"/>
            </a:xfrm>
            <a:prstGeom prst="rect">
              <a:avLst/>
            </a:prstGeom>
            <a:ln w="12700" cap="flat">
              <a:noFill/>
              <a:miter lim="400000"/>
              <a:headEnd/>
              <a:tailEnd/>
            </a:ln>
            <a:effectLst/>
          </p:spPr>
        </p:pic>
        <p:sp>
          <p:nvSpPr>
            <p:cNvPr id="176" name="矩形 2"/>
            <p:cNvSpPr/>
            <p:nvPr/>
          </p:nvSpPr>
          <p:spPr>
            <a:xfrm>
              <a:off x="-2" y="-1"/>
              <a:ext cx="514368" cy="6857404"/>
            </a:xfrm>
            <a:prstGeom prst="rect">
              <a:avLst/>
            </a:prstGeom>
            <a:solidFill>
              <a:srgbClr val="99CC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Calibri" panose="020F0502020204030204"/>
                </a:defRPr>
              </a:pPr>
            </a:p>
          </p:txBody>
        </p:sp>
        <p:sp>
          <p:nvSpPr>
            <p:cNvPr id="177" name="矩形 3"/>
            <p:cNvSpPr/>
            <p:nvPr/>
          </p:nvSpPr>
          <p:spPr>
            <a:xfrm>
              <a:off x="11699910" y="-1"/>
              <a:ext cx="514368" cy="6857404"/>
            </a:xfrm>
            <a:prstGeom prst="rect">
              <a:avLst/>
            </a:prstGeom>
            <a:solidFill>
              <a:srgbClr val="99CCFF"/>
            </a:solidFill>
            <a:ln w="12700" cap="flat">
              <a:noFill/>
              <a:miter lim="400000"/>
            </a:ln>
            <a:effectLst/>
          </p:spPr>
          <p:txBody>
            <a:bodyPr wrap="square" lIns="0" tIns="0" rIns="0" bIns="0" numCol="1" anchor="ctr">
              <a:noAutofit/>
            </a:bodyPr>
            <a:lstStyle/>
            <a:p>
              <a:pPr algn="ctr">
                <a:defRPr>
                  <a:solidFill>
                    <a:srgbClr val="FFFFFF"/>
                  </a:solidFill>
                  <a:latin typeface="+mn-lt"/>
                  <a:ea typeface="+mn-ea"/>
                  <a:cs typeface="+mn-cs"/>
                  <a:sym typeface="Calibri" panose="020F0502020204030204"/>
                </a:defRPr>
              </a:pPr>
            </a:p>
          </p:txBody>
        </p:sp>
      </p:grpSp>
      <p:sp>
        <p:nvSpPr>
          <p:cNvPr id="179" name="文本框 1"/>
          <p:cNvSpPr txBox="1"/>
          <p:nvPr/>
        </p:nvSpPr>
        <p:spPr>
          <a:xfrm>
            <a:off x="3143250" y="4921250"/>
            <a:ext cx="6305550" cy="1936750"/>
          </a:xfrm>
          <a:prstGeom prst="rect">
            <a:avLst/>
          </a:prstGeom>
          <a:ln w="12700">
            <a:miter lim="400000"/>
          </a:ln>
        </p:spPr>
        <p:txBody>
          <a:bodyPr wrap="square" lIns="45718" tIns="45718" rIns="45718" bIns="45718">
            <a:spAutoFit/>
          </a:bodyPr>
          <a:lstStyle/>
          <a:p>
            <a:pPr algn="ctr">
              <a:defRPr sz="8000" b="1" i="1">
                <a:solidFill>
                  <a:srgbClr val="7030A0"/>
                </a:solidFill>
                <a:latin typeface="Trebuchet MS" panose="020B0603020202020204"/>
                <a:ea typeface="Trebuchet MS" panose="020B0603020202020204"/>
                <a:cs typeface="Trebuchet MS" panose="020B0603020202020204"/>
                <a:sym typeface="Trebuchet MS" panose="020B0603020202020204"/>
              </a:defRPr>
            </a:pPr>
            <a:r>
              <a:t>The Week</a:t>
            </a:r>
            <a:endParaRPr sz="4000"/>
          </a:p>
          <a:p>
            <a:pPr algn="ctr">
              <a:defRPr sz="4000" b="1" i="1">
                <a:solidFill>
                  <a:srgbClr val="7030A0"/>
                </a:solidFill>
                <a:latin typeface="Trebuchet MS" panose="020B0603020202020204"/>
                <a:ea typeface="Trebuchet MS" panose="020B0603020202020204"/>
                <a:cs typeface="Trebuchet MS" panose="020B0603020202020204"/>
                <a:sym typeface="Trebuchet MS" panose="020B0603020202020204"/>
              </a:defRPr>
            </a:pPr>
            <a:r>
              <a:t>Feb </a:t>
            </a:r>
            <a:r>
              <a:rPr lang="en-US"/>
              <a:t>26</a:t>
            </a:r>
            <a:r>
              <a:t>th</a:t>
            </a:r>
            <a:r>
              <a:rPr lang="en-US"/>
              <a:t> </a:t>
            </a:r>
            <a:r>
              <a:t>-</a:t>
            </a:r>
            <a:r>
              <a:rPr lang="en-US"/>
              <a:t> Mar 4</a:t>
            </a:r>
            <a:r>
              <a:t>th, 2022</a:t>
            </a:r>
          </a:p>
        </p:txBody>
      </p:sp>
    </p:spTree>
  </p:cSld>
  <p:clrMapOvr>
    <a:masterClrMapping/>
  </p:clrMapOvr>
  <p:transition spd="med"/>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grpSp>
        <p:nvGrpSpPr>
          <p:cNvPr id="6" name="组合 5"/>
          <p:cNvGrpSpPr/>
          <p:nvPr/>
        </p:nvGrpSpPr>
        <p:grpSpPr>
          <a:xfrm>
            <a:off x="976630" y="1029335"/>
            <a:ext cx="10238740" cy="5146040"/>
            <a:chOff x="1538" y="1573"/>
            <a:chExt cx="16124" cy="8104"/>
          </a:xfrm>
        </p:grpSpPr>
        <p:pic>
          <p:nvPicPr>
            <p:cNvPr id="4" name="图片 3"/>
            <p:cNvPicPr>
              <a:picLocks noChangeAspect="1"/>
            </p:cNvPicPr>
            <p:nvPr/>
          </p:nvPicPr>
          <p:blipFill>
            <a:blip r:embed="rId1"/>
            <a:stretch>
              <a:fillRect/>
            </a:stretch>
          </p:blipFill>
          <p:spPr>
            <a:xfrm>
              <a:off x="1538" y="1667"/>
              <a:ext cx="16125" cy="8010"/>
            </a:xfrm>
            <a:prstGeom prst="rect">
              <a:avLst/>
            </a:prstGeom>
          </p:spPr>
        </p:pic>
        <p:sp>
          <p:nvSpPr>
            <p:cNvPr id="5" name="矩形 4"/>
            <p:cNvSpPr/>
            <p:nvPr/>
          </p:nvSpPr>
          <p:spPr>
            <a:xfrm>
              <a:off x="1644" y="1573"/>
              <a:ext cx="8951" cy="543"/>
            </a:xfrm>
            <a:prstGeom prst="rect">
              <a:avLst/>
            </a:prstGeom>
            <a:ln>
              <a:noFill/>
            </a:ln>
          </p:spPr>
          <p:style>
            <a:lnRef idx="2">
              <a:schemeClr val="accent6"/>
            </a:lnRef>
            <a:fillRef idx="1">
              <a:schemeClr val="lt1"/>
            </a:fillRef>
            <a:effectRef idx="0">
              <a:schemeClr val="accent6"/>
            </a:effectRef>
            <a:fontRef idx="minor">
              <a:schemeClr val="dk1"/>
            </a:fontRef>
          </p:style>
          <p:txBody>
            <a:bodyPr rtlCol="0" anchor="ctr"/>
            <a:p>
              <a:pPr algn="ctr"/>
              <a:endParaRPr lang="zh-CN" altLang="en-US"/>
            </a:p>
          </p:txBody>
        </p:sp>
      </p:grpSp>
      <p:sp>
        <p:nvSpPr>
          <p:cNvPr id="8" name="文本框 7"/>
          <p:cNvSpPr txBox="1"/>
          <p:nvPr/>
        </p:nvSpPr>
        <p:spPr>
          <a:xfrm>
            <a:off x="2775585" y="135890"/>
            <a:ext cx="6229350" cy="1198880"/>
          </a:xfrm>
          <a:prstGeom prst="rect">
            <a:avLst/>
          </a:prstGeom>
          <a:noFill/>
        </p:spPr>
        <p:txBody>
          <a:bodyPr wrap="square" rtlCol="0" anchor="t">
            <a:spAutoFit/>
          </a:bodyPr>
          <a:p>
            <a:pPr algn="ctr"/>
            <a:r>
              <a:rPr lang="en-US" sz="3200" b="1">
                <a:latin typeface="+mj-ea"/>
                <a:ea typeface="+mj-ea"/>
                <a:cs typeface="Arial" panose="020B0604020202020204" pitchFamily="34" charset="0"/>
              </a:rPr>
              <a:t>1.The Story of Stonehenge</a:t>
            </a:r>
            <a:endParaRPr lang="en-US" sz="3200" b="1">
              <a:latin typeface="+mj-ea"/>
              <a:ea typeface="+mj-ea"/>
              <a:cs typeface="Arial" panose="020B0604020202020204" pitchFamily="34" charset="0"/>
            </a:endParaRPr>
          </a:p>
          <a:p>
            <a:pPr algn="ctr"/>
            <a:r>
              <a:rPr lang="en-US" altLang="zh-CN" sz="3200" b="1">
                <a:solidFill>
                  <a:schemeClr val="accent2"/>
                </a:solidFill>
                <a:latin typeface="+mj-ea"/>
                <a:ea typeface="+mj-ea"/>
                <a:cs typeface="Arial" panose="020B0604020202020204" pitchFamily="34" charset="0"/>
              </a:rPr>
              <a:t>     </a:t>
            </a:r>
            <a:r>
              <a:rPr lang="zh-CN" altLang="en-US" sz="3200" b="1">
                <a:solidFill>
                  <a:schemeClr val="accent2"/>
                </a:solidFill>
                <a:latin typeface="+mj-ea"/>
                <a:ea typeface="+mj-ea"/>
                <a:cs typeface="Arial" panose="020B0604020202020204" pitchFamily="34" charset="0"/>
              </a:rPr>
              <a:t>揭开巨石阵的神秘面纱</a:t>
            </a:r>
            <a:r>
              <a:rPr lang="zh-CN" altLang="en-US" sz="4000"/>
              <a:t> </a:t>
            </a:r>
            <a:endParaRPr lang="zh-CN" altLang="en-US" sz="4000"/>
          </a:p>
        </p:txBody>
      </p:sp>
      <p:sp>
        <p:nvSpPr>
          <p:cNvPr id="9" name="文本框 8"/>
          <p:cNvSpPr txBox="1"/>
          <p:nvPr/>
        </p:nvSpPr>
        <p:spPr>
          <a:xfrm>
            <a:off x="1772285" y="6167120"/>
            <a:ext cx="8385810" cy="521970"/>
          </a:xfrm>
          <a:prstGeom prst="rect">
            <a:avLst/>
          </a:prstGeom>
          <a:solidFill>
            <a:schemeClr val="bg2"/>
          </a:solidFill>
        </p:spPr>
        <p:txBody>
          <a:bodyPr wrap="none" rtlCol="0">
            <a:spAutoFit/>
          </a:bodyPr>
          <a:p>
            <a:pPr algn="l"/>
            <a:r>
              <a:rPr lang="zh-CN" altLang="en-US" sz="2800">
                <a:latin typeface="Times New Roman" panose="02020603050405020304" charset="0"/>
                <a:cs typeface="Times New Roman" panose="02020603050405020304" charset="0"/>
                <a:sym typeface="+mn-ea"/>
              </a:rPr>
              <a:t>A new exhibition shines a light on the ancient monument.</a:t>
            </a:r>
            <a:endParaRPr lang="zh-CN" altLang="en-US" sz="2800">
              <a:latin typeface="Times New Roman" panose="02020603050405020304" charset="0"/>
              <a:cs typeface="Times New Roman" panose="02020603050405020304" charset="0"/>
              <a:sym typeface="+mn-ea"/>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p:sp>
        <p:nvSpPr>
          <p:cNvPr id="5" name="文本框 4"/>
          <p:cNvSpPr txBox="1"/>
          <p:nvPr/>
        </p:nvSpPr>
        <p:spPr>
          <a:xfrm>
            <a:off x="213995" y="567690"/>
            <a:ext cx="11901805" cy="6206490"/>
          </a:xfrm>
          <a:prstGeom prst="rect">
            <a:avLst/>
          </a:prstGeom>
          <a:noFill/>
        </p:spPr>
        <p:txBody>
          <a:bodyPr wrap="square" rtlCol="0" anchor="t">
            <a:spAutoFit/>
          </a:bodyPr>
          <a:p>
            <a:pPr fontAlgn="auto">
              <a:lnSpc>
                <a:spcPct val="90000"/>
              </a:lnSpc>
            </a:pPr>
            <a:r>
              <a:rPr lang="en-US" altLang="zh-CN" sz="2600">
                <a:latin typeface="Times New Roman" panose="02020603050405020304" charset="0"/>
                <a:cs typeface="Times New Roman" panose="02020603050405020304" charset="0"/>
              </a:rPr>
              <a:t>    S</a:t>
            </a:r>
            <a:r>
              <a:rPr lang="zh-CN" altLang="en-US" sz="2600">
                <a:latin typeface="Times New Roman" panose="02020603050405020304" charset="0"/>
                <a:cs typeface="Times New Roman" panose="02020603050405020304" charset="0"/>
              </a:rPr>
              <a:t>tonehenge is a world-famous monument that stands on Salisbury Plain</a:t>
            </a:r>
            <a:r>
              <a:rPr lang="en-US" altLang="zh-CN" sz="2600">
                <a:latin typeface="Times New Roman" panose="02020603050405020304" charset="0"/>
                <a:cs typeface="Times New Roman" panose="02020603050405020304" charset="0"/>
                <a:sym typeface="+mn-ea"/>
              </a:rPr>
              <a:t> (</a:t>
            </a:r>
            <a:r>
              <a:rPr lang="zh-CN" altLang="en-US" sz="2600">
                <a:latin typeface="华文中宋" panose="02010600040101010101" charset="-122"/>
                <a:ea typeface="华文中宋" panose="02010600040101010101" charset="-122"/>
                <a:cs typeface="Times New Roman" panose="02020603050405020304" charset="0"/>
                <a:sym typeface="+mn-ea"/>
              </a:rPr>
              <a:t>索尔斯堡平原</a:t>
            </a:r>
            <a:r>
              <a:rPr lang="en-US" altLang="zh-CN" sz="2600">
                <a:latin typeface="Times New Roman" panose="02020603050405020304" charset="0"/>
                <a:cs typeface="Times New Roman" panose="02020603050405020304" charset="0"/>
                <a:sym typeface="+mn-ea"/>
              </a:rPr>
              <a:t>)</a:t>
            </a:r>
            <a:r>
              <a:rPr lang="zh-CN" altLang="en-US" sz="2600">
                <a:latin typeface="Times New Roman" panose="02020603050405020304" charset="0"/>
                <a:cs typeface="Times New Roman" panose="02020603050405020304" charset="0"/>
              </a:rPr>
              <a:t> in Wiltshire, England</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 It </a:t>
            </a:r>
            <a:r>
              <a:rPr lang="en-US" altLang="zh-CN" sz="2600">
                <a:latin typeface="Times New Roman" panose="02020603050405020304" charset="0"/>
                <a:cs typeface="Times New Roman" panose="02020603050405020304" charset="0"/>
              </a:rPr>
              <a:t>________</a:t>
            </a:r>
            <a:r>
              <a:rPr lang="en-US" altLang="zh-CN" sz="2600">
                <a:solidFill>
                  <a:schemeClr val="tx1"/>
                </a:solidFill>
                <a:latin typeface="Times New Roman" panose="02020603050405020304" charset="0"/>
                <a:cs typeface="Times New Roman" panose="02020603050405020304" charset="0"/>
              </a:rPr>
              <a:t> (</a:t>
            </a:r>
            <a:r>
              <a:rPr lang="zh-CN" altLang="en-US" sz="2600">
                <a:solidFill>
                  <a:schemeClr val="tx1"/>
                </a:solidFill>
                <a:latin typeface="Times New Roman" panose="02020603050405020304" charset="0"/>
                <a:cs typeface="Times New Roman" panose="02020603050405020304" charset="0"/>
              </a:rPr>
              <a:t>buil</a:t>
            </a:r>
            <a:r>
              <a:rPr lang="en-US" altLang="zh-CN" sz="2600">
                <a:solidFill>
                  <a:schemeClr val="tx1"/>
                </a:solidFill>
                <a:latin typeface="Times New Roman" panose="02020603050405020304" charset="0"/>
                <a:cs typeface="Times New Roman" panose="02020603050405020304" charset="0"/>
              </a:rPr>
              <a:t>d)</a:t>
            </a:r>
            <a:r>
              <a:rPr lang="zh-CN" altLang="en-US" sz="2600">
                <a:latin typeface="Times New Roman" panose="02020603050405020304" charset="0"/>
                <a:cs typeface="Times New Roman" panose="02020603050405020304" charset="0"/>
              </a:rPr>
              <a:t> over</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course of hundreds of years, starting around 5,000 years ago, and the final changes were made around 1,500BC. Some people think Stonehenge was used </a:t>
            </a:r>
            <a:r>
              <a:rPr lang="en-US" altLang="zh-CN" sz="2600">
                <a:latin typeface="Times New Roman" panose="02020603050405020304" charset="0"/>
                <a:cs typeface="Times New Roman" panose="02020603050405020304" charset="0"/>
              </a:rPr>
              <a:t>_______ </a:t>
            </a:r>
            <a:r>
              <a:rPr lang="en-US" altLang="zh-CN" sz="2600">
                <a:solidFill>
                  <a:schemeClr val="tx1"/>
                </a:solidFill>
                <a:latin typeface="Times New Roman" panose="02020603050405020304" charset="0"/>
                <a:cs typeface="Times New Roman" panose="02020603050405020304" charset="0"/>
              </a:rPr>
              <a:t>(</a:t>
            </a:r>
            <a:r>
              <a:rPr lang="zh-CN" altLang="en-US" sz="2600">
                <a:solidFill>
                  <a:schemeClr val="tx1"/>
                </a:solidFill>
                <a:latin typeface="Times New Roman" panose="02020603050405020304" charset="0"/>
                <a:cs typeface="Times New Roman" panose="02020603050405020304" charset="0"/>
              </a:rPr>
              <a:t>study</a:t>
            </a:r>
            <a:r>
              <a:rPr lang="en-US" altLang="zh-CN" sz="2600">
                <a:solidFill>
                  <a:schemeClr val="tx1"/>
                </a:solidFill>
                <a:latin typeface="Times New Roman" panose="02020603050405020304" charset="0"/>
                <a:cs typeface="Times New Roman" panose="02020603050405020304" charset="0"/>
              </a:rPr>
              <a:t>)</a:t>
            </a:r>
            <a:r>
              <a:rPr lang="zh-CN" altLang="en-US" sz="2600">
                <a:solidFill>
                  <a:schemeClr val="tx1"/>
                </a:solidFill>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movements of the Sun and Moon; others</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think it was a place of healing.</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A new exhibition </a:t>
            </a:r>
            <a:r>
              <a:rPr lang="en-US" altLang="zh-CN" sz="2600">
                <a:latin typeface="Times New Roman" panose="02020603050405020304" charset="0"/>
                <a:cs typeface="Times New Roman" panose="02020603050405020304" charset="0"/>
              </a:rPr>
              <a:t>_____ </a:t>
            </a:r>
            <a:r>
              <a:rPr lang="en-US" altLang="zh-CN" sz="2600">
                <a:solidFill>
                  <a:schemeClr val="tx1"/>
                </a:solidFill>
                <a:latin typeface="Times New Roman" panose="02020603050405020304" charset="0"/>
                <a:cs typeface="Times New Roman" panose="02020603050405020304" charset="0"/>
              </a:rPr>
              <a:t>(</a:t>
            </a:r>
            <a:r>
              <a:rPr lang="zh-CN" altLang="en-US" sz="2600">
                <a:solidFill>
                  <a:schemeClr val="tx1"/>
                </a:solidFill>
                <a:latin typeface="Times New Roman" panose="02020603050405020304" charset="0"/>
                <a:cs typeface="Times New Roman" panose="02020603050405020304" charset="0"/>
              </a:rPr>
              <a:t>call</a:t>
            </a:r>
            <a:r>
              <a:rPr lang="en-US" altLang="zh-CN" sz="2600">
                <a:solidFill>
                  <a:schemeClr val="tx1"/>
                </a:solidFill>
                <a:latin typeface="Times New Roman" panose="02020603050405020304" charset="0"/>
                <a:cs typeface="Times New Roman" panose="02020603050405020304" charset="0"/>
              </a:rPr>
              <a:t>)</a:t>
            </a:r>
            <a:r>
              <a:rPr lang="zh-CN" altLang="en-US" sz="2600">
                <a:solidFill>
                  <a:srgbClr val="FF0000"/>
                </a:solidFill>
                <a:latin typeface="Times New Roman" panose="02020603050405020304" charset="0"/>
                <a:cs typeface="Times New Roman" panose="02020603050405020304" charset="0"/>
              </a:rPr>
              <a:t> </a:t>
            </a:r>
            <a:r>
              <a:rPr lang="zh-CN" altLang="en-US" sz="2600" i="1">
                <a:latin typeface="Times New Roman" panose="02020603050405020304" charset="0"/>
                <a:cs typeface="Times New Roman" panose="02020603050405020304" charset="0"/>
              </a:rPr>
              <a:t>The World of Stonehenge</a:t>
            </a:r>
            <a:r>
              <a:rPr lang="zh-CN" altLang="en-US" sz="2600">
                <a:latin typeface="Times New Roman" panose="02020603050405020304" charset="0"/>
                <a:cs typeface="Times New Roman" panose="02020603050405020304" charset="0"/>
              </a:rPr>
              <a:t> aims to </a:t>
            </a:r>
            <a:r>
              <a:rPr lang="en-US" sz="2600">
                <a:solidFill>
                  <a:srgbClr val="3333FF"/>
                </a:solidFill>
                <a:latin typeface="Times New Roman" panose="02020603050405020304" charset="0"/>
                <a:ea typeface="+mj-ea"/>
                <a:cs typeface="Times New Roman" panose="02020603050405020304" charset="0"/>
              </a:rPr>
              <a:t>uncover</a:t>
            </a:r>
            <a:r>
              <a:rPr lang="zh-CN" altLang="en-US" sz="2600">
                <a:latin typeface="Times New Roman" panose="02020603050405020304" charset="0"/>
                <a:cs typeface="Times New Roman" panose="02020603050405020304" charset="0"/>
              </a:rPr>
              <a:t> some of the mysteries </a:t>
            </a:r>
            <a:r>
              <a:rPr lang="en-US" altLang="zh-CN" sz="2600">
                <a:latin typeface="Times New Roman" panose="02020603050405020304" charset="0"/>
                <a:cs typeface="Times New Roman" panose="02020603050405020304" charset="0"/>
              </a:rPr>
              <a:t>__________ </a:t>
            </a:r>
            <a:r>
              <a:rPr lang="en-US" altLang="zh-CN" sz="2600">
                <a:solidFill>
                  <a:schemeClr val="tx1"/>
                </a:solidFill>
                <a:latin typeface="Times New Roman" panose="02020603050405020304" charset="0"/>
                <a:cs typeface="Times New Roman" panose="02020603050405020304" charset="0"/>
                <a:sym typeface="+mn-ea"/>
              </a:rPr>
              <a:t>(</a:t>
            </a:r>
            <a:r>
              <a:rPr lang="zh-CN" altLang="en-US" sz="2600">
                <a:solidFill>
                  <a:schemeClr val="tx1"/>
                </a:solidFill>
                <a:latin typeface="Times New Roman" panose="02020603050405020304" charset="0"/>
                <a:cs typeface="Times New Roman" panose="02020603050405020304" charset="0"/>
              </a:rPr>
              <a:t>surround</a:t>
            </a:r>
            <a:r>
              <a:rPr lang="en-US" altLang="zh-CN" sz="2600">
                <a:solidFill>
                  <a:schemeClr val="tx1"/>
                </a:solidFill>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ancient monument and the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society in </a:t>
            </a:r>
            <a:r>
              <a:rPr lang="zh-CN" altLang="en-US" sz="2600">
                <a:solidFill>
                  <a:schemeClr val="tx1"/>
                </a:solidFill>
                <a:latin typeface="Times New Roman" panose="02020603050405020304" charset="0"/>
                <a:cs typeface="Times New Roman" panose="02020603050405020304" charset="0"/>
              </a:rPr>
              <a:t>which </a:t>
            </a:r>
            <a:r>
              <a:rPr lang="zh-CN" altLang="en-US" sz="2600">
                <a:latin typeface="Times New Roman" panose="02020603050405020304" charset="0"/>
                <a:cs typeface="Times New Roman" panose="02020603050405020304" charset="0"/>
              </a:rPr>
              <a:t>it existed.</a:t>
            </a:r>
            <a:endParaRPr lang="zh-CN" altLang="en-US" sz="2600">
              <a:latin typeface="Times New Roman" panose="02020603050405020304" charset="0"/>
              <a:cs typeface="Times New Roman" panose="02020603050405020304" charset="0"/>
            </a:endParaRPr>
          </a:p>
          <a:p>
            <a:pPr fontAlgn="auto">
              <a:lnSpc>
                <a:spcPct val="90000"/>
              </a:lnSpc>
            </a:pPr>
            <a:r>
              <a:rPr lang="zh-CN" altLang="en-US" sz="2600">
                <a:latin typeface="Times New Roman" panose="02020603050405020304" charset="0"/>
                <a:cs typeface="Times New Roman" panose="02020603050405020304" charset="0"/>
              </a:rPr>
              <a:t> </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exhibition at the British Museum brings together more than 430 objects from across Europe, many of which have never been seen in the UK.</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Together, they tell the story of where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Stonehenge was built and the people</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who lived at that time.</a:t>
            </a:r>
            <a:r>
              <a:rPr lang="en-US" altLang="zh-CN" sz="2600">
                <a:latin typeface="Times New Roman" panose="02020603050405020304" charset="0"/>
                <a:cs typeface="Times New Roman" panose="02020603050405020304" charset="0"/>
              </a:rPr>
              <a:t> _______ </a:t>
            </a:r>
            <a:r>
              <a:rPr lang="en-US" altLang="zh-CN" sz="2600">
                <a:solidFill>
                  <a:schemeClr val="tx1"/>
                </a:solidFill>
                <a:latin typeface="Times New Roman" panose="02020603050405020304" charset="0"/>
                <a:cs typeface="Times New Roman" panose="02020603050405020304" charset="0"/>
              </a:rPr>
              <a:t>(v</a:t>
            </a:r>
            <a:r>
              <a:rPr lang="zh-CN" altLang="en-US" sz="2600">
                <a:solidFill>
                  <a:schemeClr val="tx1"/>
                </a:solidFill>
                <a:latin typeface="Times New Roman" panose="02020603050405020304" charset="0"/>
                <a:cs typeface="Times New Roman" panose="02020603050405020304" charset="0"/>
              </a:rPr>
              <a:t>isit</a:t>
            </a:r>
            <a:r>
              <a:rPr lang="en-US" altLang="zh-CN" sz="2600">
                <a:solidFill>
                  <a:schemeClr val="tx1"/>
                </a:solidFill>
                <a:latin typeface="Times New Roman" panose="02020603050405020304" charset="0"/>
                <a:cs typeface="Times New Roman" panose="02020603050405020304" charset="0"/>
              </a:rPr>
              <a:t>)</a:t>
            </a:r>
            <a:r>
              <a:rPr lang="zh-CN" altLang="en-US" sz="2600">
                <a:solidFill>
                  <a:schemeClr val="tx1"/>
                </a:solidFill>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will see treasures found in ancient burial </a:t>
            </a:r>
            <a:r>
              <a:rPr lang="en-US" sz="2600">
                <a:solidFill>
                  <a:srgbClr val="3333FF"/>
                </a:solidFill>
                <a:latin typeface="Times New Roman" panose="02020603050405020304" charset="0"/>
                <a:ea typeface="+mj-ea"/>
                <a:cs typeface="Times New Roman" panose="02020603050405020304" charset="0"/>
              </a:rPr>
              <a:t>mound</a:t>
            </a:r>
            <a:r>
              <a:rPr lang="zh-CN" altLang="en-US" sz="2600">
                <a:latin typeface="Times New Roman" panose="02020603050405020304" charset="0"/>
                <a:cs typeface="Times New Roman" panose="02020603050405020304" charset="0"/>
              </a:rPr>
              <a:t>s close </a:t>
            </a:r>
            <a:r>
              <a:rPr lang="en-US" altLang="zh-CN" sz="2600">
                <a:latin typeface="Times New Roman" panose="02020603050405020304" charset="0"/>
                <a:cs typeface="Times New Roman" panose="02020603050405020304" charset="0"/>
              </a:rPr>
              <a:t>___ </a:t>
            </a:r>
            <a:r>
              <a:rPr lang="zh-CN" altLang="en-US" sz="2600">
                <a:latin typeface="Times New Roman" panose="02020603050405020304" charset="0"/>
                <a:cs typeface="Times New Roman" panose="02020603050405020304" charset="0"/>
              </a:rPr>
              <a:t>Stonehenge on Salisbury Plain</a:t>
            </a:r>
            <a:r>
              <a:rPr lang="zh-CN" altLang="en-US" sz="2600">
                <a:latin typeface="Times New Roman" panose="02020603050405020304" charset="0"/>
                <a:cs typeface="Times New Roman" panose="02020603050405020304" charset="0"/>
                <a:sym typeface="+mn-ea"/>
              </a:rPr>
              <a:t> </a:t>
            </a:r>
            <a:r>
              <a:rPr lang="zh-CN" altLang="en-US" sz="2600">
                <a:latin typeface="Times New Roman" panose="02020603050405020304" charset="0"/>
                <a:cs typeface="Times New Roman" panose="02020603050405020304" charset="0"/>
              </a:rPr>
              <a:t>, such as</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those of the Bush Barrow chieftain</a:t>
            </a:r>
            <a:r>
              <a:rPr lang="en-US" altLang="zh-CN" sz="2600">
                <a:latin typeface="Times New Roman" panose="02020603050405020304" charset="0"/>
                <a:cs typeface="Times New Roman" panose="02020603050405020304" charset="0"/>
              </a:rPr>
              <a:t> (</a:t>
            </a:r>
            <a:r>
              <a:rPr lang="zh-CN" altLang="en-US" sz="2400">
                <a:latin typeface="华文中宋" panose="02010600040101010101" charset="-122"/>
                <a:ea typeface="华文中宋" panose="02010600040101010101" charset="-122"/>
                <a:cs typeface="Times New Roman" panose="02020603050405020304" charset="0"/>
              </a:rPr>
              <a:t>酋长</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 and the Amesbury Archer, </a:t>
            </a:r>
            <a:r>
              <a:rPr lang="en-US" altLang="zh-CN" sz="2600">
                <a:latin typeface="Times New Roman" panose="02020603050405020304" charset="0"/>
                <a:cs typeface="Times New Roman" panose="02020603050405020304" charset="0"/>
              </a:rPr>
              <a:t>______ </a:t>
            </a:r>
            <a:r>
              <a:rPr lang="zh-CN" altLang="en-US" sz="2600">
                <a:latin typeface="Times New Roman" panose="02020603050405020304" charset="0"/>
                <a:cs typeface="Times New Roman" panose="02020603050405020304" charset="0"/>
              </a:rPr>
              <a:t>grave contained 100 objects. Also on</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the Sun,</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display is the 3,600-year-old Nebra</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Sky Disc,</a:t>
            </a:r>
            <a:r>
              <a:rPr lang="en-US" altLang="zh-CN" sz="2600">
                <a:latin typeface="Times New Roman" panose="02020603050405020304" charset="0"/>
                <a:cs typeface="Times New Roman" panose="02020603050405020304" charset="0"/>
              </a:rPr>
              <a:t> </a:t>
            </a:r>
            <a:r>
              <a:rPr lang="zh-CN" altLang="en-US" sz="2600">
                <a:latin typeface="Times New Roman" panose="02020603050405020304" charset="0"/>
                <a:cs typeface="Times New Roman" panose="02020603050405020304" charset="0"/>
              </a:rPr>
              <a:t>which is the world</a:t>
            </a:r>
            <a:r>
              <a:rPr lang="en-US" altLang="zh-CN" sz="2600">
                <a:latin typeface="Times New Roman" panose="02020603050405020304" charset="0"/>
                <a:cs typeface="Times New Roman" panose="02020603050405020304" charset="0"/>
              </a:rPr>
              <a:t>’</a:t>
            </a:r>
            <a:r>
              <a:rPr lang="zh-CN" altLang="en-US" sz="2600">
                <a:latin typeface="Times New Roman" panose="02020603050405020304" charset="0"/>
                <a:cs typeface="Times New Roman" panose="02020603050405020304" charset="0"/>
              </a:rPr>
              <a:t>s </a:t>
            </a:r>
            <a:r>
              <a:rPr lang="en-US" altLang="zh-CN" sz="2600">
                <a:latin typeface="Times New Roman" panose="02020603050405020304" charset="0"/>
                <a:cs typeface="Times New Roman" panose="02020603050405020304" charset="0"/>
              </a:rPr>
              <a:t>______ </a:t>
            </a:r>
            <a:r>
              <a:rPr lang="en-US" altLang="zh-CN" sz="2600">
                <a:solidFill>
                  <a:schemeClr val="tx1"/>
                </a:solidFill>
                <a:latin typeface="Times New Roman" panose="02020603050405020304" charset="0"/>
                <a:cs typeface="Times New Roman" panose="02020603050405020304" charset="0"/>
              </a:rPr>
              <a:t>(</a:t>
            </a:r>
            <a:r>
              <a:rPr lang="zh-CN" altLang="en-US" sz="2600">
                <a:solidFill>
                  <a:schemeClr val="tx1"/>
                </a:solidFill>
                <a:latin typeface="Times New Roman" panose="02020603050405020304" charset="0"/>
                <a:cs typeface="Times New Roman" panose="02020603050405020304" charset="0"/>
                <a:sym typeface="+mn-ea"/>
              </a:rPr>
              <a:t>old</a:t>
            </a:r>
            <a:r>
              <a:rPr lang="en-US" altLang="zh-CN" sz="2600">
                <a:solidFill>
                  <a:schemeClr val="tx1"/>
                </a:solidFill>
                <a:latin typeface="Times New Roman" panose="02020603050405020304" charset="0"/>
                <a:cs typeface="Times New Roman" panose="02020603050405020304" charset="0"/>
              </a:rPr>
              <a:t>) </a:t>
            </a:r>
            <a:r>
              <a:rPr lang="en-US" altLang="zh-CN" sz="2600">
                <a:latin typeface="Times New Roman" panose="02020603050405020304" charset="0"/>
                <a:cs typeface="Times New Roman" panose="02020603050405020304" charset="0"/>
              </a:rPr>
              <a:t>surviving map of the stars. At the heart of the new exhibition is a 4,000-year-old wooden circle called Seahenge, also known ___ “Stonehenge of the Sea” which was discovered beneath the sand on ___ beach in Norfolk, England.</a:t>
            </a:r>
            <a:endParaRPr lang="en-US" altLang="zh-CN" sz="2600">
              <a:latin typeface="Times New Roman" panose="02020603050405020304" charset="0"/>
              <a:cs typeface="Times New Roman" panose="02020603050405020304" charset="0"/>
            </a:endParaRPr>
          </a:p>
        </p:txBody>
      </p:sp>
      <p:sp>
        <p:nvSpPr>
          <p:cNvPr id="1048598" name="文本框 4"/>
          <p:cNvSpPr txBox="1"/>
          <p:nvPr/>
        </p:nvSpPr>
        <p:spPr>
          <a:xfrm>
            <a:off x="1881505" y="29210"/>
            <a:ext cx="6449060" cy="460375"/>
          </a:xfrm>
          <a:prstGeom prst="rect">
            <a:avLst/>
          </a:prstGeom>
          <a:noFill/>
        </p:spPr>
        <p:txBody>
          <a:bodyPr wrap="square" rtlCol="0">
            <a:spAutoFit/>
          </a:bodyPr>
          <a:p>
            <a:pPr algn="l">
              <a:buClrTx/>
              <a:buSzTx/>
              <a:buFontTx/>
            </a:pPr>
            <a:r>
              <a:rPr lang="zh-CN" altLang="en-US" sz="2400" b="1" dirty="0">
                <a:solidFill>
                  <a:schemeClr val="accent2"/>
                </a:solidFill>
                <a:latin typeface="+mj-ea"/>
                <a:ea typeface="+mj-ea"/>
                <a:cs typeface="Arial" panose="020B0604020202020204" pitchFamily="34" charset="0"/>
              </a:rPr>
              <a:t>（《青少年周刊》2022年</a:t>
            </a:r>
            <a:r>
              <a:rPr lang="en-US" altLang="zh-CN" sz="2400" b="1" dirty="0">
                <a:solidFill>
                  <a:schemeClr val="accent2"/>
                </a:solidFill>
                <a:latin typeface="+mj-ea"/>
                <a:ea typeface="+mj-ea"/>
                <a:cs typeface="Arial" panose="020B0604020202020204" pitchFamily="34" charset="0"/>
              </a:rPr>
              <a:t>2</a:t>
            </a:r>
            <a:r>
              <a:rPr lang="zh-CN" altLang="en-US" sz="2400" b="1" dirty="0">
                <a:solidFill>
                  <a:schemeClr val="accent2"/>
                </a:solidFill>
                <a:latin typeface="+mj-ea"/>
                <a:ea typeface="+mj-ea"/>
                <a:cs typeface="Arial" panose="020B0604020202020204" pitchFamily="34" charset="0"/>
              </a:rPr>
              <a:t>月</a:t>
            </a:r>
            <a:r>
              <a:rPr lang="en-US" altLang="zh-CN" sz="2400" b="1" dirty="0">
                <a:solidFill>
                  <a:schemeClr val="accent2"/>
                </a:solidFill>
                <a:latin typeface="+mj-ea"/>
                <a:ea typeface="+mj-ea"/>
                <a:cs typeface="Arial" panose="020B0604020202020204" pitchFamily="34" charset="0"/>
              </a:rPr>
              <a:t>26</a:t>
            </a:r>
            <a:r>
              <a:rPr lang="zh-CN" altLang="en-US" sz="2400" b="1" dirty="0">
                <a:solidFill>
                  <a:schemeClr val="accent2"/>
                </a:solidFill>
                <a:latin typeface="+mj-ea"/>
                <a:ea typeface="+mj-ea"/>
                <a:cs typeface="Arial" panose="020B0604020202020204" pitchFamily="34" charset="0"/>
              </a:rPr>
              <a:t>日刊</a:t>
            </a:r>
            <a:r>
              <a:rPr lang="en-US" altLang="zh-CN" sz="2400" b="1" dirty="0">
                <a:solidFill>
                  <a:schemeClr val="accent2"/>
                </a:solidFill>
                <a:latin typeface="+mj-ea"/>
                <a:ea typeface="+mj-ea"/>
                <a:cs typeface="Arial" panose="020B0604020202020204" pitchFamily="34" charset="0"/>
              </a:rPr>
              <a:t> 20</a:t>
            </a:r>
            <a:r>
              <a:rPr lang="zh-CN" altLang="en-US" sz="2400" b="1" dirty="0">
                <a:solidFill>
                  <a:schemeClr val="accent2"/>
                </a:solidFill>
                <a:latin typeface="+mj-ea"/>
                <a:ea typeface="+mj-ea"/>
                <a:cs typeface="Arial" panose="020B0604020202020204" pitchFamily="34" charset="0"/>
              </a:rPr>
              <a:t>页）</a:t>
            </a:r>
            <a:endParaRPr lang="zh-CN" altLang="en-US" sz="2400" b="1" dirty="0">
              <a:solidFill>
                <a:schemeClr val="accent2"/>
              </a:solidFill>
              <a:latin typeface="+mj-ea"/>
              <a:ea typeface="+mj-ea"/>
              <a:cs typeface="Arial" panose="020B0604020202020204" pitchFamily="34" charset="0"/>
            </a:endParaRPr>
          </a:p>
        </p:txBody>
      </p:sp>
      <p:sp>
        <p:nvSpPr>
          <p:cNvPr id="1048599" name="文本框 16"/>
          <p:cNvSpPr txBox="1"/>
          <p:nvPr/>
        </p:nvSpPr>
        <p:spPr>
          <a:xfrm>
            <a:off x="0" y="0"/>
            <a:ext cx="1561465" cy="491490"/>
          </a:xfrm>
          <a:prstGeom prst="rect">
            <a:avLst/>
          </a:prstGeom>
          <a:solidFill>
            <a:schemeClr val="accent6"/>
          </a:solidFill>
        </p:spPr>
        <p:txBody>
          <a:bodyPr wrap="square" rtlCol="0">
            <a:spAutoFit/>
          </a:bodyPr>
          <a:p>
            <a:pPr lvl="0" algn="l">
              <a:buClrTx/>
              <a:buSzTx/>
              <a:buFontTx/>
            </a:pPr>
            <a:r>
              <a:rPr kumimoji="1" lang="zh-CN" sz="2600" b="1" dirty="0">
                <a:solidFill>
                  <a:schemeClr val="lt1"/>
                </a:solidFill>
                <a:sym typeface="+mn-ea"/>
              </a:rPr>
              <a:t>语篇填空</a:t>
            </a:r>
            <a:endParaRPr kumimoji="1" lang="zh-CN" sz="2600" b="1" dirty="0">
              <a:solidFill>
                <a:schemeClr val="lt1"/>
              </a:solidFill>
              <a:sym typeface="+mn-ea"/>
            </a:endParaRPr>
          </a:p>
        </p:txBody>
      </p:sp>
      <p:sp>
        <p:nvSpPr>
          <p:cNvPr id="2" name="文本框 1"/>
          <p:cNvSpPr txBox="1"/>
          <p:nvPr/>
        </p:nvSpPr>
        <p:spPr>
          <a:xfrm>
            <a:off x="4020820" y="889635"/>
            <a:ext cx="1383665"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was built</a:t>
            </a:r>
            <a:endParaRPr lang="zh-CN" altLang="en-US"/>
          </a:p>
        </p:txBody>
      </p:sp>
      <p:sp>
        <p:nvSpPr>
          <p:cNvPr id="3" name="文本框 2"/>
          <p:cNvSpPr txBox="1"/>
          <p:nvPr/>
        </p:nvSpPr>
        <p:spPr>
          <a:xfrm>
            <a:off x="5721985" y="1590040"/>
            <a:ext cx="1236980"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to study</a:t>
            </a:r>
            <a:endParaRPr lang="zh-CN" altLang="en-US"/>
          </a:p>
        </p:txBody>
      </p:sp>
      <p:sp>
        <p:nvSpPr>
          <p:cNvPr id="4" name="文本框 3"/>
          <p:cNvSpPr txBox="1"/>
          <p:nvPr/>
        </p:nvSpPr>
        <p:spPr>
          <a:xfrm>
            <a:off x="9185910" y="1961515"/>
            <a:ext cx="1053465"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called </a:t>
            </a:r>
            <a:endParaRPr lang="zh-CN" altLang="en-US"/>
          </a:p>
        </p:txBody>
      </p:sp>
      <p:sp>
        <p:nvSpPr>
          <p:cNvPr id="6" name="文本框 5"/>
          <p:cNvSpPr txBox="1"/>
          <p:nvPr/>
        </p:nvSpPr>
        <p:spPr>
          <a:xfrm>
            <a:off x="8211820" y="2300605"/>
            <a:ext cx="1778000"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surrounding</a:t>
            </a:r>
            <a:endParaRPr lang="zh-CN" altLang="en-US"/>
          </a:p>
        </p:txBody>
      </p:sp>
      <p:sp>
        <p:nvSpPr>
          <p:cNvPr id="7" name="文本框 6"/>
          <p:cNvSpPr txBox="1"/>
          <p:nvPr/>
        </p:nvSpPr>
        <p:spPr>
          <a:xfrm>
            <a:off x="10144125" y="3734435"/>
            <a:ext cx="1289685"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Visitors </a:t>
            </a:r>
            <a:endParaRPr lang="zh-CN" altLang="en-US"/>
          </a:p>
        </p:txBody>
      </p:sp>
      <p:sp>
        <p:nvSpPr>
          <p:cNvPr id="8" name="文本框 7"/>
          <p:cNvSpPr txBox="1"/>
          <p:nvPr/>
        </p:nvSpPr>
        <p:spPr>
          <a:xfrm>
            <a:off x="8522335" y="4086860"/>
            <a:ext cx="521970"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to </a:t>
            </a:r>
            <a:endParaRPr lang="zh-CN" altLang="en-US"/>
          </a:p>
        </p:txBody>
      </p:sp>
      <p:sp>
        <p:nvSpPr>
          <p:cNvPr id="9" name="文本框 8"/>
          <p:cNvSpPr txBox="1"/>
          <p:nvPr/>
        </p:nvSpPr>
        <p:spPr>
          <a:xfrm>
            <a:off x="1334770" y="4808220"/>
            <a:ext cx="1109345"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whose </a:t>
            </a:r>
            <a:endParaRPr lang="zh-CN" altLang="en-US"/>
          </a:p>
        </p:txBody>
      </p:sp>
      <p:sp>
        <p:nvSpPr>
          <p:cNvPr id="10" name="文本框 9"/>
          <p:cNvSpPr txBox="1"/>
          <p:nvPr/>
        </p:nvSpPr>
        <p:spPr>
          <a:xfrm>
            <a:off x="5838825" y="5139055"/>
            <a:ext cx="1053465" cy="491490"/>
          </a:xfrm>
          <a:prstGeom prst="rect">
            <a:avLst/>
          </a:prstGeom>
          <a:noFill/>
        </p:spPr>
        <p:txBody>
          <a:bodyPr wrap="none" rtlCol="0" anchor="t">
            <a:spAutoFit/>
          </a:bodyPr>
          <a:p>
            <a:r>
              <a:rPr lang="zh-CN" altLang="en-US" sz="2600">
                <a:solidFill>
                  <a:srgbClr val="FF0000"/>
                </a:solidFill>
                <a:latin typeface="Times New Roman" panose="02020603050405020304" charset="0"/>
                <a:cs typeface="Times New Roman" panose="02020603050405020304" charset="0"/>
                <a:sym typeface="+mn-ea"/>
              </a:rPr>
              <a:t>oldest</a:t>
            </a:r>
            <a:r>
              <a:rPr lang="en-US" altLang="zh-CN" sz="2600">
                <a:solidFill>
                  <a:srgbClr val="FF0000"/>
                </a:solidFill>
                <a:latin typeface="Times New Roman" panose="02020603050405020304" charset="0"/>
                <a:cs typeface="Times New Roman" panose="02020603050405020304" charset="0"/>
                <a:sym typeface="+mn-ea"/>
              </a:rPr>
              <a:t> </a:t>
            </a:r>
            <a:endParaRPr lang="zh-CN" altLang="en-US"/>
          </a:p>
        </p:txBody>
      </p:sp>
      <p:sp>
        <p:nvSpPr>
          <p:cNvPr id="11" name="文本框 10"/>
          <p:cNvSpPr txBox="1"/>
          <p:nvPr/>
        </p:nvSpPr>
        <p:spPr>
          <a:xfrm>
            <a:off x="1314450" y="5859780"/>
            <a:ext cx="540385" cy="491490"/>
          </a:xfrm>
          <a:prstGeom prst="rect">
            <a:avLst/>
          </a:prstGeom>
          <a:noFill/>
        </p:spPr>
        <p:txBody>
          <a:bodyPr wrap="none" rtlCol="0" anchor="t">
            <a:spAutoFit/>
          </a:bodyPr>
          <a:p>
            <a:r>
              <a:rPr lang="en-US" altLang="zh-CN" sz="2600">
                <a:solidFill>
                  <a:srgbClr val="FF0000"/>
                </a:solidFill>
                <a:latin typeface="Times New Roman" panose="02020603050405020304" charset="0"/>
                <a:cs typeface="Times New Roman" panose="02020603050405020304" charset="0"/>
                <a:sym typeface="+mn-ea"/>
              </a:rPr>
              <a:t>as </a:t>
            </a:r>
            <a:endParaRPr lang="zh-CN" altLang="en-US"/>
          </a:p>
        </p:txBody>
      </p:sp>
      <p:sp>
        <p:nvSpPr>
          <p:cNvPr id="12" name="文本框 11"/>
          <p:cNvSpPr txBox="1"/>
          <p:nvPr/>
        </p:nvSpPr>
        <p:spPr>
          <a:xfrm>
            <a:off x="10927080" y="5859780"/>
            <a:ext cx="329565" cy="491490"/>
          </a:xfrm>
          <a:prstGeom prst="rect">
            <a:avLst/>
          </a:prstGeom>
          <a:noFill/>
        </p:spPr>
        <p:txBody>
          <a:bodyPr wrap="none" rtlCol="0" anchor="t">
            <a:spAutoFit/>
          </a:bodyPr>
          <a:p>
            <a:r>
              <a:rPr lang="en-US" altLang="zh-CN" sz="2600">
                <a:solidFill>
                  <a:srgbClr val="FF0000"/>
                </a:solidFill>
                <a:latin typeface="Times New Roman" panose="02020603050405020304" charset="0"/>
                <a:cs typeface="Times New Roman" panose="02020603050405020304" charset="0"/>
                <a:sym typeface="+mn-ea"/>
              </a:rPr>
              <a:t>a</a:t>
            </a:r>
            <a:endParaRPr lang="zh-CN" altLang="en-US"/>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wipe(down)">
                                      <p:cBhvr>
                                        <p:cTn id="7" dur="500"/>
                                        <p:tgtEl>
                                          <p:spTgt spid="2"/>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wipe(down)">
                                      <p:cBhvr>
                                        <p:cTn id="12" dur="500"/>
                                        <p:tgtEl>
                                          <p:spTgt spid="3"/>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1" fill="hold">
                                          <p:stCondLst>
                                            <p:cond delay="0"/>
                                          </p:stCondLst>
                                        </p:cTn>
                                        <p:tgtEl>
                                          <p:spTgt spid="4"/>
                                        </p:tgtEl>
                                        <p:attrNameLst>
                                          <p:attrName>style.visibility</p:attrName>
                                        </p:attrNameLst>
                                      </p:cBhvr>
                                      <p:to>
                                        <p:strVal val="visible"/>
                                      </p:to>
                                    </p:set>
                                    <p:animEffect transition="in" filter="wipe(down)">
                                      <p:cBhvr>
                                        <p:cTn id="17" dur="500"/>
                                        <p:tgtEl>
                                          <p:spTgt spid="4"/>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1" fill="hold">
                                          <p:stCondLst>
                                            <p:cond delay="0"/>
                                          </p:stCondLst>
                                        </p:cTn>
                                        <p:tgtEl>
                                          <p:spTgt spid="6"/>
                                        </p:tgtEl>
                                        <p:attrNameLst>
                                          <p:attrName>style.visibility</p:attrName>
                                        </p:attrNameLst>
                                      </p:cBhvr>
                                      <p:to>
                                        <p:strVal val="visible"/>
                                      </p:to>
                                    </p:set>
                                    <p:animEffect transition="in" filter="wipe(down)">
                                      <p:cBhvr>
                                        <p:cTn id="22" dur="500"/>
                                        <p:tgtEl>
                                          <p:spTgt spid="6"/>
                                        </p:tgtEl>
                                      </p:cBhvr>
                                    </p:animEffect>
                                  </p:childTnLst>
                                </p:cTn>
                              </p:par>
                            </p:childTnLst>
                          </p:cTn>
                        </p:par>
                      </p:childTnLst>
                    </p:cTn>
                  </p:par>
                  <p:par>
                    <p:cTn id="23" fill="hold">
                      <p:stCondLst>
                        <p:cond delay="indefinite"/>
                      </p:stCondLst>
                      <p:childTnLst>
                        <p:par>
                          <p:cTn id="24" fill="hold">
                            <p:stCondLst>
                              <p:cond delay="0"/>
                            </p:stCondLst>
                            <p:childTnLst>
                              <p:par>
                                <p:cTn id="25" presetID="22" presetClass="entr" presetSubtype="4" fill="hold" grpId="0" nodeType="clickEffect">
                                  <p:stCondLst>
                                    <p:cond delay="0"/>
                                  </p:stCondLst>
                                  <p:childTnLst>
                                    <p:set>
                                      <p:cBhvr>
                                        <p:cTn id="26" dur="1" fill="hold">
                                          <p:stCondLst>
                                            <p:cond delay="0"/>
                                          </p:stCondLst>
                                        </p:cTn>
                                        <p:tgtEl>
                                          <p:spTgt spid="7"/>
                                        </p:tgtEl>
                                        <p:attrNameLst>
                                          <p:attrName>style.visibility</p:attrName>
                                        </p:attrNameLst>
                                      </p:cBhvr>
                                      <p:to>
                                        <p:strVal val="visible"/>
                                      </p:to>
                                    </p:set>
                                    <p:animEffect transition="in" filter="wipe(down)">
                                      <p:cBhvr>
                                        <p:cTn id="27" dur="500"/>
                                        <p:tgtEl>
                                          <p:spTgt spid="7"/>
                                        </p:tgtEl>
                                      </p:cBhvr>
                                    </p:animEffect>
                                  </p:childTnLst>
                                </p:cTn>
                              </p:par>
                            </p:childTnLst>
                          </p:cTn>
                        </p:par>
                      </p:childTnLst>
                    </p:cTn>
                  </p:par>
                  <p:par>
                    <p:cTn id="28" fill="hold">
                      <p:stCondLst>
                        <p:cond delay="indefinite"/>
                      </p:stCondLst>
                      <p:childTnLst>
                        <p:par>
                          <p:cTn id="29" fill="hold">
                            <p:stCondLst>
                              <p:cond delay="0"/>
                            </p:stCondLst>
                            <p:childTnLst>
                              <p:par>
                                <p:cTn id="30" presetID="22" presetClass="entr" presetSubtype="4" fill="hold" grpId="0" nodeType="clickEffect">
                                  <p:stCondLst>
                                    <p:cond delay="0"/>
                                  </p:stCondLst>
                                  <p:childTnLst>
                                    <p:set>
                                      <p:cBhvr>
                                        <p:cTn id="31" dur="1" fill="hold">
                                          <p:stCondLst>
                                            <p:cond delay="0"/>
                                          </p:stCondLst>
                                        </p:cTn>
                                        <p:tgtEl>
                                          <p:spTgt spid="8"/>
                                        </p:tgtEl>
                                        <p:attrNameLst>
                                          <p:attrName>style.visibility</p:attrName>
                                        </p:attrNameLst>
                                      </p:cBhvr>
                                      <p:to>
                                        <p:strVal val="visible"/>
                                      </p:to>
                                    </p:set>
                                    <p:animEffect transition="in" filter="wipe(down)">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22" presetClass="entr" presetSubtype="4" fill="hold" grpId="0" nodeType="clickEffect">
                                  <p:stCondLst>
                                    <p:cond delay="0"/>
                                  </p:stCondLst>
                                  <p:childTnLst>
                                    <p:set>
                                      <p:cBhvr>
                                        <p:cTn id="36" dur="1" fill="hold">
                                          <p:stCondLst>
                                            <p:cond delay="0"/>
                                          </p:stCondLst>
                                        </p:cTn>
                                        <p:tgtEl>
                                          <p:spTgt spid="9"/>
                                        </p:tgtEl>
                                        <p:attrNameLst>
                                          <p:attrName>style.visibility</p:attrName>
                                        </p:attrNameLst>
                                      </p:cBhvr>
                                      <p:to>
                                        <p:strVal val="visible"/>
                                      </p:to>
                                    </p:set>
                                    <p:animEffect transition="in" filter="wipe(down)">
                                      <p:cBhvr>
                                        <p:cTn id="37" dur="500"/>
                                        <p:tgtEl>
                                          <p:spTgt spid="9"/>
                                        </p:tgtEl>
                                      </p:cBhvr>
                                    </p:animEffect>
                                  </p:childTnLst>
                                </p:cTn>
                              </p:par>
                            </p:childTnLst>
                          </p:cTn>
                        </p:par>
                      </p:childTnLst>
                    </p:cTn>
                  </p:par>
                  <p:par>
                    <p:cTn id="38" fill="hold">
                      <p:stCondLst>
                        <p:cond delay="indefinite"/>
                      </p:stCondLst>
                      <p:childTnLst>
                        <p:par>
                          <p:cTn id="39" fill="hold">
                            <p:stCondLst>
                              <p:cond delay="0"/>
                            </p:stCondLst>
                            <p:childTnLst>
                              <p:par>
                                <p:cTn id="40" presetID="22" presetClass="entr" presetSubtype="4" fill="hold" grpId="0" nodeType="clickEffect">
                                  <p:stCondLst>
                                    <p:cond delay="0"/>
                                  </p:stCondLst>
                                  <p:childTnLst>
                                    <p:set>
                                      <p:cBhvr>
                                        <p:cTn id="41" dur="1" fill="hold">
                                          <p:stCondLst>
                                            <p:cond delay="0"/>
                                          </p:stCondLst>
                                        </p:cTn>
                                        <p:tgtEl>
                                          <p:spTgt spid="10"/>
                                        </p:tgtEl>
                                        <p:attrNameLst>
                                          <p:attrName>style.visibility</p:attrName>
                                        </p:attrNameLst>
                                      </p:cBhvr>
                                      <p:to>
                                        <p:strVal val="visible"/>
                                      </p:to>
                                    </p:set>
                                    <p:animEffect transition="in" filter="wipe(down)">
                                      <p:cBhvr>
                                        <p:cTn id="42" dur="500"/>
                                        <p:tgtEl>
                                          <p:spTgt spid="10"/>
                                        </p:tgtEl>
                                      </p:cBhvr>
                                    </p:animEffect>
                                  </p:childTnLst>
                                </p:cTn>
                              </p:par>
                            </p:childTnLst>
                          </p:cTn>
                        </p:par>
                      </p:childTnLst>
                    </p:cTn>
                  </p:par>
                  <p:par>
                    <p:cTn id="43" fill="hold">
                      <p:stCondLst>
                        <p:cond delay="indefinite"/>
                      </p:stCondLst>
                      <p:childTnLst>
                        <p:par>
                          <p:cTn id="44" fill="hold">
                            <p:stCondLst>
                              <p:cond delay="0"/>
                            </p:stCondLst>
                            <p:childTnLst>
                              <p:par>
                                <p:cTn id="45" presetID="22" presetClass="entr" presetSubtype="4" fill="hold" grpId="0" nodeType="clickEffect">
                                  <p:stCondLst>
                                    <p:cond delay="0"/>
                                  </p:stCondLst>
                                  <p:childTnLst>
                                    <p:set>
                                      <p:cBhvr>
                                        <p:cTn id="46" dur="1" fill="hold">
                                          <p:stCondLst>
                                            <p:cond delay="0"/>
                                          </p:stCondLst>
                                        </p:cTn>
                                        <p:tgtEl>
                                          <p:spTgt spid="11"/>
                                        </p:tgtEl>
                                        <p:attrNameLst>
                                          <p:attrName>style.visibility</p:attrName>
                                        </p:attrNameLst>
                                      </p:cBhvr>
                                      <p:to>
                                        <p:strVal val="visible"/>
                                      </p:to>
                                    </p:set>
                                    <p:animEffect transition="in" filter="wipe(down)">
                                      <p:cBhvr>
                                        <p:cTn id="47" dur="500"/>
                                        <p:tgtEl>
                                          <p:spTgt spid="11"/>
                                        </p:tgtEl>
                                      </p:cBhvr>
                                    </p:animEffect>
                                  </p:childTnLst>
                                </p:cTn>
                              </p:par>
                            </p:childTnLst>
                          </p:cTn>
                        </p:par>
                      </p:childTnLst>
                    </p:cTn>
                  </p:par>
                  <p:par>
                    <p:cTn id="48" fill="hold">
                      <p:stCondLst>
                        <p:cond delay="indefinite"/>
                      </p:stCondLst>
                      <p:childTnLst>
                        <p:par>
                          <p:cTn id="49" fill="hold">
                            <p:stCondLst>
                              <p:cond delay="0"/>
                            </p:stCondLst>
                            <p:childTnLst>
                              <p:par>
                                <p:cTn id="50" presetID="22" presetClass="entr" presetSubtype="4" fill="hold" grpId="0" nodeType="clickEffect">
                                  <p:stCondLst>
                                    <p:cond delay="0"/>
                                  </p:stCondLst>
                                  <p:childTnLst>
                                    <p:set>
                                      <p:cBhvr>
                                        <p:cTn id="51" dur="1" fill="hold">
                                          <p:stCondLst>
                                            <p:cond delay="0"/>
                                          </p:stCondLst>
                                        </p:cTn>
                                        <p:tgtEl>
                                          <p:spTgt spid="12"/>
                                        </p:tgtEl>
                                        <p:attrNameLst>
                                          <p:attrName>style.visibility</p:attrName>
                                        </p:attrNameLst>
                                      </p:cBhvr>
                                      <p:to>
                                        <p:strVal val="visible"/>
                                      </p:to>
                                    </p:set>
                                    <p:animEffect transition="in" filter="wipe(down)">
                                      <p:cBhvr>
                                        <p:cTn id="52"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P spid="4" grpId="0"/>
      <p:bldP spid="6" grpId="0"/>
      <p:bldP spid="7" grpId="0"/>
      <p:bldP spid="8" grpId="0"/>
      <p:bldP spid="9" grpId="0"/>
      <p:bldP spid="10" grpId="0"/>
      <p:bldP spid="11" grpId="0"/>
      <p:bldP spid="12" grpId="0"/>
      <p:bldP spid="2" grpId="1"/>
      <p:bldP spid="3" grpId="1"/>
      <p:bldP spid="4" grpId="1"/>
      <p:bldP spid="6" grpId="1"/>
      <p:bldP spid="7" grpId="1"/>
      <p:bldP spid="8" grpId="1"/>
      <p:bldP spid="9" grpId="1"/>
      <p:bldP spid="10" grpId="1"/>
      <p:bldP spid="11" grpId="1"/>
      <p:bldP spid="12" grpId="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48602" name="文本框 3"/>
          <p:cNvSpPr txBox="1"/>
          <p:nvPr/>
        </p:nvSpPr>
        <p:spPr>
          <a:xfrm>
            <a:off x="11430" y="523240"/>
            <a:ext cx="12098655" cy="4770120"/>
          </a:xfrm>
          <a:prstGeom prst="rect">
            <a:avLst/>
          </a:prstGeom>
          <a:noFill/>
        </p:spPr>
        <p:txBody>
          <a:bodyPr wrap="square" rtlCol="0">
            <a:spAutoFit/>
          </a:bodyPr>
          <a:lstStyle/>
          <a:p>
            <a:pPr indent="0" algn="l">
              <a:lnSpc>
                <a:spcPct val="90000"/>
              </a:lnSpc>
              <a:spcBef>
                <a:spcPts val="1000"/>
              </a:spcBef>
              <a:buClrTx/>
              <a:buSzTx/>
              <a:buFont typeface="Arial" panose="020B0604020202020204" pitchFamily="34" charset="0"/>
              <a:buNone/>
            </a:pPr>
            <a:r>
              <a:rPr lang="zh-CN" altLang="en-US" sz="2800">
                <a:latin typeface="Times New Roman" panose="02020603050405020304" charset="0"/>
                <a:ea typeface="华文中宋" panose="02010600040101010101" charset="-122"/>
                <a:cs typeface="Times New Roman" panose="02020603050405020304" charset="0"/>
                <a:sym typeface="+mn-ea"/>
              </a:rPr>
              <a:t>1. </a:t>
            </a:r>
            <a:r>
              <a:rPr sz="2800">
                <a:solidFill>
                  <a:srgbClr val="3333FF"/>
                </a:solidFill>
                <a:latin typeface="Times New Roman" panose="02020603050405020304" charset="0"/>
                <a:cs typeface="Times New Roman" panose="02020603050405020304" charset="0"/>
                <a:sym typeface="+mn-ea"/>
              </a:rPr>
              <a:t>uncover</a:t>
            </a:r>
            <a:r>
              <a:rPr lang="en-US" altLang="zh-CN" sz="2800">
                <a:latin typeface="Times New Roman" panose="02020603050405020304" charset="0"/>
                <a:ea typeface="华文中宋" panose="02010600040101010101" charset="-122"/>
                <a:cs typeface="Times New Roman" panose="02020603050405020304" charset="0"/>
                <a:sym typeface="+mn-ea"/>
              </a:rPr>
              <a:t>: to discover sth that was previously hidden or secret 发现；揭露</a:t>
            </a:r>
            <a:endParaRPr lang="en-US" altLang="zh-CN"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ea typeface="华文中宋" panose="02010600040101010101" charset="-122"/>
                <a:cs typeface="Times New Roman" panose="02020603050405020304" charset="0"/>
              </a:rPr>
              <a:t>Police have uncovered a plot to kidnap the President's son. </a:t>
            </a: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Arial" panose="020B0604020202020204" pitchFamily="34" charset="0"/>
              <a:buNone/>
            </a:pPr>
            <a:r>
              <a:rPr lang="en-US" altLang="zh-CN" sz="2800">
                <a:latin typeface="Times New Roman" panose="02020603050405020304" charset="0"/>
                <a:ea typeface="华文中宋" panose="02010600040101010101" charset="-122"/>
                <a:cs typeface="Times New Roman" panose="02020603050405020304" charset="0"/>
              </a:rPr>
              <a:t>     警方已侦破一起绑架总统之子的阴谋。</a:t>
            </a: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Arial" panose="020B0604020202020204" pitchFamily="34" charset="0"/>
              <a:buNone/>
            </a:pPr>
            <a:endParaRPr lang="en-US" altLang="zh-CN" sz="2800">
              <a:latin typeface="Times New Roman" panose="02020603050405020304" charset="0"/>
              <a:ea typeface="华文中宋" panose="02010600040101010101" charset="-122"/>
              <a:cs typeface="Times New Roman" panose="02020603050405020304" charset="0"/>
            </a:endParaRPr>
          </a:p>
          <a:p>
            <a:pPr indent="0" algn="l">
              <a:lnSpc>
                <a:spcPct val="90000"/>
              </a:lnSpc>
              <a:spcBef>
                <a:spcPts val="1000"/>
              </a:spcBef>
              <a:buClrTx/>
              <a:buSzTx/>
              <a:buFont typeface="Arial" panose="020B0604020202020204" pitchFamily="34" charset="0"/>
              <a:buNone/>
            </a:pPr>
            <a:endParaRPr lang="en-US" altLang="zh-CN" sz="32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endParaRPr lang="en-US" altLang="zh-CN" sz="3200">
              <a:latin typeface="Times New Roman" panose="02020603050405020304" charset="0"/>
              <a:cs typeface="Times New Roman" panose="02020603050405020304" charset="0"/>
            </a:endParaRPr>
          </a:p>
          <a:p>
            <a:pPr indent="0" algn="l">
              <a:lnSpc>
                <a:spcPct val="90000"/>
              </a:lnSpc>
              <a:spcBef>
                <a:spcPts val="1000"/>
              </a:spcBef>
              <a:buClrTx/>
              <a:buSzTx/>
              <a:buFont typeface="Arial" panose="020B0604020202020204" pitchFamily="34" charset="0"/>
              <a:buNone/>
            </a:pPr>
            <a:r>
              <a:rPr lang="en-US" altLang="zh-CN" sz="3200">
                <a:latin typeface="Times New Roman" panose="02020603050405020304" charset="0"/>
                <a:cs typeface="Times New Roman" panose="02020603050405020304" charset="0"/>
              </a:rPr>
              <a:t>2. </a:t>
            </a:r>
            <a:r>
              <a:rPr lang="en-US" altLang="zh-CN" sz="2800">
                <a:solidFill>
                  <a:srgbClr val="3333FF"/>
                </a:solidFill>
                <a:latin typeface="Times New Roman" panose="02020603050405020304" charset="0"/>
                <a:cs typeface="Times New Roman" panose="02020603050405020304" charset="0"/>
              </a:rPr>
              <a:t>mound</a:t>
            </a:r>
            <a:r>
              <a:rPr lang="en-US" altLang="zh-CN" sz="2800"/>
              <a:t>: </a:t>
            </a:r>
            <a:r>
              <a:rPr sz="2800">
                <a:latin typeface="Times New Roman" panose="02020603050405020304" charset="0"/>
                <a:ea typeface="华文中宋" panose="02010600040101010101" charset="-122"/>
                <a:cs typeface="Times New Roman" panose="02020603050405020304" charset="0"/>
                <a:sym typeface="+mn-ea"/>
              </a:rPr>
              <a:t>a large pile of earth or stones; a small hill 土墩；小丘</a:t>
            </a:r>
            <a:endParaRPr sz="2800">
              <a:latin typeface="Times New Roman" panose="02020603050405020304" charset="0"/>
              <a:ea typeface="华文中宋" panose="02010600040101010101" charset="-122"/>
              <a:cs typeface="Times New Roman" panose="02020603050405020304" charset="0"/>
              <a:sym typeface="+mn-ea"/>
            </a:endParaRPr>
          </a:p>
          <a:p>
            <a:pPr marL="457200" indent="-457200" algn="l">
              <a:lnSpc>
                <a:spcPct val="90000"/>
              </a:lnSpc>
              <a:spcBef>
                <a:spcPts val="1000"/>
              </a:spcBef>
              <a:buClrTx/>
              <a:buSzTx/>
              <a:buFont typeface="Wingdings" panose="05000000000000000000" charset="0"/>
              <a:buChar char="ü"/>
            </a:pPr>
            <a:r>
              <a:rPr lang="en-US" altLang="zh-CN" sz="2800">
                <a:latin typeface="Times New Roman" panose="02020603050405020304" charset="0"/>
                <a:cs typeface="Times New Roman" panose="02020603050405020304" charset="0"/>
                <a:sym typeface="+mn-ea"/>
              </a:rPr>
              <a:t>The castle was built on top of a natural grassy mound. </a:t>
            </a:r>
            <a:endParaRPr lang="en-US" altLang="zh-CN" sz="2800">
              <a:latin typeface="Times New Roman" panose="02020603050405020304" charset="0"/>
              <a:cs typeface="Times New Roman" panose="02020603050405020304" charset="0"/>
              <a:sym typeface="+mn-ea"/>
            </a:endParaRPr>
          </a:p>
          <a:p>
            <a:pPr indent="0" algn="l">
              <a:lnSpc>
                <a:spcPct val="90000"/>
              </a:lnSpc>
              <a:spcBef>
                <a:spcPts val="1000"/>
              </a:spcBef>
              <a:buClrTx/>
              <a:buSzTx/>
              <a:buFont typeface="Wingdings" panose="05000000000000000000" charset="0"/>
              <a:buNone/>
            </a:pPr>
            <a:r>
              <a:rPr lang="en-US" altLang="zh-CN" sz="2800">
                <a:latin typeface="华文中宋" panose="02010600040101010101" charset="-122"/>
                <a:ea typeface="华文中宋" panose="02010600040101010101" charset="-122"/>
                <a:cs typeface="华文中宋" panose="02010600040101010101" charset="-122"/>
                <a:sym typeface="+mn-ea"/>
              </a:rPr>
              <a:t>    这座城堡建在一个天然的绿草如茵的小丘上。    </a:t>
            </a:r>
            <a:endParaRPr lang="en-US" altLang="zh-CN" sz="2800">
              <a:latin typeface="Times New Roman" panose="02020603050405020304" charset="0"/>
              <a:cs typeface="Times New Roman" panose="02020603050405020304" charset="0"/>
              <a:sym typeface="+mn-ea"/>
            </a:endParaRPr>
          </a:p>
        </p:txBody>
      </p:sp>
      <p:sp>
        <p:nvSpPr>
          <p:cNvPr id="1048604" name="文本框 1"/>
          <p:cNvSpPr txBox="1"/>
          <p:nvPr/>
        </p:nvSpPr>
        <p:spPr>
          <a:xfrm>
            <a:off x="164465" y="2143125"/>
            <a:ext cx="1626870" cy="521970"/>
          </a:xfrm>
          <a:prstGeom prst="rect">
            <a:avLst/>
          </a:prstGeom>
          <a:solidFill>
            <a:srgbClr val="0070C0"/>
          </a:solidFill>
        </p:spPr>
        <p:txBody>
          <a:bodyPr wrap="square" rtlCol="0">
            <a:spAutoFit/>
          </a:bodyPr>
          <a:lstStyle/>
          <a:p>
            <a:r>
              <a:rPr kumimoji="1" lang="zh-CN" sz="2800" b="1" dirty="0">
                <a:solidFill>
                  <a:schemeClr val="lt1"/>
                </a:solidFill>
              </a:rPr>
              <a:t>翻译句子</a:t>
            </a:r>
            <a:endParaRPr kumimoji="1" lang="zh-CN" sz="2800" b="1" dirty="0">
              <a:solidFill>
                <a:schemeClr val="lt1"/>
              </a:solidFill>
            </a:endParaRPr>
          </a:p>
        </p:txBody>
      </p:sp>
      <p:sp>
        <p:nvSpPr>
          <p:cNvPr id="1048605" name="文本框 2"/>
          <p:cNvSpPr txBox="1"/>
          <p:nvPr/>
        </p:nvSpPr>
        <p:spPr>
          <a:xfrm>
            <a:off x="164465" y="2674620"/>
            <a:ext cx="10342880" cy="553085"/>
          </a:xfrm>
          <a:prstGeom prst="rect">
            <a:avLst/>
          </a:prstGeom>
          <a:noFill/>
        </p:spPr>
        <p:txBody>
          <a:bodyPr wrap="square" rtlCol="0">
            <a:spAutoFit/>
          </a:bodyPr>
          <a:lstStyle/>
          <a:p>
            <a:r>
              <a:rPr lang="en-US" altLang="zh-CN" sz="3000">
                <a:solidFill>
                  <a:srgbClr val="FF0000"/>
                </a:solidFill>
                <a:latin typeface="Times New Roman" panose="02020603050405020304" charset="0"/>
                <a:ea typeface="华文中宋" panose="02010600040101010101" charset="-122"/>
                <a:cs typeface="Times New Roman" panose="02020603050405020304" charset="0"/>
                <a:sym typeface="+mn-ea"/>
              </a:rPr>
              <a:t>The investigation uncovered evidence of illegal hunting in Africa.</a:t>
            </a:r>
            <a:endParaRPr lang="zh-CN" altLang="en-US" sz="3000">
              <a:solidFill>
                <a:srgbClr val="FF0000"/>
              </a:solidFill>
              <a:latin typeface="Times New Roman" panose="02020603050405020304" charset="0"/>
              <a:ea typeface="华文中宋" panose="02010600040101010101" charset="-122"/>
              <a:cs typeface="Times New Roman" panose="02020603050405020304" charset="0"/>
              <a:sym typeface="+mn-ea"/>
            </a:endParaRPr>
          </a:p>
        </p:txBody>
      </p:sp>
      <p:sp>
        <p:nvSpPr>
          <p:cNvPr id="1048606" name="文本框 4"/>
          <p:cNvSpPr txBox="1"/>
          <p:nvPr/>
        </p:nvSpPr>
        <p:spPr>
          <a:xfrm>
            <a:off x="164465" y="5317490"/>
            <a:ext cx="1626870" cy="521970"/>
          </a:xfrm>
          <a:prstGeom prst="rect">
            <a:avLst/>
          </a:prstGeom>
          <a:solidFill>
            <a:srgbClr val="0070C0"/>
          </a:solidFill>
        </p:spPr>
        <p:txBody>
          <a:bodyPr wrap="square" rtlCol="0">
            <a:spAutoFit/>
          </a:bodyPr>
          <a:lstStyle/>
          <a:p>
            <a:pPr lvl="0" algn="l">
              <a:buClrTx/>
              <a:buSzTx/>
              <a:buFontTx/>
            </a:pPr>
            <a:r>
              <a:rPr kumimoji="1" lang="zh-CN" sz="2800" b="1" dirty="0">
                <a:solidFill>
                  <a:schemeClr val="lt1"/>
                </a:solidFill>
                <a:sym typeface="+mn-ea"/>
              </a:rPr>
              <a:t>翻译句子</a:t>
            </a:r>
            <a:endParaRPr kumimoji="1" lang="zh-CN" sz="2800" b="1" dirty="0">
              <a:solidFill>
                <a:schemeClr val="lt1"/>
              </a:solidFill>
              <a:sym typeface="+mn-ea"/>
            </a:endParaRPr>
          </a:p>
        </p:txBody>
      </p:sp>
      <p:sp>
        <p:nvSpPr>
          <p:cNvPr id="1048607" name="文本框 5"/>
          <p:cNvSpPr txBox="1"/>
          <p:nvPr/>
        </p:nvSpPr>
        <p:spPr>
          <a:xfrm>
            <a:off x="164465" y="5810885"/>
            <a:ext cx="6102350" cy="553085"/>
          </a:xfrm>
          <a:prstGeom prst="rect">
            <a:avLst/>
          </a:prstGeom>
          <a:noFill/>
        </p:spPr>
        <p:txBody>
          <a:bodyPr wrap="square" rtlCol="0">
            <a:spAutoFit/>
          </a:bodyPr>
          <a:lstStyle/>
          <a:p>
            <a:r>
              <a:rPr sz="3000">
                <a:solidFill>
                  <a:srgbClr val="FF0000"/>
                </a:solidFill>
                <a:latin typeface="Times New Roman" panose="02020603050405020304" charset="0"/>
                <a:cs typeface="Times New Roman" panose="02020603050405020304" charset="0"/>
              </a:rPr>
              <a:t>The mound can be used as our screen</a:t>
            </a:r>
            <a:r>
              <a:rPr lang="en-US" sz="3000">
                <a:solidFill>
                  <a:srgbClr val="FF0000"/>
                </a:solidFill>
                <a:latin typeface="Times New Roman" panose="02020603050405020304" charset="0"/>
                <a:cs typeface="Times New Roman" panose="02020603050405020304" charset="0"/>
              </a:rPr>
              <a:t>.</a:t>
            </a:r>
            <a:endParaRPr lang="en-US" sz="3000">
              <a:solidFill>
                <a:srgbClr val="FF0000"/>
              </a:solidFill>
              <a:latin typeface="Times New Roman" panose="02020603050405020304" charset="0"/>
              <a:cs typeface="Times New Roman" panose="02020603050405020304" charset="0"/>
            </a:endParaRPr>
          </a:p>
        </p:txBody>
      </p:sp>
      <p:sp>
        <p:nvSpPr>
          <p:cNvPr id="1048608" name="文本框 7"/>
          <p:cNvSpPr txBox="1"/>
          <p:nvPr/>
        </p:nvSpPr>
        <p:spPr>
          <a:xfrm>
            <a:off x="1947545" y="2143125"/>
            <a:ext cx="5763895" cy="521970"/>
          </a:xfrm>
          <a:prstGeom prst="rect">
            <a:avLst/>
          </a:prstGeom>
          <a:noFill/>
        </p:spPr>
        <p:txBody>
          <a:bodyPr wrap="square" rtlCol="0" anchor="t">
            <a:spAutoFit/>
          </a:bodyPr>
          <a:lstStyle/>
          <a:p>
            <a:r>
              <a:rPr lang="zh-CN" altLang="en-US" sz="2800">
                <a:ea typeface="华文中宋" panose="02010600040101010101" charset="-122"/>
              </a:rPr>
              <a:t>调查发现了非洲非法狩猎的证据。  </a:t>
            </a:r>
            <a:endParaRPr lang="zh-CN" altLang="en-US" sz="2800">
              <a:ea typeface="华文中宋" panose="02010600040101010101" charset="-122"/>
            </a:endParaRPr>
          </a:p>
        </p:txBody>
      </p:sp>
      <p:cxnSp>
        <p:nvCxnSpPr>
          <p:cNvPr id="3145728" name="直接连接符 8"/>
          <p:cNvCxnSpPr/>
          <p:nvPr/>
        </p:nvCxnSpPr>
        <p:spPr>
          <a:xfrm flipV="1">
            <a:off x="215900" y="3181985"/>
            <a:ext cx="10050780"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cxnSp>
        <p:nvCxnSpPr>
          <p:cNvPr id="3145729" name="直接连接符 11"/>
          <p:cNvCxnSpPr/>
          <p:nvPr/>
        </p:nvCxnSpPr>
        <p:spPr>
          <a:xfrm>
            <a:off x="215900" y="6325235"/>
            <a:ext cx="5904000" cy="0"/>
          </a:xfrm>
          <a:prstGeom prst="line">
            <a:avLst/>
          </a:prstGeom>
          <a:ln w="28575" cmpd="sng">
            <a:solidFill>
              <a:schemeClr val="tx1"/>
            </a:solidFill>
            <a:prstDash val="solid"/>
          </a:ln>
        </p:spPr>
        <p:style>
          <a:lnRef idx="1">
            <a:schemeClr val="accent1"/>
          </a:lnRef>
          <a:fillRef idx="0">
            <a:schemeClr val="accent1"/>
          </a:fillRef>
          <a:effectRef idx="0">
            <a:schemeClr val="accent1"/>
          </a:effectRef>
          <a:fontRef idx="minor">
            <a:schemeClr val="tx1"/>
          </a:fontRef>
        </p:style>
      </p:cxnSp>
      <p:sp>
        <p:nvSpPr>
          <p:cNvPr id="17" name="文本框 16"/>
          <p:cNvSpPr txBox="1"/>
          <p:nvPr/>
        </p:nvSpPr>
        <p:spPr>
          <a:xfrm>
            <a:off x="0" y="0"/>
            <a:ext cx="1626870" cy="521970"/>
          </a:xfrm>
          <a:prstGeom prst="rect">
            <a:avLst/>
          </a:prstGeom>
          <a:solidFill>
            <a:schemeClr val="accent6"/>
          </a:solidFill>
        </p:spPr>
        <p:txBody>
          <a:bodyPr wrap="square" rtlCol="0">
            <a:spAutoFit/>
          </a:bodyPr>
          <a:p>
            <a:pPr lvl="0" algn="l">
              <a:buClrTx/>
              <a:buSzTx/>
              <a:buFontTx/>
            </a:pPr>
            <a:r>
              <a:rPr kumimoji="1" lang="zh-CN" sz="2800" b="1" dirty="0">
                <a:solidFill>
                  <a:schemeClr val="lt1"/>
                </a:solidFill>
                <a:sym typeface="+mn-ea"/>
              </a:rPr>
              <a:t>词汇讲解</a:t>
            </a:r>
            <a:endParaRPr kumimoji="1" lang="zh-CN" sz="2800" b="1" dirty="0">
              <a:solidFill>
                <a:schemeClr val="lt1"/>
              </a:solidFill>
              <a:sym typeface="+mn-ea"/>
            </a:endParaRPr>
          </a:p>
        </p:txBody>
      </p:sp>
      <p:sp>
        <p:nvSpPr>
          <p:cNvPr id="3" name="文本框 6"/>
          <p:cNvSpPr txBox="1"/>
          <p:nvPr/>
        </p:nvSpPr>
        <p:spPr>
          <a:xfrm>
            <a:off x="1947545" y="5317490"/>
            <a:ext cx="4951730" cy="521970"/>
          </a:xfrm>
          <a:prstGeom prst="rect">
            <a:avLst/>
          </a:prstGeom>
          <a:noFill/>
        </p:spPr>
        <p:txBody>
          <a:bodyPr wrap="square" rtlCol="0" anchor="t">
            <a:spAutoFit/>
          </a:bodyPr>
          <a:p>
            <a:r>
              <a:rPr lang="zh-CN" altLang="en-US" sz="2800">
                <a:latin typeface="华文中宋" panose="02010600040101010101" charset="-122"/>
                <a:ea typeface="华文中宋" panose="02010600040101010101" charset="-122"/>
              </a:rPr>
              <a:t>这个土丘可做我们的掩蔽物。</a:t>
            </a:r>
            <a:endParaRPr lang="zh-CN" altLang="en-US" sz="2800">
              <a:latin typeface="华文中宋" panose="02010600040101010101" charset="-122"/>
              <a:ea typeface="华文中宋"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2" presetClass="entr" presetSubtype="4" fill="hold" nodeType="clickEffect">
                                  <p:stCondLst>
                                    <p:cond delay="0"/>
                                  </p:stCondLst>
                                  <p:childTnLst>
                                    <p:set>
                                      <p:cBhvr>
                                        <p:cTn id="6" dur="1" fill="hold">
                                          <p:stCondLst>
                                            <p:cond delay="0"/>
                                          </p:stCondLst>
                                        </p:cTn>
                                        <p:tgtEl>
                                          <p:spTgt spid="1048602">
                                            <p:txEl>
                                              <p:pRg st="1" end="1"/>
                                            </p:txEl>
                                          </p:spTgt>
                                        </p:tgtEl>
                                        <p:attrNameLst>
                                          <p:attrName>style.visibility</p:attrName>
                                        </p:attrNameLst>
                                      </p:cBhvr>
                                      <p:to>
                                        <p:strVal val="visible"/>
                                      </p:to>
                                    </p:set>
                                    <p:animEffect transition="in" filter="wipe(down)">
                                      <p:cBhvr>
                                        <p:cTn id="7" dur="500"/>
                                        <p:tgtEl>
                                          <p:spTgt spid="1048602">
                                            <p:txEl>
                                              <p:pRg st="1" end="1"/>
                                            </p:txEl>
                                          </p:spTgt>
                                        </p:tgtEl>
                                      </p:cBhvr>
                                    </p:animEffect>
                                  </p:childTnLst>
                                </p:cTn>
                              </p:par>
                              <p:par>
                                <p:cTn id="8" presetID="22" presetClass="entr" presetSubtype="4" fill="hold" nodeType="withEffect">
                                  <p:stCondLst>
                                    <p:cond delay="0"/>
                                  </p:stCondLst>
                                  <p:childTnLst>
                                    <p:set>
                                      <p:cBhvr>
                                        <p:cTn id="9" dur="1" fill="hold">
                                          <p:stCondLst>
                                            <p:cond delay="0"/>
                                          </p:stCondLst>
                                        </p:cTn>
                                        <p:tgtEl>
                                          <p:spTgt spid="1048602">
                                            <p:txEl>
                                              <p:pRg st="2" end="2"/>
                                            </p:txEl>
                                          </p:spTgt>
                                        </p:tgtEl>
                                        <p:attrNameLst>
                                          <p:attrName>style.visibility</p:attrName>
                                        </p:attrNameLst>
                                      </p:cBhvr>
                                      <p:to>
                                        <p:strVal val="visible"/>
                                      </p:to>
                                    </p:set>
                                    <p:animEffect transition="in" filter="wipe(down)">
                                      <p:cBhvr>
                                        <p:cTn id="10" dur="500"/>
                                        <p:tgtEl>
                                          <p:spTgt spid="1048602">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1" fill="hold">
                                          <p:stCondLst>
                                            <p:cond delay="0"/>
                                          </p:stCondLst>
                                        </p:cTn>
                                        <p:tgtEl>
                                          <p:spTgt spid="1048604"/>
                                        </p:tgtEl>
                                        <p:attrNameLst>
                                          <p:attrName>style.visibility</p:attrName>
                                        </p:attrNameLst>
                                      </p:cBhvr>
                                      <p:to>
                                        <p:strVal val="visible"/>
                                      </p:to>
                                    </p:set>
                                    <p:animEffect transition="in" filter="blinds(horizontal)">
                                      <p:cBhvr>
                                        <p:cTn id="15" dur="500"/>
                                        <p:tgtEl>
                                          <p:spTgt spid="1048604"/>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1048608"/>
                                        </p:tgtEl>
                                        <p:attrNameLst>
                                          <p:attrName>style.visibility</p:attrName>
                                        </p:attrNameLst>
                                      </p:cBhvr>
                                      <p:to>
                                        <p:strVal val="visible"/>
                                      </p:to>
                                    </p:set>
                                    <p:animEffect transition="in" filter="blinds(horizontal)">
                                      <p:cBhvr>
                                        <p:cTn id="18" dur="500"/>
                                        <p:tgtEl>
                                          <p:spTgt spid="1048608"/>
                                        </p:tgtEl>
                                      </p:cBhvr>
                                    </p:animEffect>
                                  </p:childTnLst>
                                </p:cTn>
                              </p:par>
                              <p:par>
                                <p:cTn id="19" presetID="3" presetClass="entr" presetSubtype="10" fill="hold" nodeType="withEffect">
                                  <p:stCondLst>
                                    <p:cond delay="0"/>
                                  </p:stCondLst>
                                  <p:childTnLst>
                                    <p:set>
                                      <p:cBhvr>
                                        <p:cTn id="20" dur="1" fill="hold">
                                          <p:stCondLst>
                                            <p:cond delay="0"/>
                                          </p:stCondLst>
                                        </p:cTn>
                                        <p:tgtEl>
                                          <p:spTgt spid="3145728"/>
                                        </p:tgtEl>
                                        <p:attrNameLst>
                                          <p:attrName>style.visibility</p:attrName>
                                        </p:attrNameLst>
                                      </p:cBhvr>
                                      <p:to>
                                        <p:strVal val="visible"/>
                                      </p:to>
                                    </p:set>
                                    <p:animEffect transition="in" filter="blinds(horizontal)">
                                      <p:cBhvr>
                                        <p:cTn id="21" dur="500"/>
                                        <p:tgtEl>
                                          <p:spTgt spid="3145728"/>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1" fill="hold">
                                          <p:stCondLst>
                                            <p:cond delay="0"/>
                                          </p:stCondLst>
                                        </p:cTn>
                                        <p:tgtEl>
                                          <p:spTgt spid="1048605"/>
                                        </p:tgtEl>
                                        <p:attrNameLst>
                                          <p:attrName>style.visibility</p:attrName>
                                        </p:attrNameLst>
                                      </p:cBhvr>
                                      <p:to>
                                        <p:strVal val="visible"/>
                                      </p:to>
                                    </p:set>
                                    <p:animEffect transition="in" filter="blinds(horizontal)">
                                      <p:cBhvr>
                                        <p:cTn id="26" dur="500"/>
                                        <p:tgtEl>
                                          <p:spTgt spid="1048605"/>
                                        </p:tgtEl>
                                      </p:cBhvr>
                                    </p:animEffect>
                                  </p:childTnLst>
                                </p:cTn>
                              </p:par>
                            </p:childTnLst>
                          </p:cTn>
                        </p:par>
                      </p:childTnLst>
                    </p:cTn>
                  </p:par>
                  <p:par>
                    <p:cTn id="27" fill="hold">
                      <p:stCondLst>
                        <p:cond delay="indefinite"/>
                      </p:stCondLst>
                      <p:childTnLst>
                        <p:par>
                          <p:cTn id="28" fill="hold">
                            <p:stCondLst>
                              <p:cond delay="0"/>
                            </p:stCondLst>
                            <p:childTnLst>
                              <p:par>
                                <p:cTn id="29" presetID="22" presetClass="entr" presetSubtype="4" fill="hold" nodeType="clickEffect">
                                  <p:stCondLst>
                                    <p:cond delay="0"/>
                                  </p:stCondLst>
                                  <p:childTnLst>
                                    <p:set>
                                      <p:cBhvr>
                                        <p:cTn id="30" dur="1" fill="hold">
                                          <p:stCondLst>
                                            <p:cond delay="0"/>
                                          </p:stCondLst>
                                        </p:cTn>
                                        <p:tgtEl>
                                          <p:spTgt spid="1048602">
                                            <p:txEl>
                                              <p:pRg st="7" end="7"/>
                                            </p:txEl>
                                          </p:spTgt>
                                        </p:tgtEl>
                                        <p:attrNameLst>
                                          <p:attrName>style.visibility</p:attrName>
                                        </p:attrNameLst>
                                      </p:cBhvr>
                                      <p:to>
                                        <p:strVal val="visible"/>
                                      </p:to>
                                    </p:set>
                                    <p:animEffect transition="in" filter="wipe(down)">
                                      <p:cBhvr>
                                        <p:cTn id="31" dur="500"/>
                                        <p:tgtEl>
                                          <p:spTgt spid="1048602">
                                            <p:txEl>
                                              <p:pRg st="7" end="7"/>
                                            </p:txEl>
                                          </p:spTgt>
                                        </p:tgtEl>
                                      </p:cBhvr>
                                    </p:animEffect>
                                  </p:childTnLst>
                                </p:cTn>
                              </p:par>
                              <p:par>
                                <p:cTn id="32" presetID="22" presetClass="entr" presetSubtype="4" fill="hold" nodeType="withEffect">
                                  <p:stCondLst>
                                    <p:cond delay="0"/>
                                  </p:stCondLst>
                                  <p:childTnLst>
                                    <p:set>
                                      <p:cBhvr>
                                        <p:cTn id="33" dur="1" fill="hold">
                                          <p:stCondLst>
                                            <p:cond delay="0"/>
                                          </p:stCondLst>
                                        </p:cTn>
                                        <p:tgtEl>
                                          <p:spTgt spid="1048602">
                                            <p:txEl>
                                              <p:pRg st="8" end="8"/>
                                            </p:txEl>
                                          </p:spTgt>
                                        </p:tgtEl>
                                        <p:attrNameLst>
                                          <p:attrName>style.visibility</p:attrName>
                                        </p:attrNameLst>
                                      </p:cBhvr>
                                      <p:to>
                                        <p:strVal val="visible"/>
                                      </p:to>
                                    </p:set>
                                    <p:animEffect transition="in" filter="wipe(down)">
                                      <p:cBhvr>
                                        <p:cTn id="34" dur="500"/>
                                        <p:tgtEl>
                                          <p:spTgt spid="1048602">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1" fill="hold">
                                          <p:stCondLst>
                                            <p:cond delay="0"/>
                                          </p:stCondLst>
                                        </p:cTn>
                                        <p:tgtEl>
                                          <p:spTgt spid="1048606"/>
                                        </p:tgtEl>
                                        <p:attrNameLst>
                                          <p:attrName>style.visibility</p:attrName>
                                        </p:attrNameLst>
                                      </p:cBhvr>
                                      <p:to>
                                        <p:strVal val="visible"/>
                                      </p:to>
                                    </p:set>
                                    <p:animEffect transition="in" filter="blinds(horizontal)">
                                      <p:cBhvr>
                                        <p:cTn id="39" dur="500"/>
                                        <p:tgtEl>
                                          <p:spTgt spid="1048606"/>
                                        </p:tgtEl>
                                      </p:cBhvr>
                                    </p:animEffect>
                                  </p:childTnLst>
                                </p:cTn>
                              </p:par>
                              <p:par>
                                <p:cTn id="40" presetID="22" presetClass="entr" presetSubtype="4" fill="hold" nodeType="withEffect">
                                  <p:stCondLst>
                                    <p:cond delay="0"/>
                                  </p:stCondLst>
                                  <p:childTnLst>
                                    <p:set>
                                      <p:cBhvr>
                                        <p:cTn id="41" dur="1" fill="hold">
                                          <p:stCondLst>
                                            <p:cond delay="0"/>
                                          </p:stCondLst>
                                        </p:cTn>
                                        <p:tgtEl>
                                          <p:spTgt spid="3145729"/>
                                        </p:tgtEl>
                                        <p:attrNameLst>
                                          <p:attrName>style.visibility</p:attrName>
                                        </p:attrNameLst>
                                      </p:cBhvr>
                                      <p:to>
                                        <p:strVal val="visible"/>
                                      </p:to>
                                    </p:set>
                                    <p:animEffect transition="in" filter="wipe(down)">
                                      <p:cBhvr>
                                        <p:cTn id="42" dur="500"/>
                                        <p:tgtEl>
                                          <p:spTgt spid="3145729"/>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3"/>
                                        </p:tgtEl>
                                        <p:attrNameLst>
                                          <p:attrName>style.visibility</p:attrName>
                                        </p:attrNameLst>
                                      </p:cBhvr>
                                      <p:to>
                                        <p:strVal val="visible"/>
                                      </p:to>
                                    </p:set>
                                    <p:animEffect transition="in" filter="blinds(horizontal)">
                                      <p:cBhvr>
                                        <p:cTn id="45" dur="500"/>
                                        <p:tgtEl>
                                          <p:spTgt spid="3"/>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1" fill="hold">
                                          <p:stCondLst>
                                            <p:cond delay="0"/>
                                          </p:stCondLst>
                                        </p:cTn>
                                        <p:tgtEl>
                                          <p:spTgt spid="1048607"/>
                                        </p:tgtEl>
                                        <p:attrNameLst>
                                          <p:attrName>style.visibility</p:attrName>
                                        </p:attrNameLst>
                                      </p:cBhvr>
                                      <p:to>
                                        <p:strVal val="visible"/>
                                      </p:to>
                                    </p:set>
                                    <p:animEffect transition="in" filter="blinds(horizontal)">
                                      <p:cBhvr>
                                        <p:cTn id="50" dur="500"/>
                                        <p:tgtEl>
                                          <p:spTgt spid="104860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48604" grpId="0" bldLvl="0" animBg="1"/>
      <p:bldP spid="1048605" grpId="0"/>
      <p:bldP spid="1048605" grpId="1"/>
      <p:bldP spid="1048606" grpId="0" bldLvl="0" animBg="1"/>
      <p:bldP spid="1048606" grpId="1" animBg="1"/>
      <p:bldP spid="1048607" grpId="0"/>
      <p:bldP spid="1048607" grpId="1"/>
      <p:bldP spid="1048608"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208915" y="3858260"/>
            <a:ext cx="11856085" cy="2447925"/>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450215" y="3951605"/>
            <a:ext cx="11485245" cy="1383665"/>
          </a:xfrm>
          <a:prstGeom prst="rect">
            <a:avLst/>
          </a:prstGeom>
          <a:noFill/>
        </p:spPr>
        <p:txBody>
          <a:bodyPr wrap="square">
            <a:spAutoFit/>
          </a:bodyPr>
          <a:lstStyle/>
          <a:p>
            <a:pPr algn="l"/>
            <a:r>
              <a:rPr lang="en-US" altLang="zh-CN" sz="2800">
                <a:solidFill>
                  <a:schemeClr val="tx1"/>
                </a:solidFill>
                <a:latin typeface="Times New Roman" panose="02020603050405020304" charset="0"/>
                <a:cs typeface="Times New Roman" panose="02020603050405020304" charset="0"/>
                <a:sym typeface="+mn-ea"/>
              </a:rPr>
              <a:t>Visitors will see treasures found in ancient burial mounds close to Stonehenge on Salisbury Plain, such as those of the Bush Barrow chieftain and the Amesbury Archer, whose grave contained 100 objects. </a:t>
            </a:r>
            <a:endParaRPr lang="en-US" altLang="zh-CN" sz="2800">
              <a:solidFill>
                <a:schemeClr val="tx1"/>
              </a:solidFill>
              <a:latin typeface="Times New Roman" panose="02020603050405020304" charset="0"/>
              <a:cs typeface="Times New Roman" panose="02020603050405020304" charset="0"/>
              <a:sym typeface="+mn-ea"/>
            </a:endParaRPr>
          </a:p>
        </p:txBody>
      </p:sp>
      <p:sp>
        <p:nvSpPr>
          <p:cNvPr id="4" name="文本框 3"/>
          <p:cNvSpPr txBox="1"/>
          <p:nvPr/>
        </p:nvSpPr>
        <p:spPr>
          <a:xfrm>
            <a:off x="333375" y="546227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441450" y="5294630"/>
            <a:ext cx="10605770" cy="89154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rPr>
              <a:t>游客们将在索尔兹伯里平原上巨石阵附近的古代墓葬中看到宝藏，比如布什·巴罗酋长和埃姆斯伯里·阿切尔的墓，他的墓中有</a:t>
            </a:r>
            <a:r>
              <a:rPr sz="2600">
                <a:latin typeface="Times New Roman" panose="02020603050405020304" charset="0"/>
                <a:ea typeface="华文中宋" panose="02010600040101010101" charset="-122"/>
                <a:cs typeface="Times New Roman" panose="02020603050405020304" charset="0"/>
              </a:rPr>
              <a:t>100</a:t>
            </a:r>
            <a:r>
              <a:rPr sz="2600">
                <a:latin typeface="华文中宋" panose="02010600040101010101" charset="-122"/>
                <a:ea typeface="华文中宋" panose="02010600040101010101" charset="-122"/>
              </a:rPr>
              <a:t>件物品。  </a:t>
            </a:r>
            <a:endParaRPr sz="2600">
              <a:latin typeface="华文中宋" panose="02010600040101010101" charset="-122"/>
              <a:ea typeface="华文中宋" panose="02010600040101010101" charset="-122"/>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191770" y="807720"/>
            <a:ext cx="11856085" cy="2214880"/>
          </a:xfrm>
          <a:prstGeom prst="roundRect">
            <a:avLst>
              <a:gd name="adj" fmla="val 16667"/>
            </a:avLst>
          </a:prstGeom>
          <a:noFill/>
          <a:ln w="63500" cap="flat" cmpd="sng">
            <a:solidFill>
              <a:schemeClr val="accent6"/>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338455" y="962025"/>
            <a:ext cx="11708765" cy="953135"/>
          </a:xfrm>
          <a:prstGeom prst="rect">
            <a:avLst/>
          </a:prstGeom>
          <a:noFill/>
        </p:spPr>
        <p:txBody>
          <a:bodyPr wrap="square">
            <a:spAutoFit/>
          </a:bodyPr>
          <a:lstStyle/>
          <a:p>
            <a:pPr algn="l"/>
            <a:r>
              <a:rPr lang="en-US" altLang="zh-CN" sz="2800">
                <a:latin typeface="Times New Roman" panose="02020603050405020304" charset="0"/>
                <a:cs typeface="Times New Roman" panose="02020603050405020304" charset="0"/>
                <a:sym typeface="+mn-ea"/>
              </a:rPr>
              <a:t>A new exhibition called The World of Stonehenge aims to uncover some of the mysteries surrounding the ancient monument and the society in which it existed.</a:t>
            </a:r>
            <a:endParaRPr lang="en-US" altLang="zh-CN" sz="2800">
              <a:latin typeface="Times New Roman" panose="02020603050405020304" charset="0"/>
              <a:cs typeface="Times New Roman" panose="02020603050405020304" charset="0"/>
              <a:sym typeface="+mn-ea"/>
            </a:endParaRPr>
          </a:p>
        </p:txBody>
      </p:sp>
      <p:sp>
        <p:nvSpPr>
          <p:cNvPr id="12" name="文本框 11"/>
          <p:cNvSpPr txBox="1"/>
          <p:nvPr/>
        </p:nvSpPr>
        <p:spPr>
          <a:xfrm>
            <a:off x="333375" y="214312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4" name="文本框 13"/>
          <p:cNvSpPr txBox="1"/>
          <p:nvPr/>
        </p:nvSpPr>
        <p:spPr>
          <a:xfrm>
            <a:off x="1424305" y="1958340"/>
            <a:ext cx="10434320" cy="89154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rPr>
              <a:t>一项名为“巨石阵世界”的新展览旨在揭开围绕着这座古代纪念碑和它所存在的社会的一些秘密。  </a:t>
            </a:r>
            <a:r>
              <a:rPr sz="2600">
                <a:ea typeface="华文中宋" panose="02010600040101010101" charset="-122"/>
              </a:rPr>
              <a:t>  </a:t>
            </a:r>
            <a:endParaRPr sz="2600">
              <a:ea typeface="华文中宋"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14"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文本框 8"/>
          <p:cNvSpPr txBox="1"/>
          <p:nvPr/>
        </p:nvSpPr>
        <p:spPr>
          <a:xfrm>
            <a:off x="1478255" y="0"/>
            <a:ext cx="9520424" cy="1046436"/>
          </a:xfrm>
          <a:prstGeom prst="rect">
            <a:avLst/>
          </a:prstGeom>
          <a:ln w="12700">
            <a:miter lim="400000"/>
          </a:ln>
        </p:spPr>
        <p:txBody>
          <a:bodyPr wrap="square" lIns="45718" tIns="45718" rIns="45718" bIns="45718">
            <a:spAutoFit/>
          </a:bodyPr>
          <a:lstStyle/>
          <a:p>
            <a:pPr algn="ctr">
              <a:defRPr sz="3200" b="1">
                <a:latin typeface="+mn-lt"/>
                <a:ea typeface="+mn-ea"/>
                <a:cs typeface="+mn-cs"/>
                <a:sym typeface="Calibri" panose="020F0502020204030204"/>
              </a:defRPr>
            </a:pPr>
            <a:r>
              <a:rPr lang="en-US" dirty="0" smtClean="0"/>
              <a:t>2</a:t>
            </a:r>
            <a:r>
              <a:rPr dirty="0" smtClean="0"/>
              <a:t>. </a:t>
            </a:r>
            <a:r>
              <a:rPr lang="en-US" dirty="0"/>
              <a:t>Massive cargo ship carrying cars sinks in mid-Atlantic</a:t>
            </a:r>
            <a:endParaRPr dirty="0"/>
          </a:p>
          <a:p>
            <a:pPr algn="ctr">
              <a:defRPr sz="2800" b="1">
                <a:solidFill>
                  <a:schemeClr val="accent2"/>
                </a:solidFill>
              </a:defRPr>
            </a:pPr>
            <a:r>
              <a:rPr lang="zh-CN" altLang="en-US" sz="3000" dirty="0">
                <a:solidFill>
                  <a:srgbClr val="ED7D31"/>
                </a:solidFill>
                <a:latin typeface="微软雅黑" panose="020B0503020204020204" charset="-122"/>
                <a:ea typeface="微软雅黑" panose="020B0503020204020204" charset="-122"/>
                <a:cs typeface="+mn-cs"/>
              </a:rPr>
              <a:t>载</a:t>
            </a:r>
            <a:r>
              <a:rPr lang="zh-CN" altLang="en-US" sz="3000" dirty="0" smtClean="0">
                <a:solidFill>
                  <a:srgbClr val="ED7D31"/>
                </a:solidFill>
                <a:latin typeface="微软雅黑" panose="020B0503020204020204" charset="-122"/>
                <a:ea typeface="微软雅黑" panose="020B0503020204020204" charset="-122"/>
                <a:cs typeface="+mn-cs"/>
              </a:rPr>
              <a:t>有</a:t>
            </a:r>
            <a:r>
              <a:rPr lang="en-US" altLang="zh-CN" sz="3000" dirty="0" smtClean="0">
                <a:solidFill>
                  <a:srgbClr val="ED7D31"/>
                </a:solidFill>
                <a:latin typeface="微软雅黑" panose="020B0503020204020204" charset="-122"/>
                <a:ea typeface="微软雅黑" panose="020B0503020204020204" charset="-122"/>
                <a:cs typeface="+mn-cs"/>
              </a:rPr>
              <a:t>4000</a:t>
            </a:r>
            <a:r>
              <a:rPr lang="zh-CN" altLang="en-US" sz="3000" dirty="0" smtClean="0">
                <a:solidFill>
                  <a:srgbClr val="ED7D31"/>
                </a:solidFill>
                <a:latin typeface="微软雅黑" panose="020B0503020204020204" charset="-122"/>
                <a:ea typeface="微软雅黑" panose="020B0503020204020204" charset="-122"/>
                <a:cs typeface="+mn-cs"/>
              </a:rPr>
              <a:t>多辆豪车的货船</a:t>
            </a:r>
            <a:r>
              <a:rPr lang="zh-CN" altLang="en-US" sz="3000" dirty="0">
                <a:solidFill>
                  <a:srgbClr val="ED7D31"/>
                </a:solidFill>
                <a:latin typeface="微软雅黑" panose="020B0503020204020204" charset="-122"/>
                <a:ea typeface="微软雅黑" panose="020B0503020204020204" charset="-122"/>
                <a:cs typeface="+mn-cs"/>
              </a:rPr>
              <a:t>在大西洋中部沉没 </a:t>
            </a:r>
            <a:endParaRPr lang="zh-CN" altLang="en-US" sz="3000" dirty="0">
              <a:solidFill>
                <a:srgbClr val="ED7D31"/>
              </a:solidFill>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extLst>
              <a:ext uri="{28A0092B-C50C-407E-A947-70E740481C1C}">
                <a14:useLocalDpi xmlns:a14="http://schemas.microsoft.com/office/drawing/2010/main" val="0"/>
              </a:ext>
            </a:extLst>
          </a:blip>
          <a:stretch>
            <a:fillRect/>
          </a:stretch>
        </p:blipFill>
        <p:spPr>
          <a:xfrm>
            <a:off x="2461895" y="1046480"/>
            <a:ext cx="7553960" cy="5665470"/>
          </a:xfrm>
          <a:prstGeom prst="rect">
            <a:avLst/>
          </a:prstGeom>
        </p:spPr>
      </p:pic>
    </p:spTree>
  </p:cSld>
  <p:clrMapOvr>
    <a:masterClrMapping/>
  </p:clrMapOvr>
  <p:transition spd="med"/>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文本框 16"/>
          <p:cNvSpPr txBox="1"/>
          <p:nvPr/>
        </p:nvSpPr>
        <p:spPr>
          <a:xfrm>
            <a:off x="0" y="0"/>
            <a:ext cx="1591310"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语篇填空</a:t>
            </a:r>
            <a:endParaRPr>
              <a:latin typeface="微软雅黑" panose="020B0503020204020204" charset="-122"/>
              <a:ea typeface="微软雅黑" panose="020B0503020204020204" charset="-122"/>
            </a:endParaRPr>
          </a:p>
        </p:txBody>
      </p:sp>
      <p:sp>
        <p:nvSpPr>
          <p:cNvPr id="185" name="文本框 2"/>
          <p:cNvSpPr txBox="1"/>
          <p:nvPr/>
        </p:nvSpPr>
        <p:spPr>
          <a:xfrm>
            <a:off x="0" y="498491"/>
            <a:ext cx="11974201" cy="6848475"/>
          </a:xfrm>
          <a:prstGeom prst="rect">
            <a:avLst/>
          </a:prstGeom>
          <a:ln w="12700">
            <a:miter lim="400000"/>
          </a:ln>
        </p:spPr>
        <p:txBody>
          <a:bodyPr wrap="square" lIns="45718" tIns="45718" rIns="45718" bIns="45718">
            <a:spAutoFit/>
          </a:bodyPr>
          <a:lstStyle/>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sz="2700" dirty="0"/>
              <a:t>      </a:t>
            </a:r>
            <a:r>
              <a:rPr lang="en-US" sz="2700" dirty="0" smtClean="0"/>
              <a:t>A </a:t>
            </a:r>
            <a:r>
              <a:rPr lang="en-US" sz="2700" dirty="0"/>
              <a:t>large cargo </a:t>
            </a:r>
            <a:r>
              <a:rPr lang="en-US" sz="2700" dirty="0" smtClean="0"/>
              <a:t>vessel (</a:t>
            </a:r>
            <a:r>
              <a:rPr lang="zh-CN" altLang="en-US" sz="2700" dirty="0" smtClean="0"/>
              <a:t>货船</a:t>
            </a:r>
            <a:r>
              <a:rPr lang="en-US" altLang="zh-CN" sz="2700" dirty="0" smtClean="0"/>
              <a:t>) </a:t>
            </a:r>
            <a:r>
              <a:rPr lang="en-US" sz="2700" dirty="0" smtClean="0"/>
              <a:t>________ (carry) </a:t>
            </a:r>
            <a:r>
              <a:rPr lang="en-US" sz="2700" dirty="0"/>
              <a:t>cars from Germany to the United States </a:t>
            </a:r>
            <a:r>
              <a:rPr lang="en-US" sz="2700" dirty="0" smtClean="0"/>
              <a:t>has sunk in </a:t>
            </a:r>
            <a:r>
              <a:rPr lang="en-US" sz="2700" dirty="0"/>
              <a:t>the mid-Atlantic, 13 days </a:t>
            </a:r>
            <a:r>
              <a:rPr lang="en-US" sz="2700" dirty="0" smtClean="0"/>
              <a:t>_____ </a:t>
            </a:r>
            <a:r>
              <a:rPr lang="en-US" sz="2700" dirty="0"/>
              <a:t>a fire broke out on board. The ship’s manager and the Portuguese navy said the Felicity Ace sank Tuesday, March 1 about 400 kilometers </a:t>
            </a:r>
            <a:r>
              <a:rPr lang="en-US" sz="2700" dirty="0" smtClean="0"/>
              <a:t>____ Portugal’s </a:t>
            </a:r>
            <a:r>
              <a:rPr lang="en-US" sz="2700" dirty="0"/>
              <a:t>Azores Islands.</a:t>
            </a:r>
            <a:endParaRPr lang="en-US" sz="27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lang="en-US" sz="2700" dirty="0" smtClean="0"/>
              <a:t>      A </a:t>
            </a:r>
            <a:r>
              <a:rPr lang="en-US" sz="2700" dirty="0"/>
              <a:t>Portuguese Air Force helicopter </a:t>
            </a:r>
            <a:r>
              <a:rPr lang="en-US" sz="2800" dirty="0">
                <a:solidFill>
                  <a:srgbClr val="3333FF"/>
                </a:solidFill>
                <a:latin typeface="Times New Roman" panose="02020603050405020304"/>
                <a:ea typeface="Times New Roman" panose="02020603050405020304"/>
                <a:cs typeface="Times New Roman" panose="02020603050405020304"/>
              </a:rPr>
              <a:t>evacuated</a:t>
            </a:r>
            <a:r>
              <a:rPr lang="en-US" sz="2700" dirty="0"/>
              <a:t> the 22 crew members when the fire first broke out. Ocean-going tugboats with </a:t>
            </a:r>
            <a:r>
              <a:rPr lang="en-US" sz="2700" dirty="0" smtClean="0"/>
              <a:t>firefighting </a:t>
            </a:r>
            <a:r>
              <a:rPr lang="en-US" sz="2700" dirty="0"/>
              <a:t>equipment </a:t>
            </a:r>
            <a:r>
              <a:rPr lang="en-US" sz="2700" dirty="0" smtClean="0"/>
              <a:t>_______________ (</a:t>
            </a:r>
            <a:r>
              <a:rPr lang="en-US" sz="2800" dirty="0">
                <a:solidFill>
                  <a:srgbClr val="3333FF"/>
                </a:solidFill>
                <a:latin typeface="Times New Roman" panose="02020603050405020304"/>
                <a:ea typeface="Times New Roman" panose="02020603050405020304"/>
                <a:cs typeface="Times New Roman" panose="02020603050405020304"/>
              </a:rPr>
              <a:t>hose</a:t>
            </a:r>
            <a:r>
              <a:rPr lang="en-US" sz="2700" dirty="0" smtClean="0"/>
              <a:t>) </a:t>
            </a:r>
            <a:r>
              <a:rPr lang="en-US" sz="2700" dirty="0"/>
              <a:t>down the ship’s </a:t>
            </a:r>
            <a:r>
              <a:rPr lang="en-US" sz="2700" dirty="0" smtClean="0"/>
              <a:t>hull (</a:t>
            </a:r>
            <a:r>
              <a:rPr lang="zh-CN" altLang="en-US" sz="2700" dirty="0" smtClean="0"/>
              <a:t>船体</a:t>
            </a:r>
            <a:r>
              <a:rPr lang="en-US" altLang="zh-CN" sz="2700" dirty="0" smtClean="0"/>
              <a:t>) </a:t>
            </a:r>
            <a:r>
              <a:rPr lang="en-US" sz="2700" dirty="0"/>
              <a:t>to cool it.</a:t>
            </a:r>
            <a:endParaRPr lang="en-US" sz="2800" dirty="0">
              <a:solidFill>
                <a:srgbClr val="3333FF"/>
              </a:solidFill>
              <a:latin typeface="Times New Roman" panose="02020603050405020304"/>
              <a:ea typeface="Times New Roman" panose="02020603050405020304"/>
              <a:cs typeface="Times New Roman" panose="02020603050405020304"/>
            </a:endParaRPr>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lang="en-US" sz="2700" dirty="0" smtClean="0"/>
              <a:t>      ___ wasn’t </a:t>
            </a:r>
            <a:r>
              <a:rPr lang="en-US" sz="2700" dirty="0"/>
              <a:t>clear how many cars were onboard the ship, but vessels of the Felicity Ace’s size can carry at </a:t>
            </a:r>
            <a:r>
              <a:rPr lang="en-US" sz="2700" dirty="0" smtClean="0"/>
              <a:t>_____ (little) </a:t>
            </a:r>
            <a:r>
              <a:rPr lang="en-US" sz="2700" dirty="0"/>
              <a:t>4,000 vehicles. The ship </a:t>
            </a:r>
            <a:r>
              <a:rPr lang="en-US" sz="2700" dirty="0" smtClean="0"/>
              <a:t>_________________ (transport) </a:t>
            </a:r>
            <a:r>
              <a:rPr lang="en-US" sz="2700" dirty="0"/>
              <a:t>electric and non-electric vehicles. Suspicion on what started the fire on Feb. 16 has </a:t>
            </a:r>
            <a:r>
              <a:rPr lang="en-US" sz="2800" dirty="0">
                <a:solidFill>
                  <a:srgbClr val="3333FF"/>
                </a:solidFill>
                <a:latin typeface="Times New Roman" panose="02020603050405020304"/>
                <a:ea typeface="Times New Roman" panose="02020603050405020304"/>
                <a:cs typeface="Times New Roman" panose="02020603050405020304"/>
              </a:rPr>
              <a:t>fallen on </a:t>
            </a:r>
            <a:r>
              <a:rPr lang="en-US" sz="2700" dirty="0" smtClean="0"/>
              <a:t>lithium (</a:t>
            </a:r>
            <a:r>
              <a:rPr lang="zh-CN" altLang="en-US" sz="2700" dirty="0" smtClean="0"/>
              <a:t>锂</a:t>
            </a:r>
            <a:r>
              <a:rPr lang="en-US" altLang="zh-CN" sz="2700" dirty="0" smtClean="0"/>
              <a:t>) </a:t>
            </a:r>
            <a:r>
              <a:rPr lang="en-US" sz="2700" dirty="0"/>
              <a:t>batteries </a:t>
            </a:r>
            <a:r>
              <a:rPr lang="en-US" sz="2700" dirty="0" smtClean="0"/>
              <a:t>_____ (use) </a:t>
            </a:r>
            <a:r>
              <a:rPr lang="en-US" sz="2700" dirty="0"/>
              <a:t>in electric vehicles, though authorities say they have no </a:t>
            </a:r>
            <a:r>
              <a:rPr lang="en-US" sz="2800" dirty="0">
                <a:solidFill>
                  <a:srgbClr val="3333FF"/>
                </a:solidFill>
                <a:latin typeface="Times New Roman" panose="02020603050405020304"/>
                <a:ea typeface="Times New Roman" panose="02020603050405020304"/>
                <a:cs typeface="Times New Roman" panose="02020603050405020304"/>
              </a:rPr>
              <a:t>firm</a:t>
            </a:r>
            <a:r>
              <a:rPr lang="en-US" sz="2700" dirty="0"/>
              <a:t> evidence about the cause.</a:t>
            </a:r>
            <a:endParaRPr lang="en-US" sz="27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lang="en-US" sz="2700" dirty="0" smtClean="0"/>
              <a:t>      Authorities </a:t>
            </a:r>
            <a:r>
              <a:rPr lang="en-US" sz="2700" dirty="0"/>
              <a:t>feared the ship could pollute </a:t>
            </a:r>
            <a:r>
              <a:rPr lang="en-US" sz="2700" dirty="0" smtClean="0"/>
              <a:t>____ ocean</a:t>
            </a:r>
            <a:r>
              <a:rPr lang="en-US" sz="2700" dirty="0"/>
              <a:t>. The ship was carrying 2,200 tons of fuel and 2,200 tons of oil. A Portuguese Air Force plane and a Portuguese navy vessel are </a:t>
            </a:r>
            <a:r>
              <a:rPr lang="en-US" sz="2700" dirty="0" smtClean="0"/>
              <a:t>_________ (remain) </a:t>
            </a:r>
            <a:r>
              <a:rPr lang="en-US" sz="2700" dirty="0"/>
              <a:t>at the scene on the lookout for signs of pollution.</a:t>
            </a:r>
            <a:endParaRPr lang="en-US" sz="27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endParaRPr lang="en-US" sz="27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endParaRPr lang="en-US" sz="2700" dirty="0"/>
          </a:p>
        </p:txBody>
      </p:sp>
      <p:sp>
        <p:nvSpPr>
          <p:cNvPr id="186" name="文本框 4"/>
          <p:cNvSpPr txBox="1"/>
          <p:nvPr/>
        </p:nvSpPr>
        <p:spPr>
          <a:xfrm>
            <a:off x="1844674" y="36830"/>
            <a:ext cx="7428721" cy="459105"/>
          </a:xfrm>
          <a:prstGeom prst="rect">
            <a:avLst/>
          </a:prstGeom>
          <a:ln w="12700">
            <a:miter lim="400000"/>
          </a:ln>
        </p:spPr>
        <p:txBody>
          <a:bodyPr wrap="square" lIns="45718" tIns="45718" rIns="45718" bIns="45718">
            <a:spAutoFit/>
          </a:bodyPr>
          <a:lstStyle>
            <a:lvl1pPr>
              <a:defRPr sz="2400" b="1">
                <a:solidFill>
                  <a:schemeClr val="accent2"/>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r>
              <a:rPr dirty="0" smtClean="0"/>
              <a:t>（</a:t>
            </a:r>
            <a:r>
              <a:rPr lang="zh-CN" altLang="en-US" dirty="0" smtClean="0"/>
              <a:t>美联社新闻</a:t>
            </a:r>
            <a:r>
              <a:rPr lang="en-US" altLang="zh-CN" dirty="0" smtClean="0"/>
              <a:t> </a:t>
            </a:r>
            <a:r>
              <a:rPr dirty="0" smtClean="0"/>
              <a:t>2022年</a:t>
            </a:r>
            <a:r>
              <a:rPr lang="en-US" dirty="0" smtClean="0"/>
              <a:t>3</a:t>
            </a:r>
            <a:r>
              <a:rPr dirty="0" smtClean="0"/>
              <a:t>月</a:t>
            </a:r>
            <a:r>
              <a:rPr lang="en-US" dirty="0" smtClean="0"/>
              <a:t>1</a:t>
            </a:r>
            <a:r>
              <a:rPr lang="zh-CN" altLang="en-US" dirty="0" smtClean="0"/>
              <a:t>日 </a:t>
            </a:r>
            <a:r>
              <a:rPr dirty="0" smtClean="0"/>
              <a:t>）</a:t>
            </a:r>
            <a:endParaRPr dirty="0"/>
          </a:p>
        </p:txBody>
      </p:sp>
      <p:sp>
        <p:nvSpPr>
          <p:cNvPr id="2" name="文本框 2"/>
          <p:cNvSpPr txBox="1"/>
          <p:nvPr/>
        </p:nvSpPr>
        <p:spPr>
          <a:xfrm>
            <a:off x="6176514" y="901112"/>
            <a:ext cx="182537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after</a:t>
            </a:r>
            <a:endParaRPr lang="en-US" sz="2800" dirty="0"/>
          </a:p>
        </p:txBody>
      </p:sp>
      <p:sp>
        <p:nvSpPr>
          <p:cNvPr id="3" name="文本框 3"/>
          <p:cNvSpPr txBox="1"/>
          <p:nvPr/>
        </p:nvSpPr>
        <p:spPr>
          <a:xfrm>
            <a:off x="9153978" y="2407187"/>
            <a:ext cx="2820223" cy="523216"/>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had been hosing </a:t>
            </a:r>
            <a:endParaRPr lang="en-US" sz="2800" dirty="0"/>
          </a:p>
        </p:txBody>
      </p:sp>
      <p:sp>
        <p:nvSpPr>
          <p:cNvPr id="4" name="文本框 4"/>
          <p:cNvSpPr txBox="1"/>
          <p:nvPr/>
        </p:nvSpPr>
        <p:spPr>
          <a:xfrm>
            <a:off x="6088732" y="4410299"/>
            <a:ext cx="957884"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used</a:t>
            </a:r>
            <a:endParaRPr sz="2800" dirty="0">
              <a:sym typeface="+mn-ea"/>
            </a:endParaRPr>
          </a:p>
        </p:txBody>
      </p:sp>
      <p:sp>
        <p:nvSpPr>
          <p:cNvPr id="5" name="文本框 5"/>
          <p:cNvSpPr txBox="1"/>
          <p:nvPr/>
        </p:nvSpPr>
        <p:spPr>
          <a:xfrm>
            <a:off x="640380" y="3279698"/>
            <a:ext cx="458094"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It</a:t>
            </a:r>
            <a:endParaRPr sz="2800" dirty="0">
              <a:sym typeface="+mn-ea"/>
            </a:endParaRPr>
          </a:p>
        </p:txBody>
      </p:sp>
      <p:sp>
        <p:nvSpPr>
          <p:cNvPr id="6" name="文本框 6"/>
          <p:cNvSpPr txBox="1"/>
          <p:nvPr/>
        </p:nvSpPr>
        <p:spPr>
          <a:xfrm>
            <a:off x="8706079" y="3561623"/>
            <a:ext cx="2680438" cy="523216"/>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was transporting </a:t>
            </a:r>
            <a:endParaRPr sz="2800" dirty="0">
              <a:sym typeface="+mn-ea"/>
            </a:endParaRPr>
          </a:p>
        </p:txBody>
      </p:sp>
      <p:sp>
        <p:nvSpPr>
          <p:cNvPr id="7" name="文本框 7"/>
          <p:cNvSpPr txBox="1"/>
          <p:nvPr/>
        </p:nvSpPr>
        <p:spPr>
          <a:xfrm>
            <a:off x="6224774" y="5198024"/>
            <a:ext cx="6807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the</a:t>
            </a:r>
            <a:endParaRPr lang="en-US" sz="2800" dirty="0"/>
          </a:p>
        </p:txBody>
      </p:sp>
      <p:sp>
        <p:nvSpPr>
          <p:cNvPr id="8" name="文本框 8"/>
          <p:cNvSpPr txBox="1"/>
          <p:nvPr/>
        </p:nvSpPr>
        <p:spPr>
          <a:xfrm>
            <a:off x="3335528" y="3627417"/>
            <a:ext cx="1244746" cy="523216"/>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least</a:t>
            </a:r>
            <a:endParaRPr sz="2800" dirty="0">
              <a:sym typeface="+mn-ea"/>
            </a:endParaRPr>
          </a:p>
        </p:txBody>
      </p:sp>
      <p:sp>
        <p:nvSpPr>
          <p:cNvPr id="9" name="文本框 9"/>
          <p:cNvSpPr txBox="1"/>
          <p:nvPr/>
        </p:nvSpPr>
        <p:spPr>
          <a:xfrm>
            <a:off x="4534950" y="467713"/>
            <a:ext cx="1716494" cy="523216"/>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smtClean="0">
                <a:sym typeface="+mn-ea"/>
              </a:rPr>
              <a:t>carrying</a:t>
            </a:r>
            <a:endParaRPr sz="2800" dirty="0">
              <a:sym typeface="+mn-ea"/>
            </a:endParaRPr>
          </a:p>
        </p:txBody>
      </p:sp>
      <p:sp>
        <p:nvSpPr>
          <p:cNvPr id="10" name="文本框 10"/>
          <p:cNvSpPr txBox="1"/>
          <p:nvPr/>
        </p:nvSpPr>
        <p:spPr>
          <a:xfrm>
            <a:off x="3101447" y="1674355"/>
            <a:ext cx="93720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smtClean="0">
                <a:sym typeface="+mn-ea"/>
              </a:rPr>
              <a:t>off</a:t>
            </a:r>
            <a:endParaRPr sz="2800" dirty="0">
              <a:sym typeface="+mn-ea"/>
            </a:endParaRPr>
          </a:p>
        </p:txBody>
      </p:sp>
      <p:sp>
        <p:nvSpPr>
          <p:cNvPr id="11" name="文本框 12"/>
          <p:cNvSpPr txBox="1"/>
          <p:nvPr/>
        </p:nvSpPr>
        <p:spPr>
          <a:xfrm>
            <a:off x="2297561" y="5987846"/>
            <a:ext cx="15824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to remain </a:t>
            </a:r>
            <a:endParaRPr sz="2800" dirty="0">
              <a:sym typeface="+mn-ea"/>
            </a:endParaRPr>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indefinite" fill="hold"/>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indefinite" fill="hold"/>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indefinite" fill="hold"/>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indefinite" fill="hold"/>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indefinite" fill="hold"/>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indefinite" fill="hold"/>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indefinite" fill="hold"/>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indefinite" fill="hold"/>
                                        <p:tgtEl>
                                          <p:spTgt spid="4"/>
                                        </p:tgtEl>
                                        <p:attrNameLst>
                                          <p:attrName>style.visibility</p:attrName>
                                        </p:attrNameLst>
                                      </p:cBhvr>
                                      <p:to>
                                        <p:strVal val="visible"/>
                                      </p:to>
                                    </p:set>
                                    <p:animEffect transition="in" filter="blinds(horizontal)">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indefinite" fill="hold"/>
                                        <p:tgtEl>
                                          <p:spTgt spid="7"/>
                                        </p:tgtEl>
                                        <p:attrNameLst>
                                          <p:attrName>style.visibility</p:attrName>
                                        </p:attrNameLst>
                                      </p:cBhvr>
                                      <p:to>
                                        <p:strVal val="visible"/>
                                      </p:to>
                                    </p:set>
                                    <p:animEffect transition="in" filter="blinds(horizontal)">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indefinite" fill="hold"/>
                                        <p:tgtEl>
                                          <p:spTgt spid="11"/>
                                        </p:tgtEl>
                                        <p:attrNameLst>
                                          <p:attrName>style.visibility</p:attrName>
                                        </p:attrNameLst>
                                      </p:cBhvr>
                                      <p:to>
                                        <p:strVal val="visible"/>
                                      </p:to>
                                    </p:set>
                                    <p:animEffect transition="in" filter="blinds(horizontal)">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nimBg="1" advAuto="0"/>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文本框 3"/>
          <p:cNvSpPr txBox="1"/>
          <p:nvPr/>
        </p:nvSpPr>
        <p:spPr>
          <a:xfrm>
            <a:off x="84790" y="453170"/>
            <a:ext cx="12238319" cy="5340350"/>
          </a:xfrm>
          <a:prstGeom prst="rect">
            <a:avLst/>
          </a:prstGeom>
          <a:ln w="12700">
            <a:miter lim="400000"/>
          </a:ln>
        </p:spPr>
        <p:txBody>
          <a:bodyPr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rPr dirty="0"/>
              <a:t>1. </a:t>
            </a:r>
            <a:r>
              <a:rPr lang="en-US" dirty="0" smtClean="0">
                <a:solidFill>
                  <a:srgbClr val="3333FF"/>
                </a:solidFill>
                <a:sym typeface="+mn-ea"/>
              </a:rPr>
              <a:t>evacuate</a:t>
            </a:r>
            <a:r>
              <a:rPr dirty="0" smtClean="0"/>
              <a:t>: </a:t>
            </a:r>
            <a:r>
              <a:rPr lang="en-US" dirty="0"/>
              <a:t> to move people from a place of danger to a safer place </a:t>
            </a:r>
            <a:endParaRPr lang="en-US" dirty="0"/>
          </a:p>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把</a:t>
            </a:r>
            <a:r>
              <a:rPr lang="zh-CN" altLang="en-US" dirty="0">
                <a:latin typeface="华文中宋" panose="02010600040101010101" charset="-122"/>
                <a:ea typeface="华文中宋" panose="02010600040101010101" charset="-122"/>
                <a:cs typeface="华文中宋" panose="02010600040101010101" charset="-122"/>
                <a:sym typeface="华文中宋" panose="02010600040101010101" charset="-122"/>
              </a:rPr>
              <a:t>人从危险的地方）疏散，转移，</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撤离</a:t>
            </a:r>
            <a:endParaRPr dirty="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a:t>Children were evacuated from London to escape the bombing. </a:t>
            </a:r>
            <a:endParaRPr dirty="0"/>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rPr lang="zh-CN" altLang="en-US" dirty="0" smtClean="0"/>
              <a:t>    为</a:t>
            </a:r>
            <a:r>
              <a:rPr lang="zh-CN" altLang="en-US" dirty="0"/>
              <a:t>躲避轰炸，孩子们都撤离了</a:t>
            </a:r>
            <a:r>
              <a:rPr lang="zh-CN" altLang="en-US" dirty="0" smtClean="0"/>
              <a:t>伦敦</a:t>
            </a:r>
            <a:r>
              <a:rPr dirty="0" smtClean="0"/>
              <a:t>。</a:t>
            </a: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rPr dirty="0"/>
              <a:t>2. </a:t>
            </a:r>
            <a:r>
              <a:rPr lang="en-US" sz="2800" dirty="0">
                <a:solidFill>
                  <a:srgbClr val="3333FF"/>
                </a:solidFill>
              </a:rPr>
              <a:t>hose</a:t>
            </a:r>
            <a:r>
              <a:rPr sz="3000" dirty="0" smtClean="0"/>
              <a:t>: </a:t>
            </a:r>
            <a:r>
              <a:rPr lang="en-US" sz="2800" dirty="0"/>
              <a:t>to wash or pour water on </a:t>
            </a:r>
            <a:r>
              <a:rPr lang="en-US" sz="2800" dirty="0" err="1"/>
              <a:t>sth</a:t>
            </a:r>
            <a:r>
              <a:rPr lang="en-US" sz="2800" dirty="0"/>
              <a:t> using a hose </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用</a:t>
            </a:r>
            <a:r>
              <a:rPr lang="zh-CN" altLang="en-US" sz="2800" dirty="0">
                <a:latin typeface="华文中宋" panose="02010600040101010101" charset="-122"/>
                <a:ea typeface="华文中宋" panose="02010600040101010101" charset="-122"/>
                <a:cs typeface="华文中宋" panose="02010600040101010101" charset="-122"/>
                <a:sym typeface="华文中宋" panose="02010600040101010101" charset="-122"/>
              </a:rPr>
              <a:t>软管输水冲洗（或浇水</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a:t>
            </a:r>
            <a:endParaRPr sz="2800" dirty="0"/>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We hose </a:t>
            </a:r>
            <a:r>
              <a:rPr lang="en-US" dirty="0"/>
              <a:t>our gardens without even thinking of the water that </a:t>
            </a:r>
            <a:r>
              <a:rPr lang="en-US" dirty="0" smtClean="0"/>
              <a:t>uses.</a:t>
            </a:r>
            <a:endParaRPr lang="en-US" dirty="0" smtClean="0"/>
          </a:p>
          <a:p>
            <a:pPr>
              <a:lnSpc>
                <a:spcPct val="90000"/>
              </a:lnSpc>
              <a:spcBef>
                <a:spcPts val="1000"/>
              </a:spcBef>
              <a:buSzPct val="100000"/>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     </a:t>
            </a:r>
            <a:r>
              <a:rPr lang="zh-CN" altLang="en-US" sz="2800" dirty="0" smtClean="0">
                <a:latin typeface="华文中宋" panose="02010600040101010101" charset="-122"/>
                <a:ea typeface="华文中宋" panose="02010600040101010101" charset="-122"/>
                <a:cs typeface="华文中宋" panose="02010600040101010101" charset="-122"/>
              </a:rPr>
              <a:t>我们浇灌</a:t>
            </a:r>
            <a:r>
              <a:rPr lang="zh-CN" altLang="en-US" sz="2800" dirty="0">
                <a:latin typeface="华文中宋" panose="02010600040101010101" charset="-122"/>
                <a:ea typeface="华文中宋" panose="02010600040101010101" charset="-122"/>
                <a:cs typeface="华文中宋" panose="02010600040101010101" charset="-122"/>
              </a:rPr>
              <a:t>花园，从没考虑过所耗费的水</a:t>
            </a:r>
            <a:r>
              <a:rPr lang="zh-CN" altLang="en-US" sz="2800" dirty="0" smtClean="0">
                <a:latin typeface="华文中宋" panose="02010600040101010101" charset="-122"/>
                <a:ea typeface="华文中宋" panose="02010600040101010101" charset="-122"/>
                <a:cs typeface="华文中宋" panose="02010600040101010101" charset="-122"/>
              </a:rPr>
              <a:t>。</a:t>
            </a:r>
            <a:endParaRPr sz="2800" dirty="0">
              <a:latin typeface="华文中宋" panose="02010600040101010101" charset="-122"/>
              <a:ea typeface="华文中宋" panose="02010600040101010101" charset="-122"/>
              <a:cs typeface="华文中宋" panose="02010600040101010101" charset="-122"/>
              <a:sym typeface="Times New Roman" panose="02020603050405020304"/>
            </a:endParaRPr>
          </a:p>
        </p:txBody>
      </p:sp>
      <p:sp>
        <p:nvSpPr>
          <p:cNvPr id="199" name="文本框 16"/>
          <p:cNvSpPr txBox="1"/>
          <p:nvPr/>
        </p:nvSpPr>
        <p:spPr>
          <a:xfrm>
            <a:off x="0" y="0"/>
            <a:ext cx="185991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词汇讲解</a:t>
            </a:r>
            <a:r>
              <a:rPr lang="en-US">
                <a:latin typeface="微软雅黑" panose="020B0503020204020204" charset="-122"/>
                <a:ea typeface="微软雅黑" panose="020B0503020204020204" charset="-122"/>
              </a:rPr>
              <a:t> 1</a:t>
            </a:r>
            <a:endParaRPr lang="en-US">
              <a:latin typeface="微软雅黑" panose="020B0503020204020204" charset="-122"/>
              <a:ea typeface="微软雅黑" panose="020B0503020204020204" charset="-122"/>
            </a:endParaRPr>
          </a:p>
        </p:txBody>
      </p:sp>
      <p:sp>
        <p:nvSpPr>
          <p:cNvPr id="200" name="文本框 1"/>
          <p:cNvSpPr txBox="1"/>
          <p:nvPr/>
        </p:nvSpPr>
        <p:spPr>
          <a:xfrm>
            <a:off x="137795" y="2517316"/>
            <a:ext cx="1628670"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翻译句子</a:t>
            </a:r>
            <a:endParaRPr dirty="0">
              <a:latin typeface="微软雅黑" panose="020B0503020204020204" charset="-122"/>
              <a:ea typeface="微软雅黑" panose="020B0503020204020204" charset="-122"/>
            </a:endParaRPr>
          </a:p>
        </p:txBody>
      </p:sp>
      <p:sp>
        <p:nvSpPr>
          <p:cNvPr id="201" name="文本框 2"/>
          <p:cNvSpPr txBox="1"/>
          <p:nvPr/>
        </p:nvSpPr>
        <p:spPr>
          <a:xfrm>
            <a:off x="161921" y="3103946"/>
            <a:ext cx="12226143" cy="551815"/>
          </a:xfrm>
          <a:prstGeom prst="rect">
            <a:avLst/>
          </a:prstGeom>
          <a:ln w="12700">
            <a:miter lim="400000"/>
          </a:ln>
        </p:spPr>
        <p:txBody>
          <a:bodyPr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dirty="0"/>
              <a:t>Army helicopters tried to evacuate the </a:t>
            </a:r>
            <a:r>
              <a:rPr lang="en-US" dirty="0" smtClean="0"/>
              <a:t>injured</a:t>
            </a:r>
            <a:r>
              <a:rPr dirty="0" smtClean="0"/>
              <a:t>.</a:t>
            </a:r>
            <a:endParaRPr dirty="0"/>
          </a:p>
        </p:txBody>
      </p:sp>
      <p:sp>
        <p:nvSpPr>
          <p:cNvPr id="202" name="文本框 4"/>
          <p:cNvSpPr txBox="1"/>
          <p:nvPr/>
        </p:nvSpPr>
        <p:spPr>
          <a:xfrm>
            <a:off x="128720" y="5779119"/>
            <a:ext cx="1626873"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翻译句子</a:t>
            </a:r>
            <a:endParaRPr dirty="0">
              <a:latin typeface="微软雅黑" panose="020B0503020204020204" charset="-122"/>
              <a:ea typeface="微软雅黑" panose="020B0503020204020204" charset="-122"/>
            </a:endParaRPr>
          </a:p>
        </p:txBody>
      </p:sp>
      <p:sp>
        <p:nvSpPr>
          <p:cNvPr id="203" name="文本框 5"/>
          <p:cNvSpPr txBox="1"/>
          <p:nvPr/>
        </p:nvSpPr>
        <p:spPr>
          <a:xfrm>
            <a:off x="215900" y="6233787"/>
            <a:ext cx="11977370" cy="520700"/>
          </a:xfrm>
          <a:prstGeom prst="rect">
            <a:avLst/>
          </a:prstGeom>
          <a:ln w="12700">
            <a:miter lim="400000"/>
          </a:ln>
        </p:spPr>
        <p:txBody>
          <a:bodyPr wrap="square"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Firemen hosed the burning </a:t>
            </a:r>
            <a:r>
              <a:rPr lang="en-US" sz="2800" dirty="0" smtClean="0"/>
              <a:t>car</a:t>
            </a:r>
            <a:r>
              <a:rPr sz="2800" dirty="0" smtClean="0"/>
              <a:t>.</a:t>
            </a:r>
            <a:endParaRPr sz="2800" dirty="0"/>
          </a:p>
        </p:txBody>
      </p:sp>
      <p:sp>
        <p:nvSpPr>
          <p:cNvPr id="204" name="文本框 7"/>
          <p:cNvSpPr txBox="1"/>
          <p:nvPr/>
        </p:nvSpPr>
        <p:spPr>
          <a:xfrm>
            <a:off x="1881186" y="2519304"/>
            <a:ext cx="9650336" cy="52070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dirty="0"/>
              <a:t>军用直升机设法撤出</a:t>
            </a:r>
            <a:r>
              <a:rPr lang="zh-CN" altLang="en-US" dirty="0" smtClean="0"/>
              <a:t>伤员</a:t>
            </a:r>
            <a:r>
              <a:rPr dirty="0" smtClean="0"/>
              <a:t>。</a:t>
            </a:r>
            <a:endParaRPr dirty="0"/>
          </a:p>
        </p:txBody>
      </p:sp>
      <p:sp>
        <p:nvSpPr>
          <p:cNvPr id="205" name="直接连接符 8"/>
          <p:cNvSpPr/>
          <p:nvPr/>
        </p:nvSpPr>
        <p:spPr>
          <a:xfrm flipV="1">
            <a:off x="215900" y="3547266"/>
            <a:ext cx="7237323" cy="54453"/>
          </a:xfrm>
          <a:prstGeom prst="line">
            <a:avLst/>
          </a:prstGeom>
          <a:ln w="28575">
            <a:solidFill>
              <a:srgbClr val="000000"/>
            </a:solidFill>
            <a:miter/>
          </a:ln>
        </p:spPr>
        <p:txBody>
          <a:bodyPr lIns="45718" tIns="45718" rIns="45718" bIns="45718"/>
          <a:lstStyle/>
          <a:p/>
        </p:txBody>
      </p:sp>
      <p:sp>
        <p:nvSpPr>
          <p:cNvPr id="206" name="文本框 10"/>
          <p:cNvSpPr txBox="1"/>
          <p:nvPr/>
        </p:nvSpPr>
        <p:spPr>
          <a:xfrm>
            <a:off x="1892769" y="5785395"/>
            <a:ext cx="10265411" cy="49022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sz="2600" dirty="0"/>
              <a:t>消防队员用水龙带向燃烧的汽车喷</a:t>
            </a:r>
            <a:r>
              <a:rPr lang="zh-CN" altLang="en-US" sz="2600" dirty="0" smtClean="0"/>
              <a:t>水。</a:t>
            </a:r>
            <a:endParaRPr sz="2600" dirty="0"/>
          </a:p>
        </p:txBody>
      </p:sp>
      <p:sp>
        <p:nvSpPr>
          <p:cNvPr id="207" name="直接连接符 11"/>
          <p:cNvSpPr/>
          <p:nvPr/>
        </p:nvSpPr>
        <p:spPr>
          <a:xfrm flipV="1">
            <a:off x="137795" y="6693617"/>
            <a:ext cx="4680000" cy="18968"/>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8">
                                            <p:txEl>
                                              <p:pRg st="2" end="2"/>
                                            </p:txEl>
                                          </p:spTgt>
                                        </p:tgtEl>
                                        <p:attrNameLst>
                                          <p:attrName>style.visibility</p:attrName>
                                        </p:attrNameLst>
                                      </p:cBhvr>
                                      <p:to>
                                        <p:strVal val="visible"/>
                                      </p:to>
                                    </p:set>
                                    <p:animEffect transition="in" filter="blinds(horizontal)">
                                      <p:cBhvr>
                                        <p:cTn id="7" dur="500"/>
                                        <p:tgtEl>
                                          <p:spTgt spid="198">
                                            <p:txEl>
                                              <p:pRg st="2" end="2"/>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8">
                                            <p:txEl>
                                              <p:pRg st="3" end="3"/>
                                            </p:txEl>
                                          </p:spTgt>
                                        </p:tgtEl>
                                        <p:attrNameLst>
                                          <p:attrName>style.visibility</p:attrName>
                                        </p:attrNameLst>
                                      </p:cBhvr>
                                      <p:to>
                                        <p:strVal val="visible"/>
                                      </p:to>
                                    </p:set>
                                    <p:animEffect transition="in" filter="blinds(horizontal)">
                                      <p:cBhvr>
                                        <p:cTn id="10" dur="500"/>
                                        <p:tgtEl>
                                          <p:spTgt spid="198">
                                            <p:txEl>
                                              <p:pRg st="3" end="3"/>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indefinite" fill="hold"/>
                                        <p:tgtEl>
                                          <p:spTgt spid="200"/>
                                        </p:tgtEl>
                                        <p:attrNameLst>
                                          <p:attrName>style.visibility</p:attrName>
                                        </p:attrNameLst>
                                      </p:cBhvr>
                                      <p:to>
                                        <p:strVal val="visible"/>
                                      </p:to>
                                    </p:set>
                                    <p:animEffect transition="in" filter="blinds(horizontal)">
                                      <p:cBhvr>
                                        <p:cTn id="15" dur="500"/>
                                        <p:tgtEl>
                                          <p:spTgt spid="200"/>
                                        </p:tgtEl>
                                      </p:cBhvr>
                                    </p:animEffect>
                                  </p:childTnLst>
                                </p:cTn>
                              </p:par>
                              <p:par>
                                <p:cTn id="16" presetID="3" presetClass="entr" presetSubtype="10" fill="hold" grpId="0" nodeType="withEffect">
                                  <p:stCondLst>
                                    <p:cond delay="0"/>
                                  </p:stCondLst>
                                  <p:childTnLst>
                                    <p:set>
                                      <p:cBhvr>
                                        <p:cTn id="17" dur="indefinite" fill="hold"/>
                                        <p:tgtEl>
                                          <p:spTgt spid="204"/>
                                        </p:tgtEl>
                                        <p:attrNameLst>
                                          <p:attrName>style.visibility</p:attrName>
                                        </p:attrNameLst>
                                      </p:cBhvr>
                                      <p:to>
                                        <p:strVal val="visible"/>
                                      </p:to>
                                    </p:set>
                                    <p:animEffect transition="in" filter="blinds(horizontal)">
                                      <p:cBhvr>
                                        <p:cTn id="18" dur="500"/>
                                        <p:tgtEl>
                                          <p:spTgt spid="204"/>
                                        </p:tgtEl>
                                      </p:cBhvr>
                                    </p:animEffect>
                                  </p:childTnLst>
                                </p:cTn>
                              </p:par>
                              <p:par>
                                <p:cTn id="19" presetID="3" presetClass="entr" presetSubtype="10" fill="hold" grpId="0" nodeType="withEffect">
                                  <p:stCondLst>
                                    <p:cond delay="0"/>
                                  </p:stCondLst>
                                  <p:childTnLst>
                                    <p:set>
                                      <p:cBhvr>
                                        <p:cTn id="20" dur="indefinite" fill="hold"/>
                                        <p:tgtEl>
                                          <p:spTgt spid="205"/>
                                        </p:tgtEl>
                                        <p:attrNameLst>
                                          <p:attrName>style.visibility</p:attrName>
                                        </p:attrNameLst>
                                      </p:cBhvr>
                                      <p:to>
                                        <p:strVal val="visible"/>
                                      </p:to>
                                    </p:set>
                                    <p:animEffect transition="in" filter="blinds(horizontal)">
                                      <p:cBhvr>
                                        <p:cTn id="21" dur="500"/>
                                        <p:tgtEl>
                                          <p:spTgt spid="20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indefinite" fill="hold"/>
                                        <p:tgtEl>
                                          <p:spTgt spid="201"/>
                                        </p:tgtEl>
                                        <p:attrNameLst>
                                          <p:attrName>style.visibility</p:attrName>
                                        </p:attrNameLst>
                                      </p:cBhvr>
                                      <p:to>
                                        <p:strVal val="visible"/>
                                      </p:to>
                                    </p:set>
                                    <p:animEffect transition="in" filter="blinds(horizontal)">
                                      <p:cBhvr>
                                        <p:cTn id="26" dur="500"/>
                                        <p:tgtEl>
                                          <p:spTgt spid="201"/>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98">
                                            <p:txEl>
                                              <p:pRg st="8" end="8"/>
                                            </p:txEl>
                                          </p:spTgt>
                                        </p:tgtEl>
                                        <p:attrNameLst>
                                          <p:attrName>style.visibility</p:attrName>
                                        </p:attrNameLst>
                                      </p:cBhvr>
                                      <p:to>
                                        <p:strVal val="visible"/>
                                      </p:to>
                                    </p:set>
                                    <p:animEffect transition="in" filter="blinds(horizontal)">
                                      <p:cBhvr>
                                        <p:cTn id="31" dur="500"/>
                                        <p:tgtEl>
                                          <p:spTgt spid="198">
                                            <p:txEl>
                                              <p:pRg st="8" end="8"/>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98">
                                            <p:txEl>
                                              <p:pRg st="9" end="9"/>
                                            </p:txEl>
                                          </p:spTgt>
                                        </p:tgtEl>
                                        <p:attrNameLst>
                                          <p:attrName>style.visibility</p:attrName>
                                        </p:attrNameLst>
                                      </p:cBhvr>
                                      <p:to>
                                        <p:strVal val="visible"/>
                                      </p:to>
                                    </p:set>
                                    <p:animEffect transition="in" filter="blinds(horizontal)">
                                      <p:cBhvr>
                                        <p:cTn id="34" dur="500"/>
                                        <p:tgtEl>
                                          <p:spTgt spid="198">
                                            <p:txEl>
                                              <p:pRg st="9" end="9"/>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indefinite" fill="hold"/>
                                        <p:tgtEl>
                                          <p:spTgt spid="206"/>
                                        </p:tgtEl>
                                        <p:attrNameLst>
                                          <p:attrName>style.visibility</p:attrName>
                                        </p:attrNameLst>
                                      </p:cBhvr>
                                      <p:to>
                                        <p:strVal val="visible"/>
                                      </p:to>
                                    </p:set>
                                    <p:animEffect transition="in" filter="blinds(horizontal)">
                                      <p:cBhvr>
                                        <p:cTn id="39" dur="500"/>
                                        <p:tgtEl>
                                          <p:spTgt spid="206"/>
                                        </p:tgtEl>
                                      </p:cBhvr>
                                    </p:animEffect>
                                  </p:childTnLst>
                                </p:cTn>
                              </p:par>
                              <p:par>
                                <p:cTn id="40" presetID="3" presetClass="entr" presetSubtype="10" fill="hold" grpId="0" nodeType="withEffect">
                                  <p:stCondLst>
                                    <p:cond delay="0"/>
                                  </p:stCondLst>
                                  <p:childTnLst>
                                    <p:set>
                                      <p:cBhvr>
                                        <p:cTn id="41" dur="indefinite" fill="hold"/>
                                        <p:tgtEl>
                                          <p:spTgt spid="202"/>
                                        </p:tgtEl>
                                        <p:attrNameLst>
                                          <p:attrName>style.visibility</p:attrName>
                                        </p:attrNameLst>
                                      </p:cBhvr>
                                      <p:to>
                                        <p:strVal val="visible"/>
                                      </p:to>
                                    </p:set>
                                    <p:animEffect transition="in" filter="blinds(horizontal)">
                                      <p:cBhvr>
                                        <p:cTn id="42" dur="500"/>
                                        <p:tgtEl>
                                          <p:spTgt spid="202"/>
                                        </p:tgtEl>
                                      </p:cBhvr>
                                    </p:animEffect>
                                  </p:childTnLst>
                                </p:cTn>
                              </p:par>
                              <p:par>
                                <p:cTn id="43" presetID="22" presetClass="entr" presetSubtype="4" fill="hold" grpId="0" nodeType="withEffect">
                                  <p:stCondLst>
                                    <p:cond delay="0"/>
                                  </p:stCondLst>
                                  <p:childTnLst>
                                    <p:set>
                                      <p:cBhvr>
                                        <p:cTn id="44" dur="indefinite" fill="hold"/>
                                        <p:tgtEl>
                                          <p:spTgt spid="207"/>
                                        </p:tgtEl>
                                        <p:attrNameLst>
                                          <p:attrName>style.visibility</p:attrName>
                                        </p:attrNameLst>
                                      </p:cBhvr>
                                      <p:to>
                                        <p:strVal val="visible"/>
                                      </p:to>
                                    </p:set>
                                    <p:animEffect transition="in" filter="wipe(down)">
                                      <p:cBhvr>
                                        <p:cTn id="45" dur="500"/>
                                        <p:tgtEl>
                                          <p:spTgt spid="20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indefinite" fill="hold"/>
                                        <p:tgtEl>
                                          <p:spTgt spid="203"/>
                                        </p:tgtEl>
                                        <p:attrNameLst>
                                          <p:attrName>style.visibility</p:attrName>
                                        </p:attrNameLst>
                                      </p:cBhvr>
                                      <p:to>
                                        <p:strVal val="visible"/>
                                      </p:to>
                                    </p:set>
                                    <p:animEffect transition="in" filter="blinds(horizontal)">
                                      <p:cBhvr>
                                        <p:cTn id="50"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bldLvl="0" animBg="1" advAuto="0"/>
      <p:bldP spid="201" grpId="0" animBg="1" advAuto="0"/>
      <p:bldP spid="202" grpId="0" bldLvl="0" animBg="1" advAuto="0"/>
      <p:bldP spid="203" grpId="0" animBg="1" advAuto="0"/>
      <p:bldP spid="204" grpId="0" animBg="1" advAuto="0"/>
      <p:bldP spid="205" grpId="0" bldLvl="0" animBg="1" advAuto="0"/>
      <p:bldP spid="206" grpId="0" animBg="1" advAuto="0"/>
      <p:bldP spid="207" grpId="0" bldLvl="0" animBg="1" advAuto="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文本框 3"/>
          <p:cNvSpPr txBox="1"/>
          <p:nvPr/>
        </p:nvSpPr>
        <p:spPr>
          <a:xfrm>
            <a:off x="53040" y="480169"/>
            <a:ext cx="12023941" cy="4696460"/>
          </a:xfrm>
          <a:prstGeom prst="rect">
            <a:avLst/>
          </a:prstGeom>
          <a:ln w="12700">
            <a:miter lim="400000"/>
          </a:ln>
        </p:spPr>
        <p:txBody>
          <a:bodyPr wrap="square"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rPr dirty="0"/>
              <a:t>1. </a:t>
            </a:r>
            <a:r>
              <a:rPr lang="en-US" dirty="0" smtClean="0">
                <a:solidFill>
                  <a:srgbClr val="3333FF"/>
                </a:solidFill>
                <a:sym typeface="+mn-ea"/>
              </a:rPr>
              <a:t>fall </a:t>
            </a:r>
            <a:r>
              <a:rPr lang="en-US" dirty="0">
                <a:solidFill>
                  <a:srgbClr val="3333FF"/>
                </a:solidFill>
                <a:sym typeface="+mn-ea"/>
              </a:rPr>
              <a:t>on</a:t>
            </a:r>
            <a:r>
              <a:rPr dirty="0" smtClean="0"/>
              <a:t>: </a:t>
            </a:r>
            <a:r>
              <a:rPr lang="en-US" dirty="0" smtClean="0"/>
              <a:t>to </a:t>
            </a:r>
            <a:r>
              <a:rPr lang="en-US" dirty="0"/>
              <a:t>happen or take place </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发生</a:t>
            </a:r>
            <a:endParaRPr dirty="0" smtClean="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a:t>My birthday falls on a Monday this year. </a:t>
            </a:r>
            <a:endParaRPr dirty="0" smtClean="0"/>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rPr dirty="0" smtClean="0"/>
              <a:t>   </a:t>
            </a:r>
            <a:r>
              <a:rPr lang="zh-CN" altLang="en-US" dirty="0" smtClean="0"/>
              <a:t>今年</a:t>
            </a:r>
            <a:r>
              <a:rPr lang="zh-CN" altLang="en-US" dirty="0"/>
              <a:t>我的生日适逢星期一</a:t>
            </a:r>
            <a:r>
              <a:rPr lang="zh-CN" altLang="en-US" dirty="0" smtClean="0"/>
              <a:t>。</a:t>
            </a:r>
            <a:endParaRPr dirty="0" smtClean="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dirty="0" smtClean="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dirty="0" smtClean="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lang="en-US" dirty="0" smtClean="0"/>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rPr dirty="0" smtClean="0"/>
              <a:t>2</a:t>
            </a:r>
            <a:r>
              <a:rPr dirty="0"/>
              <a:t>. </a:t>
            </a:r>
            <a:r>
              <a:rPr lang="en-US" sz="2800" dirty="0" smtClean="0">
                <a:solidFill>
                  <a:srgbClr val="3333FF"/>
                </a:solidFill>
              </a:rPr>
              <a:t>firm</a:t>
            </a:r>
            <a:r>
              <a:rPr sz="2800" dirty="0" smtClean="0"/>
              <a:t>: </a:t>
            </a:r>
            <a:r>
              <a:rPr lang="en-US" sz="2800" dirty="0"/>
              <a:t>not likely to </a:t>
            </a:r>
            <a:r>
              <a:rPr lang="en-US" sz="2800" dirty="0" smtClean="0"/>
              <a:t>change</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坚定</a:t>
            </a:r>
            <a:r>
              <a:rPr lang="zh-CN" altLang="en-US" sz="2800" dirty="0">
                <a:latin typeface="华文中宋" panose="02010600040101010101" charset="-122"/>
                <a:ea typeface="华文中宋" panose="02010600040101010101" charset="-122"/>
                <a:cs typeface="华文中宋" panose="02010600040101010101" charset="-122"/>
                <a:sym typeface="华文中宋" panose="02010600040101010101" charset="-122"/>
              </a:rPr>
              <a:t>的；确定的；坚决</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的</a:t>
            </a:r>
            <a:endParaRPr lang="zh-CN" sz="2800" dirty="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This </a:t>
            </a:r>
            <a:r>
              <a:rPr lang="en-US" dirty="0"/>
              <a:t>man may have killed others but unfortunately we have no firm evidence. </a:t>
            </a:r>
            <a:r>
              <a:rPr dirty="0" smtClean="0"/>
              <a:t>   </a:t>
            </a:r>
            <a:r>
              <a:rPr lang="zh-CN" altLang="en-US" sz="2800" dirty="0" smtClean="0">
                <a:latin typeface="华文中宋" panose="02010600040101010101" charset="-122"/>
                <a:ea typeface="华文中宋" panose="02010600040101010101" charset="-122"/>
                <a:cs typeface="华文中宋" panose="02010600040101010101" charset="-122"/>
              </a:rPr>
              <a:t>这</a:t>
            </a:r>
            <a:r>
              <a:rPr lang="zh-CN" altLang="en-US" sz="2800" dirty="0">
                <a:latin typeface="华文中宋" panose="02010600040101010101" charset="-122"/>
                <a:ea typeface="华文中宋" panose="02010600040101010101" charset="-122"/>
                <a:cs typeface="华文中宋" panose="02010600040101010101" charset="-122"/>
              </a:rPr>
              <a:t>名男子可能还杀过别的人，只可惜我们没有确凿的证据。</a:t>
            </a:r>
            <a:endParaRPr lang="zh-CN" altLang="en-US" sz="2800" dirty="0">
              <a:latin typeface="华文中宋" panose="02010600040101010101" charset="-122"/>
              <a:ea typeface="华文中宋" panose="02010600040101010101" charset="-122"/>
              <a:cs typeface="华文中宋" panose="02010600040101010101" charset="-122"/>
            </a:endParaRPr>
          </a:p>
        </p:txBody>
      </p:sp>
      <p:sp>
        <p:nvSpPr>
          <p:cNvPr id="199" name="文本框 16"/>
          <p:cNvSpPr txBox="1"/>
          <p:nvPr/>
        </p:nvSpPr>
        <p:spPr>
          <a:xfrm>
            <a:off x="0" y="8436"/>
            <a:ext cx="185991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词汇讲解</a:t>
            </a:r>
            <a:r>
              <a:rPr lang="en-US" dirty="0">
                <a:latin typeface="微软雅黑" panose="020B0503020204020204" charset="-122"/>
                <a:ea typeface="微软雅黑" panose="020B0503020204020204" charset="-122"/>
              </a:rPr>
              <a:t> 2</a:t>
            </a:r>
            <a:endParaRPr lang="en-US" dirty="0">
              <a:latin typeface="微软雅黑" panose="020B0503020204020204" charset="-122"/>
              <a:ea typeface="微软雅黑" panose="020B0503020204020204" charset="-122"/>
            </a:endParaRPr>
          </a:p>
        </p:txBody>
      </p:sp>
      <p:sp>
        <p:nvSpPr>
          <p:cNvPr id="200" name="文本框 1"/>
          <p:cNvSpPr txBox="1"/>
          <p:nvPr/>
        </p:nvSpPr>
        <p:spPr>
          <a:xfrm>
            <a:off x="116520" y="2036529"/>
            <a:ext cx="1628670"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翻译句子</a:t>
            </a:r>
            <a:endParaRPr dirty="0">
              <a:latin typeface="微软雅黑" panose="020B0503020204020204" charset="-122"/>
              <a:ea typeface="微软雅黑" panose="020B0503020204020204" charset="-122"/>
            </a:endParaRPr>
          </a:p>
        </p:txBody>
      </p:sp>
      <p:sp>
        <p:nvSpPr>
          <p:cNvPr id="201" name="文本框 2"/>
          <p:cNvSpPr txBox="1"/>
          <p:nvPr/>
        </p:nvSpPr>
        <p:spPr>
          <a:xfrm>
            <a:off x="124332" y="2628433"/>
            <a:ext cx="12226143" cy="551815"/>
          </a:xfrm>
          <a:prstGeom prst="rect">
            <a:avLst/>
          </a:prstGeom>
          <a:ln w="12700">
            <a:miter lim="400000"/>
          </a:ln>
        </p:spPr>
        <p:txBody>
          <a:bodyPr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dirty="0"/>
              <a:t> National Day </a:t>
            </a:r>
            <a:r>
              <a:rPr lang="en-US" altLang="zh-CN" dirty="0" smtClean="0"/>
              <a:t>falls</a:t>
            </a:r>
            <a:r>
              <a:rPr lang="en-US" dirty="0" smtClean="0"/>
              <a:t> </a:t>
            </a:r>
            <a:r>
              <a:rPr lang="en-US" dirty="0"/>
              <a:t>on October 1st</a:t>
            </a:r>
            <a:r>
              <a:rPr dirty="0" smtClean="0"/>
              <a:t>.</a:t>
            </a:r>
            <a:endParaRPr dirty="0"/>
          </a:p>
        </p:txBody>
      </p:sp>
      <p:sp>
        <p:nvSpPr>
          <p:cNvPr id="202" name="文本框 4"/>
          <p:cNvSpPr txBox="1"/>
          <p:nvPr/>
        </p:nvSpPr>
        <p:spPr>
          <a:xfrm>
            <a:off x="124332" y="5181965"/>
            <a:ext cx="1626873"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翻译句子</a:t>
            </a:r>
            <a:endParaRPr dirty="0">
              <a:latin typeface="微软雅黑" panose="020B0503020204020204" charset="-122"/>
              <a:ea typeface="微软雅黑" panose="020B0503020204020204" charset="-122"/>
            </a:endParaRPr>
          </a:p>
        </p:txBody>
      </p:sp>
      <p:sp>
        <p:nvSpPr>
          <p:cNvPr id="203" name="文本框 5"/>
          <p:cNvSpPr txBox="1"/>
          <p:nvPr/>
        </p:nvSpPr>
        <p:spPr>
          <a:xfrm>
            <a:off x="124332" y="5723853"/>
            <a:ext cx="11977370" cy="523216"/>
          </a:xfrm>
          <a:prstGeom prst="rect">
            <a:avLst/>
          </a:prstGeom>
          <a:ln w="12700">
            <a:miter lim="400000"/>
          </a:ln>
        </p:spPr>
        <p:txBody>
          <a:bodyPr wrap="square"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We have no firm evidence to support the </a:t>
            </a:r>
            <a:r>
              <a:rPr lang="en-US" sz="2800" dirty="0" smtClean="0"/>
              <a:t>case</a:t>
            </a:r>
            <a:r>
              <a:rPr sz="2800" dirty="0" smtClean="0"/>
              <a:t>.</a:t>
            </a:r>
            <a:endParaRPr sz="2800" dirty="0"/>
          </a:p>
        </p:txBody>
      </p:sp>
      <p:sp>
        <p:nvSpPr>
          <p:cNvPr id="204" name="文本框 7"/>
          <p:cNvSpPr txBox="1"/>
          <p:nvPr/>
        </p:nvSpPr>
        <p:spPr>
          <a:xfrm>
            <a:off x="1870747" y="2018016"/>
            <a:ext cx="9650336" cy="52070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dirty="0"/>
              <a:t>国庆节在</a:t>
            </a:r>
            <a:r>
              <a:rPr lang="en-US" altLang="zh-CN" dirty="0"/>
              <a:t>10</a:t>
            </a:r>
            <a:r>
              <a:rPr lang="zh-CN" altLang="en-US" dirty="0"/>
              <a:t>月</a:t>
            </a:r>
            <a:r>
              <a:rPr lang="en-US" altLang="zh-CN" dirty="0"/>
              <a:t>1</a:t>
            </a:r>
            <a:r>
              <a:rPr lang="zh-CN" altLang="en-US" dirty="0" smtClean="0"/>
              <a:t>日</a:t>
            </a:r>
            <a:r>
              <a:rPr dirty="0" smtClean="0"/>
              <a:t>。</a:t>
            </a:r>
            <a:endParaRPr dirty="0"/>
          </a:p>
        </p:txBody>
      </p:sp>
      <p:sp>
        <p:nvSpPr>
          <p:cNvPr id="205" name="直接连接符 8"/>
          <p:cNvSpPr/>
          <p:nvPr/>
        </p:nvSpPr>
        <p:spPr>
          <a:xfrm flipV="1">
            <a:off x="192516" y="3063617"/>
            <a:ext cx="5876931" cy="60124"/>
          </a:xfrm>
          <a:prstGeom prst="line">
            <a:avLst/>
          </a:prstGeom>
          <a:ln w="28575">
            <a:solidFill>
              <a:srgbClr val="000000"/>
            </a:solidFill>
            <a:miter/>
          </a:ln>
        </p:spPr>
        <p:txBody>
          <a:bodyPr lIns="45718" tIns="45718" rIns="45718" bIns="45718"/>
          <a:lstStyle/>
          <a:p/>
        </p:txBody>
      </p:sp>
      <p:sp>
        <p:nvSpPr>
          <p:cNvPr id="206" name="文本框 10"/>
          <p:cNvSpPr txBox="1"/>
          <p:nvPr/>
        </p:nvSpPr>
        <p:spPr>
          <a:xfrm>
            <a:off x="1908151" y="5203153"/>
            <a:ext cx="10265411" cy="49022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sz="2600" dirty="0"/>
              <a:t>我们没有确凿的证据支持这个</a:t>
            </a:r>
            <a:r>
              <a:rPr lang="zh-CN" altLang="en-US" sz="2600" dirty="0" smtClean="0"/>
              <a:t>论点。</a:t>
            </a:r>
            <a:endParaRPr sz="2600" dirty="0"/>
          </a:p>
        </p:txBody>
      </p:sp>
      <p:sp>
        <p:nvSpPr>
          <p:cNvPr id="207" name="直接连接符 11"/>
          <p:cNvSpPr/>
          <p:nvPr/>
        </p:nvSpPr>
        <p:spPr>
          <a:xfrm>
            <a:off x="192405" y="6173470"/>
            <a:ext cx="6692265" cy="6350"/>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8">
                                            <p:txEl>
                                              <p:pRg st="1" end="1"/>
                                            </p:txEl>
                                          </p:spTgt>
                                        </p:tgtEl>
                                        <p:attrNameLst>
                                          <p:attrName>style.visibility</p:attrName>
                                        </p:attrNameLst>
                                      </p:cBhvr>
                                      <p:to>
                                        <p:strVal val="visible"/>
                                      </p:to>
                                    </p:set>
                                    <p:animEffect transition="in" filter="blinds(horizontal)">
                                      <p:cBhvr>
                                        <p:cTn id="7" dur="500"/>
                                        <p:tgtEl>
                                          <p:spTgt spid="19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8">
                                            <p:txEl>
                                              <p:pRg st="2" end="2"/>
                                            </p:txEl>
                                          </p:spTgt>
                                        </p:tgtEl>
                                        <p:attrNameLst>
                                          <p:attrName>style.visibility</p:attrName>
                                        </p:attrNameLst>
                                      </p:cBhvr>
                                      <p:to>
                                        <p:strVal val="visible"/>
                                      </p:to>
                                    </p:set>
                                    <p:animEffect transition="in" filter="blinds(horizontal)">
                                      <p:cBhvr>
                                        <p:cTn id="10" dur="500"/>
                                        <p:tgtEl>
                                          <p:spTgt spid="198">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indefinite" fill="hold"/>
                                        <p:tgtEl>
                                          <p:spTgt spid="200"/>
                                        </p:tgtEl>
                                        <p:attrNameLst>
                                          <p:attrName>style.visibility</p:attrName>
                                        </p:attrNameLst>
                                      </p:cBhvr>
                                      <p:to>
                                        <p:strVal val="visible"/>
                                      </p:to>
                                    </p:set>
                                    <p:animEffect transition="in" filter="blinds(horizontal)">
                                      <p:cBhvr>
                                        <p:cTn id="15" dur="500"/>
                                        <p:tgtEl>
                                          <p:spTgt spid="200"/>
                                        </p:tgtEl>
                                      </p:cBhvr>
                                    </p:animEffect>
                                  </p:childTnLst>
                                </p:cTn>
                              </p:par>
                              <p:par>
                                <p:cTn id="16" presetID="3" presetClass="entr" presetSubtype="10" fill="hold" grpId="0" nodeType="withEffect">
                                  <p:stCondLst>
                                    <p:cond delay="0"/>
                                  </p:stCondLst>
                                  <p:childTnLst>
                                    <p:set>
                                      <p:cBhvr>
                                        <p:cTn id="17" dur="indefinite" fill="hold"/>
                                        <p:tgtEl>
                                          <p:spTgt spid="204"/>
                                        </p:tgtEl>
                                        <p:attrNameLst>
                                          <p:attrName>style.visibility</p:attrName>
                                        </p:attrNameLst>
                                      </p:cBhvr>
                                      <p:to>
                                        <p:strVal val="visible"/>
                                      </p:to>
                                    </p:set>
                                    <p:animEffect transition="in" filter="blinds(horizontal)">
                                      <p:cBhvr>
                                        <p:cTn id="18" dur="500"/>
                                        <p:tgtEl>
                                          <p:spTgt spid="204"/>
                                        </p:tgtEl>
                                      </p:cBhvr>
                                    </p:animEffect>
                                  </p:childTnLst>
                                </p:cTn>
                              </p:par>
                              <p:par>
                                <p:cTn id="19" presetID="3" presetClass="entr" presetSubtype="10" fill="hold" grpId="0" nodeType="withEffect">
                                  <p:stCondLst>
                                    <p:cond delay="0"/>
                                  </p:stCondLst>
                                  <p:childTnLst>
                                    <p:set>
                                      <p:cBhvr>
                                        <p:cTn id="20" dur="indefinite" fill="hold"/>
                                        <p:tgtEl>
                                          <p:spTgt spid="205"/>
                                        </p:tgtEl>
                                        <p:attrNameLst>
                                          <p:attrName>style.visibility</p:attrName>
                                        </p:attrNameLst>
                                      </p:cBhvr>
                                      <p:to>
                                        <p:strVal val="visible"/>
                                      </p:to>
                                    </p:set>
                                    <p:animEffect transition="in" filter="blinds(horizontal)">
                                      <p:cBhvr>
                                        <p:cTn id="21" dur="500"/>
                                        <p:tgtEl>
                                          <p:spTgt spid="20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indefinite" fill="hold"/>
                                        <p:tgtEl>
                                          <p:spTgt spid="201"/>
                                        </p:tgtEl>
                                        <p:attrNameLst>
                                          <p:attrName>style.visibility</p:attrName>
                                        </p:attrNameLst>
                                      </p:cBhvr>
                                      <p:to>
                                        <p:strVal val="visible"/>
                                      </p:to>
                                    </p:set>
                                    <p:animEffect transition="in" filter="blinds(horizontal)">
                                      <p:cBhvr>
                                        <p:cTn id="26" dur="500"/>
                                        <p:tgtEl>
                                          <p:spTgt spid="201"/>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98">
                                            <p:txEl>
                                              <p:pRg st="7" end="7"/>
                                            </p:txEl>
                                          </p:spTgt>
                                        </p:tgtEl>
                                        <p:attrNameLst>
                                          <p:attrName>style.visibility</p:attrName>
                                        </p:attrNameLst>
                                      </p:cBhvr>
                                      <p:to>
                                        <p:strVal val="visible"/>
                                      </p:to>
                                    </p:set>
                                    <p:animEffect transition="in" filter="blinds(horizontal)">
                                      <p:cBhvr>
                                        <p:cTn id="31" dur="500"/>
                                        <p:tgtEl>
                                          <p:spTgt spid="198">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0" nodeType="clickEffect">
                                  <p:stCondLst>
                                    <p:cond delay="0"/>
                                  </p:stCondLst>
                                  <p:childTnLst>
                                    <p:set>
                                      <p:cBhvr>
                                        <p:cTn id="35" dur="indefinite" fill="hold"/>
                                        <p:tgtEl>
                                          <p:spTgt spid="206"/>
                                        </p:tgtEl>
                                        <p:attrNameLst>
                                          <p:attrName>style.visibility</p:attrName>
                                        </p:attrNameLst>
                                      </p:cBhvr>
                                      <p:to>
                                        <p:strVal val="visible"/>
                                      </p:to>
                                    </p:set>
                                    <p:animEffect transition="in" filter="blinds(horizontal)">
                                      <p:cBhvr>
                                        <p:cTn id="36" dur="500"/>
                                        <p:tgtEl>
                                          <p:spTgt spid="206"/>
                                        </p:tgtEl>
                                      </p:cBhvr>
                                    </p:animEffect>
                                  </p:childTnLst>
                                </p:cTn>
                              </p:par>
                              <p:par>
                                <p:cTn id="37" presetID="3" presetClass="entr" presetSubtype="10" fill="hold" grpId="0" nodeType="withEffect">
                                  <p:stCondLst>
                                    <p:cond delay="0"/>
                                  </p:stCondLst>
                                  <p:childTnLst>
                                    <p:set>
                                      <p:cBhvr>
                                        <p:cTn id="38" dur="indefinite" fill="hold"/>
                                        <p:tgtEl>
                                          <p:spTgt spid="202"/>
                                        </p:tgtEl>
                                        <p:attrNameLst>
                                          <p:attrName>style.visibility</p:attrName>
                                        </p:attrNameLst>
                                      </p:cBhvr>
                                      <p:to>
                                        <p:strVal val="visible"/>
                                      </p:to>
                                    </p:set>
                                    <p:animEffect transition="in" filter="blinds(horizontal)">
                                      <p:cBhvr>
                                        <p:cTn id="39" dur="500"/>
                                        <p:tgtEl>
                                          <p:spTgt spid="202"/>
                                        </p:tgtEl>
                                      </p:cBhvr>
                                    </p:animEffect>
                                  </p:childTnLst>
                                </p:cTn>
                              </p:par>
                              <p:par>
                                <p:cTn id="40" presetID="22" presetClass="entr" presetSubtype="4" fill="hold" grpId="0" nodeType="withEffect">
                                  <p:stCondLst>
                                    <p:cond delay="0"/>
                                  </p:stCondLst>
                                  <p:childTnLst>
                                    <p:set>
                                      <p:cBhvr>
                                        <p:cTn id="41" dur="indefinite" fill="hold"/>
                                        <p:tgtEl>
                                          <p:spTgt spid="207"/>
                                        </p:tgtEl>
                                        <p:attrNameLst>
                                          <p:attrName>style.visibility</p:attrName>
                                        </p:attrNameLst>
                                      </p:cBhvr>
                                      <p:to>
                                        <p:strVal val="visible"/>
                                      </p:to>
                                    </p:set>
                                    <p:animEffect transition="in" filter="wipe(down)">
                                      <p:cBhvr>
                                        <p:cTn id="42" dur="500"/>
                                        <p:tgtEl>
                                          <p:spTgt spid="20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indefinite" fill="hold"/>
                                        <p:tgtEl>
                                          <p:spTgt spid="203"/>
                                        </p:tgtEl>
                                        <p:attrNameLst>
                                          <p:attrName>style.visibility</p:attrName>
                                        </p:attrNameLst>
                                      </p:cBhvr>
                                      <p:to>
                                        <p:strVal val="visible"/>
                                      </p:to>
                                    </p:set>
                                    <p:animEffect transition="in" filter="blinds(horizontal)">
                                      <p:cBhvr>
                                        <p:cTn id="47"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bldLvl="0" animBg="1" advAuto="0"/>
      <p:bldP spid="201" grpId="0" animBg="1" advAuto="0"/>
      <p:bldP spid="202" grpId="0" bldLvl="0" animBg="1" advAuto="0"/>
      <p:bldP spid="203" grpId="0" animBg="1" advAuto="0"/>
      <p:bldP spid="204" grpId="0" animBg="1" advAuto="0"/>
      <p:bldP spid="205" grpId="0" bldLvl="0" animBg="1" advAuto="0"/>
      <p:bldP spid="206" grpId="0" animBg="1" advAuto="0"/>
      <p:bldP spid="207" grpId="0" bldLvl="0" animBg="1" advAuto="0"/>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 name="文本框 16"/>
          <p:cNvSpPr txBox="1"/>
          <p:nvPr/>
        </p:nvSpPr>
        <p:spPr>
          <a:xfrm>
            <a:off x="-1" y="0"/>
            <a:ext cx="2720987" cy="523220"/>
          </a:xfrm>
          <a:prstGeom prst="rect">
            <a:avLst/>
          </a:prstGeom>
          <a:solidFill>
            <a:schemeClr val="accent6"/>
          </a:solidFill>
        </p:spPr>
        <p:txBody>
          <a:bodyPr wrap="square" rtlCol="0">
            <a:spAutoFit/>
          </a:bodyPr>
          <a:lstStyle/>
          <a:p>
            <a:pPr lvl="0" algn="l">
              <a:buClrTx/>
              <a:buSzTx/>
              <a:buFontTx/>
            </a:pPr>
            <a:r>
              <a:rPr kumimoji="1" lang="zh-CN" sz="2800" b="1" dirty="0">
                <a:solidFill>
                  <a:schemeClr val="lt1"/>
                </a:solidFill>
                <a:sym typeface="+mn-ea"/>
              </a:rPr>
              <a:t>选</a:t>
            </a:r>
            <a:r>
              <a:rPr kumimoji="1" lang="zh-CN" sz="2800" b="1" dirty="0" smtClean="0">
                <a:solidFill>
                  <a:schemeClr val="lt1"/>
                </a:solidFill>
                <a:sym typeface="+mn-ea"/>
              </a:rPr>
              <a:t>词</a:t>
            </a:r>
            <a:r>
              <a:rPr kumimoji="1" lang="en-US" altLang="zh-CN" sz="2800" b="1" dirty="0" smtClean="0">
                <a:solidFill>
                  <a:schemeClr val="lt1"/>
                </a:solidFill>
                <a:sym typeface="+mn-ea"/>
              </a:rPr>
              <a:t>(</a:t>
            </a:r>
            <a:r>
              <a:rPr kumimoji="1" lang="zh-CN" altLang="en-US" sz="2800" b="1" dirty="0" smtClean="0">
                <a:solidFill>
                  <a:schemeClr val="lt1"/>
                </a:solidFill>
                <a:sym typeface="+mn-ea"/>
              </a:rPr>
              <a:t>组</a:t>
            </a:r>
            <a:r>
              <a:rPr kumimoji="1" lang="en-US" altLang="zh-CN" sz="2800" b="1" dirty="0" smtClean="0">
                <a:solidFill>
                  <a:schemeClr val="lt1"/>
                </a:solidFill>
                <a:sym typeface="+mn-ea"/>
              </a:rPr>
              <a:t>)</a:t>
            </a:r>
            <a:r>
              <a:rPr kumimoji="1" lang="zh-CN" sz="2800" b="1" dirty="0" smtClean="0">
                <a:solidFill>
                  <a:schemeClr val="lt1"/>
                </a:solidFill>
                <a:sym typeface="+mn-ea"/>
              </a:rPr>
              <a:t>填空</a:t>
            </a:r>
            <a:endParaRPr kumimoji="1" lang="zh-CN" sz="2800" b="1" dirty="0">
              <a:solidFill>
                <a:schemeClr val="lt1"/>
              </a:solidFill>
              <a:sym typeface="+mn-ea"/>
            </a:endParaRPr>
          </a:p>
        </p:txBody>
      </p:sp>
      <p:sp>
        <p:nvSpPr>
          <p:cNvPr id="100" name="矩形 99"/>
          <p:cNvSpPr/>
          <p:nvPr/>
        </p:nvSpPr>
        <p:spPr>
          <a:xfrm>
            <a:off x="160655" y="908050"/>
            <a:ext cx="11870055" cy="5169535"/>
          </a:xfrm>
          <a:prstGeom prst="rect">
            <a:avLst/>
          </a:prstGeom>
          <a:ln w="34925" cmpd="sng">
            <a:solidFill>
              <a:schemeClr val="accent1">
                <a:shade val="50000"/>
              </a:schemeClr>
            </a:solidFill>
            <a:prstDash val="sysDash"/>
          </a:ln>
        </p:spPr>
        <p:txBody>
          <a:bodyPr wrap="square">
            <a:spAutoFit/>
          </a:bodyPr>
          <a:lstStyle/>
          <a:p>
            <a:pPr algn="just" fontAlgn="auto">
              <a:lnSpc>
                <a:spcPts val="4400"/>
              </a:lnSpc>
            </a:pPr>
            <a:r>
              <a:rPr lang="en-US" sz="2800" b="0" i="0" dirty="0" smtClean="0">
                <a:effectLst/>
                <a:latin typeface="华文中宋" panose="02010600040101010101" charset="-122"/>
                <a:ea typeface="华文中宋" panose="02010600040101010101" charset="-122"/>
              </a:rPr>
              <a:t> </a:t>
            </a:r>
            <a:r>
              <a:rPr sz="2800" b="0" i="0" dirty="0" err="1" smtClean="0">
                <a:effectLst/>
                <a:latin typeface="华文中宋" panose="02010600040101010101" charset="-122"/>
                <a:ea typeface="华文中宋" panose="02010600040101010101" charset="-122"/>
              </a:rPr>
              <a:t>用以下词</a:t>
            </a:r>
            <a:r>
              <a:rPr lang="zh-CN" altLang="en-US" sz="2800" dirty="0" smtClean="0">
                <a:latin typeface="华文中宋" panose="02010600040101010101" charset="-122"/>
                <a:ea typeface="华文中宋" panose="02010600040101010101" charset="-122"/>
              </a:rPr>
              <a:t>或词组</a:t>
            </a:r>
            <a:r>
              <a:rPr sz="2800" b="0" i="0" dirty="0" err="1" smtClean="0">
                <a:effectLst/>
                <a:latin typeface="华文中宋" panose="02010600040101010101" charset="-122"/>
                <a:ea typeface="华文中宋" panose="02010600040101010101" charset="-122"/>
              </a:rPr>
              <a:t>的适当形式完成</a:t>
            </a:r>
            <a:r>
              <a:rPr lang="zh-CN" sz="2800" b="0" i="0" dirty="0" err="1" smtClean="0">
                <a:effectLst/>
                <a:latin typeface="华文中宋" panose="02010600040101010101" charset="-122"/>
                <a:ea typeface="华文中宋" panose="02010600040101010101" charset="-122"/>
              </a:rPr>
              <a:t>句子。</a:t>
            </a:r>
            <a:endParaRPr sz="2800" b="0" i="0" dirty="0">
              <a:effectLst/>
              <a:latin typeface="华文中宋" panose="02010600040101010101" charset="-122"/>
              <a:ea typeface="华文中宋" panose="02010600040101010101" charset="-122"/>
            </a:endParaRPr>
          </a:p>
          <a:p>
            <a:pPr algn="just" fontAlgn="auto">
              <a:lnSpc>
                <a:spcPts val="4400"/>
              </a:lnSpc>
            </a:pPr>
            <a:endParaRPr sz="2800" b="0" i="0" dirty="0">
              <a:effectLst/>
              <a:latin typeface="Times New Roman" panose="02020603050405020304" charset="0"/>
            </a:endParaRPr>
          </a:p>
          <a:p>
            <a:pPr algn="just" fontAlgn="auto">
              <a:lnSpc>
                <a:spcPts val="4400"/>
              </a:lnSpc>
            </a:pPr>
            <a:endParaRPr sz="2800" b="0" i="0" dirty="0">
              <a:effectLst/>
              <a:latin typeface="Times New Roman" panose="02020603050405020304" charset="0"/>
            </a:endParaRPr>
          </a:p>
          <a:p>
            <a:pPr algn="just">
              <a:lnSpc>
                <a:spcPts val="4400"/>
              </a:lnSpc>
            </a:pPr>
            <a:r>
              <a:rPr sz="2800" b="0" i="0" dirty="0">
                <a:effectLst/>
                <a:latin typeface="Times New Roman" panose="02020603050405020304" charset="0"/>
              </a:rPr>
              <a:t>1.</a:t>
            </a:r>
            <a:r>
              <a:rPr lang="en-US" sz="2800" b="0" i="0" dirty="0">
                <a:effectLst/>
                <a:latin typeface="Times New Roman" panose="02020603050405020304" charset="0"/>
              </a:rPr>
              <a:t> </a:t>
            </a:r>
            <a:r>
              <a:rPr lang="en-US" sz="2800" dirty="0">
                <a:latin typeface="Times New Roman" panose="02020603050405020304" charset="0"/>
              </a:rPr>
              <a:t>Army helicopters tried to </a:t>
            </a:r>
            <a:r>
              <a:rPr lang="en-US" sz="2800" dirty="0" smtClean="0">
                <a:latin typeface="Times New Roman" panose="02020603050405020304" charset="0"/>
              </a:rPr>
              <a:t>__________ </a:t>
            </a:r>
            <a:r>
              <a:rPr lang="en-US" sz="2800" dirty="0">
                <a:latin typeface="Times New Roman" panose="02020603050405020304" charset="0"/>
              </a:rPr>
              <a:t>the injured. </a:t>
            </a:r>
            <a:endParaRPr lang="en-US" sz="2800" dirty="0" smtClean="0">
              <a:latin typeface="Times New Roman" panose="02020603050405020304" charset="0"/>
            </a:endParaRPr>
          </a:p>
          <a:p>
            <a:pPr algn="just">
              <a:lnSpc>
                <a:spcPts val="4400"/>
              </a:lnSpc>
            </a:pPr>
            <a:r>
              <a:rPr sz="2800" b="0" i="0" dirty="0" smtClean="0">
                <a:effectLst/>
                <a:latin typeface="Times New Roman" panose="02020603050405020304" charset="0"/>
              </a:rPr>
              <a:t>2</a:t>
            </a:r>
            <a:r>
              <a:rPr sz="2800" b="0" i="0" dirty="0">
                <a:effectLst/>
                <a:latin typeface="Times New Roman" panose="02020603050405020304" charset="0"/>
              </a:rPr>
              <a:t>.</a:t>
            </a:r>
            <a:r>
              <a:rPr lang="en-US" sz="2800" b="0" i="0" dirty="0">
                <a:effectLst/>
                <a:latin typeface="Times New Roman" panose="02020603050405020304" charset="0"/>
              </a:rPr>
              <a:t> </a:t>
            </a:r>
            <a:r>
              <a:rPr lang="en-US" sz="2800" dirty="0">
                <a:latin typeface="Times New Roman" panose="02020603050405020304" charset="0"/>
              </a:rPr>
              <a:t>He was 29 when war </a:t>
            </a:r>
            <a:r>
              <a:rPr lang="en-US" sz="2800" dirty="0" smtClean="0">
                <a:latin typeface="Times New Roman" panose="02020603050405020304" charset="0"/>
              </a:rPr>
              <a:t>___________. </a:t>
            </a:r>
            <a:endParaRPr lang="en-US" sz="2800" dirty="0">
              <a:latin typeface="Times New Roman" panose="02020603050405020304" charset="0"/>
            </a:endParaRPr>
          </a:p>
          <a:p>
            <a:pPr algn="just">
              <a:lnSpc>
                <a:spcPts val="4400"/>
              </a:lnSpc>
            </a:pPr>
            <a:r>
              <a:rPr sz="2800" b="0" i="0" dirty="0" smtClean="0">
                <a:effectLst/>
                <a:latin typeface="Times New Roman" panose="02020603050405020304" charset="0"/>
              </a:rPr>
              <a:t>3</a:t>
            </a:r>
            <a:r>
              <a:rPr sz="2800" b="0" i="0" dirty="0">
                <a:effectLst/>
                <a:latin typeface="Times New Roman" panose="02020603050405020304" charset="0"/>
              </a:rPr>
              <a:t>.</a:t>
            </a:r>
            <a:r>
              <a:rPr lang="en-US" sz="2800" b="0" i="0" dirty="0">
                <a:effectLst/>
                <a:latin typeface="Times New Roman" panose="02020603050405020304" charset="0"/>
              </a:rPr>
              <a:t> </a:t>
            </a:r>
            <a:r>
              <a:rPr lang="en-US" sz="2800" dirty="0">
                <a:latin typeface="Times New Roman" panose="02020603050405020304" charset="0"/>
              </a:rPr>
              <a:t>He made a </a:t>
            </a:r>
            <a:r>
              <a:rPr lang="en-US" sz="2800" dirty="0" smtClean="0">
                <a:latin typeface="Times New Roman" panose="02020603050405020304" charset="0"/>
              </a:rPr>
              <a:t>_______ </a:t>
            </a:r>
            <a:r>
              <a:rPr lang="en-US" sz="2800" dirty="0">
                <a:latin typeface="Times New Roman" panose="02020603050405020304" charset="0"/>
              </a:rPr>
              <a:t>decision to leave Fort </a:t>
            </a:r>
            <a:r>
              <a:rPr lang="en-US" sz="2800" dirty="0" err="1">
                <a:latin typeface="Times New Roman" panose="02020603050405020304" charset="0"/>
              </a:rPr>
              <a:t>Multry</a:t>
            </a:r>
            <a:r>
              <a:rPr lang="en-US" sz="2800" dirty="0">
                <a:latin typeface="Times New Roman" panose="02020603050405020304" charset="0"/>
              </a:rPr>
              <a:t> by boat</a:t>
            </a:r>
            <a:r>
              <a:rPr lang="en-US" sz="2800" dirty="0" smtClean="0">
                <a:latin typeface="Times New Roman" panose="02020603050405020304" charset="0"/>
              </a:rPr>
              <a:t>.. </a:t>
            </a:r>
            <a:endParaRPr lang="en-US" sz="2800" dirty="0" smtClean="0">
              <a:latin typeface="Times New Roman" panose="02020603050405020304" charset="0"/>
            </a:endParaRPr>
          </a:p>
          <a:p>
            <a:pPr algn="just">
              <a:lnSpc>
                <a:spcPts val="4400"/>
              </a:lnSpc>
            </a:pPr>
            <a:r>
              <a:rPr sz="2800" b="0" i="0" dirty="0" smtClean="0">
                <a:effectLst/>
                <a:latin typeface="Times New Roman" panose="02020603050405020304" charset="0"/>
              </a:rPr>
              <a:t>4</a:t>
            </a:r>
            <a:r>
              <a:rPr sz="2800" b="0" i="0" dirty="0">
                <a:effectLst/>
                <a:latin typeface="Times New Roman" panose="02020603050405020304" charset="0"/>
              </a:rPr>
              <a:t>.</a:t>
            </a:r>
            <a:r>
              <a:rPr lang="en-US" sz="2800" b="0" i="0" dirty="0">
                <a:effectLst/>
                <a:latin typeface="Times New Roman" panose="02020603050405020304" charset="0"/>
              </a:rPr>
              <a:t> </a:t>
            </a:r>
            <a:r>
              <a:rPr lang="en-US" sz="2800" dirty="0">
                <a:latin typeface="Times New Roman" panose="02020603050405020304" charset="0"/>
              </a:rPr>
              <a:t>Among the crowd, there was a group of young friends </a:t>
            </a:r>
            <a:r>
              <a:rPr lang="en-US" sz="2800" dirty="0" smtClean="0">
                <a:latin typeface="Times New Roman" panose="02020603050405020304" charset="0"/>
              </a:rPr>
              <a:t>_________ for </a:t>
            </a:r>
            <a:r>
              <a:rPr lang="en-US" sz="2800" dirty="0">
                <a:latin typeface="Times New Roman" panose="02020603050405020304" charset="0"/>
              </a:rPr>
              <a:t>vacation. </a:t>
            </a:r>
            <a:endParaRPr lang="en-US" sz="2800" dirty="0" smtClean="0">
              <a:latin typeface="Times New Roman" panose="02020603050405020304" charset="0"/>
            </a:endParaRPr>
          </a:p>
          <a:p>
            <a:pPr algn="just">
              <a:lnSpc>
                <a:spcPts val="4400"/>
              </a:lnSpc>
            </a:pPr>
            <a:r>
              <a:rPr sz="2800" b="0" i="0" dirty="0" smtClean="0">
                <a:effectLst/>
                <a:latin typeface="Times New Roman" panose="02020603050405020304" charset="0"/>
              </a:rPr>
              <a:t>5</a:t>
            </a:r>
            <a:r>
              <a:rPr sz="2800" b="0" i="0" dirty="0">
                <a:effectLst/>
                <a:latin typeface="Times New Roman" panose="02020603050405020304" charset="0"/>
              </a:rPr>
              <a:t>.</a:t>
            </a:r>
            <a:r>
              <a:rPr lang="en-US" sz="2800" b="0" i="0" dirty="0">
                <a:effectLst/>
                <a:latin typeface="Times New Roman" panose="02020603050405020304" charset="0"/>
              </a:rPr>
              <a:t> </a:t>
            </a:r>
            <a:r>
              <a:rPr lang="en-US" sz="2800" dirty="0">
                <a:latin typeface="Times New Roman" panose="02020603050405020304" charset="0"/>
              </a:rPr>
              <a:t>We have </a:t>
            </a:r>
            <a:r>
              <a:rPr lang="en-US" sz="2800" dirty="0" smtClean="0">
                <a:latin typeface="Times New Roman" panose="02020603050405020304" charset="0"/>
              </a:rPr>
              <a:t>abundant ___________ to </a:t>
            </a:r>
            <a:r>
              <a:rPr lang="en-US" sz="2800" dirty="0">
                <a:latin typeface="Times New Roman" panose="02020603050405020304" charset="0"/>
              </a:rPr>
              <a:t>prove his guilt</a:t>
            </a:r>
            <a:r>
              <a:rPr lang="en-US" sz="2800" dirty="0" smtClean="0">
                <a:latin typeface="Times New Roman" panose="02020603050405020304" charset="0"/>
              </a:rPr>
              <a:t>. </a:t>
            </a:r>
            <a:endParaRPr sz="2800" b="0" i="0" dirty="0">
              <a:effectLst/>
              <a:latin typeface="Times New Roman" panose="02020603050405020304" charset="0"/>
            </a:endParaRPr>
          </a:p>
          <a:p>
            <a:pPr algn="just">
              <a:lnSpc>
                <a:spcPts val="4400"/>
              </a:lnSpc>
            </a:pPr>
            <a:r>
              <a:rPr sz="2800" b="0" i="0" dirty="0">
                <a:effectLst/>
                <a:latin typeface="Times New Roman" panose="02020603050405020304" charset="0"/>
              </a:rPr>
              <a:t>6.</a:t>
            </a:r>
            <a:r>
              <a:rPr lang="en-US" sz="2800" b="0" i="0" dirty="0">
                <a:effectLst/>
                <a:latin typeface="Times New Roman" panose="02020603050405020304" charset="0"/>
              </a:rPr>
              <a:t> </a:t>
            </a:r>
            <a:r>
              <a:rPr lang="en-US" sz="2800" dirty="0">
                <a:latin typeface="Times New Roman" panose="02020603050405020304" charset="0"/>
              </a:rPr>
              <a:t>The boat was anchored </a:t>
            </a:r>
            <a:r>
              <a:rPr lang="en-US" sz="2800" dirty="0" smtClean="0">
                <a:latin typeface="Times New Roman" panose="02020603050405020304" charset="0"/>
              </a:rPr>
              <a:t>_____ the </a:t>
            </a:r>
            <a:r>
              <a:rPr lang="en-US" sz="2800" dirty="0">
                <a:latin typeface="Times New Roman" panose="02020603050405020304" charset="0"/>
              </a:rPr>
              <a:t>northern coast of the </a:t>
            </a:r>
            <a:r>
              <a:rPr lang="en-US" sz="2800" dirty="0" smtClean="0">
                <a:latin typeface="Times New Roman" panose="02020603050405020304" charset="0"/>
              </a:rPr>
              <a:t>peninsula.  </a:t>
            </a:r>
            <a:endParaRPr sz="2800" b="0" i="0" dirty="0">
              <a:effectLst/>
              <a:latin typeface="Times New Roman" panose="02020603050405020304" charset="0"/>
            </a:endParaRPr>
          </a:p>
        </p:txBody>
      </p:sp>
      <p:sp>
        <p:nvSpPr>
          <p:cNvPr id="5" name="文本框 4"/>
          <p:cNvSpPr txBox="1"/>
          <p:nvPr/>
        </p:nvSpPr>
        <p:spPr>
          <a:xfrm>
            <a:off x="1397479" y="1613263"/>
            <a:ext cx="9540815" cy="1055608"/>
          </a:xfrm>
          <a:prstGeom prst="roundRect">
            <a:avLst/>
          </a:prstGeom>
          <a:solidFill>
            <a:srgbClr val="0070C0"/>
          </a:solidFill>
        </p:spPr>
        <p:txBody>
          <a:bodyPr wrap="square" rtlCol="0" anchor="t">
            <a:spAutoFit/>
          </a:bodyPr>
          <a:lstStyle/>
          <a:p>
            <a:pPr lvl="0"/>
            <a:r>
              <a:rPr kumimoji="1" lang="en-US" altLang="zh-CN" sz="2800" b="1" dirty="0" smtClean="0">
                <a:solidFill>
                  <a:schemeClr val="lt1"/>
                </a:solidFill>
                <a:sym typeface="+mn-ea"/>
              </a:rPr>
              <a:t>break out                 on board                  evacuate       </a:t>
            </a:r>
            <a:endParaRPr kumimoji="1" lang="en-US" altLang="zh-CN" sz="2800" b="1" dirty="0" smtClean="0">
              <a:solidFill>
                <a:schemeClr val="lt1"/>
              </a:solidFill>
              <a:sym typeface="+mn-ea"/>
            </a:endParaRPr>
          </a:p>
          <a:p>
            <a:pPr lvl="0"/>
            <a:r>
              <a:rPr kumimoji="1" lang="en-US" altLang="zh-CN" sz="2800" b="1" dirty="0">
                <a:solidFill>
                  <a:schemeClr val="lt1"/>
                </a:solidFill>
                <a:sym typeface="+mn-ea"/>
              </a:rPr>
              <a:t>off                             </a:t>
            </a:r>
            <a:r>
              <a:rPr kumimoji="1" lang="en-US" altLang="zh-CN" sz="2800" b="1" dirty="0" smtClean="0">
                <a:solidFill>
                  <a:schemeClr val="lt1"/>
                </a:solidFill>
                <a:sym typeface="+mn-ea"/>
              </a:rPr>
              <a:t>firm                          evidence</a:t>
            </a:r>
            <a:endParaRPr kumimoji="1" lang="zh-CN" sz="2800" b="1" dirty="0">
              <a:solidFill>
                <a:schemeClr val="lt1"/>
              </a:solidFill>
              <a:sym typeface="+mn-ea"/>
            </a:endParaRPr>
          </a:p>
        </p:txBody>
      </p:sp>
      <p:sp>
        <p:nvSpPr>
          <p:cNvPr id="7" name="文本框 6"/>
          <p:cNvSpPr txBox="1"/>
          <p:nvPr/>
        </p:nvSpPr>
        <p:spPr>
          <a:xfrm>
            <a:off x="4433904" y="2668871"/>
            <a:ext cx="1449311" cy="523220"/>
          </a:xfrm>
          <a:prstGeom prst="rect">
            <a:avLst/>
          </a:prstGeom>
          <a:noFill/>
        </p:spPr>
        <p:txBody>
          <a:bodyPr wrap="square" rtlCol="0">
            <a:spAutoFit/>
          </a:bodyPr>
          <a:lstStyle/>
          <a:p>
            <a:r>
              <a:rPr lang="en-US" altLang="zh-CN" sz="2800" dirty="0">
                <a:solidFill>
                  <a:srgbClr val="FF0000"/>
                </a:solidFill>
                <a:latin typeface="Times New Roman" panose="02020603050405020304" charset="0"/>
                <a:cs typeface="Times New Roman" panose="02020603050405020304" charset="0"/>
                <a:sym typeface="+mn-ea"/>
              </a:rPr>
              <a:t>evacuate</a:t>
            </a:r>
            <a:endParaRPr lang="en-US" altLang="zh-CN" sz="2800" dirty="0">
              <a:solidFill>
                <a:srgbClr val="FF0000"/>
              </a:solidFill>
              <a:latin typeface="Times New Roman" panose="02020603050405020304" charset="0"/>
              <a:cs typeface="Times New Roman" panose="02020603050405020304" charset="0"/>
              <a:sym typeface="+mn-ea"/>
            </a:endParaRPr>
          </a:p>
        </p:txBody>
      </p:sp>
      <p:sp>
        <p:nvSpPr>
          <p:cNvPr id="4" name="文本框 3"/>
          <p:cNvSpPr txBox="1"/>
          <p:nvPr/>
        </p:nvSpPr>
        <p:spPr>
          <a:xfrm>
            <a:off x="3846507" y="3228645"/>
            <a:ext cx="2085054" cy="523220"/>
          </a:xfrm>
          <a:prstGeom prst="rect">
            <a:avLst/>
          </a:prstGeom>
          <a:noFill/>
        </p:spPr>
        <p:txBody>
          <a:bodyPr wrap="square" rtlCol="0">
            <a:spAutoFit/>
          </a:bodyPr>
          <a:lstStyle/>
          <a:p>
            <a:r>
              <a:rPr lang="en-US" altLang="zh-CN" sz="2800" dirty="0">
                <a:solidFill>
                  <a:srgbClr val="FF0000"/>
                </a:solidFill>
                <a:latin typeface="Times New Roman" panose="02020603050405020304" charset="0"/>
                <a:cs typeface="Times New Roman" panose="02020603050405020304" charset="0"/>
                <a:sym typeface="+mn-ea"/>
              </a:rPr>
              <a:t>broke out</a:t>
            </a:r>
            <a:endParaRPr lang="en-US" altLang="zh-CN" sz="2800" dirty="0">
              <a:solidFill>
                <a:srgbClr val="FF0000"/>
              </a:solidFill>
              <a:latin typeface="Times New Roman" panose="02020603050405020304" charset="0"/>
              <a:cs typeface="Times New Roman" panose="02020603050405020304" charset="0"/>
              <a:sym typeface="+mn-ea"/>
            </a:endParaRPr>
          </a:p>
        </p:txBody>
      </p:sp>
      <p:sp>
        <p:nvSpPr>
          <p:cNvPr id="6" name="文本框 5"/>
          <p:cNvSpPr txBox="1"/>
          <p:nvPr/>
        </p:nvSpPr>
        <p:spPr>
          <a:xfrm>
            <a:off x="2431732" y="3751865"/>
            <a:ext cx="923943" cy="523220"/>
          </a:xfrm>
          <a:prstGeom prst="rect">
            <a:avLst/>
          </a:prstGeom>
          <a:noFill/>
        </p:spPr>
        <p:txBody>
          <a:bodyPr wrap="square" rtlCol="0">
            <a:spAutoFit/>
          </a:bodyPr>
          <a:lstStyle/>
          <a:p>
            <a:r>
              <a:rPr lang="en-US" altLang="zh-CN" sz="2800" dirty="0">
                <a:solidFill>
                  <a:srgbClr val="FF0000"/>
                </a:solidFill>
                <a:latin typeface="Times New Roman" panose="02020603050405020304" charset="0"/>
                <a:cs typeface="Times New Roman" panose="02020603050405020304" charset="0"/>
                <a:sym typeface="+mn-ea"/>
              </a:rPr>
              <a:t>firm</a:t>
            </a:r>
            <a:endParaRPr lang="en-US" altLang="zh-CN" sz="2800" dirty="0">
              <a:solidFill>
                <a:srgbClr val="FF0000"/>
              </a:solidFill>
              <a:latin typeface="Times New Roman" panose="02020603050405020304" charset="0"/>
              <a:cs typeface="Times New Roman" panose="02020603050405020304" charset="0"/>
              <a:sym typeface="+mn-ea"/>
            </a:endParaRPr>
          </a:p>
        </p:txBody>
      </p:sp>
      <p:sp>
        <p:nvSpPr>
          <p:cNvPr id="8" name="文本框 7"/>
          <p:cNvSpPr txBox="1"/>
          <p:nvPr/>
        </p:nvSpPr>
        <p:spPr>
          <a:xfrm>
            <a:off x="8478549" y="4373790"/>
            <a:ext cx="2663010" cy="523220"/>
          </a:xfrm>
          <a:prstGeom prst="rect">
            <a:avLst/>
          </a:prstGeom>
          <a:noFill/>
        </p:spPr>
        <p:txBody>
          <a:bodyPr wrap="square" rtlCol="0">
            <a:spAutoFit/>
          </a:bodyPr>
          <a:lstStyle/>
          <a:p>
            <a:r>
              <a:rPr lang="en-US" altLang="zh-CN" sz="2800" dirty="0">
                <a:solidFill>
                  <a:srgbClr val="FF0000"/>
                </a:solidFill>
                <a:latin typeface="Times New Roman" panose="02020603050405020304" charset="0"/>
                <a:cs typeface="Times New Roman" panose="02020603050405020304" charset="0"/>
                <a:sym typeface="+mn-ea"/>
              </a:rPr>
              <a:t>on board </a:t>
            </a:r>
            <a:endParaRPr lang="en-US" altLang="zh-CN" sz="2800" dirty="0">
              <a:solidFill>
                <a:srgbClr val="FF0000"/>
              </a:solidFill>
              <a:latin typeface="Times New Roman" panose="02020603050405020304" charset="0"/>
              <a:cs typeface="Times New Roman" panose="02020603050405020304" charset="0"/>
              <a:sym typeface="+mn-ea"/>
            </a:endParaRPr>
          </a:p>
        </p:txBody>
      </p:sp>
      <p:sp>
        <p:nvSpPr>
          <p:cNvPr id="9" name="文本框 8"/>
          <p:cNvSpPr txBox="1"/>
          <p:nvPr/>
        </p:nvSpPr>
        <p:spPr>
          <a:xfrm>
            <a:off x="3609501" y="4930822"/>
            <a:ext cx="1549058" cy="523220"/>
          </a:xfrm>
          <a:prstGeom prst="rect">
            <a:avLst/>
          </a:prstGeom>
          <a:noFill/>
        </p:spPr>
        <p:txBody>
          <a:bodyPr wrap="square" rtlCol="0">
            <a:spAutoFit/>
          </a:bodyPr>
          <a:lstStyle/>
          <a:p>
            <a:r>
              <a:rPr lang="en-US" altLang="zh-CN" sz="2800" dirty="0">
                <a:solidFill>
                  <a:srgbClr val="FF0000"/>
                </a:solidFill>
                <a:latin typeface="Times New Roman" panose="02020603050405020304" charset="0"/>
                <a:cs typeface="Times New Roman" panose="02020603050405020304" charset="0"/>
                <a:sym typeface="+mn-ea"/>
              </a:rPr>
              <a:t>evidence</a:t>
            </a:r>
            <a:endParaRPr lang="en-US" altLang="zh-CN" sz="2800" dirty="0">
              <a:solidFill>
                <a:srgbClr val="FF0000"/>
              </a:solidFill>
              <a:latin typeface="Times New Roman" panose="02020603050405020304" charset="0"/>
              <a:cs typeface="Times New Roman" panose="02020603050405020304" charset="0"/>
              <a:sym typeface="+mn-ea"/>
            </a:endParaRPr>
          </a:p>
        </p:txBody>
      </p:sp>
      <p:sp>
        <p:nvSpPr>
          <p:cNvPr id="10" name="文本框 9"/>
          <p:cNvSpPr txBox="1"/>
          <p:nvPr/>
        </p:nvSpPr>
        <p:spPr>
          <a:xfrm>
            <a:off x="4025519" y="5490596"/>
            <a:ext cx="753515" cy="523220"/>
          </a:xfrm>
          <a:prstGeom prst="rect">
            <a:avLst/>
          </a:prstGeom>
          <a:noFill/>
        </p:spPr>
        <p:txBody>
          <a:bodyPr wrap="square" rtlCol="0">
            <a:spAutoFit/>
          </a:bodyPr>
          <a:lstStyle/>
          <a:p>
            <a:r>
              <a:rPr lang="en-US" altLang="zh-CN" sz="2800" dirty="0">
                <a:solidFill>
                  <a:srgbClr val="FF0000"/>
                </a:solidFill>
                <a:latin typeface="Times New Roman" panose="02020603050405020304" charset="0"/>
                <a:cs typeface="Times New Roman" panose="02020603050405020304" charset="0"/>
                <a:sym typeface="+mn-ea"/>
              </a:rPr>
              <a:t> off</a:t>
            </a:r>
            <a:endParaRPr lang="en-US" altLang="zh-CN" sz="2800" dirty="0">
              <a:solidFill>
                <a:srgbClr val="FF0000"/>
              </a:solidFill>
              <a:latin typeface="Times New Roman" panose="02020603050405020304" charset="0"/>
              <a:cs typeface="Times New Roman" panose="02020603050405020304" charset="0"/>
              <a:sym typeface="+mn-ea"/>
            </a:endParaRPr>
          </a:p>
        </p:txBody>
      </p:sp>
    </p:spTree>
  </p:cSld>
  <p:clrMapOvr>
    <a:masterClrMapping/>
  </p:clrMapOvr>
  <p:transition spd="med"/>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blinds(horizontal)">
                                      <p:cBhvr>
                                        <p:cTn id="7" dur="500"/>
                                        <p:tgtEl>
                                          <p:spTgt spid="7"/>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500"/>
                                        <p:tgtEl>
                                          <p:spTgt spid="4"/>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6"/>
                                        </p:tgtEl>
                                        <p:attrNameLst>
                                          <p:attrName>style.visibility</p:attrName>
                                        </p:attrNameLst>
                                      </p:cBhvr>
                                      <p:to>
                                        <p:strVal val="visible"/>
                                      </p:to>
                                    </p:set>
                                    <p:animEffect transition="in" filter="blinds(horizontal)">
                                      <p:cBhvr>
                                        <p:cTn id="17" dur="500"/>
                                        <p:tgtEl>
                                          <p:spTgt spid="6"/>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blinds(horizontal)">
                                      <p:cBhvr>
                                        <p:cTn id="22" dur="500"/>
                                        <p:tgtEl>
                                          <p:spTgt spid="8"/>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500"/>
                                        <p:tgtEl>
                                          <p:spTgt spid="9"/>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1" fill="hold">
                                          <p:stCondLst>
                                            <p:cond delay="0"/>
                                          </p:stCondLst>
                                        </p:cTn>
                                        <p:tgtEl>
                                          <p:spTgt spid="10"/>
                                        </p:tgtEl>
                                        <p:attrNameLst>
                                          <p:attrName>style.visibility</p:attrName>
                                        </p:attrNameLst>
                                      </p:cBhvr>
                                      <p:to>
                                        <p:strVal val="visible"/>
                                      </p:to>
                                    </p:set>
                                    <p:animEffect transition="in" filter="blinds(horizontal)">
                                      <p:cBhvr>
                                        <p:cTn id="3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4" grpId="0"/>
      <p:bldP spid="6" grpId="0"/>
      <p:bldP spid="8" grpId="0"/>
      <p:bldP spid="9" grpId="0"/>
      <p:bldP spid="10"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文本框 8"/>
          <p:cNvSpPr txBox="1"/>
          <p:nvPr/>
        </p:nvSpPr>
        <p:spPr>
          <a:xfrm>
            <a:off x="1685289" y="-1"/>
            <a:ext cx="8820151" cy="1043940"/>
          </a:xfrm>
          <a:prstGeom prst="rect">
            <a:avLst/>
          </a:prstGeom>
          <a:ln w="12700">
            <a:miter lim="400000"/>
          </a:ln>
        </p:spPr>
        <p:txBody>
          <a:bodyPr lIns="45718" tIns="45718" rIns="45718" bIns="45718">
            <a:spAutoFit/>
          </a:bodyPr>
          <a:lstStyle/>
          <a:p>
            <a:pPr algn="ctr">
              <a:defRPr sz="3200" b="1">
                <a:latin typeface="+mn-lt"/>
                <a:ea typeface="+mn-ea"/>
                <a:cs typeface="+mn-cs"/>
                <a:sym typeface="Calibri" panose="020F0502020204030204"/>
              </a:defRPr>
            </a:pPr>
            <a:r>
              <a:rPr lang="en-US" dirty="0" smtClean="0"/>
              <a:t>3</a:t>
            </a:r>
            <a:r>
              <a:rPr dirty="0" smtClean="0"/>
              <a:t>. </a:t>
            </a:r>
            <a:r>
              <a:rPr lang="en-US" dirty="0"/>
              <a:t>One Reason Workers Quit Is Too Few Hours</a:t>
            </a:r>
            <a:endParaRPr dirty="0"/>
          </a:p>
          <a:p>
            <a:pPr algn="ctr">
              <a:defRPr sz="2800" b="1">
                <a:solidFill>
                  <a:schemeClr val="accent2"/>
                </a:solidFill>
              </a:defRPr>
            </a:pPr>
            <a:r>
              <a:rPr lang="zh-CN" altLang="en-US" sz="3000" dirty="0" smtClean="0">
                <a:solidFill>
                  <a:srgbClr val="ED7D31"/>
                </a:solidFill>
                <a:latin typeface="微软雅黑" panose="020B0503020204020204" charset="-122"/>
                <a:ea typeface="微软雅黑" panose="020B0503020204020204" charset="-122"/>
                <a:cs typeface="+mn-cs"/>
              </a:rPr>
              <a:t>工作时间</a:t>
            </a:r>
            <a:r>
              <a:rPr lang="zh-CN" altLang="en-US" sz="3000" dirty="0">
                <a:solidFill>
                  <a:srgbClr val="ED7D31"/>
                </a:solidFill>
                <a:latin typeface="微软雅黑" panose="020B0503020204020204" charset="-122"/>
                <a:ea typeface="微软雅黑" panose="020B0503020204020204" charset="-122"/>
                <a:cs typeface="+mn-cs"/>
              </a:rPr>
              <a:t>过</a:t>
            </a:r>
            <a:r>
              <a:rPr lang="zh-CN" altLang="en-US" sz="3000" dirty="0" smtClean="0">
                <a:solidFill>
                  <a:srgbClr val="ED7D31"/>
                </a:solidFill>
                <a:latin typeface="微软雅黑" panose="020B0503020204020204" charset="-122"/>
                <a:ea typeface="微软雅黑" panose="020B0503020204020204" charset="-122"/>
                <a:cs typeface="+mn-cs"/>
              </a:rPr>
              <a:t>短，</a:t>
            </a:r>
            <a:r>
              <a:rPr lang="zh-CN" altLang="en-US" sz="3000" b="1" dirty="0" smtClean="0">
                <a:solidFill>
                  <a:srgbClr val="ED7D31"/>
                </a:solidFill>
                <a:latin typeface="微软雅黑" panose="020B0503020204020204" charset="-122"/>
                <a:ea typeface="微软雅黑" panose="020B0503020204020204" charset="-122"/>
              </a:rPr>
              <a:t>员工选择辞职</a:t>
            </a:r>
            <a:endParaRPr lang="zh-CN" altLang="en-US" sz="3000" dirty="0">
              <a:solidFill>
                <a:srgbClr val="ED7D31"/>
              </a:solidFill>
              <a:latin typeface="微软雅黑" panose="020B0503020204020204" charset="-122"/>
              <a:ea typeface="微软雅黑" panose="020B0503020204020204" charset="-122"/>
              <a:cs typeface="+mn-cs"/>
            </a:endParaRPr>
          </a:p>
        </p:txBody>
      </p:sp>
      <p:pic>
        <p:nvPicPr>
          <p:cNvPr id="3" name="图片 2"/>
          <p:cNvPicPr>
            <a:picLocks noChangeAspect="1"/>
          </p:cNvPicPr>
          <p:nvPr/>
        </p:nvPicPr>
        <p:blipFill>
          <a:blip r:embed="rId1"/>
          <a:stretch>
            <a:fillRect/>
          </a:stretch>
        </p:blipFill>
        <p:spPr>
          <a:xfrm>
            <a:off x="2509201" y="1162589"/>
            <a:ext cx="7172325" cy="4705350"/>
          </a:xfrm>
          <a:prstGeom prst="rect">
            <a:avLst/>
          </a:prstGeom>
        </p:spPr>
      </p:pic>
      <p:sp>
        <p:nvSpPr>
          <p:cNvPr id="6" name="矩形 5"/>
          <p:cNvSpPr/>
          <p:nvPr/>
        </p:nvSpPr>
        <p:spPr>
          <a:xfrm>
            <a:off x="1207698" y="5986589"/>
            <a:ext cx="9885872" cy="707886"/>
          </a:xfrm>
          <a:prstGeom prst="rect">
            <a:avLst/>
          </a:prstGeom>
          <a:solidFill>
            <a:schemeClr val="tx2">
              <a:lumMod val="20000"/>
              <a:lumOff val="80000"/>
            </a:schemeClr>
          </a:solidFill>
        </p:spPr>
        <p:txBody>
          <a:bodyPr wrap="square">
            <a:spAutoFit/>
          </a:bodyPr>
          <a:lstStyle/>
          <a:p>
            <a:pPr algn="ctr"/>
            <a:r>
              <a:rPr lang="en-US" altLang="zh-CN" sz="2000" b="1" dirty="0" smtClean="0"/>
              <a:t>Colton </a:t>
            </a:r>
            <a:r>
              <a:rPr lang="en-US" altLang="zh-CN" sz="2000" b="1" dirty="0" err="1" smtClean="0"/>
              <a:t>Lewelling</a:t>
            </a:r>
            <a:r>
              <a:rPr lang="en-US" altLang="zh-CN" sz="2000" b="1" dirty="0" smtClean="0"/>
              <a:t>, below left, quit a series of employers he says didn’t give him enough weekly hours to enable him to earn a living.</a:t>
            </a:r>
            <a:endParaRPr lang="zh-CN" altLang="en-US" sz="2000" b="1" dirty="0"/>
          </a:p>
        </p:txBody>
      </p:sp>
    </p:spTree>
  </p:cSld>
  <p:clrMapOvr>
    <a:masterClrMapping/>
  </p:clrMapOvr>
  <p:transition spd="med"/>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文本框 16"/>
          <p:cNvSpPr txBox="1"/>
          <p:nvPr/>
        </p:nvSpPr>
        <p:spPr>
          <a:xfrm>
            <a:off x="0" y="0"/>
            <a:ext cx="1591310"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语篇填空</a:t>
            </a:r>
            <a:endParaRPr>
              <a:latin typeface="微软雅黑" panose="020B0503020204020204" charset="-122"/>
              <a:ea typeface="微软雅黑" panose="020B0503020204020204" charset="-122"/>
            </a:endParaRPr>
          </a:p>
        </p:txBody>
      </p:sp>
      <p:sp>
        <p:nvSpPr>
          <p:cNvPr id="185" name="文本框 2"/>
          <p:cNvSpPr txBox="1"/>
          <p:nvPr/>
        </p:nvSpPr>
        <p:spPr>
          <a:xfrm>
            <a:off x="125307" y="414388"/>
            <a:ext cx="11974201" cy="6658229"/>
          </a:xfrm>
          <a:prstGeom prst="rect">
            <a:avLst/>
          </a:prstGeom>
          <a:ln w="12700">
            <a:miter lim="400000"/>
          </a:ln>
        </p:spPr>
        <p:txBody>
          <a:bodyPr wrap="square" lIns="45718" tIns="45718" rIns="45718" bIns="45718">
            <a:spAutoFit/>
          </a:bodyPr>
          <a:lstStyle/>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sz="2700" dirty="0"/>
              <a:t>       </a:t>
            </a:r>
            <a:r>
              <a:rPr lang="en-US" sz="2800" dirty="0"/>
              <a:t>American workers quit a record 47 million jobs last year. They quit for better pay, or to work around child-care needs, or from worry about </a:t>
            </a:r>
            <a:r>
              <a:rPr lang="en-US" sz="2800" dirty="0" smtClean="0"/>
              <a:t>_________ (catch) </a:t>
            </a:r>
            <a:r>
              <a:rPr lang="en-US" sz="2800" dirty="0"/>
              <a:t>Covid-19. There’s another reason, less </a:t>
            </a:r>
            <a:r>
              <a:rPr lang="en-US" sz="2800" dirty="0" smtClean="0"/>
              <a:t>___________ (recognize): </a:t>
            </a:r>
            <a:r>
              <a:rPr lang="en-US" sz="2800" dirty="0"/>
              <a:t>Their employer wouldn’t give them enough hours.</a:t>
            </a:r>
            <a:endParaRPr lang="en-US" sz="28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lang="en-US" sz="2800" dirty="0" smtClean="0"/>
              <a:t>      Colton </a:t>
            </a:r>
            <a:r>
              <a:rPr lang="en-US" sz="2800" dirty="0" err="1"/>
              <a:t>Lewelling</a:t>
            </a:r>
            <a:r>
              <a:rPr lang="en-US" sz="2800" dirty="0"/>
              <a:t>, 19-year-old in Fresno, </a:t>
            </a:r>
            <a:r>
              <a:rPr lang="en-US" sz="2800" dirty="0" smtClean="0"/>
              <a:t>__________ (cycle) </a:t>
            </a:r>
            <a:r>
              <a:rPr lang="en-US" sz="2800" dirty="0"/>
              <a:t>through seven jobs over the course of the pandemic. At </a:t>
            </a:r>
            <a:r>
              <a:rPr lang="en-US" sz="2800" dirty="0" smtClean="0"/>
              <a:t>__________ (interview), </a:t>
            </a:r>
            <a:r>
              <a:rPr lang="en-US" sz="2800" dirty="0">
                <a:solidFill>
                  <a:srgbClr val="3333FF"/>
                </a:solidFill>
                <a:latin typeface="Times New Roman" panose="02020603050405020304"/>
                <a:ea typeface="Times New Roman" panose="02020603050405020304"/>
                <a:cs typeface="Times New Roman" panose="02020603050405020304"/>
              </a:rPr>
              <a:t>prospective</a:t>
            </a:r>
            <a:r>
              <a:rPr lang="en-US" sz="2800" dirty="0"/>
              <a:t> employers told him they could give him as many as 40 hours a week. Then managers </a:t>
            </a:r>
            <a:r>
              <a:rPr lang="en-US" sz="2800" dirty="0" smtClean="0"/>
              <a:t>__________ (</a:t>
            </a:r>
            <a:r>
              <a:rPr lang="en-US" sz="2800" dirty="0">
                <a:solidFill>
                  <a:srgbClr val="3333FF"/>
                </a:solidFill>
                <a:latin typeface="Times New Roman" panose="02020603050405020304"/>
                <a:ea typeface="Times New Roman" panose="02020603050405020304"/>
                <a:cs typeface="Times New Roman" panose="02020603050405020304"/>
              </a:rPr>
              <a:t>schedule</a:t>
            </a:r>
            <a:r>
              <a:rPr lang="en-US" sz="2800" dirty="0" smtClean="0"/>
              <a:t>) </a:t>
            </a:r>
            <a:r>
              <a:rPr lang="en-US" sz="2800" dirty="0"/>
              <a:t>him for only eight to 25 hours. He couldn’t survive on that, so he would quit and move on, </a:t>
            </a:r>
            <a:r>
              <a:rPr lang="en-US" sz="2800" dirty="0" smtClean="0"/>
              <a:t>________ (create) </a:t>
            </a:r>
            <a:r>
              <a:rPr lang="en-US" sz="2800" dirty="0"/>
              <a:t>a </a:t>
            </a:r>
            <a:r>
              <a:rPr lang="en-US" sz="2800" dirty="0" smtClean="0"/>
              <a:t>bad </a:t>
            </a:r>
            <a:r>
              <a:rPr lang="en-US" sz="2800" dirty="0"/>
              <a:t>cycle. </a:t>
            </a:r>
            <a:endParaRPr lang="en-US" sz="28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lang="en-US" sz="2800" dirty="0" smtClean="0"/>
              <a:t>      ____ employers</a:t>
            </a:r>
            <a:r>
              <a:rPr lang="en-US" sz="2800" dirty="0"/>
              <a:t>, it is difficult to know how many people to hire even in the best of times, and it is </a:t>
            </a:r>
            <a:r>
              <a:rPr lang="en-US" sz="2800" dirty="0" smtClean="0"/>
              <a:t>_______ (tricky) </a:t>
            </a:r>
            <a:r>
              <a:rPr lang="en-US" sz="2800" dirty="0"/>
              <a:t>than ever with today’s high </a:t>
            </a:r>
            <a:r>
              <a:rPr lang="en-US" sz="2800" dirty="0">
                <a:solidFill>
                  <a:srgbClr val="3333FF"/>
                </a:solidFill>
                <a:latin typeface="Times New Roman" panose="02020603050405020304"/>
                <a:ea typeface="Times New Roman" panose="02020603050405020304"/>
                <a:cs typeface="Times New Roman" panose="02020603050405020304"/>
              </a:rPr>
              <a:t>turnover</a:t>
            </a:r>
            <a:r>
              <a:rPr lang="en-US" sz="2800" dirty="0"/>
              <a:t> and </a:t>
            </a:r>
            <a:r>
              <a:rPr lang="en-US" sz="2800" dirty="0" smtClean="0"/>
              <a:t>unstable demand</a:t>
            </a:r>
            <a:r>
              <a:rPr lang="en-US" sz="2800" dirty="0"/>
              <a:t>, said John </a:t>
            </a:r>
            <a:r>
              <a:rPr lang="en-US" sz="2800" dirty="0" err="1"/>
              <a:t>Gulnac</a:t>
            </a:r>
            <a:r>
              <a:rPr lang="en-US" sz="2800" dirty="0"/>
              <a:t>, vice president at Adecco USA Inc., a large employment agency.</a:t>
            </a:r>
            <a:endParaRPr lang="en-US" sz="2800" dirty="0"/>
          </a:p>
          <a:p>
            <a:pPr>
              <a:lnSpc>
                <a:spcPts val="3100"/>
              </a:lnSpc>
              <a:defRPr sz="2600">
                <a:latin typeface="Times New Roman" panose="02020603050405020304"/>
                <a:ea typeface="Times New Roman" panose="02020603050405020304"/>
                <a:cs typeface="Times New Roman" panose="02020603050405020304"/>
                <a:sym typeface="Times New Roman" panose="02020603050405020304"/>
              </a:defRPr>
            </a:pPr>
            <a:r>
              <a:rPr lang="en-US" sz="2800" dirty="0"/>
              <a:t> </a:t>
            </a:r>
            <a:r>
              <a:rPr lang="en-US" sz="2800" dirty="0" smtClean="0"/>
              <a:t>     As ___  </a:t>
            </a:r>
            <a:r>
              <a:rPr lang="en-US" sz="2800" dirty="0"/>
              <a:t>result, some companies are </a:t>
            </a:r>
            <a:r>
              <a:rPr lang="en-US" sz="2800" dirty="0" err="1"/>
              <a:t>overhiring</a:t>
            </a:r>
            <a:r>
              <a:rPr lang="en-US" sz="2800" dirty="0"/>
              <a:t> by as much as 40% to give themselves a </a:t>
            </a:r>
            <a:r>
              <a:rPr lang="en-US" sz="2800" dirty="0">
                <a:solidFill>
                  <a:srgbClr val="3333FF"/>
                </a:solidFill>
                <a:latin typeface="Times New Roman" panose="02020603050405020304"/>
                <a:ea typeface="Times New Roman" panose="02020603050405020304"/>
                <a:cs typeface="Times New Roman" panose="02020603050405020304"/>
              </a:rPr>
              <a:t>cushion</a:t>
            </a:r>
            <a:r>
              <a:rPr lang="en-US" sz="2800" dirty="0"/>
              <a:t>, choosing to </a:t>
            </a:r>
            <a:r>
              <a:rPr lang="en-US" sz="2800" dirty="0" smtClean="0"/>
              <a:t>cut </a:t>
            </a:r>
            <a:r>
              <a:rPr lang="en-US" sz="2800" dirty="0"/>
              <a:t>staff or hours </a:t>
            </a:r>
            <a:r>
              <a:rPr lang="en-US" sz="2800" dirty="0" smtClean="0"/>
              <a:t>______ managers </a:t>
            </a:r>
            <a:r>
              <a:rPr lang="en-US" sz="2800" dirty="0"/>
              <a:t>have a better sense of their true labor needs. </a:t>
            </a:r>
            <a:endParaRPr lang="en-US" sz="2800" dirty="0"/>
          </a:p>
        </p:txBody>
      </p:sp>
      <p:sp>
        <p:nvSpPr>
          <p:cNvPr id="186" name="文本框 4"/>
          <p:cNvSpPr txBox="1"/>
          <p:nvPr/>
        </p:nvSpPr>
        <p:spPr>
          <a:xfrm>
            <a:off x="1844674" y="36830"/>
            <a:ext cx="7428721" cy="459105"/>
          </a:xfrm>
          <a:prstGeom prst="rect">
            <a:avLst/>
          </a:prstGeom>
          <a:ln w="12700">
            <a:miter lim="400000"/>
          </a:ln>
        </p:spPr>
        <p:txBody>
          <a:bodyPr wrap="square" lIns="45718" tIns="45718" rIns="45718" bIns="45718">
            <a:spAutoFit/>
          </a:bodyPr>
          <a:lstStyle>
            <a:lvl1pPr>
              <a:defRPr sz="2400" b="1">
                <a:solidFill>
                  <a:schemeClr val="accent2"/>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r>
              <a:rPr dirty="0" smtClean="0"/>
              <a:t>（《</a:t>
            </a:r>
            <a:r>
              <a:rPr lang="zh-CN" altLang="en-US" dirty="0" smtClean="0"/>
              <a:t>华尔街日报</a:t>
            </a:r>
            <a:r>
              <a:rPr dirty="0" smtClean="0"/>
              <a:t>》2022年</a:t>
            </a:r>
            <a:r>
              <a:rPr lang="en-US" dirty="0" smtClean="0"/>
              <a:t>3</a:t>
            </a:r>
            <a:r>
              <a:rPr dirty="0" smtClean="0"/>
              <a:t>月</a:t>
            </a:r>
            <a:r>
              <a:rPr lang="en-US" dirty="0" smtClean="0"/>
              <a:t>1</a:t>
            </a:r>
            <a:r>
              <a:rPr lang="zh-CN" altLang="en-US" dirty="0" smtClean="0"/>
              <a:t>日 </a:t>
            </a:r>
            <a:r>
              <a:rPr lang="en-US" altLang="zh-CN" dirty="0" smtClean="0"/>
              <a:t> 1&amp;</a:t>
            </a:r>
            <a:r>
              <a:rPr lang="en-US" altLang="zh-CN" smtClean="0"/>
              <a:t>16</a:t>
            </a:r>
            <a:r>
              <a:rPr smtClean="0"/>
              <a:t> 页</a:t>
            </a:r>
            <a:r>
              <a:rPr dirty="0"/>
              <a:t>）</a:t>
            </a:r>
            <a:endParaRPr dirty="0"/>
          </a:p>
        </p:txBody>
      </p:sp>
      <p:sp>
        <p:nvSpPr>
          <p:cNvPr id="2" name="文本框 2"/>
          <p:cNvSpPr txBox="1"/>
          <p:nvPr/>
        </p:nvSpPr>
        <p:spPr>
          <a:xfrm>
            <a:off x="5877548" y="1168516"/>
            <a:ext cx="182537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recognized</a:t>
            </a:r>
            <a:endParaRPr lang="en-US" sz="2800" dirty="0"/>
          </a:p>
        </p:txBody>
      </p:sp>
      <p:sp>
        <p:nvSpPr>
          <p:cNvPr id="3" name="文本框 3"/>
          <p:cNvSpPr txBox="1"/>
          <p:nvPr/>
        </p:nvSpPr>
        <p:spPr>
          <a:xfrm>
            <a:off x="6128063" y="2388665"/>
            <a:ext cx="1696936"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interviews</a:t>
            </a:r>
            <a:endParaRPr lang="en-US" sz="2800" dirty="0"/>
          </a:p>
        </p:txBody>
      </p:sp>
      <p:sp>
        <p:nvSpPr>
          <p:cNvPr id="4" name="文本框 4"/>
          <p:cNvSpPr txBox="1"/>
          <p:nvPr/>
        </p:nvSpPr>
        <p:spPr>
          <a:xfrm>
            <a:off x="3476093" y="4322842"/>
            <a:ext cx="325310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trickier</a:t>
            </a:r>
            <a:endParaRPr sz="2800" dirty="0">
              <a:sym typeface="+mn-ea"/>
            </a:endParaRPr>
          </a:p>
        </p:txBody>
      </p:sp>
      <p:sp>
        <p:nvSpPr>
          <p:cNvPr id="5" name="文本框 5"/>
          <p:cNvSpPr txBox="1"/>
          <p:nvPr/>
        </p:nvSpPr>
        <p:spPr>
          <a:xfrm>
            <a:off x="1733015" y="3132117"/>
            <a:ext cx="1743078"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scheduled </a:t>
            </a:r>
            <a:endParaRPr sz="2800" dirty="0">
              <a:sym typeface="+mn-ea"/>
            </a:endParaRPr>
          </a:p>
        </p:txBody>
      </p:sp>
      <p:sp>
        <p:nvSpPr>
          <p:cNvPr id="6" name="文本框 6"/>
          <p:cNvSpPr txBox="1"/>
          <p:nvPr/>
        </p:nvSpPr>
        <p:spPr>
          <a:xfrm>
            <a:off x="795655" y="3929799"/>
            <a:ext cx="179895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For</a:t>
            </a:r>
            <a:endParaRPr sz="2800" dirty="0">
              <a:sym typeface="+mn-ea"/>
            </a:endParaRPr>
          </a:p>
        </p:txBody>
      </p:sp>
      <p:sp>
        <p:nvSpPr>
          <p:cNvPr id="7" name="文本框 7"/>
          <p:cNvSpPr txBox="1"/>
          <p:nvPr/>
        </p:nvSpPr>
        <p:spPr>
          <a:xfrm>
            <a:off x="1354772" y="5501208"/>
            <a:ext cx="6807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t>a</a:t>
            </a:r>
            <a:endParaRPr lang="en-US" sz="2800" dirty="0"/>
          </a:p>
        </p:txBody>
      </p:sp>
      <p:sp>
        <p:nvSpPr>
          <p:cNvPr id="8" name="文本框 8"/>
          <p:cNvSpPr txBox="1"/>
          <p:nvPr/>
        </p:nvSpPr>
        <p:spPr>
          <a:xfrm>
            <a:off x="6987396" y="3510951"/>
            <a:ext cx="1244746" cy="523216"/>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creating</a:t>
            </a:r>
            <a:endParaRPr sz="2800" dirty="0">
              <a:sym typeface="+mn-ea"/>
            </a:endParaRPr>
          </a:p>
        </p:txBody>
      </p:sp>
      <p:sp>
        <p:nvSpPr>
          <p:cNvPr id="9" name="文本框 9"/>
          <p:cNvSpPr txBox="1"/>
          <p:nvPr/>
        </p:nvSpPr>
        <p:spPr>
          <a:xfrm>
            <a:off x="9142730" y="788035"/>
            <a:ext cx="185547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catching</a:t>
            </a:r>
            <a:endParaRPr sz="2800" dirty="0">
              <a:sym typeface="+mn-ea"/>
            </a:endParaRPr>
          </a:p>
        </p:txBody>
      </p:sp>
      <p:sp>
        <p:nvSpPr>
          <p:cNvPr id="10" name="文本框 10"/>
          <p:cNvSpPr txBox="1"/>
          <p:nvPr/>
        </p:nvSpPr>
        <p:spPr>
          <a:xfrm>
            <a:off x="6729374" y="1948673"/>
            <a:ext cx="2802348"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has cycled </a:t>
            </a:r>
            <a:endParaRPr sz="2800" dirty="0">
              <a:sym typeface="+mn-ea"/>
            </a:endParaRPr>
          </a:p>
        </p:txBody>
      </p:sp>
      <p:sp>
        <p:nvSpPr>
          <p:cNvPr id="11" name="文本框 12"/>
          <p:cNvSpPr txBox="1"/>
          <p:nvPr/>
        </p:nvSpPr>
        <p:spPr>
          <a:xfrm>
            <a:off x="7702923" y="5901582"/>
            <a:ext cx="15824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a:sym typeface="+mn-ea"/>
              </a:rPr>
              <a:t>once</a:t>
            </a:r>
            <a:endParaRPr sz="2800" dirty="0">
              <a:sym typeface="+mn-ea"/>
            </a:endParaRPr>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indefinite" fill="hold"/>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indefinite" fill="hold"/>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indefinite" fill="hold"/>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0" nodeType="clickEffect">
                                  <p:stCondLst>
                                    <p:cond delay="0"/>
                                  </p:stCondLst>
                                  <p:childTnLst>
                                    <p:set>
                                      <p:cBhvr>
                                        <p:cTn id="21" dur="indefinite" fill="hold"/>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indefinite" fill="hold"/>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0" nodeType="clickEffect">
                                  <p:stCondLst>
                                    <p:cond delay="0"/>
                                  </p:stCondLst>
                                  <p:childTnLst>
                                    <p:set>
                                      <p:cBhvr>
                                        <p:cTn id="31" dur="indefinite" fill="hold"/>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0" nodeType="clickEffect">
                                  <p:stCondLst>
                                    <p:cond delay="0"/>
                                  </p:stCondLst>
                                  <p:childTnLst>
                                    <p:set>
                                      <p:cBhvr>
                                        <p:cTn id="36" dur="indefinite" fill="hold"/>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0" nodeType="clickEffect">
                                  <p:stCondLst>
                                    <p:cond delay="0"/>
                                  </p:stCondLst>
                                  <p:childTnLst>
                                    <p:set>
                                      <p:cBhvr>
                                        <p:cTn id="41" dur="indefinite" fill="hold"/>
                                        <p:tgtEl>
                                          <p:spTgt spid="4"/>
                                        </p:tgtEl>
                                        <p:attrNameLst>
                                          <p:attrName>style.visibility</p:attrName>
                                        </p:attrNameLst>
                                      </p:cBhvr>
                                      <p:to>
                                        <p:strVal val="visible"/>
                                      </p:to>
                                    </p:set>
                                    <p:animEffect transition="in" filter="blinds(horizontal)">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0" nodeType="clickEffect">
                                  <p:stCondLst>
                                    <p:cond delay="0"/>
                                  </p:stCondLst>
                                  <p:childTnLst>
                                    <p:set>
                                      <p:cBhvr>
                                        <p:cTn id="46" dur="indefinite" fill="hold"/>
                                        <p:tgtEl>
                                          <p:spTgt spid="7"/>
                                        </p:tgtEl>
                                        <p:attrNameLst>
                                          <p:attrName>style.visibility</p:attrName>
                                        </p:attrNameLst>
                                      </p:cBhvr>
                                      <p:to>
                                        <p:strVal val="visible"/>
                                      </p:to>
                                    </p:set>
                                    <p:animEffect transition="in" filter="blinds(horizontal)">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0" nodeType="clickEffect">
                                  <p:stCondLst>
                                    <p:cond delay="0"/>
                                  </p:stCondLst>
                                  <p:childTnLst>
                                    <p:set>
                                      <p:cBhvr>
                                        <p:cTn id="51" dur="indefinite" fill="hold"/>
                                        <p:tgtEl>
                                          <p:spTgt spid="11"/>
                                        </p:tgtEl>
                                        <p:attrNameLst>
                                          <p:attrName>style.visibility</p:attrName>
                                        </p:attrNameLst>
                                      </p:cBhvr>
                                      <p:to>
                                        <p:strVal val="visible"/>
                                      </p:to>
                                    </p:set>
                                    <p:animEffect transition="in" filter="blinds(horizontal)">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animBg="1" advAuto="0"/>
      <p:bldP spid="3" grpId="0" animBg="1" advAuto="0"/>
      <p:bldP spid="4" grpId="0" animBg="1" advAuto="0"/>
      <p:bldP spid="5" grpId="0" animBg="1" advAuto="0"/>
      <p:bldP spid="6" grpId="0" animBg="1" advAuto="0"/>
      <p:bldP spid="7" grpId="0" animBg="1" advAuto="0"/>
      <p:bldP spid="8" grpId="0" animBg="1" advAuto="0"/>
      <p:bldP spid="9" grpId="0" animBg="1" advAuto="0"/>
      <p:bldP spid="10" grpId="0" animBg="1" advAuto="0"/>
      <p:bldP spid="11" grpId="0" animBg="1" advAuto="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文本框 3"/>
          <p:cNvSpPr txBox="1"/>
          <p:nvPr/>
        </p:nvSpPr>
        <p:spPr>
          <a:xfrm>
            <a:off x="91436" y="648326"/>
            <a:ext cx="12238319" cy="4824730"/>
          </a:xfrm>
          <a:prstGeom prst="rect">
            <a:avLst/>
          </a:prstGeom>
          <a:ln w="12700">
            <a:miter lim="400000"/>
          </a:ln>
        </p:spPr>
        <p:txBody>
          <a:bodyPr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rPr dirty="0"/>
              <a:t>1. </a:t>
            </a:r>
            <a:r>
              <a:rPr lang="en-US" dirty="0" smtClean="0">
                <a:solidFill>
                  <a:srgbClr val="3333FF"/>
                </a:solidFill>
                <a:sym typeface="+mn-ea"/>
              </a:rPr>
              <a:t>prospective</a:t>
            </a:r>
            <a:r>
              <a:rPr dirty="0" smtClean="0"/>
              <a:t>: </a:t>
            </a:r>
            <a:r>
              <a:rPr lang="en-US" dirty="0" smtClean="0"/>
              <a:t>expected </a:t>
            </a:r>
            <a:r>
              <a:rPr lang="en-US" dirty="0"/>
              <a:t>to do </a:t>
            </a:r>
            <a:r>
              <a:rPr lang="en-US" dirty="0" err="1"/>
              <a:t>sth</a:t>
            </a:r>
            <a:r>
              <a:rPr lang="en-US" dirty="0"/>
              <a:t> or to become </a:t>
            </a:r>
            <a:r>
              <a:rPr lang="en-US" dirty="0" err="1" smtClean="0"/>
              <a:t>sth</a:t>
            </a:r>
            <a:r>
              <a:rPr lang="en-US" dirty="0" smtClean="0"/>
              <a:t> </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有望的；</a:t>
            </a:r>
            <a:r>
              <a:rPr lang="zh-CN" altLang="en-US" dirty="0">
                <a:latin typeface="华文中宋" panose="02010600040101010101" charset="-122"/>
                <a:ea typeface="华文中宋" panose="02010600040101010101" charset="-122"/>
                <a:cs typeface="华文中宋" panose="02010600040101010101" charset="-122"/>
                <a:sym typeface="华文中宋" panose="02010600040101010101" charset="-122"/>
              </a:rPr>
              <a:t>预期的；潜在</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的</a:t>
            </a:r>
            <a:endParaRPr dirty="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He </a:t>
            </a:r>
            <a:r>
              <a:rPr lang="en-US" dirty="0"/>
              <a:t>hopes to distribute this information and help prospective </a:t>
            </a:r>
            <a:r>
              <a:rPr lang="en-US" dirty="0" smtClean="0"/>
              <a:t>college-goers</a:t>
            </a:r>
            <a:r>
              <a:rPr dirty="0" smtClean="0"/>
              <a:t>. </a:t>
            </a:r>
            <a:endParaRPr dirty="0"/>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rPr dirty="0"/>
              <a:t>   </a:t>
            </a:r>
            <a:r>
              <a:rPr lang="zh-CN" altLang="en-US" dirty="0" smtClean="0"/>
              <a:t>他</a:t>
            </a:r>
            <a:r>
              <a:rPr lang="zh-CN" altLang="en-US" dirty="0"/>
              <a:t>希望传播这一信息，并帮助潜在的大学生</a:t>
            </a:r>
            <a:r>
              <a:rPr lang="zh-CN" altLang="en-US" dirty="0" smtClean="0"/>
              <a:t>毕业生</a:t>
            </a:r>
            <a:r>
              <a:rPr dirty="0" smtClean="0"/>
              <a:t>。</a:t>
            </a: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dirty="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rPr dirty="0"/>
              <a:t>2. </a:t>
            </a:r>
            <a:r>
              <a:rPr lang="en-US" sz="2800" dirty="0" smtClean="0">
                <a:solidFill>
                  <a:srgbClr val="3333FF"/>
                </a:solidFill>
              </a:rPr>
              <a:t>schedule</a:t>
            </a:r>
            <a:r>
              <a:rPr sz="3000" dirty="0" smtClean="0"/>
              <a:t>: </a:t>
            </a:r>
            <a:r>
              <a:rPr lang="en-US" sz="2800" dirty="0" smtClean="0"/>
              <a:t>to arrange </a:t>
            </a:r>
            <a:r>
              <a:rPr lang="en-US" sz="2800" dirty="0" err="1" smtClean="0"/>
              <a:t>sth</a:t>
            </a:r>
            <a:r>
              <a:rPr lang="en-US" sz="2800" dirty="0" smtClean="0"/>
              <a:t> to </a:t>
            </a:r>
            <a:r>
              <a:rPr lang="en-US" sz="2800" dirty="0"/>
              <a:t>happen at that </a:t>
            </a:r>
            <a:r>
              <a:rPr lang="en-US" sz="2800" dirty="0" smtClean="0"/>
              <a:t>time</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计划</a:t>
            </a:r>
            <a:r>
              <a:rPr lang="en-US" altLang="zh-CN" sz="2800" dirty="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安排</a:t>
            </a:r>
            <a:endParaRPr sz="2800" dirty="0"/>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a:t>The space shuttle had been scheduled to blast off at 04:38</a:t>
            </a:r>
            <a:r>
              <a:rPr lang="en-US" dirty="0" smtClean="0"/>
              <a:t>.</a:t>
            </a:r>
            <a:endParaRPr lang="en-US" dirty="0" smtClean="0"/>
          </a:p>
          <a:p>
            <a:pPr>
              <a:lnSpc>
                <a:spcPct val="90000"/>
              </a:lnSpc>
              <a:spcBef>
                <a:spcPts val="1000"/>
              </a:spcBef>
              <a:buSzPct val="100000"/>
              <a:defRPr sz="2800">
                <a:latin typeface="Times New Roman" panose="02020603050405020304"/>
                <a:ea typeface="Times New Roman" panose="02020603050405020304"/>
                <a:cs typeface="Times New Roman" panose="02020603050405020304"/>
                <a:sym typeface="Times New Roman" panose="02020603050405020304"/>
              </a:defRPr>
            </a:pPr>
            <a:r>
              <a:rPr lang="en-US" dirty="0"/>
              <a:t> </a:t>
            </a:r>
            <a:r>
              <a:rPr lang="en-US" dirty="0" smtClean="0"/>
              <a:t>  </a:t>
            </a:r>
            <a:r>
              <a:rPr lang="zh-CN" altLang="en-US" sz="2800" dirty="0" smtClean="0">
                <a:latin typeface="华文中宋" panose="02010600040101010101" charset="-122"/>
                <a:ea typeface="华文中宋" panose="02010600040101010101" charset="-122"/>
                <a:cs typeface="华文中宋" panose="02010600040101010101" charset="-122"/>
              </a:rPr>
              <a:t>这</a:t>
            </a:r>
            <a:r>
              <a:rPr lang="zh-CN" altLang="en-US" sz="2800" dirty="0">
                <a:latin typeface="华文中宋" panose="02010600040101010101" charset="-122"/>
                <a:ea typeface="华文中宋" panose="02010600040101010101" charset="-122"/>
                <a:cs typeface="华文中宋" panose="02010600040101010101" charset="-122"/>
              </a:rPr>
              <a:t>架航天飞机计划于</a:t>
            </a:r>
            <a:r>
              <a:rPr lang="en-US" altLang="zh-CN" sz="2800" dirty="0">
                <a:latin typeface="华文中宋" panose="02010600040101010101" charset="-122"/>
                <a:ea typeface="华文中宋" panose="02010600040101010101" charset="-122"/>
                <a:cs typeface="华文中宋" panose="02010600040101010101" charset="-122"/>
              </a:rPr>
              <a:t>04:38</a:t>
            </a:r>
            <a:r>
              <a:rPr lang="zh-CN" altLang="en-US" sz="2800" dirty="0">
                <a:latin typeface="华文中宋" panose="02010600040101010101" charset="-122"/>
                <a:ea typeface="华文中宋" panose="02010600040101010101" charset="-122"/>
                <a:cs typeface="华文中宋" panose="02010600040101010101" charset="-122"/>
              </a:rPr>
              <a:t>发射升空。</a:t>
            </a:r>
            <a:endParaRPr lang="en-US" altLang="zh-CN" sz="2800" dirty="0">
              <a:latin typeface="华文中宋" panose="02010600040101010101" charset="-122"/>
              <a:ea typeface="华文中宋" panose="02010600040101010101" charset="-122"/>
              <a:cs typeface="华文中宋" panose="02010600040101010101" charset="-122"/>
              <a:sym typeface="Times New Roman" panose="02020603050405020304"/>
            </a:endParaRPr>
          </a:p>
        </p:txBody>
      </p:sp>
      <p:sp>
        <p:nvSpPr>
          <p:cNvPr id="199" name="文本框 16"/>
          <p:cNvSpPr txBox="1"/>
          <p:nvPr/>
        </p:nvSpPr>
        <p:spPr>
          <a:xfrm>
            <a:off x="0" y="0"/>
            <a:ext cx="185991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词汇讲解</a:t>
            </a:r>
            <a:r>
              <a:rPr lang="en-US">
                <a:latin typeface="微软雅黑" panose="020B0503020204020204" charset="-122"/>
                <a:ea typeface="微软雅黑" panose="020B0503020204020204" charset="-122"/>
              </a:rPr>
              <a:t> 1</a:t>
            </a:r>
            <a:endParaRPr lang="en-US">
              <a:latin typeface="微软雅黑" panose="020B0503020204020204" charset="-122"/>
              <a:ea typeface="微软雅黑" panose="020B0503020204020204" charset="-122"/>
            </a:endParaRPr>
          </a:p>
        </p:txBody>
      </p:sp>
      <p:sp>
        <p:nvSpPr>
          <p:cNvPr id="200" name="文本框 1"/>
          <p:cNvSpPr txBox="1"/>
          <p:nvPr/>
        </p:nvSpPr>
        <p:spPr>
          <a:xfrm>
            <a:off x="128322" y="2197323"/>
            <a:ext cx="1628670"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01" name="文本框 2"/>
          <p:cNvSpPr txBox="1"/>
          <p:nvPr/>
        </p:nvSpPr>
        <p:spPr>
          <a:xfrm>
            <a:off x="183511" y="2787081"/>
            <a:ext cx="12226143" cy="551815"/>
          </a:xfrm>
          <a:prstGeom prst="rect">
            <a:avLst/>
          </a:prstGeom>
          <a:ln w="12700">
            <a:miter lim="400000"/>
          </a:ln>
        </p:spPr>
        <p:txBody>
          <a:bodyPr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dirty="0" smtClean="0"/>
              <a:t>They </a:t>
            </a:r>
            <a:r>
              <a:rPr lang="en-US" dirty="0"/>
              <a:t>are worried </a:t>
            </a:r>
            <a:r>
              <a:rPr lang="en-US" dirty="0" smtClean="0"/>
              <a:t>about </a:t>
            </a:r>
            <a:r>
              <a:rPr lang="en-US" altLang="zh-CN" dirty="0"/>
              <a:t>the number of prospective </a:t>
            </a:r>
            <a:r>
              <a:rPr lang="en-US" altLang="zh-CN" dirty="0" smtClean="0"/>
              <a:t>customers</a:t>
            </a:r>
            <a:r>
              <a:rPr dirty="0" smtClean="0"/>
              <a:t>.</a:t>
            </a:r>
            <a:endParaRPr dirty="0"/>
          </a:p>
        </p:txBody>
      </p:sp>
      <p:sp>
        <p:nvSpPr>
          <p:cNvPr id="202" name="文本框 4"/>
          <p:cNvSpPr txBox="1"/>
          <p:nvPr/>
        </p:nvSpPr>
        <p:spPr>
          <a:xfrm>
            <a:off x="129221" y="5420104"/>
            <a:ext cx="1626873"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03" name="文本框 5"/>
          <p:cNvSpPr txBox="1"/>
          <p:nvPr/>
        </p:nvSpPr>
        <p:spPr>
          <a:xfrm>
            <a:off x="215265" y="5997575"/>
            <a:ext cx="11977370" cy="520700"/>
          </a:xfrm>
          <a:prstGeom prst="rect">
            <a:avLst/>
          </a:prstGeom>
          <a:ln w="12700">
            <a:miter lim="400000"/>
          </a:ln>
        </p:spPr>
        <p:txBody>
          <a:bodyPr wrap="square"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smtClean="0"/>
              <a:t>A </a:t>
            </a:r>
            <a:r>
              <a:rPr lang="en-US" sz="2800" dirty="0"/>
              <a:t>presidential election was scheduled for last </a:t>
            </a:r>
            <a:r>
              <a:rPr lang="en-US" sz="2800" dirty="0" smtClean="0"/>
              <a:t>December</a:t>
            </a:r>
            <a:r>
              <a:rPr sz="2800" dirty="0" smtClean="0"/>
              <a:t>.</a:t>
            </a:r>
            <a:endParaRPr sz="2800" dirty="0"/>
          </a:p>
        </p:txBody>
      </p:sp>
      <p:sp>
        <p:nvSpPr>
          <p:cNvPr id="204" name="文本框 7"/>
          <p:cNvSpPr txBox="1"/>
          <p:nvPr/>
        </p:nvSpPr>
        <p:spPr>
          <a:xfrm>
            <a:off x="1881186" y="2241809"/>
            <a:ext cx="9650336" cy="52070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dirty="0" smtClean="0"/>
              <a:t>他们担心潜在的客流量</a:t>
            </a:r>
            <a:r>
              <a:rPr dirty="0" smtClean="0"/>
              <a:t>。</a:t>
            </a:r>
            <a:endParaRPr dirty="0"/>
          </a:p>
        </p:txBody>
      </p:sp>
      <p:sp>
        <p:nvSpPr>
          <p:cNvPr id="205" name="直接连接符 8"/>
          <p:cNvSpPr/>
          <p:nvPr/>
        </p:nvSpPr>
        <p:spPr>
          <a:xfrm>
            <a:off x="215900" y="3277234"/>
            <a:ext cx="9385300" cy="19529"/>
          </a:xfrm>
          <a:prstGeom prst="line">
            <a:avLst/>
          </a:prstGeom>
          <a:ln w="28575">
            <a:solidFill>
              <a:srgbClr val="000000"/>
            </a:solidFill>
            <a:miter/>
          </a:ln>
        </p:spPr>
        <p:txBody>
          <a:bodyPr lIns="45718" tIns="45718" rIns="45718" bIns="45718"/>
          <a:lstStyle/>
          <a:p/>
        </p:txBody>
      </p:sp>
      <p:sp>
        <p:nvSpPr>
          <p:cNvPr id="206" name="文本框 10"/>
          <p:cNvSpPr txBox="1"/>
          <p:nvPr/>
        </p:nvSpPr>
        <p:spPr>
          <a:xfrm>
            <a:off x="1859280" y="5425895"/>
            <a:ext cx="10265411" cy="49022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sz="2600" dirty="0" smtClean="0"/>
              <a:t>一</a:t>
            </a:r>
            <a:r>
              <a:rPr lang="zh-CN" altLang="en-US" sz="2600" dirty="0"/>
              <a:t>场总统大选计划</a:t>
            </a:r>
            <a:r>
              <a:rPr lang="zh-CN" altLang="en-US" sz="2600" dirty="0" smtClean="0"/>
              <a:t>在</a:t>
            </a:r>
            <a:r>
              <a:rPr lang="zh-CN" altLang="en-US" sz="2600" dirty="0"/>
              <a:t>去</a:t>
            </a:r>
            <a:r>
              <a:rPr lang="zh-CN" altLang="en-US" sz="2600" dirty="0" smtClean="0"/>
              <a:t>年</a:t>
            </a:r>
            <a:r>
              <a:rPr lang="en-US" altLang="zh-CN" sz="2600" dirty="0"/>
              <a:t>12</a:t>
            </a:r>
            <a:r>
              <a:rPr lang="zh-CN" altLang="en-US" sz="2600" dirty="0"/>
              <a:t>月举行</a:t>
            </a:r>
            <a:r>
              <a:rPr lang="zh-CN" altLang="en-US" sz="2600" dirty="0" smtClean="0"/>
              <a:t>。</a:t>
            </a:r>
            <a:endParaRPr sz="2600" dirty="0"/>
          </a:p>
        </p:txBody>
      </p:sp>
      <p:sp>
        <p:nvSpPr>
          <p:cNvPr id="207" name="直接连接符 11"/>
          <p:cNvSpPr/>
          <p:nvPr/>
        </p:nvSpPr>
        <p:spPr>
          <a:xfrm flipV="1">
            <a:off x="137795" y="6518275"/>
            <a:ext cx="8364855" cy="1270"/>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8">
                                            <p:txEl>
                                              <p:pRg st="1" end="1"/>
                                            </p:txEl>
                                          </p:spTgt>
                                        </p:tgtEl>
                                        <p:attrNameLst>
                                          <p:attrName>style.visibility</p:attrName>
                                        </p:attrNameLst>
                                      </p:cBhvr>
                                      <p:to>
                                        <p:strVal val="visible"/>
                                      </p:to>
                                    </p:set>
                                    <p:animEffect transition="in" filter="blinds(horizontal)">
                                      <p:cBhvr>
                                        <p:cTn id="7" dur="500"/>
                                        <p:tgtEl>
                                          <p:spTgt spid="19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8">
                                            <p:txEl>
                                              <p:pRg st="2" end="2"/>
                                            </p:txEl>
                                          </p:spTgt>
                                        </p:tgtEl>
                                        <p:attrNameLst>
                                          <p:attrName>style.visibility</p:attrName>
                                        </p:attrNameLst>
                                      </p:cBhvr>
                                      <p:to>
                                        <p:strVal val="visible"/>
                                      </p:to>
                                    </p:set>
                                    <p:animEffect transition="in" filter="blinds(horizontal)">
                                      <p:cBhvr>
                                        <p:cTn id="10" dur="500"/>
                                        <p:tgtEl>
                                          <p:spTgt spid="198">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indefinite" fill="hold"/>
                                        <p:tgtEl>
                                          <p:spTgt spid="200"/>
                                        </p:tgtEl>
                                        <p:attrNameLst>
                                          <p:attrName>style.visibility</p:attrName>
                                        </p:attrNameLst>
                                      </p:cBhvr>
                                      <p:to>
                                        <p:strVal val="visible"/>
                                      </p:to>
                                    </p:set>
                                    <p:animEffect transition="in" filter="blinds(horizontal)">
                                      <p:cBhvr>
                                        <p:cTn id="15" dur="500"/>
                                        <p:tgtEl>
                                          <p:spTgt spid="200"/>
                                        </p:tgtEl>
                                      </p:cBhvr>
                                    </p:animEffect>
                                  </p:childTnLst>
                                </p:cTn>
                              </p:par>
                              <p:par>
                                <p:cTn id="16" presetID="3" presetClass="entr" presetSubtype="10" fill="hold" grpId="0" nodeType="withEffect">
                                  <p:stCondLst>
                                    <p:cond delay="0"/>
                                  </p:stCondLst>
                                  <p:childTnLst>
                                    <p:set>
                                      <p:cBhvr>
                                        <p:cTn id="17" dur="indefinite" fill="hold"/>
                                        <p:tgtEl>
                                          <p:spTgt spid="204"/>
                                        </p:tgtEl>
                                        <p:attrNameLst>
                                          <p:attrName>style.visibility</p:attrName>
                                        </p:attrNameLst>
                                      </p:cBhvr>
                                      <p:to>
                                        <p:strVal val="visible"/>
                                      </p:to>
                                    </p:set>
                                    <p:animEffect transition="in" filter="blinds(horizontal)">
                                      <p:cBhvr>
                                        <p:cTn id="18" dur="500"/>
                                        <p:tgtEl>
                                          <p:spTgt spid="204"/>
                                        </p:tgtEl>
                                      </p:cBhvr>
                                    </p:animEffect>
                                  </p:childTnLst>
                                </p:cTn>
                              </p:par>
                              <p:par>
                                <p:cTn id="19" presetID="3" presetClass="entr" presetSubtype="10" fill="hold" grpId="0" nodeType="withEffect">
                                  <p:stCondLst>
                                    <p:cond delay="0"/>
                                  </p:stCondLst>
                                  <p:childTnLst>
                                    <p:set>
                                      <p:cBhvr>
                                        <p:cTn id="20" dur="indefinite" fill="hold"/>
                                        <p:tgtEl>
                                          <p:spTgt spid="205"/>
                                        </p:tgtEl>
                                        <p:attrNameLst>
                                          <p:attrName>style.visibility</p:attrName>
                                        </p:attrNameLst>
                                      </p:cBhvr>
                                      <p:to>
                                        <p:strVal val="visible"/>
                                      </p:to>
                                    </p:set>
                                    <p:animEffect transition="in" filter="blinds(horizontal)">
                                      <p:cBhvr>
                                        <p:cTn id="21" dur="500"/>
                                        <p:tgtEl>
                                          <p:spTgt spid="20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indefinite" fill="hold"/>
                                        <p:tgtEl>
                                          <p:spTgt spid="201"/>
                                        </p:tgtEl>
                                        <p:attrNameLst>
                                          <p:attrName>style.visibility</p:attrName>
                                        </p:attrNameLst>
                                      </p:cBhvr>
                                      <p:to>
                                        <p:strVal val="visible"/>
                                      </p:to>
                                    </p:set>
                                    <p:animEffect transition="in" filter="blinds(horizontal)">
                                      <p:cBhvr>
                                        <p:cTn id="26" dur="500"/>
                                        <p:tgtEl>
                                          <p:spTgt spid="201"/>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98">
                                            <p:txEl>
                                              <p:pRg st="7" end="7"/>
                                            </p:txEl>
                                          </p:spTgt>
                                        </p:tgtEl>
                                        <p:attrNameLst>
                                          <p:attrName>style.visibility</p:attrName>
                                        </p:attrNameLst>
                                      </p:cBhvr>
                                      <p:to>
                                        <p:strVal val="visible"/>
                                      </p:to>
                                    </p:set>
                                    <p:animEffect transition="in" filter="blinds(horizontal)">
                                      <p:cBhvr>
                                        <p:cTn id="31" dur="500"/>
                                        <p:tgtEl>
                                          <p:spTgt spid="198">
                                            <p:txEl>
                                              <p:pRg st="7" end="7"/>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98">
                                            <p:txEl>
                                              <p:pRg st="8" end="8"/>
                                            </p:txEl>
                                          </p:spTgt>
                                        </p:tgtEl>
                                        <p:attrNameLst>
                                          <p:attrName>style.visibility</p:attrName>
                                        </p:attrNameLst>
                                      </p:cBhvr>
                                      <p:to>
                                        <p:strVal val="visible"/>
                                      </p:to>
                                    </p:set>
                                    <p:animEffect transition="in" filter="blinds(horizontal)">
                                      <p:cBhvr>
                                        <p:cTn id="34" dur="500"/>
                                        <p:tgtEl>
                                          <p:spTgt spid="198">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indefinite" fill="hold"/>
                                        <p:tgtEl>
                                          <p:spTgt spid="206"/>
                                        </p:tgtEl>
                                        <p:attrNameLst>
                                          <p:attrName>style.visibility</p:attrName>
                                        </p:attrNameLst>
                                      </p:cBhvr>
                                      <p:to>
                                        <p:strVal val="visible"/>
                                      </p:to>
                                    </p:set>
                                    <p:animEffect transition="in" filter="blinds(horizontal)">
                                      <p:cBhvr>
                                        <p:cTn id="39" dur="500"/>
                                        <p:tgtEl>
                                          <p:spTgt spid="206"/>
                                        </p:tgtEl>
                                      </p:cBhvr>
                                    </p:animEffect>
                                  </p:childTnLst>
                                </p:cTn>
                              </p:par>
                              <p:par>
                                <p:cTn id="40" presetID="3" presetClass="entr" presetSubtype="10" fill="hold" grpId="0" nodeType="withEffect">
                                  <p:stCondLst>
                                    <p:cond delay="0"/>
                                  </p:stCondLst>
                                  <p:childTnLst>
                                    <p:set>
                                      <p:cBhvr>
                                        <p:cTn id="41" dur="indefinite" fill="hold"/>
                                        <p:tgtEl>
                                          <p:spTgt spid="202"/>
                                        </p:tgtEl>
                                        <p:attrNameLst>
                                          <p:attrName>style.visibility</p:attrName>
                                        </p:attrNameLst>
                                      </p:cBhvr>
                                      <p:to>
                                        <p:strVal val="visible"/>
                                      </p:to>
                                    </p:set>
                                    <p:animEffect transition="in" filter="blinds(horizontal)">
                                      <p:cBhvr>
                                        <p:cTn id="42" dur="500"/>
                                        <p:tgtEl>
                                          <p:spTgt spid="202"/>
                                        </p:tgtEl>
                                      </p:cBhvr>
                                    </p:animEffect>
                                  </p:childTnLst>
                                </p:cTn>
                              </p:par>
                              <p:par>
                                <p:cTn id="43" presetID="22" presetClass="entr" presetSubtype="4" fill="hold" grpId="0" nodeType="withEffect">
                                  <p:stCondLst>
                                    <p:cond delay="0"/>
                                  </p:stCondLst>
                                  <p:childTnLst>
                                    <p:set>
                                      <p:cBhvr>
                                        <p:cTn id="44" dur="indefinite" fill="hold"/>
                                        <p:tgtEl>
                                          <p:spTgt spid="207"/>
                                        </p:tgtEl>
                                        <p:attrNameLst>
                                          <p:attrName>style.visibility</p:attrName>
                                        </p:attrNameLst>
                                      </p:cBhvr>
                                      <p:to>
                                        <p:strVal val="visible"/>
                                      </p:to>
                                    </p:set>
                                    <p:animEffect transition="in" filter="wipe(down)">
                                      <p:cBhvr>
                                        <p:cTn id="45" dur="500"/>
                                        <p:tgtEl>
                                          <p:spTgt spid="20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indefinite" fill="hold"/>
                                        <p:tgtEl>
                                          <p:spTgt spid="203"/>
                                        </p:tgtEl>
                                        <p:attrNameLst>
                                          <p:attrName>style.visibility</p:attrName>
                                        </p:attrNameLst>
                                      </p:cBhvr>
                                      <p:to>
                                        <p:strVal val="visible"/>
                                      </p:to>
                                    </p:set>
                                    <p:animEffect transition="in" filter="blinds(horizontal)">
                                      <p:cBhvr>
                                        <p:cTn id="50"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bldLvl="0" animBg="1" advAuto="0"/>
      <p:bldP spid="201" grpId="0" animBg="1" advAuto="0"/>
      <p:bldP spid="202" grpId="0" bldLvl="0" animBg="1" advAuto="0"/>
      <p:bldP spid="203" grpId="0" animBg="1" advAuto="0"/>
      <p:bldP spid="204" grpId="0" animBg="1" advAuto="0"/>
      <p:bldP spid="205" grpId="0" bldLvl="0" animBg="1" advAuto="0"/>
      <p:bldP spid="206" grpId="0" animBg="1" advAuto="0"/>
      <p:bldP spid="207" grpId="0" bldLvl="0" animBg="1" advAuto="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文本框 3"/>
          <p:cNvSpPr txBox="1"/>
          <p:nvPr/>
        </p:nvSpPr>
        <p:spPr>
          <a:xfrm>
            <a:off x="53040" y="480169"/>
            <a:ext cx="12023941" cy="5156200"/>
          </a:xfrm>
          <a:prstGeom prst="rect">
            <a:avLst/>
          </a:prstGeom>
          <a:ln w="12700">
            <a:miter lim="400000"/>
          </a:ln>
        </p:spPr>
        <p:txBody>
          <a:bodyPr wrap="square"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rPr dirty="0"/>
              <a:t>1. </a:t>
            </a:r>
            <a:r>
              <a:rPr lang="en-US" dirty="0" smtClean="0">
                <a:solidFill>
                  <a:srgbClr val="3333FF"/>
                </a:solidFill>
                <a:sym typeface="+mn-ea"/>
              </a:rPr>
              <a:t>turnover</a:t>
            </a:r>
            <a:r>
              <a:rPr dirty="0" smtClean="0"/>
              <a:t>: </a:t>
            </a:r>
            <a:r>
              <a:rPr lang="en-US" dirty="0" smtClean="0"/>
              <a:t>the </a:t>
            </a:r>
            <a:r>
              <a:rPr lang="en-US" dirty="0"/>
              <a:t>rate at which employees leave a company and are replaced by </a:t>
            </a:r>
            <a:r>
              <a:rPr lang="en-US" dirty="0" smtClean="0"/>
              <a:t>other</a:t>
            </a:r>
            <a:r>
              <a:rPr lang="en-US" altLang="zh-CN" dirty="0" smtClean="0"/>
              <a:t>s</a:t>
            </a:r>
            <a:r>
              <a:rPr lang="en-US" dirty="0" smtClean="0"/>
              <a:t>  </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人事</a:t>
            </a:r>
            <a:r>
              <a:rPr lang="zh-CN" altLang="en-US" dirty="0">
                <a:latin typeface="华文中宋" panose="02010600040101010101" charset="-122"/>
                <a:ea typeface="华文中宋" panose="02010600040101010101" charset="-122"/>
                <a:cs typeface="华文中宋" panose="02010600040101010101" charset="-122"/>
                <a:sym typeface="华文中宋" panose="02010600040101010101" charset="-122"/>
              </a:rPr>
              <a:t>变更率；人员</a:t>
            </a:r>
            <a:r>
              <a:rPr lang="zh-CN" altLang="en-US"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调整率</a:t>
            </a:r>
            <a:endParaRPr dirty="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Staff </a:t>
            </a:r>
            <a:r>
              <a:rPr lang="en-US" dirty="0"/>
              <a:t>turnover is particularly high among junior </a:t>
            </a:r>
            <a:r>
              <a:rPr lang="en-US" dirty="0" smtClean="0"/>
              <a:t>grades</a:t>
            </a:r>
            <a:r>
              <a:rPr dirty="0" smtClean="0"/>
              <a:t>. </a:t>
            </a:r>
            <a:endParaRPr dirty="0"/>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rPr dirty="0"/>
              <a:t>   </a:t>
            </a:r>
            <a:r>
              <a:rPr lang="zh-CN" altLang="en-US" dirty="0" smtClean="0"/>
              <a:t>员工</a:t>
            </a:r>
            <a:r>
              <a:rPr lang="zh-CN" altLang="en-US" dirty="0"/>
              <a:t>流动率在级别低的职员中特别高</a:t>
            </a:r>
            <a:r>
              <a:rPr lang="zh-CN" altLang="en-US" dirty="0" smtClean="0"/>
              <a:t>。</a:t>
            </a:r>
            <a:endParaRPr dirty="0" smtClean="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dirty="0" smtClean="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dirty="0" smtClean="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rPr dirty="0" smtClean="0"/>
              <a:t>2</a:t>
            </a:r>
            <a:r>
              <a:rPr dirty="0"/>
              <a:t>. </a:t>
            </a:r>
            <a:r>
              <a:rPr lang="en-US" sz="2800" dirty="0" smtClean="0">
                <a:solidFill>
                  <a:srgbClr val="3333FF"/>
                </a:solidFill>
              </a:rPr>
              <a:t>cushion</a:t>
            </a:r>
            <a:r>
              <a:rPr sz="2800" dirty="0" smtClean="0"/>
              <a:t>: </a:t>
            </a:r>
            <a:r>
              <a:rPr lang="en-US" sz="2800" dirty="0" smtClean="0"/>
              <a:t>something </a:t>
            </a:r>
            <a:r>
              <a:rPr lang="en-US" sz="2800" dirty="0"/>
              <a:t>that protects you against </a:t>
            </a:r>
            <a:r>
              <a:rPr lang="en-US" sz="2800" dirty="0" err="1"/>
              <a:t>sth</a:t>
            </a:r>
            <a:r>
              <a:rPr lang="en-US" sz="2800" dirty="0"/>
              <a:t> unpleasant that might happen </a:t>
            </a:r>
            <a:endParaRPr lang="en-US" sz="2800" dirty="0" smtClean="0"/>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rPr lang="en-US" altLang="zh-CN" sz="2800" dirty="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en-US" altLang="zh-CN"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起</a:t>
            </a:r>
            <a:r>
              <a:rPr lang="zh-CN" altLang="en-US" sz="2800" dirty="0">
                <a:latin typeface="华文中宋" panose="02010600040101010101" charset="-122"/>
                <a:ea typeface="华文中宋" panose="02010600040101010101" charset="-122"/>
                <a:cs typeface="华文中宋" panose="02010600040101010101" charset="-122"/>
                <a:sym typeface="华文中宋" panose="02010600040101010101" charset="-122"/>
              </a:rPr>
              <a:t>保护（或缓冲）作用的</a:t>
            </a:r>
            <a:r>
              <a:rPr lang="zh-CN" altLang="en-US" sz="2800" dirty="0" smtClean="0">
                <a:latin typeface="华文中宋" panose="02010600040101010101" charset="-122"/>
                <a:ea typeface="华文中宋" panose="02010600040101010101" charset="-122"/>
                <a:cs typeface="华文中宋" panose="02010600040101010101" charset="-122"/>
                <a:sym typeface="华文中宋" panose="02010600040101010101" charset="-122"/>
              </a:rPr>
              <a:t>事物</a:t>
            </a:r>
            <a:endParaRPr lang="zh-CN" sz="2800" dirty="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dirty="0" smtClean="0"/>
              <a:t>Do </a:t>
            </a:r>
            <a:r>
              <a:rPr lang="en-US" dirty="0"/>
              <a:t>you need money to expand or as a cushion against risk</a:t>
            </a:r>
            <a:r>
              <a:rPr lang="en-US" dirty="0" smtClean="0"/>
              <a:t>?</a:t>
            </a:r>
            <a:r>
              <a:rPr dirty="0" smtClean="0"/>
              <a:t>   </a:t>
            </a:r>
            <a:endParaRPr dirty="0" smtClean="0"/>
          </a:p>
          <a:p>
            <a:pPr>
              <a:lnSpc>
                <a:spcPct val="90000"/>
              </a:lnSpc>
              <a:spcBef>
                <a:spcPts val="1000"/>
              </a:spcBef>
              <a:buSzPct val="100000"/>
              <a:buFont typeface="Times New Roman" panose="02020603050405020304"/>
              <a:defRPr sz="2800">
                <a:latin typeface="Times New Roman" panose="02020603050405020304"/>
                <a:ea typeface="Times New Roman" panose="02020603050405020304"/>
                <a:cs typeface="Times New Roman" panose="02020603050405020304"/>
                <a:sym typeface="Times New Roman" panose="02020603050405020304"/>
              </a:defRPr>
            </a:pPr>
            <a:r>
              <a:rPr lang="en-US" altLang="zh-CN" sz="2800" dirty="0">
                <a:latin typeface="华文中宋" panose="02010600040101010101" charset="-122"/>
                <a:ea typeface="华文中宋" panose="02010600040101010101" charset="-122"/>
                <a:cs typeface="华文中宋" panose="02010600040101010101" charset="-122"/>
              </a:rPr>
              <a:t>   </a:t>
            </a:r>
            <a:r>
              <a:rPr lang="zh-CN" altLang="en-US" sz="2800" dirty="0">
                <a:latin typeface="华文中宋" panose="02010600040101010101" charset="-122"/>
                <a:ea typeface="华文中宋" panose="02010600040101010101" charset="-122"/>
                <a:cs typeface="华文中宋" panose="02010600040101010101" charset="-122"/>
              </a:rPr>
              <a:t>你需要资金来扩张还是作为一种风险缓冲？</a:t>
            </a:r>
            <a:endParaRPr lang="zh-CN" altLang="en-US" sz="2800" dirty="0">
              <a:latin typeface="华文中宋" panose="02010600040101010101" charset="-122"/>
              <a:ea typeface="华文中宋" panose="02010600040101010101" charset="-122"/>
              <a:cs typeface="华文中宋" panose="02010600040101010101" charset="-122"/>
            </a:endParaRPr>
          </a:p>
        </p:txBody>
      </p:sp>
      <p:sp>
        <p:nvSpPr>
          <p:cNvPr id="199" name="文本框 16"/>
          <p:cNvSpPr txBox="1"/>
          <p:nvPr/>
        </p:nvSpPr>
        <p:spPr>
          <a:xfrm>
            <a:off x="0" y="8436"/>
            <a:ext cx="185991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词汇讲解</a:t>
            </a:r>
            <a:r>
              <a:rPr lang="en-US" dirty="0">
                <a:latin typeface="微软雅黑" panose="020B0503020204020204" charset="-122"/>
                <a:ea typeface="微软雅黑" panose="020B0503020204020204" charset="-122"/>
              </a:rPr>
              <a:t> 2</a:t>
            </a:r>
            <a:endParaRPr lang="en-US" dirty="0">
              <a:latin typeface="微软雅黑" panose="020B0503020204020204" charset="-122"/>
              <a:ea typeface="微软雅黑" panose="020B0503020204020204" charset="-122"/>
            </a:endParaRPr>
          </a:p>
        </p:txBody>
      </p:sp>
      <p:sp>
        <p:nvSpPr>
          <p:cNvPr id="200" name="文本框 1"/>
          <p:cNvSpPr txBox="1"/>
          <p:nvPr/>
        </p:nvSpPr>
        <p:spPr>
          <a:xfrm>
            <a:off x="116520" y="2428013"/>
            <a:ext cx="1628670"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翻译句子</a:t>
            </a:r>
            <a:endParaRPr dirty="0">
              <a:latin typeface="微软雅黑" panose="020B0503020204020204" charset="-122"/>
              <a:ea typeface="微软雅黑" panose="020B0503020204020204" charset="-122"/>
            </a:endParaRPr>
          </a:p>
        </p:txBody>
      </p:sp>
      <p:sp>
        <p:nvSpPr>
          <p:cNvPr id="201" name="文本框 2"/>
          <p:cNvSpPr txBox="1"/>
          <p:nvPr/>
        </p:nvSpPr>
        <p:spPr>
          <a:xfrm>
            <a:off x="192516" y="2992965"/>
            <a:ext cx="12226143" cy="551815"/>
          </a:xfrm>
          <a:prstGeom prst="rect">
            <a:avLst/>
          </a:prstGeom>
          <a:ln w="12700">
            <a:miter lim="400000"/>
          </a:ln>
        </p:spPr>
        <p:txBody>
          <a:bodyPr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dirty="0"/>
              <a:t> Short-term contracts increase staff </a:t>
            </a:r>
            <a:r>
              <a:rPr lang="en-US" dirty="0" smtClean="0"/>
              <a:t>turnover</a:t>
            </a:r>
            <a:r>
              <a:rPr dirty="0" smtClean="0"/>
              <a:t>.</a:t>
            </a:r>
            <a:endParaRPr dirty="0"/>
          </a:p>
        </p:txBody>
      </p:sp>
      <p:sp>
        <p:nvSpPr>
          <p:cNvPr id="202" name="文本框 4"/>
          <p:cNvSpPr txBox="1"/>
          <p:nvPr/>
        </p:nvSpPr>
        <p:spPr>
          <a:xfrm>
            <a:off x="118317" y="5706572"/>
            <a:ext cx="1626873"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dirty="0" err="1">
                <a:latin typeface="微软雅黑" panose="020B0503020204020204" charset="-122"/>
                <a:ea typeface="微软雅黑" panose="020B0503020204020204" charset="-122"/>
              </a:rPr>
              <a:t>翻译句子</a:t>
            </a:r>
            <a:endParaRPr dirty="0">
              <a:latin typeface="微软雅黑" panose="020B0503020204020204" charset="-122"/>
              <a:ea typeface="微软雅黑" panose="020B0503020204020204" charset="-122"/>
            </a:endParaRPr>
          </a:p>
        </p:txBody>
      </p:sp>
      <p:sp>
        <p:nvSpPr>
          <p:cNvPr id="203" name="文本框 5"/>
          <p:cNvSpPr txBox="1"/>
          <p:nvPr/>
        </p:nvSpPr>
        <p:spPr>
          <a:xfrm>
            <a:off x="180340" y="6186661"/>
            <a:ext cx="11977370" cy="523216"/>
          </a:xfrm>
          <a:prstGeom prst="rect">
            <a:avLst/>
          </a:prstGeom>
          <a:ln w="12700">
            <a:miter lim="400000"/>
          </a:ln>
        </p:spPr>
        <p:txBody>
          <a:bodyPr wrap="square"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dirty="0" smtClean="0"/>
              <a:t>His </a:t>
            </a:r>
            <a:r>
              <a:rPr lang="en-US" sz="2800" dirty="0"/>
              <a:t>savings were a </a:t>
            </a:r>
            <a:r>
              <a:rPr lang="en-US" sz="2800" dirty="0" smtClean="0"/>
              <a:t>cushion </a:t>
            </a:r>
            <a:r>
              <a:rPr lang="en-US" sz="2800" dirty="0"/>
              <a:t>against financial </a:t>
            </a:r>
            <a:r>
              <a:rPr lang="en-US" sz="2800" dirty="0" smtClean="0"/>
              <a:t>problems</a:t>
            </a:r>
            <a:r>
              <a:rPr sz="2800" dirty="0" smtClean="0"/>
              <a:t>.</a:t>
            </a:r>
            <a:endParaRPr sz="2800" dirty="0"/>
          </a:p>
        </p:txBody>
      </p:sp>
      <p:sp>
        <p:nvSpPr>
          <p:cNvPr id="204" name="文本框 7"/>
          <p:cNvSpPr txBox="1"/>
          <p:nvPr/>
        </p:nvSpPr>
        <p:spPr>
          <a:xfrm>
            <a:off x="1881264" y="2461720"/>
            <a:ext cx="9650336" cy="52070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dirty="0"/>
              <a:t>短期合同会增加员工的流动</a:t>
            </a:r>
            <a:r>
              <a:rPr lang="zh-CN" altLang="en-US" dirty="0" smtClean="0"/>
              <a:t>率</a:t>
            </a:r>
            <a:r>
              <a:rPr dirty="0" smtClean="0"/>
              <a:t>。</a:t>
            </a:r>
            <a:endParaRPr dirty="0"/>
          </a:p>
        </p:txBody>
      </p:sp>
      <p:sp>
        <p:nvSpPr>
          <p:cNvPr id="205" name="直接连接符 8"/>
          <p:cNvSpPr/>
          <p:nvPr/>
        </p:nvSpPr>
        <p:spPr>
          <a:xfrm>
            <a:off x="180340" y="3447467"/>
            <a:ext cx="7297708" cy="43659"/>
          </a:xfrm>
          <a:prstGeom prst="line">
            <a:avLst/>
          </a:prstGeom>
          <a:ln w="28575">
            <a:solidFill>
              <a:srgbClr val="000000"/>
            </a:solidFill>
            <a:miter/>
          </a:ln>
        </p:spPr>
        <p:txBody>
          <a:bodyPr lIns="45718" tIns="45718" rIns="45718" bIns="45718"/>
          <a:lstStyle/>
          <a:p/>
        </p:txBody>
      </p:sp>
      <p:sp>
        <p:nvSpPr>
          <p:cNvPr id="206" name="文本框 10"/>
          <p:cNvSpPr txBox="1"/>
          <p:nvPr/>
        </p:nvSpPr>
        <p:spPr>
          <a:xfrm>
            <a:off x="1870747" y="5743599"/>
            <a:ext cx="10265411" cy="49022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sz="2600" dirty="0" smtClean="0"/>
              <a:t>他</a:t>
            </a:r>
            <a:r>
              <a:rPr lang="zh-CN" altLang="en-US" sz="2600" dirty="0"/>
              <a:t>的</a:t>
            </a:r>
            <a:r>
              <a:rPr lang="zh-CN" altLang="en-US" sz="2600" dirty="0" smtClean="0"/>
              <a:t>积蓄可以</a:t>
            </a:r>
            <a:r>
              <a:rPr lang="zh-CN" altLang="en-US" sz="2600" dirty="0"/>
              <a:t>缓解拮据之苦</a:t>
            </a:r>
            <a:r>
              <a:rPr lang="zh-CN" altLang="en-US" sz="2600" dirty="0" smtClean="0"/>
              <a:t>。</a:t>
            </a:r>
            <a:endParaRPr sz="2600" dirty="0"/>
          </a:p>
        </p:txBody>
      </p:sp>
      <p:sp>
        <p:nvSpPr>
          <p:cNvPr id="207" name="直接连接符 11"/>
          <p:cNvSpPr/>
          <p:nvPr/>
        </p:nvSpPr>
        <p:spPr>
          <a:xfrm>
            <a:off x="192405" y="6657975"/>
            <a:ext cx="7933055" cy="635"/>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8">
                                            <p:txEl>
                                              <p:pRg st="1" end="1"/>
                                            </p:txEl>
                                          </p:spTgt>
                                        </p:tgtEl>
                                        <p:attrNameLst>
                                          <p:attrName>style.visibility</p:attrName>
                                        </p:attrNameLst>
                                      </p:cBhvr>
                                      <p:to>
                                        <p:strVal val="visible"/>
                                      </p:to>
                                    </p:set>
                                    <p:animEffect transition="in" filter="blinds(horizontal)">
                                      <p:cBhvr>
                                        <p:cTn id="7" dur="500"/>
                                        <p:tgtEl>
                                          <p:spTgt spid="19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8">
                                            <p:txEl>
                                              <p:pRg st="2" end="2"/>
                                            </p:txEl>
                                          </p:spTgt>
                                        </p:tgtEl>
                                        <p:attrNameLst>
                                          <p:attrName>style.visibility</p:attrName>
                                        </p:attrNameLst>
                                      </p:cBhvr>
                                      <p:to>
                                        <p:strVal val="visible"/>
                                      </p:to>
                                    </p:set>
                                    <p:animEffect transition="in" filter="blinds(horizontal)">
                                      <p:cBhvr>
                                        <p:cTn id="10" dur="500"/>
                                        <p:tgtEl>
                                          <p:spTgt spid="198">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0" nodeType="clickEffect">
                                  <p:stCondLst>
                                    <p:cond delay="0"/>
                                  </p:stCondLst>
                                  <p:childTnLst>
                                    <p:set>
                                      <p:cBhvr>
                                        <p:cTn id="14" dur="indefinite" fill="hold"/>
                                        <p:tgtEl>
                                          <p:spTgt spid="200"/>
                                        </p:tgtEl>
                                        <p:attrNameLst>
                                          <p:attrName>style.visibility</p:attrName>
                                        </p:attrNameLst>
                                      </p:cBhvr>
                                      <p:to>
                                        <p:strVal val="visible"/>
                                      </p:to>
                                    </p:set>
                                    <p:animEffect transition="in" filter="blinds(horizontal)">
                                      <p:cBhvr>
                                        <p:cTn id="15" dur="500"/>
                                        <p:tgtEl>
                                          <p:spTgt spid="200"/>
                                        </p:tgtEl>
                                      </p:cBhvr>
                                    </p:animEffect>
                                  </p:childTnLst>
                                </p:cTn>
                              </p:par>
                              <p:par>
                                <p:cTn id="16" presetID="3" presetClass="entr" presetSubtype="10" fill="hold" grpId="0" nodeType="withEffect">
                                  <p:stCondLst>
                                    <p:cond delay="0"/>
                                  </p:stCondLst>
                                  <p:childTnLst>
                                    <p:set>
                                      <p:cBhvr>
                                        <p:cTn id="17" dur="indefinite" fill="hold"/>
                                        <p:tgtEl>
                                          <p:spTgt spid="204"/>
                                        </p:tgtEl>
                                        <p:attrNameLst>
                                          <p:attrName>style.visibility</p:attrName>
                                        </p:attrNameLst>
                                      </p:cBhvr>
                                      <p:to>
                                        <p:strVal val="visible"/>
                                      </p:to>
                                    </p:set>
                                    <p:animEffect transition="in" filter="blinds(horizontal)">
                                      <p:cBhvr>
                                        <p:cTn id="18" dur="500"/>
                                        <p:tgtEl>
                                          <p:spTgt spid="204"/>
                                        </p:tgtEl>
                                      </p:cBhvr>
                                    </p:animEffect>
                                  </p:childTnLst>
                                </p:cTn>
                              </p:par>
                              <p:par>
                                <p:cTn id="19" presetID="3" presetClass="entr" presetSubtype="10" fill="hold" grpId="0" nodeType="withEffect">
                                  <p:stCondLst>
                                    <p:cond delay="0"/>
                                  </p:stCondLst>
                                  <p:childTnLst>
                                    <p:set>
                                      <p:cBhvr>
                                        <p:cTn id="20" dur="indefinite" fill="hold"/>
                                        <p:tgtEl>
                                          <p:spTgt spid="205"/>
                                        </p:tgtEl>
                                        <p:attrNameLst>
                                          <p:attrName>style.visibility</p:attrName>
                                        </p:attrNameLst>
                                      </p:cBhvr>
                                      <p:to>
                                        <p:strVal val="visible"/>
                                      </p:to>
                                    </p:set>
                                    <p:animEffect transition="in" filter="blinds(horizontal)">
                                      <p:cBhvr>
                                        <p:cTn id="21" dur="500"/>
                                        <p:tgtEl>
                                          <p:spTgt spid="20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0" nodeType="clickEffect">
                                  <p:stCondLst>
                                    <p:cond delay="0"/>
                                  </p:stCondLst>
                                  <p:childTnLst>
                                    <p:set>
                                      <p:cBhvr>
                                        <p:cTn id="25" dur="indefinite" fill="hold"/>
                                        <p:tgtEl>
                                          <p:spTgt spid="201"/>
                                        </p:tgtEl>
                                        <p:attrNameLst>
                                          <p:attrName>style.visibility</p:attrName>
                                        </p:attrNameLst>
                                      </p:cBhvr>
                                      <p:to>
                                        <p:strVal val="visible"/>
                                      </p:to>
                                    </p:set>
                                    <p:animEffect transition="in" filter="blinds(horizontal)">
                                      <p:cBhvr>
                                        <p:cTn id="26" dur="500"/>
                                        <p:tgtEl>
                                          <p:spTgt spid="201"/>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98">
                                            <p:txEl>
                                              <p:pRg st="7" end="7"/>
                                            </p:txEl>
                                          </p:spTgt>
                                        </p:tgtEl>
                                        <p:attrNameLst>
                                          <p:attrName>style.visibility</p:attrName>
                                        </p:attrNameLst>
                                      </p:cBhvr>
                                      <p:to>
                                        <p:strVal val="visible"/>
                                      </p:to>
                                    </p:set>
                                    <p:animEffect transition="in" filter="blinds(horizontal)">
                                      <p:cBhvr>
                                        <p:cTn id="31" dur="500"/>
                                        <p:tgtEl>
                                          <p:spTgt spid="198">
                                            <p:txEl>
                                              <p:pRg st="7" end="7"/>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98">
                                            <p:txEl>
                                              <p:pRg st="8" end="8"/>
                                            </p:txEl>
                                          </p:spTgt>
                                        </p:tgtEl>
                                        <p:attrNameLst>
                                          <p:attrName>style.visibility</p:attrName>
                                        </p:attrNameLst>
                                      </p:cBhvr>
                                      <p:to>
                                        <p:strVal val="visible"/>
                                      </p:to>
                                    </p:set>
                                    <p:animEffect transition="in" filter="blinds(horizontal)">
                                      <p:cBhvr>
                                        <p:cTn id="34" dur="500"/>
                                        <p:tgtEl>
                                          <p:spTgt spid="198">
                                            <p:txEl>
                                              <p:pRg st="8" end="8"/>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0" nodeType="clickEffect">
                                  <p:stCondLst>
                                    <p:cond delay="0"/>
                                  </p:stCondLst>
                                  <p:childTnLst>
                                    <p:set>
                                      <p:cBhvr>
                                        <p:cTn id="38" dur="indefinite" fill="hold"/>
                                        <p:tgtEl>
                                          <p:spTgt spid="206"/>
                                        </p:tgtEl>
                                        <p:attrNameLst>
                                          <p:attrName>style.visibility</p:attrName>
                                        </p:attrNameLst>
                                      </p:cBhvr>
                                      <p:to>
                                        <p:strVal val="visible"/>
                                      </p:to>
                                    </p:set>
                                    <p:animEffect transition="in" filter="blinds(horizontal)">
                                      <p:cBhvr>
                                        <p:cTn id="39" dur="500"/>
                                        <p:tgtEl>
                                          <p:spTgt spid="206"/>
                                        </p:tgtEl>
                                      </p:cBhvr>
                                    </p:animEffect>
                                  </p:childTnLst>
                                </p:cTn>
                              </p:par>
                              <p:par>
                                <p:cTn id="40" presetID="3" presetClass="entr" presetSubtype="10" fill="hold" grpId="0" nodeType="withEffect">
                                  <p:stCondLst>
                                    <p:cond delay="0"/>
                                  </p:stCondLst>
                                  <p:childTnLst>
                                    <p:set>
                                      <p:cBhvr>
                                        <p:cTn id="41" dur="indefinite" fill="hold"/>
                                        <p:tgtEl>
                                          <p:spTgt spid="202"/>
                                        </p:tgtEl>
                                        <p:attrNameLst>
                                          <p:attrName>style.visibility</p:attrName>
                                        </p:attrNameLst>
                                      </p:cBhvr>
                                      <p:to>
                                        <p:strVal val="visible"/>
                                      </p:to>
                                    </p:set>
                                    <p:animEffect transition="in" filter="blinds(horizontal)">
                                      <p:cBhvr>
                                        <p:cTn id="42" dur="500"/>
                                        <p:tgtEl>
                                          <p:spTgt spid="202"/>
                                        </p:tgtEl>
                                      </p:cBhvr>
                                    </p:animEffect>
                                  </p:childTnLst>
                                </p:cTn>
                              </p:par>
                              <p:par>
                                <p:cTn id="43" presetID="22" presetClass="entr" presetSubtype="4" fill="hold" grpId="0" nodeType="withEffect">
                                  <p:stCondLst>
                                    <p:cond delay="0"/>
                                  </p:stCondLst>
                                  <p:childTnLst>
                                    <p:set>
                                      <p:cBhvr>
                                        <p:cTn id="44" dur="indefinite" fill="hold"/>
                                        <p:tgtEl>
                                          <p:spTgt spid="207"/>
                                        </p:tgtEl>
                                        <p:attrNameLst>
                                          <p:attrName>style.visibility</p:attrName>
                                        </p:attrNameLst>
                                      </p:cBhvr>
                                      <p:to>
                                        <p:strVal val="visible"/>
                                      </p:to>
                                    </p:set>
                                    <p:animEffect transition="in" filter="wipe(down)">
                                      <p:cBhvr>
                                        <p:cTn id="45" dur="500"/>
                                        <p:tgtEl>
                                          <p:spTgt spid="20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0" nodeType="clickEffect">
                                  <p:stCondLst>
                                    <p:cond delay="0"/>
                                  </p:stCondLst>
                                  <p:childTnLst>
                                    <p:set>
                                      <p:cBhvr>
                                        <p:cTn id="49" dur="indefinite" fill="hold"/>
                                        <p:tgtEl>
                                          <p:spTgt spid="203"/>
                                        </p:tgtEl>
                                        <p:attrNameLst>
                                          <p:attrName>style.visibility</p:attrName>
                                        </p:attrNameLst>
                                      </p:cBhvr>
                                      <p:to>
                                        <p:strVal val="visible"/>
                                      </p:to>
                                    </p:set>
                                    <p:animEffect transition="in" filter="blinds(horizontal)">
                                      <p:cBhvr>
                                        <p:cTn id="50"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0" bldLvl="0" animBg="1" advAuto="0"/>
      <p:bldP spid="201" grpId="0" animBg="1" advAuto="0"/>
      <p:bldP spid="202" grpId="0" bldLvl="0" animBg="1" advAuto="0"/>
      <p:bldP spid="203" grpId="0" animBg="1" advAuto="0"/>
      <p:bldP spid="204" grpId="0" animBg="1" advAuto="0"/>
      <p:bldP spid="205" grpId="0" bldLvl="0" animBg="1" advAuto="0"/>
      <p:bldP spid="206" grpId="0" animBg="1" advAuto="0"/>
      <p:bldP spid="207" grpId="0" bldLvl="0" animBg="1" advAuto="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9" name="文本框 16"/>
          <p:cNvSpPr txBox="1"/>
          <p:nvPr/>
        </p:nvSpPr>
        <p:spPr>
          <a:xfrm>
            <a:off x="0" y="-17"/>
            <a:ext cx="2003425" cy="520700"/>
          </a:xfrm>
          <a:prstGeom prst="rect">
            <a:avLst/>
          </a:prstGeom>
          <a:solidFill>
            <a:schemeClr val="accent6"/>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长难句分析</a:t>
            </a:r>
            <a:endParaRPr>
              <a:latin typeface="微软雅黑" panose="020B0503020204020204" charset="-122"/>
              <a:ea typeface="微软雅黑" panose="020B0503020204020204" charset="-122"/>
            </a:endParaRPr>
          </a:p>
        </p:txBody>
      </p:sp>
      <p:sp>
        <p:nvSpPr>
          <p:cNvPr id="210" name="文本框 8"/>
          <p:cNvSpPr txBox="1"/>
          <p:nvPr/>
        </p:nvSpPr>
        <p:spPr>
          <a:xfrm>
            <a:off x="244669" y="1472262"/>
            <a:ext cx="11829792" cy="1292658"/>
          </a:xfrm>
          <a:prstGeom prst="rect">
            <a:avLst/>
          </a:prstGeom>
          <a:ln w="12700">
            <a:miter lim="400000"/>
          </a:ln>
        </p:spPr>
        <p:txBody>
          <a:bodyPr lIns="45718" tIns="45718" rIns="45718" bIns="45718">
            <a:spAutoFit/>
          </a:bodyPr>
          <a:lstStyle>
            <a:lvl1pPr>
              <a:defRPr sz="2600">
                <a:latin typeface="Times New Roman" panose="02020603050405020304"/>
                <a:ea typeface="Times New Roman" panose="02020603050405020304"/>
                <a:cs typeface="Times New Roman" panose="02020603050405020304"/>
                <a:sym typeface="Times New Roman" panose="02020603050405020304"/>
              </a:defRPr>
            </a:lvl1pPr>
          </a:lstStyle>
          <a:p>
            <a:r>
              <a:rPr lang="en-US" dirty="0"/>
              <a:t>As a result, some companies are </a:t>
            </a:r>
            <a:r>
              <a:rPr lang="en-US" dirty="0" err="1"/>
              <a:t>overhiring</a:t>
            </a:r>
            <a:r>
              <a:rPr lang="en-US" dirty="0"/>
              <a:t> by as much as 40% to give themselves a cushion, choosing to </a:t>
            </a:r>
            <a:r>
              <a:rPr lang="en-US" altLang="zh-CN" dirty="0" smtClean="0"/>
              <a:t>cut</a:t>
            </a:r>
            <a:r>
              <a:rPr lang="en-US" dirty="0" smtClean="0"/>
              <a:t> </a:t>
            </a:r>
            <a:r>
              <a:rPr lang="en-US" dirty="0"/>
              <a:t>staff or hours once managers have a better sense of their true labor needs. </a:t>
            </a:r>
            <a:endParaRPr dirty="0"/>
          </a:p>
        </p:txBody>
      </p:sp>
      <p:sp>
        <p:nvSpPr>
          <p:cNvPr id="211" name="文本框 3"/>
          <p:cNvSpPr txBox="1"/>
          <p:nvPr/>
        </p:nvSpPr>
        <p:spPr>
          <a:xfrm>
            <a:off x="240421" y="4399191"/>
            <a:ext cx="713745" cy="459105"/>
          </a:xfrm>
          <a:prstGeom prst="rect">
            <a:avLst/>
          </a:prstGeom>
          <a:solidFill>
            <a:srgbClr val="0070C0"/>
          </a:solidFill>
          <a:ln w="12700">
            <a:miter lim="400000"/>
          </a:ln>
        </p:spPr>
        <p:txBody>
          <a:bodyPr lIns="45718" tIns="45718" rIns="45718" bIns="45718">
            <a:spAutoFit/>
          </a:bodyPr>
          <a:lstStyle>
            <a:lvl1pPr>
              <a:defRPr sz="2400" b="1">
                <a:solidFill>
                  <a:srgbClr val="FFFFFF"/>
                </a:solidFill>
              </a:defRPr>
            </a:lvl1pPr>
          </a:lstStyle>
          <a:p>
            <a:r>
              <a:rPr dirty="0" err="1">
                <a:latin typeface="微软雅黑" panose="020B0503020204020204" charset="-122"/>
                <a:ea typeface="微软雅黑" panose="020B0503020204020204" charset="-122"/>
              </a:rPr>
              <a:t>翻译</a:t>
            </a:r>
            <a:endParaRPr dirty="0">
              <a:latin typeface="微软雅黑" panose="020B0503020204020204" charset="-122"/>
              <a:ea typeface="微软雅黑" panose="020B0503020204020204" charset="-122"/>
            </a:endParaRPr>
          </a:p>
        </p:txBody>
      </p:sp>
      <p:sp>
        <p:nvSpPr>
          <p:cNvPr id="212" name="文本框 9"/>
          <p:cNvSpPr txBox="1"/>
          <p:nvPr/>
        </p:nvSpPr>
        <p:spPr>
          <a:xfrm>
            <a:off x="1239047" y="4214407"/>
            <a:ext cx="10835414" cy="828675"/>
          </a:xfrm>
          <a:prstGeom prst="rect">
            <a:avLst/>
          </a:prstGeom>
          <a:ln w="12700">
            <a:miter lim="400000"/>
          </a:ln>
        </p:spPr>
        <p:txBody>
          <a:bodyPr lIns="45718" tIns="45718" rIns="45718" bIns="45718">
            <a:spAutoFit/>
          </a:bodyPr>
          <a:lstStyle>
            <a:lvl1pPr>
              <a:defRPr sz="24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ltLang="en-US" dirty="0"/>
              <a:t>因此，一些公司为了给自己一个缓冲，就会超额招聘</a:t>
            </a:r>
            <a:r>
              <a:rPr lang="en-US" altLang="zh-CN" dirty="0"/>
              <a:t>40%</a:t>
            </a:r>
            <a:r>
              <a:rPr lang="zh-CN" altLang="en-US" dirty="0"/>
              <a:t>的员工，一旦管理者对自己真正的劳动力需求有了更好的了解，就会选择裁员或削减</a:t>
            </a:r>
            <a:r>
              <a:rPr lang="zh-CN" altLang="en-US" dirty="0" smtClean="0"/>
              <a:t>工时</a:t>
            </a:r>
            <a:r>
              <a:rPr dirty="0" smtClean="0"/>
              <a:t>。</a:t>
            </a:r>
            <a:endParaRPr dirty="0"/>
          </a:p>
        </p:txBody>
      </p:sp>
      <p:sp>
        <p:nvSpPr>
          <p:cNvPr id="213" name="文本框 7"/>
          <p:cNvSpPr txBox="1"/>
          <p:nvPr/>
        </p:nvSpPr>
        <p:spPr>
          <a:xfrm>
            <a:off x="240421" y="2889022"/>
            <a:ext cx="11611611" cy="1200325"/>
          </a:xfrm>
          <a:prstGeom prst="rect">
            <a:avLst/>
          </a:prstGeom>
          <a:solidFill>
            <a:srgbClr val="B7D6A3"/>
          </a:solidFill>
          <a:ln w="12700">
            <a:miter lim="400000"/>
          </a:ln>
        </p:spPr>
        <p:txBody>
          <a:bodyPr lIns="45718" tIns="45718" rIns="45718" bIns="45718">
            <a:spAutoFit/>
          </a:bodyPr>
          <a:lstStyle/>
          <a:p>
            <a:pPr>
              <a:defRPr sz="2400">
                <a:latin typeface="华文中宋" panose="02010600040101010101" charset="-122"/>
                <a:ea typeface="华文中宋" panose="02010600040101010101" charset="-122"/>
                <a:cs typeface="华文中宋" panose="02010600040101010101" charset="-122"/>
                <a:sym typeface="华文中宋" panose="02010600040101010101" charset="-122"/>
              </a:defRPr>
            </a:pPr>
            <a:r>
              <a:rPr dirty="0" err="1">
                <a:latin typeface="Times New Roman" panose="02020603050405020304" charset="0"/>
                <a:cs typeface="Times New Roman" panose="02020603050405020304" charset="0"/>
              </a:rPr>
              <a:t>分析：本句是一个复合句</a:t>
            </a:r>
            <a:r>
              <a:rPr dirty="0" smtClean="0">
                <a:latin typeface="Times New Roman" panose="02020603050405020304" charset="0"/>
                <a:cs typeface="Times New Roman" panose="02020603050405020304" charset="0"/>
              </a:rPr>
              <a:t>,“</a:t>
            </a:r>
            <a:r>
              <a:rPr lang="en-US" dirty="0">
                <a:latin typeface="Times New Roman" panose="02020603050405020304" charset="0"/>
                <a:cs typeface="Times New Roman" panose="02020603050405020304" charset="0"/>
                <a:sym typeface="Times New Roman" panose="02020603050405020304"/>
              </a:rPr>
              <a:t>some companies … or hours </a:t>
            </a:r>
            <a:r>
              <a:rPr dirty="0" smtClean="0">
                <a:latin typeface="Times New Roman" panose="02020603050405020304" charset="0"/>
                <a:cs typeface="Times New Roman" panose="02020603050405020304" charset="0"/>
                <a:sym typeface="Times New Roman" panose="02020603050405020304"/>
              </a:rPr>
              <a:t>”</a:t>
            </a:r>
            <a:r>
              <a:rPr dirty="0" err="1">
                <a:latin typeface="Times New Roman" panose="02020603050405020304" charset="0"/>
                <a:cs typeface="Times New Roman" panose="02020603050405020304" charset="0"/>
              </a:rPr>
              <a:t>是</a:t>
            </a:r>
            <a:r>
              <a:rPr dirty="0" err="1" smtClean="0">
                <a:latin typeface="Times New Roman" panose="02020603050405020304" charset="0"/>
                <a:cs typeface="Times New Roman" panose="02020603050405020304" charset="0"/>
                <a:sym typeface="Times New Roman" panose="02020603050405020304"/>
              </a:rPr>
              <a:t>______</a:t>
            </a:r>
            <a:r>
              <a:rPr dirty="0" err="1" smtClean="0">
                <a:latin typeface="Times New Roman" panose="02020603050405020304" charset="0"/>
                <a:cs typeface="Times New Roman" panose="02020603050405020304" charset="0"/>
              </a:rPr>
              <a:t>；“</a:t>
            </a:r>
            <a:r>
              <a:rPr lang="en-US" dirty="0" err="1" smtClean="0">
                <a:latin typeface="Times New Roman" panose="02020603050405020304" charset="0"/>
                <a:cs typeface="Times New Roman" panose="02020603050405020304" charset="0"/>
                <a:sym typeface="Times New Roman" panose="02020603050405020304"/>
              </a:rPr>
              <a:t>to</a:t>
            </a:r>
            <a:r>
              <a:rPr lang="en-US" dirty="0" smtClean="0">
                <a:latin typeface="Times New Roman" panose="02020603050405020304" charset="0"/>
                <a:cs typeface="Times New Roman" panose="02020603050405020304" charset="0"/>
                <a:sym typeface="Times New Roman" panose="02020603050405020304"/>
              </a:rPr>
              <a:t> </a:t>
            </a:r>
            <a:r>
              <a:rPr lang="en-US" dirty="0">
                <a:latin typeface="Times New Roman" panose="02020603050405020304" charset="0"/>
                <a:cs typeface="Times New Roman" panose="02020603050405020304" charset="0"/>
                <a:sym typeface="Times New Roman" panose="02020603050405020304"/>
              </a:rPr>
              <a:t>give themselves a </a:t>
            </a:r>
            <a:r>
              <a:rPr lang="en-US" dirty="0" smtClean="0">
                <a:latin typeface="Times New Roman" panose="02020603050405020304" charset="0"/>
                <a:cs typeface="Times New Roman" panose="02020603050405020304" charset="0"/>
                <a:sym typeface="Times New Roman" panose="02020603050405020304"/>
              </a:rPr>
              <a:t>cushion</a:t>
            </a:r>
            <a:r>
              <a:rPr dirty="0" smtClean="0">
                <a:latin typeface="Times New Roman" panose="02020603050405020304" charset="0"/>
                <a:cs typeface="Times New Roman" panose="02020603050405020304" charset="0"/>
              </a:rPr>
              <a:t>”</a:t>
            </a:r>
            <a:r>
              <a:rPr dirty="0" err="1">
                <a:latin typeface="Times New Roman" panose="02020603050405020304" charset="0"/>
                <a:cs typeface="Times New Roman" panose="02020603050405020304" charset="0"/>
              </a:rPr>
              <a:t>是</a:t>
            </a:r>
            <a:r>
              <a:rPr dirty="0" err="1">
                <a:latin typeface="Times New Roman" panose="02020603050405020304" charset="0"/>
                <a:cs typeface="Times New Roman" panose="02020603050405020304" charset="0"/>
                <a:sym typeface="Times New Roman" panose="02020603050405020304"/>
              </a:rPr>
              <a:t>不定式</a:t>
            </a:r>
            <a:r>
              <a:rPr dirty="0" err="1">
                <a:latin typeface="Times New Roman" panose="02020603050405020304" charset="0"/>
                <a:cs typeface="Times New Roman" panose="02020603050405020304" charset="0"/>
              </a:rPr>
              <a:t>作</a:t>
            </a:r>
            <a:r>
              <a:rPr dirty="0" smtClean="0">
                <a:latin typeface="Times New Roman" panose="02020603050405020304" charset="0"/>
                <a:cs typeface="Times New Roman" panose="02020603050405020304" charset="0"/>
                <a:sym typeface="Times New Roman" panose="02020603050405020304"/>
              </a:rPr>
              <a:t>__</a:t>
            </a:r>
            <a:r>
              <a:rPr lang="en-US" dirty="0">
                <a:latin typeface="Times New Roman" panose="02020603050405020304" charset="0"/>
                <a:cs typeface="Times New Roman" panose="02020603050405020304" charset="0"/>
                <a:sym typeface="Times New Roman" panose="02020603050405020304"/>
              </a:rPr>
              <a:t>_</a:t>
            </a:r>
            <a:r>
              <a:rPr dirty="0" smtClean="0">
                <a:latin typeface="Times New Roman" panose="02020603050405020304" charset="0"/>
                <a:cs typeface="Times New Roman" panose="02020603050405020304" charset="0"/>
                <a:sym typeface="Times New Roman" panose="02020603050405020304"/>
              </a:rPr>
              <a:t>_______</a:t>
            </a:r>
            <a:r>
              <a:rPr dirty="0" smtClean="0">
                <a:latin typeface="Times New Roman" panose="02020603050405020304" charset="0"/>
                <a:cs typeface="Times New Roman" panose="02020603050405020304" charset="0"/>
              </a:rPr>
              <a:t>；</a:t>
            </a:r>
            <a:r>
              <a:rPr lang="en-US" dirty="0">
                <a:latin typeface="Times New Roman" panose="02020603050405020304" charset="0"/>
                <a:cs typeface="Times New Roman" panose="02020603050405020304" charset="0"/>
              </a:rPr>
              <a:t>“choosing to cut staff or hours” </a:t>
            </a:r>
            <a:r>
              <a:rPr lang="zh-CN" altLang="en-US" dirty="0" smtClean="0">
                <a:latin typeface="Times New Roman" panose="02020603050405020304" charset="0"/>
                <a:cs typeface="Times New Roman" panose="02020603050405020304" charset="0"/>
              </a:rPr>
              <a:t>是</a:t>
            </a:r>
            <a:r>
              <a:rPr lang="en-US" altLang="zh-CN" dirty="0" smtClean="0">
                <a:latin typeface="Times New Roman" panose="02020603050405020304" charset="0"/>
                <a:cs typeface="Times New Roman" panose="02020603050405020304" charset="0"/>
              </a:rPr>
              <a:t>__________</a:t>
            </a:r>
            <a:r>
              <a:rPr lang="zh-CN" altLang="en-US" dirty="0" smtClean="0">
                <a:latin typeface="Times New Roman" panose="02020603050405020304" charset="0"/>
                <a:cs typeface="Times New Roman" panose="02020603050405020304" charset="0"/>
              </a:rPr>
              <a:t>；</a:t>
            </a:r>
            <a:r>
              <a:rPr dirty="0" smtClean="0">
                <a:latin typeface="Times New Roman" panose="02020603050405020304" charset="0"/>
                <a:cs typeface="Times New Roman" panose="02020603050405020304" charset="0"/>
              </a:rPr>
              <a:t>“</a:t>
            </a:r>
            <a:r>
              <a:rPr lang="en-US" dirty="0">
                <a:latin typeface="Times New Roman" panose="02020603050405020304" charset="0"/>
                <a:cs typeface="Times New Roman" panose="02020603050405020304" charset="0"/>
                <a:sym typeface="Times New Roman" panose="02020603050405020304"/>
              </a:rPr>
              <a:t>managers have a better sense of their true labor needs. </a:t>
            </a:r>
            <a:r>
              <a:rPr dirty="0" smtClean="0">
                <a:latin typeface="Times New Roman" panose="02020603050405020304" charset="0"/>
                <a:cs typeface="Times New Roman" panose="02020603050405020304" charset="0"/>
              </a:rPr>
              <a:t>”</a:t>
            </a:r>
            <a:r>
              <a:rPr dirty="0">
                <a:latin typeface="Times New Roman" panose="02020603050405020304" charset="0"/>
                <a:cs typeface="Times New Roman" panose="02020603050405020304" charset="0"/>
              </a:rPr>
              <a:t>是</a:t>
            </a:r>
            <a:r>
              <a:rPr dirty="0" smtClean="0">
                <a:latin typeface="Times New Roman" panose="02020603050405020304" charset="0"/>
                <a:cs typeface="Times New Roman" panose="02020603050405020304" charset="0"/>
                <a:sym typeface="Times New Roman" panose="02020603050405020304"/>
              </a:rPr>
              <a:t>________</a:t>
            </a:r>
            <a:r>
              <a:rPr lang="en-US" dirty="0" smtClean="0">
                <a:latin typeface="Times New Roman" panose="02020603050405020304" charset="0"/>
                <a:cs typeface="Times New Roman" panose="02020603050405020304" charset="0"/>
                <a:sym typeface="Times New Roman" panose="02020603050405020304"/>
              </a:rPr>
              <a:t>_</a:t>
            </a:r>
            <a:r>
              <a:rPr dirty="0" smtClean="0">
                <a:latin typeface="Times New Roman" panose="02020603050405020304" charset="0"/>
                <a:cs typeface="Times New Roman" panose="02020603050405020304" charset="0"/>
                <a:sym typeface="Times New Roman" panose="02020603050405020304"/>
              </a:rPr>
              <a:t>_</a:t>
            </a:r>
            <a:r>
              <a:rPr dirty="0" smtClean="0">
                <a:latin typeface="Times New Roman" panose="02020603050405020304" charset="0"/>
                <a:cs typeface="Times New Roman" panose="02020603050405020304" charset="0"/>
              </a:rPr>
              <a:t>。</a:t>
            </a:r>
            <a:endParaRPr dirty="0">
              <a:latin typeface="Times New Roman" panose="02020603050405020304" charset="0"/>
              <a:cs typeface="Times New Roman" panose="02020603050405020304" charset="0"/>
            </a:endParaRPr>
          </a:p>
        </p:txBody>
      </p:sp>
      <p:sp>
        <p:nvSpPr>
          <p:cNvPr id="214" name="文本框 2"/>
          <p:cNvSpPr txBox="1"/>
          <p:nvPr/>
        </p:nvSpPr>
        <p:spPr>
          <a:xfrm>
            <a:off x="7903585" y="2839591"/>
            <a:ext cx="699770" cy="459105"/>
          </a:xfrm>
          <a:prstGeom prst="rect">
            <a:avLst/>
          </a:prstGeom>
          <a:ln w="12700">
            <a:miter lim="400000"/>
          </a:ln>
        </p:spPr>
        <p:txBody>
          <a:bodyPr wrap="none" lIns="45718" tIns="45718" rIns="45718" bIns="45718">
            <a:spAutoFit/>
          </a:bodyPr>
          <a:lstStyle>
            <a:lvl1pPr>
              <a:defRPr sz="2400">
                <a:solidFill>
                  <a:srgbClr val="FF0000"/>
                </a:solidFill>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dirty="0" err="1">
                <a:latin typeface="宋体" panose="02010600030101010101" pitchFamily="2" charset="-122"/>
                <a:ea typeface="宋体" panose="02010600030101010101" pitchFamily="2" charset="-122"/>
              </a:rPr>
              <a:t>主句</a:t>
            </a:r>
            <a:endParaRPr dirty="0">
              <a:latin typeface="宋体" panose="02010600030101010101" pitchFamily="2" charset="-122"/>
              <a:ea typeface="宋体" panose="02010600030101010101" pitchFamily="2" charset="-122"/>
            </a:endParaRPr>
          </a:p>
        </p:txBody>
      </p:sp>
      <p:sp>
        <p:nvSpPr>
          <p:cNvPr id="215" name="文本框 1"/>
          <p:cNvSpPr txBox="1"/>
          <p:nvPr/>
        </p:nvSpPr>
        <p:spPr>
          <a:xfrm>
            <a:off x="3011828" y="3218278"/>
            <a:ext cx="1309370" cy="459105"/>
          </a:xfrm>
          <a:prstGeom prst="rect">
            <a:avLst/>
          </a:prstGeom>
          <a:ln w="12700">
            <a:miter lim="400000"/>
          </a:ln>
        </p:spPr>
        <p:txBody>
          <a:bodyPr wrap="none" lIns="45718" tIns="45718" rIns="45718" bIns="45718">
            <a:spAutoFit/>
          </a:bodyPr>
          <a:lstStyle>
            <a:lvl1pPr>
              <a:defRPr sz="2400">
                <a:solidFill>
                  <a:srgbClr val="FF0000"/>
                </a:solidFill>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dirty="0" err="1">
                <a:latin typeface="宋体" panose="02010600030101010101" pitchFamily="2" charset="-122"/>
                <a:ea typeface="宋体" panose="02010600030101010101" pitchFamily="2" charset="-122"/>
              </a:rPr>
              <a:t>目的状语</a:t>
            </a:r>
            <a:endParaRPr dirty="0">
              <a:latin typeface="宋体" panose="02010600030101010101" pitchFamily="2" charset="-122"/>
              <a:ea typeface="宋体" panose="02010600030101010101" pitchFamily="2" charset="-122"/>
            </a:endParaRPr>
          </a:p>
        </p:txBody>
      </p:sp>
      <p:sp>
        <p:nvSpPr>
          <p:cNvPr id="216" name="文本框 10"/>
          <p:cNvSpPr txBox="1"/>
          <p:nvPr/>
        </p:nvSpPr>
        <p:spPr>
          <a:xfrm>
            <a:off x="9073450" y="3241338"/>
            <a:ext cx="1323435" cy="461661"/>
          </a:xfrm>
          <a:prstGeom prst="rect">
            <a:avLst/>
          </a:prstGeom>
          <a:ln w="12700">
            <a:miter lim="400000"/>
          </a:ln>
        </p:spPr>
        <p:txBody>
          <a:bodyPr wrap="none" lIns="45718" tIns="45718" rIns="45718" bIns="45718">
            <a:spAutoFit/>
          </a:bodyPr>
          <a:lstStyle>
            <a:lvl1pPr>
              <a:defRPr sz="24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zh-CN" altLang="en-US" dirty="0" smtClean="0">
                <a:latin typeface="宋体" panose="02010600030101010101" pitchFamily="2" charset="-122"/>
                <a:ea typeface="宋体" panose="02010600030101010101" pitchFamily="2" charset="-122"/>
              </a:rPr>
              <a:t>结果状语</a:t>
            </a:r>
            <a:endParaRPr dirty="0">
              <a:latin typeface="宋体" panose="02010600030101010101" pitchFamily="2" charset="-122"/>
              <a:ea typeface="宋体" panose="02010600030101010101" pitchFamily="2" charset="-122"/>
            </a:endParaRPr>
          </a:p>
        </p:txBody>
      </p:sp>
      <p:sp>
        <p:nvSpPr>
          <p:cNvPr id="218" name="圆角矩形 6"/>
          <p:cNvSpPr/>
          <p:nvPr/>
        </p:nvSpPr>
        <p:spPr>
          <a:xfrm>
            <a:off x="123190" y="1433195"/>
            <a:ext cx="11865610" cy="3616325"/>
          </a:xfrm>
          <a:prstGeom prst="roundRect">
            <a:avLst>
              <a:gd name="adj" fmla="val 8352"/>
            </a:avLst>
          </a:prstGeom>
          <a:ln w="63500">
            <a:solidFill>
              <a:schemeClr val="accent1"/>
            </a:solidFill>
          </a:ln>
        </p:spPr>
        <p:txBody>
          <a:bodyPr lIns="0" tIns="0" rIns="0" bIns="0"/>
          <a:lstStyle/>
          <a:p>
            <a:pPr>
              <a:defRPr>
                <a:latin typeface="+mn-lt"/>
                <a:ea typeface="+mn-ea"/>
                <a:cs typeface="+mn-cs"/>
                <a:sym typeface="Calibri" panose="020F0502020204030204"/>
              </a:defRPr>
            </a:pPr>
          </a:p>
        </p:txBody>
      </p:sp>
      <p:sp>
        <p:nvSpPr>
          <p:cNvPr id="20" name="文本框 10"/>
          <p:cNvSpPr txBox="1"/>
          <p:nvPr/>
        </p:nvSpPr>
        <p:spPr>
          <a:xfrm>
            <a:off x="7618305" y="3559512"/>
            <a:ext cx="1323435" cy="461661"/>
          </a:xfrm>
          <a:prstGeom prst="rect">
            <a:avLst/>
          </a:prstGeom>
          <a:ln w="12700">
            <a:miter lim="400000"/>
          </a:ln>
        </p:spPr>
        <p:txBody>
          <a:bodyPr wrap="none" lIns="45718" tIns="45718" rIns="45718" bIns="45718">
            <a:spAutoFit/>
          </a:bodyPr>
          <a:lstStyle>
            <a:lvl1pPr>
              <a:defRPr sz="24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zh-CN" altLang="en-US" dirty="0">
                <a:latin typeface="宋体" panose="02010600030101010101" pitchFamily="2" charset="-122"/>
                <a:ea typeface="宋体" panose="02010600030101010101" pitchFamily="2" charset="-122"/>
              </a:rPr>
              <a:t>状语</a:t>
            </a:r>
            <a:r>
              <a:rPr dirty="0" err="1" smtClean="0">
                <a:latin typeface="宋体" panose="02010600030101010101" pitchFamily="2" charset="-122"/>
                <a:ea typeface="宋体" panose="02010600030101010101" pitchFamily="2" charset="-122"/>
              </a:rPr>
              <a:t>从句</a:t>
            </a:r>
            <a:endParaRPr dirty="0">
              <a:latin typeface="宋体" panose="02010600030101010101" pitchFamily="2" charset="-122"/>
              <a:ea typeface="宋体" panose="02010600030101010101" pitchFamily="2" charset="-122"/>
            </a:endParaRPr>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22" presetClass="entr" presetSubtype="4" fill="hold" grpId="0" nodeType="clickEffect">
                                  <p:stCondLst>
                                    <p:cond delay="0"/>
                                  </p:stCondLst>
                                  <p:childTnLst>
                                    <p:set>
                                      <p:cBhvr>
                                        <p:cTn id="6" dur="indefinite" fill="hold"/>
                                        <p:tgtEl>
                                          <p:spTgt spid="214"/>
                                        </p:tgtEl>
                                        <p:attrNameLst>
                                          <p:attrName>style.visibility</p:attrName>
                                        </p:attrNameLst>
                                      </p:cBhvr>
                                      <p:to>
                                        <p:strVal val="visible"/>
                                      </p:to>
                                    </p:set>
                                    <p:animEffect transition="in" filter="wipe(down)">
                                      <p:cBhvr>
                                        <p:cTn id="7" dur="500"/>
                                        <p:tgtEl>
                                          <p:spTgt spid="214"/>
                                        </p:tgtEl>
                                      </p:cBhvr>
                                    </p:animEffect>
                                  </p:childTnLst>
                                </p:cTn>
                              </p:par>
                            </p:childTnLst>
                          </p:cTn>
                        </p:par>
                      </p:childTnLst>
                    </p:cTn>
                  </p:par>
                  <p:par>
                    <p:cTn id="8" fill="hold">
                      <p:stCondLst>
                        <p:cond delay="indefinite"/>
                      </p:stCondLst>
                      <p:childTnLst>
                        <p:par>
                          <p:cTn id="9" fill="hold">
                            <p:stCondLst>
                              <p:cond delay="0"/>
                            </p:stCondLst>
                            <p:childTnLst>
                              <p:par>
                                <p:cTn id="10" presetID="22" presetClass="entr" presetSubtype="4" fill="hold" grpId="0" nodeType="clickEffect">
                                  <p:stCondLst>
                                    <p:cond delay="0"/>
                                  </p:stCondLst>
                                  <p:childTnLst>
                                    <p:set>
                                      <p:cBhvr>
                                        <p:cTn id="11" dur="indefinite" fill="hold"/>
                                        <p:tgtEl>
                                          <p:spTgt spid="215"/>
                                        </p:tgtEl>
                                        <p:attrNameLst>
                                          <p:attrName>style.visibility</p:attrName>
                                        </p:attrNameLst>
                                      </p:cBhvr>
                                      <p:to>
                                        <p:strVal val="visible"/>
                                      </p:to>
                                    </p:set>
                                    <p:animEffect transition="in" filter="wipe(down)">
                                      <p:cBhvr>
                                        <p:cTn id="12" dur="500"/>
                                        <p:tgtEl>
                                          <p:spTgt spid="215"/>
                                        </p:tgtEl>
                                      </p:cBhvr>
                                    </p:animEffect>
                                  </p:childTnLst>
                                </p:cTn>
                              </p:par>
                            </p:childTnLst>
                          </p:cTn>
                        </p:par>
                      </p:childTnLst>
                    </p:cTn>
                  </p:par>
                  <p:par>
                    <p:cTn id="13" fill="hold">
                      <p:stCondLst>
                        <p:cond delay="indefinite"/>
                      </p:stCondLst>
                      <p:childTnLst>
                        <p:par>
                          <p:cTn id="14" fill="hold">
                            <p:stCondLst>
                              <p:cond delay="0"/>
                            </p:stCondLst>
                            <p:childTnLst>
                              <p:par>
                                <p:cTn id="15" presetID="22" presetClass="entr" presetSubtype="4" fill="hold" grpId="0" nodeType="clickEffect">
                                  <p:stCondLst>
                                    <p:cond delay="0"/>
                                  </p:stCondLst>
                                  <p:childTnLst>
                                    <p:set>
                                      <p:cBhvr>
                                        <p:cTn id="16" dur="indefinite" fill="hold"/>
                                        <p:tgtEl>
                                          <p:spTgt spid="216"/>
                                        </p:tgtEl>
                                        <p:attrNameLst>
                                          <p:attrName>style.visibility</p:attrName>
                                        </p:attrNameLst>
                                      </p:cBhvr>
                                      <p:to>
                                        <p:strVal val="visible"/>
                                      </p:to>
                                    </p:set>
                                    <p:animEffect transition="in" filter="wipe(down)">
                                      <p:cBhvr>
                                        <p:cTn id="17" dur="500"/>
                                        <p:tgtEl>
                                          <p:spTgt spid="216"/>
                                        </p:tgtEl>
                                      </p:cBhvr>
                                    </p:animEffect>
                                  </p:childTnLst>
                                </p:cTn>
                              </p:par>
                            </p:childTnLst>
                          </p:cTn>
                        </p:par>
                      </p:childTnLst>
                    </p:cTn>
                  </p:par>
                  <p:par>
                    <p:cTn id="18" fill="hold">
                      <p:stCondLst>
                        <p:cond delay="indefinite"/>
                      </p:stCondLst>
                      <p:childTnLst>
                        <p:par>
                          <p:cTn id="19" fill="hold">
                            <p:stCondLst>
                              <p:cond delay="0"/>
                            </p:stCondLst>
                            <p:childTnLst>
                              <p:par>
                                <p:cTn id="20" presetID="22" presetClass="entr" presetSubtype="4" fill="hold" grpId="0" nodeType="clickEffect">
                                  <p:stCondLst>
                                    <p:cond delay="0"/>
                                  </p:stCondLst>
                                  <p:childTnLst>
                                    <p:set>
                                      <p:cBhvr>
                                        <p:cTn id="21" dur="indefinite" fill="hold"/>
                                        <p:tgtEl>
                                          <p:spTgt spid="20"/>
                                        </p:tgtEl>
                                        <p:attrNameLst>
                                          <p:attrName>style.visibility</p:attrName>
                                        </p:attrNameLst>
                                      </p:cBhvr>
                                      <p:to>
                                        <p:strVal val="visible"/>
                                      </p:to>
                                    </p:set>
                                    <p:animEffect transition="in" filter="wipe(down)">
                                      <p:cBhvr>
                                        <p:cTn id="22" dur="500"/>
                                        <p:tgtEl>
                                          <p:spTgt spid="20"/>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0" nodeType="clickEffect">
                                  <p:stCondLst>
                                    <p:cond delay="0"/>
                                  </p:stCondLst>
                                  <p:childTnLst>
                                    <p:set>
                                      <p:cBhvr>
                                        <p:cTn id="26" dur="indefinite" fill="hold"/>
                                        <p:tgtEl>
                                          <p:spTgt spid="212"/>
                                        </p:tgtEl>
                                        <p:attrNameLst>
                                          <p:attrName>style.visibility</p:attrName>
                                        </p:attrNameLst>
                                      </p:cBhvr>
                                      <p:to>
                                        <p:strVal val="visible"/>
                                      </p:to>
                                    </p:set>
                                    <p:animEffect transition="in" filter="blinds(horizontal)">
                                      <p:cBhvr>
                                        <p:cTn id="27" dur="500"/>
                                        <p:tgtEl>
                                          <p:spTgt spid="2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12" grpId="0" animBg="1" advAuto="0"/>
      <p:bldP spid="214" grpId="0" animBg="1" advAuto="0"/>
      <p:bldP spid="215" grpId="0" animBg="1" advAuto="0"/>
      <p:bldP spid="216" grpId="0" animBg="1" advAuto="0"/>
      <p:bldP spid="20" grpId="0" animBg="1" advAuto="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1" name="文本框 8"/>
          <p:cNvSpPr txBox="1"/>
          <p:nvPr/>
        </p:nvSpPr>
        <p:spPr>
          <a:xfrm>
            <a:off x="1685289" y="-1"/>
            <a:ext cx="8820151" cy="1043940"/>
          </a:xfrm>
          <a:prstGeom prst="rect">
            <a:avLst/>
          </a:prstGeom>
          <a:ln w="12700">
            <a:miter lim="400000"/>
          </a:ln>
        </p:spPr>
        <p:txBody>
          <a:bodyPr lIns="45718" tIns="45718" rIns="45718" bIns="45718">
            <a:spAutoFit/>
          </a:bodyPr>
          <a:lstStyle/>
          <a:p>
            <a:pPr algn="ctr">
              <a:defRPr sz="3200" b="1">
                <a:latin typeface="+mn-lt"/>
                <a:ea typeface="+mn-ea"/>
                <a:cs typeface="+mn-cs"/>
                <a:sym typeface="Calibri" panose="020F0502020204030204"/>
              </a:defRPr>
            </a:pPr>
            <a:r>
              <a:rPr lang="en-US"/>
              <a:t>4</a:t>
            </a:r>
            <a:r>
              <a:t>. </a:t>
            </a:r>
            <a:r>
              <a:rPr lang="en-US"/>
              <a:t>Found in Triassic Feces: a New Beetle Species</a:t>
            </a:r>
            <a:r>
              <a:t> </a:t>
            </a:r>
          </a:p>
          <a:p>
            <a:pPr algn="ctr">
              <a:defRPr sz="2800" b="1">
                <a:solidFill>
                  <a:schemeClr val="accent2"/>
                </a:solidFill>
              </a:defRPr>
            </a:pPr>
            <a:r>
              <a:rPr lang="zh-CN" altLang="en-US" sz="3000" dirty="0">
                <a:solidFill>
                  <a:srgbClr val="ED7D31"/>
                </a:solidFill>
                <a:latin typeface="微软雅黑" panose="020B0503020204020204" charset="-122"/>
                <a:ea typeface="微软雅黑" panose="020B0503020204020204" charset="-122"/>
                <a:cs typeface="+mn-cs"/>
              </a:rPr>
              <a:t>三叠纪粪便化石中发现新甲虫物种</a:t>
            </a:r>
            <a:endParaRPr lang="zh-CN" altLang="en-US" sz="3000" dirty="0">
              <a:solidFill>
                <a:srgbClr val="ED7D31"/>
              </a:solidFill>
              <a:latin typeface="微软雅黑" panose="020B0503020204020204" charset="-122"/>
              <a:ea typeface="微软雅黑" panose="020B0503020204020204" charset="-122"/>
              <a:cs typeface="+mn-cs"/>
            </a:endParaRPr>
          </a:p>
        </p:txBody>
      </p:sp>
      <p:pic>
        <p:nvPicPr>
          <p:cNvPr id="2" name="图片 1"/>
          <p:cNvPicPr>
            <a:picLocks noChangeAspect="1"/>
          </p:cNvPicPr>
          <p:nvPr/>
        </p:nvPicPr>
        <p:blipFill>
          <a:blip r:embed="rId1"/>
          <a:stretch>
            <a:fillRect/>
          </a:stretch>
        </p:blipFill>
        <p:spPr>
          <a:xfrm>
            <a:off x="2940050" y="1142365"/>
            <a:ext cx="6311265" cy="5715635"/>
          </a:xfrm>
          <a:prstGeom prst="rect">
            <a:avLst/>
          </a:prstGeom>
        </p:spPr>
      </p:pic>
    </p:spTree>
  </p:cSld>
  <p:clrMapOvr>
    <a:masterClrMapping/>
  </p:clrMapOvr>
  <p:transition spd="med"/>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 name="文本框 16"/>
          <p:cNvSpPr txBox="1"/>
          <p:nvPr/>
        </p:nvSpPr>
        <p:spPr>
          <a:xfrm>
            <a:off x="0" y="0"/>
            <a:ext cx="1591310"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语篇填空</a:t>
            </a:r>
            <a:endParaRPr>
              <a:latin typeface="微软雅黑" panose="020B0503020204020204" charset="-122"/>
              <a:ea typeface="微软雅黑" panose="020B0503020204020204" charset="-122"/>
            </a:endParaRPr>
          </a:p>
        </p:txBody>
      </p:sp>
      <p:sp>
        <p:nvSpPr>
          <p:cNvPr id="185" name="文本框 2"/>
          <p:cNvSpPr txBox="1"/>
          <p:nvPr/>
        </p:nvSpPr>
        <p:spPr>
          <a:xfrm>
            <a:off x="90802" y="577841"/>
            <a:ext cx="11974201" cy="6122670"/>
          </a:xfrm>
          <a:prstGeom prst="rect">
            <a:avLst/>
          </a:prstGeom>
          <a:ln w="12700">
            <a:miter lim="400000"/>
          </a:ln>
        </p:spPr>
        <p:txBody>
          <a:bodyPr wrap="square" lIns="45718" tIns="45718" rIns="45718" bIns="45718">
            <a:spAutoFit/>
          </a:bodyPr>
          <a:lstStyle/>
          <a:p>
            <a:pPr>
              <a:defRPr sz="2600">
                <a:latin typeface="Times New Roman" panose="02020603050405020304"/>
                <a:ea typeface="Times New Roman" panose="02020603050405020304"/>
                <a:cs typeface="Times New Roman" panose="02020603050405020304"/>
                <a:sym typeface="Times New Roman" panose="02020603050405020304"/>
              </a:defRPr>
            </a:pPr>
            <a:r>
              <a:rPr sz="2700" dirty="0"/>
              <a:t>       </a:t>
            </a:r>
            <a:r>
              <a:rPr sz="2800" dirty="0"/>
              <a:t>Some very old objects come in </a:t>
            </a:r>
            <a:r>
              <a:rPr sz="2800">
                <a:solidFill>
                  <a:srgbClr val="3333FF"/>
                </a:solidFill>
              </a:rPr>
              <a:t>exquisite </a:t>
            </a:r>
            <a:r>
              <a:rPr sz="2800" dirty="0"/>
              <a:t>containers—gilded sarcophagi</a:t>
            </a:r>
            <a:r>
              <a:rPr lang="en-US" sz="2800" dirty="0"/>
              <a:t> (</a:t>
            </a:r>
            <a:r>
              <a:rPr lang="en-US" dirty="0">
                <a:latin typeface="宋体" panose="02010600030101010101" pitchFamily="2" charset="-122"/>
                <a:ea typeface="宋体" panose="02010600030101010101" pitchFamily="2" charset="-122"/>
              </a:rPr>
              <a:t>石棺</a:t>
            </a:r>
            <a:r>
              <a:rPr lang="en-US" sz="2800" dirty="0"/>
              <a:t>)</a:t>
            </a:r>
            <a:r>
              <a:rPr sz="2800" dirty="0"/>
              <a:t>, carved chests—and others, in less </a:t>
            </a:r>
            <a:r>
              <a:rPr lang="en-US" sz="2800" dirty="0"/>
              <a:t>_________</a:t>
            </a:r>
            <a:r>
              <a:rPr sz="2800" dirty="0">
                <a:solidFill>
                  <a:srgbClr val="FF0000"/>
                </a:solidFill>
              </a:rPr>
              <a:t> </a:t>
            </a:r>
            <a:r>
              <a:rPr sz="2800" dirty="0"/>
              <a:t>(appeal)</a:t>
            </a:r>
            <a:r>
              <a:rPr lang="en-US" sz="2800" dirty="0">
                <a:solidFill>
                  <a:srgbClr val="FF0000"/>
                </a:solidFill>
              </a:rPr>
              <a:t> </a:t>
            </a:r>
            <a:r>
              <a:rPr sz="2800" dirty="0"/>
              <a:t>packages. The newfound beetle </a:t>
            </a:r>
            <a:r>
              <a:rPr sz="2800" i="1" dirty="0"/>
              <a:t>Triamyxa coprolithica</a:t>
            </a:r>
            <a:r>
              <a:rPr sz="2800" dirty="0"/>
              <a:t> is </a:t>
            </a:r>
            <a:r>
              <a:rPr lang="en-US" sz="2800" dirty="0"/>
              <a:t>______ </a:t>
            </a:r>
            <a:r>
              <a:rPr sz="2800" dirty="0"/>
              <a:t>the latter. A team of scientists reported discovering the species in a coprolite, </a:t>
            </a:r>
            <a:r>
              <a:rPr sz="2800">
                <a:solidFill>
                  <a:srgbClr val="3333FF"/>
                </a:solidFill>
              </a:rPr>
              <a:t>aka </a:t>
            </a:r>
            <a:r>
              <a:rPr sz="2800" dirty="0"/>
              <a:t>fossilized feces</a:t>
            </a:r>
            <a:r>
              <a:rPr lang="en-US" sz="2800" dirty="0"/>
              <a:t> (</a:t>
            </a:r>
            <a:r>
              <a:rPr lang="en-US" dirty="0">
                <a:latin typeface="宋体" panose="02010600030101010101" pitchFamily="2" charset="-122"/>
                <a:ea typeface="宋体" panose="02010600030101010101" pitchFamily="2" charset="-122"/>
              </a:rPr>
              <a:t>粪便</a:t>
            </a:r>
            <a:r>
              <a:rPr lang="en-US" sz="2800" dirty="0"/>
              <a:t>)</a:t>
            </a:r>
            <a:r>
              <a:rPr sz="2800" dirty="0"/>
              <a:t>.</a:t>
            </a:r>
            <a:r>
              <a:rPr lang="en-US" sz="2800" dirty="0"/>
              <a:t> </a:t>
            </a:r>
            <a:r>
              <a:rPr sz="2800" dirty="0"/>
              <a:t>The team used synchrotron microtomography, a </a:t>
            </a:r>
            <a:r>
              <a:rPr lang="en-US" sz="2800" dirty="0"/>
              <a:t>________ (power)</a:t>
            </a:r>
            <a:r>
              <a:rPr sz="2800" dirty="0">
                <a:solidFill>
                  <a:srgbClr val="FF0000"/>
                </a:solidFill>
              </a:rPr>
              <a:t> </a:t>
            </a:r>
            <a:r>
              <a:rPr sz="2800" dirty="0"/>
              <a:t>x-ray technique, to scan an ancient dropping </a:t>
            </a:r>
            <a:r>
              <a:rPr lang="en-US" sz="2800" dirty="0"/>
              <a:t>__________ </a:t>
            </a:r>
            <a:r>
              <a:rPr sz="2800" dirty="0"/>
              <a:t>the scientists had unearthed in Poland. Inside the 230-million-year-old scat, nickel size in diameter, </a:t>
            </a:r>
            <a:r>
              <a:rPr lang="en-US" sz="2800" dirty="0"/>
              <a:t>_____ (be) </a:t>
            </a:r>
            <a:r>
              <a:rPr sz="2800" dirty="0"/>
              <a:t>partial and whole specimens of the tiny beetle.</a:t>
            </a:r>
            <a:r>
              <a:rPr lang="en-US" sz="2800" dirty="0"/>
              <a:t> </a:t>
            </a:r>
            <a:r>
              <a:rPr sz="2800" dirty="0"/>
              <a:t>With even some of the delicate legs and antennae </a:t>
            </a:r>
            <a:r>
              <a:rPr sz="2800">
                <a:solidFill>
                  <a:srgbClr val="3333FF"/>
                </a:solidFill>
              </a:rPr>
              <a:t>intact</a:t>
            </a:r>
            <a:r>
              <a:rPr sz="2800" dirty="0"/>
              <a:t>, the remains were preserved well enough </a:t>
            </a:r>
            <a:r>
              <a:rPr lang="en-US" sz="2800" dirty="0"/>
              <a:t>_________ (identify)</a:t>
            </a:r>
            <a:r>
              <a:rPr sz="2800" dirty="0"/>
              <a:t> the beetles as a </a:t>
            </a:r>
            <a:r>
              <a:rPr lang="en-US" sz="2800" dirty="0"/>
              <a:t>_________ (previous)</a:t>
            </a:r>
            <a:r>
              <a:rPr sz="2800" dirty="0">
                <a:solidFill>
                  <a:srgbClr val="FF0000"/>
                </a:solidFill>
              </a:rPr>
              <a:t> </a:t>
            </a:r>
            <a:r>
              <a:rPr sz="2800" dirty="0"/>
              <a:t>unknown, now extinct species—the first time an insect species </a:t>
            </a:r>
            <a:r>
              <a:rPr lang="en-US" sz="2800" dirty="0"/>
              <a:t>________________</a:t>
            </a:r>
            <a:r>
              <a:rPr sz="2800" dirty="0"/>
              <a:t> </a:t>
            </a:r>
            <a:r>
              <a:rPr lang="en-US" sz="2800" dirty="0"/>
              <a:t>(describe) </a:t>
            </a:r>
            <a:r>
              <a:rPr sz="2800" dirty="0"/>
              <a:t>from a coprolite. The researchers </a:t>
            </a:r>
            <a:r>
              <a:rPr sz="2800">
                <a:solidFill>
                  <a:srgbClr val="3333FF"/>
                </a:solidFill>
              </a:rPr>
              <a:t>theorize</a:t>
            </a:r>
            <a:r>
              <a:rPr sz="2800" dirty="0"/>
              <a:t>d that the dung came from </a:t>
            </a:r>
            <a:r>
              <a:rPr sz="2800" i="1" dirty="0"/>
              <a:t>Silesaurus opolensis</a:t>
            </a:r>
            <a:r>
              <a:rPr sz="2800" dirty="0"/>
              <a:t>—</a:t>
            </a:r>
            <a:r>
              <a:rPr lang="en-US" sz="2800" dirty="0"/>
              <a:t>____</a:t>
            </a:r>
            <a:r>
              <a:rPr sz="2800" dirty="0"/>
              <a:t> dinosaur relative up to eight feet long—and hope their </a:t>
            </a:r>
            <a:r>
              <a:rPr lang="en-US" sz="2800" dirty="0"/>
              <a:t>_________ (discover)</a:t>
            </a:r>
            <a:r>
              <a:rPr sz="2800" dirty="0">
                <a:solidFill>
                  <a:srgbClr val="FF0000"/>
                </a:solidFill>
              </a:rPr>
              <a:t> </a:t>
            </a:r>
            <a:r>
              <a:rPr sz="2800" dirty="0"/>
              <a:t>will encourage more stool sampling by paleontologists.</a:t>
            </a:r>
            <a:endParaRPr sz="2800" dirty="0"/>
          </a:p>
        </p:txBody>
      </p:sp>
      <p:sp>
        <p:nvSpPr>
          <p:cNvPr id="186" name="文本框 4"/>
          <p:cNvSpPr txBox="1"/>
          <p:nvPr/>
        </p:nvSpPr>
        <p:spPr>
          <a:xfrm>
            <a:off x="1844675" y="36830"/>
            <a:ext cx="5836920" cy="459105"/>
          </a:xfrm>
          <a:prstGeom prst="rect">
            <a:avLst/>
          </a:prstGeom>
          <a:ln w="12700">
            <a:miter lim="400000"/>
          </a:ln>
        </p:spPr>
        <p:txBody>
          <a:bodyPr wrap="square" lIns="45718" tIns="45718" rIns="45718" bIns="45718">
            <a:spAutoFit/>
          </a:bodyPr>
          <a:lstStyle>
            <a:lvl1pPr>
              <a:defRPr sz="2400" b="1">
                <a:solidFill>
                  <a:schemeClr val="accent2"/>
                </a:solidFill>
                <a:latin typeface="微软雅黑" panose="020B0503020204020204" charset="-122"/>
                <a:ea typeface="微软雅黑" panose="020B0503020204020204" charset="-122"/>
                <a:cs typeface="微软雅黑" panose="020B0503020204020204" charset="-122"/>
                <a:sym typeface="微软雅黑" panose="020B0503020204020204" charset="-122"/>
              </a:defRPr>
            </a:lvl1pPr>
          </a:lstStyle>
          <a:p>
            <a:r>
              <a:t>（《国家地理》2022年2月刊 22页）</a:t>
            </a:r>
          </a:p>
        </p:txBody>
      </p:sp>
      <p:sp>
        <p:nvSpPr>
          <p:cNvPr id="2" name="文本框 2"/>
          <p:cNvSpPr txBox="1"/>
          <p:nvPr/>
        </p:nvSpPr>
        <p:spPr>
          <a:xfrm>
            <a:off x="4687568" y="1465578"/>
            <a:ext cx="2708696"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a:t>among</a:t>
            </a:r>
            <a:endParaRPr lang="en-US" sz="2800"/>
          </a:p>
        </p:txBody>
      </p:sp>
      <p:sp>
        <p:nvSpPr>
          <p:cNvPr id="3" name="文本框 3"/>
          <p:cNvSpPr txBox="1"/>
          <p:nvPr/>
        </p:nvSpPr>
        <p:spPr>
          <a:xfrm>
            <a:off x="2633524" y="2737167"/>
            <a:ext cx="3019252"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a:t>that / which</a:t>
            </a:r>
            <a:endParaRPr lang="en-US" sz="2800"/>
          </a:p>
        </p:txBody>
      </p:sp>
      <p:sp>
        <p:nvSpPr>
          <p:cNvPr id="4" name="文本框 4"/>
          <p:cNvSpPr txBox="1"/>
          <p:nvPr/>
        </p:nvSpPr>
        <p:spPr>
          <a:xfrm>
            <a:off x="1271270" y="4850130"/>
            <a:ext cx="325310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has been described</a:t>
            </a:r>
            <a:endParaRPr sz="2800" dirty="0">
              <a:sym typeface="+mn-ea"/>
            </a:endParaRPr>
          </a:p>
        </p:txBody>
      </p:sp>
      <p:sp>
        <p:nvSpPr>
          <p:cNvPr id="5" name="文本框 5"/>
          <p:cNvSpPr txBox="1"/>
          <p:nvPr/>
        </p:nvSpPr>
        <p:spPr>
          <a:xfrm>
            <a:off x="7375205" y="3171507"/>
            <a:ext cx="1743078"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were </a:t>
            </a:r>
            <a:endParaRPr sz="2800" dirty="0">
              <a:sym typeface="+mn-ea"/>
            </a:endParaRPr>
          </a:p>
        </p:txBody>
      </p:sp>
      <p:sp>
        <p:nvSpPr>
          <p:cNvPr id="6" name="文本框 6"/>
          <p:cNvSpPr txBox="1"/>
          <p:nvPr/>
        </p:nvSpPr>
        <p:spPr>
          <a:xfrm>
            <a:off x="412115" y="4437380"/>
            <a:ext cx="179895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previously</a:t>
            </a:r>
            <a:endParaRPr sz="2800" dirty="0">
              <a:sym typeface="+mn-ea"/>
            </a:endParaRPr>
          </a:p>
        </p:txBody>
      </p:sp>
      <p:sp>
        <p:nvSpPr>
          <p:cNvPr id="7" name="文本框 7"/>
          <p:cNvSpPr txBox="1"/>
          <p:nvPr/>
        </p:nvSpPr>
        <p:spPr>
          <a:xfrm>
            <a:off x="7193915" y="5291455"/>
            <a:ext cx="6807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sz="2800"/>
              <a:t>a</a:t>
            </a:r>
            <a:endParaRPr lang="en-US" sz="2800"/>
          </a:p>
        </p:txBody>
      </p:sp>
      <p:sp>
        <p:nvSpPr>
          <p:cNvPr id="8" name="文本框 8"/>
          <p:cNvSpPr txBox="1"/>
          <p:nvPr/>
        </p:nvSpPr>
        <p:spPr>
          <a:xfrm>
            <a:off x="7008495" y="4025265"/>
            <a:ext cx="169354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to identify</a:t>
            </a:r>
            <a:endParaRPr sz="2800" dirty="0">
              <a:sym typeface="+mn-ea"/>
            </a:endParaRPr>
          </a:p>
        </p:txBody>
      </p:sp>
      <p:sp>
        <p:nvSpPr>
          <p:cNvPr id="9" name="文本框 9"/>
          <p:cNvSpPr txBox="1"/>
          <p:nvPr/>
        </p:nvSpPr>
        <p:spPr>
          <a:xfrm>
            <a:off x="5102860" y="998220"/>
            <a:ext cx="158623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appealing</a:t>
            </a:r>
            <a:endParaRPr sz="2800" dirty="0">
              <a:sym typeface="+mn-ea"/>
            </a:endParaRPr>
          </a:p>
        </p:txBody>
      </p:sp>
      <p:sp>
        <p:nvSpPr>
          <p:cNvPr id="10" name="文本框 10"/>
          <p:cNvSpPr txBox="1"/>
          <p:nvPr/>
        </p:nvSpPr>
        <p:spPr>
          <a:xfrm>
            <a:off x="4900575" y="2316955"/>
            <a:ext cx="2802348"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powerful</a:t>
            </a:r>
            <a:endParaRPr sz="2800" dirty="0">
              <a:sym typeface="+mn-ea"/>
            </a:endParaRPr>
          </a:p>
        </p:txBody>
      </p:sp>
      <p:sp>
        <p:nvSpPr>
          <p:cNvPr id="11" name="文本框 12"/>
          <p:cNvSpPr txBox="1"/>
          <p:nvPr/>
        </p:nvSpPr>
        <p:spPr>
          <a:xfrm>
            <a:off x="3958590" y="5728335"/>
            <a:ext cx="15824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dirty="0">
                <a:sym typeface="+mn-ea"/>
              </a:rPr>
              <a:t>discovery</a:t>
            </a:r>
            <a:endParaRPr sz="2800" dirty="0">
              <a:sym typeface="+mn-ea"/>
            </a:endParaRPr>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grpId="2" nodeType="clickEffect">
                                  <p:stCondLst>
                                    <p:cond delay="0"/>
                                  </p:stCondLst>
                                  <p:childTnLst>
                                    <p:set>
                                      <p:cBhvr>
                                        <p:cTn id="6" dur="indefinite" fill="hold"/>
                                        <p:tgtEl>
                                          <p:spTgt spid="9"/>
                                        </p:tgtEl>
                                        <p:attrNameLst>
                                          <p:attrName>style.visibility</p:attrName>
                                        </p:attrNameLst>
                                      </p:cBhvr>
                                      <p:to>
                                        <p:strVal val="visible"/>
                                      </p:to>
                                    </p:set>
                                    <p:animEffect transition="in" filter="blinds(horizontal)">
                                      <p:cBhvr>
                                        <p:cTn id="7" dur="500"/>
                                        <p:tgtEl>
                                          <p:spTgt spid="9"/>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3" nodeType="clickEffect">
                                  <p:stCondLst>
                                    <p:cond delay="0"/>
                                  </p:stCondLst>
                                  <p:childTnLst>
                                    <p:set>
                                      <p:cBhvr>
                                        <p:cTn id="11" dur="indefinite" fill="hold"/>
                                        <p:tgtEl>
                                          <p:spTgt spid="2"/>
                                        </p:tgtEl>
                                        <p:attrNameLst>
                                          <p:attrName>style.visibility</p:attrName>
                                        </p:attrNameLst>
                                      </p:cBhvr>
                                      <p:to>
                                        <p:strVal val="visible"/>
                                      </p:to>
                                    </p:set>
                                    <p:animEffect transition="in" filter="blinds(horizontal)">
                                      <p:cBhvr>
                                        <p:cTn id="12" dur="500"/>
                                        <p:tgtEl>
                                          <p:spTgt spid="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4" nodeType="clickEffect">
                                  <p:stCondLst>
                                    <p:cond delay="0"/>
                                  </p:stCondLst>
                                  <p:childTnLst>
                                    <p:set>
                                      <p:cBhvr>
                                        <p:cTn id="16" dur="indefinite" fill="hold"/>
                                        <p:tgtEl>
                                          <p:spTgt spid="10"/>
                                        </p:tgtEl>
                                        <p:attrNameLst>
                                          <p:attrName>style.visibility</p:attrName>
                                        </p:attrNameLst>
                                      </p:cBhvr>
                                      <p:to>
                                        <p:strVal val="visible"/>
                                      </p:to>
                                    </p:set>
                                    <p:animEffect transition="in" filter="blinds(horizontal)">
                                      <p:cBhvr>
                                        <p:cTn id="17" dur="500"/>
                                        <p:tgtEl>
                                          <p:spTgt spid="10"/>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5" nodeType="clickEffect">
                                  <p:stCondLst>
                                    <p:cond delay="0"/>
                                  </p:stCondLst>
                                  <p:childTnLst>
                                    <p:set>
                                      <p:cBhvr>
                                        <p:cTn id="21" dur="indefinite" fill="hold"/>
                                        <p:tgtEl>
                                          <p:spTgt spid="3"/>
                                        </p:tgtEl>
                                        <p:attrNameLst>
                                          <p:attrName>style.visibility</p:attrName>
                                        </p:attrNameLst>
                                      </p:cBhvr>
                                      <p:to>
                                        <p:strVal val="visible"/>
                                      </p:to>
                                    </p:set>
                                    <p:animEffect transition="in" filter="blinds(horizontal)">
                                      <p:cBhvr>
                                        <p:cTn id="22" dur="500"/>
                                        <p:tgtEl>
                                          <p:spTgt spid="3"/>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6" nodeType="clickEffect">
                                  <p:stCondLst>
                                    <p:cond delay="0"/>
                                  </p:stCondLst>
                                  <p:childTnLst>
                                    <p:set>
                                      <p:cBhvr>
                                        <p:cTn id="26" dur="indefinite" fill="hold"/>
                                        <p:tgtEl>
                                          <p:spTgt spid="5"/>
                                        </p:tgtEl>
                                        <p:attrNameLst>
                                          <p:attrName>style.visibility</p:attrName>
                                        </p:attrNameLst>
                                      </p:cBhvr>
                                      <p:to>
                                        <p:strVal val="visible"/>
                                      </p:to>
                                    </p:set>
                                    <p:animEffect transition="in" filter="blinds(horizontal)">
                                      <p:cBhvr>
                                        <p:cTn id="27" dur="500"/>
                                        <p:tgtEl>
                                          <p:spTgt spid="5"/>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7" nodeType="clickEffect">
                                  <p:stCondLst>
                                    <p:cond delay="0"/>
                                  </p:stCondLst>
                                  <p:childTnLst>
                                    <p:set>
                                      <p:cBhvr>
                                        <p:cTn id="31" dur="indefinite" fill="hold"/>
                                        <p:tgtEl>
                                          <p:spTgt spid="8"/>
                                        </p:tgtEl>
                                        <p:attrNameLst>
                                          <p:attrName>style.visibility</p:attrName>
                                        </p:attrNameLst>
                                      </p:cBhvr>
                                      <p:to>
                                        <p:strVal val="visible"/>
                                      </p:to>
                                    </p:set>
                                    <p:animEffect transition="in" filter="blinds(horizontal)">
                                      <p:cBhvr>
                                        <p:cTn id="32" dur="500"/>
                                        <p:tgtEl>
                                          <p:spTgt spid="8"/>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8" nodeType="clickEffect">
                                  <p:stCondLst>
                                    <p:cond delay="0"/>
                                  </p:stCondLst>
                                  <p:childTnLst>
                                    <p:set>
                                      <p:cBhvr>
                                        <p:cTn id="36" dur="indefinite" fill="hold"/>
                                        <p:tgtEl>
                                          <p:spTgt spid="6"/>
                                        </p:tgtEl>
                                        <p:attrNameLst>
                                          <p:attrName>style.visibility</p:attrName>
                                        </p:attrNameLst>
                                      </p:cBhvr>
                                      <p:to>
                                        <p:strVal val="visible"/>
                                      </p:to>
                                    </p:set>
                                    <p:animEffect transition="in" filter="blinds(horizontal)">
                                      <p:cBhvr>
                                        <p:cTn id="37" dur="500"/>
                                        <p:tgtEl>
                                          <p:spTgt spid="6"/>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9" nodeType="clickEffect">
                                  <p:stCondLst>
                                    <p:cond delay="0"/>
                                  </p:stCondLst>
                                  <p:childTnLst>
                                    <p:set>
                                      <p:cBhvr>
                                        <p:cTn id="41" dur="indefinite" fill="hold"/>
                                        <p:tgtEl>
                                          <p:spTgt spid="4"/>
                                        </p:tgtEl>
                                        <p:attrNameLst>
                                          <p:attrName>style.visibility</p:attrName>
                                        </p:attrNameLst>
                                      </p:cBhvr>
                                      <p:to>
                                        <p:strVal val="visible"/>
                                      </p:to>
                                    </p:set>
                                    <p:animEffect transition="in" filter="blinds(horizontal)">
                                      <p:cBhvr>
                                        <p:cTn id="42" dur="500"/>
                                        <p:tgtEl>
                                          <p:spTgt spid="4"/>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10" nodeType="clickEffect">
                                  <p:stCondLst>
                                    <p:cond delay="0"/>
                                  </p:stCondLst>
                                  <p:childTnLst>
                                    <p:set>
                                      <p:cBhvr>
                                        <p:cTn id="46" dur="indefinite" fill="hold"/>
                                        <p:tgtEl>
                                          <p:spTgt spid="7"/>
                                        </p:tgtEl>
                                        <p:attrNameLst>
                                          <p:attrName>style.visibility</p:attrName>
                                        </p:attrNameLst>
                                      </p:cBhvr>
                                      <p:to>
                                        <p:strVal val="visible"/>
                                      </p:to>
                                    </p:set>
                                    <p:animEffect transition="in" filter="blinds(horizontal)">
                                      <p:cBhvr>
                                        <p:cTn id="47" dur="500"/>
                                        <p:tgtEl>
                                          <p:spTgt spid="7"/>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11" nodeType="clickEffect">
                                  <p:stCondLst>
                                    <p:cond delay="0"/>
                                  </p:stCondLst>
                                  <p:childTnLst>
                                    <p:set>
                                      <p:cBhvr>
                                        <p:cTn id="51" dur="indefinite" fill="hold"/>
                                        <p:tgtEl>
                                          <p:spTgt spid="11"/>
                                        </p:tgtEl>
                                        <p:attrNameLst>
                                          <p:attrName>style.visibility</p:attrName>
                                        </p:attrNameLst>
                                      </p:cBhvr>
                                      <p:to>
                                        <p:strVal val="visible"/>
                                      </p:to>
                                    </p:set>
                                    <p:animEffect transition="in" filter="blinds(horizontal)">
                                      <p:cBhvr>
                                        <p:cTn id="52"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3" animBg="1" advAuto="0"/>
      <p:bldP spid="3" grpId="5" animBg="1" advAuto="0"/>
      <p:bldP spid="4" grpId="9" animBg="1" advAuto="0"/>
      <p:bldP spid="5" grpId="6" animBg="1" advAuto="0"/>
      <p:bldP spid="6" grpId="8" animBg="1" advAuto="0"/>
      <p:bldP spid="7" grpId="10" animBg="1" advAuto="0"/>
      <p:bldP spid="8" grpId="7" animBg="1" advAuto="0"/>
      <p:bldP spid="9" grpId="2" animBg="1" advAuto="0"/>
      <p:bldP spid="10" grpId="4" animBg="1" advAuto="0"/>
      <p:bldP spid="11" grpId="11" animBg="1" advAuto="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文本框 3"/>
          <p:cNvSpPr txBox="1"/>
          <p:nvPr/>
        </p:nvSpPr>
        <p:spPr>
          <a:xfrm>
            <a:off x="91436" y="648326"/>
            <a:ext cx="12238319" cy="4696460"/>
          </a:xfrm>
          <a:prstGeom prst="rect">
            <a:avLst/>
          </a:prstGeom>
          <a:ln w="12700">
            <a:miter lim="400000"/>
          </a:ln>
        </p:spPr>
        <p:txBody>
          <a:bodyPr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t>1. </a:t>
            </a:r>
            <a:r>
              <a:rPr lang="en-US">
                <a:solidFill>
                  <a:srgbClr val="3333FF"/>
                </a:solidFill>
                <a:sym typeface="+mn-ea"/>
              </a:rPr>
              <a:t>exquisite </a:t>
            </a:r>
            <a:r>
              <a:t>: </a:t>
            </a:r>
            <a:r>
              <a:rPr lang="en-US"/>
              <a:t>extremely beautiful or carefully made</a:t>
            </a:r>
            <a:r>
              <a:t> </a:t>
            </a:r>
            <a:r>
              <a:rPr lang="zh-CN">
                <a:latin typeface="华文中宋" panose="02010600040101010101" charset="-122"/>
                <a:ea typeface="华文中宋" panose="02010600040101010101" charset="-122"/>
                <a:cs typeface="华文中宋" panose="02010600040101010101" charset="-122"/>
                <a:sym typeface="华文中宋" panose="02010600040101010101" charset="-122"/>
              </a:rPr>
              <a:t>精美的；精致的</a:t>
            </a:r>
            <a:endParaRPr>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t> The Indians brought in exquisite beadwork to sell. </a:t>
            </a:r>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t>   印第安人带了精美的珠饰来卖。</a:t>
            </a:r>
            <a:endParaRPr sz="320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sz="3200">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t>2. </a:t>
            </a:r>
            <a:r>
              <a:rPr sz="2800">
                <a:solidFill>
                  <a:srgbClr val="3333FF"/>
                </a:solidFill>
              </a:rPr>
              <a:t>aka</a:t>
            </a:r>
            <a:r>
              <a:rPr sz="3000"/>
              <a:t>: </a:t>
            </a:r>
            <a:r>
              <a:rPr lang="en-US" sz="2800"/>
              <a:t>also known as</a:t>
            </a:r>
            <a:r>
              <a:rPr sz="2800"/>
              <a:t>  </a:t>
            </a:r>
            <a:r>
              <a:rPr lang="zh-CN" sz="2800">
                <a:latin typeface="华文中宋" panose="02010600040101010101" charset="-122"/>
                <a:ea typeface="华文中宋" panose="02010600040101010101" charset="-122"/>
                <a:cs typeface="华文中宋" panose="02010600040101010101" charset="-122"/>
                <a:sym typeface="华文中宋" panose="02010600040101010101" charset="-122"/>
              </a:rPr>
              <a:t>又名；亦称</a:t>
            </a:r>
            <a:endParaRPr sz="2800"/>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t>Two hundred years ago, bison, aka buffalo, roamed North America in massive herds.  </a:t>
            </a:r>
            <a:r>
              <a:rPr>
                <a:latin typeface="华文中宋" panose="02010600040101010101" charset="-122"/>
                <a:ea typeface="华文中宋" panose="02010600040101010101" charset="-122"/>
                <a:cs typeface="华文中宋" panose="02010600040101010101" charset="-122"/>
              </a:rPr>
              <a:t>两百年前，野牛，又名水牛，成群结队地在北美漫步。</a:t>
            </a:r>
            <a:r>
              <a:rPr>
                <a:latin typeface="华文中宋" panose="02010600040101010101" charset="-122"/>
                <a:ea typeface="华文中宋" panose="02010600040101010101" charset="-122"/>
                <a:cs typeface="华文中宋" panose="02010600040101010101" charset="-122"/>
                <a:sym typeface="Times New Roman" panose="02020603050405020304"/>
              </a:rPr>
              <a:t> </a:t>
            </a:r>
            <a:r>
              <a:rPr>
                <a:latin typeface="Times New Roman" panose="02020603050405020304"/>
                <a:ea typeface="Times New Roman" panose="02020603050405020304"/>
                <a:cs typeface="Times New Roman" panose="02020603050405020304"/>
                <a:sym typeface="Times New Roman" panose="02020603050405020304"/>
              </a:rPr>
              <a:t> </a:t>
            </a:r>
            <a:endParaRPr>
              <a:latin typeface="Times New Roman" panose="02020603050405020304"/>
              <a:ea typeface="Times New Roman" panose="02020603050405020304"/>
              <a:cs typeface="Times New Roman" panose="02020603050405020304"/>
              <a:sym typeface="Times New Roman" panose="02020603050405020304"/>
            </a:endParaRPr>
          </a:p>
        </p:txBody>
      </p:sp>
      <p:sp>
        <p:nvSpPr>
          <p:cNvPr id="199" name="文本框 16"/>
          <p:cNvSpPr txBox="1"/>
          <p:nvPr/>
        </p:nvSpPr>
        <p:spPr>
          <a:xfrm>
            <a:off x="0" y="0"/>
            <a:ext cx="185991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词汇讲解</a:t>
            </a:r>
            <a:r>
              <a:rPr lang="en-US">
                <a:latin typeface="微软雅黑" panose="020B0503020204020204" charset="-122"/>
                <a:ea typeface="微软雅黑" panose="020B0503020204020204" charset="-122"/>
              </a:rPr>
              <a:t> 1</a:t>
            </a:r>
            <a:endParaRPr lang="en-US">
              <a:latin typeface="微软雅黑" panose="020B0503020204020204" charset="-122"/>
              <a:ea typeface="微软雅黑" panose="020B0503020204020204" charset="-122"/>
            </a:endParaRPr>
          </a:p>
        </p:txBody>
      </p:sp>
      <p:sp>
        <p:nvSpPr>
          <p:cNvPr id="200" name="文本框 1"/>
          <p:cNvSpPr txBox="1"/>
          <p:nvPr/>
        </p:nvSpPr>
        <p:spPr>
          <a:xfrm>
            <a:off x="128322" y="2197323"/>
            <a:ext cx="1628670"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01" name="文本框 2"/>
          <p:cNvSpPr txBox="1"/>
          <p:nvPr/>
        </p:nvSpPr>
        <p:spPr>
          <a:xfrm>
            <a:off x="183511" y="2787081"/>
            <a:ext cx="12226143" cy="551815"/>
          </a:xfrm>
          <a:prstGeom prst="rect">
            <a:avLst/>
          </a:prstGeom>
          <a:ln w="12700">
            <a:miter lim="400000"/>
          </a:ln>
        </p:spPr>
        <p:txBody>
          <a:bodyPr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t>Mr Zhang</a:t>
            </a:r>
            <a:r>
              <a:rPr lang="en-US"/>
              <a:t>’</a:t>
            </a:r>
            <a:r>
              <a:t>s photography is exquisite.</a:t>
            </a:r>
          </a:p>
        </p:txBody>
      </p:sp>
      <p:sp>
        <p:nvSpPr>
          <p:cNvPr id="202" name="文本框 4"/>
          <p:cNvSpPr txBox="1"/>
          <p:nvPr/>
        </p:nvSpPr>
        <p:spPr>
          <a:xfrm>
            <a:off x="129221" y="5420104"/>
            <a:ext cx="1626873"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03" name="文本框 5"/>
          <p:cNvSpPr txBox="1"/>
          <p:nvPr/>
        </p:nvSpPr>
        <p:spPr>
          <a:xfrm>
            <a:off x="215265" y="5997575"/>
            <a:ext cx="11977370" cy="520700"/>
          </a:xfrm>
          <a:prstGeom prst="rect">
            <a:avLst/>
          </a:prstGeom>
          <a:ln w="12700">
            <a:miter lim="400000"/>
          </a:ln>
        </p:spPr>
        <p:txBody>
          <a:bodyPr wrap="square"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t>Daniel, aka Oscar, was a fun loving person, who never took life too seriously.</a:t>
            </a:r>
            <a:endParaRPr sz="2800"/>
          </a:p>
        </p:txBody>
      </p:sp>
      <p:sp>
        <p:nvSpPr>
          <p:cNvPr id="204" name="文本框 7"/>
          <p:cNvSpPr txBox="1"/>
          <p:nvPr/>
        </p:nvSpPr>
        <p:spPr>
          <a:xfrm>
            <a:off x="1881186" y="2241809"/>
            <a:ext cx="9650336" cy="52070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t>张先生的摄影作品非常精美。</a:t>
            </a:r>
          </a:p>
        </p:txBody>
      </p:sp>
      <p:sp>
        <p:nvSpPr>
          <p:cNvPr id="205" name="直接连接符 8"/>
          <p:cNvSpPr/>
          <p:nvPr/>
        </p:nvSpPr>
        <p:spPr>
          <a:xfrm>
            <a:off x="215900" y="3277235"/>
            <a:ext cx="5767070" cy="5080"/>
          </a:xfrm>
          <a:prstGeom prst="line">
            <a:avLst/>
          </a:prstGeom>
          <a:ln w="28575">
            <a:solidFill>
              <a:srgbClr val="000000"/>
            </a:solidFill>
            <a:miter/>
          </a:ln>
        </p:spPr>
        <p:txBody>
          <a:bodyPr lIns="45718" tIns="45718" rIns="45718" bIns="45718"/>
          <a:lstStyle/>
          <a:p/>
        </p:txBody>
      </p:sp>
      <p:sp>
        <p:nvSpPr>
          <p:cNvPr id="206" name="文本框 10"/>
          <p:cNvSpPr txBox="1"/>
          <p:nvPr/>
        </p:nvSpPr>
        <p:spPr>
          <a:xfrm>
            <a:off x="1859280" y="5425895"/>
            <a:ext cx="10265411" cy="49022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sz="2600"/>
              <a:t>丹尼尔，又名奥斯卡，是一个爱玩的人，他从不把生活看得太认真。</a:t>
            </a:r>
            <a:endParaRPr sz="2600"/>
          </a:p>
        </p:txBody>
      </p:sp>
      <p:sp>
        <p:nvSpPr>
          <p:cNvPr id="207" name="直接连接符 11"/>
          <p:cNvSpPr/>
          <p:nvPr/>
        </p:nvSpPr>
        <p:spPr>
          <a:xfrm>
            <a:off x="137795" y="6519545"/>
            <a:ext cx="11193780" cy="11430"/>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8">
                                            <p:txEl>
                                              <p:pRg st="1" end="1"/>
                                            </p:txEl>
                                          </p:spTgt>
                                        </p:tgtEl>
                                        <p:attrNameLst>
                                          <p:attrName>style.visibility</p:attrName>
                                        </p:attrNameLst>
                                      </p:cBhvr>
                                      <p:to>
                                        <p:strVal val="visible"/>
                                      </p:to>
                                    </p:set>
                                    <p:animEffect transition="in" filter="blinds(horizontal)">
                                      <p:cBhvr>
                                        <p:cTn id="7" dur="500"/>
                                        <p:tgtEl>
                                          <p:spTgt spid="19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8">
                                            <p:txEl>
                                              <p:pRg st="2" end="2"/>
                                            </p:txEl>
                                          </p:spTgt>
                                        </p:tgtEl>
                                        <p:attrNameLst>
                                          <p:attrName>style.visibility</p:attrName>
                                        </p:attrNameLst>
                                      </p:cBhvr>
                                      <p:to>
                                        <p:strVal val="visible"/>
                                      </p:to>
                                    </p:set>
                                    <p:animEffect transition="in" filter="blinds(horizontal)">
                                      <p:cBhvr>
                                        <p:cTn id="10" dur="500"/>
                                        <p:tgtEl>
                                          <p:spTgt spid="198">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2" nodeType="clickEffect">
                                  <p:stCondLst>
                                    <p:cond delay="0"/>
                                  </p:stCondLst>
                                  <p:childTnLst>
                                    <p:set>
                                      <p:cBhvr>
                                        <p:cTn id="14" dur="indefinite" fill="hold"/>
                                        <p:tgtEl>
                                          <p:spTgt spid="200"/>
                                        </p:tgtEl>
                                        <p:attrNameLst>
                                          <p:attrName>style.visibility</p:attrName>
                                        </p:attrNameLst>
                                      </p:cBhvr>
                                      <p:to>
                                        <p:strVal val="visible"/>
                                      </p:to>
                                    </p:set>
                                    <p:animEffect transition="in" filter="blinds(horizontal)">
                                      <p:cBhvr>
                                        <p:cTn id="15" dur="500"/>
                                        <p:tgtEl>
                                          <p:spTgt spid="200"/>
                                        </p:tgtEl>
                                      </p:cBhvr>
                                    </p:animEffect>
                                  </p:childTnLst>
                                </p:cTn>
                              </p:par>
                              <p:par>
                                <p:cTn id="16" presetID="3" presetClass="entr" presetSubtype="10" fill="hold" grpId="3" nodeType="withEffect">
                                  <p:stCondLst>
                                    <p:cond delay="0"/>
                                  </p:stCondLst>
                                  <p:childTnLst>
                                    <p:set>
                                      <p:cBhvr>
                                        <p:cTn id="17" dur="indefinite" fill="hold"/>
                                        <p:tgtEl>
                                          <p:spTgt spid="204"/>
                                        </p:tgtEl>
                                        <p:attrNameLst>
                                          <p:attrName>style.visibility</p:attrName>
                                        </p:attrNameLst>
                                      </p:cBhvr>
                                      <p:to>
                                        <p:strVal val="visible"/>
                                      </p:to>
                                    </p:set>
                                    <p:animEffect transition="in" filter="blinds(horizontal)">
                                      <p:cBhvr>
                                        <p:cTn id="18" dur="500"/>
                                        <p:tgtEl>
                                          <p:spTgt spid="204"/>
                                        </p:tgtEl>
                                      </p:cBhvr>
                                    </p:animEffect>
                                  </p:childTnLst>
                                </p:cTn>
                              </p:par>
                              <p:par>
                                <p:cTn id="19" presetID="3" presetClass="entr" presetSubtype="10" fill="hold" grpId="4" nodeType="withEffect">
                                  <p:stCondLst>
                                    <p:cond delay="0"/>
                                  </p:stCondLst>
                                  <p:childTnLst>
                                    <p:set>
                                      <p:cBhvr>
                                        <p:cTn id="20" dur="indefinite" fill="hold"/>
                                        <p:tgtEl>
                                          <p:spTgt spid="205"/>
                                        </p:tgtEl>
                                        <p:attrNameLst>
                                          <p:attrName>style.visibility</p:attrName>
                                        </p:attrNameLst>
                                      </p:cBhvr>
                                      <p:to>
                                        <p:strVal val="visible"/>
                                      </p:to>
                                    </p:set>
                                    <p:animEffect transition="in" filter="blinds(horizontal)">
                                      <p:cBhvr>
                                        <p:cTn id="21" dur="500"/>
                                        <p:tgtEl>
                                          <p:spTgt spid="20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5" nodeType="clickEffect">
                                  <p:stCondLst>
                                    <p:cond delay="0"/>
                                  </p:stCondLst>
                                  <p:childTnLst>
                                    <p:set>
                                      <p:cBhvr>
                                        <p:cTn id="25" dur="indefinite" fill="hold"/>
                                        <p:tgtEl>
                                          <p:spTgt spid="201"/>
                                        </p:tgtEl>
                                        <p:attrNameLst>
                                          <p:attrName>style.visibility</p:attrName>
                                        </p:attrNameLst>
                                      </p:cBhvr>
                                      <p:to>
                                        <p:strVal val="visible"/>
                                      </p:to>
                                    </p:set>
                                    <p:animEffect transition="in" filter="blinds(horizontal)">
                                      <p:cBhvr>
                                        <p:cTn id="26" dur="500"/>
                                        <p:tgtEl>
                                          <p:spTgt spid="201"/>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98">
                                            <p:txEl>
                                              <p:pRg st="7" end="7"/>
                                            </p:txEl>
                                          </p:spTgt>
                                        </p:tgtEl>
                                        <p:attrNameLst>
                                          <p:attrName>style.visibility</p:attrName>
                                        </p:attrNameLst>
                                      </p:cBhvr>
                                      <p:to>
                                        <p:strVal val="visible"/>
                                      </p:to>
                                    </p:set>
                                    <p:animEffect transition="in" filter="blinds(horizontal)">
                                      <p:cBhvr>
                                        <p:cTn id="31" dur="500"/>
                                        <p:tgtEl>
                                          <p:spTgt spid="198">
                                            <p:txEl>
                                              <p:pRg st="7" end="7"/>
                                            </p:txEl>
                                          </p:spTgt>
                                        </p:tgtEl>
                                      </p:cBhvr>
                                    </p:animEffect>
                                  </p:childTnLst>
                                </p:cTn>
                              </p:par>
                            </p:childTnLst>
                          </p:cTn>
                        </p:par>
                      </p:childTnLst>
                    </p:cTn>
                  </p:par>
                  <p:par>
                    <p:cTn id="32" fill="hold">
                      <p:stCondLst>
                        <p:cond delay="indefinite"/>
                      </p:stCondLst>
                      <p:childTnLst>
                        <p:par>
                          <p:cTn id="33" fill="hold">
                            <p:stCondLst>
                              <p:cond delay="0"/>
                            </p:stCondLst>
                            <p:childTnLst>
                              <p:par>
                                <p:cTn id="34" presetID="3" presetClass="entr" presetSubtype="10" fill="hold" grpId="6" nodeType="clickEffect">
                                  <p:stCondLst>
                                    <p:cond delay="0"/>
                                  </p:stCondLst>
                                  <p:childTnLst>
                                    <p:set>
                                      <p:cBhvr>
                                        <p:cTn id="35" dur="indefinite" fill="hold"/>
                                        <p:tgtEl>
                                          <p:spTgt spid="206"/>
                                        </p:tgtEl>
                                        <p:attrNameLst>
                                          <p:attrName>style.visibility</p:attrName>
                                        </p:attrNameLst>
                                      </p:cBhvr>
                                      <p:to>
                                        <p:strVal val="visible"/>
                                      </p:to>
                                    </p:set>
                                    <p:animEffect transition="in" filter="blinds(horizontal)">
                                      <p:cBhvr>
                                        <p:cTn id="36" dur="500"/>
                                        <p:tgtEl>
                                          <p:spTgt spid="206"/>
                                        </p:tgtEl>
                                      </p:cBhvr>
                                    </p:animEffect>
                                  </p:childTnLst>
                                </p:cTn>
                              </p:par>
                              <p:par>
                                <p:cTn id="37" presetID="3" presetClass="entr" presetSubtype="10" fill="hold" grpId="7" nodeType="withEffect">
                                  <p:stCondLst>
                                    <p:cond delay="0"/>
                                  </p:stCondLst>
                                  <p:childTnLst>
                                    <p:set>
                                      <p:cBhvr>
                                        <p:cTn id="38" dur="indefinite" fill="hold"/>
                                        <p:tgtEl>
                                          <p:spTgt spid="202"/>
                                        </p:tgtEl>
                                        <p:attrNameLst>
                                          <p:attrName>style.visibility</p:attrName>
                                        </p:attrNameLst>
                                      </p:cBhvr>
                                      <p:to>
                                        <p:strVal val="visible"/>
                                      </p:to>
                                    </p:set>
                                    <p:animEffect transition="in" filter="blinds(horizontal)">
                                      <p:cBhvr>
                                        <p:cTn id="39" dur="500"/>
                                        <p:tgtEl>
                                          <p:spTgt spid="202"/>
                                        </p:tgtEl>
                                      </p:cBhvr>
                                    </p:animEffect>
                                  </p:childTnLst>
                                </p:cTn>
                              </p:par>
                              <p:par>
                                <p:cTn id="40" presetID="22" presetClass="entr" presetSubtype="4" fill="hold" grpId="8" nodeType="withEffect">
                                  <p:stCondLst>
                                    <p:cond delay="0"/>
                                  </p:stCondLst>
                                  <p:childTnLst>
                                    <p:set>
                                      <p:cBhvr>
                                        <p:cTn id="41" dur="indefinite" fill="hold"/>
                                        <p:tgtEl>
                                          <p:spTgt spid="207"/>
                                        </p:tgtEl>
                                        <p:attrNameLst>
                                          <p:attrName>style.visibility</p:attrName>
                                        </p:attrNameLst>
                                      </p:cBhvr>
                                      <p:to>
                                        <p:strVal val="visible"/>
                                      </p:to>
                                    </p:set>
                                    <p:animEffect transition="in" filter="wipe(down)">
                                      <p:cBhvr>
                                        <p:cTn id="42" dur="500"/>
                                        <p:tgtEl>
                                          <p:spTgt spid="207"/>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9" nodeType="clickEffect">
                                  <p:stCondLst>
                                    <p:cond delay="0"/>
                                  </p:stCondLst>
                                  <p:childTnLst>
                                    <p:set>
                                      <p:cBhvr>
                                        <p:cTn id="46" dur="indefinite" fill="hold"/>
                                        <p:tgtEl>
                                          <p:spTgt spid="203"/>
                                        </p:tgtEl>
                                        <p:attrNameLst>
                                          <p:attrName>style.visibility</p:attrName>
                                        </p:attrNameLst>
                                      </p:cBhvr>
                                      <p:to>
                                        <p:strVal val="visible"/>
                                      </p:to>
                                    </p:set>
                                    <p:animEffect transition="in" filter="blinds(horizontal)">
                                      <p:cBhvr>
                                        <p:cTn id="47"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2" bldLvl="0" animBg="1" advAuto="0"/>
      <p:bldP spid="201" grpId="5" animBg="1" advAuto="0"/>
      <p:bldP spid="202" grpId="7" bldLvl="0" animBg="1" advAuto="0"/>
      <p:bldP spid="203" grpId="9" animBg="1" advAuto="0"/>
      <p:bldP spid="204" grpId="3" animBg="1" advAuto="0"/>
      <p:bldP spid="205" grpId="4" bldLvl="0" animBg="1" advAuto="0"/>
      <p:bldP spid="206" grpId="6" animBg="1" advAuto="0"/>
      <p:bldP spid="207" grpId="8" bldLvl="0" animBg="1" advAuto="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8" name="文本框 3"/>
          <p:cNvSpPr txBox="1"/>
          <p:nvPr/>
        </p:nvSpPr>
        <p:spPr>
          <a:xfrm>
            <a:off x="91436" y="648326"/>
            <a:ext cx="12238319" cy="4253230"/>
          </a:xfrm>
          <a:prstGeom prst="rect">
            <a:avLst/>
          </a:prstGeom>
          <a:ln w="12700">
            <a:miter lim="400000"/>
          </a:ln>
        </p:spPr>
        <p:txBody>
          <a:bodyPr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t>1. </a:t>
            </a:r>
            <a:r>
              <a:rPr lang="en-US">
                <a:solidFill>
                  <a:srgbClr val="3333FF"/>
                </a:solidFill>
                <a:sym typeface="+mn-ea"/>
              </a:rPr>
              <a:t>intact</a:t>
            </a:r>
            <a:r>
              <a:t>: </a:t>
            </a:r>
            <a:r>
              <a:rPr lang="en-US"/>
              <a:t>complete and not damaged</a:t>
            </a:r>
            <a:r>
              <a:t> </a:t>
            </a:r>
            <a:r>
              <a:rPr lang="zh-CN">
                <a:latin typeface="华文中宋" panose="02010600040101010101" charset="-122"/>
                <a:ea typeface="华文中宋" panose="02010600040101010101" charset="-122"/>
                <a:cs typeface="华文中宋" panose="02010600040101010101" charset="-122"/>
                <a:sym typeface="华文中宋" panose="02010600040101010101" charset="-122"/>
              </a:rPr>
              <a:t>完好无损；完整</a:t>
            </a:r>
            <a:endParaRPr>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t> Most of the cargo was left intact after the explosion. </a:t>
            </a:r>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t>   大部分货物在爆炸发生后都完好无损。</a:t>
            </a:r>
            <a:endParaRPr>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endParaRPr>
              <a:latin typeface="Times New Roman" panose="02020603050405020304"/>
              <a:ea typeface="Times New Roman" panose="02020603050405020304"/>
              <a:cs typeface="Times New Roman" panose="02020603050405020304"/>
              <a:sym typeface="Times New Roman" panose="02020603050405020304"/>
            </a:endParaRP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t>2. </a:t>
            </a:r>
            <a:r>
              <a:rPr lang="en-US" sz="2800">
                <a:solidFill>
                  <a:srgbClr val="3333FF"/>
                </a:solidFill>
              </a:rPr>
              <a:t>theorize</a:t>
            </a:r>
            <a:r>
              <a:rPr sz="2800"/>
              <a:t>: </a:t>
            </a:r>
            <a:r>
              <a:rPr lang="en-US" sz="2800"/>
              <a:t>to suggest facts and ideas to explain sth</a:t>
            </a:r>
            <a:r>
              <a:rPr sz="2800"/>
              <a:t>  </a:t>
            </a:r>
            <a:r>
              <a:rPr lang="zh-CN" sz="2800">
                <a:latin typeface="华文中宋" panose="02010600040101010101" charset="-122"/>
                <a:ea typeface="华文中宋" panose="02010600040101010101" charset="-122"/>
                <a:cs typeface="华文中宋" panose="02010600040101010101" charset="-122"/>
                <a:sym typeface="华文中宋" panose="02010600040101010101" charset="-122"/>
              </a:rPr>
              <a:t>从理论上说明</a:t>
            </a:r>
            <a:endParaRPr lang="zh-CN" sz="2800">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a:t>The study theorizes about the role of dreams in people’s lives</a:t>
            </a:r>
            <a:r>
              <a:t>.    </a:t>
            </a:r>
          </a:p>
          <a:p>
            <a:pPr>
              <a:lnSpc>
                <a:spcPct val="90000"/>
              </a:lnSpc>
              <a:spcBef>
                <a:spcPts val="1000"/>
              </a:spcBef>
              <a:buSzPct val="100000"/>
              <a:buFont typeface="Times New Roman" panose="02020603050405020304"/>
              <a:defRPr sz="2800">
                <a:latin typeface="Times New Roman" panose="02020603050405020304"/>
                <a:ea typeface="Times New Roman" panose="02020603050405020304"/>
                <a:cs typeface="Times New Roman" panose="02020603050405020304"/>
                <a:sym typeface="Times New Roman" panose="02020603050405020304"/>
              </a:defRPr>
            </a:pPr>
            <a:r>
              <a:rPr lang="en-US"/>
              <a:t>      </a:t>
            </a:r>
            <a:r>
              <a:rPr lang="zh-CN">
                <a:latin typeface="华文中宋" panose="02010600040101010101" charset="-122"/>
                <a:ea typeface="华文中宋" panose="02010600040101010101" charset="-122"/>
              </a:rPr>
              <a:t>这项研究从理论上说明了梦在人们生活中的作用</a:t>
            </a:r>
            <a:r>
              <a:rPr>
                <a:latin typeface="华文中宋" panose="02010600040101010101" charset="-122"/>
                <a:ea typeface="华文中宋" panose="02010600040101010101" charset="-122"/>
              </a:rPr>
              <a:t>。</a:t>
            </a:r>
            <a:r>
              <a:rPr>
                <a:latin typeface="Times New Roman" panose="02020603050405020304"/>
                <a:ea typeface="Times New Roman" panose="02020603050405020304"/>
                <a:cs typeface="Times New Roman" panose="02020603050405020304"/>
                <a:sym typeface="Times New Roman" panose="02020603050405020304"/>
              </a:rPr>
              <a:t>  </a:t>
            </a:r>
            <a:endParaRPr>
              <a:latin typeface="Times New Roman" panose="02020603050405020304"/>
              <a:ea typeface="Times New Roman" panose="02020603050405020304"/>
              <a:cs typeface="Times New Roman" panose="02020603050405020304"/>
              <a:sym typeface="Times New Roman" panose="02020603050405020304"/>
            </a:endParaRPr>
          </a:p>
        </p:txBody>
      </p:sp>
      <p:sp>
        <p:nvSpPr>
          <p:cNvPr id="199" name="文本框 16"/>
          <p:cNvSpPr txBox="1"/>
          <p:nvPr/>
        </p:nvSpPr>
        <p:spPr>
          <a:xfrm>
            <a:off x="0" y="0"/>
            <a:ext cx="185991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词汇讲解</a:t>
            </a:r>
            <a:r>
              <a:rPr lang="en-US">
                <a:latin typeface="微软雅黑" panose="020B0503020204020204" charset="-122"/>
                <a:ea typeface="微软雅黑" panose="020B0503020204020204" charset="-122"/>
              </a:rPr>
              <a:t> 2</a:t>
            </a:r>
            <a:endParaRPr lang="en-US">
              <a:latin typeface="微软雅黑" panose="020B0503020204020204" charset="-122"/>
              <a:ea typeface="微软雅黑" panose="020B0503020204020204" charset="-122"/>
            </a:endParaRPr>
          </a:p>
        </p:txBody>
      </p:sp>
      <p:sp>
        <p:nvSpPr>
          <p:cNvPr id="200" name="文本框 1"/>
          <p:cNvSpPr txBox="1"/>
          <p:nvPr/>
        </p:nvSpPr>
        <p:spPr>
          <a:xfrm>
            <a:off x="128322" y="2197323"/>
            <a:ext cx="1628670"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01" name="文本框 2"/>
          <p:cNvSpPr txBox="1"/>
          <p:nvPr/>
        </p:nvSpPr>
        <p:spPr>
          <a:xfrm>
            <a:off x="183511" y="2787081"/>
            <a:ext cx="12226143" cy="551815"/>
          </a:xfrm>
          <a:prstGeom prst="rect">
            <a:avLst/>
          </a:prstGeom>
          <a:ln w="12700">
            <a:miter lim="400000"/>
          </a:ln>
        </p:spPr>
        <p:txBody>
          <a:bodyPr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a:t>Most of the house remains intact even after two hundred years</a:t>
            </a:r>
            <a:r>
              <a:t>.</a:t>
            </a:r>
          </a:p>
        </p:txBody>
      </p:sp>
      <p:sp>
        <p:nvSpPr>
          <p:cNvPr id="202" name="文本框 4"/>
          <p:cNvSpPr txBox="1"/>
          <p:nvPr/>
        </p:nvSpPr>
        <p:spPr>
          <a:xfrm>
            <a:off x="116521" y="4901309"/>
            <a:ext cx="1626873" cy="520700"/>
          </a:xfrm>
          <a:prstGeom prst="rect">
            <a:avLst/>
          </a:prstGeom>
          <a:solidFill>
            <a:srgbClr val="0070C0"/>
          </a:solidFill>
          <a:ln w="12700">
            <a:miter lim="400000"/>
          </a:ln>
        </p:spPr>
        <p:txBody>
          <a:bodyPr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03" name="文本框 5"/>
          <p:cNvSpPr txBox="1"/>
          <p:nvPr/>
        </p:nvSpPr>
        <p:spPr>
          <a:xfrm>
            <a:off x="183515" y="5539105"/>
            <a:ext cx="11977370" cy="951865"/>
          </a:xfrm>
          <a:prstGeom prst="rect">
            <a:avLst/>
          </a:prstGeom>
          <a:ln w="12700">
            <a:miter lim="400000"/>
          </a:ln>
        </p:spPr>
        <p:txBody>
          <a:bodyPr wrap="square" lIns="45718" tIns="45718" rIns="45718" bIns="45718">
            <a:spAutoFit/>
          </a:bodyPr>
          <a:lstStyle>
            <a:lvl1pPr>
              <a:defRPr sz="30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t>By studying the way people behave, we can theorize about what is going on in their mind.</a:t>
            </a:r>
            <a:endParaRPr sz="2800"/>
          </a:p>
        </p:txBody>
      </p:sp>
      <p:sp>
        <p:nvSpPr>
          <p:cNvPr id="204" name="文本框 7"/>
          <p:cNvSpPr txBox="1"/>
          <p:nvPr/>
        </p:nvSpPr>
        <p:spPr>
          <a:xfrm>
            <a:off x="1881186" y="2241809"/>
            <a:ext cx="9650336" cy="52070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t>虽然过了两百年，这房子的大部分还保持完好</a:t>
            </a:r>
            <a:r>
              <a:t>。</a:t>
            </a:r>
          </a:p>
        </p:txBody>
      </p:sp>
      <p:sp>
        <p:nvSpPr>
          <p:cNvPr id="205" name="直接连接符 8"/>
          <p:cNvSpPr/>
          <p:nvPr/>
        </p:nvSpPr>
        <p:spPr>
          <a:xfrm flipV="1">
            <a:off x="215900" y="3267710"/>
            <a:ext cx="9639935" cy="9525"/>
          </a:xfrm>
          <a:prstGeom prst="line">
            <a:avLst/>
          </a:prstGeom>
          <a:ln w="28575">
            <a:solidFill>
              <a:srgbClr val="000000"/>
            </a:solidFill>
            <a:miter/>
          </a:ln>
        </p:spPr>
        <p:txBody>
          <a:bodyPr lIns="45718" tIns="45718" rIns="45718" bIns="45718"/>
          <a:lstStyle/>
          <a:p/>
        </p:txBody>
      </p:sp>
      <p:sp>
        <p:nvSpPr>
          <p:cNvPr id="206" name="文本框 10"/>
          <p:cNvSpPr txBox="1"/>
          <p:nvPr/>
        </p:nvSpPr>
        <p:spPr>
          <a:xfrm>
            <a:off x="1859915" y="4975045"/>
            <a:ext cx="10265411" cy="490220"/>
          </a:xfrm>
          <a:prstGeom prst="rect">
            <a:avLst/>
          </a:prstGeom>
          <a:ln w="12700">
            <a:miter lim="400000"/>
          </a:ln>
        </p:spPr>
        <p:txBody>
          <a:bodyPr lIns="45718" tIns="45718" rIns="45718" bIns="45718">
            <a:spAutoFit/>
          </a:bodyPr>
          <a:lstStyle>
            <a:lvl1pPr>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sz="2600"/>
              <a:t>通过研究人们的行为方式，我们可以从中推断他们内心的想法。</a:t>
            </a:r>
            <a:endParaRPr sz="2600"/>
          </a:p>
        </p:txBody>
      </p:sp>
      <p:sp>
        <p:nvSpPr>
          <p:cNvPr id="207" name="直接连接符 11"/>
          <p:cNvSpPr/>
          <p:nvPr/>
        </p:nvSpPr>
        <p:spPr>
          <a:xfrm>
            <a:off x="170180" y="6024880"/>
            <a:ext cx="11361420" cy="29845"/>
          </a:xfrm>
          <a:prstGeom prst="line">
            <a:avLst/>
          </a:prstGeom>
          <a:ln w="28575">
            <a:solidFill>
              <a:srgbClr val="000000"/>
            </a:solidFill>
            <a:miter/>
          </a:ln>
        </p:spPr>
        <p:txBody>
          <a:bodyPr lIns="45718" tIns="45718" rIns="45718" bIns="45718"/>
          <a:lstStyle/>
          <a:p/>
        </p:txBody>
      </p:sp>
      <p:sp>
        <p:nvSpPr>
          <p:cNvPr id="2" name="直接连接符 11"/>
          <p:cNvSpPr/>
          <p:nvPr/>
        </p:nvSpPr>
        <p:spPr>
          <a:xfrm flipV="1">
            <a:off x="180340" y="6465570"/>
            <a:ext cx="1625600" cy="9525"/>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198">
                                            <p:txEl>
                                              <p:pRg st="1" end="1"/>
                                            </p:txEl>
                                          </p:spTgt>
                                        </p:tgtEl>
                                        <p:attrNameLst>
                                          <p:attrName>style.visibility</p:attrName>
                                        </p:attrNameLst>
                                      </p:cBhvr>
                                      <p:to>
                                        <p:strVal val="visible"/>
                                      </p:to>
                                    </p:set>
                                    <p:animEffect transition="in" filter="blinds(horizontal)">
                                      <p:cBhvr>
                                        <p:cTn id="7" dur="500"/>
                                        <p:tgtEl>
                                          <p:spTgt spid="198">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198">
                                            <p:txEl>
                                              <p:pRg st="2" end="2"/>
                                            </p:txEl>
                                          </p:spTgt>
                                        </p:tgtEl>
                                        <p:attrNameLst>
                                          <p:attrName>style.visibility</p:attrName>
                                        </p:attrNameLst>
                                      </p:cBhvr>
                                      <p:to>
                                        <p:strVal val="visible"/>
                                      </p:to>
                                    </p:set>
                                    <p:animEffect transition="in" filter="blinds(horizontal)">
                                      <p:cBhvr>
                                        <p:cTn id="10" dur="500"/>
                                        <p:tgtEl>
                                          <p:spTgt spid="198">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2" nodeType="clickEffect">
                                  <p:stCondLst>
                                    <p:cond delay="0"/>
                                  </p:stCondLst>
                                  <p:childTnLst>
                                    <p:set>
                                      <p:cBhvr>
                                        <p:cTn id="14" dur="indefinite" fill="hold"/>
                                        <p:tgtEl>
                                          <p:spTgt spid="200"/>
                                        </p:tgtEl>
                                        <p:attrNameLst>
                                          <p:attrName>style.visibility</p:attrName>
                                        </p:attrNameLst>
                                      </p:cBhvr>
                                      <p:to>
                                        <p:strVal val="visible"/>
                                      </p:to>
                                    </p:set>
                                    <p:animEffect transition="in" filter="blinds(horizontal)">
                                      <p:cBhvr>
                                        <p:cTn id="15" dur="500"/>
                                        <p:tgtEl>
                                          <p:spTgt spid="200"/>
                                        </p:tgtEl>
                                      </p:cBhvr>
                                    </p:animEffect>
                                  </p:childTnLst>
                                </p:cTn>
                              </p:par>
                              <p:par>
                                <p:cTn id="16" presetID="3" presetClass="entr" presetSubtype="10" fill="hold" grpId="3" nodeType="withEffect">
                                  <p:stCondLst>
                                    <p:cond delay="0"/>
                                  </p:stCondLst>
                                  <p:childTnLst>
                                    <p:set>
                                      <p:cBhvr>
                                        <p:cTn id="17" dur="indefinite" fill="hold"/>
                                        <p:tgtEl>
                                          <p:spTgt spid="204"/>
                                        </p:tgtEl>
                                        <p:attrNameLst>
                                          <p:attrName>style.visibility</p:attrName>
                                        </p:attrNameLst>
                                      </p:cBhvr>
                                      <p:to>
                                        <p:strVal val="visible"/>
                                      </p:to>
                                    </p:set>
                                    <p:animEffect transition="in" filter="blinds(horizontal)">
                                      <p:cBhvr>
                                        <p:cTn id="18" dur="500"/>
                                        <p:tgtEl>
                                          <p:spTgt spid="204"/>
                                        </p:tgtEl>
                                      </p:cBhvr>
                                    </p:animEffect>
                                  </p:childTnLst>
                                </p:cTn>
                              </p:par>
                              <p:par>
                                <p:cTn id="19" presetID="3" presetClass="entr" presetSubtype="10" fill="hold" grpId="4" nodeType="withEffect">
                                  <p:stCondLst>
                                    <p:cond delay="0"/>
                                  </p:stCondLst>
                                  <p:childTnLst>
                                    <p:set>
                                      <p:cBhvr>
                                        <p:cTn id="20" dur="indefinite" fill="hold"/>
                                        <p:tgtEl>
                                          <p:spTgt spid="205"/>
                                        </p:tgtEl>
                                        <p:attrNameLst>
                                          <p:attrName>style.visibility</p:attrName>
                                        </p:attrNameLst>
                                      </p:cBhvr>
                                      <p:to>
                                        <p:strVal val="visible"/>
                                      </p:to>
                                    </p:set>
                                    <p:animEffect transition="in" filter="blinds(horizontal)">
                                      <p:cBhvr>
                                        <p:cTn id="21" dur="500"/>
                                        <p:tgtEl>
                                          <p:spTgt spid="205"/>
                                        </p:tgtEl>
                                      </p:cBhvr>
                                    </p:animEffect>
                                  </p:childTnLst>
                                </p:cTn>
                              </p:par>
                            </p:childTnLst>
                          </p:cTn>
                        </p:par>
                      </p:childTnLst>
                    </p:cTn>
                  </p:par>
                  <p:par>
                    <p:cTn id="22" fill="hold">
                      <p:stCondLst>
                        <p:cond delay="indefinite"/>
                      </p:stCondLst>
                      <p:childTnLst>
                        <p:par>
                          <p:cTn id="23" fill="hold">
                            <p:stCondLst>
                              <p:cond delay="0"/>
                            </p:stCondLst>
                            <p:childTnLst>
                              <p:par>
                                <p:cTn id="24" presetID="3" presetClass="entr" presetSubtype="10" fill="hold" grpId="5" nodeType="clickEffect">
                                  <p:stCondLst>
                                    <p:cond delay="0"/>
                                  </p:stCondLst>
                                  <p:childTnLst>
                                    <p:set>
                                      <p:cBhvr>
                                        <p:cTn id="25" dur="indefinite" fill="hold"/>
                                        <p:tgtEl>
                                          <p:spTgt spid="201"/>
                                        </p:tgtEl>
                                        <p:attrNameLst>
                                          <p:attrName>style.visibility</p:attrName>
                                        </p:attrNameLst>
                                      </p:cBhvr>
                                      <p:to>
                                        <p:strVal val="visible"/>
                                      </p:to>
                                    </p:set>
                                    <p:animEffect transition="in" filter="blinds(horizontal)">
                                      <p:cBhvr>
                                        <p:cTn id="26" dur="500"/>
                                        <p:tgtEl>
                                          <p:spTgt spid="201"/>
                                        </p:tgtEl>
                                      </p:cBhvr>
                                    </p:animEffect>
                                  </p:childTnLst>
                                </p:cTn>
                              </p:par>
                            </p:childTnLst>
                          </p:cTn>
                        </p:par>
                      </p:childTnLst>
                    </p:cTn>
                  </p:par>
                  <p:par>
                    <p:cTn id="27" fill="hold">
                      <p:stCondLst>
                        <p:cond delay="indefinite"/>
                      </p:stCondLst>
                      <p:childTnLst>
                        <p:par>
                          <p:cTn id="28" fill="hold">
                            <p:stCondLst>
                              <p:cond delay="0"/>
                            </p:stCondLst>
                            <p:childTnLst>
                              <p:par>
                                <p:cTn id="29" presetID="3" presetClass="entr" presetSubtype="10" fill="hold" nodeType="clickEffect">
                                  <p:stCondLst>
                                    <p:cond delay="0"/>
                                  </p:stCondLst>
                                  <p:childTnLst>
                                    <p:set>
                                      <p:cBhvr>
                                        <p:cTn id="30" dur="1" fill="hold">
                                          <p:stCondLst>
                                            <p:cond delay="0"/>
                                          </p:stCondLst>
                                        </p:cTn>
                                        <p:tgtEl>
                                          <p:spTgt spid="198">
                                            <p:txEl>
                                              <p:pRg st="6" end="6"/>
                                            </p:txEl>
                                          </p:spTgt>
                                        </p:tgtEl>
                                        <p:attrNameLst>
                                          <p:attrName>style.visibility</p:attrName>
                                        </p:attrNameLst>
                                      </p:cBhvr>
                                      <p:to>
                                        <p:strVal val="visible"/>
                                      </p:to>
                                    </p:set>
                                    <p:animEffect transition="in" filter="blinds(horizontal)">
                                      <p:cBhvr>
                                        <p:cTn id="31" dur="500"/>
                                        <p:tgtEl>
                                          <p:spTgt spid="198">
                                            <p:txEl>
                                              <p:pRg st="6" end="6"/>
                                            </p:txEl>
                                          </p:spTgt>
                                        </p:tgtEl>
                                      </p:cBhvr>
                                    </p:animEffect>
                                  </p:childTnLst>
                                </p:cTn>
                              </p:par>
                              <p:par>
                                <p:cTn id="32" presetID="3" presetClass="entr" presetSubtype="10" fill="hold" nodeType="withEffect">
                                  <p:stCondLst>
                                    <p:cond delay="0"/>
                                  </p:stCondLst>
                                  <p:childTnLst>
                                    <p:set>
                                      <p:cBhvr>
                                        <p:cTn id="33" dur="1" fill="hold">
                                          <p:stCondLst>
                                            <p:cond delay="0"/>
                                          </p:stCondLst>
                                        </p:cTn>
                                        <p:tgtEl>
                                          <p:spTgt spid="198">
                                            <p:txEl>
                                              <p:pRg st="7" end="7"/>
                                            </p:txEl>
                                          </p:spTgt>
                                        </p:tgtEl>
                                        <p:attrNameLst>
                                          <p:attrName>style.visibility</p:attrName>
                                        </p:attrNameLst>
                                      </p:cBhvr>
                                      <p:to>
                                        <p:strVal val="visible"/>
                                      </p:to>
                                    </p:set>
                                    <p:animEffect transition="in" filter="blinds(horizontal)">
                                      <p:cBhvr>
                                        <p:cTn id="34" dur="500"/>
                                        <p:tgtEl>
                                          <p:spTgt spid="198">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6" nodeType="clickEffect">
                                  <p:stCondLst>
                                    <p:cond delay="0"/>
                                  </p:stCondLst>
                                  <p:childTnLst>
                                    <p:set>
                                      <p:cBhvr>
                                        <p:cTn id="38" dur="indefinite" fill="hold"/>
                                        <p:tgtEl>
                                          <p:spTgt spid="206"/>
                                        </p:tgtEl>
                                        <p:attrNameLst>
                                          <p:attrName>style.visibility</p:attrName>
                                        </p:attrNameLst>
                                      </p:cBhvr>
                                      <p:to>
                                        <p:strVal val="visible"/>
                                      </p:to>
                                    </p:set>
                                    <p:animEffect transition="in" filter="blinds(horizontal)">
                                      <p:cBhvr>
                                        <p:cTn id="39" dur="500"/>
                                        <p:tgtEl>
                                          <p:spTgt spid="206"/>
                                        </p:tgtEl>
                                      </p:cBhvr>
                                    </p:animEffect>
                                  </p:childTnLst>
                                </p:cTn>
                              </p:par>
                              <p:par>
                                <p:cTn id="40" presetID="3" presetClass="entr" presetSubtype="10" fill="hold" grpId="7" nodeType="withEffect">
                                  <p:stCondLst>
                                    <p:cond delay="0"/>
                                  </p:stCondLst>
                                  <p:childTnLst>
                                    <p:set>
                                      <p:cBhvr>
                                        <p:cTn id="41" dur="indefinite" fill="hold"/>
                                        <p:tgtEl>
                                          <p:spTgt spid="202"/>
                                        </p:tgtEl>
                                        <p:attrNameLst>
                                          <p:attrName>style.visibility</p:attrName>
                                        </p:attrNameLst>
                                      </p:cBhvr>
                                      <p:to>
                                        <p:strVal val="visible"/>
                                      </p:to>
                                    </p:set>
                                    <p:animEffect transition="in" filter="blinds(horizontal)">
                                      <p:cBhvr>
                                        <p:cTn id="42" dur="500"/>
                                        <p:tgtEl>
                                          <p:spTgt spid="202"/>
                                        </p:tgtEl>
                                      </p:cBhvr>
                                    </p:animEffect>
                                  </p:childTnLst>
                                </p:cTn>
                              </p:par>
                              <p:par>
                                <p:cTn id="43" presetID="22" presetClass="entr" presetSubtype="4" fill="hold" grpId="8" nodeType="withEffect">
                                  <p:stCondLst>
                                    <p:cond delay="0"/>
                                  </p:stCondLst>
                                  <p:childTnLst>
                                    <p:set>
                                      <p:cBhvr>
                                        <p:cTn id="44" dur="indefinite" fill="hold"/>
                                        <p:tgtEl>
                                          <p:spTgt spid="207"/>
                                        </p:tgtEl>
                                        <p:attrNameLst>
                                          <p:attrName>style.visibility</p:attrName>
                                        </p:attrNameLst>
                                      </p:cBhvr>
                                      <p:to>
                                        <p:strVal val="visible"/>
                                      </p:to>
                                    </p:set>
                                    <p:animEffect transition="in" filter="wipe(down)">
                                      <p:cBhvr>
                                        <p:cTn id="45" dur="500"/>
                                        <p:tgtEl>
                                          <p:spTgt spid="207"/>
                                        </p:tgtEl>
                                      </p:cBhvr>
                                    </p:animEffect>
                                  </p:childTnLst>
                                </p:cTn>
                              </p:par>
                              <p:par>
                                <p:cTn id="46" presetID="22" presetClass="entr" presetSubtype="4" fill="hold" grpId="8" nodeType="withEffect">
                                  <p:stCondLst>
                                    <p:cond delay="0"/>
                                  </p:stCondLst>
                                  <p:childTnLst>
                                    <p:set>
                                      <p:cBhvr>
                                        <p:cTn id="47" dur="indefinite" fill="hold"/>
                                        <p:tgtEl>
                                          <p:spTgt spid="2"/>
                                        </p:tgtEl>
                                        <p:attrNameLst>
                                          <p:attrName>style.visibility</p:attrName>
                                        </p:attrNameLst>
                                      </p:cBhvr>
                                      <p:to>
                                        <p:strVal val="visible"/>
                                      </p:to>
                                    </p:set>
                                    <p:animEffect transition="in" filter="wipe(down)">
                                      <p:cBhvr>
                                        <p:cTn id="48" dur="500"/>
                                        <p:tgtEl>
                                          <p:spTgt spid="2"/>
                                        </p:tgtEl>
                                      </p:cBhvr>
                                    </p:animEffect>
                                  </p:childTnLst>
                                </p:cTn>
                              </p:par>
                            </p:childTnLst>
                          </p:cTn>
                        </p:par>
                      </p:childTnLst>
                    </p:cTn>
                  </p:par>
                  <p:par>
                    <p:cTn id="49" fill="hold">
                      <p:stCondLst>
                        <p:cond delay="indefinite"/>
                      </p:stCondLst>
                      <p:childTnLst>
                        <p:par>
                          <p:cTn id="50" fill="hold">
                            <p:stCondLst>
                              <p:cond delay="0"/>
                            </p:stCondLst>
                            <p:childTnLst>
                              <p:par>
                                <p:cTn id="51" presetID="3" presetClass="entr" presetSubtype="10" fill="hold" grpId="9" nodeType="clickEffect">
                                  <p:stCondLst>
                                    <p:cond delay="0"/>
                                  </p:stCondLst>
                                  <p:childTnLst>
                                    <p:set>
                                      <p:cBhvr>
                                        <p:cTn id="52" dur="indefinite" fill="hold"/>
                                        <p:tgtEl>
                                          <p:spTgt spid="203"/>
                                        </p:tgtEl>
                                        <p:attrNameLst>
                                          <p:attrName>style.visibility</p:attrName>
                                        </p:attrNameLst>
                                      </p:cBhvr>
                                      <p:to>
                                        <p:strVal val="visible"/>
                                      </p:to>
                                    </p:set>
                                    <p:animEffect transition="in" filter="blinds(horizontal)">
                                      <p:cBhvr>
                                        <p:cTn id="53" dur="500"/>
                                        <p:tgtEl>
                                          <p:spTgt spid="20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0" grpId="2" bldLvl="0" animBg="1" advAuto="0"/>
      <p:bldP spid="201" grpId="5" animBg="1" advAuto="0"/>
      <p:bldP spid="202" grpId="7" bldLvl="0" animBg="1" advAuto="0"/>
      <p:bldP spid="203" grpId="9" animBg="1" advAuto="0"/>
      <p:bldP spid="204" grpId="3" animBg="1" advAuto="0"/>
      <p:bldP spid="205" grpId="4" bldLvl="0" animBg="1" advAuto="0"/>
      <p:bldP spid="206" grpId="6" animBg="1" advAuto="0"/>
      <p:bldP spid="207" grpId="8" bldLvl="0" animBg="1" advAuto="0"/>
      <p:bldP spid="2" grpId="8" bldLvl="0" animBg="1" advAuto="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7640" y="3329305"/>
            <a:ext cx="11856085" cy="3102610"/>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391160" y="3502025"/>
            <a:ext cx="11408410" cy="1291590"/>
          </a:xfrm>
          <a:prstGeom prst="rect">
            <a:avLst/>
          </a:prstGeom>
          <a:noFill/>
        </p:spPr>
        <p:txBody>
          <a:bodyPr wrap="square">
            <a:spAutoFit/>
          </a:bodyPr>
          <a:lstStyle/>
          <a:p>
            <a:pPr algn="l"/>
            <a:r>
              <a:rPr lang="en-US" altLang="zh-CN" sz="2600">
                <a:solidFill>
                  <a:schemeClr val="tx1"/>
                </a:solidFill>
                <a:latin typeface="Times New Roman" panose="02020603050405020304" charset="0"/>
                <a:cs typeface="Times New Roman" panose="02020603050405020304" charset="0"/>
                <a:sym typeface="+mn-ea"/>
              </a:rPr>
              <a:t>With even some of the delicate legs and antennae intact, the remains were preserved well enough to identify the beetles as a previously unknown, now extinct species—the first time an insect species has been described from a coprolite.</a:t>
            </a:r>
            <a:endParaRPr lang="en-US" altLang="zh-CN" sz="2600">
              <a:solidFill>
                <a:schemeClr val="tx1"/>
              </a:solidFill>
              <a:latin typeface="Times New Roman" panose="02020603050405020304" charset="0"/>
              <a:cs typeface="Times New Roman" panose="02020603050405020304" charset="0"/>
              <a:sym typeface="+mn-ea"/>
            </a:endParaRPr>
          </a:p>
        </p:txBody>
      </p:sp>
      <p:sp>
        <p:nvSpPr>
          <p:cNvPr id="4" name="文本框 3"/>
          <p:cNvSpPr txBox="1"/>
          <p:nvPr/>
        </p:nvSpPr>
        <p:spPr>
          <a:xfrm>
            <a:off x="351155" y="500253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424305" y="4853940"/>
            <a:ext cx="10417175" cy="129159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cs typeface="华文中宋" panose="02010600040101010101" charset="-122"/>
              </a:rPr>
              <a:t>一些纤细的腿和触角完好无损，这些遗骸保存得很好，足以将</a:t>
            </a:r>
            <a:r>
              <a:rPr lang="zh-CN" sz="2600">
                <a:latin typeface="华文中宋" panose="02010600040101010101" charset="-122"/>
                <a:ea typeface="华文中宋" panose="02010600040101010101" charset="-122"/>
                <a:cs typeface="华文中宋" panose="02010600040101010101" charset="-122"/>
              </a:rPr>
              <a:t>这种</a:t>
            </a:r>
            <a:r>
              <a:rPr sz="2600">
                <a:latin typeface="华文中宋" panose="02010600040101010101" charset="-122"/>
                <a:ea typeface="华文中宋" panose="02010600040101010101" charset="-122"/>
                <a:cs typeface="华文中宋" panose="02010600040101010101" charset="-122"/>
              </a:rPr>
              <a:t>甲虫识别为以前不为人知的、现已灭绝的物种——这是第一次从粪化石中描述昆虫物种。</a:t>
            </a:r>
            <a:r>
              <a:rPr sz="2600">
                <a:latin typeface="华文中宋" panose="02010600040101010101" charset="-122"/>
                <a:ea typeface="华文中宋" panose="02010600040101010101" charset="-122"/>
              </a:rPr>
              <a:t>  </a:t>
            </a:r>
            <a:endParaRPr sz="2600">
              <a:latin typeface="华文中宋" panose="02010600040101010101" charset="-122"/>
              <a:ea typeface="华文中宋" panose="02010600040101010101" charset="-122"/>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191770" y="807720"/>
            <a:ext cx="11856085" cy="2192655"/>
          </a:xfrm>
          <a:prstGeom prst="roundRect">
            <a:avLst>
              <a:gd name="adj" fmla="val 16667"/>
            </a:avLst>
          </a:prstGeom>
          <a:noFill/>
          <a:ln w="63500" cap="flat" cmpd="sng">
            <a:solidFill>
              <a:srgbClr val="7030A0"/>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417830" y="901065"/>
            <a:ext cx="11518900" cy="891540"/>
          </a:xfrm>
          <a:prstGeom prst="rect">
            <a:avLst/>
          </a:prstGeom>
          <a:noFill/>
        </p:spPr>
        <p:txBody>
          <a:bodyPr wrap="square">
            <a:spAutoFit/>
          </a:bodyPr>
          <a:lstStyle/>
          <a:p>
            <a:pPr algn="l"/>
            <a:r>
              <a:rPr lang="en-US" altLang="zh-CN" sz="2600">
                <a:latin typeface="Times New Roman" panose="02020603050405020304" charset="0"/>
                <a:cs typeface="Times New Roman" panose="02020603050405020304" charset="0"/>
                <a:sym typeface="+mn-ea"/>
              </a:rPr>
              <a:t>Inside the 230-million-year-old scat, nickel size in diameter, were partial and whole specimens of the tiny beetle. </a:t>
            </a:r>
            <a:endParaRPr lang="en-US" altLang="zh-CN" sz="2600">
              <a:latin typeface="Times New Roman" panose="02020603050405020304" charset="0"/>
              <a:cs typeface="Times New Roman" panose="02020603050405020304" charset="0"/>
              <a:sym typeface="+mn-ea"/>
            </a:endParaRPr>
          </a:p>
        </p:txBody>
      </p:sp>
      <p:sp>
        <p:nvSpPr>
          <p:cNvPr id="12" name="文本框 11"/>
          <p:cNvSpPr txBox="1"/>
          <p:nvPr/>
        </p:nvSpPr>
        <p:spPr>
          <a:xfrm>
            <a:off x="333375" y="200088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4" name="文本框 13"/>
          <p:cNvSpPr txBox="1"/>
          <p:nvPr/>
        </p:nvSpPr>
        <p:spPr>
          <a:xfrm>
            <a:off x="1424305" y="1816100"/>
            <a:ext cx="10434320" cy="89154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cs typeface="华文中宋" panose="02010600040101010101" charset="-122"/>
              </a:rPr>
              <a:t>在这</a:t>
            </a:r>
            <a:r>
              <a:rPr lang="zh-CN" sz="2600">
                <a:latin typeface="华文中宋" panose="02010600040101010101" charset="-122"/>
                <a:ea typeface="华文中宋" panose="02010600040101010101" charset="-122"/>
                <a:cs typeface="华文中宋" panose="02010600040101010101" charset="-122"/>
              </a:rPr>
              <a:t>块</a:t>
            </a:r>
            <a:r>
              <a:rPr sz="2600">
                <a:latin typeface="华文中宋" panose="02010600040101010101" charset="-122"/>
                <a:ea typeface="华文中宋" panose="02010600040101010101" charset="-122"/>
                <a:cs typeface="华文中宋" panose="02010600040101010101" charset="-122"/>
              </a:rPr>
              <a:t>有着2.3亿年历史</a:t>
            </a:r>
            <a:r>
              <a:rPr lang="zh-CN" sz="2600">
                <a:latin typeface="华文中宋" panose="02010600040101010101" charset="-122"/>
                <a:ea typeface="华文中宋" panose="02010600040101010101" charset="-122"/>
                <a:cs typeface="华文中宋" panose="02010600040101010101" charset="-122"/>
              </a:rPr>
              <a:t>、</a:t>
            </a:r>
            <a:r>
              <a:rPr sz="2600">
                <a:latin typeface="华文中宋" panose="02010600040101010101" charset="-122"/>
                <a:ea typeface="华文中宋" panose="02010600040101010101" charset="-122"/>
                <a:cs typeface="华文中宋" panose="02010600040101010101" charset="-122"/>
                <a:sym typeface="+mn-ea"/>
              </a:rPr>
              <a:t>直径为镍币大小</a:t>
            </a:r>
            <a:r>
              <a:rPr lang="zh-CN" sz="2600">
                <a:latin typeface="华文中宋" panose="02010600040101010101" charset="-122"/>
                <a:ea typeface="华文中宋" panose="02010600040101010101" charset="-122"/>
                <a:cs typeface="华文中宋" panose="02010600040101010101" charset="-122"/>
                <a:sym typeface="+mn-ea"/>
              </a:rPr>
              <a:t>的</a:t>
            </a:r>
            <a:r>
              <a:rPr sz="2600">
                <a:latin typeface="华文中宋" panose="02010600040101010101" charset="-122"/>
                <a:ea typeface="华文中宋" panose="02010600040101010101" charset="-122"/>
                <a:cs typeface="华文中宋" panose="02010600040101010101" charset="-122"/>
              </a:rPr>
              <a:t>粪便中，有这种小甲虫的部分和全部标本。</a:t>
            </a:r>
            <a:r>
              <a:rPr sz="2600">
                <a:latin typeface="宋体" panose="02010600030101010101" pitchFamily="2" charset="-122"/>
                <a:ea typeface="宋体" panose="02010600030101010101" pitchFamily="2" charset="-122"/>
                <a:cs typeface="宋体" panose="02010600030101010101" pitchFamily="2" charset="-122"/>
              </a:rPr>
              <a:t>  </a:t>
            </a:r>
            <a:endParaRPr sz="2600">
              <a:latin typeface="宋体" panose="02010600030101010101" pitchFamily="2" charset="-122"/>
              <a:ea typeface="宋体" panose="02010600030101010101" pitchFamily="2" charset="-122"/>
              <a:cs typeface="宋体" panose="02010600030101010101" pitchFamily="2"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14"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8" name="文本框 4"/>
          <p:cNvSpPr txBox="1"/>
          <p:nvPr/>
        </p:nvSpPr>
        <p:spPr>
          <a:xfrm>
            <a:off x="234312" y="145414"/>
            <a:ext cx="10672451" cy="1013460"/>
          </a:xfrm>
          <a:prstGeom prst="rect">
            <a:avLst/>
          </a:prstGeom>
          <a:ln w="12700">
            <a:miter lim="400000"/>
          </a:ln>
        </p:spPr>
        <p:txBody>
          <a:bodyPr lIns="45718" tIns="45718" rIns="45718" bIns="45718">
            <a:spAutoFit/>
          </a:bodyPr>
          <a:lstStyle/>
          <a:p>
            <a:pPr algn="ctr">
              <a:defRPr sz="3000" b="1"/>
            </a:pPr>
            <a:r>
              <a:t>5. BBC一分钟新闻听写填空 One-minute World </a:t>
            </a:r>
            <a:r>
              <a:rPr lang="en-US"/>
              <a:t>0</a:t>
            </a:r>
            <a:r>
              <a:t>2/2</a:t>
            </a:r>
            <a:r>
              <a:rPr lang="en-US"/>
              <a:t>8</a:t>
            </a:r>
            <a:r>
              <a:t>/2</a:t>
            </a:r>
            <a:r>
              <a:rPr lang="en-US"/>
              <a:t>2</a:t>
            </a:r>
            <a:br>
              <a:rPr>
                <a:solidFill>
                  <a:schemeClr val="accent2"/>
                </a:solidFill>
              </a:rPr>
            </a:br>
            <a:endParaRPr>
              <a:solidFill>
                <a:schemeClr val="accent2"/>
              </a:solidFill>
            </a:endParaRPr>
          </a:p>
        </p:txBody>
      </p:sp>
      <p:pic>
        <p:nvPicPr>
          <p:cNvPr id="3" name="One-minute World 02.28.22">
            <a:hlinkClick r:id="" action="ppaction://media"/>
          </p:cNvPr>
          <p:cNvPicPr/>
          <p:nvPr>
            <a:videoFile r:link="rId1"/>
            <p:extLst>
              <p:ext uri="{DAA4B4D4-6D71-4841-9C94-3DE7FCFB9230}">
                <p14:media xmlns:p14="http://schemas.microsoft.com/office/powerpoint/2010/main" r:embed="rId2"/>
              </p:ext>
            </p:extLst>
          </p:nvPr>
        </p:nvPicPr>
        <p:blipFill>
          <a:blip r:embed="rId3"/>
          <a:stretch>
            <a:fillRect/>
          </a:stretch>
        </p:blipFill>
        <p:spPr>
          <a:xfrm>
            <a:off x="721360" y="753745"/>
            <a:ext cx="10605770" cy="6104255"/>
          </a:xfrm>
          <a:prstGeom prst="rect">
            <a:avLst/>
          </a:prstGeom>
        </p:spPr>
      </p:pic>
    </p:spTree>
  </p:cSld>
  <p:clrMapOvr>
    <a:masterClrMapping/>
  </p:clrMapOvr>
  <p:transition spd="med"/>
  <p:timing>
    <p:tnLst>
      <p:par>
        <p:cTn id="1" dur="indefinite" restart="never" nodeType="tmRoot">
          <p:childTnLst>
            <p:video>
              <p:cMediaNode>
                <p:cTn id="2" fill="hold" display="1">
                  <p:stCondLst>
                    <p:cond delay="indefinite"/>
                  </p:stCondLst>
                </p:cTn>
                <p:tgtEl>
                  <p:spTgt spid="3"/>
                </p:tgtEl>
              </p:cMediaNode>
            </p:video>
            <p:seq concurrent="1" nextAc="seek">
              <p:cTn id="3" restart="whenNotActive" fill="hold" evtFilter="cancelBubble" nodeType="interactiveSeq">
                <p:stCondLst>
                  <p:cond evt="onClick" delay="0">
                    <p:tgtEl>
                      <p:spTgt spid="3"/>
                    </p:tgtEl>
                  </p:cond>
                </p:stCondLst>
                <p:endSync evt="end" delay="0">
                  <p:rtn val="all"/>
                </p:endSync>
                <p:childTnLst>
                  <p:par>
                    <p:cTn id="4" fill="hold">
                      <p:stCondLst>
                        <p:cond delay="0"/>
                      </p:stCondLst>
                      <p:childTnLst>
                        <p:par>
                          <p:cTn id="5" fill="hold">
                            <p:stCondLst>
                              <p:cond delay="0"/>
                            </p:stCondLst>
                            <p:childTnLst>
                              <p:par>
                                <p:cTn id="6" presetID="2" presetClass="mediacall" presetSubtype="0" fill="hold" nodeType="clickEffect">
                                  <p:stCondLst>
                                    <p:cond delay="0"/>
                                  </p:stCondLst>
                                  <p:childTnLst>
                                    <p:cmd type="call" cmd="togglePause">
                                      <p:cBhvr additive="base">
                                        <p:cTn id="7" dur="1" fill="hold"/>
                                        <p:tgtEl>
                                          <p:spTgt spid="3"/>
                                        </p:tgtEl>
                                      </p:cBhvr>
                                    </p:cmd>
                                  </p:childTnLst>
                                </p:cTn>
                              </p:par>
                            </p:childTnLst>
                          </p:cTn>
                        </p:par>
                      </p:childTnLst>
                    </p:cTn>
                  </p:par>
                </p:childTnLst>
              </p:cTn>
              <p:nextCondLst>
                <p:cond evt="onClick" delay="0">
                  <p:tgtEl>
                    <p:spTgt spid="3"/>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文本框 14"/>
          <p:cNvSpPr txBox="1"/>
          <p:nvPr/>
        </p:nvSpPr>
        <p:spPr>
          <a:xfrm>
            <a:off x="0" y="-635"/>
            <a:ext cx="960120" cy="520700"/>
          </a:xfrm>
          <a:prstGeom prst="rect">
            <a:avLst/>
          </a:prstGeom>
          <a:solidFill>
            <a:schemeClr val="accent6"/>
          </a:solidFill>
          <a:ln w="12700">
            <a:miter lim="400000"/>
          </a:ln>
        </p:spPr>
        <p:txBody>
          <a:bodyPr wrap="square" lIns="45718" tIns="45718" rIns="45718" bIns="45718">
            <a:spAutoFit/>
          </a:bodyPr>
          <a:lstStyle/>
          <a:p>
            <a:pPr algn="ctr">
              <a:defRPr sz="2400" b="1">
                <a:solidFill>
                  <a:srgbClr val="FFFFFF"/>
                </a:solidFill>
              </a:defRPr>
            </a:pPr>
            <a:r>
              <a:rPr sz="2800">
                <a:latin typeface="微软雅黑" panose="020B0503020204020204" charset="-122"/>
                <a:ea typeface="微软雅黑" panose="020B0503020204020204" charset="-122"/>
                <a:cs typeface="微软雅黑" panose="020B0503020204020204" charset="-122"/>
              </a:rPr>
              <a:t>听写</a:t>
            </a:r>
            <a:r>
              <a:rPr sz="2800">
                <a:latin typeface="微软雅黑" panose="020B0503020204020204" charset="-122"/>
                <a:ea typeface="微软雅黑" panose="020B0503020204020204" charset="-122"/>
                <a:cs typeface="微软雅黑" panose="020B0503020204020204" charset="-122"/>
                <a:sym typeface="Calibri" panose="020F0502020204030204"/>
              </a:rPr>
              <a:t> </a:t>
            </a:r>
            <a:endParaRPr sz="2800">
              <a:latin typeface="微软雅黑" panose="020B0503020204020204" charset="-122"/>
              <a:ea typeface="微软雅黑" panose="020B0503020204020204" charset="-122"/>
              <a:cs typeface="微软雅黑" panose="020B0503020204020204" charset="-122"/>
              <a:sym typeface="Calibri" panose="020F0502020204030204"/>
            </a:endParaRPr>
          </a:p>
        </p:txBody>
      </p:sp>
      <p:sp>
        <p:nvSpPr>
          <p:cNvPr id="232" name="文本框 15"/>
          <p:cNvSpPr txBox="1"/>
          <p:nvPr/>
        </p:nvSpPr>
        <p:spPr>
          <a:xfrm>
            <a:off x="34922" y="560693"/>
            <a:ext cx="12180576" cy="6122670"/>
          </a:xfrm>
          <a:prstGeom prst="rect">
            <a:avLst/>
          </a:prstGeom>
          <a:ln w="12700">
            <a:miter lim="400000"/>
          </a:ln>
        </p:spPr>
        <p:txBody>
          <a:bodyPr lIns="45718" tIns="45718" rIns="45718" bIns="45718">
            <a:spAutoFit/>
          </a:bodyPr>
          <a:lstStyle/>
          <a:p>
            <a:pPr>
              <a:defRPr sz="2500">
                <a:latin typeface="Times New Roman" panose="02020603050405020304"/>
                <a:ea typeface="Times New Roman" panose="02020603050405020304"/>
                <a:cs typeface="Times New Roman" panose="02020603050405020304"/>
                <a:sym typeface="Times New Roman" panose="02020603050405020304"/>
              </a:defRPr>
            </a:pPr>
            <a:r>
              <a:rPr sz="2800"/>
              <a:t>     This is BBC news, the headlines. There have been several </a:t>
            </a:r>
            <a:r>
              <a:rPr lang="en-US" sz="2800"/>
              <a:t>_________________</a:t>
            </a:r>
            <a:r>
              <a:rPr sz="2800"/>
              <a:t> near Kiev, as </a:t>
            </a:r>
            <a:r>
              <a:rPr lang="en-US" sz="2800"/>
              <a:t>________ </a:t>
            </a:r>
            <a:r>
              <a:rPr sz="2800"/>
              <a:t>of the Ukrainian capital have </a:t>
            </a:r>
            <a:r>
              <a:rPr sz="2800">
                <a:solidFill>
                  <a:srgbClr val="3333FF"/>
                </a:solidFill>
              </a:rPr>
              <a:t>hunkered down</a:t>
            </a:r>
            <a:r>
              <a:rPr sz="2800"/>
              <a:t> for another night. Multiple reports say one explosion was caused by a missile </a:t>
            </a:r>
            <a:r>
              <a:rPr lang="en-US" sz="2800"/>
              <a:t>______ </a:t>
            </a:r>
            <a:r>
              <a:rPr sz="2800"/>
              <a:t>on an oil depot southwest of the city. The fire can be seen </a:t>
            </a:r>
            <a:r>
              <a:rPr lang="en-US" sz="2800"/>
              <a:t>________ </a:t>
            </a:r>
            <a:r>
              <a:rPr sz="2800"/>
              <a:t>in the night sky.</a:t>
            </a:r>
            <a:endParaRPr sz="2800"/>
          </a:p>
          <a:p>
            <a:pPr>
              <a:defRPr sz="2500">
                <a:latin typeface="Times New Roman" panose="02020603050405020304"/>
                <a:ea typeface="Times New Roman" panose="02020603050405020304"/>
                <a:cs typeface="Times New Roman" panose="02020603050405020304"/>
                <a:sym typeface="Times New Roman" panose="02020603050405020304"/>
              </a:defRPr>
            </a:pPr>
            <a:endParaRPr sz="2800"/>
          </a:p>
          <a:p>
            <a:pPr>
              <a:defRPr sz="2500">
                <a:latin typeface="Times New Roman" panose="02020603050405020304"/>
                <a:ea typeface="Times New Roman" panose="02020603050405020304"/>
                <a:cs typeface="Times New Roman" panose="02020603050405020304"/>
                <a:sym typeface="Times New Roman" panose="02020603050405020304"/>
              </a:defRPr>
            </a:pPr>
            <a:r>
              <a:rPr sz="2800"/>
              <a:t>The U.N. refugee agency says the Russian </a:t>
            </a:r>
            <a:r>
              <a:rPr lang="en-US" sz="2800"/>
              <a:t>________ </a:t>
            </a:r>
            <a:r>
              <a:rPr sz="2800"/>
              <a:t>has driven more than 150,000 people to </a:t>
            </a:r>
            <a:r>
              <a:rPr sz="2800">
                <a:solidFill>
                  <a:srgbClr val="3333FF"/>
                </a:solidFill>
              </a:rPr>
              <a:t>flee </a:t>
            </a:r>
            <a:r>
              <a:rPr sz="2800"/>
              <a:t>Ukraine</a:t>
            </a:r>
            <a:r>
              <a:rPr lang="en-US" sz="2800"/>
              <a:t> t</a:t>
            </a:r>
            <a:r>
              <a:rPr sz="2800"/>
              <a:t>o </a:t>
            </a:r>
            <a:r>
              <a:rPr lang="en-US" sz="2800"/>
              <a:t>___________________</a:t>
            </a:r>
            <a:r>
              <a:rPr sz="2800"/>
              <a:t> further west</a:t>
            </a:r>
            <a:r>
              <a:rPr lang="en-US" sz="2800"/>
              <a:t>.T</a:t>
            </a:r>
            <a:r>
              <a:rPr sz="2800"/>
              <a:t>he vast majority have gone to Poland. Many to </a:t>
            </a:r>
            <a:r>
              <a:rPr lang="en-US" sz="2800"/>
              <a:t>___________________</a:t>
            </a:r>
            <a:r>
              <a:rPr sz="2800"/>
              <a:t>, others have gone to countries, including Hungary, Moldova, Romania and Slovakia.</a:t>
            </a:r>
            <a:endParaRPr sz="2800"/>
          </a:p>
          <a:p>
            <a:pPr>
              <a:defRPr sz="2500">
                <a:latin typeface="Times New Roman" panose="02020603050405020304"/>
                <a:ea typeface="Times New Roman" panose="02020603050405020304"/>
                <a:cs typeface="Times New Roman" panose="02020603050405020304"/>
                <a:sym typeface="Times New Roman" panose="02020603050405020304"/>
              </a:defRPr>
            </a:pPr>
            <a:endParaRPr sz="2800"/>
          </a:p>
          <a:p>
            <a:pPr>
              <a:defRPr sz="2500">
                <a:latin typeface="Times New Roman" panose="02020603050405020304"/>
                <a:ea typeface="Times New Roman" panose="02020603050405020304"/>
                <a:cs typeface="Times New Roman" panose="02020603050405020304"/>
                <a:sym typeface="Times New Roman" panose="02020603050405020304"/>
              </a:defRPr>
            </a:pPr>
            <a:r>
              <a:rPr sz="2800"/>
              <a:t>A western coalition including the U.S., the European Union, Canada and the U.K. is to </a:t>
            </a:r>
            <a:r>
              <a:rPr lang="en-US" sz="2800"/>
              <a:t>______</a:t>
            </a:r>
            <a:r>
              <a:rPr sz="2800"/>
              <a:t> some Russian banks from the SWIFT interbank payment system. The EU Commission Chief Ursula von der Leyen said the </a:t>
            </a:r>
            <a:r>
              <a:rPr lang="en-US" sz="2800"/>
              <a:t>____ </a:t>
            </a:r>
            <a:r>
              <a:rPr sz="2800"/>
              <a:t>was to cripple President Vladimir Putin's ability to </a:t>
            </a:r>
            <a:r>
              <a:rPr lang="en-US" sz="2800"/>
              <a:t>_______ </a:t>
            </a:r>
            <a:r>
              <a:rPr sz="2800"/>
              <a:t>his war machine.</a:t>
            </a:r>
            <a:endParaRPr sz="2800"/>
          </a:p>
        </p:txBody>
      </p:sp>
      <p:sp>
        <p:nvSpPr>
          <p:cNvPr id="233" name="文本框 2"/>
          <p:cNvSpPr txBox="1"/>
          <p:nvPr/>
        </p:nvSpPr>
        <p:spPr>
          <a:xfrm>
            <a:off x="2098675" y="996315"/>
            <a:ext cx="201041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residents </a:t>
            </a:r>
            <a:endParaRPr sz="2800">
              <a:sym typeface="+mn-ea"/>
            </a:endParaRPr>
          </a:p>
        </p:txBody>
      </p:sp>
      <p:sp>
        <p:nvSpPr>
          <p:cNvPr id="234" name="文本框 3"/>
          <p:cNvSpPr txBox="1"/>
          <p:nvPr/>
        </p:nvSpPr>
        <p:spPr>
          <a:xfrm>
            <a:off x="7108825" y="1844040"/>
            <a:ext cx="141605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glowing </a:t>
            </a:r>
            <a:endParaRPr sz="2800">
              <a:sym typeface="+mn-ea"/>
            </a:endParaRPr>
          </a:p>
        </p:txBody>
      </p:sp>
      <p:sp>
        <p:nvSpPr>
          <p:cNvPr id="235" name="文本框 4"/>
          <p:cNvSpPr txBox="1"/>
          <p:nvPr/>
        </p:nvSpPr>
        <p:spPr>
          <a:xfrm>
            <a:off x="469899" y="5315267"/>
            <a:ext cx="1492270" cy="49022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a:sym typeface="+mn-ea"/>
              </a:rPr>
              <a:t>cut off</a:t>
            </a:r>
            <a:endParaRPr>
              <a:sym typeface="+mn-ea"/>
            </a:endParaRPr>
          </a:p>
        </p:txBody>
      </p:sp>
      <p:sp>
        <p:nvSpPr>
          <p:cNvPr id="236" name="文本框 5"/>
          <p:cNvSpPr txBox="1"/>
          <p:nvPr/>
        </p:nvSpPr>
        <p:spPr>
          <a:xfrm>
            <a:off x="6254750" y="2712720"/>
            <a:ext cx="138620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invasion </a:t>
            </a:r>
            <a:endParaRPr sz="2800">
              <a:sym typeface="+mn-ea"/>
            </a:endParaRPr>
          </a:p>
        </p:txBody>
      </p:sp>
      <p:sp>
        <p:nvSpPr>
          <p:cNvPr id="237" name="文本框 6"/>
          <p:cNvSpPr txBox="1"/>
          <p:nvPr/>
        </p:nvSpPr>
        <p:spPr>
          <a:xfrm>
            <a:off x="4460875" y="3596005"/>
            <a:ext cx="36144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join friends and family</a:t>
            </a:r>
            <a:endParaRPr sz="2800">
              <a:sym typeface="+mn-ea"/>
            </a:endParaRPr>
          </a:p>
        </p:txBody>
      </p:sp>
      <p:sp>
        <p:nvSpPr>
          <p:cNvPr id="238" name="文本框 7"/>
          <p:cNvSpPr txBox="1"/>
          <p:nvPr/>
        </p:nvSpPr>
        <p:spPr>
          <a:xfrm>
            <a:off x="7250430" y="5701665"/>
            <a:ext cx="83566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aim </a:t>
            </a:r>
            <a:endParaRPr sz="2800">
              <a:sym typeface="+mn-ea"/>
            </a:endParaRPr>
          </a:p>
        </p:txBody>
      </p:sp>
      <p:sp>
        <p:nvSpPr>
          <p:cNvPr id="239" name="文本框 8"/>
          <p:cNvSpPr txBox="1"/>
          <p:nvPr/>
        </p:nvSpPr>
        <p:spPr>
          <a:xfrm>
            <a:off x="3799460" y="3150869"/>
            <a:ext cx="3666940" cy="520700"/>
          </a:xfrm>
          <a:prstGeom prst="rect">
            <a:avLst/>
          </a:prstGeom>
          <a:ln w="12700">
            <a:miter lim="400000"/>
          </a:ln>
        </p:spPr>
        <p:txBody>
          <a:bodyPr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neighboring countries</a:t>
            </a:r>
            <a:endParaRPr sz="2800">
              <a:sym typeface="+mn-ea"/>
            </a:endParaRPr>
          </a:p>
        </p:txBody>
      </p:sp>
      <p:sp>
        <p:nvSpPr>
          <p:cNvPr id="240" name="文本框 9"/>
          <p:cNvSpPr txBox="1"/>
          <p:nvPr/>
        </p:nvSpPr>
        <p:spPr>
          <a:xfrm>
            <a:off x="8887460" y="597535"/>
            <a:ext cx="3027045"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powerful explosions</a:t>
            </a:r>
            <a:endParaRPr sz="2800">
              <a:sym typeface="+mn-ea"/>
            </a:endParaRPr>
          </a:p>
        </p:txBody>
      </p:sp>
      <p:sp>
        <p:nvSpPr>
          <p:cNvPr id="241" name="文本框 10"/>
          <p:cNvSpPr txBox="1"/>
          <p:nvPr/>
        </p:nvSpPr>
        <p:spPr>
          <a:xfrm>
            <a:off x="9556115" y="1433830"/>
            <a:ext cx="101346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attack </a:t>
            </a:r>
            <a:endParaRPr sz="2800">
              <a:sym typeface="+mn-ea"/>
            </a:endParaRPr>
          </a:p>
        </p:txBody>
      </p:sp>
      <p:sp>
        <p:nvSpPr>
          <p:cNvPr id="242" name="文本框 12"/>
          <p:cNvSpPr txBox="1"/>
          <p:nvPr/>
        </p:nvSpPr>
        <p:spPr>
          <a:xfrm>
            <a:off x="3910965" y="6142990"/>
            <a:ext cx="1417320" cy="520700"/>
          </a:xfrm>
          <a:prstGeom prst="rect">
            <a:avLst/>
          </a:prstGeom>
          <a:ln w="12700">
            <a:miter lim="400000"/>
          </a:ln>
        </p:spPr>
        <p:txBody>
          <a:bodyPr wrap="square" lIns="45718" tIns="45718" rIns="45718" bIns="45718">
            <a:spAutoFit/>
          </a:bodyPr>
          <a:lstStyle>
            <a:lvl1pPr>
              <a:defRPr sz="26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sz="2800">
                <a:sym typeface="+mn-ea"/>
              </a:rPr>
              <a:t>finance </a:t>
            </a:r>
            <a:endParaRPr sz="2800">
              <a:sym typeface="+mn-ea"/>
            </a:endParaRPr>
          </a:p>
        </p:txBody>
      </p:sp>
      <p:pic>
        <p:nvPicPr>
          <p:cNvPr id="2" name="One-minute World 02.28.22">
            <a:hlinkClick r:id="" action="ppaction://media"/>
          </p:cNvPr>
          <p:cNvPicPr/>
          <p:nvPr>
            <a:audioFile r:link="rId1"/>
            <p:extLst>
              <p:ext uri="{DAA4B4D4-6D71-4841-9C94-3DE7FCFB9230}">
                <p14:media xmlns:p14="http://schemas.microsoft.com/office/powerpoint/2010/main" r:embed="rId2"/>
              </p:ext>
            </p:extLst>
          </p:nvPr>
        </p:nvPicPr>
        <p:blipFill>
          <a:blip r:embed="rId3"/>
          <a:stretch>
            <a:fillRect/>
          </a:stretch>
        </p:blipFill>
        <p:spPr>
          <a:xfrm>
            <a:off x="11428730" y="6142990"/>
            <a:ext cx="619125" cy="619125"/>
          </a:xfrm>
          <a:prstGeom prst="rect">
            <a:avLst/>
          </a:prstGeom>
        </p:spPr>
      </p:pic>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grpId="2" nodeType="clickEffect">
                                  <p:stCondLst>
                                    <p:cond delay="0"/>
                                  </p:stCondLst>
                                  <p:childTnLst>
                                    <p:set>
                                      <p:cBhvr>
                                        <p:cTn id="6" dur="indefinite" fill="hold"/>
                                        <p:tgtEl>
                                          <p:spTgt spid="240"/>
                                        </p:tgtEl>
                                        <p:attrNameLst>
                                          <p:attrName>style.visibility</p:attrName>
                                        </p:attrNameLst>
                                      </p:cBhvr>
                                      <p:to>
                                        <p:strVal val="visible"/>
                                      </p:to>
                                    </p:set>
                                    <p:animEffect transition="in" filter="blinds(horizontal)">
                                      <p:cBhvr>
                                        <p:cTn id="7" dur="500"/>
                                        <p:tgtEl>
                                          <p:spTgt spid="24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3" nodeType="clickEffect">
                                  <p:stCondLst>
                                    <p:cond delay="0"/>
                                  </p:stCondLst>
                                  <p:childTnLst>
                                    <p:set>
                                      <p:cBhvr>
                                        <p:cTn id="11" dur="indefinite" fill="hold"/>
                                        <p:tgtEl>
                                          <p:spTgt spid="233"/>
                                        </p:tgtEl>
                                        <p:attrNameLst>
                                          <p:attrName>style.visibility</p:attrName>
                                        </p:attrNameLst>
                                      </p:cBhvr>
                                      <p:to>
                                        <p:strVal val="visible"/>
                                      </p:to>
                                    </p:set>
                                    <p:animEffect transition="in" filter="blinds(horizontal)">
                                      <p:cBhvr>
                                        <p:cTn id="12" dur="500"/>
                                        <p:tgtEl>
                                          <p:spTgt spid="233"/>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4" nodeType="clickEffect">
                                  <p:stCondLst>
                                    <p:cond delay="0"/>
                                  </p:stCondLst>
                                  <p:childTnLst>
                                    <p:set>
                                      <p:cBhvr>
                                        <p:cTn id="16" dur="indefinite" fill="hold"/>
                                        <p:tgtEl>
                                          <p:spTgt spid="241"/>
                                        </p:tgtEl>
                                        <p:attrNameLst>
                                          <p:attrName>style.visibility</p:attrName>
                                        </p:attrNameLst>
                                      </p:cBhvr>
                                      <p:to>
                                        <p:strVal val="visible"/>
                                      </p:to>
                                    </p:set>
                                    <p:animEffect transition="in" filter="blinds(horizontal)">
                                      <p:cBhvr>
                                        <p:cTn id="17" dur="500"/>
                                        <p:tgtEl>
                                          <p:spTgt spid="241"/>
                                        </p:tgtEl>
                                      </p:cBhvr>
                                    </p:animEffect>
                                  </p:childTnLst>
                                </p:cTn>
                              </p:par>
                            </p:childTnLst>
                          </p:cTn>
                        </p:par>
                      </p:childTnLst>
                    </p:cTn>
                  </p:par>
                  <p:par>
                    <p:cTn id="18" fill="hold">
                      <p:stCondLst>
                        <p:cond delay="indefinite"/>
                      </p:stCondLst>
                      <p:childTnLst>
                        <p:par>
                          <p:cTn id="19" fill="hold">
                            <p:stCondLst>
                              <p:cond delay="0"/>
                            </p:stCondLst>
                            <p:childTnLst>
                              <p:par>
                                <p:cTn id="20" presetID="3" presetClass="entr" presetSubtype="10" fill="hold" grpId="5" nodeType="clickEffect">
                                  <p:stCondLst>
                                    <p:cond delay="0"/>
                                  </p:stCondLst>
                                  <p:childTnLst>
                                    <p:set>
                                      <p:cBhvr>
                                        <p:cTn id="21" dur="indefinite" fill="hold"/>
                                        <p:tgtEl>
                                          <p:spTgt spid="234"/>
                                        </p:tgtEl>
                                        <p:attrNameLst>
                                          <p:attrName>style.visibility</p:attrName>
                                        </p:attrNameLst>
                                      </p:cBhvr>
                                      <p:to>
                                        <p:strVal val="visible"/>
                                      </p:to>
                                    </p:set>
                                    <p:animEffect transition="in" filter="blinds(horizontal)">
                                      <p:cBhvr>
                                        <p:cTn id="22" dur="500"/>
                                        <p:tgtEl>
                                          <p:spTgt spid="234"/>
                                        </p:tgtEl>
                                      </p:cBhvr>
                                    </p:animEffect>
                                  </p:childTnLst>
                                </p:cTn>
                              </p:par>
                            </p:childTnLst>
                          </p:cTn>
                        </p:par>
                      </p:childTnLst>
                    </p:cTn>
                  </p:par>
                  <p:par>
                    <p:cTn id="23" fill="hold">
                      <p:stCondLst>
                        <p:cond delay="indefinite"/>
                      </p:stCondLst>
                      <p:childTnLst>
                        <p:par>
                          <p:cTn id="24" fill="hold">
                            <p:stCondLst>
                              <p:cond delay="0"/>
                            </p:stCondLst>
                            <p:childTnLst>
                              <p:par>
                                <p:cTn id="25" presetID="3" presetClass="entr" presetSubtype="10" fill="hold" grpId="6" nodeType="clickEffect">
                                  <p:stCondLst>
                                    <p:cond delay="0"/>
                                  </p:stCondLst>
                                  <p:childTnLst>
                                    <p:set>
                                      <p:cBhvr>
                                        <p:cTn id="26" dur="indefinite" fill="hold"/>
                                        <p:tgtEl>
                                          <p:spTgt spid="236"/>
                                        </p:tgtEl>
                                        <p:attrNameLst>
                                          <p:attrName>style.visibility</p:attrName>
                                        </p:attrNameLst>
                                      </p:cBhvr>
                                      <p:to>
                                        <p:strVal val="visible"/>
                                      </p:to>
                                    </p:set>
                                    <p:animEffect transition="in" filter="blinds(horizontal)">
                                      <p:cBhvr>
                                        <p:cTn id="27" dur="500"/>
                                        <p:tgtEl>
                                          <p:spTgt spid="236"/>
                                        </p:tgtEl>
                                      </p:cBhvr>
                                    </p:animEffect>
                                  </p:childTnLst>
                                </p:cTn>
                              </p:par>
                            </p:childTnLst>
                          </p:cTn>
                        </p:par>
                      </p:childTnLst>
                    </p:cTn>
                  </p:par>
                  <p:par>
                    <p:cTn id="28" fill="hold">
                      <p:stCondLst>
                        <p:cond delay="indefinite"/>
                      </p:stCondLst>
                      <p:childTnLst>
                        <p:par>
                          <p:cTn id="29" fill="hold">
                            <p:stCondLst>
                              <p:cond delay="0"/>
                            </p:stCondLst>
                            <p:childTnLst>
                              <p:par>
                                <p:cTn id="30" presetID="3" presetClass="entr" presetSubtype="10" fill="hold" grpId="7" nodeType="clickEffect">
                                  <p:stCondLst>
                                    <p:cond delay="0"/>
                                  </p:stCondLst>
                                  <p:childTnLst>
                                    <p:set>
                                      <p:cBhvr>
                                        <p:cTn id="31" dur="indefinite" fill="hold"/>
                                        <p:tgtEl>
                                          <p:spTgt spid="239"/>
                                        </p:tgtEl>
                                        <p:attrNameLst>
                                          <p:attrName>style.visibility</p:attrName>
                                        </p:attrNameLst>
                                      </p:cBhvr>
                                      <p:to>
                                        <p:strVal val="visible"/>
                                      </p:to>
                                    </p:set>
                                    <p:animEffect transition="in" filter="blinds(horizontal)">
                                      <p:cBhvr>
                                        <p:cTn id="32" dur="500"/>
                                        <p:tgtEl>
                                          <p:spTgt spid="239"/>
                                        </p:tgtEl>
                                      </p:cBhvr>
                                    </p:animEffect>
                                  </p:childTnLst>
                                </p:cTn>
                              </p:par>
                            </p:childTnLst>
                          </p:cTn>
                        </p:par>
                      </p:childTnLst>
                    </p:cTn>
                  </p:par>
                  <p:par>
                    <p:cTn id="33" fill="hold">
                      <p:stCondLst>
                        <p:cond delay="indefinite"/>
                      </p:stCondLst>
                      <p:childTnLst>
                        <p:par>
                          <p:cTn id="34" fill="hold">
                            <p:stCondLst>
                              <p:cond delay="0"/>
                            </p:stCondLst>
                            <p:childTnLst>
                              <p:par>
                                <p:cTn id="35" presetID="3" presetClass="entr" presetSubtype="10" fill="hold" grpId="8" nodeType="clickEffect">
                                  <p:stCondLst>
                                    <p:cond delay="0"/>
                                  </p:stCondLst>
                                  <p:childTnLst>
                                    <p:set>
                                      <p:cBhvr>
                                        <p:cTn id="36" dur="indefinite" fill="hold"/>
                                        <p:tgtEl>
                                          <p:spTgt spid="237"/>
                                        </p:tgtEl>
                                        <p:attrNameLst>
                                          <p:attrName>style.visibility</p:attrName>
                                        </p:attrNameLst>
                                      </p:cBhvr>
                                      <p:to>
                                        <p:strVal val="visible"/>
                                      </p:to>
                                    </p:set>
                                    <p:animEffect transition="in" filter="blinds(horizontal)">
                                      <p:cBhvr>
                                        <p:cTn id="37" dur="500"/>
                                        <p:tgtEl>
                                          <p:spTgt spid="237"/>
                                        </p:tgtEl>
                                      </p:cBhvr>
                                    </p:animEffect>
                                  </p:childTnLst>
                                </p:cTn>
                              </p:par>
                            </p:childTnLst>
                          </p:cTn>
                        </p:par>
                      </p:childTnLst>
                    </p:cTn>
                  </p:par>
                  <p:par>
                    <p:cTn id="38" fill="hold">
                      <p:stCondLst>
                        <p:cond delay="indefinite"/>
                      </p:stCondLst>
                      <p:childTnLst>
                        <p:par>
                          <p:cTn id="39" fill="hold">
                            <p:stCondLst>
                              <p:cond delay="0"/>
                            </p:stCondLst>
                            <p:childTnLst>
                              <p:par>
                                <p:cTn id="40" presetID="3" presetClass="entr" presetSubtype="10" fill="hold" grpId="9" nodeType="clickEffect">
                                  <p:stCondLst>
                                    <p:cond delay="0"/>
                                  </p:stCondLst>
                                  <p:childTnLst>
                                    <p:set>
                                      <p:cBhvr>
                                        <p:cTn id="41" dur="indefinite" fill="hold"/>
                                        <p:tgtEl>
                                          <p:spTgt spid="235"/>
                                        </p:tgtEl>
                                        <p:attrNameLst>
                                          <p:attrName>style.visibility</p:attrName>
                                        </p:attrNameLst>
                                      </p:cBhvr>
                                      <p:to>
                                        <p:strVal val="visible"/>
                                      </p:to>
                                    </p:set>
                                    <p:animEffect transition="in" filter="blinds(horizontal)">
                                      <p:cBhvr>
                                        <p:cTn id="42" dur="500"/>
                                        <p:tgtEl>
                                          <p:spTgt spid="235"/>
                                        </p:tgtEl>
                                      </p:cBhvr>
                                    </p:animEffect>
                                  </p:childTnLst>
                                </p:cTn>
                              </p:par>
                            </p:childTnLst>
                          </p:cTn>
                        </p:par>
                      </p:childTnLst>
                    </p:cTn>
                  </p:par>
                  <p:par>
                    <p:cTn id="43" fill="hold">
                      <p:stCondLst>
                        <p:cond delay="indefinite"/>
                      </p:stCondLst>
                      <p:childTnLst>
                        <p:par>
                          <p:cTn id="44" fill="hold">
                            <p:stCondLst>
                              <p:cond delay="0"/>
                            </p:stCondLst>
                            <p:childTnLst>
                              <p:par>
                                <p:cTn id="45" presetID="3" presetClass="entr" presetSubtype="10" fill="hold" grpId="10" nodeType="clickEffect">
                                  <p:stCondLst>
                                    <p:cond delay="0"/>
                                  </p:stCondLst>
                                  <p:childTnLst>
                                    <p:set>
                                      <p:cBhvr>
                                        <p:cTn id="46" dur="indefinite" fill="hold"/>
                                        <p:tgtEl>
                                          <p:spTgt spid="238"/>
                                        </p:tgtEl>
                                        <p:attrNameLst>
                                          <p:attrName>style.visibility</p:attrName>
                                        </p:attrNameLst>
                                      </p:cBhvr>
                                      <p:to>
                                        <p:strVal val="visible"/>
                                      </p:to>
                                    </p:set>
                                    <p:animEffect transition="in" filter="blinds(horizontal)">
                                      <p:cBhvr>
                                        <p:cTn id="47" dur="500"/>
                                        <p:tgtEl>
                                          <p:spTgt spid="238"/>
                                        </p:tgtEl>
                                      </p:cBhvr>
                                    </p:animEffect>
                                  </p:childTnLst>
                                </p:cTn>
                              </p:par>
                            </p:childTnLst>
                          </p:cTn>
                        </p:par>
                      </p:childTnLst>
                    </p:cTn>
                  </p:par>
                  <p:par>
                    <p:cTn id="48" fill="hold">
                      <p:stCondLst>
                        <p:cond delay="indefinite"/>
                      </p:stCondLst>
                      <p:childTnLst>
                        <p:par>
                          <p:cTn id="49" fill="hold">
                            <p:stCondLst>
                              <p:cond delay="0"/>
                            </p:stCondLst>
                            <p:childTnLst>
                              <p:par>
                                <p:cTn id="50" presetID="3" presetClass="entr" presetSubtype="10" fill="hold" grpId="11" nodeType="clickEffect">
                                  <p:stCondLst>
                                    <p:cond delay="0"/>
                                  </p:stCondLst>
                                  <p:childTnLst>
                                    <p:set>
                                      <p:cBhvr>
                                        <p:cTn id="51" dur="indefinite" fill="hold"/>
                                        <p:tgtEl>
                                          <p:spTgt spid="242"/>
                                        </p:tgtEl>
                                        <p:attrNameLst>
                                          <p:attrName>style.visibility</p:attrName>
                                        </p:attrNameLst>
                                      </p:cBhvr>
                                      <p:to>
                                        <p:strVal val="visible"/>
                                      </p:to>
                                    </p:set>
                                    <p:animEffect transition="in" filter="blinds(horizontal)">
                                      <p:cBhvr>
                                        <p:cTn id="52" dur="500"/>
                                        <p:tgtEl>
                                          <p:spTgt spid="242"/>
                                        </p:tgtEl>
                                      </p:cBhvr>
                                    </p:animEffect>
                                  </p:childTnLst>
                                </p:cTn>
                              </p:par>
                            </p:childTnLst>
                          </p:cTn>
                        </p:par>
                      </p:childTnLst>
                    </p:cTn>
                  </p:par>
                </p:childTnLst>
              </p:cTn>
              <p:prevCondLst>
                <p:cond evt="onPrev" delay="0">
                  <p:tgtEl>
                    <p:sldTgt/>
                  </p:tgtEl>
                </p:cond>
              </p:prevCondLst>
              <p:nextCondLst>
                <p:cond evt="onNext" delay="0">
                  <p:tgtEl>
                    <p:sldTgt/>
                  </p:tgtEl>
                </p:cond>
              </p:nextCondLst>
            </p:seq>
            <p:audio>
              <p:cMediaNode>
                <p:cTn id="53" fill="hold" display="1">
                  <p:stCondLst>
                    <p:cond delay="indefinite"/>
                  </p:stCondLst>
                  <p:endCondLst>
                    <p:cond evt="onStopAudio" delay="0">
                      <p:tgtEl>
                        <p:sldTgt/>
                      </p:tgtEl>
                    </p:cond>
                  </p:endCondLst>
                </p:cTn>
                <p:tgtEl>
                  <p:spTgt spid="2"/>
                </p:tgtEl>
              </p:cMediaNode>
            </p:audio>
          </p:childTnLst>
        </p:cTn>
      </p:par>
    </p:tnLst>
    <p:bldLst>
      <p:bldP spid="233" grpId="3" animBg="1" advAuto="0"/>
      <p:bldP spid="234" grpId="5" animBg="1" advAuto="0"/>
      <p:bldP spid="235" grpId="9" animBg="1" advAuto="0"/>
      <p:bldP spid="236" grpId="6" animBg="1" advAuto="0"/>
      <p:bldP spid="237" grpId="8" animBg="1" advAuto="0"/>
      <p:bldP spid="238" grpId="10" animBg="1" advAuto="0"/>
      <p:bldP spid="239" grpId="7" animBg="1" advAuto="0"/>
      <p:bldP spid="240" grpId="2" animBg="1" advAuto="0"/>
      <p:bldP spid="241" grpId="4" animBg="1" advAuto="0"/>
      <p:bldP spid="242" grpId="11" animBg="1" advAuto="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9" name="文本框 3"/>
          <p:cNvSpPr txBox="1"/>
          <p:nvPr/>
        </p:nvSpPr>
        <p:spPr>
          <a:xfrm>
            <a:off x="92075" y="553071"/>
            <a:ext cx="12008485" cy="4944745"/>
          </a:xfrm>
          <a:prstGeom prst="rect">
            <a:avLst/>
          </a:prstGeom>
          <a:ln w="12700">
            <a:miter lim="400000"/>
          </a:ln>
        </p:spPr>
        <p:txBody>
          <a:bodyPr lIns="45718" tIns="45718" rIns="45718" bIns="45718">
            <a:spAutoFit/>
          </a:bodyPr>
          <a:lstStyle/>
          <a:p>
            <a:pPr>
              <a:lnSpc>
                <a:spcPct val="90000"/>
              </a:lnSpc>
              <a:spcBef>
                <a:spcPts val="1000"/>
              </a:spcBef>
              <a:defRPr sz="2800">
                <a:latin typeface="Times New Roman" panose="02020603050405020304"/>
                <a:ea typeface="Times New Roman" panose="02020603050405020304"/>
                <a:cs typeface="Times New Roman" panose="02020603050405020304"/>
                <a:sym typeface="Times New Roman" panose="02020603050405020304"/>
              </a:defRPr>
            </a:pPr>
            <a:r>
              <a:t>1. </a:t>
            </a:r>
            <a:r>
              <a:rPr lang="en-US">
                <a:solidFill>
                  <a:srgbClr val="3333FF"/>
                </a:solidFill>
              </a:rPr>
              <a:t>hunker down</a:t>
            </a:r>
            <a:r>
              <a:t>: </a:t>
            </a:r>
            <a:r>
              <a:rPr lang="en-US"/>
              <a:t>to prepare yourself to stay somewhere, keep an opinion, etc. for a long time</a:t>
            </a:r>
            <a:r>
              <a:t>  </a:t>
            </a:r>
            <a:r>
              <a:rPr lang="zh-CN">
                <a:latin typeface="华文中宋" panose="02010600040101010101" charset="-122"/>
                <a:ea typeface="华文中宋" panose="02010600040101010101" charset="-122"/>
              </a:rPr>
              <a:t>准备长期待在某处（或坚持某观点等）</a:t>
            </a:r>
            <a:endParaRPr>
              <a:latin typeface="华文中宋" panose="02010600040101010101" charset="-122"/>
              <a:ea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t>Their strategy for the moment is to hunker down and let the fuss die down</a:t>
            </a:r>
            <a:r>
              <a:rPr lang="en-US"/>
              <a:t>.</a:t>
            </a:r>
            <a:endParaRPr lang="en-US"/>
          </a:p>
          <a:p>
            <a:pPr>
              <a:lnSpc>
                <a:spcPct val="90000"/>
              </a:lnSpc>
              <a:spcBef>
                <a:spcPts val="1000"/>
              </a:spcBef>
              <a:buSzPct val="100000"/>
              <a:buFont typeface="Times New Roman" panose="02020603050405020304"/>
              <a:defRPr sz="2800">
                <a:latin typeface="Times New Roman" panose="02020603050405020304"/>
                <a:ea typeface="Times New Roman" panose="02020603050405020304"/>
                <a:cs typeface="Times New Roman" panose="02020603050405020304"/>
                <a:sym typeface="Times New Roman" panose="02020603050405020304"/>
              </a:defRPr>
            </a:pPr>
            <a:r>
              <a:rPr lang="en-US">
                <a:latin typeface="华文中宋" panose="02010600040101010101" charset="-122"/>
                <a:ea typeface="华文中宋" panose="02010600040101010101" charset="-122"/>
                <a:cs typeface="华文中宋" panose="02010600040101010101" charset="-122"/>
                <a:sym typeface="华文中宋" panose="02010600040101010101" charset="-122"/>
              </a:rPr>
              <a:t>   他们目前的策略是保持低调，让事态慢慢平息</a:t>
            </a:r>
            <a:r>
              <a:rPr lang="zh-CN" altLang="en-US">
                <a:latin typeface="华文中宋" panose="02010600040101010101" charset="-122"/>
                <a:ea typeface="华文中宋" panose="02010600040101010101" charset="-122"/>
                <a:cs typeface="华文中宋" panose="02010600040101010101" charset="-122"/>
                <a:sym typeface="华文中宋" panose="02010600040101010101" charset="-122"/>
              </a:rPr>
              <a:t>。</a:t>
            </a:r>
            <a:endParaRPr lang="en-US">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endParaRPr>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endParaRPr>
              <a:latin typeface="华文中宋" panose="02010600040101010101" charset="-122"/>
              <a:ea typeface="华文中宋" panose="02010600040101010101" charset="-122"/>
              <a:cs typeface="华文中宋" panose="02010600040101010101" charset="-122"/>
              <a:sym typeface="华文中宋" panose="02010600040101010101" charset="-122"/>
            </a:endParaRPr>
          </a:p>
          <a:p>
            <a: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pPr>
            <a:r>
              <a:t>     </a:t>
            </a:r>
          </a:p>
          <a:p>
            <a:pPr>
              <a:lnSpc>
                <a:spcPct val="90000"/>
              </a:lnSpc>
              <a:spcBef>
                <a:spcPts val="1000"/>
              </a:spcBef>
              <a:defRPr sz="3200">
                <a:latin typeface="Times New Roman" panose="02020603050405020304"/>
                <a:ea typeface="Times New Roman" panose="02020603050405020304"/>
                <a:cs typeface="Times New Roman" panose="02020603050405020304"/>
                <a:sym typeface="Times New Roman" panose="02020603050405020304"/>
              </a:defRPr>
            </a:pPr>
            <a:r>
              <a:t>2. </a:t>
            </a:r>
            <a:r>
              <a:rPr lang="en-US" sz="2800">
                <a:solidFill>
                  <a:srgbClr val="3333FF"/>
                </a:solidFill>
              </a:rPr>
              <a:t>flee-fled-fled</a:t>
            </a:r>
            <a:r>
              <a:rPr sz="2800"/>
              <a:t>: </a:t>
            </a:r>
            <a:r>
              <a:rPr lang="en-US" sz="2800"/>
              <a:t>to leave a person or place very quicky, especially because you are afraid of possible danger</a:t>
            </a:r>
            <a:r>
              <a:rPr sz="2800"/>
              <a:t>    </a:t>
            </a:r>
            <a:r>
              <a:rPr lang="zh-CN" sz="2800">
                <a:latin typeface="华文中宋" panose="02010600040101010101" charset="-122"/>
                <a:ea typeface="华文中宋" panose="02010600040101010101" charset="-122"/>
              </a:rPr>
              <a:t>迅速离开；（尤指害怕有危险而）逃避，逃跑</a:t>
            </a:r>
            <a:endParaRPr sz="2800">
              <a:latin typeface="宋体" panose="02010600030101010101" pitchFamily="2" charset="-122"/>
              <a:ea typeface="宋体" panose="02010600030101010101" pitchFamily="2" charset="-122"/>
            </a:endParaRPr>
          </a:p>
          <a:p>
            <a:pPr marL="457200" indent="-457200">
              <a:lnSpc>
                <a:spcPct val="90000"/>
              </a:lnSpc>
              <a:spcBef>
                <a:spcPts val="1000"/>
              </a:spcBef>
              <a:buSzPct val="100000"/>
              <a:buFont typeface="Times New Roman" panose="02020603050405020304"/>
              <a:buChar char="✓"/>
              <a:defRPr sz="2800">
                <a:latin typeface="Times New Roman" panose="02020603050405020304"/>
                <a:ea typeface="Times New Roman" panose="02020603050405020304"/>
                <a:cs typeface="Times New Roman" panose="02020603050405020304"/>
                <a:sym typeface="Times New Roman" panose="02020603050405020304"/>
              </a:defRPr>
            </a:pPr>
            <a:r>
              <a:rPr lang="en-US"/>
              <a:t>She burst into tears and fled</a:t>
            </a:r>
            <a:r>
              <a:t>.</a:t>
            </a:r>
            <a:r>
              <a:rPr lang="en-US"/>
              <a:t>    </a:t>
            </a:r>
            <a:r>
              <a:rPr lang="zh-CN" altLang="en-US">
                <a:latin typeface="华文中宋" panose="02010600040101010101" charset="-122"/>
                <a:ea typeface="华文中宋" panose="02010600040101010101" charset="-122"/>
              </a:rPr>
              <a:t>她突然哭了起来，跑开了</a:t>
            </a:r>
            <a:r>
              <a:rPr>
                <a:latin typeface="华文中宋" panose="02010600040101010101" charset="-122"/>
                <a:ea typeface="华文中宋" panose="02010600040101010101" charset="-122"/>
                <a:cs typeface="华文中宋" panose="02010600040101010101" charset="-122"/>
                <a:sym typeface="华文中宋" panose="02010600040101010101" charset="-122"/>
              </a:rPr>
              <a:t>。</a:t>
            </a:r>
            <a:r>
              <a:rPr sz="3000">
                <a:latin typeface="华文中宋" panose="02010600040101010101" charset="-122"/>
                <a:ea typeface="华文中宋" panose="02010600040101010101" charset="-122"/>
                <a:cs typeface="华文中宋" panose="02010600040101010101" charset="-122"/>
                <a:sym typeface="华文中宋" panose="02010600040101010101" charset="-122"/>
              </a:rPr>
              <a:t> </a:t>
            </a:r>
            <a:r>
              <a:rPr sz="3000">
                <a:latin typeface="宋体" panose="02010600030101010101" pitchFamily="2" charset="-122"/>
                <a:ea typeface="宋体" panose="02010600030101010101" pitchFamily="2" charset="-122"/>
                <a:cs typeface="宋体" panose="02010600030101010101" pitchFamily="2" charset="-122"/>
                <a:sym typeface="华文中宋" panose="02010600040101010101" charset="-122"/>
              </a:rPr>
              <a:t> </a:t>
            </a:r>
            <a:r>
              <a:rPr sz="3000">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rPr>
              <a:t>                                                                                   </a:t>
            </a:r>
            <a:endParaRPr sz="3000">
              <a:latin typeface="宋体" panose="02010600030101010101" pitchFamily="2" charset="-122"/>
              <a:ea typeface="宋体" panose="02010600030101010101" pitchFamily="2" charset="-122"/>
              <a:cs typeface="宋体" panose="02010600030101010101" pitchFamily="2" charset="-122"/>
              <a:sym typeface="宋体" panose="02010600030101010101" pitchFamily="2" charset="-122"/>
            </a:endParaRPr>
          </a:p>
        </p:txBody>
      </p:sp>
      <p:sp>
        <p:nvSpPr>
          <p:cNvPr id="260" name="文本框 16"/>
          <p:cNvSpPr txBox="1"/>
          <p:nvPr/>
        </p:nvSpPr>
        <p:spPr>
          <a:xfrm>
            <a:off x="0" y="0"/>
            <a:ext cx="1585595" cy="520700"/>
          </a:xfrm>
          <a:prstGeom prst="rect">
            <a:avLst/>
          </a:prstGeom>
          <a:solidFill>
            <a:schemeClr val="accent6"/>
          </a:solidFill>
          <a:ln w="12700">
            <a:miter lim="400000"/>
          </a:ln>
        </p:spPr>
        <p:txBody>
          <a:bodyPr wrap="square" lIns="45718" tIns="45718" rIns="45718" bIns="45718">
            <a:spAutoFit/>
          </a:bodyPr>
          <a:lstStyle>
            <a:lvl1pPr>
              <a:defRPr sz="2800" b="1">
                <a:solidFill>
                  <a:srgbClr val="FFFFFF"/>
                </a:solidFill>
              </a:defRPr>
            </a:lvl1pPr>
          </a:lstStyle>
          <a:p>
            <a:r>
              <a:rPr lang="zh-CN">
                <a:latin typeface="微软雅黑" panose="020B0503020204020204" charset="-122"/>
                <a:ea typeface="微软雅黑" panose="020B0503020204020204" charset="-122"/>
              </a:rPr>
              <a:t>词汇</a:t>
            </a:r>
            <a:r>
              <a:rPr>
                <a:latin typeface="微软雅黑" panose="020B0503020204020204" charset="-122"/>
                <a:ea typeface="微软雅黑" panose="020B0503020204020204" charset="-122"/>
              </a:rPr>
              <a:t>讲解</a:t>
            </a:r>
            <a:endParaRPr>
              <a:latin typeface="微软雅黑" panose="020B0503020204020204" charset="-122"/>
              <a:ea typeface="微软雅黑" panose="020B0503020204020204" charset="-122"/>
            </a:endParaRPr>
          </a:p>
        </p:txBody>
      </p:sp>
      <p:sp>
        <p:nvSpPr>
          <p:cNvPr id="261" name="文本框 1"/>
          <p:cNvSpPr txBox="1"/>
          <p:nvPr/>
        </p:nvSpPr>
        <p:spPr>
          <a:xfrm>
            <a:off x="224155" y="2477770"/>
            <a:ext cx="1553845" cy="520700"/>
          </a:xfrm>
          <a:prstGeom prst="rect">
            <a:avLst/>
          </a:prstGeom>
          <a:solidFill>
            <a:srgbClr val="0070C0"/>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62" name="文本框 4"/>
          <p:cNvSpPr txBox="1"/>
          <p:nvPr/>
        </p:nvSpPr>
        <p:spPr>
          <a:xfrm>
            <a:off x="194310" y="5520055"/>
            <a:ext cx="1565910" cy="520700"/>
          </a:xfrm>
          <a:prstGeom prst="rect">
            <a:avLst/>
          </a:prstGeom>
          <a:solidFill>
            <a:srgbClr val="0070C0"/>
          </a:solidFill>
          <a:ln w="12700">
            <a:miter lim="400000"/>
          </a:ln>
        </p:spPr>
        <p:txBody>
          <a:bodyPr wrap="square" lIns="45718" tIns="45718" rIns="45718" bIns="45718">
            <a:spAutoFit/>
          </a:bodyPr>
          <a:lstStyle>
            <a:lvl1pPr>
              <a:defRPr sz="2800" b="1">
                <a:solidFill>
                  <a:srgbClr val="FFFFFF"/>
                </a:solidFill>
              </a:defRPr>
            </a:lvl1pPr>
          </a:lstStyle>
          <a:p>
            <a:r>
              <a:rPr>
                <a:latin typeface="微软雅黑" panose="020B0503020204020204" charset="-122"/>
                <a:ea typeface="微软雅黑" panose="020B0503020204020204" charset="-122"/>
              </a:rPr>
              <a:t>翻译句子</a:t>
            </a:r>
            <a:endParaRPr>
              <a:latin typeface="微软雅黑" panose="020B0503020204020204" charset="-122"/>
              <a:ea typeface="微软雅黑" panose="020B0503020204020204" charset="-122"/>
            </a:endParaRPr>
          </a:p>
        </p:txBody>
      </p:sp>
      <p:sp>
        <p:nvSpPr>
          <p:cNvPr id="263" name="文本框 5"/>
          <p:cNvSpPr txBox="1"/>
          <p:nvPr/>
        </p:nvSpPr>
        <p:spPr>
          <a:xfrm>
            <a:off x="166370" y="6139180"/>
            <a:ext cx="7837170" cy="520700"/>
          </a:xfrm>
          <a:prstGeom prst="rect">
            <a:avLst/>
          </a:prstGeom>
          <a:ln w="12700">
            <a:miter lim="400000"/>
          </a:ln>
        </p:spPr>
        <p:txBody>
          <a:bodyPr wrap="square" lIns="45718" tIns="45718" rIns="45718" bIns="45718">
            <a:spAutoFit/>
          </a:bodyPr>
          <a:lstStyle>
            <a:lvl1pPr>
              <a:defRPr sz="28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rPr lang="en-US"/>
              <a:t>He fled to London after an argument with his family</a:t>
            </a:r>
            <a:r>
              <a:t>. </a:t>
            </a:r>
          </a:p>
        </p:txBody>
      </p:sp>
      <p:sp>
        <p:nvSpPr>
          <p:cNvPr id="264" name="文本框 7"/>
          <p:cNvSpPr txBox="1"/>
          <p:nvPr/>
        </p:nvSpPr>
        <p:spPr>
          <a:xfrm>
            <a:off x="1823720" y="2510155"/>
            <a:ext cx="10184765" cy="476885"/>
          </a:xfrm>
          <a:prstGeom prst="rect">
            <a:avLst/>
          </a:prstGeom>
          <a:ln w="12700">
            <a:miter lim="400000"/>
          </a:ln>
        </p:spPr>
        <p:txBody>
          <a:bodyPr wrap="square" lIns="45718" tIns="45718" rIns="45718" bIns="45718">
            <a:spAutoFit/>
          </a:bodyPr>
          <a:lstStyle>
            <a:lvl1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t>在</a:t>
            </a:r>
            <a:r>
              <a:rPr lang="zh-CN"/>
              <a:t>避难</a:t>
            </a:r>
            <a:r>
              <a:t>之前，我们确保</a:t>
            </a:r>
            <a:r>
              <a:rPr lang="zh-CN"/>
              <a:t>了</a:t>
            </a:r>
            <a:r>
              <a:t>有足够</a:t>
            </a:r>
            <a:r>
              <a:rPr lang="zh-CN"/>
              <a:t>撑三周</a:t>
            </a:r>
            <a:r>
              <a:t>的食物、水和急救用品。</a:t>
            </a:r>
          </a:p>
        </p:txBody>
      </p:sp>
      <p:sp>
        <p:nvSpPr>
          <p:cNvPr id="265" name="文本框 8"/>
          <p:cNvSpPr txBox="1"/>
          <p:nvPr/>
        </p:nvSpPr>
        <p:spPr>
          <a:xfrm>
            <a:off x="166370" y="3096895"/>
            <a:ext cx="11636375" cy="951865"/>
          </a:xfrm>
          <a:prstGeom prst="rect">
            <a:avLst/>
          </a:prstGeom>
          <a:ln w="12700">
            <a:miter lim="400000"/>
          </a:ln>
        </p:spPr>
        <p:txBody>
          <a:bodyPr wrap="square" lIns="45718" tIns="45718" rIns="45718" bIns="45718">
            <a:spAutoFit/>
          </a:bodyPr>
          <a:lstStyle>
            <a:lvl1pPr>
              <a:defRPr sz="2800">
                <a:solidFill>
                  <a:srgbClr val="FF0000"/>
                </a:solidFill>
                <a:latin typeface="Times New Roman" panose="02020603050405020304"/>
                <a:ea typeface="Times New Roman" panose="02020603050405020304"/>
                <a:cs typeface="Times New Roman" panose="02020603050405020304"/>
                <a:sym typeface="Times New Roman" panose="02020603050405020304"/>
              </a:defRPr>
            </a:lvl1pPr>
          </a:lstStyle>
          <a:p>
            <a:r>
              <a:t>Before hunkering down, we made sure we had enough food, water</a:t>
            </a:r>
            <a:r>
              <a:rPr lang="en-US"/>
              <a:t> </a:t>
            </a:r>
            <a:r>
              <a:t>and first-aid supplies to last at least three weeks.</a:t>
            </a:r>
          </a:p>
        </p:txBody>
      </p:sp>
      <p:sp>
        <p:nvSpPr>
          <p:cNvPr id="266" name="直接连接符 8"/>
          <p:cNvSpPr/>
          <p:nvPr/>
        </p:nvSpPr>
        <p:spPr>
          <a:xfrm>
            <a:off x="194310" y="3536950"/>
            <a:ext cx="11608435" cy="55880"/>
          </a:xfrm>
          <a:prstGeom prst="line">
            <a:avLst/>
          </a:prstGeom>
          <a:ln w="28575">
            <a:solidFill>
              <a:srgbClr val="000000"/>
            </a:solidFill>
            <a:miter/>
          </a:ln>
        </p:spPr>
        <p:txBody>
          <a:bodyPr lIns="45718" tIns="45718" rIns="45718" bIns="45718"/>
          <a:lstStyle/>
          <a:p/>
        </p:txBody>
      </p:sp>
      <p:sp>
        <p:nvSpPr>
          <p:cNvPr id="267" name="直接连接符 8"/>
          <p:cNvSpPr/>
          <p:nvPr/>
        </p:nvSpPr>
        <p:spPr>
          <a:xfrm>
            <a:off x="166370" y="6619875"/>
            <a:ext cx="7661910" cy="5715"/>
          </a:xfrm>
          <a:prstGeom prst="line">
            <a:avLst/>
          </a:prstGeom>
          <a:ln w="28575">
            <a:solidFill>
              <a:srgbClr val="000000"/>
            </a:solidFill>
            <a:miter/>
          </a:ln>
        </p:spPr>
        <p:txBody>
          <a:bodyPr lIns="45718" tIns="45718" rIns="45718" bIns="45718"/>
          <a:lstStyle/>
          <a:p/>
        </p:txBody>
      </p:sp>
      <p:sp>
        <p:nvSpPr>
          <p:cNvPr id="268" name="文本框 10"/>
          <p:cNvSpPr txBox="1"/>
          <p:nvPr/>
        </p:nvSpPr>
        <p:spPr>
          <a:xfrm>
            <a:off x="1940560" y="5563870"/>
            <a:ext cx="7415530" cy="476885"/>
          </a:xfrm>
          <a:prstGeom prst="rect">
            <a:avLst/>
          </a:prstGeom>
          <a:ln w="12700">
            <a:miter lim="400000"/>
          </a:ln>
        </p:spPr>
        <p:txBody>
          <a:bodyPr wrap="square" lIns="45718" tIns="45718" rIns="45718" bIns="45718">
            <a:spAutoFit/>
          </a:bodyPr>
          <a:lstStyle>
            <a:lvl1pPr>
              <a:lnSpc>
                <a:spcPct val="90000"/>
              </a:lnSpc>
              <a:spcBef>
                <a:spcPts val="1000"/>
              </a:spcBef>
              <a:defRPr sz="2800">
                <a:latin typeface="华文中宋" panose="02010600040101010101" charset="-122"/>
                <a:ea typeface="华文中宋" panose="02010600040101010101" charset="-122"/>
                <a:cs typeface="华文中宋" panose="02010600040101010101" charset="-122"/>
                <a:sym typeface="华文中宋" panose="02010600040101010101" charset="-122"/>
              </a:defRPr>
            </a:lvl1pPr>
          </a:lstStyle>
          <a:p>
            <a:r>
              <a:rPr lang="zh-CN"/>
              <a:t>他与家人争吵以后离家去了伦敦</a:t>
            </a:r>
            <a:r>
              <a:t>。</a:t>
            </a:r>
          </a:p>
        </p:txBody>
      </p:sp>
      <p:sp>
        <p:nvSpPr>
          <p:cNvPr id="2" name="直接连接符 8"/>
          <p:cNvSpPr/>
          <p:nvPr/>
        </p:nvSpPr>
        <p:spPr>
          <a:xfrm flipV="1">
            <a:off x="245745" y="3956050"/>
            <a:ext cx="5161915" cy="20955"/>
          </a:xfrm>
          <a:prstGeom prst="line">
            <a:avLst/>
          </a:prstGeom>
          <a:ln w="28575">
            <a:solidFill>
              <a:srgbClr val="000000"/>
            </a:solidFill>
            <a:miter/>
          </a:ln>
        </p:spPr>
        <p:txBody>
          <a:bodyPr lIns="45718" tIns="45718" rIns="45718" bIns="45718"/>
          <a:lstStyle/>
          <a:p/>
        </p:txBody>
      </p:sp>
    </p:spTree>
  </p:cSld>
  <p:clrMapOvr>
    <a:masterClrMapping/>
  </p:clrMapOvr>
  <p:transition spd="med"/>
  <p:timing>
    <p:tnLst>
      <p:par>
        <p:cTn id="1" dur="indefinite" restart="never" fill="hold" nodeType="tmRoot">
          <p:childTnLst>
            <p:seq concurrent="1" nextAc="seek">
              <p:cTn id="2" dur="indefinite" fill="hold"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259">
                                            <p:txEl>
                                              <p:pRg st="1" end="1"/>
                                            </p:txEl>
                                          </p:spTgt>
                                        </p:tgtEl>
                                        <p:attrNameLst>
                                          <p:attrName>style.visibility</p:attrName>
                                        </p:attrNameLst>
                                      </p:cBhvr>
                                      <p:to>
                                        <p:strVal val="visible"/>
                                      </p:to>
                                    </p:set>
                                    <p:animEffect transition="in" filter="blinds(horizontal)">
                                      <p:cBhvr>
                                        <p:cTn id="7" dur="500"/>
                                        <p:tgtEl>
                                          <p:spTgt spid="259">
                                            <p:txEl>
                                              <p:pRg st="1" end="1"/>
                                            </p:txEl>
                                          </p:spTgt>
                                        </p:tgtEl>
                                      </p:cBhvr>
                                    </p:animEffect>
                                  </p:childTnLst>
                                </p:cTn>
                              </p:par>
                              <p:par>
                                <p:cTn id="8" presetID="3" presetClass="entr" presetSubtype="10" fill="hold" nodeType="withEffect">
                                  <p:stCondLst>
                                    <p:cond delay="0"/>
                                  </p:stCondLst>
                                  <p:childTnLst>
                                    <p:set>
                                      <p:cBhvr>
                                        <p:cTn id="9" dur="1" fill="hold">
                                          <p:stCondLst>
                                            <p:cond delay="0"/>
                                          </p:stCondLst>
                                        </p:cTn>
                                        <p:tgtEl>
                                          <p:spTgt spid="259">
                                            <p:txEl>
                                              <p:pRg st="2" end="2"/>
                                            </p:txEl>
                                          </p:spTgt>
                                        </p:tgtEl>
                                        <p:attrNameLst>
                                          <p:attrName>style.visibility</p:attrName>
                                        </p:attrNameLst>
                                      </p:cBhvr>
                                      <p:to>
                                        <p:strVal val="visible"/>
                                      </p:to>
                                    </p:set>
                                    <p:animEffect transition="in" filter="blinds(horizontal)">
                                      <p:cBhvr>
                                        <p:cTn id="10" dur="500"/>
                                        <p:tgtEl>
                                          <p:spTgt spid="259">
                                            <p:txEl>
                                              <p:pRg st="2" end="2"/>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3" presetClass="entr" presetSubtype="10" fill="hold" grpId="1" nodeType="clickEffect">
                                  <p:stCondLst>
                                    <p:cond delay="0"/>
                                  </p:stCondLst>
                                  <p:childTnLst>
                                    <p:set>
                                      <p:cBhvr>
                                        <p:cTn id="14" dur="indefinite" fill="hold"/>
                                        <p:tgtEl>
                                          <p:spTgt spid="261"/>
                                        </p:tgtEl>
                                        <p:attrNameLst>
                                          <p:attrName>style.visibility</p:attrName>
                                        </p:attrNameLst>
                                      </p:cBhvr>
                                      <p:to>
                                        <p:strVal val="visible"/>
                                      </p:to>
                                    </p:set>
                                    <p:animEffect transition="in" filter="blinds(horizontal)">
                                      <p:cBhvr>
                                        <p:cTn id="15" dur="500"/>
                                        <p:tgtEl>
                                          <p:spTgt spid="261"/>
                                        </p:tgtEl>
                                      </p:cBhvr>
                                    </p:animEffect>
                                  </p:childTnLst>
                                </p:cTn>
                              </p:par>
                              <p:par>
                                <p:cTn id="16" presetID="3" presetClass="entr" presetSubtype="10" fill="hold" grpId="2" nodeType="withEffect">
                                  <p:stCondLst>
                                    <p:cond delay="0"/>
                                  </p:stCondLst>
                                  <p:childTnLst>
                                    <p:set>
                                      <p:cBhvr>
                                        <p:cTn id="17" dur="indefinite" fill="hold"/>
                                        <p:tgtEl>
                                          <p:spTgt spid="264"/>
                                        </p:tgtEl>
                                        <p:attrNameLst>
                                          <p:attrName>style.visibility</p:attrName>
                                        </p:attrNameLst>
                                      </p:cBhvr>
                                      <p:to>
                                        <p:strVal val="visible"/>
                                      </p:to>
                                    </p:set>
                                    <p:animEffect transition="in" filter="blinds(horizontal)">
                                      <p:cBhvr>
                                        <p:cTn id="18" dur="500"/>
                                        <p:tgtEl>
                                          <p:spTgt spid="264"/>
                                        </p:tgtEl>
                                      </p:cBhvr>
                                    </p:animEffect>
                                  </p:childTnLst>
                                </p:cTn>
                              </p:par>
                              <p:par>
                                <p:cTn id="19" presetID="3" presetClass="entr" presetSubtype="10" fill="hold" grpId="3" nodeType="withEffect">
                                  <p:stCondLst>
                                    <p:cond delay="0"/>
                                  </p:stCondLst>
                                  <p:childTnLst>
                                    <p:set>
                                      <p:cBhvr>
                                        <p:cTn id="20" dur="indefinite" fill="hold"/>
                                        <p:tgtEl>
                                          <p:spTgt spid="266"/>
                                        </p:tgtEl>
                                        <p:attrNameLst>
                                          <p:attrName>style.visibility</p:attrName>
                                        </p:attrNameLst>
                                      </p:cBhvr>
                                      <p:to>
                                        <p:strVal val="visible"/>
                                      </p:to>
                                    </p:set>
                                    <p:animEffect transition="in" filter="blinds(horizontal)">
                                      <p:cBhvr>
                                        <p:cTn id="21" dur="500"/>
                                        <p:tgtEl>
                                          <p:spTgt spid="266"/>
                                        </p:tgtEl>
                                      </p:cBhvr>
                                    </p:animEffect>
                                  </p:childTnLst>
                                </p:cTn>
                              </p:par>
                              <p:par>
                                <p:cTn id="22" presetID="3" presetClass="entr" presetSubtype="10" fill="hold" grpId="3" nodeType="withEffect">
                                  <p:stCondLst>
                                    <p:cond delay="0"/>
                                  </p:stCondLst>
                                  <p:childTnLst>
                                    <p:set>
                                      <p:cBhvr>
                                        <p:cTn id="23" dur="indefinite" fill="hold"/>
                                        <p:tgtEl>
                                          <p:spTgt spid="2"/>
                                        </p:tgtEl>
                                        <p:attrNameLst>
                                          <p:attrName>style.visibility</p:attrName>
                                        </p:attrNameLst>
                                      </p:cBhvr>
                                      <p:to>
                                        <p:strVal val="visible"/>
                                      </p:to>
                                    </p:set>
                                    <p:animEffect transition="in" filter="blinds(horizontal)">
                                      <p:cBhvr>
                                        <p:cTn id="24" dur="500"/>
                                        <p:tgtEl>
                                          <p:spTgt spid="2"/>
                                        </p:tgtEl>
                                      </p:cBhvr>
                                    </p:animEffect>
                                  </p:childTnLst>
                                </p:cTn>
                              </p:par>
                            </p:childTnLst>
                          </p:cTn>
                        </p:par>
                      </p:childTnLst>
                    </p:cTn>
                  </p:par>
                  <p:par>
                    <p:cTn id="25" fill="hold">
                      <p:stCondLst>
                        <p:cond delay="indefinite"/>
                      </p:stCondLst>
                      <p:childTnLst>
                        <p:par>
                          <p:cTn id="26" fill="hold">
                            <p:stCondLst>
                              <p:cond delay="0"/>
                            </p:stCondLst>
                            <p:childTnLst>
                              <p:par>
                                <p:cTn id="27" presetID="3" presetClass="entr" presetSubtype="10" fill="hold" grpId="4" nodeType="clickEffect">
                                  <p:stCondLst>
                                    <p:cond delay="0"/>
                                  </p:stCondLst>
                                  <p:childTnLst>
                                    <p:set>
                                      <p:cBhvr>
                                        <p:cTn id="28" dur="indefinite" fill="hold"/>
                                        <p:tgtEl>
                                          <p:spTgt spid="265"/>
                                        </p:tgtEl>
                                        <p:attrNameLst>
                                          <p:attrName>style.visibility</p:attrName>
                                        </p:attrNameLst>
                                      </p:cBhvr>
                                      <p:to>
                                        <p:strVal val="visible"/>
                                      </p:to>
                                    </p:set>
                                    <p:animEffect transition="in" filter="blinds(horizontal)">
                                      <p:cBhvr>
                                        <p:cTn id="29" dur="500"/>
                                        <p:tgtEl>
                                          <p:spTgt spid="265"/>
                                        </p:tgtEl>
                                      </p:cBhvr>
                                    </p:animEffect>
                                  </p:childTnLst>
                                </p:cTn>
                              </p:par>
                            </p:childTnLst>
                          </p:cTn>
                        </p:par>
                      </p:childTnLst>
                    </p:cTn>
                  </p:par>
                  <p:par>
                    <p:cTn id="30" fill="hold">
                      <p:stCondLst>
                        <p:cond delay="indefinite"/>
                      </p:stCondLst>
                      <p:childTnLst>
                        <p:par>
                          <p:cTn id="31" fill="hold">
                            <p:stCondLst>
                              <p:cond delay="0"/>
                            </p:stCondLst>
                            <p:childTnLst>
                              <p:par>
                                <p:cTn id="32" presetID="3" presetClass="entr" presetSubtype="10" fill="hold" nodeType="clickEffect">
                                  <p:stCondLst>
                                    <p:cond delay="0"/>
                                  </p:stCondLst>
                                  <p:childTnLst>
                                    <p:set>
                                      <p:cBhvr>
                                        <p:cTn id="33" dur="1" fill="hold">
                                          <p:stCondLst>
                                            <p:cond delay="0"/>
                                          </p:stCondLst>
                                        </p:cTn>
                                        <p:tgtEl>
                                          <p:spTgt spid="259">
                                            <p:txEl>
                                              <p:pRg st="7" end="7"/>
                                            </p:txEl>
                                          </p:spTgt>
                                        </p:tgtEl>
                                        <p:attrNameLst>
                                          <p:attrName>style.visibility</p:attrName>
                                        </p:attrNameLst>
                                      </p:cBhvr>
                                      <p:to>
                                        <p:strVal val="visible"/>
                                      </p:to>
                                    </p:set>
                                    <p:animEffect transition="in" filter="blinds(horizontal)">
                                      <p:cBhvr>
                                        <p:cTn id="34" dur="500"/>
                                        <p:tgtEl>
                                          <p:spTgt spid="259">
                                            <p:txEl>
                                              <p:pRg st="7" end="7"/>
                                            </p:txEl>
                                          </p:spTgt>
                                        </p:tgtEl>
                                      </p:cBhvr>
                                    </p:animEffect>
                                  </p:childTnLst>
                                </p:cTn>
                              </p:par>
                            </p:childTnLst>
                          </p:cTn>
                        </p:par>
                      </p:childTnLst>
                    </p:cTn>
                  </p:par>
                  <p:par>
                    <p:cTn id="35" fill="hold">
                      <p:stCondLst>
                        <p:cond delay="indefinite"/>
                      </p:stCondLst>
                      <p:childTnLst>
                        <p:par>
                          <p:cTn id="36" fill="hold">
                            <p:stCondLst>
                              <p:cond delay="0"/>
                            </p:stCondLst>
                            <p:childTnLst>
                              <p:par>
                                <p:cTn id="37" presetID="3" presetClass="entr" presetSubtype="10" fill="hold" grpId="5" nodeType="clickEffect">
                                  <p:stCondLst>
                                    <p:cond delay="0"/>
                                  </p:stCondLst>
                                  <p:childTnLst>
                                    <p:set>
                                      <p:cBhvr>
                                        <p:cTn id="38" dur="indefinite" fill="hold"/>
                                        <p:tgtEl>
                                          <p:spTgt spid="268"/>
                                        </p:tgtEl>
                                        <p:attrNameLst>
                                          <p:attrName>style.visibility</p:attrName>
                                        </p:attrNameLst>
                                      </p:cBhvr>
                                      <p:to>
                                        <p:strVal val="visible"/>
                                      </p:to>
                                    </p:set>
                                    <p:animEffect transition="in" filter="blinds(horizontal)">
                                      <p:cBhvr>
                                        <p:cTn id="39" dur="500"/>
                                        <p:tgtEl>
                                          <p:spTgt spid="268"/>
                                        </p:tgtEl>
                                      </p:cBhvr>
                                    </p:animEffect>
                                  </p:childTnLst>
                                </p:cTn>
                              </p:par>
                              <p:par>
                                <p:cTn id="40" presetID="3" presetClass="entr" presetSubtype="10" fill="hold" grpId="6" nodeType="withEffect">
                                  <p:stCondLst>
                                    <p:cond delay="0"/>
                                  </p:stCondLst>
                                  <p:childTnLst>
                                    <p:set>
                                      <p:cBhvr>
                                        <p:cTn id="41" dur="indefinite" fill="hold"/>
                                        <p:tgtEl>
                                          <p:spTgt spid="262"/>
                                        </p:tgtEl>
                                        <p:attrNameLst>
                                          <p:attrName>style.visibility</p:attrName>
                                        </p:attrNameLst>
                                      </p:cBhvr>
                                      <p:to>
                                        <p:strVal val="visible"/>
                                      </p:to>
                                    </p:set>
                                    <p:animEffect transition="in" filter="blinds(horizontal)">
                                      <p:cBhvr>
                                        <p:cTn id="42" dur="500"/>
                                        <p:tgtEl>
                                          <p:spTgt spid="262"/>
                                        </p:tgtEl>
                                      </p:cBhvr>
                                    </p:animEffect>
                                  </p:childTnLst>
                                </p:cTn>
                              </p:par>
                              <p:par>
                                <p:cTn id="43" presetID="3" presetClass="entr" presetSubtype="10" fill="hold" grpId="7" nodeType="withEffect">
                                  <p:stCondLst>
                                    <p:cond delay="0"/>
                                  </p:stCondLst>
                                  <p:childTnLst>
                                    <p:set>
                                      <p:cBhvr>
                                        <p:cTn id="44" dur="indefinite" fill="hold"/>
                                        <p:tgtEl>
                                          <p:spTgt spid="267"/>
                                        </p:tgtEl>
                                        <p:attrNameLst>
                                          <p:attrName>style.visibility</p:attrName>
                                        </p:attrNameLst>
                                      </p:cBhvr>
                                      <p:to>
                                        <p:strVal val="visible"/>
                                      </p:to>
                                    </p:set>
                                    <p:animEffect transition="in" filter="blinds(horizontal)">
                                      <p:cBhvr>
                                        <p:cTn id="45" dur="500"/>
                                        <p:tgtEl>
                                          <p:spTgt spid="267"/>
                                        </p:tgtEl>
                                      </p:cBhvr>
                                    </p:animEffect>
                                  </p:childTnLst>
                                </p:cTn>
                              </p:par>
                            </p:childTnLst>
                          </p:cTn>
                        </p:par>
                      </p:childTnLst>
                    </p:cTn>
                  </p:par>
                  <p:par>
                    <p:cTn id="46" fill="hold">
                      <p:stCondLst>
                        <p:cond delay="indefinite"/>
                      </p:stCondLst>
                      <p:childTnLst>
                        <p:par>
                          <p:cTn id="47" fill="hold">
                            <p:stCondLst>
                              <p:cond delay="0"/>
                            </p:stCondLst>
                            <p:childTnLst>
                              <p:par>
                                <p:cTn id="48" presetID="3" presetClass="entr" presetSubtype="10" fill="hold" grpId="8" nodeType="clickEffect">
                                  <p:stCondLst>
                                    <p:cond delay="0"/>
                                  </p:stCondLst>
                                  <p:childTnLst>
                                    <p:set>
                                      <p:cBhvr>
                                        <p:cTn id="49" dur="indefinite" fill="hold"/>
                                        <p:tgtEl>
                                          <p:spTgt spid="263"/>
                                        </p:tgtEl>
                                        <p:attrNameLst>
                                          <p:attrName>style.visibility</p:attrName>
                                        </p:attrNameLst>
                                      </p:cBhvr>
                                      <p:to>
                                        <p:strVal val="visible"/>
                                      </p:to>
                                    </p:set>
                                    <p:animEffect transition="in" filter="blinds(horizontal)">
                                      <p:cBhvr>
                                        <p:cTn id="50" dur="500"/>
                                        <p:tgtEl>
                                          <p:spTgt spid="26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61" grpId="1" bldLvl="0" animBg="1" advAuto="0"/>
      <p:bldP spid="262" grpId="6" bldLvl="0" animBg="1" advAuto="0"/>
      <p:bldP spid="263" grpId="8" animBg="1" advAuto="0"/>
      <p:bldP spid="264" grpId="2" animBg="1" advAuto="0"/>
      <p:bldP spid="265" grpId="4" animBg="1" advAuto="0"/>
      <p:bldP spid="266" grpId="3" bldLvl="0" animBg="1" advAuto="0"/>
      <p:bldP spid="267" grpId="7" bldLvl="0" animBg="1" advAuto="0"/>
      <p:bldP spid="268" grpId="5" animBg="1" advAuto="0"/>
      <p:bldP spid="2" grpId="3" bldLvl="0" animBg="1" advAuto="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圆角矩形 6"/>
          <p:cNvSpPr/>
          <p:nvPr/>
        </p:nvSpPr>
        <p:spPr>
          <a:xfrm>
            <a:off x="167005" y="2421890"/>
            <a:ext cx="11856085" cy="2004060"/>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9" name="文本框 8"/>
          <p:cNvSpPr txBox="1"/>
          <p:nvPr/>
        </p:nvSpPr>
        <p:spPr>
          <a:xfrm>
            <a:off x="351155" y="2540000"/>
            <a:ext cx="11408410" cy="891540"/>
          </a:xfrm>
          <a:prstGeom prst="rect">
            <a:avLst/>
          </a:prstGeom>
          <a:noFill/>
        </p:spPr>
        <p:txBody>
          <a:bodyPr wrap="square">
            <a:spAutoFit/>
          </a:bodyPr>
          <a:lstStyle/>
          <a:p>
            <a:pPr algn="l"/>
            <a:r>
              <a:rPr lang="en-US" altLang="zh-CN" sz="2600">
                <a:solidFill>
                  <a:schemeClr val="tx1"/>
                </a:solidFill>
                <a:latin typeface="Times New Roman" panose="02020603050405020304" charset="0"/>
                <a:cs typeface="Times New Roman" panose="02020603050405020304" charset="0"/>
                <a:sym typeface="+mn-ea"/>
              </a:rPr>
              <a:t>Multiple reports say one explosion was caused by a missile attack on an oil depot southwest of the city. The fire can be seen glowing in the night sky.</a:t>
            </a:r>
            <a:endParaRPr lang="en-US" altLang="zh-CN" sz="2600">
              <a:solidFill>
                <a:schemeClr val="tx1"/>
              </a:solidFill>
              <a:latin typeface="Times New Roman" panose="02020603050405020304" charset="0"/>
              <a:cs typeface="Times New Roman" panose="02020603050405020304" charset="0"/>
              <a:sym typeface="+mn-ea"/>
            </a:endParaRPr>
          </a:p>
        </p:txBody>
      </p:sp>
      <p:sp>
        <p:nvSpPr>
          <p:cNvPr id="4" name="文本框 3"/>
          <p:cNvSpPr txBox="1"/>
          <p:nvPr/>
        </p:nvSpPr>
        <p:spPr>
          <a:xfrm>
            <a:off x="351155" y="3431540"/>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0" name="文本框 9"/>
          <p:cNvSpPr txBox="1"/>
          <p:nvPr/>
        </p:nvSpPr>
        <p:spPr>
          <a:xfrm>
            <a:off x="1395730" y="3431540"/>
            <a:ext cx="10417175" cy="89154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cs typeface="华文中宋" panose="02010600040101010101" charset="-122"/>
              </a:rPr>
              <a:t>多份报道称，其中一起爆炸是由导弹袭击该市西南的一个油库引起的。可以看到火光在夜空中发光。  </a:t>
            </a:r>
            <a:endParaRPr sz="2600">
              <a:latin typeface="华文中宋" panose="02010600040101010101" charset="-122"/>
              <a:ea typeface="华文中宋" panose="02010600040101010101" charset="-122"/>
              <a:cs typeface="华文中宋" panose="02010600040101010101" charset="-122"/>
            </a:endParaRPr>
          </a:p>
        </p:txBody>
      </p:sp>
      <p:sp>
        <p:nvSpPr>
          <p:cNvPr id="1048610" name="文本框 16"/>
          <p:cNvSpPr txBox="1"/>
          <p:nvPr/>
        </p:nvSpPr>
        <p:spPr>
          <a:xfrm>
            <a:off x="0" y="0"/>
            <a:ext cx="1670050" cy="521970"/>
          </a:xfrm>
          <a:prstGeom prst="rect">
            <a:avLst/>
          </a:prstGeom>
          <a:solidFill>
            <a:schemeClr val="accent6"/>
          </a:solidFill>
        </p:spPr>
        <p:txBody>
          <a:bodyPr wrap="square" rtlCol="0">
            <a:spAutoFit/>
          </a:bodyPr>
          <a:lstStyle/>
          <a:p>
            <a:pPr algn="ctr"/>
            <a:r>
              <a:rPr kumimoji="1" lang="zh-CN" altLang="en-US" sz="2800" b="1" dirty="0">
                <a:solidFill>
                  <a:schemeClr val="lt1"/>
                </a:solidFill>
              </a:rPr>
              <a:t>句子翻译</a:t>
            </a:r>
            <a:endParaRPr kumimoji="1" lang="zh-CN" altLang="en-US" sz="2800" b="1" dirty="0">
              <a:solidFill>
                <a:schemeClr val="lt1"/>
              </a:solidFill>
            </a:endParaRPr>
          </a:p>
        </p:txBody>
      </p:sp>
      <p:sp>
        <p:nvSpPr>
          <p:cNvPr id="5" name="圆角矩形 4"/>
          <p:cNvSpPr/>
          <p:nvPr/>
        </p:nvSpPr>
        <p:spPr>
          <a:xfrm>
            <a:off x="191770" y="617855"/>
            <a:ext cx="11856085" cy="1627505"/>
          </a:xfrm>
          <a:prstGeom prst="roundRect">
            <a:avLst>
              <a:gd name="adj" fmla="val 16667"/>
            </a:avLst>
          </a:prstGeom>
          <a:noFill/>
          <a:ln w="63500" cap="flat" cmpd="sng">
            <a:solidFill>
              <a:srgbClr val="7030A0"/>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6" name="文本框 5"/>
          <p:cNvSpPr txBox="1"/>
          <p:nvPr/>
        </p:nvSpPr>
        <p:spPr>
          <a:xfrm>
            <a:off x="391160" y="639445"/>
            <a:ext cx="11518900" cy="891540"/>
          </a:xfrm>
          <a:prstGeom prst="rect">
            <a:avLst/>
          </a:prstGeom>
          <a:noFill/>
        </p:spPr>
        <p:txBody>
          <a:bodyPr wrap="square">
            <a:spAutoFit/>
          </a:bodyPr>
          <a:lstStyle/>
          <a:p>
            <a:pPr algn="l"/>
            <a:r>
              <a:rPr lang="en-US" altLang="zh-CN" sz="2600">
                <a:latin typeface="Times New Roman" panose="02020603050405020304" charset="0"/>
                <a:cs typeface="Times New Roman" panose="02020603050405020304" charset="0"/>
                <a:sym typeface="+mn-ea"/>
              </a:rPr>
              <a:t>There have been several powerful explosions near Kiev, as residents of the Ukrainian capital have hunkered down for another night. </a:t>
            </a:r>
            <a:endParaRPr lang="en-US" altLang="zh-CN" sz="2600">
              <a:latin typeface="Times New Roman" panose="02020603050405020304" charset="0"/>
              <a:cs typeface="Times New Roman" panose="02020603050405020304" charset="0"/>
              <a:sym typeface="+mn-ea"/>
            </a:endParaRPr>
          </a:p>
        </p:txBody>
      </p:sp>
      <p:sp>
        <p:nvSpPr>
          <p:cNvPr id="12" name="文本框 11"/>
          <p:cNvSpPr txBox="1"/>
          <p:nvPr/>
        </p:nvSpPr>
        <p:spPr>
          <a:xfrm>
            <a:off x="391160" y="157289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4" name="文本框 13"/>
          <p:cNvSpPr txBox="1"/>
          <p:nvPr/>
        </p:nvSpPr>
        <p:spPr>
          <a:xfrm>
            <a:off x="1391285" y="1574165"/>
            <a:ext cx="10632440" cy="49149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cs typeface="宋体" panose="02010600030101010101" pitchFamily="2" charset="-122"/>
              </a:rPr>
              <a:t>当乌克兰首都居民准备再过一夜时，基辅附近发生了几起剧烈的爆炸。</a:t>
            </a:r>
            <a:r>
              <a:rPr sz="2600">
                <a:latin typeface="宋体" panose="02010600030101010101" pitchFamily="2" charset="-122"/>
                <a:ea typeface="宋体" panose="02010600030101010101" pitchFamily="2" charset="-122"/>
                <a:cs typeface="宋体" panose="02010600030101010101" pitchFamily="2" charset="-122"/>
              </a:rPr>
              <a:t>  </a:t>
            </a:r>
            <a:endParaRPr sz="2600">
              <a:latin typeface="宋体" panose="02010600030101010101" pitchFamily="2" charset="-122"/>
              <a:ea typeface="宋体" panose="02010600030101010101" pitchFamily="2" charset="-122"/>
              <a:cs typeface="宋体" panose="02010600030101010101" pitchFamily="2" charset="-122"/>
            </a:endParaRPr>
          </a:p>
        </p:txBody>
      </p:sp>
      <p:sp>
        <p:nvSpPr>
          <p:cNvPr id="2" name="圆角矩形 1"/>
          <p:cNvSpPr/>
          <p:nvPr/>
        </p:nvSpPr>
        <p:spPr>
          <a:xfrm>
            <a:off x="175260" y="4675505"/>
            <a:ext cx="11856085" cy="2004060"/>
          </a:xfrm>
          <a:prstGeom prst="roundRect">
            <a:avLst>
              <a:gd name="adj" fmla="val 16667"/>
            </a:avLst>
          </a:prstGeom>
          <a:noFill/>
          <a:ln w="63500" cap="flat" cmpd="sng">
            <a:solidFill>
              <a:schemeClr val="accent2"/>
            </a:solidFill>
            <a:prstDash val="solid"/>
            <a:headEnd type="none" w="med" len="med"/>
            <a:tailEnd type="none" w="med" len="med"/>
          </a:ln>
        </p:spPr>
        <p:txBody>
          <a:bodyPr/>
          <a:ls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a:lstStyle>
          <a:p>
            <a:endParaRPr lang="zh-CN" altLang="en-US"/>
          </a:p>
        </p:txBody>
      </p:sp>
      <p:sp>
        <p:nvSpPr>
          <p:cNvPr id="3" name="文本框 2"/>
          <p:cNvSpPr txBox="1"/>
          <p:nvPr/>
        </p:nvSpPr>
        <p:spPr>
          <a:xfrm>
            <a:off x="359410" y="4793615"/>
            <a:ext cx="11408410" cy="891540"/>
          </a:xfrm>
          <a:prstGeom prst="rect">
            <a:avLst/>
          </a:prstGeom>
          <a:noFill/>
        </p:spPr>
        <p:txBody>
          <a:bodyPr wrap="square">
            <a:spAutoFit/>
          </a:bodyPr>
          <a:lstStyle/>
          <a:p>
            <a:pPr algn="l"/>
            <a:r>
              <a:rPr lang="en-US" altLang="zh-CN" sz="2600">
                <a:solidFill>
                  <a:schemeClr val="tx1"/>
                </a:solidFill>
                <a:latin typeface="Times New Roman" panose="02020603050405020304" charset="0"/>
                <a:cs typeface="Times New Roman" panose="02020603050405020304" charset="0"/>
                <a:sym typeface="+mn-ea"/>
              </a:rPr>
              <a:t>The U.N. refugee agency says the Russian invasion has driven more than 150,000 people to flee Ukraine to neighboring countries further west.</a:t>
            </a:r>
            <a:endParaRPr lang="en-US" altLang="zh-CN" sz="2600">
              <a:solidFill>
                <a:schemeClr val="tx1"/>
              </a:solidFill>
              <a:latin typeface="Times New Roman" panose="02020603050405020304" charset="0"/>
              <a:cs typeface="Times New Roman" panose="02020603050405020304" charset="0"/>
              <a:sym typeface="+mn-ea"/>
            </a:endParaRPr>
          </a:p>
        </p:txBody>
      </p:sp>
      <p:sp>
        <p:nvSpPr>
          <p:cNvPr id="8" name="文本框 7"/>
          <p:cNvSpPr txBox="1"/>
          <p:nvPr/>
        </p:nvSpPr>
        <p:spPr>
          <a:xfrm>
            <a:off x="359410" y="5685155"/>
            <a:ext cx="967740" cy="521970"/>
          </a:xfrm>
          <a:prstGeom prst="rect">
            <a:avLst/>
          </a:prstGeom>
          <a:solidFill>
            <a:srgbClr val="0070C0"/>
          </a:solidFill>
        </p:spPr>
        <p:txBody>
          <a:bodyPr wrap="square" rtlCol="0">
            <a:spAutoFit/>
          </a:bodyPr>
          <a:lstStyle/>
          <a:p>
            <a:r>
              <a:rPr kumimoji="1" lang="zh-CN" altLang="en-US" sz="2800" b="1" dirty="0">
                <a:solidFill>
                  <a:schemeClr val="lt1"/>
                </a:solidFill>
              </a:rPr>
              <a:t>翻译</a:t>
            </a:r>
            <a:endParaRPr kumimoji="1" lang="zh-CN" altLang="en-US" sz="2800" b="1" dirty="0">
              <a:solidFill>
                <a:schemeClr val="lt1"/>
              </a:solidFill>
            </a:endParaRPr>
          </a:p>
        </p:txBody>
      </p:sp>
      <p:sp>
        <p:nvSpPr>
          <p:cNvPr id="11" name="文本框 10"/>
          <p:cNvSpPr txBox="1"/>
          <p:nvPr/>
        </p:nvSpPr>
        <p:spPr>
          <a:xfrm>
            <a:off x="1403985" y="5685155"/>
            <a:ext cx="10417175" cy="891540"/>
          </a:xfrm>
          <a:prstGeom prst="rect">
            <a:avLst/>
          </a:prstGeom>
          <a:noFill/>
        </p:spPr>
        <p:txBody>
          <a:bodyPr wrap="square" rtlCol="0">
            <a:spAutoFit/>
          </a:bodyPr>
          <a:lstStyle/>
          <a:p>
            <a:pPr algn="l">
              <a:buClrTx/>
              <a:buSzTx/>
              <a:buFontTx/>
            </a:pPr>
            <a:r>
              <a:rPr sz="2600">
                <a:latin typeface="华文中宋" panose="02010600040101010101" charset="-122"/>
                <a:ea typeface="华文中宋" panose="02010600040101010101" charset="-122"/>
                <a:cs typeface="华文中宋" panose="02010600040101010101" charset="-122"/>
              </a:rPr>
              <a:t>联合国难民署表示，俄罗斯的入侵已经迫使</a:t>
            </a:r>
            <a:r>
              <a:rPr lang="zh-CN" sz="2600">
                <a:latin typeface="华文中宋" panose="02010600040101010101" charset="-122"/>
                <a:ea typeface="华文中宋" panose="02010600040101010101" charset="-122"/>
                <a:cs typeface="华文中宋" panose="02010600040101010101" charset="-122"/>
              </a:rPr>
              <a:t>超过</a:t>
            </a:r>
            <a:r>
              <a:rPr sz="2600">
                <a:latin typeface="华文中宋" panose="02010600040101010101" charset="-122"/>
                <a:ea typeface="华文中宋" panose="02010600040101010101" charset="-122"/>
                <a:cs typeface="华文中宋" panose="02010600040101010101" charset="-122"/>
              </a:rPr>
              <a:t>15万人逃离乌克兰</a:t>
            </a:r>
            <a:r>
              <a:rPr lang="zh-CN" sz="2600">
                <a:latin typeface="华文中宋" panose="02010600040101010101" charset="-122"/>
                <a:ea typeface="华文中宋" panose="02010600040101010101" charset="-122"/>
                <a:cs typeface="华文中宋" panose="02010600040101010101" charset="-122"/>
              </a:rPr>
              <a:t>，</a:t>
            </a:r>
            <a:r>
              <a:rPr lang="zh-CN" altLang="en-US" sz="2600">
                <a:latin typeface="华文中宋" panose="02010600040101010101" charset="-122"/>
                <a:ea typeface="华文中宋" panose="02010600040101010101" charset="-122"/>
                <a:cs typeface="华文中宋" panose="02010600040101010101" charset="-122"/>
              </a:rPr>
              <a:t>去往</a:t>
            </a:r>
            <a:r>
              <a:rPr sz="2600">
                <a:latin typeface="华文中宋" panose="02010600040101010101" charset="-122"/>
                <a:ea typeface="华文中宋" panose="02010600040101010101" charset="-122"/>
                <a:cs typeface="华文中宋" panose="02010600040101010101" charset="-122"/>
              </a:rPr>
              <a:t>西边的邻国。</a:t>
            </a:r>
            <a:r>
              <a:rPr sz="2600">
                <a:latin typeface="华文中宋" panose="02010600040101010101" charset="-122"/>
                <a:ea typeface="华文中宋" panose="02010600040101010101" charset="-122"/>
              </a:rPr>
              <a:t>  </a:t>
            </a:r>
            <a:endParaRPr sz="2600">
              <a:latin typeface="华文中宋" panose="02010600040101010101" charset="-122"/>
              <a:ea typeface="华文中宋" panose="02010600040101010101" charset="-122"/>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animEffect transition="in" filter="blinds(horizontal)">
                                      <p:cBhvr>
                                        <p:cTn id="7" dur="500"/>
                                        <p:tgtEl>
                                          <p:spTgt spid="14"/>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1" animBg="1"/>
      <p:bldP spid="10" grpId="0"/>
      <p:bldP spid="12" grpId="1" animBg="1"/>
      <p:bldP spid="14" grpId="0"/>
      <p:bldP spid="8" grpId="1" animBg="1"/>
      <p:bldP spid="11" grpId="0"/>
    </p:bldLst>
  </p:timing>
</p:sld>
</file>

<file path=ppt/theme/theme1.xml><?xml version="1.0" encoding="utf-8"?>
<a:theme xmlns:a="http://schemas.openxmlformats.org/drawingml/2006/main" name="Office 主题">
  <a:themeElements>
    <a:clrScheme name="Office 主题">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主题">
      <a:majorFont>
        <a:latin typeface="Helvetica"/>
        <a:ea typeface="Helvetica"/>
        <a:cs typeface="Helvetica"/>
      </a:majorFont>
      <a:minorFont>
        <a:latin typeface="Calibri"/>
        <a:ea typeface="Calibri"/>
        <a:cs typeface="Calibri"/>
      </a:minorFont>
    </a:fontScheme>
    <a:fmtScheme name="Office 主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25400" cap="flat">
          <a:solidFill>
            <a:schemeClr val="accent1"/>
          </a:solidFill>
          <a:prstDash val="solid"/>
          <a:round/>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1_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a:ea typeface=""/>
        <a:cs typeface=""/>
        <a:font script="Jpan" typeface="ＭＳ Ｐゴシック"/>
        <a:font script="Hang" typeface="맑은 고딕"/>
        <a:font script="Hans" typeface="微软雅黑"/>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微软雅黑"/>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主题">
  <a:themeElements>
    <a:clrScheme name="Office 主题">
      <a:dk1>
        <a:srgbClr val="000000"/>
      </a:dk1>
      <a:lt1>
        <a:srgbClr val="FFFFFF"/>
      </a:lt1>
      <a:dk2>
        <a:srgbClr val="A7A7A7"/>
      </a:dk2>
      <a:lt2>
        <a:srgbClr val="535353"/>
      </a:lt2>
      <a:accent1>
        <a:srgbClr val="5B9BD5"/>
      </a:accent1>
      <a:accent2>
        <a:srgbClr val="ED7D31"/>
      </a:accent2>
      <a:accent3>
        <a:srgbClr val="A5A5A5"/>
      </a:accent3>
      <a:accent4>
        <a:srgbClr val="FFC000"/>
      </a:accent4>
      <a:accent5>
        <a:srgbClr val="4472C4"/>
      </a:accent5>
      <a:accent6>
        <a:srgbClr val="70AD47"/>
      </a:accent6>
      <a:hlink>
        <a:srgbClr val="0000FF"/>
      </a:hlink>
      <a:folHlink>
        <a:srgbClr val="FF00FF"/>
      </a:folHlink>
    </a:clrScheme>
    <a:fontScheme name="Office 主题">
      <a:majorFont>
        <a:latin typeface="Helvetica"/>
        <a:ea typeface="Helvetica"/>
        <a:cs typeface="Helvetica"/>
      </a:majorFont>
      <a:minorFont>
        <a:latin typeface="Calibri"/>
        <a:ea typeface="Calibri"/>
        <a:cs typeface="Calibri"/>
      </a:minorFont>
    </a:fontScheme>
    <a:fmtScheme name="Office 主题">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chemeClr val="accent1"/>
          </a:solidFill>
          <a:prstDash val="solid"/>
          <a:round/>
        </a:ln>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spDef>
    <a:lnDef>
      <a:spPr>
        <a:noFill/>
        <a:ln w="25400" cap="flat">
          <a:solidFill>
            <a:schemeClr val="accent1"/>
          </a:solidFill>
          <a:prstDash val="solid"/>
          <a:round/>
        </a:ln>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lnDef>
    <a:txDef>
      <a:spPr>
        <a:noFill/>
        <a:ln w="12700" cap="flat">
          <a:noFill/>
          <a:miter lim="400000"/>
        </a:ln>
      </a:spPr>
      <a:bodyPr rot="0" spcFirstLastPara="1" vertOverflow="overflow" horzOverflow="overflow" vert="horz" wrap="square" lIns="0" tIns="0" rIns="0" bIns="0" numCol="1" spcCol="38100" rtlCol="0" anchor="t">
        <a:spAutoFit/>
      </a:bodyPr>
      <a:lstStyle>
        <a:defPPr marL="0" marR="0" indent="0" algn="l" defTabSz="914400" rtl="0" fontAlgn="auto" latinLnBrk="0"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latin typeface="+mj-lt"/>
            <a:ea typeface="+mj-ea"/>
            <a:cs typeface="+mj-cs"/>
            <a:sym typeface="Helvetica"/>
          </a:defRPr>
        </a:defPPr>
        <a:lvl1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defRPr kumimoji="0" sz="1800" b="0" i="0" u="none" strike="noStrike" cap="none" spc="0" normalizeH="0" baseline="0">
            <a:ln>
              <a:noFill/>
            </a:ln>
            <a:solidFill>
              <a:srgbClr val="000000"/>
            </a:solidFill>
            <a:effectLst/>
            <a:uFillTx/>
          </a:defRPr>
        </a:lvl9pPr>
      </a:lstStyle>
      <a:style>
        <a:lnRef idx="0">
          <a:srgbClr val="FFFFFF"/>
        </a:lnRef>
        <a:fillRef idx="0">
          <a:srgbClr val="FFFFFF"/>
        </a:fillRef>
        <a:effectRef idx="0">
          <a:srgbClr val="FFFFFF"/>
        </a:effectRef>
        <a:fontRef idx="none"/>
      </a:style>
    </a:txDef>
  </a:objectDefaul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13001</Words>
  <Application>WPS 演示</Application>
  <PresentationFormat>宽屏</PresentationFormat>
  <Paragraphs>451</Paragraphs>
  <Slides>25</Slides>
  <Notes>0</Notes>
  <HiddenSlides>0</HiddenSlides>
  <MMClips>2</MMClips>
  <ScaleCrop>false</ScaleCrop>
  <HeadingPairs>
    <vt:vector size="6" baseType="variant">
      <vt:variant>
        <vt:lpstr>已用的字体</vt:lpstr>
      </vt:variant>
      <vt:variant>
        <vt:i4>17</vt:i4>
      </vt:variant>
      <vt:variant>
        <vt:lpstr>主题</vt:lpstr>
      </vt:variant>
      <vt:variant>
        <vt:i4>2</vt:i4>
      </vt:variant>
      <vt:variant>
        <vt:lpstr>幻灯片标题</vt:lpstr>
      </vt:variant>
      <vt:variant>
        <vt:i4>25</vt:i4>
      </vt:variant>
    </vt:vector>
  </HeadingPairs>
  <TitlesOfParts>
    <vt:vector size="44" baseType="lpstr">
      <vt:lpstr>Arial</vt:lpstr>
      <vt:lpstr>宋体</vt:lpstr>
      <vt:lpstr>Wingdings</vt:lpstr>
      <vt:lpstr>Helvetica</vt:lpstr>
      <vt:lpstr>Calibri</vt:lpstr>
      <vt:lpstr>Arial</vt:lpstr>
      <vt:lpstr>Trebuchet MS</vt:lpstr>
      <vt:lpstr>Times New Roman</vt:lpstr>
      <vt:lpstr>华文中宋</vt:lpstr>
      <vt:lpstr>Wingdings</vt:lpstr>
      <vt:lpstr>微软雅黑</vt:lpstr>
      <vt:lpstr>Times New Roman</vt:lpstr>
      <vt:lpstr>Arial Unicode MS</vt:lpstr>
      <vt:lpstr>Calibri Light</vt:lpstr>
      <vt:lpstr>HelveticaNeue</vt:lpstr>
      <vt:lpstr>Corbel</vt:lpstr>
      <vt:lpstr>华文新魏</vt:lpstr>
      <vt:lpstr>Office 主题</vt:lpstr>
      <vt:lpstr>1_Office 主题</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lpstr>PowerPoint 演示文稿</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演示文稿</dc:title>
  <dc:creator/>
  <cp:lastModifiedBy>24147</cp:lastModifiedBy>
  <cp:revision>125</cp:revision>
  <dcterms:created xsi:type="dcterms:W3CDTF">2022-02-14T11:09:00Z</dcterms:created>
  <dcterms:modified xsi:type="dcterms:W3CDTF">2022-03-06T14:21:38Z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10312B03AF3B4981981B392DDF668E29</vt:lpwstr>
  </property>
  <property fmtid="{D5CDD505-2E9C-101B-9397-08002B2CF9AE}" pid="3" name="KSOProductBuildVer">
    <vt:lpwstr>2052-11.8.2.8411</vt:lpwstr>
  </property>
</Properties>
</file>