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1" r:id="rId3"/>
    <p:sldId id="256" r:id="rId4"/>
    <p:sldId id="257" r:id="rId5"/>
    <p:sldId id="260" r:id="rId6"/>
    <p:sldId id="262" r:id="rId7"/>
    <p:sldId id="263" r:id="rId8"/>
    <p:sldId id="264" r:id="rId9"/>
    <p:sldId id="274" r:id="rId10"/>
    <p:sldId id="266" r:id="rId11"/>
    <p:sldId id="267" r:id="rId12"/>
    <p:sldId id="268" r:id="rId13"/>
    <p:sldId id="269" r:id="rId14"/>
    <p:sldId id="272" r:id="rId15"/>
    <p:sldId id="271" r:id="rId16"/>
  </p:sldIdLst>
  <p:sldSz cx="12192000" cy="6858000"/>
  <p:notesSz cx="6858000" cy="9144000"/>
  <p:embeddedFontLst>
    <p:embeddedFont>
      <p:font typeface="Berlin Sans FB Demi" panose="020E0802020502020306" charset="0"/>
      <p:bold r:id="rId20"/>
    </p:embeddedFont>
    <p:embeddedFont>
      <p:font typeface="Impact" panose="020B0806030902050204" charset="0"/>
      <p:regular r:id="rId21"/>
    </p:embeddedFont>
    <p:embeddedFont>
      <p:font typeface="微软雅黑" panose="020B0503020204020204" charset="-122"/>
      <p:regular r:id="rId22"/>
    </p:embeddedFont>
    <p:embeddedFont>
      <p:font typeface="华文新魏" panose="02010800040101010101" pitchFamily="2" charset="-122"/>
      <p:regular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03D34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08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0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82.xml"/><Relationship Id="rId5" Type="http://schemas.openxmlformats.org/officeDocument/2006/relationships/image" Target="../media/image11.png"/><Relationship Id="rId4" Type="http://schemas.openxmlformats.org/officeDocument/2006/relationships/tags" Target="../tags/tag81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84.xml"/><Relationship Id="rId5" Type="http://schemas.openxmlformats.org/officeDocument/2006/relationships/image" Target="../media/image12.png"/><Relationship Id="rId4" Type="http://schemas.openxmlformats.org/officeDocument/2006/relationships/tags" Target="../tags/tag83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85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6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4.xml"/><Relationship Id="rId3" Type="http://schemas.openxmlformats.org/officeDocument/2006/relationships/image" Target="../media/image3.jpe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66.xml"/><Relationship Id="rId4" Type="http://schemas.openxmlformats.org/officeDocument/2006/relationships/image" Target="../media/image6.jpeg"/><Relationship Id="rId3" Type="http://schemas.openxmlformats.org/officeDocument/2006/relationships/tags" Target="../tags/tag65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68.xml"/><Relationship Id="rId5" Type="http://schemas.openxmlformats.org/officeDocument/2006/relationships/image" Target="../media/image8.png"/><Relationship Id="rId4" Type="http://schemas.openxmlformats.org/officeDocument/2006/relationships/tags" Target="../tags/tag67.xml"/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9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74.xml"/><Relationship Id="rId5" Type="http://schemas.openxmlformats.org/officeDocument/2006/relationships/image" Target="../media/image8.png"/><Relationship Id="rId4" Type="http://schemas.openxmlformats.org/officeDocument/2006/relationships/tags" Target="../tags/tag73.xml"/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79.xml"/><Relationship Id="rId6" Type="http://schemas.openxmlformats.org/officeDocument/2006/relationships/image" Target="../media/image10.png"/><Relationship Id="rId5" Type="http://schemas.openxmlformats.org/officeDocument/2006/relationships/tags" Target="../tags/tag78.xml"/><Relationship Id="rId4" Type="http://schemas.microsoft.com/office/2007/relationships/media" Target="../media/media1.mp4"/><Relationship Id="rId3" Type="http://schemas.openxmlformats.org/officeDocument/2006/relationships/video" Target="NULL" TargetMode="External"/><Relationship Id="rId2" Type="http://schemas.openxmlformats.org/officeDocument/2006/relationships/image" Target="../media/image9.jpeg"/><Relationship Id="rId1" Type="http://schemas.openxmlformats.org/officeDocument/2006/relationships/tags" Target="../tags/tag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98625"/>
            <a:ext cx="3622040" cy="43097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8170" y="982345"/>
            <a:ext cx="8025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Write a 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comment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about the blog post.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2765" y="337185"/>
            <a:ext cx="510921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600">
                <a:latin typeface="Berlin Sans FB Demi" panose="020E0802020502020306" charset="0"/>
                <a:cs typeface="Berlin Sans FB Demi" panose="020E0802020502020306" charset="0"/>
              </a:rPr>
              <a:t>Writing task</a:t>
            </a:r>
            <a:endParaRPr lang="en-US" altLang="zh-CN" sz="360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37915" y="1719580"/>
            <a:ext cx="8387715" cy="4287520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637915" y="1838325"/>
            <a:ext cx="80257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Tip1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about the way to organise your ideas.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18890" y="3075305"/>
            <a:ext cx="802576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A.by the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time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of day when the activities happen.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buNone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B.by the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type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of activity (E,S,L)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buNone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C.by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opinion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: good VS bad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buNone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D.by the ones I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do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VS the ones I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don’t do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19"/>
                            </p:stCondLst>
                            <p:childTnLst>
                              <p:par>
                                <p:cTn id="1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98625"/>
            <a:ext cx="3622040" cy="43097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8170" y="982345"/>
            <a:ext cx="8025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Write a 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comment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about the blog post.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2765" y="337185"/>
            <a:ext cx="510921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600">
                <a:latin typeface="Berlin Sans FB Demi" panose="020E0802020502020306" charset="0"/>
                <a:cs typeface="Berlin Sans FB Demi" panose="020E0802020502020306" charset="0"/>
              </a:rPr>
              <a:t>Writing task</a:t>
            </a:r>
            <a:endParaRPr lang="en-US" altLang="zh-CN" sz="360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37915" y="1719580"/>
            <a:ext cx="8387715" cy="4287520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637915" y="1838325"/>
            <a:ext cx="80257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Tip2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about the outline.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18890" y="2502535"/>
            <a:ext cx="8025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Be sure to start with </a:t>
            </a:r>
            <a:r>
              <a:rPr lang="en-US" altLang="zh-CN" sz="2400" b="1" i="1" u="sng">
                <a:latin typeface="Times New Roman" panose="02020603050405020304" charset="0"/>
                <a:cs typeface="Times New Roman" panose="02020603050405020304" charset="0"/>
              </a:rPr>
              <a:t>an introduction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and end with </a:t>
            </a:r>
            <a:r>
              <a:rPr lang="en-US" altLang="zh-CN" sz="2400" b="1" i="1" u="sng">
                <a:latin typeface="Times New Roman" panose="02020603050405020304" charset="0"/>
                <a:cs typeface="Times New Roman" panose="02020603050405020304" charset="0"/>
              </a:rPr>
              <a:t>a conclusion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5分钟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475345" y="212725"/>
            <a:ext cx="2581275" cy="12172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18890" y="3213735"/>
            <a:ext cx="7932420" cy="193802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p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        I think your daily online activities are very </a:t>
            </a:r>
            <a:r>
              <a:rPr lang="en-US" altLang="zh-CN" sz="2400" i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...</a:t>
            </a:r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________.</a:t>
            </a:r>
            <a:endParaRPr lang="en-US" altLang="zh-CN" sz="2400" i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zh-CN" sz="2400" i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...</a:t>
            </a:r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____________________________________________</a:t>
            </a:r>
            <a:endParaRPr lang="en-US" altLang="zh-CN" sz="2400" i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__________________________________________________</a:t>
            </a:r>
            <a:endParaRPr lang="en-US" altLang="zh-CN" sz="2400" i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        To sum up, I think that your online activities are </a:t>
            </a:r>
            <a:r>
              <a:rPr lang="en-US" altLang="zh-CN" sz="2400" i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...</a:t>
            </a:r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______</a:t>
            </a:r>
            <a:endParaRPr lang="en-US" altLang="zh-CN" sz="2400" i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__________________________________________________.</a:t>
            </a:r>
            <a:endParaRPr lang="en-US" altLang="zh-CN" sz="2400" i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98625"/>
            <a:ext cx="3622040" cy="43097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8170" y="982345"/>
            <a:ext cx="958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Pair work: use the checklist to revise your partner’s draft.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2765" y="337185"/>
            <a:ext cx="510921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600">
                <a:latin typeface="Berlin Sans FB Demi" panose="020E0802020502020306" charset="0"/>
                <a:cs typeface="Berlin Sans FB Demi" panose="020E0802020502020306" charset="0"/>
              </a:rPr>
              <a:t>Evaluation</a:t>
            </a:r>
            <a:r>
              <a:rPr lang="zh-CN" altLang="en-US" sz="3600">
                <a:latin typeface="Berlin Sans FB Demi" panose="020E0802020502020306" charset="0"/>
                <a:cs typeface="Berlin Sans FB Demi" panose="020E0802020502020306" charset="0"/>
              </a:rPr>
              <a:t>评价</a:t>
            </a:r>
            <a:endParaRPr lang="zh-CN" altLang="en-US" sz="360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37915" y="1719580"/>
            <a:ext cx="8387715" cy="4287520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637915" y="1838325"/>
            <a:ext cx="80257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None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Checklist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18890" y="2502535"/>
            <a:ext cx="813498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+mj-lt"/>
              <a:buAutoNum type="arabicPeriod"/>
            </a:pPr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Does the comment start with an introduction and end with a conclusion?</a:t>
            </a:r>
            <a:endParaRPr lang="en-US" altLang="zh-CN" sz="2400" i="1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Does the writer show the idea clearly in the introduction?</a:t>
            </a:r>
            <a:endParaRPr lang="en-US" altLang="zh-CN" sz="2400" i="1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Are the ideas well organised?</a:t>
            </a:r>
            <a:endParaRPr lang="en-US" altLang="zh-CN" sz="2400" i="1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Does the writer include examples, explanations, or comparisons?</a:t>
            </a:r>
            <a:endParaRPr lang="en-US" altLang="zh-CN" sz="2400" i="1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Can you find any grammar, spelling or punctuation mistakes?</a:t>
            </a:r>
            <a:endParaRPr lang="en-US" altLang="zh-CN" sz="24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2分钟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439275" y="5398770"/>
            <a:ext cx="2144395" cy="902970"/>
          </a:xfrm>
          <a:prstGeom prst="rect">
            <a:avLst/>
          </a:prstGeom>
        </p:spPr>
      </p:pic>
      <p:sp>
        <p:nvSpPr>
          <p:cNvPr id="5" name="五角星 4"/>
          <p:cNvSpPr/>
          <p:nvPr/>
        </p:nvSpPr>
        <p:spPr>
          <a:xfrm>
            <a:off x="3451860" y="2502535"/>
            <a:ext cx="461010" cy="376555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五角星 5"/>
          <p:cNvSpPr/>
          <p:nvPr/>
        </p:nvSpPr>
        <p:spPr>
          <a:xfrm>
            <a:off x="3451860" y="3241040"/>
            <a:ext cx="461010" cy="376555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五角星 10"/>
          <p:cNvSpPr/>
          <p:nvPr/>
        </p:nvSpPr>
        <p:spPr>
          <a:xfrm>
            <a:off x="3451860" y="3665220"/>
            <a:ext cx="461010" cy="376555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五角星 11"/>
          <p:cNvSpPr/>
          <p:nvPr/>
        </p:nvSpPr>
        <p:spPr>
          <a:xfrm>
            <a:off x="3451860" y="4041775"/>
            <a:ext cx="461010" cy="376555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五角星 12"/>
          <p:cNvSpPr/>
          <p:nvPr/>
        </p:nvSpPr>
        <p:spPr>
          <a:xfrm>
            <a:off x="3451860" y="4728210"/>
            <a:ext cx="461010" cy="376555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3456305" y="1445260"/>
            <a:ext cx="510921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600">
                <a:latin typeface="Berlin Sans FB Demi" panose="020E0802020502020306" charset="0"/>
                <a:cs typeface="Berlin Sans FB Demi" panose="020E0802020502020306" charset="0"/>
              </a:rPr>
              <a:t>Assignment</a:t>
            </a:r>
            <a:endParaRPr lang="en-US" altLang="zh-CN" sz="360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11630" y="2452370"/>
            <a:ext cx="958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Revise your draft and help yourselves use the Internet 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wisely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任意多边形: 形状 11"/>
          <p:cNvSpPr/>
          <p:nvPr/>
        </p:nvSpPr>
        <p:spPr>
          <a:xfrm>
            <a:off x="5711252" y="3721143"/>
            <a:ext cx="6465758" cy="3136856"/>
          </a:xfrm>
          <a:custGeom>
            <a:avLst/>
            <a:gdLst>
              <a:gd name="connsiteX0" fmla="*/ 3661427 w 7322854"/>
              <a:gd name="connsiteY0" fmla="*/ 0 h 3429000"/>
              <a:gd name="connsiteX1" fmla="*/ 7307599 w 7322854"/>
              <a:gd name="connsiteY1" fmla="*/ 3140646 h 3429000"/>
              <a:gd name="connsiteX2" fmla="*/ 7322854 w 7322854"/>
              <a:gd name="connsiteY2" fmla="*/ 3429000 h 3429000"/>
              <a:gd name="connsiteX3" fmla="*/ 0 w 7322854"/>
              <a:gd name="connsiteY3" fmla="*/ 3429000 h 3429000"/>
              <a:gd name="connsiteX4" fmla="*/ 15255 w 7322854"/>
              <a:gd name="connsiteY4" fmla="*/ 3140646 h 3429000"/>
              <a:gd name="connsiteX5" fmla="*/ 3661427 w 7322854"/>
              <a:gd name="connsiteY5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22854" h="3429000">
                <a:moveTo>
                  <a:pt x="3661427" y="0"/>
                </a:moveTo>
                <a:cubicBezTo>
                  <a:pt x="5559092" y="0"/>
                  <a:pt x="7119910" y="1376593"/>
                  <a:pt x="7307599" y="3140646"/>
                </a:cubicBezTo>
                <a:lnTo>
                  <a:pt x="7322854" y="3429000"/>
                </a:lnTo>
                <a:lnTo>
                  <a:pt x="0" y="3429000"/>
                </a:lnTo>
                <a:lnTo>
                  <a:pt x="15255" y="3140646"/>
                </a:lnTo>
                <a:cubicBezTo>
                  <a:pt x="202944" y="1376593"/>
                  <a:pt x="1763762" y="0"/>
                  <a:pt x="3661427" y="0"/>
                </a:cubicBezTo>
                <a:close/>
              </a:path>
            </a:pathLst>
          </a:custGeom>
          <a:blipFill dpi="0" rotWithShape="1">
            <a:blip r:embed="rId1" cstate="email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98625"/>
            <a:ext cx="3622040" cy="43097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8170" y="982345"/>
            <a:ext cx="8025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Possible version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2765" y="337185"/>
            <a:ext cx="510921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3600">
                <a:latin typeface="Berlin Sans FB Demi" panose="020E0802020502020306" charset="0"/>
                <a:cs typeface="Berlin Sans FB Demi" panose="020E0802020502020306" charset="0"/>
              </a:rPr>
              <a:t>Writing task</a:t>
            </a:r>
            <a:endParaRPr lang="en-US" altLang="zh-CN" sz="360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37915" y="1719580"/>
            <a:ext cx="8387715" cy="4287520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733800" y="2242820"/>
            <a:ext cx="819658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+mj-lt"/>
              <a:buNone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  I think your daily online activities are very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interesting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buFont typeface="+mj-lt"/>
              <a:buNone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I also like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to stream music and audio books for entertainment.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 also like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to watch videos too.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It is good tha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 you use an app and podcast to learn English everyday. You can also stream English songs and films to help practise and hear natural English being spoken.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buFont typeface="+mj-lt"/>
              <a:buNone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To sum up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, I think that your online activities are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well balanced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among entertainment. social use, and learning.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图片 3" descr="网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80" y="0"/>
            <a:ext cx="10022840" cy="6858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524000" y="699770"/>
            <a:ext cx="9144000" cy="3962400"/>
            <a:chOff x="2400" y="1768"/>
            <a:chExt cx="14400" cy="6240"/>
          </a:xfrm>
        </p:grpSpPr>
        <p:sp>
          <p:nvSpPr>
            <p:cNvPr id="5" name="圆角矩形 4"/>
            <p:cNvSpPr/>
            <p:nvPr/>
          </p:nvSpPr>
          <p:spPr>
            <a:xfrm>
              <a:off x="3372" y="3830"/>
              <a:ext cx="12525" cy="2625"/>
            </a:xfrm>
            <a:prstGeom prst="roundRect">
              <a:avLst/>
            </a:prstGeom>
            <a:solidFill>
              <a:schemeClr val="accent1">
                <a:alpha val="54000"/>
              </a:schemeClr>
            </a:solidFill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400" y="1768"/>
              <a:ext cx="14400" cy="6240"/>
              <a:chOff x="2400" y="1768"/>
              <a:chExt cx="14400" cy="6240"/>
            </a:xfrm>
          </p:grpSpPr>
          <p:sp>
            <p:nvSpPr>
              <p:cNvPr id="6" name="标题 1"/>
              <p:cNvSpPr>
                <a:spLocks noGrp="1"/>
              </p:cNvSpPr>
              <p:nvPr/>
            </p:nvSpPr>
            <p:spPr>
              <a:xfrm>
                <a:off x="2400" y="1768"/>
                <a:ext cx="14400" cy="3760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b="1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B2U3 The Internet</a:t>
                </a:r>
                <a:endParaRPr lang="en-US" altLang="zh-CN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7" name="副标题 2"/>
              <p:cNvSpPr>
                <a:spLocks noGrp="1"/>
              </p:cNvSpPr>
              <p:nvPr/>
            </p:nvSpPr>
            <p:spPr>
              <a:xfrm>
                <a:off x="2400" y="5402"/>
                <a:ext cx="14400" cy="26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i="1" u="sng"/>
                  <a:t>[workbook]-Reading and Writing</a:t>
                </a:r>
                <a:endParaRPr lang="en-US" altLang="zh-CN" i="1" u="sng"/>
              </a:p>
            </p:txBody>
          </p:sp>
        </p:grpSp>
      </p:grpSp>
      <p:sp>
        <p:nvSpPr>
          <p:cNvPr id="10" name="文本框 9"/>
          <p:cNvSpPr txBox="1"/>
          <p:nvPr/>
        </p:nvSpPr>
        <p:spPr>
          <a:xfrm>
            <a:off x="6316345" y="5033010"/>
            <a:ext cx="20447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</a:rPr>
              <a:t>-by </a:t>
            </a:r>
            <a:r>
              <a:rPr lang="en-US" altLang="zh-CN" sz="2000" i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</a:rPr>
              <a:t>Iris Yan</a:t>
            </a:r>
            <a:endParaRPr lang="en-US" altLang="zh-CN" sz="2000" i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Berlin Sans FB Demi" panose="020E0802020502020306" charset="0"/>
                <a:cs typeface="Berlin Sans FB Demi" panose="020E0802020502020306" charset="0"/>
              </a:rPr>
              <a:t>Lead-in: Ty</a:t>
            </a:r>
            <a:r>
              <a:rPr lang="en-US" altLang="zh-CN"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p</a:t>
            </a:r>
            <a:r>
              <a:rPr lang="en-US" altLang="zh-CN">
                <a:latin typeface="Berlin Sans FB Demi" panose="020E0802020502020306" charset="0"/>
                <a:cs typeface="Berlin Sans FB Demi" panose="020E0802020502020306" charset="0"/>
              </a:rPr>
              <a:t>es of online activities.</a:t>
            </a:r>
            <a:endParaRPr lang="en-US" altLang="zh-CN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1645" y="4610735"/>
            <a:ext cx="2915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rgbClr val="E03D34"/>
                </a:solidFill>
                <a:latin typeface="Berlin Sans FB Demi" panose="020E0802020502020306" charset="0"/>
                <a:cs typeface="Berlin Sans FB Demi" panose="020E0802020502020306" charset="0"/>
              </a:rPr>
              <a:t>E</a:t>
            </a:r>
            <a:r>
              <a:rPr lang="en-US" altLang="zh-CN" sz="3200">
                <a:latin typeface="Berlin Sans FB Demi" panose="020E0802020502020306" charset="0"/>
                <a:cs typeface="Berlin Sans FB Demi" panose="020E0802020502020306" charset="0"/>
              </a:rPr>
              <a:t>ntertainment </a:t>
            </a:r>
            <a:endParaRPr lang="en-US" altLang="zh-CN" sz="320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68470" y="4631055"/>
            <a:ext cx="2915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>
                <a:solidFill>
                  <a:srgbClr val="E03D34"/>
                </a:solidFill>
                <a:latin typeface="Berlin Sans FB Demi" panose="020E0802020502020306" charset="0"/>
                <a:cs typeface="Berlin Sans FB Demi" panose="020E0802020502020306" charset="0"/>
              </a:rPr>
              <a:t>S</a:t>
            </a:r>
            <a:r>
              <a:rPr lang="en-US" altLang="zh-CN" sz="3200">
                <a:latin typeface="Berlin Sans FB Demi" panose="020E0802020502020306" charset="0"/>
                <a:cs typeface="Berlin Sans FB Demi" panose="020E0802020502020306" charset="0"/>
              </a:rPr>
              <a:t>ocial use </a:t>
            </a:r>
            <a:endParaRPr lang="en-US" altLang="zh-CN" sz="320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24570" y="4610735"/>
            <a:ext cx="2915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>
                <a:solidFill>
                  <a:srgbClr val="E03D34"/>
                </a:solidFill>
                <a:latin typeface="Berlin Sans FB Demi" panose="020E0802020502020306" charset="0"/>
                <a:cs typeface="Berlin Sans FB Demi" panose="020E0802020502020306" charset="0"/>
              </a:rPr>
              <a:t>L</a:t>
            </a:r>
            <a:r>
              <a:rPr lang="en-US" altLang="zh-CN" sz="3200">
                <a:latin typeface="Berlin Sans FB Demi" panose="020E0802020502020306" charset="0"/>
                <a:cs typeface="Berlin Sans FB Demi" panose="020E0802020502020306" charset="0"/>
              </a:rPr>
              <a:t>earning </a:t>
            </a:r>
            <a:endParaRPr lang="en-US" altLang="zh-CN" sz="320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576430" y="1697990"/>
            <a:ext cx="12723980" cy="2787525"/>
            <a:chOff x="-977" y="2850"/>
            <a:chExt cx="20506" cy="45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图片 2" descr="C:\Users\admin\Desktop\听音乐.jpg听音乐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977" y="2874"/>
              <a:ext cx="6718" cy="4517"/>
            </a:xfrm>
            <a:prstGeom prst="rect">
              <a:avLst/>
            </a:prstGeom>
          </p:spPr>
        </p:pic>
        <p:pic>
          <p:nvPicPr>
            <p:cNvPr id="15" name="图片 14" descr="是用电脑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17" y="2850"/>
              <a:ext cx="6812" cy="4542"/>
            </a:xfrm>
            <a:prstGeom prst="rect">
              <a:avLst/>
            </a:prstGeom>
          </p:spPr>
        </p:pic>
        <p:pic>
          <p:nvPicPr>
            <p:cNvPr id="2" name="图片 1" descr="H:\教学课件\必修二\B2U3\B2U3 My day online\二稿\社交.jpg社交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448" y="2850"/>
              <a:ext cx="7269" cy="4541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6219825" y="1056005"/>
            <a:ext cx="513270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Draw a mind map to show the outline.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In what order does the author organise the details?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25"/>
            <a:ext cx="5759450" cy="68529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094730" y="337185"/>
            <a:ext cx="5109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Berlin Sans FB Demi" panose="020E0802020502020306" charset="0"/>
                <a:cs typeface="Berlin Sans FB Demi" panose="020E0802020502020306" charset="0"/>
              </a:rPr>
              <a:t>Reading</a:t>
            </a:r>
            <a:endParaRPr lang="en-US" altLang="zh-CN" sz="360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99055" y="657860"/>
            <a:ext cx="2324100" cy="5194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06755" y="1228725"/>
            <a:ext cx="4216400" cy="5118735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599055" y="655320"/>
            <a:ext cx="2305050" cy="52197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E03D34"/>
                </a:solidFill>
                <a:latin typeface="Berlin Sans FB Demi" panose="020E0802020502020306" charset="0"/>
                <a:cs typeface="Berlin Sans FB Demi" panose="020E0802020502020306" charset="0"/>
              </a:rPr>
              <a:t>introduction</a:t>
            </a:r>
            <a:endParaRPr lang="en-US" altLang="zh-CN" sz="280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491105" y="1187450"/>
            <a:ext cx="892175" cy="245110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599055" y="2020570"/>
            <a:ext cx="1391285" cy="245110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06755" y="2580005"/>
            <a:ext cx="1078865" cy="245110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85800" y="3099435"/>
            <a:ext cx="568325" cy="245110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706755" y="3803650"/>
            <a:ext cx="1607820" cy="245110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685800" y="4507865"/>
            <a:ext cx="745490" cy="245110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883025" y="5758180"/>
            <a:ext cx="1107440" cy="245110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725170" y="1236980"/>
            <a:ext cx="4355465" cy="1883410"/>
          </a:xfrm>
          <a:prstGeom prst="rect">
            <a:avLst/>
          </a:prstGeom>
          <a:solidFill>
            <a:srgbClr val="FFFF0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725805" y="3119755"/>
            <a:ext cx="4355465" cy="706755"/>
          </a:xfrm>
          <a:prstGeom prst="rect">
            <a:avLst/>
          </a:prstGeom>
          <a:solidFill>
            <a:srgbClr val="FFC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77975" y="3526790"/>
            <a:ext cx="230505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0070C0"/>
                </a:solidFill>
                <a:latin typeface="Berlin Sans FB Demi" panose="020E0802020502020306" charset="0"/>
                <a:cs typeface="Berlin Sans FB Demi" panose="020E0802020502020306" charset="0"/>
              </a:rPr>
              <a:t>Details</a:t>
            </a:r>
            <a:endParaRPr lang="en-US" altLang="zh-CN" sz="2800">
              <a:solidFill>
                <a:srgbClr val="0070C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725" y="3836035"/>
            <a:ext cx="4355465" cy="706755"/>
          </a:xfrm>
          <a:prstGeom prst="rect">
            <a:avLst/>
          </a:prstGeom>
          <a:solidFill>
            <a:srgbClr val="00B05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721360" y="4552315"/>
            <a:ext cx="4355465" cy="1805305"/>
          </a:xfrm>
          <a:prstGeom prst="rect">
            <a:avLst/>
          </a:prstGeom>
          <a:solidFill>
            <a:srgbClr val="7030A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6219825" y="3521075"/>
            <a:ext cx="5531485" cy="571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7898130" y="3489325"/>
            <a:ext cx="108204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r"/>
            <a:r>
              <a:rPr lang="en-US" altLang="zh-CN" sz="2800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Noon</a:t>
            </a:r>
            <a:endParaRPr lang="en-US" altLang="zh-CN" sz="2800">
              <a:solidFill>
                <a:srgbClr val="C0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983855" y="3871595"/>
            <a:ext cx="202819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Afternoon</a:t>
            </a:r>
            <a:endParaRPr lang="en-US" altLang="zh-CN" sz="2800">
              <a:solidFill>
                <a:srgbClr val="C0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399270" y="2564130"/>
            <a:ext cx="1577975" cy="138366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endParaRPr lang="en-US" altLang="zh-CN" sz="2800">
              <a:solidFill>
                <a:srgbClr val="C0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  <a:p>
            <a:pPr algn="ctr"/>
            <a:endParaRPr lang="en-US" altLang="zh-CN" sz="2800">
              <a:solidFill>
                <a:srgbClr val="C0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  <a:p>
            <a:pPr algn="ctr"/>
            <a:r>
              <a:rPr lang="en-US" altLang="zh-CN" sz="2800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Evening</a:t>
            </a:r>
            <a:endParaRPr lang="en-US" altLang="zh-CN" sz="2800">
              <a:solidFill>
                <a:srgbClr val="C0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1015345" y="3569970"/>
            <a:ext cx="230505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just"/>
            <a:r>
              <a:rPr lang="en-US" altLang="zh-CN" sz="2800">
                <a:solidFill>
                  <a:srgbClr val="FF0000"/>
                </a:solidFill>
                <a:latin typeface="Berlin Sans FB Demi" panose="020E0802020502020306" charset="0"/>
                <a:cs typeface="Berlin Sans FB Demi" panose="020E0802020502020306" charset="0"/>
              </a:rPr>
              <a:t>Time</a:t>
            </a:r>
            <a:endParaRPr lang="en-US" altLang="zh-CN" sz="2800">
              <a:solidFill>
                <a:srgbClr val="FF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799330" y="3101975"/>
            <a:ext cx="265430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4819015" y="3827145"/>
            <a:ext cx="265430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4780915" y="4552315"/>
            <a:ext cx="265430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8366125" y="1953895"/>
            <a:ext cx="450850" cy="459740"/>
            <a:chOff x="13175" y="3077"/>
            <a:chExt cx="710" cy="724"/>
          </a:xfrm>
        </p:grpSpPr>
        <p:sp>
          <p:nvSpPr>
            <p:cNvPr id="4" name="椭圆 3"/>
            <p:cNvSpPr/>
            <p:nvPr/>
          </p:nvSpPr>
          <p:spPr>
            <a:xfrm>
              <a:off x="13175" y="3090"/>
              <a:ext cx="711" cy="6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3269" y="3077"/>
              <a:ext cx="55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bg1"/>
                  </a:solidFill>
                  <a:latin typeface="Impact" panose="020B0806030902050204" charset="0"/>
                  <a:cs typeface="Impact" panose="020B0806030902050204" charset="0"/>
                </a:rPr>
                <a:t>1</a:t>
              </a:r>
              <a:endParaRPr lang="en-US" altLang="zh-CN" sz="24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492240" y="2835910"/>
            <a:ext cx="4522470" cy="539750"/>
            <a:chOff x="10224" y="4466"/>
            <a:chExt cx="7122" cy="850"/>
          </a:xfrm>
        </p:grpSpPr>
        <p:sp>
          <p:nvSpPr>
            <p:cNvPr id="35" name="矩形 34"/>
            <p:cNvSpPr/>
            <p:nvPr/>
          </p:nvSpPr>
          <p:spPr>
            <a:xfrm>
              <a:off x="10224" y="4466"/>
              <a:ext cx="7123" cy="8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10301" y="4529"/>
              <a:ext cx="6948" cy="756"/>
              <a:chOff x="10301" y="4529"/>
              <a:chExt cx="6948" cy="756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10301" y="4542"/>
                <a:ext cx="711" cy="725"/>
                <a:chOff x="13175" y="3077"/>
                <a:chExt cx="711" cy="725"/>
              </a:xfrm>
            </p:grpSpPr>
            <p:sp>
              <p:nvSpPr>
                <p:cNvPr id="21" name="椭圆 20"/>
                <p:cNvSpPr/>
                <p:nvPr/>
              </p:nvSpPr>
              <p:spPr>
                <a:xfrm>
                  <a:off x="13175" y="3090"/>
                  <a:ext cx="711" cy="68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4" name="文本框 33"/>
                <p:cNvSpPr txBox="1"/>
                <p:nvPr/>
              </p:nvSpPr>
              <p:spPr>
                <a:xfrm>
                  <a:off x="13269" y="3077"/>
                  <a:ext cx="556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solidFill>
                        <a:schemeClr val="bg1"/>
                      </a:solidFill>
                      <a:latin typeface="Impact" panose="020B0806030902050204" charset="0"/>
                      <a:cs typeface="Impact" panose="020B0806030902050204" charset="0"/>
                    </a:rPr>
                    <a:t>2</a:t>
                  </a:r>
                  <a:endParaRPr lang="en-US" altLang="zh-CN" sz="2400">
                    <a:solidFill>
                      <a:schemeClr val="bg1"/>
                    </a:solidFill>
                    <a:latin typeface="Impact" panose="020B0806030902050204" charset="0"/>
                    <a:cs typeface="Impact" panose="020B0806030902050204" charset="0"/>
                  </a:endParaRPr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11200" y="4561"/>
                <a:ext cx="711" cy="725"/>
                <a:chOff x="13175" y="3077"/>
                <a:chExt cx="711" cy="725"/>
              </a:xfrm>
            </p:grpSpPr>
            <p:sp>
              <p:nvSpPr>
                <p:cNvPr id="37" name="椭圆 36"/>
                <p:cNvSpPr/>
                <p:nvPr/>
              </p:nvSpPr>
              <p:spPr>
                <a:xfrm>
                  <a:off x="13175" y="3090"/>
                  <a:ext cx="711" cy="68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13269" y="3077"/>
                  <a:ext cx="556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solidFill>
                        <a:schemeClr val="bg1"/>
                      </a:solidFill>
                      <a:latin typeface="Impact" panose="020B0806030902050204" charset="0"/>
                      <a:cs typeface="Impact" panose="020B0806030902050204" charset="0"/>
                    </a:rPr>
                    <a:t>3</a:t>
                  </a:r>
                  <a:endParaRPr lang="en-US" altLang="zh-CN" sz="2400">
                    <a:solidFill>
                      <a:schemeClr val="bg1"/>
                    </a:solidFill>
                    <a:latin typeface="Impact" panose="020B0806030902050204" charset="0"/>
                    <a:cs typeface="Impact" panose="020B0806030902050204" charset="0"/>
                  </a:endParaRPr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12099" y="4555"/>
                <a:ext cx="711" cy="725"/>
                <a:chOff x="13175" y="3077"/>
                <a:chExt cx="711" cy="725"/>
              </a:xfrm>
            </p:grpSpPr>
            <p:sp>
              <p:nvSpPr>
                <p:cNvPr id="40" name="椭圆 39"/>
                <p:cNvSpPr/>
                <p:nvPr/>
              </p:nvSpPr>
              <p:spPr>
                <a:xfrm>
                  <a:off x="13175" y="3090"/>
                  <a:ext cx="711" cy="68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1" name="文本框 40"/>
                <p:cNvSpPr txBox="1"/>
                <p:nvPr/>
              </p:nvSpPr>
              <p:spPr>
                <a:xfrm>
                  <a:off x="13269" y="3077"/>
                  <a:ext cx="556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solidFill>
                        <a:schemeClr val="bg1"/>
                      </a:solidFill>
                      <a:latin typeface="Impact" panose="020B0806030902050204" charset="0"/>
                      <a:cs typeface="Impact" panose="020B0806030902050204" charset="0"/>
                    </a:rPr>
                    <a:t>4</a:t>
                  </a:r>
                  <a:endParaRPr lang="en-US" altLang="zh-CN" sz="2400">
                    <a:solidFill>
                      <a:schemeClr val="bg1"/>
                    </a:solidFill>
                    <a:latin typeface="Impact" panose="020B0806030902050204" charset="0"/>
                    <a:cs typeface="Impact" panose="020B0806030902050204" charset="0"/>
                  </a:endParaRPr>
                </a:p>
              </p:txBody>
            </p:sp>
          </p:grpSp>
          <p:grpSp>
            <p:nvGrpSpPr>
              <p:cNvPr id="42" name="组合 41"/>
              <p:cNvGrpSpPr/>
              <p:nvPr/>
            </p:nvGrpSpPr>
            <p:grpSpPr>
              <a:xfrm>
                <a:off x="12965" y="4555"/>
                <a:ext cx="711" cy="725"/>
                <a:chOff x="13175" y="3077"/>
                <a:chExt cx="711" cy="725"/>
              </a:xfrm>
            </p:grpSpPr>
            <p:sp>
              <p:nvSpPr>
                <p:cNvPr id="43" name="椭圆 42"/>
                <p:cNvSpPr/>
                <p:nvPr/>
              </p:nvSpPr>
              <p:spPr>
                <a:xfrm>
                  <a:off x="13175" y="3090"/>
                  <a:ext cx="711" cy="68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4" name="文本框 43"/>
                <p:cNvSpPr txBox="1"/>
                <p:nvPr/>
              </p:nvSpPr>
              <p:spPr>
                <a:xfrm>
                  <a:off x="13269" y="3077"/>
                  <a:ext cx="556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solidFill>
                        <a:schemeClr val="bg1"/>
                      </a:solidFill>
                      <a:latin typeface="Impact" panose="020B0806030902050204" charset="0"/>
                      <a:cs typeface="Impact" panose="020B0806030902050204" charset="0"/>
                    </a:rPr>
                    <a:t>5</a:t>
                  </a:r>
                  <a:endParaRPr lang="en-US" altLang="zh-CN" sz="2400">
                    <a:solidFill>
                      <a:schemeClr val="bg1"/>
                    </a:solidFill>
                    <a:latin typeface="Impact" panose="020B0806030902050204" charset="0"/>
                    <a:cs typeface="Impact" panose="020B0806030902050204" charset="0"/>
                  </a:endParaRPr>
                </a:p>
              </p:txBody>
            </p:sp>
          </p:grpSp>
          <p:grpSp>
            <p:nvGrpSpPr>
              <p:cNvPr id="45" name="组合 44"/>
              <p:cNvGrpSpPr/>
              <p:nvPr/>
            </p:nvGrpSpPr>
            <p:grpSpPr>
              <a:xfrm>
                <a:off x="13875" y="4529"/>
                <a:ext cx="711" cy="725"/>
                <a:chOff x="13175" y="3077"/>
                <a:chExt cx="711" cy="725"/>
              </a:xfrm>
            </p:grpSpPr>
            <p:sp>
              <p:nvSpPr>
                <p:cNvPr id="46" name="椭圆 45"/>
                <p:cNvSpPr/>
                <p:nvPr/>
              </p:nvSpPr>
              <p:spPr>
                <a:xfrm>
                  <a:off x="13175" y="3090"/>
                  <a:ext cx="711" cy="68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7" name="文本框 46"/>
                <p:cNvSpPr txBox="1"/>
                <p:nvPr/>
              </p:nvSpPr>
              <p:spPr>
                <a:xfrm>
                  <a:off x="13269" y="3077"/>
                  <a:ext cx="556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solidFill>
                        <a:schemeClr val="bg1"/>
                      </a:solidFill>
                      <a:latin typeface="Impact" panose="020B0806030902050204" charset="0"/>
                      <a:cs typeface="Impact" panose="020B0806030902050204" charset="0"/>
                    </a:rPr>
                    <a:t>6</a:t>
                  </a:r>
                  <a:endParaRPr lang="en-US" altLang="zh-CN" sz="2400">
                    <a:solidFill>
                      <a:schemeClr val="bg1"/>
                    </a:solidFill>
                    <a:latin typeface="Impact" panose="020B0806030902050204" charset="0"/>
                    <a:cs typeface="Impact" panose="020B0806030902050204" charset="0"/>
                  </a:endParaRPr>
                </a:p>
              </p:txBody>
            </p:sp>
          </p:grpSp>
          <p:grpSp>
            <p:nvGrpSpPr>
              <p:cNvPr id="48" name="组合 47"/>
              <p:cNvGrpSpPr/>
              <p:nvPr/>
            </p:nvGrpSpPr>
            <p:grpSpPr>
              <a:xfrm>
                <a:off x="14774" y="4548"/>
                <a:ext cx="711" cy="725"/>
                <a:chOff x="13175" y="3077"/>
                <a:chExt cx="711" cy="725"/>
              </a:xfrm>
            </p:grpSpPr>
            <p:sp>
              <p:nvSpPr>
                <p:cNvPr id="49" name="椭圆 48"/>
                <p:cNvSpPr/>
                <p:nvPr/>
              </p:nvSpPr>
              <p:spPr>
                <a:xfrm>
                  <a:off x="13175" y="3090"/>
                  <a:ext cx="711" cy="68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0" name="文本框 49"/>
                <p:cNvSpPr txBox="1"/>
                <p:nvPr/>
              </p:nvSpPr>
              <p:spPr>
                <a:xfrm>
                  <a:off x="13269" y="3077"/>
                  <a:ext cx="556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solidFill>
                        <a:schemeClr val="bg1"/>
                      </a:solidFill>
                      <a:latin typeface="Impact" panose="020B0806030902050204" charset="0"/>
                      <a:cs typeface="Impact" panose="020B0806030902050204" charset="0"/>
                    </a:rPr>
                    <a:t>7</a:t>
                  </a:r>
                  <a:endParaRPr lang="en-US" altLang="zh-CN" sz="2400">
                    <a:solidFill>
                      <a:schemeClr val="bg1"/>
                    </a:solidFill>
                    <a:latin typeface="Impact" panose="020B0806030902050204" charset="0"/>
                    <a:cs typeface="Impact" panose="020B0806030902050204" charset="0"/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15673" y="4542"/>
                <a:ext cx="711" cy="725"/>
                <a:chOff x="13175" y="3077"/>
                <a:chExt cx="711" cy="725"/>
              </a:xfrm>
            </p:grpSpPr>
            <p:sp>
              <p:nvSpPr>
                <p:cNvPr id="52" name="椭圆 51"/>
                <p:cNvSpPr/>
                <p:nvPr/>
              </p:nvSpPr>
              <p:spPr>
                <a:xfrm>
                  <a:off x="13175" y="3090"/>
                  <a:ext cx="711" cy="68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3" name="文本框 52"/>
                <p:cNvSpPr txBox="1"/>
                <p:nvPr/>
              </p:nvSpPr>
              <p:spPr>
                <a:xfrm>
                  <a:off x="13269" y="3077"/>
                  <a:ext cx="556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solidFill>
                        <a:schemeClr val="bg1"/>
                      </a:solidFill>
                      <a:latin typeface="Impact" panose="020B0806030902050204" charset="0"/>
                      <a:cs typeface="Impact" panose="020B0806030902050204" charset="0"/>
                    </a:rPr>
                    <a:t>8</a:t>
                  </a:r>
                  <a:endParaRPr lang="en-US" altLang="zh-CN" sz="2400">
                    <a:solidFill>
                      <a:schemeClr val="bg1"/>
                    </a:solidFill>
                    <a:latin typeface="Impact" panose="020B0806030902050204" charset="0"/>
                    <a:cs typeface="Impact" panose="020B0806030902050204" charset="0"/>
                  </a:endParaRPr>
                </a:p>
              </p:txBody>
            </p:sp>
          </p:grpSp>
          <p:grpSp>
            <p:nvGrpSpPr>
              <p:cNvPr id="54" name="组合 53"/>
              <p:cNvGrpSpPr/>
              <p:nvPr/>
            </p:nvGrpSpPr>
            <p:grpSpPr>
              <a:xfrm>
                <a:off x="16539" y="4542"/>
                <a:ext cx="711" cy="725"/>
                <a:chOff x="13175" y="3077"/>
                <a:chExt cx="711" cy="725"/>
              </a:xfrm>
            </p:grpSpPr>
            <p:sp>
              <p:nvSpPr>
                <p:cNvPr id="55" name="椭圆 54"/>
                <p:cNvSpPr/>
                <p:nvPr/>
              </p:nvSpPr>
              <p:spPr>
                <a:xfrm>
                  <a:off x="13175" y="3090"/>
                  <a:ext cx="711" cy="68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6" name="文本框 55"/>
                <p:cNvSpPr txBox="1"/>
                <p:nvPr/>
              </p:nvSpPr>
              <p:spPr>
                <a:xfrm>
                  <a:off x="13269" y="3077"/>
                  <a:ext cx="556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solidFill>
                        <a:schemeClr val="bg1"/>
                      </a:solidFill>
                      <a:latin typeface="Impact" panose="020B0806030902050204" charset="0"/>
                      <a:cs typeface="Impact" panose="020B0806030902050204" charset="0"/>
                    </a:rPr>
                    <a:t>9</a:t>
                  </a:r>
                  <a:endParaRPr lang="en-US" altLang="zh-CN" sz="2400">
                    <a:solidFill>
                      <a:schemeClr val="bg1"/>
                    </a:solidFill>
                    <a:latin typeface="Impact" panose="020B0806030902050204" charset="0"/>
                    <a:cs typeface="Impact" panose="020B0806030902050204" charset="0"/>
                  </a:endParaRPr>
                </a:p>
              </p:txBody>
            </p:sp>
          </p:grpSp>
        </p:grpSp>
      </p:grpSp>
      <p:cxnSp>
        <p:nvCxnSpPr>
          <p:cNvPr id="57" name="直接连接符 56"/>
          <p:cNvCxnSpPr/>
          <p:nvPr/>
        </p:nvCxnSpPr>
        <p:spPr>
          <a:xfrm>
            <a:off x="8602345" y="2385695"/>
            <a:ext cx="8890" cy="4597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/>
          <p:cNvSpPr txBox="1"/>
          <p:nvPr/>
        </p:nvSpPr>
        <p:spPr>
          <a:xfrm>
            <a:off x="8648700" y="1912620"/>
            <a:ext cx="23050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solidFill>
                  <a:srgbClr val="E03D34"/>
                </a:solidFill>
                <a:latin typeface="Berlin Sans FB Demi" panose="020E0802020502020306" charset="0"/>
                <a:cs typeface="Berlin Sans FB Demi" panose="020E0802020502020306" charset="0"/>
              </a:rPr>
              <a:t>Introduction</a:t>
            </a:r>
            <a:endParaRPr lang="en-US" altLang="zh-CN" sz="240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1015345" y="2875280"/>
            <a:ext cx="126047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solidFill>
                  <a:srgbClr val="0070C0"/>
                </a:solidFill>
                <a:latin typeface="Berlin Sans FB Demi" panose="020E0802020502020306" charset="0"/>
                <a:cs typeface="Berlin Sans FB Demi" panose="020E0802020502020306" charset="0"/>
              </a:rPr>
              <a:t>Details</a:t>
            </a:r>
            <a:endParaRPr lang="en-US" altLang="zh-CN" sz="2400">
              <a:solidFill>
                <a:srgbClr val="0070C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491605" y="2143125"/>
            <a:ext cx="1642745" cy="138366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Morning</a:t>
            </a:r>
            <a:endParaRPr lang="en-US" altLang="zh-CN" sz="2800">
              <a:solidFill>
                <a:srgbClr val="C0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  <a:p>
            <a:pPr algn="l"/>
            <a:endParaRPr lang="en-US" altLang="zh-CN" sz="2800">
              <a:solidFill>
                <a:srgbClr val="C0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  <a:p>
            <a:pPr algn="l"/>
            <a:endParaRPr lang="en-US" altLang="zh-CN" sz="2800">
              <a:solidFill>
                <a:srgbClr val="C0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62" name="下箭头 61"/>
          <p:cNvSpPr/>
          <p:nvPr/>
        </p:nvSpPr>
        <p:spPr>
          <a:xfrm>
            <a:off x="8395335" y="3324225"/>
            <a:ext cx="147320" cy="36195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下箭头 62"/>
          <p:cNvSpPr/>
          <p:nvPr/>
        </p:nvSpPr>
        <p:spPr>
          <a:xfrm>
            <a:off x="8973185" y="3315970"/>
            <a:ext cx="156845" cy="695325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4" name="4分钟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74817.000000"/>
                </p14:media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223375" y="281305"/>
            <a:ext cx="1951355" cy="75692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1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44" fill="hold" display="1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9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bldLvl="0" animBg="1"/>
      <p:bldP spid="8" grpId="1" animBg="1"/>
      <p:bldP spid="14" grpId="0" animBg="1"/>
      <p:bldP spid="14" grpId="1" animBg="1"/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9" grpId="0" bldLvl="0" animBg="1"/>
      <p:bldP spid="19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30" grpId="0" animBg="1"/>
      <p:bldP spid="30" grpId="1" animBg="1"/>
      <p:bldP spid="58" grpId="0" animBg="1"/>
      <p:bldP spid="58" grpId="1" animBg="1"/>
      <p:bldP spid="59" grpId="0" animBg="1"/>
      <p:bldP spid="59" grpId="1" animBg="1"/>
      <p:bldP spid="62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25"/>
            <a:ext cx="5759450" cy="68529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19825" y="2386965"/>
            <a:ext cx="53098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</a:t>
            </a:r>
            <a:r>
              <a:rPr lang="en-US" altLang="zh-CN" sz="28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online activities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does the student do throughout the day?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99055" y="657860"/>
            <a:ext cx="2324100" cy="5194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06755" y="1228725"/>
            <a:ext cx="4216400" cy="5118735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599055" y="655320"/>
            <a:ext cx="2305050" cy="52197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E03D34"/>
                </a:solidFill>
                <a:latin typeface="Berlin Sans FB Demi" panose="020E0802020502020306" charset="0"/>
                <a:cs typeface="Berlin Sans FB Demi" panose="020E0802020502020306" charset="0"/>
              </a:rPr>
              <a:t>introduction</a:t>
            </a:r>
            <a:endParaRPr lang="en-US" altLang="zh-CN" sz="280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491105" y="1187450"/>
            <a:ext cx="892175" cy="245110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599055" y="2020570"/>
            <a:ext cx="1391285" cy="245110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06755" y="2580005"/>
            <a:ext cx="1078865" cy="245110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85800" y="3099435"/>
            <a:ext cx="568325" cy="245110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706755" y="3803650"/>
            <a:ext cx="1607820" cy="245110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685800" y="4507865"/>
            <a:ext cx="745490" cy="245110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883025" y="5758180"/>
            <a:ext cx="1107440" cy="245110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725170" y="1236980"/>
            <a:ext cx="4355465" cy="1883410"/>
          </a:xfrm>
          <a:prstGeom prst="rect">
            <a:avLst/>
          </a:prstGeom>
          <a:solidFill>
            <a:srgbClr val="FFFF0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725805" y="3119755"/>
            <a:ext cx="4355465" cy="706755"/>
          </a:xfrm>
          <a:prstGeom prst="rect">
            <a:avLst/>
          </a:prstGeom>
          <a:solidFill>
            <a:srgbClr val="FFC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77975" y="3526790"/>
            <a:ext cx="230505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0070C0"/>
                </a:solidFill>
                <a:latin typeface="Berlin Sans FB Demi" panose="020E0802020502020306" charset="0"/>
                <a:cs typeface="Berlin Sans FB Demi" panose="020E0802020502020306" charset="0"/>
              </a:rPr>
              <a:t>Details</a:t>
            </a:r>
            <a:endParaRPr lang="en-US" altLang="zh-CN" sz="2800">
              <a:solidFill>
                <a:srgbClr val="0070C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0725" y="3836035"/>
            <a:ext cx="4355465" cy="706755"/>
          </a:xfrm>
          <a:prstGeom prst="rect">
            <a:avLst/>
          </a:prstGeom>
          <a:solidFill>
            <a:srgbClr val="00B05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721360" y="4552315"/>
            <a:ext cx="4355465" cy="1805305"/>
          </a:xfrm>
          <a:prstGeom prst="rect">
            <a:avLst/>
          </a:prstGeom>
          <a:solidFill>
            <a:srgbClr val="7030A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/>
          <p:nvPr/>
        </p:nvCxnSpPr>
        <p:spPr>
          <a:xfrm>
            <a:off x="5100320" y="1217295"/>
            <a:ext cx="9525" cy="515937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2628265" y="1432560"/>
            <a:ext cx="230505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r"/>
            <a:r>
              <a:rPr lang="en-US" altLang="zh-CN" sz="2800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Morning</a:t>
            </a:r>
            <a:endParaRPr lang="en-US" altLang="zh-CN" sz="2800">
              <a:solidFill>
                <a:srgbClr val="C0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621280" y="3217545"/>
            <a:ext cx="230505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r"/>
            <a:r>
              <a:rPr lang="en-US" altLang="zh-CN" sz="2800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Noon</a:t>
            </a:r>
            <a:endParaRPr lang="en-US" altLang="zh-CN" sz="2800">
              <a:solidFill>
                <a:srgbClr val="C0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99055" y="3928110"/>
            <a:ext cx="230505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r"/>
            <a:r>
              <a:rPr lang="en-US" altLang="zh-CN" sz="2800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Afternoon</a:t>
            </a:r>
            <a:endParaRPr lang="en-US" altLang="zh-CN" sz="2800">
              <a:solidFill>
                <a:srgbClr val="C0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614295" y="5034280"/>
            <a:ext cx="230505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r"/>
            <a:r>
              <a:rPr lang="en-US" altLang="zh-CN" sz="2800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Evening</a:t>
            </a:r>
            <a:endParaRPr lang="en-US" altLang="zh-CN" sz="2800">
              <a:solidFill>
                <a:srgbClr val="C0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219700" y="6120130"/>
            <a:ext cx="230505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just"/>
            <a:r>
              <a:rPr lang="en-US" altLang="zh-CN" sz="2800">
                <a:solidFill>
                  <a:srgbClr val="FF0000"/>
                </a:solidFill>
                <a:latin typeface="Berlin Sans FB Demi" panose="020E0802020502020306" charset="0"/>
                <a:cs typeface="Berlin Sans FB Demi" panose="020E0802020502020306" charset="0"/>
              </a:rPr>
              <a:t>Time</a:t>
            </a:r>
            <a:endParaRPr lang="en-US" altLang="zh-CN" sz="2800">
              <a:solidFill>
                <a:srgbClr val="FF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989830" y="3101975"/>
            <a:ext cx="265430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4990465" y="3827145"/>
            <a:ext cx="265430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4990465" y="4552315"/>
            <a:ext cx="265430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904355" y="337185"/>
            <a:ext cx="5109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3600">
                <a:latin typeface="Berlin Sans FB Demi" panose="020E0802020502020306" charset="0"/>
                <a:cs typeface="Berlin Sans FB Demi" panose="020E0802020502020306" charset="0"/>
              </a:rPr>
              <a:t>自主探究</a:t>
            </a:r>
            <a:endParaRPr lang="zh-CN" altLang="en-US" sz="360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  <p:bldLst>
      <p:bldP spid="2" grpId="1" animBg="1"/>
      <p:bldP spid="8" grpId="1" animBg="1"/>
      <p:bldP spid="14" grpId="1" animBg="1"/>
      <p:bldP spid="10" grpId="1" animBg="1"/>
      <p:bldP spid="11" grpId="1" animBg="1"/>
      <p:bldP spid="12" grpId="1" animBg="1"/>
      <p:bldP spid="13" grpId="1" animBg="1"/>
      <p:bldP spid="15" grpId="1" animBg="1"/>
      <p:bldP spid="16" grpId="1" animBg="1"/>
      <p:bldP spid="17" grpId="1" animBg="1"/>
      <p:bldP spid="19" grpId="1" animBg="1"/>
      <p:bldP spid="26" grpId="1" animBg="1"/>
      <p:bldP spid="27" grpId="1" animBg="1"/>
      <p:bldP spid="28" grpId="1" animBg="1"/>
      <p:bldP spid="29" grpId="1" animBg="1"/>
      <p:bldP spid="22" grpId="1" animBg="1"/>
      <p:bldP spid="3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0" y="352425"/>
          <a:ext cx="12192635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805"/>
                <a:gridCol w="3869690"/>
                <a:gridCol w="1223010"/>
                <a:gridCol w="975995"/>
                <a:gridCol w="1418590"/>
                <a:gridCol w="1221740"/>
                <a:gridCol w="1741805"/>
              </a:tblGrid>
              <a:tr h="66421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Time of day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Online activity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Activity type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I do or not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Good or bad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Why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Recommen-dation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rowSpan="4">
                  <a:txBody>
                    <a:bodyPr/>
                    <a:p>
                      <a:pPr algn="ctr"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Morning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5181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Noon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Afternoon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rowSpan="3">
                  <a:txBody>
                    <a:bodyPr/>
                    <a:p>
                      <a:pPr algn="ctr"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Evening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5181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6843395" y="201295"/>
            <a:ext cx="5495925" cy="6456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1732280" y="129222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check for messages and reply</a:t>
            </a:r>
            <a:endParaRPr lang="en-US" altLang="zh-CN" sz="2400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969000" y="116078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32280" y="175260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listen to music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32280" y="221297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read news articles online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32280" y="276288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listen to an English podcast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32280" y="322326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check online forums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32280" y="377317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read posts and post my own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32280" y="432308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play with a learning app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32280" y="487299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look up for information online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32280" y="533336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play video games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32280" y="588327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listen to an audio book online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69000" y="169100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69000" y="222123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69000" y="275145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69000" y="328168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969000" y="376936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69000" y="428942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969000" y="478726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69000" y="531749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904355" y="337185"/>
            <a:ext cx="5109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3600">
                <a:latin typeface="Berlin Sans FB Demi" panose="020E0802020502020306" charset="0"/>
                <a:cs typeface="Berlin Sans FB Demi" panose="020E0802020502020306" charset="0"/>
              </a:rPr>
              <a:t>自主探究</a:t>
            </a:r>
            <a:endParaRPr lang="zh-CN" altLang="en-US" sz="360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29450" y="2386965"/>
            <a:ext cx="53098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What </a:t>
            </a:r>
            <a:r>
              <a:rPr lang="en-US" altLang="zh-CN" sz="28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online activities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does the student do throughout the day?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108190" y="3446145"/>
            <a:ext cx="5247640" cy="2255520"/>
            <a:chOff x="11194" y="5427"/>
            <a:chExt cx="8264" cy="3552"/>
          </a:xfrm>
        </p:grpSpPr>
        <p:sp>
          <p:nvSpPr>
            <p:cNvPr id="2" name="圆角矩形标注 1"/>
            <p:cNvSpPr/>
            <p:nvPr/>
          </p:nvSpPr>
          <p:spPr>
            <a:xfrm>
              <a:off x="11194" y="5427"/>
              <a:ext cx="8264" cy="3552"/>
            </a:xfrm>
            <a:prstGeom prst="wedgeRoundRectCallout">
              <a:avLst>
                <a:gd name="adj1" fmla="val -85563"/>
                <a:gd name="adj2" fmla="val -36993"/>
                <a:gd name="adj3" fmla="val 16667"/>
              </a:avLst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615" y="5693"/>
              <a:ext cx="7585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</a:rPr>
                <a:t>At lunch, I like to check some online forums about.... I read the updated posts from other forum members and post my own thoughts...I think it’s </a:t>
              </a:r>
              <a:r>
                <a:rPr lang="en-US" altLang="zh-CN" sz="2400" b="1" u="sng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a good way to </a:t>
              </a:r>
              <a:r>
                <a:rPr lang="en-US" altLang="zh-CN" sz="2400" b="1" u="sng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connect with others</a:t>
              </a: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</a:rPr>
                <a:t>...</a:t>
              </a:r>
              <a:endParaRPr lang="en-US" altLang="zh-CN" sz="2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07555" y="5807710"/>
            <a:ext cx="4906010" cy="579755"/>
            <a:chOff x="11193" y="9146"/>
            <a:chExt cx="7726" cy="913"/>
          </a:xfrm>
        </p:grpSpPr>
        <p:sp>
          <p:nvSpPr>
            <p:cNvPr id="27" name="圆角矩形标注 26"/>
            <p:cNvSpPr/>
            <p:nvPr/>
          </p:nvSpPr>
          <p:spPr>
            <a:xfrm>
              <a:off x="11193" y="9146"/>
              <a:ext cx="7394" cy="913"/>
            </a:xfrm>
            <a:prstGeom prst="wedgeRoundRectCallout">
              <a:avLst>
                <a:gd name="adj1" fmla="val -81241"/>
                <a:gd name="adj2" fmla="val 15717"/>
                <a:gd name="adj3" fmla="val 16667"/>
              </a:avLst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334" y="9256"/>
              <a:ext cx="758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</a:rPr>
                <a:t>It’s a great way to </a:t>
              </a:r>
              <a:r>
                <a:rPr lang="en-US" altLang="zh-CN" sz="2400" b="1" u="sng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drift off to sleep</a:t>
              </a: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  <a:endParaRPr lang="en-US" altLang="zh-CN" sz="2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5969000" y="582739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4" grpId="0"/>
      <p:bldP spid="14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0" y="352425"/>
          <a:ext cx="12192635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805"/>
                <a:gridCol w="3869690"/>
                <a:gridCol w="1223010"/>
                <a:gridCol w="975995"/>
                <a:gridCol w="1418590"/>
                <a:gridCol w="1221740"/>
                <a:gridCol w="1741805"/>
              </a:tblGrid>
              <a:tr h="66421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Time of day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Online activity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Activity type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I do or not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Good or bad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Why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Recommen-dation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rowSpan="4">
                  <a:txBody>
                    <a:bodyPr/>
                    <a:p>
                      <a:pPr algn="ctr"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Morning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5181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Noon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Afternoon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rowSpan="3">
                  <a:txBody>
                    <a:bodyPr/>
                    <a:p>
                      <a:pPr algn="ctr"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Evening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5181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文本框 43"/>
          <p:cNvSpPr txBox="1"/>
          <p:nvPr/>
        </p:nvSpPr>
        <p:spPr>
          <a:xfrm>
            <a:off x="1732280" y="129222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 i="1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check for messages and reply</a:t>
            </a:r>
            <a:endParaRPr lang="en-US" altLang="zh-CN" sz="2400" i="1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969000" y="116078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32280" y="175260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listen to music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32280" y="221297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read news articles online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32280" y="276288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listen to an English podcast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32280" y="322326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check online forums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32280" y="377317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read posts and post my own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32280" y="432308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play with a learning app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32280" y="487299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look up for information online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32280" y="533336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play video games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32280" y="588327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listen to an audio book online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69000" y="169100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69000" y="222123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69000" y="275145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69000" y="328168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969000" y="376936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69000" y="428942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969000" y="478726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69000" y="531749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969000" y="582739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00215" y="201295"/>
            <a:ext cx="5349240" cy="63449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7035800" y="1230630"/>
            <a:ext cx="678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√</a:t>
            </a:r>
            <a:endParaRPr lang="en-US" altLang="zh-CN" sz="2400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790815" y="1261745"/>
            <a:ext cx="14236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0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not so good</a:t>
            </a:r>
            <a:endParaRPr lang="en-US" altLang="zh-CN" sz="2000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224645" y="1073785"/>
            <a:ext cx="12477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0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 waste of time</a:t>
            </a:r>
            <a:endParaRPr lang="en-US" altLang="zh-CN" sz="2000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434955" y="1069975"/>
            <a:ext cx="18256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0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put smartphone away from me</a:t>
            </a:r>
            <a:endParaRPr lang="en-US" altLang="zh-CN" sz="2000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861175" y="2711450"/>
            <a:ext cx="5232400" cy="18072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802120" y="2088515"/>
            <a:ext cx="5349875" cy="24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en-US" altLang="zh-CN" sz="4000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Thinking and Sharing</a:t>
            </a:r>
            <a:endParaRPr lang="en-US" altLang="zh-CN" sz="4000">
              <a:solidFill>
                <a:srgbClr val="C0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1)Do I do it, too?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2)Is it a good or bad activity, why?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3)Is there anything better or just as good to recommend?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2分钟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8261.000000"/>
                </p14:media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28025" y="4596765"/>
            <a:ext cx="2144395" cy="9029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97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4" grpId="1"/>
      <p:bldP spid="6" grpId="1"/>
      <p:bldP spid="7" grpId="1"/>
      <p:bldP spid="8" grpId="1"/>
      <p:bldP spid="9" grpId="1"/>
      <p:bldP spid="10" grpId="1"/>
      <p:bldP spid="11" grpId="1"/>
      <p:bldP spid="12" grpId="1"/>
      <p:bldP spid="13" grpId="1"/>
      <p:bldP spid="15" grpId="1"/>
      <p:bldP spid="16" grpId="1"/>
      <p:bldP spid="17" grpId="1"/>
      <p:bldP spid="18" grpId="1"/>
      <p:bldP spid="19" grpId="1"/>
      <p:bldP spid="20" grpId="1"/>
      <p:bldP spid="21" grpId="1"/>
      <p:bldP spid="22" grpId="1"/>
      <p:bldP spid="25" grpId="0" animBg="1"/>
      <p:bldP spid="26" grpId="0"/>
      <p:bldP spid="27" grpId="0"/>
      <p:bldP spid="28" grpId="0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0" y="352425"/>
          <a:ext cx="12192635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805"/>
                <a:gridCol w="3869690"/>
                <a:gridCol w="1223010"/>
                <a:gridCol w="975995"/>
                <a:gridCol w="1418590"/>
                <a:gridCol w="1221740"/>
                <a:gridCol w="1741805"/>
              </a:tblGrid>
              <a:tr h="66421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Time of day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Online activity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Activity type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I do or not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Good or bad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Why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Recommen-dation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rowSpan="4">
                  <a:txBody>
                    <a:bodyPr/>
                    <a:p>
                      <a:pPr algn="ctr"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Morning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5181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Noon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Afternoon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rowSpan="3">
                  <a:txBody>
                    <a:bodyPr/>
                    <a:p>
                      <a:pPr algn="ctr"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Evening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5181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文本框 43"/>
          <p:cNvSpPr txBox="1"/>
          <p:nvPr/>
        </p:nvSpPr>
        <p:spPr>
          <a:xfrm>
            <a:off x="1732280" y="129222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 i="1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check for messages and reply</a:t>
            </a:r>
            <a:endParaRPr lang="en-US" altLang="zh-CN" sz="2400" i="1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969000" y="116078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32280" y="175260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listen to music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32280" y="221297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read news articles online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32280" y="276288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listen to an English podcast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32280" y="322326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check online forums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32280" y="377317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read posts and post my own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32280" y="432308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play with a learning app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32280" y="487299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look up for information online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32280" y="533336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play video games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32280" y="588327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listen to an audio book online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69000" y="169100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69000" y="222123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69000" y="275145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69000" y="328168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969000" y="376936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69000" y="428942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969000" y="478726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69000" y="531749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969000" y="582739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00215" y="201295"/>
            <a:ext cx="5349240" cy="63449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7035800" y="1230630"/>
            <a:ext cx="678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√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790815" y="1261745"/>
            <a:ext cx="14236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0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not so good</a:t>
            </a:r>
            <a:endParaRPr lang="en-US" altLang="zh-CN" sz="2000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224645" y="1073785"/>
            <a:ext cx="12477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0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 waste of time</a:t>
            </a:r>
            <a:endParaRPr lang="en-US" altLang="zh-CN" sz="2000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472420" y="1073785"/>
            <a:ext cx="16795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0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don’t check too often</a:t>
            </a:r>
            <a:endParaRPr lang="en-US" altLang="zh-CN" sz="2000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  <p:bldLst>
      <p:bldP spid="5" grpId="1"/>
      <p:bldP spid="14" grpId="1"/>
      <p:bldP spid="6" grpId="1"/>
      <p:bldP spid="7" grpId="1"/>
      <p:bldP spid="8" grpId="1"/>
      <p:bldP spid="9" grpId="1"/>
      <p:bldP spid="10" grpId="1"/>
      <p:bldP spid="11" grpId="1"/>
      <p:bldP spid="12" grpId="1"/>
      <p:bldP spid="13" grpId="1"/>
      <p:bldP spid="15" grpId="1"/>
      <p:bldP spid="16" grpId="1"/>
      <p:bldP spid="17" grpId="1"/>
      <p:bldP spid="18" grpId="1"/>
      <p:bldP spid="19" grpId="1"/>
      <p:bldP spid="20" grpId="1"/>
      <p:bldP spid="21" grpId="1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0" y="352425"/>
          <a:ext cx="12192635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805"/>
                <a:gridCol w="3869690"/>
                <a:gridCol w="1223010"/>
                <a:gridCol w="975995"/>
                <a:gridCol w="1418590"/>
                <a:gridCol w="1221740"/>
                <a:gridCol w="1741805"/>
              </a:tblGrid>
              <a:tr h="66421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Time of day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Online activity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Activity type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I do or not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Good or bad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Why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Recommen-dation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rowSpan="4">
                  <a:txBody>
                    <a:bodyPr/>
                    <a:p>
                      <a:pPr algn="ctr"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Morning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5181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Noon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Afternoon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4970">
                <a:tc rowSpan="3">
                  <a:txBody>
                    <a:bodyPr/>
                    <a:p>
                      <a:pPr algn="ctr"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Evening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95605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5181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6816725" y="225425"/>
            <a:ext cx="5495925" cy="6456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1732280" y="129222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check for messages and reply</a:t>
            </a:r>
            <a:endParaRPr lang="en-US" altLang="zh-CN" sz="24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969000" y="116078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32280" y="175260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listen to music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32280" y="221297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read news article online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32280" y="276288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listen to an English podcast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32280" y="322326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check online forums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32280" y="377317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read posts and post my own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32280" y="432308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play with a learning app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32280" y="4872990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look up for information online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32280" y="533336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play video games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32280" y="5883275"/>
            <a:ext cx="3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listen to an audio book online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69000" y="169100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69000" y="222123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69000" y="275145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69000" y="328168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969000" y="376936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69000" y="428942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969000" y="478726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69000" y="5317490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969000" y="5827395"/>
            <a:ext cx="443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29450" y="2386965"/>
            <a:ext cx="50704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Do you think it is a good idea to spend so much time online every day? Why or why not?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 descr="src=http___pic.51yuansu.com_pic3_cover_02_96_96_5ad083db3c2e0_610.jpg&amp;refer=http___pic.51yuansu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5315" y="4003040"/>
            <a:ext cx="3323590" cy="286004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904355" y="337185"/>
            <a:ext cx="5109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3600">
                <a:latin typeface="Berlin Sans FB Demi" panose="020E0802020502020306" charset="0"/>
                <a:cs typeface="Berlin Sans FB Demi" panose="020E0802020502020306" charset="0"/>
              </a:rPr>
              <a:t>Group work-Discussion</a:t>
            </a:r>
            <a:endParaRPr lang="en-US" altLang="zh-CN" sz="360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pic>
        <p:nvPicPr>
          <p:cNvPr id="25" name="4分钟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7772.000000"/>
                </p14:media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63785" y="1306195"/>
            <a:ext cx="1951355" cy="75692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244080" y="1447800"/>
            <a:ext cx="23355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4E-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3S-3L</a:t>
            </a:r>
            <a:endParaRPr lang="en-US" altLang="zh-CN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7" fill="hold" display="1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1"/>
      <p:bldP spid="14" grpId="1"/>
      <p:bldP spid="6" grpId="1"/>
      <p:bldP spid="7" grpId="1"/>
      <p:bldP spid="8" grpId="1"/>
      <p:bldP spid="9" grpId="1"/>
      <p:bldP spid="10" grpId="1"/>
      <p:bldP spid="11" grpId="1"/>
      <p:bldP spid="12" grpId="1"/>
      <p:bldP spid="13" grpId="1"/>
      <p:bldP spid="15" grpId="1"/>
      <p:bldP spid="16" grpId="1"/>
      <p:bldP spid="17" grpId="1"/>
      <p:bldP spid="18" grpId="1"/>
      <p:bldP spid="19" grpId="1"/>
      <p:bldP spid="20" grpId="1"/>
      <p:bldP spid="21" grpId="1"/>
      <p:bldP spid="22" grpId="1"/>
      <p:bldP spid="26" grpId="0"/>
      <p:bldP spid="24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UNIT_PLACING_PICTURE_USER_VIEWPORT" val="{&quot;height&quot;:5760,&quot;width&quot;:12800}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189*248*694*6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ABLE_BEAUTIFY" val="smartTable{4af44e4e-5285-4e7b-afc2-135805d7f7e0}"/>
  <p:tag name="TABLE_ENDDRAG_ORIGIN_RECT" val="960*363"/>
  <p:tag name="TABLE_ENDDRAG_RECT" val="0*0*960*363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UNIT_TABLE_BEAUTIFY" val="smartTable{4af44e4e-5285-4e7b-afc2-135805d7f7e0}"/>
  <p:tag name="TABLE_ENDDRAG_ORIGIN_RECT" val="960*363"/>
  <p:tag name="TABLE_ENDDRAG_RECT" val="0*0*960*363"/>
</p:tagLst>
</file>

<file path=ppt/tags/tag7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341*363*694*6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UNIT_TABLE_BEAUTIFY" val="smartTable{4af44e4e-5285-4e7b-afc2-135805d7f7e0}"/>
  <p:tag name="TABLE_ENDDRAG_ORIGIN_RECT" val="960*363"/>
  <p:tag name="TABLE_ENDDRAG_RECT" val="0*0*960*363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UNIT_TABLE_BEAUTIFY" val="smartTable{4af44e4e-5285-4e7b-afc2-135805d7f7e0}"/>
  <p:tag name="TABLE_ENDDRAG_ORIGIN_RECT" val="960*363"/>
  <p:tag name="TABLE_ENDDRAG_RECT" val="0*0*960*363"/>
</p:tagLst>
</file>

<file path=ppt/tags/tag7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189*248*694*6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032*958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688*711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4337</Words>
  <Application>WPS 演示</Application>
  <PresentationFormat>宽屏</PresentationFormat>
  <Paragraphs>489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Times New Roman</vt:lpstr>
      <vt:lpstr>Berlin Sans FB Demi</vt:lpstr>
      <vt:lpstr>Impact</vt:lpstr>
      <vt:lpstr>微软雅黑</vt:lpstr>
      <vt:lpstr>Arial Unicode MS</vt:lpstr>
      <vt:lpstr>Calibri</vt:lpstr>
      <vt:lpstr>HelveticaNeue</vt:lpstr>
      <vt:lpstr>Corbel</vt:lpstr>
      <vt:lpstr>华文新魏</vt:lpstr>
      <vt:lpstr>Office 主题​​</vt:lpstr>
      <vt:lpstr>PowerPoint 演示文稿</vt:lpstr>
      <vt:lpstr>空白演示</vt:lpstr>
      <vt:lpstr>Lead-in: Types of online activities.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24147</cp:lastModifiedBy>
  <cp:revision>209</cp:revision>
  <dcterms:created xsi:type="dcterms:W3CDTF">2019-06-19T02:08:00Z</dcterms:created>
  <dcterms:modified xsi:type="dcterms:W3CDTF">2022-03-12T11:35:19Z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0706C76319F64F069DA14BFFFC7F7D7F</vt:lpwstr>
  </property>
</Properties>
</file>