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6"/>
  </p:notesMasterIdLst>
  <p:sldIdLst>
    <p:sldId id="352" r:id="rId4"/>
    <p:sldId id="256" r:id="rId5"/>
    <p:sldId id="257" r:id="rId7"/>
    <p:sldId id="308" r:id="rId8"/>
    <p:sldId id="309" r:id="rId9"/>
    <p:sldId id="267" r:id="rId10"/>
    <p:sldId id="307" r:id="rId11"/>
    <p:sldId id="314" r:id="rId12"/>
    <p:sldId id="315" r:id="rId13"/>
    <p:sldId id="320" r:id="rId14"/>
    <p:sldId id="321" r:id="rId15"/>
    <p:sldId id="322" r:id="rId16"/>
    <p:sldId id="323" r:id="rId17"/>
    <p:sldId id="324" r:id="rId18"/>
    <p:sldId id="326" r:id="rId19"/>
    <p:sldId id="325" r:id="rId20"/>
    <p:sldId id="310" r:id="rId21"/>
    <p:sldId id="311" r:id="rId22"/>
    <p:sldId id="327" r:id="rId23"/>
    <p:sldId id="329" r:id="rId24"/>
    <p:sldId id="328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</p:embeddedFont>
    <p:embeddedFont>
      <p:font typeface="华文新魏" panose="02010800040101010101" pitchFamily="2" charset="-122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华文细黑" panose="02010600040101010101" charset="-122"/>
      <p:regular r:id="rId35"/>
    </p:embeddedFont>
    <p:embeddedFont>
      <p:font typeface="Arial Rounded MT Bold" panose="020F0704030504030204" charset="0"/>
      <p:regular r:id="rId36"/>
    </p:embeddedFont>
    <p:embeddedFont>
      <p:font typeface="Arial Unicode MS" panose="020B0604020202020204" charset="-122"/>
      <p:regular r:id="rId37"/>
    </p:embeddedFont>
    <p:embeddedFont>
      <p:font typeface="Calibri Light" panose="020F0302020204030204" charset="0"/>
      <p:regular r:id="rId38"/>
      <p:italic r:id="rId39"/>
    </p:embeddedFont>
    <p:embeddedFont>
      <p:font typeface="Berlin Sans FB" panose="020E0602020502020306" charset="0"/>
      <p:regular r:id="rId40"/>
      <p:bold r:id="rId41"/>
    </p:embeddedFont>
    <p:embeddedFont>
      <p:font typeface="等线" panose="02010600030101010101" charset="-122"/>
      <p:regular r:id="rId42"/>
    </p:embeddedFont>
    <p:embeddedFont>
      <p:font typeface="Baskerville Old Face" panose="02020602080505020303" charset="0"/>
      <p:regular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页" id="{314C4C9D-AE76-4E05-B037-5A5DB805C9BD}">
          <p14:sldIdLst>
            <p14:sldId id="352"/>
            <p14:sldId id="256"/>
          </p14:sldIdLst>
        </p14:section>
        <p14:section name="目录页" id="{008E412F-DBDA-49D6-8F52-3723921DFE03}">
          <p14:sldIdLst>
            <p14:sldId id="257"/>
          </p14:sldIdLst>
        </p14:section>
        <p14:section name="内页" id="{8D1A6813-68F6-49A0-A239-92955AC6E8C5}">
          <p14:sldIdLst>
            <p14:sldId id="308"/>
            <p14:sldId id="309"/>
            <p14:sldId id="267"/>
            <p14:sldId id="307"/>
            <p14:sldId id="314"/>
            <p14:sldId id="315"/>
            <p14:sldId id="320"/>
            <p14:sldId id="321"/>
            <p14:sldId id="322"/>
            <p14:sldId id="323"/>
            <p14:sldId id="324"/>
            <p14:sldId id="326"/>
            <p14:sldId id="325"/>
            <p14:sldId id="310"/>
            <p14:sldId id="311"/>
            <p14:sldId id="327"/>
            <p14:sldId id="329"/>
            <p14:sldId id="328"/>
          </p14:sldIdLst>
        </p14:section>
        <p14:section name="结束页" id="{98773F69-2DDF-47CC-BD69-D575D8CAAC6E}">
          <p14:sldIdLst/>
        </p14:section>
        <p14:section name="版权页" id="{C8AD3B51-1B7B-4E69-9180-4DEC6400FE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0C11C7"/>
    <a:srgbClr val="DDE2E6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6" autoAdjust="0"/>
    <p:restoredTop sz="94618" autoAdjust="0"/>
  </p:normalViewPr>
  <p:slideViewPr>
    <p:cSldViewPr snapToGrid="0" showGuides="1">
      <p:cViewPr varScale="1">
        <p:scale>
          <a:sx n="77" d="100"/>
          <a:sy n="77" d="100"/>
        </p:scale>
        <p:origin x="-108" y="-504"/>
      </p:cViewPr>
      <p:guideLst>
        <p:guide orient="horz" pos="36"/>
        <p:guide orient="horz" pos="4185"/>
        <p:guide orient="horz" pos="543"/>
        <p:guide orient="horz" pos="681"/>
        <p:guide orient="horz" pos="4004"/>
        <p:guide orient="horz" pos="3814"/>
        <p:guide pos="190"/>
        <p:guide pos="74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40964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40965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368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368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80F42DC0-2E3F-F440-A3AA-64F0AA1F84F2}" type="datetime1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fld id="{C5FC99A0-26D8-5E4B-82FB-70809BCEE9F6}" type="slidenum">
              <a:rPr lang="zh-CN" altLang="en-US"/>
            </a:fld>
            <a:endParaRPr lang="zh-CN" altLang="en-US" sz="19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F3DC2D-54D1-4BFA-9E14-0CAC803C2EE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7"/>
          <p:cNvSpPr txBox="1"/>
          <p:nvPr userDrawn="1"/>
        </p:nvSpPr>
        <p:spPr>
          <a:xfrm>
            <a:off x="432369" y="261642"/>
            <a:ext cx="3304540" cy="497205"/>
          </a:xfrm>
          <a:prstGeom prst="rect">
            <a:avLst/>
          </a:prstGeom>
          <a:noFill/>
        </p:spPr>
        <p:txBody>
          <a:bodyPr wrap="none" lIns="128546" tIns="64273" rIns="128546" bIns="64273" rtlCol="0">
            <a:spAutoFit/>
          </a:bodyPr>
          <a:lstStyle/>
          <a:p>
            <a:pPr defTabSz="964565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38"/>
          <p:cNvSpPr txBox="1"/>
          <p:nvPr userDrawn="1"/>
        </p:nvSpPr>
        <p:spPr>
          <a:xfrm>
            <a:off x="432369" y="651855"/>
            <a:ext cx="2557780" cy="374015"/>
          </a:xfrm>
          <a:prstGeom prst="rect">
            <a:avLst/>
          </a:prstGeom>
          <a:noFill/>
        </p:spPr>
        <p:txBody>
          <a:bodyPr wrap="none" lIns="128546" tIns="64273" rIns="128546" bIns="64273" rtlCol="0">
            <a:spAutoFit/>
          </a:bodyPr>
          <a:lstStyle/>
          <a:p>
            <a:pPr defTabSz="964565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教学分析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  <p:sp>
        <p:nvSpPr>
          <p:cNvPr id="9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教学方案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  <p:sp>
        <p:nvSpPr>
          <p:cNvPr id="9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教学内容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</a:fld>
            <a:endParaRPr lang="zh-CN" altLang="en-US"/>
          </a:p>
        </p:txBody>
      </p:sp>
      <p:sp>
        <p:nvSpPr>
          <p:cNvPr id="9" name="文本框 32"/>
          <p:cNvSpPr txBox="1"/>
          <p:nvPr userDrawn="1"/>
        </p:nvSpPr>
        <p:spPr>
          <a:xfrm>
            <a:off x="353496" y="357629"/>
            <a:ext cx="1131570" cy="377190"/>
          </a:xfrm>
          <a:prstGeom prst="rect">
            <a:avLst/>
          </a:prstGeom>
          <a:noFill/>
        </p:spPr>
        <p:txBody>
          <a:bodyPr wrap="none" lIns="91422" tIns="45711" rIns="91422" bIns="45711">
            <a:spAutoFit/>
          </a:bodyPr>
          <a:lstStyle/>
          <a:p>
            <a:r>
              <a:rPr lang="zh-CN" altLang="en-US" sz="186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教学总结</a:t>
            </a:r>
            <a:endParaRPr lang="en-US" altLang="zh-CN" sz="186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61642"/>
            <a:ext cx="213792" cy="5565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defTabSz="685800">
              <a:defRPr/>
            </a:pPr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223" y="274176"/>
            <a:ext cx="10973979" cy="114307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223" y="1600702"/>
            <a:ext cx="10973979" cy="45259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0"/>
            <a:ext cx="12191756" cy="6858424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330710"/>
            <a:ext cx="2396305" cy="676317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493758"/>
            <a:ext cx="239487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F3DC2D-54D1-4BFA-9E14-0CAC803C2EE1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 userDrawn="1"/>
        </p:nvSpPr>
        <p:spPr>
          <a:xfrm rot="2603202">
            <a:off x="336606" y="165885"/>
            <a:ext cx="470229" cy="47022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805839" y="695491"/>
            <a:ext cx="11387572" cy="0"/>
          </a:xfrm>
          <a:prstGeom prst="line">
            <a:avLst/>
          </a:prstGeom>
          <a:ln w="28575">
            <a:gradFill>
              <a:gsLst>
                <a:gs pos="0">
                  <a:schemeClr val="tx1">
                    <a:lumMod val="35000"/>
                    <a:lumOff val="6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121920" tIns="60961" rIns="121920" bIns="60961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320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13"/>
          <p:cNvSpPr/>
          <p:nvPr userDrawn="1"/>
        </p:nvSpPr>
        <p:spPr>
          <a:xfrm rot="2634344">
            <a:off x="551426" y="237849"/>
            <a:ext cx="410548" cy="410548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1" rIns="121920" bIns="60961" rtlCol="0" anchor="ctr"/>
          <a:lstStyle/>
          <a:p>
            <a:pPr algn="ctr"/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8" y="365803"/>
            <a:ext cx="10515589" cy="1324717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8" y="1826004"/>
            <a:ext cx="10515589" cy="4351997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8" y="6357140"/>
            <a:ext cx="2742543" cy="364297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554" y="6357140"/>
            <a:ext cx="4115319" cy="364297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65" y="6357140"/>
            <a:ext cx="2742543" cy="364297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0"/>
            <a:ext cx="12183241" cy="6858424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313295" y="190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 advClick="0" advTm="0">
    <p:push dir="r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81686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3307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3pPr>
      <a:lvl4pPr marL="129984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5pPr>
      <a:lvl6pPr marL="2166620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7pPr>
      <a:lvl8pPr marL="303339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--Underlined words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679768"/>
            <a:ext cx="2477770" cy="60007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Dr. Gullickson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teammate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project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findings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grade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satisfaction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discuss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share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serious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alone</a:t>
            </a:r>
            <a:endParaRPr lang="en-US" altLang="zh-CN" sz="3200" dirty="0" smtClean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410" y="754380"/>
            <a:ext cx="2585720" cy="299085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6555" y="4167505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76555" y="5612130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13710" y="623570"/>
            <a:ext cx="8926195" cy="9772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根据文本的脉络，结合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划线词所包含的信息，文末可以做如下情节构思：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23235" y="1423035"/>
            <a:ext cx="8926195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paragraph1:</a:t>
            </a:r>
            <a:endParaRPr lang="en-US" sz="2400" dirty="0" smtClean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A.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经常见面制定计划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我逐步了解并参与到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其中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他开始接受我，我们开始真正的合作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teammate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，有条不紊地进行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为了获得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A-grade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，我们拼命，累但是快乐（指向第二段生病）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B.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经常见面制定计划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他直接忽略我独自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alone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搞，这激发我的斗志，暗地里开展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发现了我的努力接纳我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share, discuss--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有条不紊地推进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。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3935" y="4099243"/>
            <a:ext cx="9715500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paragraph2:</a:t>
            </a:r>
            <a:endParaRPr lang="en-US" sz="2400" dirty="0" smtClean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 A.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他生病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我去医院探望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向他保证完美完成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project--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课堂上呈现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findings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，得到想要的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A- grade---share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好消息，他笑了，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satisfaction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写在脸上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成为好朋友；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 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他生病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我经常去医院，在他的指导下，做好数据分析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在课堂上完美呈现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findings--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努力得到回报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---share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消息，很开心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satisfaction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收获了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A-grade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还有友情。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--Underlined words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679768"/>
            <a:ext cx="2477770" cy="60007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Dr. Gullickson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teammate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project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findings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grade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satisfaction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discuss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share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serious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alone</a:t>
            </a:r>
            <a:endParaRPr lang="en-US" altLang="zh-CN" sz="3200" dirty="0" smtClean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410" y="754380"/>
            <a:ext cx="2585720" cy="299085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6555" y="4167505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76555" y="5612130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5765" y="759143"/>
            <a:ext cx="9246235" cy="61360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构建含有划线词的句子：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1.1.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serious teammate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totally ignored me, putting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totally in his charge.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1.2.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Not treating me and my involvement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seriously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, he simply carried out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alone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1.3.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I couldn’t help complaining about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Dr. Gullickson’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 decision, which put me in such an embarrassing situation.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1.4.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At this point, he started to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something with me and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discuss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with me,which gave me a sense of true engagement.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1.5.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Two fellows working together,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project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seemed to be progressing fast.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1.6.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With the ambition of getting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Grade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A, we worked around the clock, confident that our joint efforts would pay off.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--Underlined words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679768"/>
            <a:ext cx="2477770" cy="60007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Dr. Gullickson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teammate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project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findings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grade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satisfaction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discuss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share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serious</a:t>
            </a:r>
            <a:endParaRPr lang="en-US" altLang="zh-CN" sz="3200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alone</a:t>
            </a:r>
            <a:endParaRPr lang="en-US" altLang="zh-CN" sz="3200" dirty="0" smtClean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59410" y="754380"/>
            <a:ext cx="2585720" cy="299085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76555" y="4167505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76555" y="5612130"/>
            <a:ext cx="1422400" cy="106553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5765" y="543878"/>
            <a:ext cx="9246235" cy="65665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</a:rPr>
              <a:t>构建含有划线词的句子：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2.1.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Looking at my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teammate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lie there, weak and worried, I assured him that I could make it.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2.2.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With his guidance, not only did I analyze the statistics accurately, I also presented our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findings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perfectly, which ended up with an “A”, our desired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grade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2.3.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I did an amazing presentation of our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project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, which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Dr. Gullickson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 thought highly of with an “A”.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2.4.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When I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good news with my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teammate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, the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serious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fellow smiled,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satisfaction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written all over his face.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2.5.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to me, what was more important was that I befriended the </a:t>
            </a:r>
            <a:r>
              <a:rPr lang="zh-CN" altLang="en-US" sz="2800" u="sng">
                <a:latin typeface="Times New Roman" panose="02020603050405020304" charset="0"/>
                <a:cs typeface="Times New Roman" panose="02020603050405020304" charset="0"/>
                <a:sym typeface="+mn-ea"/>
              </a:rPr>
              <a:t>serious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fellow who had originally wanted to avoid.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2.6.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The story had a good ending: I earned a good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grade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for our </a:t>
            </a:r>
            <a:r>
              <a:rPr lang="en-US" altLang="zh-CN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shared 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work, he recovered from his illness, and we became good friends. </a:t>
            </a:r>
            <a:endParaRPr lang="en-US" altLang="zh-CN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" y="887095"/>
            <a:ext cx="12059285" cy="3538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Paragraph 1:We started to meet regularly to draw up our plans.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Paragraph 2:One day I got word that he was admitted to </a:t>
            </a:r>
            <a:r>
              <a:rPr lang="en-US" altLang="zh-CN" sz="2800" i="1" dirty="0">
                <a:solidFill>
                  <a:srgbClr val="0C11C7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hospital </a:t>
            </a: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for a serious disease.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655" y="1485900"/>
            <a:ext cx="12031345" cy="1383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Q1: At the beginning, how did the workmate treat me and my involvement in it?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During the process, what changes happened</a:t>
            </a:r>
            <a:r>
              <a:rPr lang="zh-CN" alt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？（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attitude)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Q3: How did we work as a pair? And how was the project going on?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60380" y="3936683"/>
            <a:ext cx="1249680" cy="607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逆推法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420" y="2927668"/>
            <a:ext cx="12031345" cy="570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Our project seemed to be progressing well though we were extremely exhausted.</a:t>
            </a:r>
            <a:endParaRPr lang="en-US" altLang="zh-CN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360" y="4541203"/>
            <a:ext cx="12031345" cy="181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Q1: At the hospital, what did I decide to do about our project?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To get an A, what did I do, though alone? And what was the result?</a:t>
            </a: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Q3: How did he react to the results?And what else did I harvest?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420" y="680085"/>
            <a:ext cx="12059285" cy="3107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Paragraph 1:We started to meet regularly to draw up our plans.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655" y="1011238"/>
            <a:ext cx="12031345" cy="41744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Q1: At the beginning, how did the workmate treat me and my involvement in it?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During the process, what changes happened</a:t>
            </a:r>
            <a:r>
              <a:rPr lang="zh-CN" alt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？（</a:t>
            </a: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attitude)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655" y="1516380"/>
            <a:ext cx="11956415" cy="2749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 he was a fiercely competitive fellow, he put the project totally in his charge, leaving me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doing nothing but simply follow his steps and instructions.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Partner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as I was in the project, I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just stood by while m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 teammate kept hi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mself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occupied in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developing the hypothesis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and running the tests alone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my teammate was a serious person, we initially shared nothing about ourselves other than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our project.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655" y="4731703"/>
            <a:ext cx="11956415" cy="1863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 the project progressed with the hypothesis developed and experiments carried out, I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seemed to get the trick, which built up my confidence and made my teammate slightly relieved.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After some time, I began to see his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distant attitude soften, being welcoming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As time progressed, I was attracted by his single-mindedness and intelligence.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685" y="3567430"/>
            <a:ext cx="12059285" cy="31076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 2:One day I got word that he was admitted to </a:t>
            </a:r>
            <a:r>
              <a:rPr lang="en-US" altLang="zh-CN" sz="2800" i="1" dirty="0">
                <a:solidFill>
                  <a:srgbClr val="0C11C7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hospital </a:t>
            </a: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for a serious disease.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625" y="2626043"/>
            <a:ext cx="12031345" cy="41998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Q3: How did we work as a pair? And how was the project going on?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Q1: At the hospital, what did I decide to do about our project?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ts val="356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Q1: At the hospital, what did I decide to do about our 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ts val="3560"/>
              </a:lnSpc>
            </a:pP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120" y="1192530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At this point, we started to work 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as a team</a:t>
            </a: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, running the tests and doing the statistical analysis. 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With his intention of getting an “A” and my desire to live up to his ambition, we worked round the clock, exhausted but expectant. 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Thanks to the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fiercely competitive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serious fellow, the 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project</a:t>
            </a: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 went smoothly, close to the final stage. 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930" y="4551681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Immediately, I hurried to the hospital, where I learned that he had to be hospitalized for quite a while. It meant that we had no alternative but to discontinue our project. Seeing the worry and weakness written on his face, I assured him that I would not let him down and carry on.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When I visited him in the hospital, I reassured him that I would do my best to finish the project, and he told me he was confident that I would do a great job at the final presentation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01663"/>
            <a:ext cx="12031345" cy="5219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</a:rPr>
              <a:t>Q3: How did we work as a pair? And how was the project going on?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等腰三角形 75"/>
          <p:cNvSpPr/>
          <p:nvPr/>
        </p:nvSpPr>
        <p:spPr>
          <a:xfrm rot="-5400000">
            <a:off x="79375" y="6546850"/>
            <a:ext cx="258763" cy="3000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Title 29"/>
          <p:cNvSpPr/>
          <p:nvPr/>
        </p:nvSpPr>
        <p:spPr>
          <a:xfrm>
            <a:off x="586740" y="57785"/>
            <a:ext cx="6138545" cy="622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0C11C7"/>
                </a:solidFill>
                <a:latin typeface="Calibri Light" panose="020F0302020204030204" charset="0"/>
                <a:sym typeface="Calibri Light" panose="020F0302020204030204" charset="0"/>
              </a:rPr>
              <a:t>Design the plot --first sentences</a:t>
            </a:r>
            <a:endParaRPr lang="en-US" altLang="zh-CN" sz="3200" b="1" dirty="0">
              <a:solidFill>
                <a:srgbClr val="0C11C7"/>
              </a:solidFill>
              <a:latin typeface="Calibri Light" panose="020F0302020204030204" charset="0"/>
              <a:sym typeface="Calibri Light" panose="020F0302020204030204" charset="0"/>
            </a:endParaRPr>
          </a:p>
        </p:txBody>
      </p:sp>
      <p:sp>
        <p:nvSpPr>
          <p:cNvPr id="17415" name="Rectangle 54"/>
          <p:cNvSpPr/>
          <p:nvPr/>
        </p:nvSpPr>
        <p:spPr>
          <a:xfrm>
            <a:off x="586740" y="574675"/>
            <a:ext cx="4967288" cy="26988"/>
          </a:xfrm>
          <a:prstGeom prst="rect">
            <a:avLst/>
          </a:prstGeom>
          <a:gradFill rotWithShape="1">
            <a:gsLst>
              <a:gs pos="0">
                <a:srgbClr val="EE0F68">
                  <a:alpha val="100000"/>
                </a:srgbClr>
              </a:gs>
              <a:gs pos="76999">
                <a:srgbClr val="EE0F68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EE0F68"/>
              </a:solidFill>
            </a:endParaRPr>
          </a:p>
        </p:txBody>
      </p:sp>
      <p:grpSp>
        <p:nvGrpSpPr>
          <p:cNvPr id="17418" name="Group 69"/>
          <p:cNvGrpSpPr/>
          <p:nvPr/>
        </p:nvGrpSpPr>
        <p:grpSpPr>
          <a:xfrm rot="-3000000">
            <a:off x="10799445" y="6112510"/>
            <a:ext cx="1424305" cy="9017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  <p:sp>
        <p:nvSpPr>
          <p:cNvPr id="17431" name="Oval 1"/>
          <p:cNvSpPr/>
          <p:nvPr/>
        </p:nvSpPr>
        <p:spPr>
          <a:xfrm>
            <a:off x="10140950" y="6472555"/>
            <a:ext cx="902970" cy="181610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3958" y="10188"/>
              </a:cxn>
              <a:cxn ang="0">
                <a:pos x="233568" y="917"/>
              </a:cxn>
              <a:cxn ang="0">
                <a:pos x="119932" y="45090"/>
              </a:cxn>
              <a:cxn ang="0">
                <a:pos x="298217" y="28730"/>
              </a:cxn>
              <a:cxn ang="0">
                <a:pos x="251341" y="62496"/>
              </a:cxn>
              <a:cxn ang="0">
                <a:pos x="414119" y="64014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32" name="矩形 100"/>
          <p:cNvSpPr/>
          <p:nvPr/>
        </p:nvSpPr>
        <p:spPr>
          <a:xfrm>
            <a:off x="58420" y="57785"/>
            <a:ext cx="408305" cy="544195"/>
          </a:xfrm>
          <a:prstGeom prst="rect">
            <a:avLst/>
          </a:prstGeom>
          <a:solidFill>
            <a:srgbClr val="EE0F68"/>
          </a:solidFill>
          <a:ln w="9525">
            <a:noFill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30" y="528003"/>
            <a:ext cx="12059285" cy="43999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Para 2:One day I got word that he was admitted to </a:t>
            </a:r>
            <a:r>
              <a:rPr lang="en-US" altLang="zh-CN" sz="2800" i="1" dirty="0">
                <a:solidFill>
                  <a:srgbClr val="0C11C7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hospital </a:t>
            </a:r>
            <a:r>
              <a:rPr lang="en-US" altLang="zh-CN" sz="2800" i="1" dirty="0">
                <a:solidFill>
                  <a:srgbClr val="EE0F68"/>
                </a:solidFill>
                <a:latin typeface="Berlin Sans FB" panose="020E0602020502020306" charset="0"/>
                <a:cs typeface="Berlin Sans FB" panose="020E0602020502020306" charset="0"/>
                <a:sym typeface="Calibri Light" panose="020F0302020204030204" charset="0"/>
              </a:rPr>
              <a:t>for a serious disease.</a:t>
            </a: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Q2: </a:t>
            </a:r>
            <a:r>
              <a:rPr lang="en-US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To get an A, what did I do, though alone? And what was the result?</a:t>
            </a: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  <a:sym typeface="+mn-ea"/>
            </a:endParaRPr>
          </a:p>
          <a:p>
            <a:pPr algn="l" fontAlgn="auto">
              <a:lnSpc>
                <a:spcPct val="100000"/>
              </a:lnSpc>
            </a:pPr>
            <a:endParaRPr lang="en-US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sz="2800" dirty="0" smtClean="0">
                <a:solidFill>
                  <a:srgbClr val="0C11C7"/>
                </a:solidFill>
                <a:latin typeface="Baskerville Old Face" panose="02020602080505020303" charset="0"/>
                <a:ea typeface="华文细黑" panose="02010600040101010101" charset="-122"/>
                <a:cs typeface="Baskerville Old Face" panose="02020602080505020303" charset="0"/>
                <a:sym typeface="+mn-ea"/>
              </a:rPr>
              <a:t>Q3: How did he react to the results?And what else did I harvest?</a:t>
            </a:r>
            <a:endParaRPr lang="en-US" altLang="zh-CN" sz="2800" dirty="0" smtClean="0">
              <a:solidFill>
                <a:srgbClr val="0C11C7"/>
              </a:solidFill>
              <a:latin typeface="Baskerville Old Face" panose="02020602080505020303" charset="0"/>
              <a:ea typeface="华文细黑" panose="02010600040101010101" charset="-122"/>
              <a:cs typeface="Baskerville Old Face" panose="02020602080505020303" charset="0"/>
            </a:endParaRPr>
          </a:p>
          <a:p>
            <a:pPr algn="l" fontAlgn="auto">
              <a:lnSpc>
                <a:spcPct val="100000"/>
              </a:lnSpc>
            </a:pPr>
            <a:endParaRPr lang="en-US" altLang="zh-CN" sz="2800" i="1" dirty="0">
              <a:solidFill>
                <a:srgbClr val="EE0F68"/>
              </a:solidFill>
              <a:latin typeface="Berlin Sans FB" panose="020E0602020502020306" charset="0"/>
              <a:cs typeface="Berlin Sans FB" panose="020E0602020502020306" charset="0"/>
              <a:sym typeface="Calibri Light" panose="020F03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670" y="1663700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With all my heart put into the challenging task, I did the analysis accurately and presented our findings amazingly, which won thunderous applause. Our project did end with an “A”.</a:t>
            </a:r>
            <a:endParaRPr lang="zh-CN" altLang="en-US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With his guidance, I finished the statistical analysis and presented the findings</a:t>
            </a: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,though alone.</a:t>
            </a:r>
            <a:endParaRPr lang="en-US" altLang="zh-CN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en-US" altLang="zh-CN" sz="2400" dirty="0" smtClean="0">
                <a:solidFill>
                  <a:schemeClr val="tx1"/>
                </a:solidFill>
                <a:latin typeface="Baskerville Old Face" panose="02020602080505020303" charset="0"/>
                <a:cs typeface="Baskerville Old Face" panose="02020602080505020303" charset="0"/>
              </a:rPr>
              <a:t>My effort eventually paid off as Dr. Gullickson awarded us an A, to which my partner smiled in satisfaction. </a:t>
            </a:r>
            <a:endParaRPr lang="en-US" altLang="zh-CN" sz="2400" dirty="0" smtClean="0">
              <a:solidFill>
                <a:schemeClr val="tx1"/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5585" y="4519931"/>
            <a:ext cx="11956415" cy="230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Learning this, he smiled, grateful for my devotion. But to me, what was more important was that I befriended the serious fellow who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I 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had originally wanted to avoid.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Now, we have been most reliable partners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and friends </a:t>
            </a: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ever since! 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  <a:p>
            <a:pPr marL="342900" indent="-34290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charset="0"/>
                <a:cs typeface="Baskerville Old Face" panose="02020602080505020303" charset="0"/>
              </a:rPr>
              <a:t>I earned not only respect from my teammate, but also the satisfaction of delivering good results when he was forced to rely on me.</a:t>
            </a:r>
            <a:endParaRPr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skerville Old Face" panose="02020602080505020303" charset="0"/>
              <a:cs typeface="Baskerville Old Face" panose="02020602080505020303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70" y="4638675"/>
            <a:ext cx="3364230" cy="212788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文本框 2"/>
          <p:cNvSpPr txBox="1"/>
          <p:nvPr/>
        </p:nvSpPr>
        <p:spPr>
          <a:xfrm>
            <a:off x="254635" y="299085"/>
            <a:ext cx="168656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C11C7"/>
                </a:solidFill>
              </a:rPr>
              <a:t>下水作文：</a:t>
            </a:r>
            <a:endParaRPr lang="zh-CN" altLang="en-US" sz="2400" b="1">
              <a:solidFill>
                <a:srgbClr val="0C11C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759460"/>
            <a:ext cx="11898630" cy="5507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i="1">
                <a:latin typeface="Times New Roman" panose="02020603050405020304" charset="0"/>
                <a:cs typeface="Times New Roman" panose="02020603050405020304" charset="0"/>
              </a:rPr>
              <a:t>We started to meet regularly to draw up our plans.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gradually I came to understand what our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project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was about. As he was a fiercely competitive fellow, he put the project totally in his charge, leaving me doing nothing but simply follow his steps and instructions. Though unwilling, I did my part honestly but blindly. As the project progressed, I seemed to get the trick, which built up my confidence and made my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teammate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slightly relieved. At this point, we started to really team work, running the tests and doing the statistical analysis. With his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ambi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tion of getting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an “A”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and my desire to live up to his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ambition, we worked round the clock, exhausted but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expectant. 10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70" y="4638675"/>
            <a:ext cx="3364230" cy="212788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文本框 2"/>
          <p:cNvSpPr txBox="1"/>
          <p:nvPr/>
        </p:nvSpPr>
        <p:spPr>
          <a:xfrm>
            <a:off x="254635" y="299085"/>
            <a:ext cx="168656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C11C7"/>
                </a:solidFill>
              </a:rPr>
              <a:t>下水作文：</a:t>
            </a:r>
            <a:endParaRPr lang="zh-CN" altLang="en-US" sz="2400" b="1">
              <a:solidFill>
                <a:srgbClr val="0C11C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759460"/>
            <a:ext cx="12085320" cy="5507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3200" i="1">
                <a:latin typeface="Times New Roman" panose="02020603050405020304" charset="0"/>
                <a:cs typeface="Times New Roman" panose="02020603050405020304" charset="0"/>
              </a:rPr>
              <a:t>One day I got word that he was admitted to hospital for a serious disease.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Immediately, I hurried to the hospital, where I learned that he had to be hospitalized for quite a while. It meant that we had no alternative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bu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 to discontinue our project. Seeing the worry and weakness written on his face, I assured him that I would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 let him down and carry on. With all my heart put into the challenging task, I did the analysis accurately and presented our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findings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amazingly, which won thunderous applause. Our project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did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end with an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. Learning this, he smiled, grateful for my devotion. But to me, what was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more important was that I befriended the </a:t>
            </a:r>
            <a:r>
              <a:rPr lang="zh-CN" altLang="en-US" sz="3200" u="sng">
                <a:latin typeface="Times New Roman" panose="02020603050405020304" charset="0"/>
                <a:cs typeface="Times New Roman" panose="02020603050405020304" charset="0"/>
              </a:rPr>
              <a:t>serious </a:t>
            </a:r>
            <a:endParaRPr lang="zh-CN" altLang="en-US" sz="3200" u="sng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fellow who had originally wanted to avoid. 1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735" y="182880"/>
            <a:ext cx="3117850" cy="460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C11C7"/>
                </a:solidFill>
              </a:rPr>
              <a:t>来自</a:t>
            </a:r>
            <a:r>
              <a:rPr lang="en-US" altLang="zh-CN" sz="2400" b="1">
                <a:solidFill>
                  <a:srgbClr val="0C11C7"/>
                </a:solidFill>
              </a:rPr>
              <a:t>Jane</a:t>
            </a:r>
            <a:r>
              <a:rPr lang="zh-CN" altLang="en-US" sz="2400" b="1">
                <a:solidFill>
                  <a:srgbClr val="0C11C7"/>
                </a:solidFill>
              </a:rPr>
              <a:t>的下水作文：</a:t>
            </a:r>
            <a:endParaRPr lang="zh-CN" altLang="en-US" sz="2400" b="1">
              <a:solidFill>
                <a:srgbClr val="0C11C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" y="643255"/>
            <a:ext cx="12085320" cy="6000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started to meet regularly to draw up our plans.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Teammates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as we were, he kept engaged in doing researches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alone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The more we met, the more I was flooded with awkwardness. At one point, l gathered my courage and asked him why he seemed so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serious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and kept me at a distance. Without any reply, he was still buried in the statistical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analyses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I was regretting what I said when he threw me a pile of paper. “Check again, Line 3!” The cold tone pushed me to focus on the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project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With time going on, it’s surprising that I managed to make sense of some puzzling psychological questions and he was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 so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cold to me.</a:t>
            </a:r>
            <a:endParaRPr lang="zh-CN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Then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 day I got word that he was admitted to the hospital for a serious disease.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Like sitting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 pins and needles all day, I rushed to the hospital after class. It shocked me that my seemingly arrogant teammate should be so vulnerable. Having promised I wouldn’t let him down, I used whatever spare time to work on the project. When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day came,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went all out to present our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findings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To my </a:t>
            </a:r>
            <a:r>
              <a:rPr lang="en-US" altLang="zh-CN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satisfaction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we were awarded an A</a:t>
            </a:r>
            <a:r>
              <a:rPr lang="zh-CN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 Excited but calm, I couldn’t wait to inform him of the good news. He nodded in gratitude, tears blurring his eyes. It was true that everyone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had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his potential to be better, both in academy and personality when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fueling passion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 them.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7418" name="Group 69"/>
          <p:cNvGrpSpPr/>
          <p:nvPr/>
        </p:nvGrpSpPr>
        <p:grpSpPr>
          <a:xfrm rot="17220000">
            <a:off x="11117580" y="5979160"/>
            <a:ext cx="1462405" cy="76200"/>
            <a:chOff x="0" y="0"/>
            <a:chExt cx="6705601" cy="531495"/>
          </a:xfrm>
        </p:grpSpPr>
        <p:sp>
          <p:nvSpPr>
            <p:cNvPr id="16399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0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1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2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3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404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5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6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16407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16408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16409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16410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1121603"/>
            <a:ext cx="5070060" cy="545449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471805" y="584835"/>
            <a:ext cx="117068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54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2022年1月浙江省高考读后续写讲评</a:t>
            </a:r>
            <a:endParaRPr lang="zh-CN" altLang="en-US" sz="54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54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 Unlikely Hero</a:t>
            </a:r>
            <a:endParaRPr lang="en-US" altLang="zh-CN" sz="54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7469505" y="4960620"/>
            <a:ext cx="553085" cy="562610"/>
            <a:chOff x="0" y="0"/>
            <a:chExt cx="1088225" cy="869861"/>
          </a:xfrm>
          <a:solidFill>
            <a:schemeClr val="tx1"/>
          </a:solidFill>
        </p:grpSpPr>
        <p:sp>
          <p:nvSpPr>
            <p:cNvPr id="10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1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1" name="Freeform 9"/>
          <p:cNvSpPr>
            <a:spLocks noChangeAspect="1" noEditPoints="1" noChangeArrowheads="1"/>
          </p:cNvSpPr>
          <p:nvPr/>
        </p:nvSpPr>
        <p:spPr bwMode="auto">
          <a:xfrm>
            <a:off x="7428230" y="4262755"/>
            <a:ext cx="640080" cy="588645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3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2075" y="-1358900"/>
            <a:ext cx="609600" cy="6096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8046720" y="4204970"/>
            <a:ext cx="3809365" cy="1373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5000"/>
              </a:lnSpc>
              <a:defRPr/>
            </a:pPr>
            <a:r>
              <a:rPr lang="zh-CN" altLang="en-US" sz="4000" b="1" dirty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陈星可</a:t>
            </a:r>
            <a:endParaRPr lang="zh-CN" altLang="en-US" sz="4000" b="1" dirty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lvl="0" algn="l" fontAlgn="auto">
              <a:lnSpc>
                <a:spcPts val="5000"/>
              </a:lnSpc>
              <a:defRPr/>
            </a:pPr>
            <a:r>
              <a:rPr lang="zh-CN" altLang="en-US" sz="4000" b="1" dirty="0">
                <a:solidFill>
                  <a:srgbClr val="0C11C7"/>
                </a:solidFill>
                <a:latin typeface="华文细黑" panose="02010600040101010101" charset="-122"/>
                <a:ea typeface="华文细黑" panose="02010600040101010101" charset="-122"/>
              </a:rPr>
              <a:t>浙江省天台中学</a:t>
            </a:r>
            <a:endParaRPr lang="zh-CN" altLang="en-US" sz="4000" b="1" dirty="0">
              <a:solidFill>
                <a:srgbClr val="0C11C7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65" y="3482340"/>
            <a:ext cx="3137535" cy="33756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几点思考：</a:t>
            </a:r>
            <a:endParaRPr lang="zh-CN" altLang="en-US" sz="36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01600" y="582930"/>
            <a:ext cx="11988800" cy="3989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今年的读后续写从人与自然转变到人与社会，从野外到家庭再到学校，给了学生熟悉的生活环境，使他们能够基于生活经验而开展真实的写作，不管出于哪种文化或者教育背景都可以做到有话可说。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2.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要关注文本信息对写作的信息暗示，也就是我们常说的伏笔。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3.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要关注过程性事件对于情节拓展的作用，建议采用事件分解法。如文本里提到</a:t>
            </a:r>
            <a:r>
              <a:rPr lang="en-US" altLang="zh-CN" sz="2400" dirty="0"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400" dirty="0"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  <a:sym typeface="+mn-ea"/>
              </a:rPr>
              <a:t>The project required each lab team to develop a hypothesis(假设), set up an experiment to test the hypothesis, do the statistical analysis and present the findings. 我们可以把这几个步骤分解到两个段落中，加上合理的人物互动和首句铺垫即可达成完整的情节。</a:t>
            </a:r>
            <a:endParaRPr lang="zh-CN" altLang="en-US" sz="2400" dirty="0"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ctr" anchorCtr="0"/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文本框 20"/>
          <p:cNvSpPr/>
          <p:nvPr/>
        </p:nvSpPr>
        <p:spPr>
          <a:xfrm>
            <a:off x="1550988" y="3287713"/>
            <a:ext cx="9463087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6000" b="1" dirty="0">
                <a:solidFill>
                  <a:srgbClr val="EE0F6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</a:t>
            </a:r>
            <a:endParaRPr lang="zh-CN" altLang="en-US" sz="6000" b="1" dirty="0">
              <a:solidFill>
                <a:srgbClr val="EE0F6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Freeform 5"/>
          <p:cNvSpPr>
            <a:spLocks noEditPoints="1"/>
          </p:cNvSpPr>
          <p:nvPr/>
        </p:nvSpPr>
        <p:spPr>
          <a:xfrm>
            <a:off x="3111500" y="814388"/>
            <a:ext cx="6156325" cy="2416175"/>
          </a:xfrm>
          <a:custGeom>
            <a:avLst/>
            <a:gdLst>
              <a:gd name="txL" fmla="*/ 0 w 387"/>
              <a:gd name="txT" fmla="*/ 0 h 150"/>
              <a:gd name="txR" fmla="*/ 387 w 387"/>
              <a:gd name="txB" fmla="*/ 150 h 15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87" h="150">
                <a:moveTo>
                  <a:pt x="383" y="34"/>
                </a:moveTo>
                <a:cubicBezTo>
                  <a:pt x="379" y="30"/>
                  <a:pt x="373" y="29"/>
                  <a:pt x="370" y="29"/>
                </a:cubicBezTo>
                <a:cubicBezTo>
                  <a:pt x="370" y="29"/>
                  <a:pt x="370" y="29"/>
                  <a:pt x="370" y="29"/>
                </a:cubicBezTo>
                <a:cubicBezTo>
                  <a:pt x="356" y="29"/>
                  <a:pt x="352" y="28"/>
                  <a:pt x="343" y="24"/>
                </a:cubicBezTo>
                <a:cubicBezTo>
                  <a:pt x="338" y="21"/>
                  <a:pt x="330" y="18"/>
                  <a:pt x="319" y="14"/>
                </a:cubicBezTo>
                <a:cubicBezTo>
                  <a:pt x="277" y="0"/>
                  <a:pt x="242" y="15"/>
                  <a:pt x="231" y="20"/>
                </a:cubicBezTo>
                <a:cubicBezTo>
                  <a:pt x="229" y="21"/>
                  <a:pt x="229" y="21"/>
                  <a:pt x="229" y="21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18" y="27"/>
                  <a:pt x="213" y="29"/>
                  <a:pt x="194" y="29"/>
                </a:cubicBezTo>
                <a:cubicBezTo>
                  <a:pt x="174" y="29"/>
                  <a:pt x="169" y="27"/>
                  <a:pt x="163" y="24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45" y="15"/>
                  <a:pt x="111" y="0"/>
                  <a:pt x="68" y="14"/>
                </a:cubicBezTo>
                <a:cubicBezTo>
                  <a:pt x="57" y="18"/>
                  <a:pt x="50" y="21"/>
                  <a:pt x="44" y="24"/>
                </a:cubicBezTo>
                <a:cubicBezTo>
                  <a:pt x="35" y="28"/>
                  <a:pt x="31" y="29"/>
                  <a:pt x="18" y="29"/>
                </a:cubicBezTo>
                <a:cubicBezTo>
                  <a:pt x="14" y="29"/>
                  <a:pt x="8" y="30"/>
                  <a:pt x="4" y="34"/>
                </a:cubicBezTo>
                <a:cubicBezTo>
                  <a:pt x="2" y="37"/>
                  <a:pt x="0" y="41"/>
                  <a:pt x="0" y="45"/>
                </a:cubicBezTo>
                <a:cubicBezTo>
                  <a:pt x="0" y="57"/>
                  <a:pt x="6" y="63"/>
                  <a:pt x="18" y="63"/>
                </a:cubicBezTo>
                <a:cubicBezTo>
                  <a:pt x="26" y="63"/>
                  <a:pt x="27" y="64"/>
                  <a:pt x="30" y="69"/>
                </a:cubicBezTo>
                <a:cubicBezTo>
                  <a:pt x="30" y="70"/>
                  <a:pt x="31" y="73"/>
                  <a:pt x="31" y="75"/>
                </a:cubicBezTo>
                <a:cubicBezTo>
                  <a:pt x="35" y="95"/>
                  <a:pt x="44" y="147"/>
                  <a:pt x="102" y="149"/>
                </a:cubicBezTo>
                <a:cubicBezTo>
                  <a:pt x="103" y="149"/>
                  <a:pt x="133" y="150"/>
                  <a:pt x="155" y="130"/>
                </a:cubicBezTo>
                <a:cubicBezTo>
                  <a:pt x="170" y="117"/>
                  <a:pt x="178" y="97"/>
                  <a:pt x="179" y="72"/>
                </a:cubicBezTo>
                <a:cubicBezTo>
                  <a:pt x="179" y="70"/>
                  <a:pt x="180" y="55"/>
                  <a:pt x="194" y="55"/>
                </a:cubicBezTo>
                <a:cubicBezTo>
                  <a:pt x="207" y="55"/>
                  <a:pt x="208" y="70"/>
                  <a:pt x="208" y="72"/>
                </a:cubicBezTo>
                <a:cubicBezTo>
                  <a:pt x="209" y="97"/>
                  <a:pt x="217" y="117"/>
                  <a:pt x="232" y="130"/>
                </a:cubicBezTo>
                <a:cubicBezTo>
                  <a:pt x="254" y="150"/>
                  <a:pt x="284" y="149"/>
                  <a:pt x="285" y="149"/>
                </a:cubicBezTo>
                <a:cubicBezTo>
                  <a:pt x="344" y="147"/>
                  <a:pt x="353" y="95"/>
                  <a:pt x="356" y="75"/>
                </a:cubicBezTo>
                <a:cubicBezTo>
                  <a:pt x="356" y="73"/>
                  <a:pt x="357" y="70"/>
                  <a:pt x="357" y="69"/>
                </a:cubicBezTo>
                <a:cubicBezTo>
                  <a:pt x="360" y="64"/>
                  <a:pt x="362" y="63"/>
                  <a:pt x="370" y="63"/>
                </a:cubicBezTo>
                <a:cubicBezTo>
                  <a:pt x="381" y="63"/>
                  <a:pt x="387" y="57"/>
                  <a:pt x="387" y="45"/>
                </a:cubicBezTo>
                <a:cubicBezTo>
                  <a:pt x="387" y="41"/>
                  <a:pt x="386" y="37"/>
                  <a:pt x="383" y="34"/>
                </a:cubicBezTo>
                <a:close/>
                <a:moveTo>
                  <a:pt x="286" y="131"/>
                </a:moveTo>
                <a:cubicBezTo>
                  <a:pt x="227" y="134"/>
                  <a:pt x="218" y="68"/>
                  <a:pt x="230" y="50"/>
                </a:cubicBezTo>
                <a:cubicBezTo>
                  <a:pt x="243" y="30"/>
                  <a:pt x="264" y="24"/>
                  <a:pt x="285" y="26"/>
                </a:cubicBezTo>
                <a:cubicBezTo>
                  <a:pt x="306" y="28"/>
                  <a:pt x="319" y="35"/>
                  <a:pt x="319" y="35"/>
                </a:cubicBezTo>
                <a:cubicBezTo>
                  <a:pt x="343" y="50"/>
                  <a:pt x="337" y="74"/>
                  <a:pt x="337" y="74"/>
                </a:cubicBezTo>
                <a:cubicBezTo>
                  <a:pt x="329" y="132"/>
                  <a:pt x="286" y="131"/>
                  <a:pt x="286" y="131"/>
                </a:cubicBezTo>
                <a:close/>
                <a:moveTo>
                  <a:pt x="101" y="131"/>
                </a:moveTo>
                <a:cubicBezTo>
                  <a:pt x="101" y="131"/>
                  <a:pt x="58" y="132"/>
                  <a:pt x="51" y="74"/>
                </a:cubicBezTo>
                <a:cubicBezTo>
                  <a:pt x="51" y="74"/>
                  <a:pt x="45" y="50"/>
                  <a:pt x="68" y="35"/>
                </a:cubicBezTo>
                <a:cubicBezTo>
                  <a:pt x="68" y="35"/>
                  <a:pt x="81" y="28"/>
                  <a:pt x="102" y="26"/>
                </a:cubicBezTo>
                <a:cubicBezTo>
                  <a:pt x="123" y="24"/>
                  <a:pt x="144" y="30"/>
                  <a:pt x="157" y="50"/>
                </a:cubicBezTo>
                <a:cubicBezTo>
                  <a:pt x="169" y="68"/>
                  <a:pt x="160" y="134"/>
                  <a:pt x="101" y="131"/>
                </a:cubicBezTo>
                <a:close/>
              </a:path>
            </a:pathLst>
          </a:custGeom>
          <a:solidFill>
            <a:srgbClr val="EE0F68">
              <a:alpha val="100000"/>
            </a:srgbClr>
          </a:solidFill>
          <a:ln w="9525" cap="flat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1509" name="Oval 1"/>
          <p:cNvSpPr/>
          <p:nvPr/>
        </p:nvSpPr>
        <p:spPr>
          <a:xfrm>
            <a:off x="4259263" y="5097463"/>
            <a:ext cx="4240212" cy="1601787"/>
          </a:xfrm>
          <a:custGeom>
            <a:avLst/>
            <a:gdLst>
              <a:gd name="txL" fmla="*/ 0 w 4239998"/>
              <a:gd name="txT" fmla="*/ 0 h 1601996"/>
              <a:gd name="txR" fmla="*/ 4239998 w 4239998"/>
              <a:gd name="txB" fmla="*/ 1601996 h 1601996"/>
            </a:gdLst>
            <a:ahLst/>
            <a:cxnLst>
              <a:cxn ang="0">
                <a:pos x="245335" y="254864"/>
              </a:cxn>
              <a:cxn ang="0">
                <a:pos x="2391771" y="22941"/>
              </a:cxn>
              <a:cxn ang="0">
                <a:pos x="1228123" y="1127979"/>
              </a:cxn>
              <a:cxn ang="0">
                <a:pos x="3053787" y="718704"/>
              </a:cxn>
              <a:cxn ang="0">
                <a:pos x="2573769" y="1563398"/>
              </a:cxn>
              <a:cxn ang="0">
                <a:pos x="4240640" y="1601369"/>
              </a:cxn>
            </a:cxnLst>
            <a:rect l="txL" t="txT" r="txR" b="txB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21510" name="Group 69"/>
          <p:cNvGrpSpPr/>
          <p:nvPr/>
        </p:nvGrpSpPr>
        <p:grpSpPr>
          <a:xfrm rot="-3000000">
            <a:off x="7545388" y="4413250"/>
            <a:ext cx="5454650" cy="431800"/>
            <a:chOff x="0" y="0"/>
            <a:chExt cx="6705601" cy="531495"/>
          </a:xfrm>
        </p:grpSpPr>
        <p:sp>
          <p:nvSpPr>
            <p:cNvPr id="20488" name="Rounded Rectangle 70"/>
            <p:cNvSpPr/>
            <p:nvPr/>
          </p:nvSpPr>
          <p:spPr>
            <a:xfrm>
              <a:off x="5867401" y="116118"/>
              <a:ext cx="838200" cy="304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89" name="Isosceles Triangle 12"/>
            <p:cNvSpPr/>
            <p:nvPr/>
          </p:nvSpPr>
          <p:spPr>
            <a:xfrm rot="-5400000">
              <a:off x="128131" y="92180"/>
              <a:ext cx="81170" cy="337433"/>
            </a:xfrm>
            <a:custGeom>
              <a:avLst/>
              <a:gdLst>
                <a:gd name="txL" fmla="*/ 0 w 64009"/>
                <a:gd name="txT" fmla="*/ 0 h 266094"/>
                <a:gd name="txR" fmla="*/ 64009 w 64009"/>
                <a:gd name="txB" fmla="*/ 266094 h 266094"/>
              </a:gdLst>
              <a:ahLst/>
              <a:cxnLst>
                <a:cxn ang="0">
                  <a:pos x="102932" y="132318"/>
                </a:cxn>
                <a:cxn ang="0">
                  <a:pos x="102932" y="193935"/>
                </a:cxn>
                <a:cxn ang="0">
                  <a:pos x="102931" y="193935"/>
                </a:cxn>
                <a:cxn ang="0">
                  <a:pos x="102931" y="427898"/>
                </a:cxn>
                <a:cxn ang="0">
                  <a:pos x="0" y="427898"/>
                </a:cxn>
                <a:cxn ang="0">
                  <a:pos x="0" y="182828"/>
                </a:cxn>
                <a:cxn ang="0">
                  <a:pos x="1" y="182828"/>
                </a:cxn>
                <a:cxn ang="0">
                  <a:pos x="1" y="132318"/>
                </a:cxn>
                <a:cxn ang="0">
                  <a:pos x="46129" y="0"/>
                </a:cxn>
                <a:cxn ang="0">
                  <a:pos x="56806" y="0"/>
                </a:cxn>
                <a:cxn ang="0">
                  <a:pos x="102932" y="132318"/>
                </a:cxn>
              </a:cxnLst>
              <a:rect l="txL" t="txT" r="txR" b="txB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>
                    <a:alpha val="100000"/>
                  </a:srgbClr>
                </a:gs>
                <a:gs pos="35999">
                  <a:srgbClr val="7F7F7F">
                    <a:alpha val="100000"/>
                  </a:srgbClr>
                </a:gs>
                <a:gs pos="64999">
                  <a:srgbClr val="FFFFF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262626">
                    <a:alpha val="100000"/>
                  </a:srgbClr>
                </a:gs>
              </a:gsLst>
              <a:lin ang="0" scaled="1"/>
              <a:tileRect/>
            </a:gradFill>
            <a:ln w="952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0" name="Rounded Rectangle 72"/>
            <p:cNvSpPr/>
            <p:nvPr/>
          </p:nvSpPr>
          <p:spPr>
            <a:xfrm>
              <a:off x="860238" y="0"/>
              <a:ext cx="2313291" cy="521797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1" name="Isosceles Triangle 24"/>
            <p:cNvSpPr/>
            <p:nvPr/>
          </p:nvSpPr>
          <p:spPr>
            <a:xfrm rot="-5400000">
              <a:off x="259015" y="-79428"/>
              <a:ext cx="463820" cy="680652"/>
            </a:xfrm>
            <a:custGeom>
              <a:avLst/>
              <a:gdLst>
                <a:gd name="txL" fmla="*/ 0 w 365760"/>
                <a:gd name="txT" fmla="*/ 0 h 536750"/>
                <a:gd name="txR" fmla="*/ 365760 w 365760"/>
                <a:gd name="txB" fmla="*/ 536750 h 536750"/>
              </a:gdLst>
              <a:ahLst/>
              <a:cxnLst>
                <a:cxn ang="0">
                  <a:pos x="588170" y="863134"/>
                </a:cxn>
                <a:cxn ang="0">
                  <a:pos x="0" y="863134"/>
                </a:cxn>
                <a:cxn ang="0">
                  <a:pos x="207486" y="0"/>
                </a:cxn>
                <a:cxn ang="0">
                  <a:pos x="380683" y="0"/>
                </a:cxn>
                <a:cxn ang="0">
                  <a:pos x="588170" y="863134"/>
                </a:cxn>
              </a:cxnLst>
              <a:rect l="txL" t="txT" r="txR" b="txB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>
                    <a:alpha val="100000"/>
                  </a:srgbClr>
                </a:gs>
                <a:gs pos="50000">
                  <a:srgbClr val="D8D8D8">
                    <a:alpha val="100000"/>
                  </a:srgbClr>
                </a:gs>
                <a:gs pos="100000">
                  <a:srgbClr val="7F7F7F">
                    <a:alpha val="100000"/>
                  </a:srgbClr>
                </a:gs>
              </a:gsLst>
              <a:lin ang="0" scaled="1"/>
              <a:tileRect/>
            </a:gradFill>
            <a:ln w="3175" cap="flat" cmpd="sng">
              <a:solidFill>
                <a:srgbClr val="7F7F7F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2" name="Freeform 74"/>
            <p:cNvSpPr>
              <a:spLocks noChangeAspect="1"/>
            </p:cNvSpPr>
            <p:nvPr/>
          </p:nvSpPr>
          <p:spPr>
            <a:xfrm>
              <a:off x="3165774" y="0"/>
              <a:ext cx="3363053" cy="521797"/>
            </a:xfrm>
            <a:custGeom>
              <a:avLst/>
              <a:gdLst>
                <a:gd name="txL" fmla="*/ 0 w 3084"/>
                <a:gd name="txT" fmla="*/ 0 h 476"/>
                <a:gd name="txR" fmla="*/ 3084 w 3084"/>
                <a:gd name="txB" fmla="*/ 476 h 47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>
                <a:alpha val="100000"/>
              </a:srgbClr>
            </a:solidFill>
            <a:ln w="12700" cap="flat" cmpd="sng">
              <a:solidFill>
                <a:srgbClr val="EE0F68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93" name="Rectangle 75"/>
            <p:cNvSpPr/>
            <p:nvPr/>
          </p:nvSpPr>
          <p:spPr>
            <a:xfrm>
              <a:off x="3109412" y="0"/>
              <a:ext cx="57977" cy="521797"/>
            </a:xfrm>
            <a:prstGeom prst="rect">
              <a:avLst/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4" name="Rounded Rectangle 76"/>
            <p:cNvSpPr/>
            <p:nvPr/>
          </p:nvSpPr>
          <p:spPr>
            <a:xfrm>
              <a:off x="827859" y="5797"/>
              <a:ext cx="57977" cy="510202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5" name="Rounded Rectangle 77"/>
            <p:cNvSpPr/>
            <p:nvPr/>
          </p:nvSpPr>
          <p:spPr>
            <a:xfrm>
              <a:off x="6160841" y="28575"/>
              <a:ext cx="164592" cy="5029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sp>
          <p:nvSpPr>
            <p:cNvPr id="20496" name="Rounded Rectangle 78"/>
            <p:cNvSpPr/>
            <p:nvPr/>
          </p:nvSpPr>
          <p:spPr>
            <a:xfrm>
              <a:off x="4614635" y="201462"/>
              <a:ext cx="1816646" cy="164592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</a:ln>
          </p:spPr>
          <p:txBody>
            <a:bodyPr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" panose="020F0502020204030204" pitchFamily="34" charset="0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FFFFFF"/>
                </a:solidFill>
              </a:endParaRPr>
            </a:p>
          </p:txBody>
        </p:sp>
        <p:grpSp>
          <p:nvGrpSpPr>
            <p:cNvPr id="20497" name="Group 79"/>
            <p:cNvGrpSpPr/>
            <p:nvPr/>
          </p:nvGrpSpPr>
          <p:grpSpPr>
            <a:xfrm>
              <a:off x="4767243" y="256179"/>
              <a:ext cx="1511430" cy="55158"/>
              <a:chOff x="0" y="0"/>
              <a:chExt cx="1706048" cy="55158"/>
            </a:xfrm>
          </p:grpSpPr>
          <p:sp>
            <p:nvSpPr>
              <p:cNvPr id="20498" name="Straight Connector 80"/>
              <p:cNvSpPr/>
              <p:nvPr/>
            </p:nvSpPr>
            <p:spPr>
              <a:xfrm>
                <a:off x="0" y="55158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20499" name="Straight Connector 81"/>
              <p:cNvSpPr/>
              <p:nvPr/>
            </p:nvSpPr>
            <p:spPr>
              <a:xfrm>
                <a:off x="0" y="0"/>
                <a:ext cx="1706048" cy="1"/>
              </a:xfrm>
              <a:prstGeom prst="line">
                <a:avLst/>
              </a:prstGeom>
              <a:ln w="19050" cap="rnd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>
            <a:off x="572218" y="1413516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767018" y="706825"/>
            <a:ext cx="155958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8480" y="723900"/>
            <a:ext cx="22288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 b="1" dirty="0">
                <a:solidFill>
                  <a:srgbClr val="0C11C7"/>
                </a:solidFill>
                <a:latin typeface="Arial Rounded MT Bold" panose="020F0704030504030204" charset="0"/>
                <a:ea typeface="Arial Unicode MS" panose="020B0604020202020204" charset="-122"/>
                <a:cs typeface="Arial Rounded MT Bold" panose="020F0704030504030204" charset="0"/>
              </a:rPr>
              <a:t>Contents</a:t>
            </a:r>
            <a:endParaRPr lang="en-US" altLang="zh-CN" sz="3600" b="1" dirty="0">
              <a:solidFill>
                <a:srgbClr val="0C11C7"/>
              </a:solidFill>
              <a:latin typeface="Arial Rounded MT Bold" panose="020F0704030504030204" charset="0"/>
              <a:ea typeface="Arial Unicode MS" panose="020B0604020202020204" charset="-122"/>
              <a:cs typeface="Arial Rounded MT Bold" panose="020F070403050403020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418" y="635539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436937" y="3175425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71227" y="2233721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21562" y="2290403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667335" y="2306058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06445" y="2306955"/>
            <a:ext cx="525208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Understand the story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461213" y="4672959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406603" y="4133210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471543" y="4215292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2521625" y="4266508"/>
            <a:ext cx="4432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421649" y="4305323"/>
            <a:ext cx="4536199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the plot</a:t>
            </a:r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6649460" y="3167183"/>
            <a:ext cx="723330" cy="721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443854" y="3232587"/>
            <a:ext cx="731025" cy="729103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2508794" y="3314668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615392" y="3305134"/>
            <a:ext cx="44328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3421380" y="3316605"/>
            <a:ext cx="455041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Learn the language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392565" y="5106453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2437185" y="5154681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550768" y="5141827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3421380" y="5190490"/>
            <a:ext cx="475742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Appreciate the work</a:t>
            </a:r>
            <a:endParaRPr lang="en-US" altLang="zh-CN" sz="3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72287" y="1413817"/>
            <a:ext cx="534802" cy="1439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6" name="椭圆 25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75"/>
            <a:ext cx="3137535" cy="33756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Read through the text</a:t>
            </a:r>
            <a:endParaRPr lang="en-US" altLang="zh-CN" sz="32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12075" y="-1358900"/>
            <a:ext cx="609600" cy="6096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101600" y="582930"/>
            <a:ext cx="11988800" cy="6426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When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Dr. Gullickson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was assigning(指定)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project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mates for his psychology class, I secretly hoped he would pair me with my best friend or at least a classmate I could have some fun with. Above all, I hoped he wouldn't assign me to work with the fiercely competitive, extremely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serious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fellow who always wore dark clothes and apparently had a personality to match. As fate(命运) would have it, Dr. Gullickson very deliberately matched everyone in class and announced that I would be working with the one person in class I wanted to avoid.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I went up to my new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teammate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and introduced myself. 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looked at me as though I weren’t there. I felt he treated me as 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though I would hold him back and probably make him to get 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“A” in the course. He wasn’t mean or abusive; he just gave me 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                            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the impression he could do whatever project we dreamed up better if he did it </a:t>
            </a:r>
            <a:r>
              <a:rPr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alone</a:t>
            </a: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.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75"/>
            <a:ext cx="3137535" cy="337566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extBox 13"/>
          <p:cNvSpPr txBox="1"/>
          <p:nvPr/>
        </p:nvSpPr>
        <p:spPr>
          <a:xfrm>
            <a:off x="101600" y="63500"/>
            <a:ext cx="11988800" cy="6913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Needless to say, I didn't look forward to an entire term of being brushed off, but I tried to make the best of it and didn't say anything for fear that I make things worse.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The project required each lab team to develop a hypothesis(假设), set up an experiment to test the hypothesis, do the statistical analysis and present the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findings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. Whatever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grade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the team received would be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shared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by both students.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When my teammate and I met to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discuss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our project, I was uneasy. Here was this challenging student who had a reputation for single-mindedness and good grades-the exact opposite of me. I actually wanted to drop the class at one point, but stopped short because I didn't want to give him the </a:t>
            </a:r>
            <a:r>
              <a:rPr lang="zh-CN" altLang="en-US" sz="2400" u="sng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satisfaction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of my chickening out. I decided to stick to it no matter what.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After long discussions, we somehow agreed to do a study on the psychological well-being for teenagers. I wasn't sure what it meant but at least we had a topic.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zh-CN" altLang="en-US" sz="2400" i="1" dirty="0">
                <a:solidFill>
                  <a:srgbClr val="0C11C7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Paragraph 1:We started to meet regularly to draw up our plans.</a:t>
            </a:r>
            <a:endParaRPr lang="zh-CN" altLang="en-US" sz="2400" i="1" dirty="0">
              <a:solidFill>
                <a:srgbClr val="0C11C7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zh-CN" altLang="en-US" sz="2400" i="1" dirty="0">
                <a:solidFill>
                  <a:srgbClr val="0C11C7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Paragraph 2:One day I got word that he was admitted to hospital for a serious disease.</a:t>
            </a:r>
            <a:endParaRPr lang="zh-CN" altLang="en-US" sz="2400" i="1" dirty="0">
              <a:solidFill>
                <a:srgbClr val="0C11C7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B050"/>
                </a:solidFill>
              </a:rPr>
              <a:t>Learn the language</a:t>
            </a:r>
            <a:endParaRPr lang="en-US" altLang="zh-CN" sz="2800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2970" y="991553"/>
            <a:ext cx="4692015" cy="5593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把我和我的朋友配成一对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和某人一起玩得开心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最重要的是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竞争很激烈的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妨碍进展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虚构，凭空想出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不必说，不用说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8.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掸掉，打发走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9.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退课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10.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在某个时刻，曾一度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11.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突然停止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88965" y="968693"/>
            <a:ext cx="4229735" cy="5593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1.pair me with my friend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2.have fun with sb.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3.above all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4.fiercely competitive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5.hold... back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6.dream up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7.needless to say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8.brush off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9.drop the class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10.at one point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11.stop short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4"/>
          <p:cNvSpPr txBox="1"/>
          <p:nvPr userDrawn="1"/>
        </p:nvSpPr>
        <p:spPr>
          <a:xfrm>
            <a:off x="1158408" y="152874"/>
            <a:ext cx="5225625" cy="542617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B050"/>
                </a:solidFill>
              </a:rPr>
              <a:t>Learn the language</a:t>
            </a:r>
            <a:endParaRPr lang="en-US" altLang="zh-CN" sz="2800" dirty="0">
              <a:solidFill>
                <a:srgbClr val="00B05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3550" y="695325"/>
            <a:ext cx="3380105" cy="359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临阵退缩，逃脱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14.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充分利用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15.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起草，制定计划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16.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得到的消息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17.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住院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出院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18.</a:t>
            </a:r>
            <a:r>
              <a:rPr lang="zh-CN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至少</a:t>
            </a:r>
            <a:endParaRPr lang="zh-CN" alt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4640" y="695325"/>
            <a:ext cx="5270500" cy="3592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13.</a:t>
            </a:r>
            <a:r>
              <a:rPr lang="en-US" sz="3000" dirty="0" smtClean="0">
                <a:solidFill>
                  <a:schemeClr val="tx1"/>
                </a:solidFill>
                <a:sym typeface="+mn-ea"/>
              </a:rPr>
              <a:t>chicken out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14.make the best/most of...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sz="3000" dirty="0" smtClean="0">
                <a:solidFill>
                  <a:schemeClr val="tx1"/>
                </a:solidFill>
                <a:sym typeface="+mn-ea"/>
              </a:rPr>
              <a:t>15.</a:t>
            </a:r>
            <a:r>
              <a:rPr lang="en-US" sz="3000" dirty="0" smtClean="0">
                <a:solidFill>
                  <a:schemeClr val="tx1"/>
                </a:solidFill>
              </a:rPr>
              <a:t>draw plans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  <a:sym typeface="+mn-ea"/>
              </a:rPr>
              <a:t>16.</a:t>
            </a:r>
            <a:r>
              <a:rPr lang="en-US" sz="3000" dirty="0" smtClean="0">
                <a:solidFill>
                  <a:schemeClr val="tx1"/>
                </a:solidFill>
              </a:rPr>
              <a:t>get word that...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  <a:sym typeface="+mn-ea"/>
              </a:rPr>
              <a:t>17.</a:t>
            </a:r>
            <a:r>
              <a:rPr lang="en-US" altLang="zh-CN" sz="3000" dirty="0" smtClean="0">
                <a:solidFill>
                  <a:schemeClr val="tx1"/>
                </a:solidFill>
              </a:rPr>
              <a:t>be admitted to/into hospital</a:t>
            </a:r>
            <a:endParaRPr lang="en-US" altLang="zh-CN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</a:rPr>
              <a:t>     be released from hospital</a:t>
            </a:r>
            <a:endParaRPr lang="en-US" altLang="zh-CN" sz="3000" dirty="0" smtClean="0">
              <a:solidFill>
                <a:schemeClr val="tx1"/>
              </a:solidFill>
            </a:endParaRPr>
          </a:p>
          <a:p>
            <a:pPr algn="l" fontAlgn="auto">
              <a:lnSpc>
                <a:spcPts val="3900"/>
              </a:lnSpc>
            </a:pPr>
            <a:r>
              <a:rPr lang="en-US" altLang="zh-CN" sz="3000" dirty="0" smtClean="0">
                <a:solidFill>
                  <a:schemeClr val="tx1"/>
                </a:solidFill>
              </a:rPr>
              <a:t>18.at least, at a minimum</a:t>
            </a:r>
            <a:endParaRPr lang="en-US" altLang="zh-CN" sz="3000" dirty="0" smtClean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2970" y="4416425"/>
            <a:ext cx="3669030" cy="244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10" y="4625340"/>
            <a:ext cx="2002790" cy="21551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Understand the story</a:t>
            </a:r>
            <a:endParaRPr lang="en-US" altLang="zh-CN" sz="32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-635" y="710565"/>
            <a:ext cx="12193270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 fontAlgn="auto">
              <a:lnSpc>
                <a:spcPts val="38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  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________(assign) project mates,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Dr. Henderson, instead of pairing me with my best friend,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announced that I ______________________(work) with a_________ (fierce) competitive and serious fellow. I went up to introduce myself, but he simply ignored me  for fear ______ I would hold him back, and make things _____ (bad), possibly leading to his __________ (fail) to get an “A”.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Still, I tried to make the _________ of it, developing hypothesis, testing it, analysing the statistics ________(collect) and presenting the findings. At one point, I actually wanted to drop the class but stopped, not wanting to give him the satisfaction of ____(I) chickening out. And after some _________(discussion), we eventually drew up our plans.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ts val="38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charset="-122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华文细黑" panose="02010600040101010101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523365" y="673735"/>
            <a:ext cx="1683385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assigning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05575" y="1114425"/>
            <a:ext cx="49022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would work/ would be working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1405" y="1584960"/>
            <a:ext cx="13081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fiercely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27720" y="2125980"/>
            <a:ext cx="77597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that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47845" y="2595245"/>
            <a:ext cx="11303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worse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72700" y="2595245"/>
            <a:ext cx="1149985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failure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71620" y="3468370"/>
            <a:ext cx="1724025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best/most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33775" y="4076065"/>
            <a:ext cx="178308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  collected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47845" y="5087620"/>
            <a:ext cx="65659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my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5469255"/>
            <a:ext cx="2019300" cy="6076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</a:rPr>
              <a:t>discussions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610" y="4625340"/>
            <a:ext cx="2002790" cy="21551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1553" y="120554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p>
            <a:pPr>
              <a:buFontTx/>
              <a:buNone/>
            </a:pPr>
            <a:endParaRPr lang="zh-CN" altLang="en-US" sz="2400"/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572218" y="710571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4" name="TextBox 13"/>
          <p:cNvSpPr txBox="1"/>
          <p:nvPr/>
        </p:nvSpPr>
        <p:spPr>
          <a:xfrm>
            <a:off x="149225" y="65405"/>
            <a:ext cx="11706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defRPr/>
            </a:pPr>
            <a:r>
              <a:rPr lang="en-US" altLang="zh-CN" sz="36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3200" b="1" dirty="0">
                <a:solidFill>
                  <a:srgbClr val="0C11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Understand the story</a:t>
            </a:r>
            <a:endParaRPr lang="en-US" altLang="zh-CN" sz="3200" b="1" dirty="0">
              <a:solidFill>
                <a:srgbClr val="0C11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600" y="1169670"/>
            <a:ext cx="1925955" cy="42252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story line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>
              <a:lnSpc>
                <a:spcPct val="120000"/>
              </a:lnSpc>
            </a:pP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charset="0"/>
                <a:cs typeface="Arial Rounded MT Bold" panose="020F0704030504030204" charset="0"/>
              </a:rPr>
              <a:t>emotion line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7630" y="1937385"/>
            <a:ext cx="2040255" cy="4318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49225" y="4264660"/>
            <a:ext cx="2536190" cy="4318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5565" y="1320800"/>
            <a:ext cx="1245870" cy="104330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56210" y="4264660"/>
            <a:ext cx="1774825" cy="104902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27555" y="1154748"/>
            <a:ext cx="1623695" cy="1419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Hope he would pair me with my best friends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19245" y="2363788"/>
            <a:ext cx="1772920" cy="1419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matched me with the person I wanted to avoid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32550" y="1320800"/>
            <a:ext cx="1868805" cy="14198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introduced myself and tried to make the best of it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29980" y="1276033"/>
            <a:ext cx="1663065" cy="1087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discussed and drew up plans...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00055" y="2213293"/>
            <a:ext cx="1506220" cy="1087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was admmitted to hospital...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27885" y="4201795"/>
            <a:ext cx="131000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expectant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32555" y="5491480"/>
            <a:ext cx="180022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disappointed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01130" y="4793615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cautious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62010" y="4134485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????????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82555" y="3782695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????????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282555" y="4803140"/>
            <a:ext cx="1231265" cy="423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?????????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246120" y="2291080"/>
            <a:ext cx="1199515" cy="742950"/>
          </a:xfrm>
          <a:custGeom>
            <a:avLst/>
            <a:gdLst>
              <a:gd name="connisteX0" fmla="*/ 0 w 1199806"/>
              <a:gd name="connsiteY0" fmla="*/ 0 h 742845"/>
              <a:gd name="connisteX1" fmla="*/ 814070 w 1199806"/>
              <a:gd name="connsiteY1" fmla="*/ 372745 h 742845"/>
              <a:gd name="connisteX2" fmla="*/ 490220 w 1199806"/>
              <a:gd name="connsiteY2" fmla="*/ 695960 h 742845"/>
              <a:gd name="connisteX3" fmla="*/ 363220 w 1199806"/>
              <a:gd name="connsiteY3" fmla="*/ 735330 h 742845"/>
              <a:gd name="connisteX4" fmla="*/ 431800 w 1199806"/>
              <a:gd name="connsiteY4" fmla="*/ 695960 h 742845"/>
              <a:gd name="connisteX5" fmla="*/ 628015 w 1199806"/>
              <a:gd name="connsiteY5" fmla="*/ 588010 h 742845"/>
              <a:gd name="connisteX6" fmla="*/ 578485 w 1199806"/>
              <a:gd name="connsiteY6" fmla="*/ 568325 h 742845"/>
              <a:gd name="connisteX7" fmla="*/ 1196975 w 1199806"/>
              <a:gd name="connsiteY7" fmla="*/ 166370 h 742845"/>
              <a:gd name="connisteX8" fmla="*/ 343535 w 1199806"/>
              <a:gd name="connsiteY8" fmla="*/ 509905 h 7428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199807" h="742845">
                <a:moveTo>
                  <a:pt x="0" y="0"/>
                </a:moveTo>
                <a:cubicBezTo>
                  <a:pt x="169545" y="67945"/>
                  <a:pt x="716280" y="233680"/>
                  <a:pt x="814070" y="372745"/>
                </a:cubicBezTo>
                <a:cubicBezTo>
                  <a:pt x="911860" y="511810"/>
                  <a:pt x="580390" y="623570"/>
                  <a:pt x="490220" y="695960"/>
                </a:cubicBezTo>
                <a:cubicBezTo>
                  <a:pt x="400050" y="768350"/>
                  <a:pt x="374650" y="735330"/>
                  <a:pt x="363220" y="735330"/>
                </a:cubicBezTo>
                <a:cubicBezTo>
                  <a:pt x="351790" y="735330"/>
                  <a:pt x="379095" y="725170"/>
                  <a:pt x="431800" y="695960"/>
                </a:cubicBezTo>
                <a:cubicBezTo>
                  <a:pt x="484505" y="666750"/>
                  <a:pt x="598805" y="613410"/>
                  <a:pt x="628015" y="588010"/>
                </a:cubicBezTo>
                <a:cubicBezTo>
                  <a:pt x="657225" y="562610"/>
                  <a:pt x="464820" y="652780"/>
                  <a:pt x="578485" y="568325"/>
                </a:cubicBezTo>
                <a:cubicBezTo>
                  <a:pt x="692150" y="483870"/>
                  <a:pt x="1243965" y="177800"/>
                  <a:pt x="1196975" y="166370"/>
                </a:cubicBezTo>
                <a:cubicBezTo>
                  <a:pt x="1149985" y="154940"/>
                  <a:pt x="526415" y="433070"/>
                  <a:pt x="343535" y="50990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3030220" y="1810385"/>
            <a:ext cx="2973705" cy="1938655"/>
          </a:xfrm>
          <a:custGeom>
            <a:avLst/>
            <a:gdLst>
              <a:gd name="connisteX0" fmla="*/ 0 w 2973574"/>
              <a:gd name="connsiteY0" fmla="*/ 499576 h 1938592"/>
              <a:gd name="connisteX1" fmla="*/ 1177290 w 2973574"/>
              <a:gd name="connsiteY1" fmla="*/ 19516 h 1938592"/>
              <a:gd name="connisteX2" fmla="*/ 814070 w 2973574"/>
              <a:gd name="connsiteY2" fmla="*/ 1107906 h 1938592"/>
              <a:gd name="connisteX3" fmla="*/ 1589405 w 2973574"/>
              <a:gd name="connsiteY3" fmla="*/ 342731 h 1938592"/>
              <a:gd name="connisteX4" fmla="*/ 814070 w 2973574"/>
              <a:gd name="connsiteY4" fmla="*/ 1402546 h 1938592"/>
              <a:gd name="connisteX5" fmla="*/ 2805430 w 2973574"/>
              <a:gd name="connsiteY5" fmla="*/ 1912451 h 1938592"/>
              <a:gd name="connisteX6" fmla="*/ 2746375 w 2973574"/>
              <a:gd name="connsiteY6" fmla="*/ 1824186 h 193859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2973574" h="1938592">
                <a:moveTo>
                  <a:pt x="0" y="499576"/>
                </a:moveTo>
                <a:cubicBezTo>
                  <a:pt x="242570" y="382101"/>
                  <a:pt x="1014730" y="-102404"/>
                  <a:pt x="1177290" y="19516"/>
                </a:cubicBezTo>
                <a:cubicBezTo>
                  <a:pt x="1339850" y="141436"/>
                  <a:pt x="731520" y="1043136"/>
                  <a:pt x="814070" y="1107906"/>
                </a:cubicBezTo>
                <a:cubicBezTo>
                  <a:pt x="896620" y="1172676"/>
                  <a:pt x="1589405" y="283676"/>
                  <a:pt x="1589405" y="342731"/>
                </a:cubicBezTo>
                <a:cubicBezTo>
                  <a:pt x="1589405" y="401786"/>
                  <a:pt x="570865" y="1088856"/>
                  <a:pt x="814070" y="1402546"/>
                </a:cubicBezTo>
                <a:cubicBezTo>
                  <a:pt x="1057275" y="1716236"/>
                  <a:pt x="2418715" y="1827996"/>
                  <a:pt x="2805430" y="1912451"/>
                </a:cubicBezTo>
                <a:cubicBezTo>
                  <a:pt x="3192145" y="1996906"/>
                  <a:pt x="2797810" y="1852126"/>
                  <a:pt x="2746375" y="182418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3932555" y="1653540"/>
            <a:ext cx="4880610" cy="1426210"/>
          </a:xfrm>
          <a:custGeom>
            <a:avLst/>
            <a:gdLst>
              <a:gd name="connisteX0" fmla="*/ 0 w 4880881"/>
              <a:gd name="connsiteY0" fmla="*/ 0 h 1426458"/>
              <a:gd name="connisteX1" fmla="*/ 617855 w 4880881"/>
              <a:gd name="connsiteY1" fmla="*/ 156845 h 1426458"/>
              <a:gd name="connisteX2" fmla="*/ 529590 w 4880881"/>
              <a:gd name="connsiteY2" fmla="*/ 137160 h 1426458"/>
              <a:gd name="connisteX3" fmla="*/ 608330 w 4880881"/>
              <a:gd name="connsiteY3" fmla="*/ 755015 h 1426458"/>
              <a:gd name="connisteX4" fmla="*/ 2305050 w 4880881"/>
              <a:gd name="connsiteY4" fmla="*/ 1333500 h 1426458"/>
              <a:gd name="connisteX5" fmla="*/ 2305050 w 4880881"/>
              <a:gd name="connsiteY5" fmla="*/ 1294130 h 1426458"/>
              <a:gd name="connisteX6" fmla="*/ 3129280 w 4880881"/>
              <a:gd name="connsiteY6" fmla="*/ 372745 h 1426458"/>
              <a:gd name="connisteX7" fmla="*/ 3129280 w 4880881"/>
              <a:gd name="connsiteY7" fmla="*/ 353060 h 1426458"/>
              <a:gd name="connisteX8" fmla="*/ 4728210 w 4880881"/>
              <a:gd name="connsiteY8" fmla="*/ 225425 h 1426458"/>
              <a:gd name="connisteX9" fmla="*/ 4737735 w 4880881"/>
              <a:gd name="connsiteY9" fmla="*/ 225425 h 142645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4880881" h="1426458">
                <a:moveTo>
                  <a:pt x="0" y="0"/>
                </a:moveTo>
                <a:cubicBezTo>
                  <a:pt x="125095" y="31750"/>
                  <a:pt x="511810" y="129540"/>
                  <a:pt x="617855" y="156845"/>
                </a:cubicBezTo>
                <a:cubicBezTo>
                  <a:pt x="723900" y="184150"/>
                  <a:pt x="531495" y="17780"/>
                  <a:pt x="529590" y="137160"/>
                </a:cubicBezTo>
                <a:cubicBezTo>
                  <a:pt x="527685" y="256540"/>
                  <a:pt x="253365" y="515620"/>
                  <a:pt x="608330" y="755015"/>
                </a:cubicBezTo>
                <a:cubicBezTo>
                  <a:pt x="963295" y="994410"/>
                  <a:pt x="1965960" y="1225550"/>
                  <a:pt x="2305050" y="1333500"/>
                </a:cubicBezTo>
                <a:cubicBezTo>
                  <a:pt x="2644140" y="1441450"/>
                  <a:pt x="2139950" y="1486535"/>
                  <a:pt x="2305050" y="1294130"/>
                </a:cubicBezTo>
                <a:cubicBezTo>
                  <a:pt x="2470150" y="1101725"/>
                  <a:pt x="2964180" y="560705"/>
                  <a:pt x="3129280" y="372745"/>
                </a:cubicBezTo>
                <a:cubicBezTo>
                  <a:pt x="3294380" y="184785"/>
                  <a:pt x="2809240" y="382270"/>
                  <a:pt x="3129280" y="353060"/>
                </a:cubicBezTo>
                <a:cubicBezTo>
                  <a:pt x="3449320" y="323850"/>
                  <a:pt x="4406265" y="250825"/>
                  <a:pt x="4728210" y="225425"/>
                </a:cubicBezTo>
                <a:cubicBezTo>
                  <a:pt x="5050155" y="200025"/>
                  <a:pt x="4767580" y="222885"/>
                  <a:pt x="4737735" y="22542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3451860" y="1927860"/>
            <a:ext cx="667385" cy="1157605"/>
          </a:xfrm>
          <a:custGeom>
            <a:avLst/>
            <a:gdLst>
              <a:gd name="connisteX0" fmla="*/ 0 w 667385"/>
              <a:gd name="connsiteY0" fmla="*/ 0 h 1157605"/>
              <a:gd name="connisteX1" fmla="*/ 69215 w 667385"/>
              <a:gd name="connsiteY1" fmla="*/ 39370 h 1157605"/>
              <a:gd name="connisteX2" fmla="*/ 147320 w 667385"/>
              <a:gd name="connsiteY2" fmla="*/ 127635 h 1157605"/>
              <a:gd name="connisteX3" fmla="*/ 196215 w 667385"/>
              <a:gd name="connsiteY3" fmla="*/ 196215 h 1157605"/>
              <a:gd name="connisteX4" fmla="*/ 255270 w 667385"/>
              <a:gd name="connsiteY4" fmla="*/ 294005 h 1157605"/>
              <a:gd name="connisteX5" fmla="*/ 284480 w 667385"/>
              <a:gd name="connsiteY5" fmla="*/ 363220 h 1157605"/>
              <a:gd name="connisteX6" fmla="*/ 304165 w 667385"/>
              <a:gd name="connsiteY6" fmla="*/ 431800 h 1157605"/>
              <a:gd name="connisteX7" fmla="*/ 334010 w 667385"/>
              <a:gd name="connsiteY7" fmla="*/ 509905 h 1157605"/>
              <a:gd name="connisteX8" fmla="*/ 353695 w 667385"/>
              <a:gd name="connsiteY8" fmla="*/ 578485 h 1157605"/>
              <a:gd name="connisteX9" fmla="*/ 363220 w 667385"/>
              <a:gd name="connsiteY9" fmla="*/ 647700 h 1157605"/>
              <a:gd name="connisteX10" fmla="*/ 372745 w 667385"/>
              <a:gd name="connsiteY10" fmla="*/ 725805 h 1157605"/>
              <a:gd name="connisteX11" fmla="*/ 372745 w 667385"/>
              <a:gd name="connsiteY11" fmla="*/ 794385 h 1157605"/>
              <a:gd name="connisteX12" fmla="*/ 372745 w 667385"/>
              <a:gd name="connsiteY12" fmla="*/ 862965 h 1157605"/>
              <a:gd name="connisteX13" fmla="*/ 392430 w 667385"/>
              <a:gd name="connsiteY13" fmla="*/ 931545 h 1157605"/>
              <a:gd name="connisteX14" fmla="*/ 402590 w 667385"/>
              <a:gd name="connsiteY14" fmla="*/ 1010285 h 1157605"/>
              <a:gd name="connisteX15" fmla="*/ 461010 w 667385"/>
              <a:gd name="connsiteY15" fmla="*/ 1078865 h 1157605"/>
              <a:gd name="connisteX16" fmla="*/ 530225 w 667385"/>
              <a:gd name="connsiteY16" fmla="*/ 1127760 h 1157605"/>
              <a:gd name="connisteX17" fmla="*/ 598805 w 667385"/>
              <a:gd name="connsiteY17" fmla="*/ 1137920 h 1157605"/>
              <a:gd name="connisteX18" fmla="*/ 667385 w 667385"/>
              <a:gd name="connsiteY18" fmla="*/ 1157605 h 11576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rect l="l" t="t" r="r" b="b"/>
            <a:pathLst>
              <a:path w="667385" h="1157605">
                <a:moveTo>
                  <a:pt x="0" y="0"/>
                </a:moveTo>
                <a:cubicBezTo>
                  <a:pt x="12065" y="6350"/>
                  <a:pt x="40005" y="13970"/>
                  <a:pt x="69215" y="39370"/>
                </a:cubicBezTo>
                <a:cubicBezTo>
                  <a:pt x="98425" y="64770"/>
                  <a:pt x="121920" y="96520"/>
                  <a:pt x="147320" y="127635"/>
                </a:cubicBezTo>
                <a:cubicBezTo>
                  <a:pt x="172720" y="158750"/>
                  <a:pt x="174625" y="163195"/>
                  <a:pt x="196215" y="196215"/>
                </a:cubicBezTo>
                <a:cubicBezTo>
                  <a:pt x="217805" y="229235"/>
                  <a:pt x="237490" y="260350"/>
                  <a:pt x="255270" y="294005"/>
                </a:cubicBezTo>
                <a:cubicBezTo>
                  <a:pt x="273050" y="327660"/>
                  <a:pt x="274955" y="335915"/>
                  <a:pt x="284480" y="363220"/>
                </a:cubicBezTo>
                <a:cubicBezTo>
                  <a:pt x="294005" y="390525"/>
                  <a:pt x="294005" y="402590"/>
                  <a:pt x="304165" y="431800"/>
                </a:cubicBezTo>
                <a:cubicBezTo>
                  <a:pt x="314325" y="461010"/>
                  <a:pt x="323850" y="480695"/>
                  <a:pt x="334010" y="509905"/>
                </a:cubicBezTo>
                <a:cubicBezTo>
                  <a:pt x="344170" y="539115"/>
                  <a:pt x="347980" y="551180"/>
                  <a:pt x="353695" y="578485"/>
                </a:cubicBezTo>
                <a:cubicBezTo>
                  <a:pt x="359410" y="605790"/>
                  <a:pt x="359410" y="618490"/>
                  <a:pt x="363220" y="647700"/>
                </a:cubicBezTo>
                <a:cubicBezTo>
                  <a:pt x="367030" y="676910"/>
                  <a:pt x="370840" y="696595"/>
                  <a:pt x="372745" y="725805"/>
                </a:cubicBezTo>
                <a:cubicBezTo>
                  <a:pt x="374650" y="755015"/>
                  <a:pt x="372745" y="767080"/>
                  <a:pt x="372745" y="794385"/>
                </a:cubicBezTo>
                <a:cubicBezTo>
                  <a:pt x="372745" y="821690"/>
                  <a:pt x="368935" y="835660"/>
                  <a:pt x="372745" y="862965"/>
                </a:cubicBezTo>
                <a:cubicBezTo>
                  <a:pt x="376555" y="890270"/>
                  <a:pt x="386715" y="902335"/>
                  <a:pt x="392430" y="931545"/>
                </a:cubicBezTo>
                <a:cubicBezTo>
                  <a:pt x="398145" y="960755"/>
                  <a:pt x="388620" y="981075"/>
                  <a:pt x="402590" y="1010285"/>
                </a:cubicBezTo>
                <a:cubicBezTo>
                  <a:pt x="416560" y="1039495"/>
                  <a:pt x="435610" y="1055370"/>
                  <a:pt x="461010" y="1078865"/>
                </a:cubicBezTo>
                <a:cubicBezTo>
                  <a:pt x="486410" y="1102360"/>
                  <a:pt x="502920" y="1115695"/>
                  <a:pt x="530225" y="1127760"/>
                </a:cubicBezTo>
                <a:cubicBezTo>
                  <a:pt x="557530" y="1139825"/>
                  <a:pt x="571500" y="1132205"/>
                  <a:pt x="598805" y="1137920"/>
                </a:cubicBezTo>
                <a:cubicBezTo>
                  <a:pt x="626110" y="1143635"/>
                  <a:pt x="655320" y="1153795"/>
                  <a:pt x="667385" y="115760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27" idx="1"/>
            <a:endCxn id="13" idx="1"/>
          </p:cNvCxnSpPr>
          <p:nvPr/>
        </p:nvCxnSpPr>
        <p:spPr>
          <a:xfrm>
            <a:off x="3521075" y="1967230"/>
            <a:ext cx="598170" cy="11068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4" idx="1"/>
          </p:cNvCxnSpPr>
          <p:nvPr/>
        </p:nvCxnSpPr>
        <p:spPr>
          <a:xfrm flipV="1">
            <a:off x="5958840" y="2030730"/>
            <a:ext cx="473710" cy="996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5" idx="1"/>
          </p:cNvCxnSpPr>
          <p:nvPr/>
        </p:nvCxnSpPr>
        <p:spPr>
          <a:xfrm>
            <a:off x="8199755" y="1812925"/>
            <a:ext cx="530225" cy="69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16" idx="1"/>
          </p:cNvCxnSpPr>
          <p:nvPr/>
        </p:nvCxnSpPr>
        <p:spPr>
          <a:xfrm>
            <a:off x="10384155" y="1599565"/>
            <a:ext cx="215900" cy="11576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endCxn id="18" idx="1"/>
          </p:cNvCxnSpPr>
          <p:nvPr/>
        </p:nvCxnSpPr>
        <p:spPr>
          <a:xfrm>
            <a:off x="3089275" y="4614545"/>
            <a:ext cx="843280" cy="1089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19" idx="1"/>
          </p:cNvCxnSpPr>
          <p:nvPr/>
        </p:nvCxnSpPr>
        <p:spPr>
          <a:xfrm flipV="1">
            <a:off x="5732780" y="5005705"/>
            <a:ext cx="768350" cy="668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endCxn id="20" idx="1"/>
          </p:cNvCxnSpPr>
          <p:nvPr/>
        </p:nvCxnSpPr>
        <p:spPr>
          <a:xfrm flipV="1">
            <a:off x="7653020" y="4346575"/>
            <a:ext cx="808990" cy="6591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21" idx="1"/>
          </p:cNvCxnSpPr>
          <p:nvPr/>
        </p:nvCxnSpPr>
        <p:spPr>
          <a:xfrm flipV="1">
            <a:off x="9693275" y="3994785"/>
            <a:ext cx="589280" cy="3898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endCxn id="22" idx="1"/>
          </p:cNvCxnSpPr>
          <p:nvPr/>
        </p:nvCxnSpPr>
        <p:spPr>
          <a:xfrm>
            <a:off x="9674225" y="4346575"/>
            <a:ext cx="608330" cy="6686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3394,&quot;width&quot;:3154}"/>
</p:tagLst>
</file>

<file path=ppt/theme/theme1.xml><?xml version="1.0" encoding="utf-8"?>
<a:theme xmlns:a="http://schemas.openxmlformats.org/drawingml/2006/main" name="夏雨家 https://xnwe.taobao.com/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8F9C"/>
      </a:accent1>
      <a:accent2>
        <a:srgbClr val="2A566E"/>
      </a:accent2>
      <a:accent3>
        <a:srgbClr val="D71D49"/>
      </a:accent3>
      <a:accent4>
        <a:srgbClr val="268F9C"/>
      </a:accent4>
      <a:accent5>
        <a:srgbClr val="2A566E"/>
      </a:accent5>
      <a:accent6>
        <a:srgbClr val="D71D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95">
      <a:dk1>
        <a:sysClr val="windowText" lastClr="000000"/>
      </a:dk1>
      <a:lt1>
        <a:sysClr val="window" lastClr="FFFFFF"/>
      </a:lt1>
      <a:dk2>
        <a:srgbClr val="E66C7D"/>
      </a:dk2>
      <a:lt2>
        <a:srgbClr val="D4D4D6"/>
      </a:lt2>
      <a:accent1>
        <a:srgbClr val="E66C7D"/>
      </a:accent1>
      <a:accent2>
        <a:srgbClr val="6BB76D"/>
      </a:accent2>
      <a:accent3>
        <a:srgbClr val="E66C7D"/>
      </a:accent3>
      <a:accent4>
        <a:srgbClr val="6BB76D"/>
      </a:accent4>
      <a:accent5>
        <a:srgbClr val="E66C7D"/>
      </a:accent5>
      <a:accent6>
        <a:srgbClr val="6BB76D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13087</Words>
  <Application>WPS 演示</Application>
  <PresentationFormat>自定义</PresentationFormat>
  <Paragraphs>366</Paragraphs>
  <Slides>21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黑体</vt:lpstr>
      <vt:lpstr>Times New Roman</vt:lpstr>
      <vt:lpstr>HelveticaNeue</vt:lpstr>
      <vt:lpstr>Corbel</vt:lpstr>
      <vt:lpstr>华文新魏</vt:lpstr>
      <vt:lpstr>Calibri</vt:lpstr>
      <vt:lpstr>华文细黑</vt:lpstr>
      <vt:lpstr>Arial Rounded MT Bold</vt:lpstr>
      <vt:lpstr>Arial Unicode MS</vt:lpstr>
      <vt:lpstr>Calibri Light</vt:lpstr>
      <vt:lpstr>Berlin Sans FB</vt:lpstr>
      <vt:lpstr>Arial Unicode MS</vt:lpstr>
      <vt:lpstr>等线</vt:lpstr>
      <vt:lpstr>Baskerville Old Face</vt:lpstr>
      <vt:lpstr>Wingdings</vt:lpstr>
      <vt:lpstr>夏雨家 https://xnwe.taobao.com/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演示文稿3</dc:title>
  <dc:creator>柚子设计</dc:creator>
  <cp:keywords>MC-PPT模板</cp:keywords>
  <cp:category>模板</cp:category>
  <cp:lastModifiedBy>24147</cp:lastModifiedBy>
  <cp:revision>40</cp:revision>
  <dcterms:created xsi:type="dcterms:W3CDTF">2018-11-08T00:18:00Z</dcterms:created>
  <dcterms:modified xsi:type="dcterms:W3CDTF">2022-03-13T13:26:45Z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5FBEC08C0632422B944B7E4BBCC48476</vt:lpwstr>
  </property>
</Properties>
</file>