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0"/>
  </p:notesMasterIdLst>
  <p:sldIdLst>
    <p:sldId id="376" r:id="rId4"/>
    <p:sldId id="348" r:id="rId5"/>
    <p:sldId id="256" r:id="rId6"/>
    <p:sldId id="262" r:id="rId7"/>
    <p:sldId id="331" r:id="rId8"/>
    <p:sldId id="294" r:id="rId9"/>
    <p:sldId id="296" r:id="rId11"/>
    <p:sldId id="342" r:id="rId12"/>
    <p:sldId id="344" r:id="rId13"/>
    <p:sldId id="343" r:id="rId14"/>
    <p:sldId id="345" r:id="rId15"/>
    <p:sldId id="347" r:id="rId16"/>
    <p:sldId id="346" r:id="rId17"/>
    <p:sldId id="369" r:id="rId18"/>
    <p:sldId id="336" r:id="rId19"/>
    <p:sldId id="351" r:id="rId20"/>
    <p:sldId id="350" r:id="rId21"/>
    <p:sldId id="352" r:id="rId22"/>
    <p:sldId id="349" r:id="rId23"/>
    <p:sldId id="353"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2F0D9"/>
    <a:srgbClr val="4472C4"/>
    <a:srgbClr val="000000"/>
    <a:srgbClr val="FFFFFF"/>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757" y="60"/>
      </p:cViewPr>
      <p:guideLst>
        <p:guide orient="horz" pos="2704"/>
        <p:guide pos="38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EE3DB-7288-4343-A9BD-A67491DBA10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DA4552-20C0-4483-9769-122770D21D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DA4552-20C0-4483-9769-122770D21D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DA4552-20C0-4483-9769-122770D21D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943244D-4C26-4274-98CF-F74F89C27BD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D9396B7-9972-40C3-985F-F676EC41BDE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F91E75D-D31E-476C-BF45-303F279F4D3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DF755F-9B82-4D77-996A-573047954E7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1E75D-D31E-476C-BF45-303F279F4D3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F755F-9B82-4D77-996A-573047954E70}"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3244D-4C26-4274-98CF-F74F89C27BD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396B7-9972-40C3-985F-F676EC41BDEB}"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04852" y="593473"/>
            <a:ext cx="7924800" cy="6555641"/>
          </a:xfrm>
          <a:prstGeom prst="rect">
            <a:avLst/>
          </a:prstGeom>
          <a:noFill/>
        </p:spPr>
        <p:txBody>
          <a:bodyPr wrap="square">
            <a:spAutoFit/>
          </a:bodyPr>
          <a:lstStyle/>
          <a:p>
            <a:r>
              <a:rPr lang="en-US" altLang="zh-CN" sz="2800" b="1" dirty="0">
                <a:latin typeface="Times New Roman" panose="02020603050405020304" pitchFamily="18" charset="0"/>
                <a:cs typeface="Times New Roman" panose="02020603050405020304" pitchFamily="18" charset="0"/>
              </a:rPr>
              <a:t>1. There is a wide concern over the issue that the earth is confronted with such damages. Species disappearing, global warming and water being polluted, the earth is in desperate need of help. Therefore, I feel it an obligation to take some measures. </a:t>
            </a:r>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2. </a:t>
            </a:r>
            <a:r>
              <a:rPr lang="en-US" altLang="zh-CN" sz="2800" b="1" dirty="0">
                <a:solidFill>
                  <a:srgbClr val="C00000"/>
                </a:solidFill>
                <a:latin typeface="Times New Roman" panose="02020603050405020304" pitchFamily="18" charset="0"/>
                <a:cs typeface="Times New Roman" panose="02020603050405020304" pitchFamily="18" charset="0"/>
              </a:rPr>
              <a:t>With the earth day upcoming, </a:t>
            </a:r>
            <a:r>
              <a:rPr lang="en-US" altLang="zh-CN" sz="2800" b="1" dirty="0">
                <a:solidFill>
                  <a:srgbClr val="0000CC"/>
                </a:solidFill>
                <a:latin typeface="Times New Roman" panose="02020603050405020304" pitchFamily="18" charset="0"/>
                <a:cs typeface="Times New Roman" panose="02020603050405020304" pitchFamily="18" charset="0"/>
              </a:rPr>
              <a:t>I, on behalf of Students Union, is cordially appealing to everyone to shoulder the responsibility to protecting our mother earth. </a:t>
            </a:r>
            <a:endParaRPr lang="en-US" altLang="zh-CN" sz="2800" b="1" dirty="0">
              <a:solidFill>
                <a:srgbClr val="0000CC"/>
              </a:solidFill>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3.</a:t>
            </a:r>
            <a:r>
              <a:rPr lang="en-US" altLang="zh-CN" sz="2800" b="1" dirty="0">
                <a:solidFill>
                  <a:srgbClr val="FF0000"/>
                </a:solidFill>
                <a:latin typeface="Times New Roman" panose="02020603050405020304" pitchFamily="18" charset="0"/>
                <a:cs typeface="Times New Roman" panose="02020603050405020304" pitchFamily="18" charset="0"/>
              </a:rPr>
              <a:t>With the earth day around the corner</a:t>
            </a:r>
            <a:r>
              <a:rPr lang="en-US" altLang="zh-CN" sz="2800" b="1" dirty="0">
                <a:latin typeface="Times New Roman" panose="02020603050405020304" pitchFamily="18" charset="0"/>
                <a:cs typeface="Times New Roman" panose="02020603050405020304" pitchFamily="18" charset="0"/>
              </a:rPr>
              <a:t>, </a:t>
            </a:r>
            <a:endParaRPr lang="en-US"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I am writing with desperate need to appeal to you to cherish and protect our valuable earth. </a:t>
            </a:r>
            <a:endParaRPr lang="en-US" altLang="zh-CN" sz="2800" b="1" dirty="0">
              <a:latin typeface="Times New Roman" panose="02020603050405020304" pitchFamily="18" charset="0"/>
              <a:cs typeface="Times New Roman" panose="02020603050405020304" pitchFamily="18" charset="0"/>
            </a:endParaRPr>
          </a:p>
        </p:txBody>
      </p:sp>
      <p:sp>
        <p:nvSpPr>
          <p:cNvPr id="4" name="文本框 3"/>
          <p:cNvSpPr txBox="1"/>
          <p:nvPr/>
        </p:nvSpPr>
        <p:spPr>
          <a:xfrm>
            <a:off x="0" y="0"/>
            <a:ext cx="8514737" cy="523220"/>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Para 1</a:t>
            </a:r>
            <a:r>
              <a:rPr kumimoji="0" lang="zh-CN" altLang="en-US"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 发出倡议的背景、原因或某一个倡议的表述</a:t>
            </a:r>
            <a:endParaRPr kumimoji="0" lang="en-US" altLang="zh-CN"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5" name="文本框 4"/>
          <p:cNvSpPr txBox="1"/>
          <p:nvPr/>
        </p:nvSpPr>
        <p:spPr>
          <a:xfrm>
            <a:off x="78658" y="2561585"/>
            <a:ext cx="4188542" cy="3970318"/>
          </a:xfrm>
          <a:prstGeom prst="rect">
            <a:avLst/>
          </a:prstGeom>
          <a:noFill/>
          <a:ln w="57150">
            <a:solidFill>
              <a:schemeClr val="tx1"/>
            </a:solidFill>
          </a:ln>
        </p:spPr>
        <p:txBody>
          <a:bodyPr wrap="square">
            <a:spAutoFit/>
          </a:bodyPr>
          <a:lstStyle/>
          <a:p>
            <a:pPr indent="266700" algn="just"/>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假定你是国际学校学生李华，</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月</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世界地球日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”(Earth Day)</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即将来临，请你代表学生会写一封倡议书，呼吁大家关爱地球。内容包括：</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现状说明；</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具体措施；</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发出倡议。</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文本框 5"/>
          <p:cNvSpPr txBox="1"/>
          <p:nvPr/>
        </p:nvSpPr>
        <p:spPr>
          <a:xfrm>
            <a:off x="0" y="570661"/>
            <a:ext cx="4404852" cy="1815882"/>
          </a:xfrm>
          <a:prstGeom prst="rect">
            <a:avLst/>
          </a:prstGeom>
          <a:noFill/>
        </p:spPr>
        <p:txBody>
          <a:bodyPr wrap="square" rtlCol="0">
            <a:spAutoFit/>
          </a:bodyPr>
          <a:lstStyle/>
          <a:p>
            <a:r>
              <a:rPr lang="zh-CN" altLang="en-US" sz="2800" b="1" dirty="0">
                <a:solidFill>
                  <a:srgbClr val="C00000"/>
                </a:solidFill>
                <a:highlight>
                  <a:srgbClr val="FFFF00"/>
                </a:highlight>
              </a:rPr>
              <a:t>背景：</a:t>
            </a:r>
            <a:r>
              <a:rPr lang="en-US" altLang="zh-CN" sz="2800" b="1" kern="100" dirty="0">
                <a:solidFill>
                  <a:srgbClr val="C00000"/>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月</a:t>
            </a:r>
            <a:r>
              <a:rPr lang="en-US"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22</a:t>
            </a:r>
            <a:r>
              <a:rPr lang="zh-CN"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日</a:t>
            </a:r>
            <a:r>
              <a:rPr lang="en-US"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世界地球日</a:t>
            </a:r>
            <a:r>
              <a:rPr lang="en-US"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”(Earth Day)</a:t>
            </a:r>
            <a:r>
              <a:rPr lang="zh-CN"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即将来临</a:t>
            </a:r>
            <a:r>
              <a:rPr lang="en-US" altLang="zh-CN" sz="2800" b="1"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b="1"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地球目前面临的一些问题</a:t>
            </a:r>
            <a:r>
              <a:rPr lang="en-US"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800" b="1" kern="100" dirty="0">
              <a:solidFill>
                <a:srgbClr val="0000CC"/>
              </a:solidFill>
              <a:effectLst/>
              <a:highlight>
                <a:srgbClr val="FFFF00"/>
              </a:highlight>
              <a:latin typeface="Times New Roman" panose="02020603050405020304" pitchFamily="18" charset="0"/>
              <a:ea typeface="宋体" panose="02010600030101010101" pitchFamily="2" charset="-122"/>
              <a:cs typeface="Times New Roman" panose="02020603050405020304" pitchFamily="18" charset="0"/>
            </a:endParaRPr>
          </a:p>
          <a:p>
            <a:r>
              <a:rPr lang="zh-CN" altLang="en-US" sz="2800" b="1" kern="100" dirty="0">
                <a:solidFill>
                  <a:srgbClr val="C00000"/>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倡议：</a:t>
            </a:r>
            <a:r>
              <a:rPr lang="zh-CN" altLang="en-US" sz="2800" b="1" kern="100" dirty="0">
                <a:solidFill>
                  <a:srgbClr val="0000CC"/>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rPr>
              <a:t>呼吁大家关爱地球</a:t>
            </a:r>
            <a:endParaRPr lang="zh-CN" altLang="en-US" sz="2800" b="1" dirty="0">
              <a:solidFill>
                <a:srgbClr val="0000CC"/>
              </a:solidFill>
              <a:highlight>
                <a:srgbClr val="FFFF00"/>
              </a:highlight>
            </a:endParaRPr>
          </a:p>
        </p:txBody>
      </p:sp>
      <p:cxnSp>
        <p:nvCxnSpPr>
          <p:cNvPr id="9" name="直接连接符 8"/>
          <p:cNvCxnSpPr/>
          <p:nvPr/>
        </p:nvCxnSpPr>
        <p:spPr>
          <a:xfrm>
            <a:off x="4552334" y="1032387"/>
            <a:ext cx="734469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52334" y="1478602"/>
            <a:ext cx="590918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8908027" y="101537"/>
            <a:ext cx="2723533" cy="597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rPr>
              <a:t>background </a:t>
            </a:r>
            <a:endParaRPr lang="zh-CN" altLang="en-US" sz="2800" b="1" dirty="0">
              <a:solidFill>
                <a:schemeClr val="bg1"/>
              </a:solidFill>
            </a:endParaRPr>
          </a:p>
        </p:txBody>
      </p:sp>
      <p:cxnSp>
        <p:nvCxnSpPr>
          <p:cNvPr id="13" name="直接连接符 12"/>
          <p:cNvCxnSpPr/>
          <p:nvPr/>
        </p:nvCxnSpPr>
        <p:spPr>
          <a:xfrm>
            <a:off x="4404852" y="3145868"/>
            <a:ext cx="1769807"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52334" y="2774917"/>
            <a:ext cx="6430298"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9030929" y="2879453"/>
            <a:ext cx="2708787" cy="59714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rPr>
              <a:t>appeal</a:t>
            </a:r>
            <a:endParaRPr lang="zh-CN" altLang="en-US" sz="2800" b="1" dirty="0">
              <a:solidFill>
                <a:schemeClr val="bg1"/>
              </a:solidFill>
            </a:endParaRPr>
          </a:p>
        </p:txBody>
      </p:sp>
      <p:sp>
        <p:nvSpPr>
          <p:cNvPr id="18" name="矩形 17"/>
          <p:cNvSpPr/>
          <p:nvPr/>
        </p:nvSpPr>
        <p:spPr>
          <a:xfrm>
            <a:off x="4404852" y="5825612"/>
            <a:ext cx="7634748" cy="43891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箭头: 右 18"/>
          <p:cNvSpPr/>
          <p:nvPr/>
        </p:nvSpPr>
        <p:spPr>
          <a:xfrm rot="19395461">
            <a:off x="7644736" y="5330030"/>
            <a:ext cx="918457" cy="3337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453117" y="3738933"/>
            <a:ext cx="4621162" cy="1384995"/>
          </a:xfrm>
          <a:prstGeom prst="rect">
            <a:avLst/>
          </a:prstGeom>
          <a:solidFill>
            <a:schemeClr val="accent1"/>
          </a:solidFill>
        </p:spPr>
        <p:txBody>
          <a:bodyPr wrap="square" rtlCol="0">
            <a:spAutoFit/>
          </a:bodyPr>
          <a:lstStyle/>
          <a:p>
            <a:r>
              <a:rPr lang="en-US" altLang="zh-CN" sz="2800" b="1" dirty="0">
                <a:solidFill>
                  <a:schemeClr val="bg1"/>
                </a:solidFill>
              </a:rPr>
              <a:t>I am appealing to you with desperate need to cherish and protect our earth. </a:t>
            </a:r>
            <a:endParaRPr lang="zh-CN" altLang="en-US" sz="28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par>
                                <p:cTn id="31" presetID="22" presetClass="entr" presetSubtype="4"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circle(in)">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xit" presetSubtype="32" fill="hold" grpId="1" nodeType="clickEffect">
                                  <p:stCondLst>
                                    <p:cond delay="0"/>
                                  </p:stCondLst>
                                  <p:childTnLst>
                                    <p:animEffect transition="out" filter="diamond(out)">
                                      <p:cBhvr>
                                        <p:cTn id="42" dur="2000"/>
                                        <p:tgtEl>
                                          <p:spTgt spid="7"/>
                                        </p:tgtEl>
                                      </p:cBhvr>
                                    </p:animEffect>
                                    <p:set>
                                      <p:cBhvr>
                                        <p:cTn id="43" dur="1" fill="hold">
                                          <p:stCondLst>
                                            <p:cond delay="1999"/>
                                          </p:stCondLst>
                                        </p:cTn>
                                        <p:tgtEl>
                                          <p:spTgt spid="7"/>
                                        </p:tgtEl>
                                        <p:attrNameLst>
                                          <p:attrName>style.visibility</p:attrName>
                                        </p:attrNameLst>
                                      </p:cBhvr>
                                      <p:to>
                                        <p:strVal val="hidden"/>
                                      </p:to>
                                    </p:set>
                                  </p:childTnLst>
                                </p:cTn>
                              </p:par>
                              <p:par>
                                <p:cTn id="44" presetID="8" presetClass="exit" presetSubtype="32" fill="hold" grpId="1" nodeType="withEffect">
                                  <p:stCondLst>
                                    <p:cond delay="0"/>
                                  </p:stCondLst>
                                  <p:childTnLst>
                                    <p:animEffect transition="out" filter="diamond(out)">
                                      <p:cBhvr>
                                        <p:cTn id="45" dur="2000"/>
                                        <p:tgtEl>
                                          <p:spTgt spid="17"/>
                                        </p:tgtEl>
                                      </p:cBhvr>
                                    </p:animEffect>
                                    <p:set>
                                      <p:cBhvr>
                                        <p:cTn id="46" dur="1" fill="hold">
                                          <p:stCondLst>
                                            <p:cond delay="19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3">
                                            <p:txEl>
                                              <p:pRg st="2" end="2"/>
                                            </p:txEl>
                                          </p:spTgt>
                                        </p:tgtEl>
                                        <p:attrNameLst>
                                          <p:attrName>style.visibility</p:attrName>
                                        </p:attrNameLst>
                                      </p:cBhvr>
                                      <p:to>
                                        <p:strVal val="visible"/>
                                      </p:to>
                                    </p:set>
                                    <p:animEffect transition="in" filter="barn(inVertical)">
                                      <p:cBhvr>
                                        <p:cTn id="51" dur="500"/>
                                        <p:tgtEl>
                                          <p:spTgt spid="3">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4" end="4"/>
                                            </p:txEl>
                                          </p:spTgt>
                                        </p:tgtEl>
                                        <p:attrNameLst>
                                          <p:attrName>style.visibility</p:attrName>
                                        </p:attrNameLst>
                                      </p:cBhvr>
                                      <p:to>
                                        <p:strVal val="visible"/>
                                      </p:to>
                                    </p:set>
                                    <p:animEffect transition="in" filter="barn(inVertical)">
                                      <p:cBhvr>
                                        <p:cTn id="56" dur="5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barn(inVertical)">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1000"/>
                                        <p:tgtEl>
                                          <p:spTgt spid="20"/>
                                        </p:tgtEl>
                                      </p:cBhvr>
                                    </p:animEffect>
                                    <p:anim calcmode="lin" valueType="num">
                                      <p:cBhvr>
                                        <p:cTn id="77" dur="1000" fill="hold"/>
                                        <p:tgtEl>
                                          <p:spTgt spid="20"/>
                                        </p:tgtEl>
                                        <p:attrNameLst>
                                          <p:attrName>ppt_x</p:attrName>
                                        </p:attrNameLst>
                                      </p:cBhvr>
                                      <p:tavLst>
                                        <p:tav tm="0">
                                          <p:val>
                                            <p:strVal val="#ppt_x"/>
                                          </p:val>
                                        </p:tav>
                                        <p:tav tm="100000">
                                          <p:val>
                                            <p:strVal val="#ppt_x"/>
                                          </p:val>
                                        </p:tav>
                                      </p:tavLst>
                                    </p:anim>
                                    <p:anim calcmode="lin" valueType="num">
                                      <p:cBhvr>
                                        <p:cTn id="7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17" grpId="0" animBg="1"/>
      <p:bldP spid="17" grpId="1" animBg="1"/>
      <p:bldP spid="18" grpId="0" animBg="1"/>
      <p:bldP spid="19"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4886632" cy="523220"/>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Para 2</a:t>
            </a:r>
            <a:r>
              <a:rPr kumimoji="0" lang="zh-CN" altLang="en-US"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 现状说明</a:t>
            </a:r>
            <a:r>
              <a:rPr kumimoji="0" lang="en-US" altLang="zh-CN"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a:t>
            </a:r>
            <a:r>
              <a:rPr kumimoji="0" lang="zh-CN" altLang="en-US"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具体措施</a:t>
            </a:r>
            <a:endParaRPr kumimoji="0" lang="en-US" altLang="zh-CN" sz="28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5" name="文本框 4"/>
          <p:cNvSpPr txBox="1"/>
          <p:nvPr/>
        </p:nvSpPr>
        <p:spPr>
          <a:xfrm>
            <a:off x="1002891" y="523220"/>
            <a:ext cx="2340075" cy="584775"/>
          </a:xfrm>
          <a:prstGeom prst="rect">
            <a:avLst/>
          </a:prstGeom>
          <a:solidFill>
            <a:schemeClr val="accent4"/>
          </a:solidFill>
        </p:spPr>
        <p:txBody>
          <a:bodyPr wrap="square" rtlCol="0">
            <a:spAutoFit/>
          </a:bodyPr>
          <a:lstStyle/>
          <a:p>
            <a:r>
              <a:rPr lang="en-US" altLang="zh-CN" sz="3200" b="1" dirty="0">
                <a:solidFill>
                  <a:schemeClr val="bg1"/>
                </a:solidFill>
              </a:rPr>
              <a:t>problems</a:t>
            </a:r>
            <a:endParaRPr lang="zh-CN" altLang="en-US" sz="3200" b="1" dirty="0">
              <a:solidFill>
                <a:schemeClr val="bg1"/>
              </a:solidFill>
            </a:endParaRPr>
          </a:p>
        </p:txBody>
      </p:sp>
      <p:sp>
        <p:nvSpPr>
          <p:cNvPr id="6" name="文本框 5"/>
          <p:cNvSpPr txBox="1"/>
          <p:nvPr/>
        </p:nvSpPr>
        <p:spPr>
          <a:xfrm>
            <a:off x="161003" y="1452934"/>
            <a:ext cx="5053779" cy="4524315"/>
          </a:xfrm>
          <a:prstGeom prst="rect">
            <a:avLst/>
          </a:prstGeom>
          <a:noFill/>
          <a:ln w="57150">
            <a:solidFill>
              <a:schemeClr val="tx1"/>
            </a:solidFill>
          </a:ln>
        </p:spPr>
        <p:txBody>
          <a:bodyPr wrap="square" rtlCol="0">
            <a:spAutoFit/>
          </a:bodyPr>
          <a:lstStyle/>
          <a:p>
            <a:r>
              <a:rPr lang="en-US" altLang="zh-CN" sz="2400" b="1" dirty="0"/>
              <a:t>water\air pollution </a:t>
            </a:r>
            <a:endParaRPr lang="en-US" altLang="zh-CN" sz="2400" b="1" dirty="0"/>
          </a:p>
          <a:p>
            <a:r>
              <a:rPr lang="en-US" altLang="zh-CN" sz="2400" b="1" dirty="0"/>
              <a:t>global warming \climate change</a:t>
            </a:r>
            <a:endParaRPr lang="en-US" altLang="zh-CN" sz="2400" b="1" dirty="0"/>
          </a:p>
          <a:p>
            <a:r>
              <a:rPr lang="en-US" altLang="zh-CN" sz="2400" b="1" dirty="0"/>
              <a:t>(ice melting )      natural disasters </a:t>
            </a:r>
            <a:endParaRPr lang="en-US" altLang="zh-CN" sz="2400" b="1" dirty="0"/>
          </a:p>
          <a:p>
            <a:r>
              <a:rPr lang="en-US" altLang="zh-CN" sz="2400" b="1" dirty="0"/>
              <a:t>water shortage</a:t>
            </a:r>
            <a:endParaRPr lang="en-US" altLang="zh-CN" sz="2400" b="1" dirty="0"/>
          </a:p>
          <a:p>
            <a:r>
              <a:rPr lang="en-US" altLang="zh-CN" sz="2400" b="1" dirty="0"/>
              <a:t>loss of biodiversity</a:t>
            </a:r>
            <a:r>
              <a:rPr lang="zh-CN" altLang="en-US" sz="2400" b="1" dirty="0"/>
              <a:t>生物多样性</a:t>
            </a:r>
            <a:r>
              <a:rPr lang="en-US" altLang="zh-CN" sz="2400" b="1" dirty="0"/>
              <a:t> </a:t>
            </a:r>
            <a:endParaRPr lang="en-US" altLang="zh-CN" sz="2400" b="1" dirty="0"/>
          </a:p>
          <a:p>
            <a:r>
              <a:rPr lang="en-US" altLang="zh-CN" sz="2400" b="1" dirty="0"/>
              <a:t>lack of resources </a:t>
            </a:r>
            <a:endParaRPr lang="en-US" altLang="zh-CN" sz="2400" b="1" dirty="0"/>
          </a:p>
          <a:p>
            <a:r>
              <a:rPr lang="en-US" altLang="zh-CN" sz="2400" b="1" dirty="0"/>
              <a:t>deforestation </a:t>
            </a:r>
            <a:r>
              <a:rPr lang="zh-CN" altLang="en-US" sz="2400" b="1" dirty="0"/>
              <a:t>滥砍森林</a:t>
            </a:r>
            <a:endParaRPr lang="en-US" altLang="zh-CN" sz="2400" b="1" dirty="0"/>
          </a:p>
          <a:p>
            <a:r>
              <a:rPr lang="en-US" altLang="zh-CN" sz="2400" b="1" dirty="0"/>
              <a:t>Desertification </a:t>
            </a:r>
            <a:r>
              <a:rPr lang="zh-CN" altLang="en-US" sz="2400" b="1" dirty="0"/>
              <a:t>荒漠化</a:t>
            </a:r>
            <a:endParaRPr lang="en-US" altLang="zh-CN" sz="2400" b="1" dirty="0"/>
          </a:p>
          <a:p>
            <a:r>
              <a:rPr lang="en-US" altLang="zh-CN" sz="2400" b="1" dirty="0"/>
              <a:t>endangered animals </a:t>
            </a:r>
            <a:endParaRPr lang="en-US" altLang="zh-CN" sz="2400" b="1" dirty="0"/>
          </a:p>
          <a:p>
            <a:r>
              <a:rPr lang="en-US" altLang="zh-CN" sz="2400" b="1" dirty="0"/>
              <a:t>loss of habitat    </a:t>
            </a:r>
            <a:endParaRPr lang="en-US" altLang="zh-CN" sz="2400" b="1" dirty="0"/>
          </a:p>
          <a:p>
            <a:r>
              <a:rPr lang="en-US" altLang="zh-CN" sz="2400" b="1" dirty="0"/>
              <a:t>Overuse of… excessive use of…</a:t>
            </a:r>
            <a:endParaRPr lang="en-US" altLang="zh-CN" sz="2400" b="1" dirty="0"/>
          </a:p>
          <a:p>
            <a:r>
              <a:rPr lang="en-US" altLang="zh-CN" sz="2400" b="1" dirty="0"/>
              <a:t>overpopulation  </a:t>
            </a:r>
            <a:r>
              <a:rPr lang="zh-CN" altLang="en-US" sz="2400" b="1" dirty="0"/>
              <a:t>人口过多</a:t>
            </a:r>
            <a:endParaRPr lang="en-US" altLang="zh-CN" sz="2400" b="1" dirty="0"/>
          </a:p>
        </p:txBody>
      </p:sp>
      <p:sp>
        <p:nvSpPr>
          <p:cNvPr id="8" name="箭头: 右 7"/>
          <p:cNvSpPr/>
          <p:nvPr/>
        </p:nvSpPr>
        <p:spPr>
          <a:xfrm>
            <a:off x="5267057" y="1855519"/>
            <a:ext cx="1838633" cy="4449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086598" y="138639"/>
            <a:ext cx="5105401" cy="4154984"/>
          </a:xfrm>
          <a:prstGeom prst="rect">
            <a:avLst/>
          </a:prstGeom>
          <a:solidFill>
            <a:schemeClr val="accent4">
              <a:lumMod val="20000"/>
              <a:lumOff val="80000"/>
            </a:schemeClr>
          </a:solidFill>
        </p:spPr>
        <p:txBody>
          <a:bodyPr wrap="square" rtlCol="0">
            <a:spAutoFit/>
          </a:bodyPr>
          <a:lstStyle/>
          <a:p>
            <a:r>
              <a:rPr lang="zh-CN" altLang="en-US" sz="2400" b="1" dirty="0">
                <a:solidFill>
                  <a:srgbClr val="FF0000"/>
                </a:solidFill>
              </a:rPr>
              <a:t>影响类的词：</a:t>
            </a:r>
            <a:endParaRPr lang="en-US" altLang="zh-CN" sz="2400" b="1" dirty="0">
              <a:solidFill>
                <a:srgbClr val="FF0000"/>
              </a:solidFill>
            </a:endParaRPr>
          </a:p>
          <a:p>
            <a:r>
              <a:rPr lang="en-US" altLang="zh-CN" sz="2400" b="1" dirty="0"/>
              <a:t>have an effect on…    </a:t>
            </a:r>
            <a:endParaRPr lang="en-US" altLang="zh-CN" sz="2400" b="1" dirty="0"/>
          </a:p>
          <a:p>
            <a:r>
              <a:rPr lang="en-US" altLang="zh-CN" sz="2400" b="1" dirty="0"/>
              <a:t>be harmful for\ do harm to..</a:t>
            </a:r>
            <a:endParaRPr lang="en-US" altLang="zh-CN" sz="2400" b="1" dirty="0"/>
          </a:p>
          <a:p>
            <a:r>
              <a:rPr lang="en-US" altLang="zh-CN" sz="2400" b="1" dirty="0"/>
              <a:t>suffer from   </a:t>
            </a:r>
            <a:endParaRPr lang="en-US" altLang="zh-CN" sz="2400" b="1" dirty="0"/>
          </a:p>
          <a:p>
            <a:r>
              <a:rPr lang="en-US" altLang="zh-CN" sz="2400" b="1" dirty="0"/>
              <a:t> impair</a:t>
            </a:r>
            <a:r>
              <a:rPr lang="zh-CN" altLang="en-US" sz="2400" b="1" dirty="0"/>
              <a:t>损害    </a:t>
            </a:r>
            <a:endParaRPr lang="en-US" altLang="zh-CN" sz="2400" b="1" dirty="0"/>
          </a:p>
          <a:p>
            <a:r>
              <a:rPr lang="zh-CN" altLang="en-US" sz="2400" b="1" dirty="0"/>
              <a:t> </a:t>
            </a:r>
            <a:r>
              <a:rPr lang="en-US" altLang="zh-CN" sz="2400" b="1" dirty="0"/>
              <a:t>loss of…</a:t>
            </a:r>
            <a:endParaRPr lang="en-US" altLang="zh-CN" sz="2400" b="1" dirty="0"/>
          </a:p>
          <a:p>
            <a:r>
              <a:rPr lang="en-US" altLang="zh-CN" sz="2400" b="1" dirty="0"/>
              <a:t>cause great damage to </a:t>
            </a:r>
            <a:endParaRPr lang="en-US" altLang="zh-CN" sz="2400" b="1" dirty="0"/>
          </a:p>
          <a:p>
            <a:r>
              <a:rPr lang="en-US" altLang="zh-CN" sz="2400" b="1" dirty="0"/>
              <a:t>catastrophic </a:t>
            </a:r>
            <a:r>
              <a:rPr lang="zh-CN" altLang="en-US" sz="2400" b="1" dirty="0"/>
              <a:t>灾难性的</a:t>
            </a:r>
            <a:endParaRPr lang="en-US" altLang="zh-CN" sz="2400" b="1" dirty="0"/>
          </a:p>
          <a:p>
            <a:r>
              <a:rPr lang="en-US" altLang="zh-CN" sz="2400" b="1" dirty="0"/>
              <a:t>disastrous </a:t>
            </a:r>
            <a:r>
              <a:rPr lang="zh-CN" altLang="en-US" sz="2400" b="1" dirty="0"/>
              <a:t>灾难性的</a:t>
            </a:r>
            <a:endParaRPr lang="en-US" altLang="zh-CN" sz="2400" b="1" dirty="0"/>
          </a:p>
          <a:p>
            <a:r>
              <a:rPr lang="en-US" altLang="zh-CN" sz="2400" b="1" dirty="0"/>
              <a:t>Fall;  decline; drop </a:t>
            </a:r>
            <a:r>
              <a:rPr lang="en-US" altLang="zh-CN" sz="2400" b="1" dirty="0">
                <a:solidFill>
                  <a:srgbClr val="0000CC"/>
                </a:solidFill>
                <a:ea typeface="造字工房悦圆演示版常规体" pitchFamily="2" charset="-122"/>
              </a:rPr>
              <a:t>(quickly/dramatically/sharply)</a:t>
            </a:r>
            <a:endParaRPr lang="zh-CN" altLang="en-US" sz="2400" b="1" dirty="0">
              <a:solidFill>
                <a:srgbClr val="0000CC"/>
              </a:solidFill>
            </a:endParaRPr>
          </a:p>
        </p:txBody>
      </p:sp>
      <p:sp>
        <p:nvSpPr>
          <p:cNvPr id="13" name="TextBox 22"/>
          <p:cNvSpPr txBox="1"/>
          <p:nvPr/>
        </p:nvSpPr>
        <p:spPr>
          <a:xfrm>
            <a:off x="7105690" y="4303455"/>
            <a:ext cx="4562743" cy="2554545"/>
          </a:xfrm>
          <a:prstGeom prst="rect">
            <a:avLst/>
          </a:prstGeom>
          <a:solidFill>
            <a:schemeClr val="bg1"/>
          </a:solidFill>
          <a:ln w="38100">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due to</a:t>
            </a:r>
            <a:endParaRPr lang="en-US" altLang="zh-CN" sz="2400" b="1" dirty="0">
              <a:solidFill>
                <a:srgbClr val="0000CC"/>
              </a:solidFill>
              <a:ea typeface="造字工房悦圆演示版常规体" pitchFamily="2" charset="-122"/>
            </a:endParaRPr>
          </a:p>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account for</a:t>
            </a:r>
            <a:endParaRPr lang="en-US" altLang="zh-CN" sz="2400" b="1" dirty="0">
              <a:solidFill>
                <a:srgbClr val="0000CC"/>
              </a:solidFill>
              <a:ea typeface="造字工房悦圆演示版常规体" pitchFamily="2" charset="-122"/>
            </a:endParaRPr>
          </a:p>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result in</a:t>
            </a:r>
            <a:endParaRPr lang="en-US" altLang="zh-CN" sz="2400" b="1" dirty="0">
              <a:solidFill>
                <a:srgbClr val="0000CC"/>
              </a:solidFill>
              <a:ea typeface="造字工房悦圆演示版常规体" pitchFamily="2" charset="-122"/>
            </a:endParaRPr>
          </a:p>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on account of</a:t>
            </a:r>
            <a:endParaRPr lang="en-US" altLang="zh-CN" sz="2400" b="1" dirty="0">
              <a:solidFill>
                <a:srgbClr val="0000CC"/>
              </a:solidFill>
              <a:ea typeface="造字工房悦圆演示版常规体" pitchFamily="2" charset="-122"/>
            </a:endParaRPr>
          </a:p>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Seeing that…</a:t>
            </a:r>
            <a:endParaRPr lang="en-US" altLang="zh-CN" sz="2400" b="1" dirty="0">
              <a:solidFill>
                <a:srgbClr val="0000CC"/>
              </a:solidFill>
              <a:ea typeface="造字工房悦圆演示版常规体" pitchFamily="2" charset="-122"/>
            </a:endParaRPr>
          </a:p>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Since/for</a:t>
            </a:r>
            <a:endParaRPr lang="en-US" altLang="zh-CN" sz="2400" b="1" dirty="0">
              <a:solidFill>
                <a:srgbClr val="0000CC"/>
              </a:solidFill>
              <a:ea typeface="造字工房悦圆演示版常规体" pitchFamily="2" charset="-122"/>
            </a:endParaRPr>
          </a:p>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Thus</a:t>
            </a:r>
            <a:endParaRPr lang="en-US" altLang="zh-CN" sz="2400" b="1" dirty="0">
              <a:solidFill>
                <a:srgbClr val="0000CC"/>
              </a:solidFill>
              <a:ea typeface="造字工房悦圆演示版常规体" pitchFamily="2" charset="-122"/>
            </a:endParaRPr>
          </a:p>
          <a:p>
            <a:pPr>
              <a:lnSpc>
                <a:spcPts val="2400"/>
              </a:lnSpc>
              <a:buFont typeface="Wingdings" panose="05000000000000000000" pitchFamily="2" charset="2"/>
              <a:buChar char="l"/>
            </a:pPr>
            <a:r>
              <a:rPr lang="en-US" altLang="zh-CN" sz="2400" b="1" dirty="0">
                <a:solidFill>
                  <a:srgbClr val="0000CC"/>
                </a:solidFill>
                <a:ea typeface="造字工房悦圆演示版常规体" pitchFamily="2" charset="-122"/>
              </a:rPr>
              <a:t>therefore……</a:t>
            </a:r>
            <a:endParaRPr lang="zh-CN" altLang="en-US" sz="2400" b="1" dirty="0">
              <a:solidFill>
                <a:srgbClr val="0000CC"/>
              </a:solidFill>
              <a:ea typeface="造字工房悦圆演示版常规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 calcmode="lin" valueType="num">
                                      <p:cBhvr additive="base">
                                        <p:cTn id="24"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1000"/>
                                        <p:tgtEl>
                                          <p:spTgt spid="6">
                                            <p:txEl>
                                              <p:pRg st="3" end="3"/>
                                            </p:txEl>
                                          </p:spTgt>
                                        </p:tgtEl>
                                      </p:cBhvr>
                                    </p:animEffect>
                                    <p:anim calcmode="lin" valueType="num">
                                      <p:cBhvr>
                                        <p:cTn id="3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fade">
                                      <p:cBhvr>
                                        <p:cTn id="44" dur="1000"/>
                                        <p:tgtEl>
                                          <p:spTgt spid="6">
                                            <p:txEl>
                                              <p:pRg st="5" end="5"/>
                                            </p:txEl>
                                          </p:spTgt>
                                        </p:tgtEl>
                                      </p:cBhvr>
                                    </p:animEffect>
                                    <p:anim calcmode="lin" valueType="num">
                                      <p:cBhvr>
                                        <p:cTn id="4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xEl>
                                              <p:pRg st="6" end="6"/>
                                            </p:txEl>
                                          </p:spTgt>
                                        </p:tgtEl>
                                        <p:attrNameLst>
                                          <p:attrName>style.visibility</p:attrName>
                                        </p:attrNameLst>
                                      </p:cBhvr>
                                      <p:to>
                                        <p:strVal val="visible"/>
                                      </p:to>
                                    </p:set>
                                    <p:animEffect transition="in" filter="fade">
                                      <p:cBhvr>
                                        <p:cTn id="51" dur="1000"/>
                                        <p:tgtEl>
                                          <p:spTgt spid="6">
                                            <p:txEl>
                                              <p:pRg st="6" end="6"/>
                                            </p:txEl>
                                          </p:spTgt>
                                        </p:tgtEl>
                                      </p:cBhvr>
                                    </p:animEffect>
                                    <p:anim calcmode="lin" valueType="num">
                                      <p:cBhvr>
                                        <p:cTn id="5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6">
                                            <p:txEl>
                                              <p:pRg st="7" end="7"/>
                                            </p:txEl>
                                          </p:spTgt>
                                        </p:tgtEl>
                                        <p:attrNameLst>
                                          <p:attrName>style.visibility</p:attrName>
                                        </p:attrNameLst>
                                      </p:cBhvr>
                                      <p:to>
                                        <p:strVal val="visible"/>
                                      </p:to>
                                    </p:set>
                                    <p:animEffect transition="in" filter="fade">
                                      <p:cBhvr>
                                        <p:cTn id="58" dur="1000"/>
                                        <p:tgtEl>
                                          <p:spTgt spid="6">
                                            <p:txEl>
                                              <p:pRg st="7" end="7"/>
                                            </p:txEl>
                                          </p:spTgt>
                                        </p:tgtEl>
                                      </p:cBhvr>
                                    </p:animEffect>
                                    <p:anim calcmode="lin" valueType="num">
                                      <p:cBhvr>
                                        <p:cTn id="5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fade">
                                      <p:cBhvr>
                                        <p:cTn id="65" dur="1000"/>
                                        <p:tgtEl>
                                          <p:spTgt spid="6">
                                            <p:txEl>
                                              <p:pRg st="8" end="8"/>
                                            </p:txEl>
                                          </p:spTgt>
                                        </p:tgtEl>
                                      </p:cBhvr>
                                    </p:animEffect>
                                    <p:anim calcmode="lin" valueType="num">
                                      <p:cBhvr>
                                        <p:cTn id="6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8" end="8"/>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
                                            <p:txEl>
                                              <p:pRg st="9" end="9"/>
                                            </p:txEl>
                                          </p:spTgt>
                                        </p:tgtEl>
                                        <p:attrNameLst>
                                          <p:attrName>style.visibility</p:attrName>
                                        </p:attrNameLst>
                                      </p:cBhvr>
                                      <p:to>
                                        <p:strVal val="visible"/>
                                      </p:to>
                                    </p:set>
                                    <p:animEffect transition="in" filter="fade">
                                      <p:cBhvr>
                                        <p:cTn id="70" dur="1000"/>
                                        <p:tgtEl>
                                          <p:spTgt spid="6">
                                            <p:txEl>
                                              <p:pRg st="9" end="9"/>
                                            </p:txEl>
                                          </p:spTgt>
                                        </p:tgtEl>
                                      </p:cBhvr>
                                    </p:animEffect>
                                    <p:anim calcmode="lin" valueType="num">
                                      <p:cBhvr>
                                        <p:cTn id="7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9" end="9"/>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6">
                                            <p:txEl>
                                              <p:pRg st="10" end="10"/>
                                            </p:txEl>
                                          </p:spTgt>
                                        </p:tgtEl>
                                        <p:attrNameLst>
                                          <p:attrName>style.visibility</p:attrName>
                                        </p:attrNameLst>
                                      </p:cBhvr>
                                      <p:to>
                                        <p:strVal val="visible"/>
                                      </p:to>
                                    </p:set>
                                    <p:animEffect transition="in" filter="fade">
                                      <p:cBhvr>
                                        <p:cTn id="75" dur="1000"/>
                                        <p:tgtEl>
                                          <p:spTgt spid="6">
                                            <p:txEl>
                                              <p:pRg st="10" end="10"/>
                                            </p:txEl>
                                          </p:spTgt>
                                        </p:tgtEl>
                                      </p:cBhvr>
                                    </p:animEffect>
                                    <p:anim calcmode="lin" valueType="num">
                                      <p:cBhvr>
                                        <p:cTn id="76"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11" end="11"/>
                                            </p:txEl>
                                          </p:spTgt>
                                        </p:tgtEl>
                                        <p:attrNameLst>
                                          <p:attrName>style.visibility</p:attrName>
                                        </p:attrNameLst>
                                      </p:cBhvr>
                                      <p:to>
                                        <p:strVal val="visible"/>
                                      </p:to>
                                    </p:set>
                                    <p:animEffect transition="in" filter="fade">
                                      <p:cBhvr>
                                        <p:cTn id="82" dur="1000"/>
                                        <p:tgtEl>
                                          <p:spTgt spid="6">
                                            <p:txEl>
                                              <p:pRg st="11" end="11"/>
                                            </p:txEl>
                                          </p:spTgt>
                                        </p:tgtEl>
                                      </p:cBhvr>
                                    </p:animEffect>
                                    <p:anim calcmode="lin" valueType="num">
                                      <p:cBhvr>
                                        <p:cTn id="8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barn(inVertical)">
                                      <p:cBhvr>
                                        <p:cTn id="89" dur="500"/>
                                        <p:tgtEl>
                                          <p:spTgt spid="8"/>
                                        </p:tgtEl>
                                      </p:cBhvr>
                                    </p:animEffec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9">
                                            <p:txEl>
                                              <p:pRg st="0" end="0"/>
                                            </p:txEl>
                                          </p:spTgt>
                                        </p:tgtEl>
                                        <p:attrNameLst>
                                          <p:attrName>style.visibility</p:attrName>
                                        </p:attrNameLst>
                                      </p:cBhvr>
                                      <p:to>
                                        <p:strVal val="visible"/>
                                      </p:to>
                                    </p:set>
                                    <p:animEffect transition="in" filter="fade">
                                      <p:cBhvr>
                                        <p:cTn id="94" dur="1000"/>
                                        <p:tgtEl>
                                          <p:spTgt spid="9">
                                            <p:txEl>
                                              <p:pRg st="0" end="0"/>
                                            </p:txEl>
                                          </p:spTgt>
                                        </p:tgtEl>
                                      </p:cBhvr>
                                    </p:animEffect>
                                    <p:anim calcmode="lin" valueType="num">
                                      <p:cBhvr>
                                        <p:cTn id="9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9">
                                            <p:txEl>
                                              <p:pRg st="1" end="1"/>
                                            </p:txEl>
                                          </p:spTgt>
                                        </p:tgtEl>
                                        <p:attrNameLst>
                                          <p:attrName>style.visibility</p:attrName>
                                        </p:attrNameLst>
                                      </p:cBhvr>
                                      <p:to>
                                        <p:strVal val="visible"/>
                                      </p:to>
                                    </p:set>
                                    <p:animEffect transition="in" filter="fade">
                                      <p:cBhvr>
                                        <p:cTn id="101" dur="1000"/>
                                        <p:tgtEl>
                                          <p:spTgt spid="9">
                                            <p:txEl>
                                              <p:pRg st="1" end="1"/>
                                            </p:txEl>
                                          </p:spTgt>
                                        </p:tgtEl>
                                      </p:cBhvr>
                                    </p:animEffect>
                                    <p:anim calcmode="lin" valueType="num">
                                      <p:cBhvr>
                                        <p:cTn id="10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9">
                                            <p:txEl>
                                              <p:pRg st="2" end="2"/>
                                            </p:txEl>
                                          </p:spTgt>
                                        </p:tgtEl>
                                        <p:attrNameLst>
                                          <p:attrName>style.visibility</p:attrName>
                                        </p:attrNameLst>
                                      </p:cBhvr>
                                      <p:to>
                                        <p:strVal val="visible"/>
                                      </p:to>
                                    </p:set>
                                    <p:animEffect transition="in" filter="fade">
                                      <p:cBhvr>
                                        <p:cTn id="108" dur="1000"/>
                                        <p:tgtEl>
                                          <p:spTgt spid="9">
                                            <p:txEl>
                                              <p:pRg st="2" end="2"/>
                                            </p:txEl>
                                          </p:spTgt>
                                        </p:tgtEl>
                                      </p:cBhvr>
                                    </p:animEffect>
                                    <p:anim calcmode="lin" valueType="num">
                                      <p:cBhvr>
                                        <p:cTn id="10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1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9">
                                            <p:txEl>
                                              <p:pRg st="3" end="3"/>
                                            </p:txEl>
                                          </p:spTgt>
                                        </p:tgtEl>
                                        <p:attrNameLst>
                                          <p:attrName>style.visibility</p:attrName>
                                        </p:attrNameLst>
                                      </p:cBhvr>
                                      <p:to>
                                        <p:strVal val="visible"/>
                                      </p:to>
                                    </p:set>
                                    <p:animEffect transition="in" filter="fade">
                                      <p:cBhvr>
                                        <p:cTn id="115" dur="1000"/>
                                        <p:tgtEl>
                                          <p:spTgt spid="9">
                                            <p:txEl>
                                              <p:pRg st="3" end="3"/>
                                            </p:txEl>
                                          </p:spTgt>
                                        </p:tgtEl>
                                      </p:cBhvr>
                                    </p:animEffect>
                                    <p:anim calcmode="lin" valueType="num">
                                      <p:cBhvr>
                                        <p:cTn id="11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1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nodeType="clickEffect">
                                  <p:stCondLst>
                                    <p:cond delay="0"/>
                                  </p:stCondLst>
                                  <p:childTnLst>
                                    <p:set>
                                      <p:cBhvr>
                                        <p:cTn id="121" dur="1" fill="hold">
                                          <p:stCondLst>
                                            <p:cond delay="0"/>
                                          </p:stCondLst>
                                        </p:cTn>
                                        <p:tgtEl>
                                          <p:spTgt spid="9">
                                            <p:txEl>
                                              <p:pRg st="4" end="4"/>
                                            </p:txEl>
                                          </p:spTgt>
                                        </p:tgtEl>
                                        <p:attrNameLst>
                                          <p:attrName>style.visibility</p:attrName>
                                        </p:attrNameLst>
                                      </p:cBhvr>
                                      <p:to>
                                        <p:strVal val="visible"/>
                                      </p:to>
                                    </p:set>
                                    <p:animEffect transition="in" filter="fade">
                                      <p:cBhvr>
                                        <p:cTn id="122" dur="1000"/>
                                        <p:tgtEl>
                                          <p:spTgt spid="9">
                                            <p:txEl>
                                              <p:pRg st="4" end="4"/>
                                            </p:txEl>
                                          </p:spTgt>
                                        </p:tgtEl>
                                      </p:cBhvr>
                                    </p:animEffect>
                                    <p:anim calcmode="lin" valueType="num">
                                      <p:cBhvr>
                                        <p:cTn id="12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2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nodeType="clickEffect">
                                  <p:stCondLst>
                                    <p:cond delay="0"/>
                                  </p:stCondLst>
                                  <p:childTnLst>
                                    <p:set>
                                      <p:cBhvr>
                                        <p:cTn id="128" dur="1" fill="hold">
                                          <p:stCondLst>
                                            <p:cond delay="0"/>
                                          </p:stCondLst>
                                        </p:cTn>
                                        <p:tgtEl>
                                          <p:spTgt spid="9">
                                            <p:txEl>
                                              <p:pRg st="5" end="5"/>
                                            </p:txEl>
                                          </p:spTgt>
                                        </p:tgtEl>
                                        <p:attrNameLst>
                                          <p:attrName>style.visibility</p:attrName>
                                        </p:attrNameLst>
                                      </p:cBhvr>
                                      <p:to>
                                        <p:strVal val="visible"/>
                                      </p:to>
                                    </p:set>
                                    <p:animEffect transition="in" filter="fade">
                                      <p:cBhvr>
                                        <p:cTn id="129" dur="1000"/>
                                        <p:tgtEl>
                                          <p:spTgt spid="9">
                                            <p:txEl>
                                              <p:pRg st="5" end="5"/>
                                            </p:txEl>
                                          </p:spTgt>
                                        </p:tgtEl>
                                      </p:cBhvr>
                                    </p:animEffect>
                                    <p:anim calcmode="lin" valueType="num">
                                      <p:cBhvr>
                                        <p:cTn id="130"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31"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9">
                                            <p:txEl>
                                              <p:pRg st="6" end="6"/>
                                            </p:txEl>
                                          </p:spTgt>
                                        </p:tgtEl>
                                        <p:attrNameLst>
                                          <p:attrName>style.visibility</p:attrName>
                                        </p:attrNameLst>
                                      </p:cBhvr>
                                      <p:to>
                                        <p:strVal val="visible"/>
                                      </p:to>
                                    </p:set>
                                    <p:animEffect transition="in" filter="fade">
                                      <p:cBhvr>
                                        <p:cTn id="136" dur="1000"/>
                                        <p:tgtEl>
                                          <p:spTgt spid="9">
                                            <p:txEl>
                                              <p:pRg st="6" end="6"/>
                                            </p:txEl>
                                          </p:spTgt>
                                        </p:tgtEl>
                                      </p:cBhvr>
                                    </p:animEffect>
                                    <p:anim calcmode="lin" valueType="num">
                                      <p:cBhvr>
                                        <p:cTn id="137"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38"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nodeType="clickEffect">
                                  <p:stCondLst>
                                    <p:cond delay="0"/>
                                  </p:stCondLst>
                                  <p:childTnLst>
                                    <p:set>
                                      <p:cBhvr>
                                        <p:cTn id="142" dur="1" fill="hold">
                                          <p:stCondLst>
                                            <p:cond delay="0"/>
                                          </p:stCondLst>
                                        </p:cTn>
                                        <p:tgtEl>
                                          <p:spTgt spid="9">
                                            <p:txEl>
                                              <p:pRg st="7" end="7"/>
                                            </p:txEl>
                                          </p:spTgt>
                                        </p:tgtEl>
                                        <p:attrNameLst>
                                          <p:attrName>style.visibility</p:attrName>
                                        </p:attrNameLst>
                                      </p:cBhvr>
                                      <p:to>
                                        <p:strVal val="visible"/>
                                      </p:to>
                                    </p:set>
                                    <p:animEffect transition="in" filter="fade">
                                      <p:cBhvr>
                                        <p:cTn id="143" dur="1000"/>
                                        <p:tgtEl>
                                          <p:spTgt spid="9">
                                            <p:txEl>
                                              <p:pRg st="7" end="7"/>
                                            </p:txEl>
                                          </p:spTgt>
                                        </p:tgtEl>
                                      </p:cBhvr>
                                    </p:animEffect>
                                    <p:anim calcmode="lin" valueType="num">
                                      <p:cBhvr>
                                        <p:cTn id="144"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45"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42" presetClass="entr" presetSubtype="0" fill="hold" nodeType="clickEffect">
                                  <p:stCondLst>
                                    <p:cond delay="0"/>
                                  </p:stCondLst>
                                  <p:childTnLst>
                                    <p:set>
                                      <p:cBhvr>
                                        <p:cTn id="149" dur="1" fill="hold">
                                          <p:stCondLst>
                                            <p:cond delay="0"/>
                                          </p:stCondLst>
                                        </p:cTn>
                                        <p:tgtEl>
                                          <p:spTgt spid="9">
                                            <p:txEl>
                                              <p:pRg st="8" end="8"/>
                                            </p:txEl>
                                          </p:spTgt>
                                        </p:tgtEl>
                                        <p:attrNameLst>
                                          <p:attrName>style.visibility</p:attrName>
                                        </p:attrNameLst>
                                      </p:cBhvr>
                                      <p:to>
                                        <p:strVal val="visible"/>
                                      </p:to>
                                    </p:set>
                                    <p:animEffect transition="in" filter="fade">
                                      <p:cBhvr>
                                        <p:cTn id="150" dur="1000"/>
                                        <p:tgtEl>
                                          <p:spTgt spid="9">
                                            <p:txEl>
                                              <p:pRg st="8" end="8"/>
                                            </p:txEl>
                                          </p:spTgt>
                                        </p:tgtEl>
                                      </p:cBhvr>
                                    </p:animEffect>
                                    <p:anim calcmode="lin" valueType="num">
                                      <p:cBhvr>
                                        <p:cTn id="151"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152"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2" presetClass="entr" presetSubtype="0" fill="hold" nodeType="clickEffect">
                                  <p:stCondLst>
                                    <p:cond delay="0"/>
                                  </p:stCondLst>
                                  <p:childTnLst>
                                    <p:set>
                                      <p:cBhvr>
                                        <p:cTn id="156" dur="1" fill="hold">
                                          <p:stCondLst>
                                            <p:cond delay="0"/>
                                          </p:stCondLst>
                                        </p:cTn>
                                        <p:tgtEl>
                                          <p:spTgt spid="9">
                                            <p:txEl>
                                              <p:pRg st="9" end="9"/>
                                            </p:txEl>
                                          </p:spTgt>
                                        </p:tgtEl>
                                        <p:attrNameLst>
                                          <p:attrName>style.visibility</p:attrName>
                                        </p:attrNameLst>
                                      </p:cBhvr>
                                      <p:to>
                                        <p:strVal val="visible"/>
                                      </p:to>
                                    </p:set>
                                    <p:animEffect transition="in" filter="fade">
                                      <p:cBhvr>
                                        <p:cTn id="157" dur="1000"/>
                                        <p:tgtEl>
                                          <p:spTgt spid="9">
                                            <p:txEl>
                                              <p:pRg st="9" end="9"/>
                                            </p:txEl>
                                          </p:spTgt>
                                        </p:tgtEl>
                                      </p:cBhvr>
                                    </p:animEffect>
                                    <p:anim calcmode="lin" valueType="num">
                                      <p:cBhvr>
                                        <p:cTn id="158"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159"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13"/>
                                        </p:tgtEl>
                                        <p:attrNameLst>
                                          <p:attrName>style.visibility</p:attrName>
                                        </p:attrNameLst>
                                      </p:cBhvr>
                                      <p:to>
                                        <p:strVal val="visible"/>
                                      </p:to>
                                    </p:set>
                                    <p:animEffect transition="in" filter="blinds(horizontal)">
                                      <p:cBhvr>
                                        <p:cTn id="1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4115932"/>
            <a:ext cx="12029768" cy="2677656"/>
          </a:xfrm>
          <a:prstGeom prst="rect">
            <a:avLst/>
          </a:prstGeom>
          <a:noFill/>
          <a:ln w="57150">
            <a:solidFill>
              <a:schemeClr val="tx1"/>
            </a:solidFill>
          </a:ln>
        </p:spPr>
        <p:txBody>
          <a:bodyPr wrap="square">
            <a:spAutoFit/>
          </a:bodyPr>
          <a:lstStyle/>
          <a:p>
            <a:r>
              <a:rPr lang="en-US" altLang="zh-CN" sz="2800" b="1" dirty="0"/>
              <a:t>It’s highly recommended that we walked or took public transportation to school.</a:t>
            </a:r>
            <a:endParaRPr lang="en-US" altLang="zh-CN" sz="2800" b="1" dirty="0"/>
          </a:p>
          <a:p>
            <a:r>
              <a:rPr lang="en-US" altLang="zh-CN" sz="2800" b="1" dirty="0"/>
              <a:t>You’d better spare no effort to do rubbish classification</a:t>
            </a:r>
            <a:endParaRPr lang="en-US" altLang="zh-CN" sz="2800" b="1" dirty="0"/>
          </a:p>
          <a:p>
            <a:r>
              <a:rPr lang="en-US" altLang="zh-CN" sz="2800" b="1" dirty="0"/>
              <a:t>It’s significant that we  should promote low-carbon, environmentally-friendly lifestyle </a:t>
            </a:r>
            <a:endParaRPr lang="en-US" altLang="zh-CN" sz="2800" b="1" dirty="0"/>
          </a:p>
          <a:p>
            <a:r>
              <a:rPr lang="en-US" altLang="zh-CN" sz="2800" b="1" dirty="0"/>
              <a:t>It is suggested that we … which is bound to infinite hope into our earth. </a:t>
            </a:r>
            <a:endParaRPr lang="en-US" altLang="zh-CN" sz="2800" b="1" dirty="0"/>
          </a:p>
        </p:txBody>
      </p:sp>
      <p:sp>
        <p:nvSpPr>
          <p:cNvPr id="4" name="文本框 3"/>
          <p:cNvSpPr txBox="1"/>
          <p:nvPr/>
        </p:nvSpPr>
        <p:spPr>
          <a:xfrm>
            <a:off x="221226" y="2684273"/>
            <a:ext cx="2340075" cy="584775"/>
          </a:xfrm>
          <a:prstGeom prst="rect">
            <a:avLst/>
          </a:prstGeom>
          <a:solidFill>
            <a:schemeClr val="accent4"/>
          </a:solidFill>
        </p:spPr>
        <p:txBody>
          <a:bodyPr wrap="square" rtlCol="0">
            <a:spAutoFit/>
          </a:bodyPr>
          <a:lstStyle/>
          <a:p>
            <a:r>
              <a:rPr lang="en-US" altLang="zh-CN" sz="3200" b="1" dirty="0">
                <a:solidFill>
                  <a:schemeClr val="bg1"/>
                </a:solidFill>
              </a:rPr>
              <a:t>solutions</a:t>
            </a:r>
            <a:endParaRPr lang="zh-CN" altLang="en-US" sz="3200" b="1" dirty="0">
              <a:solidFill>
                <a:schemeClr val="bg1"/>
              </a:solidFill>
            </a:endParaRPr>
          </a:p>
        </p:txBody>
      </p:sp>
      <p:sp>
        <p:nvSpPr>
          <p:cNvPr id="5" name="文本框 4"/>
          <p:cNvSpPr txBox="1"/>
          <p:nvPr/>
        </p:nvSpPr>
        <p:spPr>
          <a:xfrm>
            <a:off x="3347883" y="1853277"/>
            <a:ext cx="7093975" cy="2246769"/>
          </a:xfrm>
          <a:prstGeom prst="rect">
            <a:avLst/>
          </a:prstGeom>
          <a:noFill/>
          <a:ln w="38100">
            <a:noFill/>
          </a:ln>
        </p:spPr>
        <p:txBody>
          <a:bodyPr wrap="square" rtlCol="0">
            <a:spAutoFit/>
          </a:bodyPr>
          <a:lstStyle/>
          <a:p>
            <a:r>
              <a:rPr lang="en-US" altLang="zh-CN" sz="2800" b="1" dirty="0">
                <a:solidFill>
                  <a:srgbClr val="0000CC"/>
                </a:solidFill>
              </a:rPr>
              <a:t>take public transportations </a:t>
            </a:r>
            <a:endParaRPr lang="en-US" altLang="zh-CN" sz="2800" b="1" dirty="0">
              <a:solidFill>
                <a:srgbClr val="0000CC"/>
              </a:solidFill>
            </a:endParaRPr>
          </a:p>
          <a:p>
            <a:r>
              <a:rPr lang="en-US" altLang="zh-CN" sz="2800" b="1" dirty="0">
                <a:solidFill>
                  <a:srgbClr val="0000CC"/>
                </a:solidFill>
              </a:rPr>
              <a:t>do rubbish classification </a:t>
            </a:r>
            <a:endParaRPr lang="en-US" altLang="zh-CN" sz="2800" b="1" dirty="0">
              <a:solidFill>
                <a:srgbClr val="0000CC"/>
              </a:solidFill>
            </a:endParaRPr>
          </a:p>
          <a:p>
            <a:r>
              <a:rPr lang="en-US" altLang="zh-CN" sz="2800" b="1" dirty="0">
                <a:solidFill>
                  <a:srgbClr val="0000CC"/>
                </a:solidFill>
              </a:rPr>
              <a:t>use recyclable bags </a:t>
            </a:r>
            <a:endParaRPr lang="en-US" altLang="zh-CN" sz="2800" b="1" dirty="0">
              <a:solidFill>
                <a:srgbClr val="0000CC"/>
              </a:solidFill>
            </a:endParaRPr>
          </a:p>
          <a:p>
            <a:r>
              <a:rPr lang="en-US" altLang="zh-CN" sz="2800" b="1" dirty="0">
                <a:solidFill>
                  <a:srgbClr val="0000CC"/>
                </a:solidFill>
              </a:rPr>
              <a:t>arouse people’s environment awareness</a:t>
            </a:r>
            <a:endParaRPr lang="en-US" altLang="zh-CN" sz="2800" b="1" dirty="0">
              <a:solidFill>
                <a:srgbClr val="0000CC"/>
              </a:solidFill>
            </a:endParaRPr>
          </a:p>
          <a:p>
            <a:r>
              <a:rPr lang="en-US" altLang="zh-CN" sz="2800" b="1" dirty="0">
                <a:solidFill>
                  <a:srgbClr val="0000CC"/>
                </a:solidFill>
              </a:rPr>
              <a:t>turn off lights  save water…</a:t>
            </a:r>
            <a:endParaRPr lang="en-US" altLang="zh-CN" sz="2800" b="1" dirty="0">
              <a:solidFill>
                <a:srgbClr val="0000CC"/>
              </a:solidFill>
            </a:endParaRPr>
          </a:p>
        </p:txBody>
      </p:sp>
      <p:sp>
        <p:nvSpPr>
          <p:cNvPr id="6" name="矩形 5"/>
          <p:cNvSpPr/>
          <p:nvPr/>
        </p:nvSpPr>
        <p:spPr>
          <a:xfrm>
            <a:off x="285135" y="4197675"/>
            <a:ext cx="4876799" cy="460385"/>
          </a:xfrm>
          <a:prstGeom prst="rect">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2231" y="5018093"/>
            <a:ext cx="2094271" cy="418059"/>
          </a:xfrm>
          <a:prstGeom prst="rect">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62231" y="5467924"/>
            <a:ext cx="4876799" cy="418059"/>
          </a:xfrm>
          <a:prstGeom prst="rect">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62231" y="6293026"/>
            <a:ext cx="3087329" cy="418059"/>
          </a:xfrm>
          <a:prstGeom prst="rect">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1116" y="88525"/>
            <a:ext cx="12029768" cy="1815882"/>
          </a:xfrm>
          <a:prstGeom prst="rect">
            <a:avLst/>
          </a:prstGeom>
          <a:noFill/>
          <a:ln w="57150">
            <a:solidFill>
              <a:schemeClr val="tx1"/>
            </a:solidFill>
          </a:ln>
        </p:spPr>
        <p:txBody>
          <a:bodyPr wrap="square">
            <a:spAutoFit/>
          </a:bodyPr>
          <a:lstStyle/>
          <a:p>
            <a:r>
              <a:rPr lang="en-US" altLang="zh-CN" sz="2800" b="1" dirty="0">
                <a:solidFill>
                  <a:srgbClr val="FF0000"/>
                </a:solidFill>
              </a:rPr>
              <a:t>Horribly,</a:t>
            </a:r>
            <a:r>
              <a:rPr lang="en-US" altLang="zh-CN" sz="2800" b="1" dirty="0"/>
              <a:t> </a:t>
            </a:r>
            <a:r>
              <a:rPr lang="en-US" altLang="zh-CN" sz="2800" b="1" dirty="0">
                <a:solidFill>
                  <a:srgbClr val="FF0000"/>
                </a:solidFill>
              </a:rPr>
              <a:t>our earth is suffering from a wide variety of catastrophes</a:t>
            </a:r>
            <a:r>
              <a:rPr lang="en-US" altLang="zh-CN" sz="2800" b="1" dirty="0"/>
              <a:t>, ranging from </a:t>
            </a:r>
            <a:r>
              <a:rPr lang="en-US" altLang="zh-CN" sz="2800" b="1" dirty="0">
                <a:solidFill>
                  <a:srgbClr val="0000CC"/>
                </a:solidFill>
              </a:rPr>
              <a:t>global warming</a:t>
            </a:r>
            <a:r>
              <a:rPr lang="en-US" altLang="zh-CN" sz="2800" b="1" dirty="0"/>
              <a:t>, </a:t>
            </a:r>
            <a:r>
              <a:rPr lang="en-US" altLang="zh-CN" sz="2800" b="1" dirty="0">
                <a:solidFill>
                  <a:srgbClr val="0000CC"/>
                </a:solidFill>
              </a:rPr>
              <a:t>the rising of sea level</a:t>
            </a:r>
            <a:r>
              <a:rPr lang="en-US" altLang="zh-CN" sz="2800" b="1" dirty="0"/>
              <a:t> and </a:t>
            </a:r>
            <a:r>
              <a:rPr lang="en-US" altLang="zh-CN" sz="2800" b="1" dirty="0">
                <a:solidFill>
                  <a:srgbClr val="0000CC"/>
                </a:solidFill>
              </a:rPr>
              <a:t>deforestation</a:t>
            </a:r>
            <a:r>
              <a:rPr lang="en-US" altLang="zh-CN" sz="2800" b="1" dirty="0"/>
              <a:t>.</a:t>
            </a:r>
            <a:endParaRPr lang="en-US" altLang="zh-CN" sz="2800" b="1" dirty="0"/>
          </a:p>
          <a:p>
            <a:r>
              <a:rPr lang="en-US" altLang="zh-CN" sz="2800" b="1" dirty="0">
                <a:solidFill>
                  <a:srgbClr val="0000CC"/>
                </a:solidFill>
              </a:rPr>
              <a:t>Climate change </a:t>
            </a:r>
            <a:r>
              <a:rPr lang="en-US" altLang="zh-CN" sz="2800" b="1" dirty="0"/>
              <a:t>and  </a:t>
            </a:r>
            <a:r>
              <a:rPr lang="en-US" altLang="zh-CN" sz="2800" b="1" dirty="0">
                <a:solidFill>
                  <a:srgbClr val="0000CC"/>
                </a:solidFill>
              </a:rPr>
              <a:t>loss of biological diversity  </a:t>
            </a:r>
            <a:r>
              <a:rPr lang="en-US" altLang="zh-CN" sz="2800" b="1" dirty="0"/>
              <a:t>caused by human activities  </a:t>
            </a:r>
            <a:r>
              <a:rPr lang="en-US" altLang="zh-CN" sz="2800" b="1" dirty="0">
                <a:solidFill>
                  <a:srgbClr val="FF0000"/>
                </a:solidFill>
              </a:rPr>
              <a:t>pose a fatal threat to our ecosystem </a:t>
            </a:r>
            <a:endParaRPr lang="en-US" altLang="zh-CN" sz="2800" b="1" dirty="0">
              <a:solidFill>
                <a:srgbClr val="FF0000"/>
              </a:solidFill>
            </a:endParaRPr>
          </a:p>
        </p:txBody>
      </p:sp>
      <p:sp>
        <p:nvSpPr>
          <p:cNvPr id="11" name="左大括号 10"/>
          <p:cNvSpPr/>
          <p:nvPr/>
        </p:nvSpPr>
        <p:spPr>
          <a:xfrm>
            <a:off x="2979174" y="1980404"/>
            <a:ext cx="186813" cy="195249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箭头: 下 11"/>
          <p:cNvSpPr/>
          <p:nvPr/>
        </p:nvSpPr>
        <p:spPr>
          <a:xfrm>
            <a:off x="10441858" y="1931111"/>
            <a:ext cx="432619" cy="2119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419304" y="499452"/>
            <a:ext cx="2340075" cy="584775"/>
          </a:xfrm>
          <a:prstGeom prst="rect">
            <a:avLst/>
          </a:prstGeom>
          <a:solidFill>
            <a:schemeClr val="accent4"/>
          </a:solidFill>
        </p:spPr>
        <p:txBody>
          <a:bodyPr wrap="square" rtlCol="0">
            <a:spAutoFit/>
          </a:bodyPr>
          <a:lstStyle/>
          <a:p>
            <a:r>
              <a:rPr lang="en-US" altLang="zh-CN" sz="3200" b="1" dirty="0">
                <a:solidFill>
                  <a:schemeClr val="bg1"/>
                </a:solidFill>
              </a:rPr>
              <a:t>problems</a:t>
            </a:r>
            <a:endParaRPr lang="zh-CN" altLang="en-US" sz="3200" b="1" dirty="0">
              <a:solidFill>
                <a:schemeClr val="bg1"/>
              </a:solidFill>
            </a:endParaRPr>
          </a:p>
        </p:txBody>
      </p:sp>
      <p:sp>
        <p:nvSpPr>
          <p:cNvPr id="15" name="文本框 14"/>
          <p:cNvSpPr txBox="1"/>
          <p:nvPr/>
        </p:nvSpPr>
        <p:spPr>
          <a:xfrm>
            <a:off x="9419304" y="5143764"/>
            <a:ext cx="2340075" cy="584775"/>
          </a:xfrm>
          <a:prstGeom prst="rect">
            <a:avLst/>
          </a:prstGeom>
          <a:solidFill>
            <a:schemeClr val="accent4"/>
          </a:solidFill>
        </p:spPr>
        <p:txBody>
          <a:bodyPr wrap="square" rtlCol="0">
            <a:spAutoFit/>
          </a:bodyPr>
          <a:lstStyle/>
          <a:p>
            <a:r>
              <a:rPr lang="en-US" altLang="zh-CN" sz="3200" b="1" dirty="0">
                <a:solidFill>
                  <a:schemeClr val="bg1"/>
                </a:solidFill>
              </a:rPr>
              <a:t>solutions</a:t>
            </a:r>
            <a:endParaRPr lang="zh-CN" altLang="en-US" sz="3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circle(in)">
                                      <p:cBhvr>
                                        <p:cTn id="37" dur="2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circle(in)">
                                      <p:cBhvr>
                                        <p:cTn id="42" dur="2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circle(in)">
                                      <p:cBhvr>
                                        <p:cTn id="47" dur="2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ircle(in)">
                                      <p:cBhvr>
                                        <p:cTn id="52" dur="2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0"/>
            <a:ext cx="4581831" cy="584775"/>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Para 3</a:t>
            </a:r>
            <a:r>
              <a:rPr kumimoji="0" lang="zh-CN" altLang="en-US" sz="32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rPr>
              <a:t>： 再次发出倡议</a:t>
            </a:r>
            <a:endParaRPr kumimoji="0" lang="en-US" altLang="zh-CN" sz="3200" b="1" i="0" u="none" strike="noStrike" kern="1200" cap="none" spc="0" normalizeH="0" baseline="0" noProof="0" dirty="0">
              <a:ln>
                <a:noFill/>
              </a:ln>
              <a:solidFill>
                <a:srgbClr val="0070C0"/>
              </a:solidFill>
              <a:effectLst/>
              <a:uLnTx/>
              <a:uFillTx/>
              <a:latin typeface="等线" panose="02010600030101010101" pitchFamily="2" charset="-122"/>
              <a:ea typeface="等线" panose="02010600030101010101" pitchFamily="2" charset="-122"/>
              <a:cs typeface="+mn-cs"/>
            </a:endParaRPr>
          </a:p>
        </p:txBody>
      </p:sp>
      <p:sp>
        <p:nvSpPr>
          <p:cNvPr id="4" name="文本框 3"/>
          <p:cNvSpPr txBox="1"/>
          <p:nvPr/>
        </p:nvSpPr>
        <p:spPr>
          <a:xfrm>
            <a:off x="98323" y="770950"/>
            <a:ext cx="11965858" cy="4832092"/>
          </a:xfrm>
          <a:prstGeom prst="rect">
            <a:avLst/>
          </a:prstGeom>
          <a:noFill/>
          <a:ln w="57150">
            <a:solidFill>
              <a:schemeClr val="tx1"/>
            </a:solidFill>
          </a:ln>
        </p:spPr>
        <p:txBody>
          <a:bodyPr wrap="square">
            <a:spAutoFit/>
          </a:bodyPr>
          <a:lstStyle/>
          <a:p>
            <a:r>
              <a:rPr lang="en-US" altLang="zh-CN" sz="2800" b="1" dirty="0"/>
              <a:t>●let’s </a:t>
            </a:r>
            <a:r>
              <a:rPr lang="en-US" altLang="zh-CN" sz="2800" b="1" dirty="0">
                <a:solidFill>
                  <a:srgbClr val="FF0000"/>
                </a:solidFill>
              </a:rPr>
              <a:t>make joint effort </a:t>
            </a:r>
            <a:r>
              <a:rPr lang="en-US" altLang="zh-CN" sz="2800" b="1" dirty="0"/>
              <a:t>to make a difference to the world!</a:t>
            </a:r>
            <a:endParaRPr lang="en-US" altLang="zh-CN" sz="2800" b="1" dirty="0"/>
          </a:p>
          <a:p>
            <a:r>
              <a:rPr lang="en-US" altLang="zh-CN" sz="2800" b="1" dirty="0"/>
              <a:t>● It’s</a:t>
            </a:r>
            <a:r>
              <a:rPr lang="zh-CN" altLang="en-US" sz="2800" b="1" dirty="0"/>
              <a:t> </a:t>
            </a:r>
            <a:r>
              <a:rPr lang="en-US" altLang="zh-CN" sz="2800" b="1" dirty="0"/>
              <a:t>my</a:t>
            </a:r>
            <a:r>
              <a:rPr lang="zh-CN" altLang="en-US" sz="2800" b="1" dirty="0"/>
              <a:t> </a:t>
            </a:r>
            <a:r>
              <a:rPr lang="en-US" altLang="zh-CN" sz="2800" b="1" dirty="0"/>
              <a:t>genuine</a:t>
            </a:r>
            <a:r>
              <a:rPr lang="zh-CN" altLang="en-US" sz="2800" b="1" dirty="0"/>
              <a:t> </a:t>
            </a:r>
            <a:r>
              <a:rPr lang="en-US" altLang="zh-CN" sz="2800" b="1" dirty="0"/>
              <a:t>hope</a:t>
            </a:r>
            <a:r>
              <a:rPr lang="zh-CN" altLang="en-US" sz="2800" b="1" dirty="0"/>
              <a:t> </a:t>
            </a:r>
            <a:r>
              <a:rPr lang="en-US" altLang="zh-CN" sz="2800" b="1" dirty="0"/>
              <a:t>that we’ll share a bluer sky in the future. </a:t>
            </a:r>
            <a:r>
              <a:rPr lang="en-US" altLang="zh-CN" sz="2800" b="1" dirty="0">
                <a:solidFill>
                  <a:srgbClr val="FF0000"/>
                </a:solidFill>
              </a:rPr>
              <a:t>Spring into action from now on</a:t>
            </a:r>
            <a:r>
              <a:rPr lang="en-US" altLang="zh-CN" sz="2800" b="1" dirty="0"/>
              <a:t>. For the earth and for yourself.  </a:t>
            </a:r>
            <a:endParaRPr lang="en-US" altLang="zh-CN" sz="2800" b="1" dirty="0"/>
          </a:p>
          <a:p>
            <a:r>
              <a:rPr lang="en-US" altLang="zh-CN" sz="2800" b="1" dirty="0"/>
              <a:t>● </a:t>
            </a:r>
            <a:r>
              <a:rPr lang="en-US" altLang="zh-CN" sz="2800" b="1" dirty="0">
                <a:solidFill>
                  <a:srgbClr val="FF0000"/>
                </a:solidFill>
              </a:rPr>
              <a:t>Every small action counts </a:t>
            </a:r>
            <a:r>
              <a:rPr lang="en-US" altLang="zh-CN" sz="2800" b="1" dirty="0"/>
              <a:t>in beautifying our earth. </a:t>
            </a:r>
            <a:endParaRPr lang="en-US" altLang="zh-CN" sz="2800" b="1" dirty="0"/>
          </a:p>
          <a:p>
            <a:r>
              <a:rPr lang="en-US" altLang="zh-CN" sz="2800" dirty="0"/>
              <a:t>● </a:t>
            </a:r>
            <a:r>
              <a:rPr lang="en-US" altLang="zh-CN" sz="2800" b="1" dirty="0">
                <a:solidFill>
                  <a:srgbClr val="FF0000"/>
                </a:solidFill>
              </a:rPr>
              <a:t>Let’s take action from now on </a:t>
            </a:r>
            <a:r>
              <a:rPr lang="en-US" altLang="zh-CN" sz="2800" b="1" dirty="0"/>
              <a:t>and </a:t>
            </a:r>
            <a:r>
              <a:rPr lang="en-US" altLang="zh-CN" sz="2800" b="1" dirty="0">
                <a:solidFill>
                  <a:srgbClr val="FF0000"/>
                </a:solidFill>
              </a:rPr>
              <a:t>spare no effort to </a:t>
            </a:r>
            <a:r>
              <a:rPr lang="en-US" altLang="zh-CN" sz="2800" b="1" dirty="0"/>
              <a:t>build a harmonious relationship with our planet. </a:t>
            </a:r>
            <a:endParaRPr lang="en-US" altLang="zh-CN" sz="2800" b="1" dirty="0"/>
          </a:p>
          <a:p>
            <a:r>
              <a:rPr lang="en-US" altLang="zh-CN" sz="2800" dirty="0"/>
              <a:t>● </a:t>
            </a:r>
            <a:r>
              <a:rPr lang="en-US" altLang="zh-CN" sz="2800" b="1" dirty="0"/>
              <a:t>Hopefully, </a:t>
            </a:r>
            <a:r>
              <a:rPr lang="en-US" altLang="zh-CN" sz="2800" b="1" dirty="0">
                <a:solidFill>
                  <a:srgbClr val="FF0000"/>
                </a:solidFill>
              </a:rPr>
              <a:t>our joint effort </a:t>
            </a:r>
            <a:r>
              <a:rPr lang="en-US" altLang="zh-CN" sz="2800" b="1" dirty="0"/>
              <a:t>will be bound to create a better earth for us and for the coming generations. </a:t>
            </a:r>
            <a:endParaRPr lang="en-US" altLang="zh-CN" sz="2800" b="1" dirty="0"/>
          </a:p>
          <a:p>
            <a:r>
              <a:rPr lang="en-US" altLang="zh-CN" sz="2800" dirty="0"/>
              <a:t>● </a:t>
            </a:r>
            <a:r>
              <a:rPr lang="en-US" altLang="zh-CN" sz="2800" b="1" dirty="0">
                <a:solidFill>
                  <a:srgbClr val="FF0000"/>
                </a:solidFill>
              </a:rPr>
              <a:t>Don’t hesitate to</a:t>
            </a:r>
            <a:r>
              <a:rPr lang="en-US" altLang="zh-CN" sz="2800" b="1" dirty="0"/>
              <a:t> care about your mother earth! Let’s take action now. </a:t>
            </a:r>
            <a:endParaRPr lang="en-US" altLang="zh-CN" sz="2800" b="1" dirty="0"/>
          </a:p>
          <a:p>
            <a:r>
              <a:rPr lang="en-US" altLang="zh-CN" sz="2800" dirty="0"/>
              <a:t>● </a:t>
            </a:r>
            <a:r>
              <a:rPr lang="en-US" altLang="zh-CN" sz="2800" b="1" dirty="0">
                <a:solidFill>
                  <a:srgbClr val="FF0000"/>
                </a:solidFill>
              </a:rPr>
              <a:t>Once again, I appeal to all of you to </a:t>
            </a:r>
            <a:r>
              <a:rPr lang="en-US" altLang="zh-CN" sz="2800" b="1" dirty="0"/>
              <a:t>take care of our earth and create a harmonious and everlasting relationship with our earth. </a:t>
            </a:r>
            <a:endParaRPr lang="en-US" altLang="zh-CN" sz="2800" b="1" dirty="0"/>
          </a:p>
        </p:txBody>
      </p:sp>
      <p:sp>
        <p:nvSpPr>
          <p:cNvPr id="5" name="文本框 4"/>
          <p:cNvSpPr txBox="1"/>
          <p:nvPr/>
        </p:nvSpPr>
        <p:spPr>
          <a:xfrm>
            <a:off x="255638" y="5825440"/>
            <a:ext cx="4581832" cy="523220"/>
          </a:xfrm>
          <a:prstGeom prst="rect">
            <a:avLst/>
          </a:prstGeom>
          <a:noFill/>
        </p:spPr>
        <p:txBody>
          <a:bodyPr wrap="square" rtlCol="0">
            <a:spAutoFit/>
          </a:bodyPr>
          <a:lstStyle/>
          <a:p>
            <a:r>
              <a:rPr lang="en-US" altLang="zh-CN" sz="2800" b="1" dirty="0">
                <a:solidFill>
                  <a:srgbClr val="0000CC"/>
                </a:solidFill>
              </a:rPr>
              <a:t>What about your ending?</a:t>
            </a:r>
            <a:endParaRPr lang="zh-CN" altLang="en-US" sz="2800" b="1"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circle(in)">
                                      <p:cBhvr>
                                        <p:cTn id="4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321" y="58846"/>
            <a:ext cx="6528621" cy="6740307"/>
          </a:xfrm>
          <a:prstGeom prst="rect">
            <a:avLst/>
          </a:prstGeom>
          <a:solidFill>
            <a:srgbClr val="E2F0D9">
              <a:alpha val="40000"/>
            </a:srgbClr>
          </a:solidFill>
          <a:ln w="38100">
            <a:solidFill>
              <a:schemeClr val="tx1"/>
            </a:solidFill>
          </a:ln>
        </p:spPr>
        <p:txBody>
          <a:bodyPr wrap="square" rtlCol="0">
            <a:spAutoFit/>
          </a:bodyPr>
          <a:lstStyle/>
          <a:p>
            <a:r>
              <a:rPr lang="en-US" altLang="zh-CN" sz="2400" b="1" dirty="0"/>
              <a:t>Dear fellow students, </a:t>
            </a:r>
            <a:endParaRPr lang="en-US" altLang="zh-CN" sz="2400" b="1" dirty="0"/>
          </a:p>
          <a:p>
            <a:r>
              <a:rPr lang="en-US" altLang="zh-CN" sz="2400" b="1" dirty="0"/>
              <a:t>     With the earth day approaching, I, on behalf of the Student Union, firmly advocate everyone to care about the planet we live on. </a:t>
            </a:r>
            <a:endParaRPr lang="en-US" altLang="zh-CN" sz="2400" b="1" dirty="0"/>
          </a:p>
          <a:p>
            <a:r>
              <a:rPr lang="en-US" altLang="zh-CN" sz="2400" b="1" dirty="0"/>
              <a:t>     Problems ranging from large amounts of food waste, loss of trees, excessive use of water as well as plenty of rubbish, arise almost every corner of our school. Thus, we are obliged to turn off the lights and water tap. Besides,  your firm “no” to food waste will definitely contributes to what is advocated as "Empty Plates Movement". What’s more, recycling textbooks and reusing them will also make a big difference.</a:t>
            </a:r>
            <a:endParaRPr lang="en-US" altLang="zh-CN" sz="2400" b="1" dirty="0"/>
          </a:p>
          <a:p>
            <a:r>
              <a:rPr lang="en-US" altLang="zh-CN" sz="2400" b="1" dirty="0"/>
              <a:t>    Hopefully, our joint efforts are bound to beautify our campus. It’s high time that we took action now!</a:t>
            </a:r>
            <a:endParaRPr lang="en-US" altLang="zh-CN" sz="2400" b="1" dirty="0"/>
          </a:p>
          <a:p>
            <a:r>
              <a:rPr lang="en-US" altLang="zh-CN" sz="2400" b="1" dirty="0"/>
              <a:t>                                               Students’ Union                                                                                   </a:t>
            </a:r>
            <a:endParaRPr lang="zh-CN" altLang="en-US" sz="2400" b="1" dirty="0"/>
          </a:p>
        </p:txBody>
      </p:sp>
      <p:sp>
        <p:nvSpPr>
          <p:cNvPr id="4" name="箭头: 右 3"/>
          <p:cNvSpPr/>
          <p:nvPr/>
        </p:nvSpPr>
        <p:spPr>
          <a:xfrm>
            <a:off x="6735097" y="973394"/>
            <a:ext cx="481780" cy="334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7216875" y="410975"/>
            <a:ext cx="4783691" cy="1569660"/>
          </a:xfrm>
          <a:prstGeom prst="rect">
            <a:avLst/>
          </a:prstGeom>
          <a:solidFill>
            <a:schemeClr val="accent4">
              <a:lumMod val="20000"/>
              <a:lumOff val="80000"/>
            </a:schemeClr>
          </a:solidFill>
        </p:spPr>
        <p:txBody>
          <a:bodyPr wrap="square" rtlCol="0">
            <a:spAutoFit/>
          </a:bodyPr>
          <a:lstStyle/>
          <a:p>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Para1:</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根据审题，</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李华作为学生，代表学生会发出倡议</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，所呼吁的对象应该是</a:t>
            </a:r>
            <a:r>
              <a:rPr lang="zh-CN" altLang="en-US" sz="2400" b="1" u="sng" dirty="0">
                <a:latin typeface="Times New Roman" panose="02020603050405020304" pitchFamily="18" charset="0"/>
                <a:ea typeface="宋体" panose="02010600030101010101" pitchFamily="2" charset="-122"/>
                <a:cs typeface="Times New Roman" panose="02020603050405020304" pitchFamily="18" charset="0"/>
              </a:rPr>
              <a:t>学生，而非全社会或者全人类！</a:t>
            </a:r>
            <a:endParaRPr lang="en-US" altLang="zh-CN" sz="2400" b="1" u="sng"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7216876" y="2325100"/>
            <a:ext cx="4783691" cy="1569660"/>
          </a:xfrm>
          <a:prstGeom prst="rect">
            <a:avLst/>
          </a:prstGeom>
          <a:solidFill>
            <a:schemeClr val="accent4">
              <a:lumMod val="20000"/>
              <a:lumOff val="80000"/>
            </a:schemeClr>
          </a:solidFill>
        </p:spPr>
        <p:txBody>
          <a:bodyPr wrap="square" rtlCol="0">
            <a:spAutoFit/>
          </a:bodyPr>
          <a:lstStyle/>
          <a:p>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Para2:</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常见错误是没有结合学生学习生活和校园实际，可结合校园实际提一些建议如：</a:t>
            </a:r>
            <a:r>
              <a:rPr lang="zh-CN" altLang="en-US" sz="2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rPr>
              <a:t>光盘行动，垃圾分类，节约用电，教材循环利用等</a:t>
            </a:r>
            <a:endParaRPr lang="en-US" altLang="zh-CN" sz="2400" b="1" dirty="0">
              <a:solidFill>
                <a:srgbClr val="0000CC"/>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箭头: 右 6"/>
          <p:cNvSpPr/>
          <p:nvPr/>
        </p:nvSpPr>
        <p:spPr>
          <a:xfrm>
            <a:off x="6735096" y="2718620"/>
            <a:ext cx="481780" cy="334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右 7"/>
          <p:cNvSpPr/>
          <p:nvPr/>
        </p:nvSpPr>
        <p:spPr>
          <a:xfrm>
            <a:off x="6735096" y="4984955"/>
            <a:ext cx="481780" cy="3342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216876" y="4736604"/>
            <a:ext cx="4783691" cy="830997"/>
          </a:xfrm>
          <a:prstGeom prst="rect">
            <a:avLst/>
          </a:prstGeom>
          <a:solidFill>
            <a:schemeClr val="accent4">
              <a:lumMod val="20000"/>
              <a:lumOff val="80000"/>
            </a:schemeClr>
          </a:solidFill>
        </p:spPr>
        <p:txBody>
          <a:bodyPr wrap="square" rtlCol="0">
            <a:spAutoFit/>
          </a:bodyPr>
          <a:lstStyle/>
          <a:p>
            <a:r>
              <a:rPr lang="en-US" altLang="zh-CN" sz="2400" b="1" dirty="0">
                <a:solidFill>
                  <a:srgbClr val="C00000"/>
                </a:solidFill>
                <a:latin typeface="Times New Roman" panose="02020603050405020304" pitchFamily="18" charset="0"/>
                <a:ea typeface="宋体" panose="02010600030101010101" pitchFamily="2" charset="-122"/>
                <a:cs typeface="Times New Roman" panose="02020603050405020304" pitchFamily="18" charset="0"/>
              </a:rPr>
              <a:t>Para3: </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切忌假大空的倡议，需贴合学生实际发出倡议。</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 </a:t>
            </a:r>
            <a:endParaRPr lang="en-US" altLang="zh-CN" sz="2400" b="1" u="sng" dirty="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335" y="550606"/>
            <a:ext cx="8422443" cy="6465049"/>
          </a:xfrm>
          <a:prstGeom prst="rect">
            <a:avLst/>
          </a:prstGeom>
        </p:spPr>
      </p:pic>
      <p:sp>
        <p:nvSpPr>
          <p:cNvPr id="6" name="矩形 5"/>
          <p:cNvSpPr/>
          <p:nvPr/>
        </p:nvSpPr>
        <p:spPr>
          <a:xfrm>
            <a:off x="0" y="0"/>
            <a:ext cx="12192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552778" y="1153063"/>
            <a:ext cx="3501570" cy="5405053"/>
          </a:xfrm>
          <a:prstGeom prst="rect">
            <a:avLst/>
          </a:prstGeom>
          <a:no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i="1" dirty="0"/>
          </a:p>
        </p:txBody>
      </p:sp>
      <p:sp>
        <p:nvSpPr>
          <p:cNvPr id="2" name="文本框 1"/>
          <p:cNvSpPr txBox="1"/>
          <p:nvPr/>
        </p:nvSpPr>
        <p:spPr>
          <a:xfrm>
            <a:off x="8683113" y="1224099"/>
            <a:ext cx="3356601" cy="5262979"/>
          </a:xfrm>
          <a:prstGeom prst="rect">
            <a:avLst/>
          </a:prstGeom>
          <a:noFill/>
        </p:spPr>
        <p:txBody>
          <a:bodyPr wrap="square" rtlCol="0">
            <a:spAutoFit/>
          </a:bodyPr>
          <a:lstStyle/>
          <a:p>
            <a:r>
              <a:rPr lang="en-US" altLang="zh-CN" sz="2800" b="1" i="1" dirty="0">
                <a:solidFill>
                  <a:srgbClr val="0070C0"/>
                </a:solidFill>
                <a:latin typeface="Calibri" panose="020F0502020204030204" pitchFamily="34" charset="0"/>
                <a:cs typeface="Calibri" panose="020F0502020204030204" pitchFamily="34" charset="0"/>
              </a:rPr>
              <a:t>rang from…</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biodiversity </a:t>
            </a:r>
            <a:endParaRPr lang="en-US" altLang="zh-CN" sz="2800" b="1" i="1" dirty="0">
              <a:solidFill>
                <a:srgbClr val="0070C0"/>
              </a:solidFill>
              <a:latin typeface="Calibri" panose="020F0502020204030204" pitchFamily="34" charset="0"/>
              <a:cs typeface="Calibri" panose="020F0502020204030204" pitchFamily="34" charset="0"/>
            </a:endParaRPr>
          </a:p>
          <a:p>
            <a:r>
              <a:rPr lang="zh-CN" altLang="en-US" sz="2800" b="1" i="1" dirty="0">
                <a:solidFill>
                  <a:srgbClr val="0070C0"/>
                </a:solidFill>
                <a:latin typeface="Calibri" panose="020F0502020204030204" pitchFamily="34" charset="0"/>
                <a:cs typeface="Calibri" panose="020F0502020204030204" pitchFamily="34" charset="0"/>
              </a:rPr>
              <a:t>生物多样性</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drained resources </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nibble our beloved earth </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disastrous </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hard as it may seem </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say firm “no” to wildlife products </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be bound to </a:t>
            </a:r>
            <a:endParaRPr lang="en-US" altLang="zh-CN" sz="2800" b="1" i="1" dirty="0">
              <a:solidFill>
                <a:srgbClr val="0070C0"/>
              </a:solidFill>
              <a:latin typeface="Calibri" panose="020F0502020204030204" pitchFamily="34" charset="0"/>
              <a:cs typeface="Calibri" panose="020F0502020204030204" pitchFamily="34" charset="0"/>
            </a:endParaRPr>
          </a:p>
          <a:p>
            <a:r>
              <a:rPr lang="en-US" altLang="zh-CN" sz="2800" b="1" i="1" dirty="0">
                <a:solidFill>
                  <a:srgbClr val="0070C0"/>
                </a:solidFill>
                <a:latin typeface="Calibri" panose="020F0502020204030204" pitchFamily="34" charset="0"/>
                <a:cs typeface="Calibri" panose="020F0502020204030204" pitchFamily="34" charset="0"/>
              </a:rPr>
              <a:t>make a difference to</a:t>
            </a:r>
            <a:endParaRPr lang="en-US" altLang="zh-CN" sz="2800" b="1" i="1" dirty="0">
              <a:solidFill>
                <a:srgbClr val="0070C0"/>
              </a:solidFill>
              <a:latin typeface="Calibri" panose="020F0502020204030204" pitchFamily="34" charset="0"/>
              <a:cs typeface="Calibri" panose="020F0502020204030204" pitchFamily="34" charset="0"/>
            </a:endParaRPr>
          </a:p>
        </p:txBody>
      </p:sp>
      <p:sp>
        <p:nvSpPr>
          <p:cNvPr id="7" name="文本框 6"/>
          <p:cNvSpPr txBox="1"/>
          <p:nvPr/>
        </p:nvSpPr>
        <p:spPr>
          <a:xfrm>
            <a:off x="83335" y="114473"/>
            <a:ext cx="2644877" cy="523220"/>
          </a:xfrm>
          <a:prstGeom prst="rect">
            <a:avLst/>
          </a:prstGeom>
          <a:noFill/>
        </p:spPr>
        <p:txBody>
          <a:bodyPr wrap="square" rtlCol="0">
            <a:spAutoFit/>
          </a:bodyPr>
          <a:lstStyle/>
          <a:p>
            <a:r>
              <a:rPr lang="zh-CN" altLang="en-US" sz="2800" b="1" dirty="0">
                <a:solidFill>
                  <a:srgbClr val="C00000"/>
                </a:solidFill>
              </a:rPr>
              <a:t>高分作文赏析：</a:t>
            </a:r>
            <a:endParaRPr lang="zh-CN" alt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48805" y="99591"/>
            <a:ext cx="8066321" cy="6658818"/>
          </a:xfrm>
          <a:prstGeom prst="rect">
            <a:avLst/>
          </a:prstGeom>
        </p:spPr>
      </p:pic>
      <p:sp>
        <p:nvSpPr>
          <p:cNvPr id="3" name="矩形 2"/>
          <p:cNvSpPr/>
          <p:nvPr/>
        </p:nvSpPr>
        <p:spPr>
          <a:xfrm>
            <a:off x="0" y="0"/>
            <a:ext cx="12192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552778" y="550606"/>
            <a:ext cx="3501570" cy="6037007"/>
          </a:xfrm>
          <a:prstGeom prst="rect">
            <a:avLst/>
          </a:prstGeom>
          <a:noFill/>
          <a:ln w="5715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8656660" y="914400"/>
            <a:ext cx="3293806" cy="1815882"/>
          </a:xfrm>
          <a:prstGeom prst="rect">
            <a:avLst/>
          </a:prstGeom>
          <a:noFill/>
        </p:spPr>
        <p:txBody>
          <a:bodyPr wrap="square" rtlCol="0">
            <a:spAutoFit/>
          </a:bodyPr>
          <a:lstStyle/>
          <a:p>
            <a:r>
              <a:rPr lang="en-US" altLang="zh-CN" sz="2800" b="1" i="1" dirty="0">
                <a:solidFill>
                  <a:srgbClr val="4472C4"/>
                </a:solidFill>
                <a:latin typeface="Calibri" panose="020F0502020204030204" pitchFamily="34" charset="0"/>
                <a:cs typeface="Calibri" panose="020F0502020204030204" pitchFamily="34" charset="0"/>
              </a:rPr>
              <a:t>be fully aware of </a:t>
            </a:r>
            <a:endParaRPr lang="en-US" altLang="zh-CN" sz="2800" b="1" i="1" dirty="0">
              <a:solidFill>
                <a:srgbClr val="4472C4"/>
              </a:solidFill>
              <a:latin typeface="Calibri" panose="020F0502020204030204" pitchFamily="34" charset="0"/>
              <a:cs typeface="Calibri" panose="020F0502020204030204" pitchFamily="34" charset="0"/>
            </a:endParaRPr>
          </a:p>
          <a:p>
            <a:r>
              <a:rPr lang="en-US" altLang="zh-CN" sz="2800" b="1" i="1" dirty="0">
                <a:solidFill>
                  <a:srgbClr val="4472C4"/>
                </a:solidFill>
                <a:latin typeface="Calibri" panose="020F0502020204030204" pitchFamily="34" charset="0"/>
                <a:cs typeface="Calibri" panose="020F0502020204030204" pitchFamily="34" charset="0"/>
              </a:rPr>
              <a:t>be confronted with </a:t>
            </a:r>
            <a:endParaRPr lang="en-US" altLang="zh-CN" sz="2800" b="1" i="1" dirty="0">
              <a:solidFill>
                <a:srgbClr val="4472C4"/>
              </a:solidFill>
              <a:latin typeface="Calibri" panose="020F0502020204030204" pitchFamily="34" charset="0"/>
              <a:cs typeface="Calibri" panose="020F0502020204030204" pitchFamily="34" charset="0"/>
            </a:endParaRPr>
          </a:p>
          <a:p>
            <a:r>
              <a:rPr lang="en-US" altLang="zh-CN" sz="2800" b="1" i="1" dirty="0">
                <a:solidFill>
                  <a:srgbClr val="4472C4"/>
                </a:solidFill>
                <a:latin typeface="Calibri" panose="020F0502020204030204" pitchFamily="34" charset="0"/>
                <a:cs typeface="Calibri" panose="020F0502020204030204" pitchFamily="34" charset="0"/>
              </a:rPr>
              <a:t>for sake of </a:t>
            </a:r>
            <a:endParaRPr lang="en-US" altLang="zh-CN" sz="2800" b="1" i="1" dirty="0">
              <a:solidFill>
                <a:srgbClr val="4472C4"/>
              </a:solidFill>
              <a:latin typeface="Calibri" panose="020F0502020204030204" pitchFamily="34" charset="0"/>
              <a:cs typeface="Calibri" panose="020F0502020204030204" pitchFamily="34" charset="0"/>
            </a:endParaRPr>
          </a:p>
          <a:p>
            <a:r>
              <a:rPr lang="en-US" altLang="zh-CN" sz="2800" b="1" i="1" dirty="0">
                <a:solidFill>
                  <a:srgbClr val="4472C4"/>
                </a:solidFill>
                <a:latin typeface="Calibri" panose="020F0502020204030204" pitchFamily="34" charset="0"/>
                <a:cs typeface="Calibri" panose="020F0502020204030204" pitchFamily="34" charset="0"/>
              </a:rPr>
              <a:t>make a difference to</a:t>
            </a:r>
            <a:endParaRPr lang="en-US" altLang="zh-CN" sz="2800" b="1" i="1" dirty="0">
              <a:solidFill>
                <a:srgbClr val="4472C4"/>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07691" y="168291"/>
            <a:ext cx="8967019" cy="6335747"/>
          </a:xfrm>
          <a:prstGeom prst="rect">
            <a:avLst/>
          </a:prstGeom>
        </p:spPr>
      </p:pic>
      <p:sp>
        <p:nvSpPr>
          <p:cNvPr id="3" name="矩形 2"/>
          <p:cNvSpPr/>
          <p:nvPr/>
        </p:nvSpPr>
        <p:spPr>
          <a:xfrm>
            <a:off x="0" y="0"/>
            <a:ext cx="12192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43896" y="553240"/>
            <a:ext cx="10019072" cy="6419233"/>
          </a:xfrm>
          <a:prstGeom prst="rect">
            <a:avLst/>
          </a:prstGeom>
          <a:ln>
            <a:noFill/>
          </a:ln>
          <a:effectLst>
            <a:softEdge rad="112500"/>
          </a:effectLst>
        </p:spPr>
      </p:pic>
      <p:sp>
        <p:nvSpPr>
          <p:cNvPr id="4" name="文本框 3"/>
          <p:cNvSpPr txBox="1"/>
          <p:nvPr/>
        </p:nvSpPr>
        <p:spPr>
          <a:xfrm>
            <a:off x="83335" y="114473"/>
            <a:ext cx="2644877" cy="523220"/>
          </a:xfrm>
          <a:prstGeom prst="rect">
            <a:avLst/>
          </a:prstGeom>
          <a:noFill/>
        </p:spPr>
        <p:txBody>
          <a:bodyPr wrap="square" rtlCol="0">
            <a:spAutoFit/>
          </a:bodyPr>
          <a:lstStyle/>
          <a:p>
            <a:r>
              <a:rPr lang="zh-CN" altLang="en-US" sz="2800" b="1" dirty="0">
                <a:solidFill>
                  <a:srgbClr val="C00000"/>
                </a:solidFill>
              </a:rPr>
              <a:t>高分作文赏析：</a:t>
            </a:r>
            <a:endParaRPr lang="zh-CN" altLang="en-US" sz="2800" b="1" dirty="0">
              <a:solidFill>
                <a:srgbClr val="C00000"/>
              </a:solidFill>
            </a:endParaRPr>
          </a:p>
        </p:txBody>
      </p:sp>
      <p:sp>
        <p:nvSpPr>
          <p:cNvPr id="5" name="矩形 4"/>
          <p:cNvSpPr/>
          <p:nvPr/>
        </p:nvSpPr>
        <p:spPr>
          <a:xfrm>
            <a:off x="0" y="0"/>
            <a:ext cx="12192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1657" y="138794"/>
            <a:ext cx="9467349" cy="6625800"/>
          </a:xfrm>
          <a:prstGeom prst="rect">
            <a:avLst/>
          </a:prstGeom>
        </p:spPr>
      </p:pic>
      <p:sp>
        <p:nvSpPr>
          <p:cNvPr id="3" name="矩形 2"/>
          <p:cNvSpPr/>
          <p:nvPr/>
        </p:nvSpPr>
        <p:spPr>
          <a:xfrm>
            <a:off x="0" y="0"/>
            <a:ext cx="12192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7986" y="2300747"/>
            <a:ext cx="4449325" cy="4345857"/>
          </a:xfrm>
          <a:prstGeom prst="ellipse">
            <a:avLst/>
          </a:prstGeom>
          <a:ln>
            <a:noFill/>
          </a:ln>
          <a:effectLst>
            <a:softEdge rad="112500"/>
          </a:effectLst>
        </p:spPr>
      </p:pic>
      <p:sp>
        <p:nvSpPr>
          <p:cNvPr id="6" name="TextBox 4"/>
          <p:cNvSpPr txBox="1"/>
          <p:nvPr/>
        </p:nvSpPr>
        <p:spPr>
          <a:xfrm>
            <a:off x="2177617" y="776745"/>
            <a:ext cx="8372397" cy="1323439"/>
          </a:xfrm>
          <a:prstGeom prst="rect">
            <a:avLst/>
          </a:prstGeom>
          <a:solidFill>
            <a:schemeClr val="lt1">
              <a:alpha val="55000"/>
            </a:schemeClr>
          </a:solidFill>
          <a:ln w="5715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8000" b="1" dirty="0">
                <a:ea typeface="造字工房悦圆演示版常规体" pitchFamily="2" charset="-122"/>
              </a:rPr>
              <a:t>A letter of </a:t>
            </a:r>
            <a:r>
              <a:rPr lang="en-US" altLang="zh-CN" sz="8000" b="1" dirty="0">
                <a:solidFill>
                  <a:srgbClr val="00B050"/>
                </a:solidFill>
                <a:ea typeface="造字工房悦圆演示版常规体" pitchFamily="2" charset="-122"/>
              </a:rPr>
              <a:t>a</a:t>
            </a:r>
            <a:r>
              <a:rPr lang="en-US" altLang="zh-CN" sz="8000" b="1" dirty="0">
                <a:ea typeface="造字工房悦圆演示版常规体" pitchFamily="2" charset="-122"/>
              </a:rPr>
              <a:t>pp</a:t>
            </a:r>
            <a:r>
              <a:rPr lang="en-US" altLang="zh-CN" sz="8000" b="1" dirty="0">
                <a:solidFill>
                  <a:srgbClr val="00B050"/>
                </a:solidFill>
                <a:ea typeface="造字工房悦圆演示版常规体" pitchFamily="2" charset="-122"/>
              </a:rPr>
              <a:t>e</a:t>
            </a:r>
            <a:r>
              <a:rPr lang="en-US" altLang="zh-CN" sz="8000" b="1" dirty="0">
                <a:ea typeface="造字工房悦圆演示版常规体" pitchFamily="2" charset="-122"/>
              </a:rPr>
              <a:t>al</a:t>
            </a:r>
            <a:endParaRPr lang="zh-CN" altLang="en-US" sz="8000" b="1" dirty="0">
              <a:ea typeface="造字工房悦圆演示版常规体"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691" y="2430301"/>
            <a:ext cx="4179703" cy="4216303"/>
          </a:xfrm>
          <a:prstGeom prst="ellipse">
            <a:avLst/>
          </a:prstGeom>
          <a:ln>
            <a:noFill/>
          </a:ln>
          <a:effectLst>
            <a:softEdge rad="112500"/>
          </a:effectLst>
        </p:spPr>
      </p:pic>
      <p:sp>
        <p:nvSpPr>
          <p:cNvPr id="9" name="矩形 8"/>
          <p:cNvSpPr/>
          <p:nvPr/>
        </p:nvSpPr>
        <p:spPr>
          <a:xfrm>
            <a:off x="88491" y="135193"/>
            <a:ext cx="11985523" cy="6587613"/>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925960" y="5593325"/>
            <a:ext cx="2875710" cy="707886"/>
          </a:xfrm>
          <a:prstGeom prst="rect">
            <a:avLst/>
          </a:prstGeom>
          <a:noFill/>
        </p:spPr>
        <p:txBody>
          <a:bodyPr wrap="square" rtlCol="0">
            <a:spAutoFit/>
          </a:bodyPr>
          <a:lstStyle/>
          <a:p>
            <a:r>
              <a:rPr lang="zh-CN" altLang="en-US" sz="2000" b="1" dirty="0">
                <a:solidFill>
                  <a:schemeClr val="accent6">
                    <a:lumMod val="75000"/>
                  </a:schemeClr>
                </a:solidFill>
              </a:rPr>
              <a:t>浙江省春晖中学</a:t>
            </a:r>
            <a:endParaRPr lang="en-US" altLang="zh-CN" sz="2000" b="1" dirty="0">
              <a:solidFill>
                <a:schemeClr val="accent6">
                  <a:lumMod val="75000"/>
                </a:schemeClr>
              </a:solidFill>
            </a:endParaRPr>
          </a:p>
          <a:p>
            <a:r>
              <a:rPr lang="zh-CN" altLang="en-US" sz="2000" b="1" dirty="0">
                <a:solidFill>
                  <a:schemeClr val="accent6">
                    <a:lumMod val="75000"/>
                  </a:schemeClr>
                </a:solidFill>
              </a:rPr>
              <a:t>    宣晔霏</a:t>
            </a:r>
            <a:endParaRPr lang="zh-CN" altLang="en-US" sz="2000" b="1" dirty="0">
              <a:solidFill>
                <a:schemeClr val="accent6">
                  <a:lumMod val="7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7986" y="2300747"/>
            <a:ext cx="4449325" cy="4345857"/>
          </a:xfrm>
          <a:prstGeom prst="ellipse">
            <a:avLst/>
          </a:prstGeom>
          <a:ln>
            <a:noFill/>
          </a:ln>
          <a:effectLst>
            <a:softEdge rad="112500"/>
          </a:effectLst>
        </p:spPr>
      </p:pic>
      <p:sp>
        <p:nvSpPr>
          <p:cNvPr id="6" name="TextBox 4"/>
          <p:cNvSpPr txBox="1"/>
          <p:nvPr/>
        </p:nvSpPr>
        <p:spPr>
          <a:xfrm>
            <a:off x="2895372" y="901106"/>
            <a:ext cx="8372397" cy="1323439"/>
          </a:xfrm>
          <a:prstGeom prst="rect">
            <a:avLst/>
          </a:prstGeom>
          <a:solidFill>
            <a:schemeClr val="lt1">
              <a:alpha val="55000"/>
            </a:schemeClr>
          </a:solidFill>
          <a:ln w="57150">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sz="8000" b="1" dirty="0">
                <a:ea typeface="造字工房悦圆演示版常规体" pitchFamily="2" charset="-122"/>
              </a:rPr>
              <a:t>Thank you!</a:t>
            </a:r>
            <a:endParaRPr lang="zh-CN" altLang="en-US" sz="8000" b="1" dirty="0">
              <a:ea typeface="造字工房悦圆演示版常规体" pitchFamily="2"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691" y="2430301"/>
            <a:ext cx="4179703" cy="4216303"/>
          </a:xfrm>
          <a:prstGeom prst="ellipse">
            <a:avLst/>
          </a:prstGeom>
          <a:ln>
            <a:noFill/>
          </a:ln>
          <a:effectLst>
            <a:softEdge rad="112500"/>
          </a:effectLst>
        </p:spPr>
      </p:pic>
      <p:sp>
        <p:nvSpPr>
          <p:cNvPr id="9" name="矩形 8"/>
          <p:cNvSpPr/>
          <p:nvPr/>
        </p:nvSpPr>
        <p:spPr>
          <a:xfrm>
            <a:off x="88491" y="135193"/>
            <a:ext cx="11985523" cy="6587613"/>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160206"/>
            <a:ext cx="12192000" cy="4832092"/>
          </a:xfrm>
          <a:prstGeom prst="rect">
            <a:avLst/>
          </a:prstGeom>
          <a:solidFill>
            <a:schemeClr val="accent6">
              <a:lumMod val="20000"/>
              <a:lumOff val="80000"/>
            </a:schemeClr>
          </a:solidFill>
          <a:ln>
            <a:noFill/>
          </a:ln>
        </p:spPr>
        <p:txBody>
          <a:bodyPr wrap="square">
            <a:spAutoFit/>
          </a:bodyPr>
          <a:lstStyle/>
          <a:p>
            <a:pPr algn="just"/>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第四部分</a:t>
            </a:r>
            <a:r>
              <a:rPr lang="zh-CN" altLang="zh-CN" sz="2800" b="1" kern="100" dirty="0">
                <a:solidFill>
                  <a:srgbClr val="C00000"/>
                </a:solidFill>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写作（共两节，满分</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40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分）</a:t>
            </a:r>
            <a:r>
              <a:rPr lang="zh-CN" altLang="zh-CN" sz="2800" b="1" kern="100" dirty="0">
                <a:solidFill>
                  <a:srgbClr val="C00000"/>
                </a:solidFill>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15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800" b="1"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假定你是国际学校学生李华，</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月</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世界地球日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”(Earth Day)</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即将来临，请你代表学生会写一封倡议书，呼吁大家关爱地球。内容包括：</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现状说明；</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具体措施；</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发出倡议。</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文本框 3"/>
          <p:cNvSpPr txBox="1"/>
          <p:nvPr/>
        </p:nvSpPr>
        <p:spPr>
          <a:xfrm>
            <a:off x="0" y="81237"/>
            <a:ext cx="8436077" cy="707886"/>
          </a:xfrm>
          <a:prstGeom prst="rect">
            <a:avLst/>
          </a:prstGeom>
          <a:noFill/>
        </p:spPr>
        <p:txBody>
          <a:bodyPr wrap="square" rtlCol="0">
            <a:spAutoFit/>
          </a:bodyPr>
          <a:lstStyle/>
          <a:p>
            <a:r>
              <a:rPr lang="en-US" altLang="zh-CN" sz="4000" b="1" dirty="0">
                <a:solidFill>
                  <a:schemeClr val="accent1"/>
                </a:solidFill>
              </a:rPr>
              <a:t>2022.2</a:t>
            </a:r>
            <a:r>
              <a:rPr lang="zh-CN" altLang="en-US" sz="4000" b="1" dirty="0">
                <a:solidFill>
                  <a:schemeClr val="accent1"/>
                </a:solidFill>
              </a:rPr>
              <a:t>名校协作体   </a:t>
            </a:r>
            <a:r>
              <a:rPr lang="zh-CN" altLang="en-US" sz="4000" b="1" dirty="0">
                <a:solidFill>
                  <a:srgbClr val="C00000"/>
                </a:solidFill>
              </a:rPr>
              <a:t>应用文：倡议书</a:t>
            </a:r>
            <a:endParaRPr lang="zh-CN" altLang="en-US" sz="4000" b="1" dirty="0">
              <a:solidFill>
                <a:srgbClr val="C00000"/>
              </a:solidFill>
            </a:endParaRPr>
          </a:p>
        </p:txBody>
      </p:sp>
      <p:sp>
        <p:nvSpPr>
          <p:cNvPr id="5" name="矩形 4"/>
          <p:cNvSpPr/>
          <p:nvPr/>
        </p:nvSpPr>
        <p:spPr>
          <a:xfrm>
            <a:off x="0" y="0"/>
            <a:ext cx="12192000" cy="6858000"/>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7317" y="1185068"/>
            <a:ext cx="4807974" cy="5262979"/>
          </a:xfrm>
          <a:prstGeom prst="rect">
            <a:avLst/>
          </a:prstGeom>
          <a:noFill/>
          <a:ln w="57150">
            <a:solidFill>
              <a:schemeClr val="tx1"/>
            </a:solidFill>
          </a:ln>
        </p:spPr>
        <p:txBody>
          <a:bodyPr wrap="square">
            <a:spAutoFit/>
          </a:bodyPr>
          <a:lstStyle/>
          <a:p>
            <a:pPr indent="266700" algn="just"/>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假定你是国际学校学生李华，</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月</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世界地球日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”(Earth Day)</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即将来临，请你代表学生会写一封倡议书，呼吁大家关爱地球。内容包括：</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现状说明；</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具体措施；</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发出倡议。</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TextBox 1">
            <a:hlinkClick r:id="rId1" action="ppaction://hlinksldjump"/>
          </p:cNvPr>
          <p:cNvSpPr txBox="1"/>
          <p:nvPr/>
        </p:nvSpPr>
        <p:spPr>
          <a:xfrm>
            <a:off x="314632" y="213915"/>
            <a:ext cx="1877963" cy="707886"/>
          </a:xfrm>
          <a:prstGeom prst="rect">
            <a:avLst/>
          </a:prstGeom>
          <a:solidFill>
            <a:schemeClr val="accent4">
              <a:lumMod val="20000"/>
              <a:lumOff val="80000"/>
              <a:alpha val="85000"/>
            </a:schemeClr>
          </a:solidFill>
          <a:ln>
            <a:solidFill>
              <a:schemeClr val="accent1"/>
            </a:solidFill>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wrap="square" rtlCol="0">
            <a:spAutoFit/>
          </a:bodyPr>
          <a:lstStyle/>
          <a:p>
            <a:pPr algn="ctr"/>
            <a:r>
              <a:rPr lang="zh-CN" altLang="en-US" sz="4000" b="1" dirty="0">
                <a:solidFill>
                  <a:srgbClr val="0070C0"/>
                </a:solidFill>
                <a:ea typeface="造字工房悦圆演示版常规体" pitchFamily="2" charset="-122"/>
              </a:rPr>
              <a:t>审题</a:t>
            </a:r>
            <a:endParaRPr lang="zh-CN" altLang="en-US" sz="4000" b="1" dirty="0">
              <a:solidFill>
                <a:srgbClr val="0070C0"/>
              </a:solidFill>
              <a:ea typeface="造字工房悦圆演示版常规体" pitchFamily="2" charset="-122"/>
            </a:endParaRPr>
          </a:p>
        </p:txBody>
      </p:sp>
      <p:sp>
        <p:nvSpPr>
          <p:cNvPr id="6" name="椭圆 5"/>
          <p:cNvSpPr/>
          <p:nvPr/>
        </p:nvSpPr>
        <p:spPr>
          <a:xfrm>
            <a:off x="2113935" y="2379405"/>
            <a:ext cx="1415845" cy="64892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486398" y="952653"/>
            <a:ext cx="6626942" cy="5262979"/>
          </a:xfrm>
          <a:prstGeom prst="rect">
            <a:avLst/>
          </a:prstGeom>
          <a:noFill/>
        </p:spPr>
        <p:txBody>
          <a:bodyPr wrap="square" rtlCol="0">
            <a:spAutoFit/>
          </a:bodyPr>
          <a:lstStyle/>
          <a:p>
            <a:r>
              <a:rPr lang="zh-CN" altLang="en-US" sz="2800" b="1" dirty="0">
                <a:solidFill>
                  <a:srgbClr val="C00000"/>
                </a:solidFill>
              </a:rPr>
              <a:t>体裁：</a:t>
            </a:r>
            <a:endParaRPr lang="en-US" altLang="zh-CN" sz="2800" b="1" dirty="0">
              <a:solidFill>
                <a:srgbClr val="C00000"/>
              </a:solidFill>
            </a:endParaRPr>
          </a:p>
          <a:p>
            <a:endParaRPr lang="en-US" altLang="zh-CN" sz="2800" b="1" dirty="0"/>
          </a:p>
          <a:p>
            <a:r>
              <a:rPr lang="zh-CN" altLang="en-US" sz="2800" b="1" dirty="0">
                <a:solidFill>
                  <a:srgbClr val="C00000"/>
                </a:solidFill>
              </a:rPr>
              <a:t>格式：</a:t>
            </a:r>
            <a:endParaRPr lang="en-US" altLang="zh-CN" sz="2800" b="1" dirty="0">
              <a:solidFill>
                <a:srgbClr val="C00000"/>
              </a:solidFill>
            </a:endParaRPr>
          </a:p>
          <a:p>
            <a:endParaRPr lang="en-US" altLang="zh-CN" sz="2800" b="1" dirty="0"/>
          </a:p>
          <a:p>
            <a:endParaRPr lang="en-US" altLang="zh-CN" sz="2800" b="1" dirty="0"/>
          </a:p>
          <a:p>
            <a:endParaRPr lang="en-US" altLang="zh-CN" sz="2800" b="1" dirty="0"/>
          </a:p>
          <a:p>
            <a:r>
              <a:rPr lang="zh-CN" altLang="en-US" sz="2800" b="1" dirty="0">
                <a:solidFill>
                  <a:srgbClr val="C00000"/>
                </a:solidFill>
              </a:rPr>
              <a:t>语言：</a:t>
            </a:r>
            <a:endParaRPr lang="en-US" altLang="zh-CN" sz="2800" b="1" dirty="0">
              <a:solidFill>
                <a:srgbClr val="C00000"/>
              </a:solidFill>
            </a:endParaRPr>
          </a:p>
          <a:p>
            <a:endParaRPr lang="en-US" altLang="zh-CN" sz="2800" b="1" dirty="0">
              <a:solidFill>
                <a:srgbClr val="C00000"/>
              </a:solidFill>
            </a:endParaRPr>
          </a:p>
          <a:p>
            <a:r>
              <a:rPr lang="zh-CN" altLang="en-US" sz="2800" b="1" dirty="0">
                <a:solidFill>
                  <a:srgbClr val="C00000"/>
                </a:solidFill>
              </a:rPr>
              <a:t>人称：</a:t>
            </a:r>
            <a:endParaRPr lang="en-US" altLang="zh-CN" sz="2800" b="1" dirty="0">
              <a:solidFill>
                <a:srgbClr val="C00000"/>
              </a:solidFill>
            </a:endParaRPr>
          </a:p>
          <a:p>
            <a:endParaRPr lang="en-US" altLang="zh-CN" sz="2800" b="1" dirty="0">
              <a:solidFill>
                <a:srgbClr val="C00000"/>
              </a:solidFill>
            </a:endParaRPr>
          </a:p>
          <a:p>
            <a:r>
              <a:rPr lang="zh-CN" altLang="en-US" sz="2800" b="1" dirty="0">
                <a:solidFill>
                  <a:srgbClr val="C00000"/>
                </a:solidFill>
              </a:rPr>
              <a:t>要点：</a:t>
            </a:r>
            <a:endParaRPr lang="en-US" altLang="zh-CN" sz="2800" b="1" dirty="0">
              <a:solidFill>
                <a:srgbClr val="C00000"/>
              </a:solidFill>
            </a:endParaRPr>
          </a:p>
          <a:p>
            <a:endParaRPr lang="zh-CN" altLang="en-US" sz="2800" b="1" dirty="0"/>
          </a:p>
        </p:txBody>
      </p:sp>
      <p:sp>
        <p:nvSpPr>
          <p:cNvPr id="8" name="TextBox 19"/>
          <p:cNvSpPr txBox="1"/>
          <p:nvPr/>
        </p:nvSpPr>
        <p:spPr>
          <a:xfrm>
            <a:off x="6518786" y="1675891"/>
            <a:ext cx="5515898" cy="1753109"/>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b="1" dirty="0">
                <a:solidFill>
                  <a:schemeClr val="accent1"/>
                </a:solidFill>
                <a:ea typeface="造字工房悦圆演示版常规体" pitchFamily="2" charset="-122"/>
              </a:rPr>
              <a:t>Dear fellow students,</a:t>
            </a:r>
            <a:endParaRPr lang="en-US" altLang="zh-CN" sz="2800" b="1" dirty="0">
              <a:solidFill>
                <a:schemeClr val="accent1"/>
              </a:solidFill>
              <a:ea typeface="造字工房悦圆演示版常规体" pitchFamily="2" charset="-122"/>
            </a:endParaRPr>
          </a:p>
          <a:p>
            <a:endParaRPr lang="en-US" altLang="zh-CN" sz="2800" b="1" dirty="0">
              <a:solidFill>
                <a:schemeClr val="accent1"/>
              </a:solidFill>
              <a:ea typeface="造字工房悦圆演示版常规体" pitchFamily="2" charset="-122"/>
            </a:endParaRPr>
          </a:p>
          <a:p>
            <a:pPr>
              <a:lnSpc>
                <a:spcPts val="2000"/>
              </a:lnSpc>
            </a:pPr>
            <a:r>
              <a:rPr lang="en-US" altLang="zh-CN" sz="2800" b="1" dirty="0">
                <a:solidFill>
                  <a:schemeClr val="accent1"/>
                </a:solidFill>
                <a:ea typeface="造字工房悦圆演示版常规体" pitchFamily="2" charset="-122"/>
              </a:rPr>
              <a:t>                           Students’ Union</a:t>
            </a:r>
            <a:endParaRPr lang="en-US" altLang="zh-CN" sz="2800" b="1" dirty="0">
              <a:solidFill>
                <a:schemeClr val="accent1"/>
              </a:solidFill>
              <a:ea typeface="造字工房悦圆演示版常规体" pitchFamily="2" charset="-122"/>
            </a:endParaRPr>
          </a:p>
          <a:p>
            <a:pPr algn="r">
              <a:lnSpc>
                <a:spcPts val="2000"/>
              </a:lnSpc>
            </a:pPr>
            <a:r>
              <a:rPr lang="en-US" altLang="zh-CN" sz="2800" b="1" dirty="0">
                <a:solidFill>
                  <a:schemeClr val="accent1"/>
                </a:solidFill>
                <a:ea typeface="造字工房悦圆演示版常规体" pitchFamily="2" charset="-122"/>
              </a:rPr>
              <a:t>                               </a:t>
            </a:r>
            <a:r>
              <a:rPr lang="zh-CN" altLang="en-US" sz="2800" b="1" dirty="0">
                <a:solidFill>
                  <a:schemeClr val="accent1"/>
                </a:solidFill>
                <a:ea typeface="造字工房悦圆演示版常规体" pitchFamily="2" charset="-122"/>
              </a:rPr>
              <a:t>（</a:t>
            </a:r>
            <a:r>
              <a:rPr lang="en-US" altLang="zh-CN" sz="2800" b="1" dirty="0">
                <a:solidFill>
                  <a:schemeClr val="accent1"/>
                </a:solidFill>
                <a:ea typeface="造字工房悦圆演示版常规体" pitchFamily="2" charset="-122"/>
              </a:rPr>
              <a:t>Apr.27</a:t>
            </a:r>
            <a:r>
              <a:rPr lang="en-US" altLang="zh-CN" sz="2800" b="1" baseline="30000" dirty="0">
                <a:solidFill>
                  <a:schemeClr val="accent1"/>
                </a:solidFill>
                <a:ea typeface="造字工房悦圆演示版常规体" pitchFamily="2" charset="-122"/>
              </a:rPr>
              <a:t>th</a:t>
            </a:r>
            <a:r>
              <a:rPr lang="en-US" altLang="zh-CN" sz="2800" b="1" dirty="0">
                <a:solidFill>
                  <a:schemeClr val="accent1"/>
                </a:solidFill>
                <a:ea typeface="造字工房悦圆演示版常规体" pitchFamily="2" charset="-122"/>
              </a:rPr>
              <a:t>,2020</a:t>
            </a:r>
            <a:r>
              <a:rPr lang="zh-CN" altLang="en-US" sz="2800" b="1" dirty="0">
                <a:solidFill>
                  <a:schemeClr val="accent1"/>
                </a:solidFill>
                <a:ea typeface="造字工房悦圆演示版常规体" pitchFamily="2" charset="-122"/>
              </a:rPr>
              <a:t>）</a:t>
            </a:r>
            <a:endParaRPr lang="en-US" altLang="zh-CN" sz="2800" b="1" dirty="0">
              <a:solidFill>
                <a:schemeClr val="accent1"/>
              </a:solidFill>
              <a:ea typeface="造字工房悦圆演示版常规体" pitchFamily="2" charset="-122"/>
            </a:endParaRPr>
          </a:p>
        </p:txBody>
      </p:sp>
      <p:sp>
        <p:nvSpPr>
          <p:cNvPr id="10" name="文本框 9"/>
          <p:cNvSpPr txBox="1"/>
          <p:nvPr/>
        </p:nvSpPr>
        <p:spPr>
          <a:xfrm>
            <a:off x="6635079" y="5323117"/>
            <a:ext cx="6096000" cy="1384995"/>
          </a:xfrm>
          <a:prstGeom prst="rect">
            <a:avLst/>
          </a:prstGeom>
          <a:noFill/>
        </p:spPr>
        <p:txBody>
          <a:bodyPr wrap="square">
            <a:spAutoFit/>
          </a:bodyPr>
          <a:lstStyle/>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现状说明；</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具体措施；</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发出倡议。</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14" name="文本框 13"/>
          <p:cNvSpPr txBox="1"/>
          <p:nvPr/>
        </p:nvSpPr>
        <p:spPr>
          <a:xfrm>
            <a:off x="6456404" y="3584143"/>
            <a:ext cx="64533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l"/>
              <a:defRPr/>
            </a:pPr>
            <a:r>
              <a:rPr kumimoji="0" lang="en-US" altLang="zh-CN" sz="2800" b="1" i="0" u="none" strike="noStrike" kern="1200" cap="none" spc="0" normalizeH="0" baseline="0" noProof="0" dirty="0">
                <a:ln>
                  <a:noFill/>
                </a:ln>
                <a:solidFill>
                  <a:schemeClr val="accent1"/>
                </a:solidFill>
                <a:effectLst/>
                <a:uLnTx/>
                <a:uFillTx/>
                <a:latin typeface="等线" panose="02010600030101010101" pitchFamily="2" charset="-122"/>
                <a:ea typeface="造字工房悦圆演示版常规体" pitchFamily="2" charset="-122"/>
                <a:cs typeface="+mn-cs"/>
              </a:rPr>
              <a:t>Formal or informal?</a:t>
            </a:r>
            <a:endParaRPr kumimoji="0" lang="en-US" altLang="zh-CN" sz="2800" b="1" i="0" u="none" strike="noStrike" kern="1200" cap="none" spc="0" normalizeH="0" baseline="0" noProof="0" dirty="0">
              <a:ln>
                <a:noFill/>
              </a:ln>
              <a:solidFill>
                <a:schemeClr val="accent1"/>
              </a:solidFill>
              <a:effectLst/>
              <a:uLnTx/>
              <a:uFillTx/>
              <a:latin typeface="等线" panose="02010600030101010101" pitchFamily="2" charset="-122"/>
              <a:ea typeface="造字工房悦圆演示版常规体" pitchFamily="2" charset="-122"/>
              <a:cs typeface="+mn-cs"/>
            </a:endParaRPr>
          </a:p>
        </p:txBody>
      </p:sp>
      <p:sp>
        <p:nvSpPr>
          <p:cNvPr id="16" name="文本框 15"/>
          <p:cNvSpPr txBox="1"/>
          <p:nvPr/>
        </p:nvSpPr>
        <p:spPr>
          <a:xfrm>
            <a:off x="6635079" y="4383144"/>
            <a:ext cx="64533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第三人称为主</a:t>
            </a:r>
            <a:endParaRPr kumimoji="0" lang="en-US" altLang="zh-CN"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
        <p:nvSpPr>
          <p:cNvPr id="18" name="文本框 17"/>
          <p:cNvSpPr txBox="1"/>
          <p:nvPr/>
        </p:nvSpPr>
        <p:spPr>
          <a:xfrm>
            <a:off x="6635079" y="921801"/>
            <a:ext cx="6484882"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rPr>
              <a:t>倡议书</a:t>
            </a:r>
            <a:endParaRPr kumimoji="0" lang="en-US" altLang="zh-CN" sz="2800" b="1"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0" grpId="0"/>
      <p:bldP spid="14"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17988" y="1297858"/>
            <a:ext cx="11788878" cy="4806600"/>
          </a:xfrm>
          <a:prstGeom prst="rect">
            <a:avLst/>
          </a:prstGeom>
          <a:noFill/>
          <a:ln w="76200">
            <a:solidFill>
              <a:schemeClr val="accent1">
                <a:lumMod val="75000"/>
              </a:schemeClr>
            </a:solidFill>
            <a:prstDash val="solid"/>
          </a:ln>
        </p:spPr>
        <p:style>
          <a:lnRef idx="2">
            <a:schemeClr val="dk1"/>
          </a:lnRef>
          <a:fillRef idx="1">
            <a:schemeClr val="lt1"/>
          </a:fillRef>
          <a:effectRef idx="0">
            <a:schemeClr val="dk1"/>
          </a:effectRef>
          <a:fontRef idx="minor">
            <a:schemeClr val="dk1"/>
          </a:fontRef>
        </p:style>
        <p:txBody>
          <a:bodyPr wrap="square">
            <a:spAutoFit/>
          </a:bodyPr>
          <a:lstStyle/>
          <a:p>
            <a:pPr marL="0" marR="0" lvl="0" indent="26670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Dear fellow students,</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宋体" panose="02010600030101010101" pitchFamily="2" charset="-122"/>
            </a:endParaRPr>
          </a:p>
          <a:p>
            <a:pPr marL="0" marR="0" lvl="0" indent="266700" algn="l" defTabSz="914400" rtl="0" eaLnBrk="0" fontAlgn="base" latinLnBrk="0" hangingPunct="0">
              <a:lnSpc>
                <a:spcPct val="1000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kumimoji="0" lang="en-US" altLang="zh-CN" sz="28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endParaRPr lang="en-US" altLang="zh-CN" sz="2800" b="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endParaRPr>
          </a:p>
          <a:p>
            <a:pPr marL="0" marR="0" lvl="0" indent="266700"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800" b="1"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Times New Roman" panose="02020603050405020304" pitchFamily="18" charset="0"/>
              </a:rPr>
              <a:t>Students’  Union /Li Hua</a:t>
            </a:r>
            <a:endParaRPr kumimoji="0" lang="en-US" altLang="zh-CN" sz="2800" b="1" i="0" u="none" strike="noStrike" kern="1200" cap="none" spc="0" normalizeH="0" baseline="0" noProof="0" dirty="0">
              <a:ln>
                <a:noFill/>
              </a:ln>
              <a:solidFill>
                <a:srgbClr val="FF0000"/>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4" name="矩形 3"/>
          <p:cNvSpPr/>
          <p:nvPr/>
        </p:nvSpPr>
        <p:spPr>
          <a:xfrm>
            <a:off x="2206544" y="234512"/>
            <a:ext cx="6278695" cy="646331"/>
          </a:xfrm>
          <a:prstGeom prst="rect">
            <a:avLst/>
          </a:prstGeom>
          <a:solidFill>
            <a:schemeClr val="accent4">
              <a:lumMod val="50000"/>
            </a:schemeClr>
          </a:solidFill>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rPr>
              <a:t>Main parts of the letter of appeal</a:t>
            </a:r>
            <a:endParaRPr kumimoji="0" lang="zh-CN" altLang="en-US" sz="3600" b="0"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TextBox 4"/>
          <p:cNvSpPr txBox="1"/>
          <p:nvPr/>
        </p:nvSpPr>
        <p:spPr>
          <a:xfrm>
            <a:off x="1375379" y="2131887"/>
            <a:ext cx="8417550"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b="1" dirty="0"/>
              <a:t>Para 1</a:t>
            </a:r>
            <a:r>
              <a:rPr lang="zh-CN" altLang="en-US" sz="2800" b="1" dirty="0"/>
              <a:t>： 发出倡议的</a:t>
            </a:r>
            <a:r>
              <a:rPr lang="zh-CN" altLang="en-US" sz="2800" b="1" dirty="0">
                <a:solidFill>
                  <a:srgbClr val="FF0000"/>
                </a:solidFill>
              </a:rPr>
              <a:t>背景</a:t>
            </a:r>
            <a:r>
              <a:rPr lang="zh-CN" altLang="en-US" sz="2800" b="1" dirty="0"/>
              <a:t>、</a:t>
            </a:r>
            <a:r>
              <a:rPr lang="zh-CN" altLang="en-US" sz="2800" b="1" dirty="0">
                <a:solidFill>
                  <a:srgbClr val="FF0000"/>
                </a:solidFill>
              </a:rPr>
              <a:t>原因</a:t>
            </a:r>
            <a:r>
              <a:rPr lang="zh-CN" altLang="en-US" sz="2800" b="1" dirty="0"/>
              <a:t>或某一个倡议的表述</a:t>
            </a:r>
            <a:endParaRPr lang="en-US" altLang="zh-CN" sz="2800" b="1" dirty="0"/>
          </a:p>
        </p:txBody>
      </p:sp>
      <p:sp>
        <p:nvSpPr>
          <p:cNvPr id="6" name="TextBox 5"/>
          <p:cNvSpPr txBox="1"/>
          <p:nvPr/>
        </p:nvSpPr>
        <p:spPr>
          <a:xfrm>
            <a:off x="1336623" y="3253018"/>
            <a:ext cx="8495061"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b="1" dirty="0"/>
              <a:t>Para 2</a:t>
            </a:r>
            <a:r>
              <a:rPr lang="zh-CN" altLang="en-US" sz="2800" b="1" dirty="0"/>
              <a:t>： 所倡议的</a:t>
            </a:r>
            <a:r>
              <a:rPr lang="zh-CN" altLang="en-US" sz="2800" b="1" dirty="0">
                <a:solidFill>
                  <a:srgbClr val="FF0000"/>
                </a:solidFill>
              </a:rPr>
              <a:t>具体内容</a:t>
            </a:r>
            <a:r>
              <a:rPr lang="zh-CN" altLang="en-US" sz="2800" b="1" dirty="0"/>
              <a:t>和</a:t>
            </a:r>
            <a:r>
              <a:rPr lang="zh-CN" altLang="en-US" sz="2800" b="1" dirty="0">
                <a:solidFill>
                  <a:srgbClr val="FF0000"/>
                </a:solidFill>
              </a:rPr>
              <a:t>要求</a:t>
            </a:r>
            <a:endParaRPr lang="en-US" altLang="zh-CN" sz="2800" b="1" dirty="0">
              <a:solidFill>
                <a:srgbClr val="FF0000"/>
              </a:solidFill>
            </a:endParaRPr>
          </a:p>
        </p:txBody>
      </p:sp>
      <p:sp>
        <p:nvSpPr>
          <p:cNvPr id="7" name="TextBox 6"/>
          <p:cNvSpPr txBox="1"/>
          <p:nvPr/>
        </p:nvSpPr>
        <p:spPr>
          <a:xfrm>
            <a:off x="1336622" y="4356852"/>
            <a:ext cx="8495061" cy="523220"/>
          </a:xfrm>
          <a:prstGeom prst="rect">
            <a:avLst/>
          </a:prstGeom>
          <a:solidFill>
            <a:schemeClr val="accent3">
              <a:lumMod val="60000"/>
              <a:lumOff val="40000"/>
            </a:schemeClr>
          </a:solidFill>
          <a:ln w="28575"/>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sz="2800" b="1" dirty="0"/>
              <a:t>Para3</a:t>
            </a:r>
            <a:r>
              <a:rPr lang="zh-CN" altLang="en-US" sz="2800" b="1" dirty="0"/>
              <a:t>：结尾要</a:t>
            </a:r>
            <a:r>
              <a:rPr lang="zh-CN" altLang="en-US" sz="2800" b="1" dirty="0">
                <a:solidFill>
                  <a:srgbClr val="FF0000"/>
                </a:solidFill>
              </a:rPr>
              <a:t>表示倡议者的决心和希望或建议</a:t>
            </a:r>
            <a:endParaRPr lang="en-US" altLang="zh-CN"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5967" y="1143691"/>
            <a:ext cx="11980068" cy="4832092"/>
          </a:xfrm>
          <a:prstGeom prst="rect">
            <a:avLst/>
          </a:prstGeom>
        </p:spPr>
        <p:txBody>
          <a:bodyPr wrap="square">
            <a:spAutoFit/>
          </a:bodyPr>
          <a:lstStyle/>
          <a:p>
            <a:r>
              <a:rPr lang="zh-CN" altLang="en-US" sz="2800" b="1" dirty="0">
                <a:solidFill>
                  <a:srgbClr val="0000CC"/>
                </a:solidFill>
                <a:latin typeface="Times New Roman" panose="02020603050405020304" pitchFamily="18" charset="0"/>
                <a:cs typeface="Times New Roman" panose="02020603050405020304" pitchFamily="18" charset="0"/>
              </a:rPr>
              <a:t>开头常用语：</a:t>
            </a:r>
            <a:endParaRPr lang="en-US" altLang="zh-CN" sz="2800" b="1" dirty="0">
              <a:solidFill>
                <a:srgbClr val="0000CC"/>
              </a:solidFill>
              <a:latin typeface="Times New Roman" panose="02020603050405020304" pitchFamily="18" charset="0"/>
              <a:cs typeface="Times New Roman" panose="02020603050405020304" pitchFamily="18" charset="0"/>
            </a:endParaRPr>
          </a:p>
          <a:p>
            <a:r>
              <a:rPr lang="en-US" altLang="zh-CN" sz="2800" b="1" i="1" dirty="0">
                <a:latin typeface="Calibri" panose="020F0502020204030204" pitchFamily="34" charset="0"/>
                <a:cs typeface="Calibri" panose="020F0502020204030204" pitchFamily="34" charset="0"/>
              </a:rPr>
              <a:t>1. In order to…, I sincerely </a:t>
            </a:r>
            <a:r>
              <a:rPr lang="en-US" altLang="zh-CN" sz="2800" b="1" i="1" dirty="0">
                <a:solidFill>
                  <a:srgbClr val="FF0000"/>
                </a:solidFill>
                <a:latin typeface="Calibri" panose="020F0502020204030204" pitchFamily="34" charset="0"/>
                <a:cs typeface="Calibri" panose="020F0502020204030204" pitchFamily="34" charset="0"/>
              </a:rPr>
              <a:t>appeal to/call on/urge sb. to do  …</a:t>
            </a:r>
            <a:endParaRPr lang="en-US" altLang="zh-CN" sz="2800" b="1" i="1" dirty="0">
              <a:solidFill>
                <a:srgbClr val="FF0000"/>
              </a:solidFill>
              <a:latin typeface="Calibri" panose="020F0502020204030204" pitchFamily="34" charset="0"/>
              <a:cs typeface="Calibri" panose="020F0502020204030204" pitchFamily="34" charset="0"/>
            </a:endParaRPr>
          </a:p>
          <a:p>
            <a:r>
              <a:rPr lang="en-US" altLang="zh-CN" sz="2800" b="1" i="1" dirty="0">
                <a:latin typeface="Calibri" panose="020F0502020204030204" pitchFamily="34" charset="0"/>
                <a:cs typeface="Calibri" panose="020F0502020204030204" pitchFamily="34" charset="0"/>
              </a:rPr>
              <a:t>2. I strongly</a:t>
            </a:r>
            <a:r>
              <a:rPr lang="en-US" altLang="zh-CN" sz="2800" b="1" i="1" dirty="0">
                <a:solidFill>
                  <a:srgbClr val="C0AFCE"/>
                </a:solidFill>
                <a:latin typeface="Calibri" panose="020F0502020204030204" pitchFamily="34" charset="0"/>
                <a:cs typeface="Calibri" panose="020F0502020204030204" pitchFamily="34" charset="0"/>
              </a:rPr>
              <a:t> </a:t>
            </a:r>
            <a:r>
              <a:rPr lang="en-US" altLang="zh-CN" sz="2800" b="1" i="1" dirty="0">
                <a:solidFill>
                  <a:srgbClr val="FF0000"/>
                </a:solidFill>
                <a:latin typeface="Calibri" panose="020F0502020204030204" pitchFamily="34" charset="0"/>
                <a:cs typeface="Calibri" panose="020F0502020204030204" pitchFamily="34" charset="0"/>
              </a:rPr>
              <a:t>advocate that sb. (should) do/ advocate sb to do…</a:t>
            </a:r>
            <a:endParaRPr lang="en-US" altLang="zh-CN" sz="2800" b="1" i="1" dirty="0">
              <a:solidFill>
                <a:srgbClr val="FF0000"/>
              </a:solidFill>
              <a:latin typeface="Calibri" panose="020F0502020204030204" pitchFamily="34" charset="0"/>
              <a:cs typeface="Calibri" panose="020F0502020204030204" pitchFamily="34" charset="0"/>
            </a:endParaRPr>
          </a:p>
          <a:p>
            <a:r>
              <a:rPr lang="en-US" altLang="zh-CN" sz="2800" b="1" i="1" dirty="0">
                <a:latin typeface="Calibri" panose="020F0502020204030204" pitchFamily="34" charset="0"/>
                <a:cs typeface="Calibri" panose="020F0502020204030204" pitchFamily="34" charset="0"/>
              </a:rPr>
              <a:t>3. With/For the purpose of…, I’d like to </a:t>
            </a:r>
            <a:r>
              <a:rPr lang="en-US" altLang="zh-CN" sz="2800" b="1" i="1" dirty="0">
                <a:solidFill>
                  <a:srgbClr val="FF0000"/>
                </a:solidFill>
                <a:latin typeface="Calibri" panose="020F0502020204030204" pitchFamily="34" charset="0"/>
                <a:cs typeface="Calibri" panose="020F0502020204030204" pitchFamily="34" charset="0"/>
              </a:rPr>
              <a:t>call your attention to the importance of</a:t>
            </a:r>
            <a:r>
              <a:rPr lang="en-US" altLang="zh-CN" sz="2800" b="1" i="1" dirty="0">
                <a:latin typeface="Calibri" panose="020F0502020204030204" pitchFamily="34" charset="0"/>
                <a:cs typeface="Calibri" panose="020F0502020204030204" pitchFamily="34" charset="0"/>
              </a:rPr>
              <a:t>…</a:t>
            </a:r>
            <a:endParaRPr lang="en-US" altLang="zh-CN" sz="2800" b="1" i="1" dirty="0">
              <a:latin typeface="Calibri" panose="020F0502020204030204" pitchFamily="34" charset="0"/>
              <a:cs typeface="Calibri" panose="020F0502020204030204" pitchFamily="34" charset="0"/>
            </a:endParaRPr>
          </a:p>
          <a:p>
            <a:r>
              <a:rPr lang="en-US" altLang="zh-CN" sz="2800" b="1" i="1" dirty="0">
                <a:latin typeface="Calibri" panose="020F0502020204030204" pitchFamily="34" charset="0"/>
                <a:cs typeface="Calibri" panose="020F0502020204030204" pitchFamily="34" charset="0"/>
              </a:rPr>
              <a:t>4. </a:t>
            </a:r>
            <a:r>
              <a:rPr lang="en-US" altLang="zh-CN" sz="2800" b="1" i="1" dirty="0">
                <a:solidFill>
                  <a:srgbClr val="FF0000"/>
                </a:solidFill>
                <a:latin typeface="Calibri" panose="020F0502020204030204" pitchFamily="34" charset="0"/>
                <a:cs typeface="Calibri" panose="020F0502020204030204" pitchFamily="34" charset="0"/>
              </a:rPr>
              <a:t>Recently, there exists a problem/ phenomenon that…, </a:t>
            </a:r>
            <a:r>
              <a:rPr lang="en-US" altLang="zh-CN" sz="2800" b="1" i="1" dirty="0">
                <a:latin typeface="Calibri" panose="020F0502020204030204" pitchFamily="34" charset="0"/>
                <a:cs typeface="Calibri" panose="020F0502020204030204" pitchFamily="34" charset="0"/>
              </a:rPr>
              <a:t>which leads to many bad effects. So </a:t>
            </a:r>
            <a:r>
              <a:rPr lang="en-US" altLang="zh-CN" sz="2800" b="1" i="1" dirty="0">
                <a:solidFill>
                  <a:srgbClr val="FF0000"/>
                </a:solidFill>
                <a:latin typeface="Calibri" panose="020F0502020204030204" pitchFamily="34" charset="0"/>
                <a:cs typeface="Calibri" panose="020F0502020204030204" pitchFamily="34" charset="0"/>
              </a:rPr>
              <a:t>it’s(high) time that we did</a:t>
            </a:r>
            <a:r>
              <a:rPr lang="en-US" altLang="zh-CN" sz="2800" b="1" i="1" dirty="0">
                <a:solidFill>
                  <a:srgbClr val="C0AFCE"/>
                </a:solidFill>
                <a:latin typeface="Calibri" panose="020F0502020204030204" pitchFamily="34" charset="0"/>
                <a:cs typeface="Calibri" panose="020F0502020204030204" pitchFamily="34" charset="0"/>
              </a:rPr>
              <a:t>…</a:t>
            </a:r>
            <a:endParaRPr lang="en-US" altLang="zh-CN" sz="2800" b="1" i="1" dirty="0">
              <a:solidFill>
                <a:srgbClr val="C0AFCE"/>
              </a:solidFill>
              <a:latin typeface="Calibri" panose="020F0502020204030204" pitchFamily="34" charset="0"/>
              <a:cs typeface="Calibri" panose="020F0502020204030204" pitchFamily="34" charset="0"/>
            </a:endParaRPr>
          </a:p>
          <a:p>
            <a:r>
              <a:rPr lang="en-US" altLang="zh-CN" sz="2800" b="1" i="1" dirty="0">
                <a:latin typeface="Calibri" panose="020F0502020204030204" pitchFamily="34" charset="0"/>
                <a:cs typeface="Calibri" panose="020F0502020204030204" pitchFamily="34" charset="0"/>
              </a:rPr>
              <a:t>5. It is required that we…</a:t>
            </a:r>
            <a:endParaRPr lang="en-US" altLang="zh-CN" sz="2800" b="1" i="1" dirty="0">
              <a:latin typeface="Calibri" panose="020F0502020204030204" pitchFamily="34" charset="0"/>
              <a:cs typeface="Calibri" panose="020F0502020204030204" pitchFamily="34" charset="0"/>
            </a:endParaRPr>
          </a:p>
          <a:p>
            <a:r>
              <a:rPr lang="en-US" altLang="zh-CN" sz="2800" b="1" i="1" dirty="0">
                <a:latin typeface="Calibri" panose="020F0502020204030204" pitchFamily="34" charset="0"/>
                <a:cs typeface="Calibri" panose="020F0502020204030204" pitchFamily="34" charset="0"/>
              </a:rPr>
              <a:t>6. In my opinion, we had better…</a:t>
            </a:r>
            <a:endParaRPr lang="en-US" altLang="zh-CN" sz="2800" b="1" i="1" dirty="0">
              <a:latin typeface="Calibri" panose="020F0502020204030204" pitchFamily="34" charset="0"/>
              <a:cs typeface="Calibri" panose="020F0502020204030204" pitchFamily="34" charset="0"/>
            </a:endParaRPr>
          </a:p>
          <a:p>
            <a:endParaRPr lang="en-US" altLang="zh-CN" sz="2800" b="1" dirty="0">
              <a:latin typeface="Times New Roman" panose="02020603050405020304" pitchFamily="18" charset="0"/>
              <a:cs typeface="Times New Roman" panose="02020603050405020304" pitchFamily="18" charset="0"/>
            </a:endParaRPr>
          </a:p>
          <a:p>
            <a:endParaRPr lang="en-US" altLang="zh-CN" sz="2800" b="1" dirty="0">
              <a:latin typeface="Times New Roman" panose="02020603050405020304" pitchFamily="18" charset="0"/>
              <a:cs typeface="Times New Roman" panose="02020603050405020304" pitchFamily="18" charset="0"/>
            </a:endParaRPr>
          </a:p>
        </p:txBody>
      </p:sp>
      <p:sp>
        <p:nvSpPr>
          <p:cNvPr id="8" name="矩形 7"/>
          <p:cNvSpPr/>
          <p:nvPr/>
        </p:nvSpPr>
        <p:spPr>
          <a:xfrm>
            <a:off x="105967" y="117987"/>
            <a:ext cx="6589801" cy="646331"/>
          </a:xfrm>
          <a:prstGeom prst="rect">
            <a:avLst/>
          </a:prstGeom>
          <a:solidFill>
            <a:srgbClr val="51D9B5">
              <a:lumMod val="50000"/>
            </a:srgbClr>
          </a:solidFill>
          <a:effectLst>
            <a:outerShdw blurRad="50800" dist="38100" dir="2700000" algn="tl" rotWithShape="0">
              <a:prstClr val="black">
                <a:alpha val="40000"/>
              </a:prst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lang="en-US" altLang="zh-CN" sz="3600" b="1" dirty="0">
                <a:solidFill>
                  <a:schemeClr val="bg1"/>
                </a:solidFill>
                <a:latin typeface="Times New Roman" panose="02020603050405020304" pitchFamily="18" charset="0"/>
                <a:cs typeface="Times New Roman" panose="02020603050405020304" pitchFamily="18" charset="0"/>
              </a:rPr>
              <a:t>Para 1: how to express “appeal”</a:t>
            </a:r>
            <a:endParaRPr kumimoji="0" lang="zh-CN" altLang="en-US" sz="3600" b="0" i="0" u="none" strike="noStrike" kern="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105964" y="1143691"/>
            <a:ext cx="11980069" cy="4264051"/>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0641" y="797510"/>
            <a:ext cx="12146732" cy="954107"/>
          </a:xfrm>
          <a:prstGeom prst="rect">
            <a:avLst/>
          </a:prstGeom>
        </p:spPr>
        <p:txBody>
          <a:bodyPr wrap="square">
            <a:spAutoFit/>
          </a:bodyPr>
          <a:lstStyle/>
          <a:p>
            <a:endParaRPr lang="en-US" altLang="zh-CN" sz="2800" b="1" dirty="0">
              <a:cs typeface="Calibri" panose="020F0502020204030204" pitchFamily="34" charset="0"/>
            </a:endParaRPr>
          </a:p>
          <a:p>
            <a:endParaRPr lang="zh-CN" altLang="zh-CN" sz="28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4" name="矩形 3"/>
          <p:cNvSpPr/>
          <p:nvPr/>
        </p:nvSpPr>
        <p:spPr>
          <a:xfrm>
            <a:off x="1461809" y="4505052"/>
            <a:ext cx="9144000" cy="460375"/>
          </a:xfrm>
          <a:prstGeom prst="rect">
            <a:avLst/>
          </a:prstGeom>
        </p:spPr>
        <p:txBody>
          <a:bodyPr wrap="square">
            <a:spAutoFit/>
          </a:bodyPr>
          <a:lstStyle/>
          <a:p>
            <a:pPr algn="just">
              <a:spcAft>
                <a:spcPts val="0"/>
              </a:spcAft>
            </a:pPr>
            <a:r>
              <a:rPr lang="en-US" altLang="zh-CN" sz="2400" kern="100" dirty="0">
                <a:solidFill>
                  <a:schemeClr val="tx1">
                    <a:lumMod val="95000"/>
                    <a:lumOff val="5000"/>
                  </a:schemeClr>
                </a:solidFill>
                <a:latin typeface="Comic Sans MS" panose="030F0702030302020204" pitchFamily="66" charset="0"/>
                <a:cs typeface="Times New Roman" panose="02020603050405020304"/>
              </a:rPr>
              <a:t>    </a:t>
            </a:r>
            <a:endParaRPr lang="zh-CN" altLang="zh-CN" sz="2400" kern="100" dirty="0">
              <a:solidFill>
                <a:schemeClr val="tx1">
                  <a:lumMod val="95000"/>
                  <a:lumOff val="5000"/>
                </a:schemeClr>
              </a:solidFill>
              <a:latin typeface="Comic Sans MS" panose="030F0702030302020204" pitchFamily="66" charset="0"/>
              <a:cs typeface="Times New Roman" panose="02020603050405020304"/>
            </a:endParaRPr>
          </a:p>
        </p:txBody>
      </p:sp>
      <p:sp>
        <p:nvSpPr>
          <p:cNvPr id="7" name="矩形 6"/>
          <p:cNvSpPr/>
          <p:nvPr/>
        </p:nvSpPr>
        <p:spPr>
          <a:xfrm>
            <a:off x="78658" y="56811"/>
            <a:ext cx="4680155" cy="646331"/>
          </a:xfrm>
          <a:prstGeom prst="rect">
            <a:avLst/>
          </a:prstGeom>
          <a:solidFill>
            <a:srgbClr val="51D9B5">
              <a:lumMod val="50000"/>
            </a:srgbClr>
          </a:solidFill>
          <a:effectLst>
            <a:outerShdw blurRad="50800" dist="38100" dir="2700000" algn="tl" rotWithShape="0">
              <a:prstClr val="black">
                <a:alpha val="40000"/>
              </a:prstClr>
            </a:outerShdw>
          </a:effectLst>
        </p:spPr>
        <p:txBody>
          <a:bodyPr wrap="square">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Para 2: detailed advice</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6" name="矩形 5"/>
          <p:cNvSpPr/>
          <p:nvPr/>
        </p:nvSpPr>
        <p:spPr>
          <a:xfrm>
            <a:off x="61289" y="797511"/>
            <a:ext cx="12024746" cy="5992146"/>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433329" y="4171864"/>
            <a:ext cx="2483647" cy="2425890"/>
          </a:xfrm>
          <a:prstGeom prst="ellipse">
            <a:avLst/>
          </a:prstGeom>
          <a:ln>
            <a:noFill/>
          </a:ln>
          <a:effectLst>
            <a:softEdge rad="112500"/>
          </a:effectLst>
        </p:spPr>
      </p:pic>
      <p:sp>
        <p:nvSpPr>
          <p:cNvPr id="9" name="文本框 8"/>
          <p:cNvSpPr txBox="1"/>
          <p:nvPr/>
        </p:nvSpPr>
        <p:spPr>
          <a:xfrm>
            <a:off x="275023" y="3920098"/>
            <a:ext cx="9018951" cy="2677656"/>
          </a:xfrm>
          <a:prstGeom prst="rect">
            <a:avLst/>
          </a:prstGeom>
          <a:noFill/>
          <a:ln w="76200">
            <a:solidFill>
              <a:schemeClr val="accent1">
                <a:lumMod val="50000"/>
              </a:schemeClr>
            </a:solidFill>
            <a:prstDash val="dash"/>
          </a:ln>
        </p:spPr>
        <p:txBody>
          <a:bodyPr wrap="square">
            <a:spAutoFit/>
          </a:bodyPr>
          <a:lstStyle/>
          <a:p>
            <a:r>
              <a:rPr lang="zh-CN" altLang="en-US" sz="2400" b="1" dirty="0">
                <a:solidFill>
                  <a:srgbClr val="C00000"/>
                </a:solidFill>
                <a:cs typeface="Calibri" panose="020F0502020204030204" pitchFamily="34" charset="0"/>
              </a:rPr>
              <a:t>常用句型：</a:t>
            </a:r>
            <a:r>
              <a:rPr lang="en-US" altLang="zh-CN" sz="2400" b="1" dirty="0">
                <a:solidFill>
                  <a:srgbClr val="0000CC"/>
                </a:solidFill>
                <a:cs typeface="Calibri" panose="020F0502020204030204" pitchFamily="34" charset="0"/>
              </a:rPr>
              <a:t>We are supposed/required/expected to do…</a:t>
            </a:r>
            <a:endParaRPr lang="en-US" altLang="zh-CN" sz="2400" b="1" dirty="0">
              <a:solidFill>
                <a:srgbClr val="0000CC"/>
              </a:solidFill>
              <a:cs typeface="Calibri" panose="020F0502020204030204" pitchFamily="34" charset="0"/>
            </a:endParaRPr>
          </a:p>
          <a:p>
            <a:r>
              <a:rPr lang="en-US" altLang="zh-CN" sz="2400" b="1" dirty="0">
                <a:solidFill>
                  <a:srgbClr val="0000CC"/>
                </a:solidFill>
                <a:cs typeface="Calibri" panose="020F0502020204030204" pitchFamily="34" charset="0"/>
              </a:rPr>
              <a:t>We had better do/ ought to do …</a:t>
            </a:r>
            <a:endParaRPr lang="en-US" altLang="zh-CN" sz="2400" b="1" dirty="0">
              <a:solidFill>
                <a:srgbClr val="0000CC"/>
              </a:solidFill>
              <a:cs typeface="Calibri" panose="020F0502020204030204" pitchFamily="34" charset="0"/>
            </a:endParaRPr>
          </a:p>
          <a:p>
            <a:r>
              <a:rPr lang="en-US" altLang="zh-CN" sz="2400" b="1" dirty="0">
                <a:solidFill>
                  <a:srgbClr val="0000CC"/>
                </a:solidFill>
                <a:cs typeface="Calibri" panose="020F0502020204030204" pitchFamily="34" charset="0"/>
              </a:rPr>
              <a:t>It is suggested/advised that …</a:t>
            </a:r>
            <a:endParaRPr lang="en-US" altLang="zh-CN" sz="2400" b="1" dirty="0">
              <a:solidFill>
                <a:srgbClr val="0000CC"/>
              </a:solidFill>
              <a:cs typeface="Calibri" panose="020F0502020204030204" pitchFamily="34" charset="0"/>
            </a:endParaRPr>
          </a:p>
          <a:p>
            <a:r>
              <a:rPr lang="en-US" altLang="zh-CN" sz="2400" b="1" dirty="0">
                <a:solidFill>
                  <a:srgbClr val="0000CC"/>
                </a:solidFill>
                <a:cs typeface="Calibri" panose="020F0502020204030204" pitchFamily="34" charset="0"/>
              </a:rPr>
              <a:t>It’s a good choice to do…     It is advisable to do…</a:t>
            </a:r>
            <a:endParaRPr lang="en-US" altLang="zh-CN" sz="2400" b="1" dirty="0">
              <a:solidFill>
                <a:srgbClr val="0000CC"/>
              </a:solidFill>
              <a:cs typeface="Calibri" panose="020F0502020204030204" pitchFamily="34" charset="0"/>
            </a:endParaRPr>
          </a:p>
          <a:p>
            <a:r>
              <a:rPr lang="en-US" altLang="zh-CN" sz="2400" b="1" dirty="0">
                <a:solidFill>
                  <a:srgbClr val="0000CC"/>
                </a:solidFill>
                <a:cs typeface="Calibri" panose="020F0502020204030204" pitchFamily="34" charset="0"/>
              </a:rPr>
              <a:t>It would be wise if…</a:t>
            </a:r>
            <a:endParaRPr lang="en-US" altLang="zh-CN" sz="2400" b="1" dirty="0">
              <a:solidFill>
                <a:srgbClr val="0000CC"/>
              </a:solidFill>
              <a:cs typeface="Calibri" panose="020F0502020204030204" pitchFamily="34" charset="0"/>
            </a:endParaRPr>
          </a:p>
          <a:p>
            <a:r>
              <a:rPr lang="en-US" altLang="zh-CN" sz="2400" b="1" dirty="0">
                <a:solidFill>
                  <a:srgbClr val="0000CC"/>
                </a:solidFill>
                <a:cs typeface="Calibri" panose="020F0502020204030204" pitchFamily="34" charset="0"/>
              </a:rPr>
              <a:t>It’s of great importance/significance to do…</a:t>
            </a:r>
            <a:endParaRPr lang="en-US" altLang="zh-CN" sz="2400" b="1" dirty="0">
              <a:solidFill>
                <a:srgbClr val="0000CC"/>
              </a:solidFill>
              <a:cs typeface="Calibri" panose="020F0502020204030204" pitchFamily="34" charset="0"/>
            </a:endParaRPr>
          </a:p>
          <a:p>
            <a:r>
              <a:rPr lang="en-US" altLang="zh-CN" sz="2400" b="1" dirty="0">
                <a:solidFill>
                  <a:srgbClr val="0000CC"/>
                </a:solidFill>
                <a:cs typeface="Calibri" panose="020F0502020204030204" pitchFamily="34" charset="0"/>
              </a:rPr>
              <a:t>Immediate measures should be taken to do…</a:t>
            </a:r>
            <a:endParaRPr lang="zh-CN" altLang="en-US" sz="2400" b="1" dirty="0">
              <a:solidFill>
                <a:srgbClr val="0000CC"/>
              </a:solidFill>
              <a:cs typeface="Calibri" panose="020F0502020204030204" pitchFamily="34" charset="0"/>
            </a:endParaRPr>
          </a:p>
        </p:txBody>
      </p:sp>
      <p:sp>
        <p:nvSpPr>
          <p:cNvPr id="11" name="文本框 10"/>
          <p:cNvSpPr txBox="1"/>
          <p:nvPr/>
        </p:nvSpPr>
        <p:spPr>
          <a:xfrm>
            <a:off x="78658" y="797509"/>
            <a:ext cx="12146731" cy="3046988"/>
          </a:xfrm>
          <a:prstGeom prst="rect">
            <a:avLst/>
          </a:prstGeom>
          <a:noFill/>
        </p:spPr>
        <p:txBody>
          <a:bodyPr wrap="square">
            <a:spAutoFit/>
          </a:bodyPr>
          <a:lstStyle/>
          <a:p>
            <a:r>
              <a:rPr lang="en-US" altLang="zh-CN" sz="2400" b="1" i="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rPr>
              <a:t>To solve the problem, we should do as follows</a:t>
            </a:r>
            <a:r>
              <a:rPr lang="en-US" altLang="zh-CN" sz="2400" b="1" i="1" kern="100" dirty="0">
                <a:latin typeface="Calibri" panose="020F0502020204030204" pitchFamily="34" charset="0"/>
                <a:ea typeface="宋体" panose="02010600030101010101" pitchFamily="2" charset="-122"/>
                <a:cs typeface="Times New Roman" panose="02020603050405020304" pitchFamily="18" charset="0"/>
              </a:rPr>
              <a:t>. </a:t>
            </a:r>
            <a:endParaRPr lang="en-US" altLang="zh-CN" sz="2400" b="1"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2400" b="1" i="1" kern="100" dirty="0">
                <a:latin typeface="Calibri" panose="020F0502020204030204" pitchFamily="34" charset="0"/>
                <a:ea typeface="宋体" panose="02010600030101010101" pitchFamily="2" charset="-122"/>
                <a:cs typeface="Times New Roman" panose="02020603050405020304" pitchFamily="18" charset="0"/>
              </a:rPr>
              <a:t>In order to </a:t>
            </a:r>
            <a:r>
              <a:rPr lang="en-US" altLang="zh-CN" sz="2400" b="1" i="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rPr>
              <a:t>ease the present serious situation</a:t>
            </a:r>
            <a:r>
              <a:rPr lang="en-US" altLang="zh-CN" sz="2400" b="1" i="1" kern="100" dirty="0">
                <a:latin typeface="Calibri" panose="020F0502020204030204" pitchFamily="34" charset="0"/>
                <a:ea typeface="宋体" panose="02010600030101010101" pitchFamily="2" charset="-122"/>
                <a:cs typeface="Times New Roman" panose="02020603050405020304" pitchFamily="18" charset="0"/>
              </a:rPr>
              <a:t>, all students had better do as follows</a:t>
            </a:r>
            <a:endParaRPr lang="en-US" altLang="zh-CN" sz="2400" b="1"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2400" b="1" i="1" kern="100" dirty="0">
                <a:latin typeface="Calibri" panose="020F0502020204030204" pitchFamily="34" charset="0"/>
                <a:ea typeface="宋体" panose="02010600030101010101" pitchFamily="2" charset="-122"/>
                <a:cs typeface="Times New Roman" panose="02020603050405020304" pitchFamily="18" charset="0"/>
              </a:rPr>
              <a:t>It develops rapidly and now has become one of the hottest topics. But still, problems can’t be overlooked.</a:t>
            </a:r>
            <a:endParaRPr lang="zh-CN" altLang="zh-CN" sz="2400" b="1"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2400" b="1" i="1" kern="100" dirty="0">
                <a:solidFill>
                  <a:srgbClr val="C00000"/>
                </a:solidFill>
                <a:latin typeface="Calibri" panose="020F0502020204030204" pitchFamily="34" charset="0"/>
                <a:ea typeface="宋体" panose="02010600030101010101" pitchFamily="2" charset="-122"/>
                <a:cs typeface="Times New Roman" panose="02020603050405020304" pitchFamily="18" charset="0"/>
              </a:rPr>
              <a:t>No one can deny the fact that/It can be said with certainty that/There’s no denying that/There’s no doubt that/Undoubtedly,/Without doubt</a:t>
            </a:r>
            <a:r>
              <a:rPr lang="en-US" altLang="zh-CN" sz="2400" b="1" i="1" kern="100" dirty="0">
                <a:latin typeface="Calibri" panose="020F0502020204030204" pitchFamily="34" charset="0"/>
                <a:ea typeface="宋体" panose="02010600030101010101" pitchFamily="2" charset="-122"/>
                <a:cs typeface="Times New Roman" panose="02020603050405020304" pitchFamily="18" charset="0"/>
              </a:rPr>
              <a:t>, the environment is getting polluted more and more seriously</a:t>
            </a:r>
            <a:endParaRPr lang="en-US" altLang="zh-CN" sz="2400" b="1" i="1" kern="100" dirty="0">
              <a:latin typeface="Calibri" panose="020F0502020204030204" pitchFamily="34" charset="0"/>
              <a:ea typeface="宋体" panose="02010600030101010101" pitchFamily="2" charset="-122"/>
              <a:cs typeface="Times New Roman" panose="02020603050405020304" pitchFamily="18" charset="0"/>
            </a:endParaRPr>
          </a:p>
          <a:p>
            <a:r>
              <a:rPr lang="en-US" altLang="zh-CN" sz="2400" b="1" i="1" kern="100" dirty="0">
                <a:latin typeface="Calibri" panose="020F0502020204030204" pitchFamily="34" charset="0"/>
                <a:ea typeface="宋体" panose="02010600030101010101" pitchFamily="2" charset="-122"/>
                <a:cs typeface="Times New Roman" panose="02020603050405020304" pitchFamily="18" charset="0"/>
              </a:rPr>
              <a:t>Everyone ought to have a positive attitude toward/to the campaign against the disease</a:t>
            </a:r>
            <a:endParaRPr lang="zh-CN" altLang="en-US" sz="2400" b="1" i="1" kern="100" dirty="0">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barn(inVertical)">
                                      <p:cBhvr>
                                        <p:cTn id="15" dur="500"/>
                                        <p:tgtEl>
                                          <p:spTgt spid="11">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barn(inVertical)">
                                      <p:cBhvr>
                                        <p:cTn id="18" dur="500"/>
                                        <p:tgtEl>
                                          <p:spTgt spid="11">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animEffect transition="in" filter="barn(inVertical)">
                                      <p:cBhvr>
                                        <p:cTn id="21" dur="500"/>
                                        <p:tgtEl>
                                          <p:spTgt spid="11">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Effect transition="in" filter="barn(inVertical)">
                                      <p:cBhvr>
                                        <p:cTn id="24" dur="500"/>
                                        <p:tgtEl>
                                          <p:spTgt spid="11">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29071" y="4188952"/>
            <a:ext cx="9829329" cy="1938992"/>
          </a:xfrm>
          <a:prstGeom prst="rect">
            <a:avLst/>
          </a:prstGeom>
          <a:ln w="57150">
            <a:solidFill>
              <a:schemeClr val="tx1"/>
            </a:solidFill>
            <a:prstDash val="dash"/>
          </a:ln>
        </p:spPr>
        <p:txBody>
          <a:bodyPr wrap="square">
            <a:spAutoFit/>
          </a:bodyPr>
          <a:lstStyle/>
          <a:p>
            <a:r>
              <a:rPr lang="zh-CN" altLang="en-US" sz="2400" b="1" dirty="0">
                <a:solidFill>
                  <a:srgbClr val="C00000"/>
                </a:solidFill>
                <a:latin typeface="Times New Roman" panose="02020603050405020304" pitchFamily="18" charset="0"/>
                <a:cs typeface="Times New Roman" panose="02020603050405020304" pitchFamily="18" charset="0"/>
              </a:rPr>
              <a:t>常用句型：</a:t>
            </a:r>
            <a:r>
              <a:rPr lang="en-US" altLang="zh-CN" sz="2400" b="1" dirty="0">
                <a:latin typeface="Times New Roman" panose="02020603050405020304" pitchFamily="18" charset="0"/>
                <a:cs typeface="Times New Roman" panose="02020603050405020304" pitchFamily="18" charset="0"/>
              </a:rPr>
              <a:t>1. </a:t>
            </a:r>
            <a:r>
              <a:rPr lang="en-US" altLang="zh-CN" sz="2400" b="1" dirty="0">
                <a:solidFill>
                  <a:srgbClr val="0000CC"/>
                </a:solidFill>
                <a:latin typeface="Times New Roman" panose="02020603050405020304" pitchFamily="18" charset="0"/>
                <a:cs typeface="Times New Roman" panose="02020603050405020304" pitchFamily="18" charset="0"/>
              </a:rPr>
              <a:t>Let’s join together </a:t>
            </a:r>
            <a:r>
              <a:rPr lang="en-US" altLang="zh-CN" sz="2400" b="1" dirty="0">
                <a:latin typeface="Times New Roman" panose="02020603050405020304" pitchFamily="18" charset="0"/>
                <a:cs typeface="Times New Roman" panose="02020603050405020304" pitchFamily="18" charset="0"/>
              </a:rPr>
              <a:t>to fight …</a:t>
            </a:r>
            <a:endParaRPr lang="en-US" altLang="zh-CN"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2</a:t>
            </a:r>
            <a:r>
              <a:rPr lang="en-US" altLang="zh-CN" sz="2400" b="1" dirty="0">
                <a:solidFill>
                  <a:srgbClr val="0000CC"/>
                </a:solidFill>
                <a:latin typeface="Times New Roman" panose="02020603050405020304" pitchFamily="18" charset="0"/>
                <a:cs typeface="Times New Roman" panose="02020603050405020304" pitchFamily="18" charset="0"/>
              </a:rPr>
              <a:t>. Let’s take responsibility for…</a:t>
            </a:r>
            <a:endParaRPr lang="en-US" altLang="zh-CN" sz="2400" b="1" dirty="0">
              <a:solidFill>
                <a:srgbClr val="0000CC"/>
              </a:solidFill>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3</a:t>
            </a:r>
            <a:r>
              <a:rPr lang="en-US" altLang="zh-CN" sz="2400" b="1" dirty="0">
                <a:solidFill>
                  <a:srgbClr val="0000CC"/>
                </a:solidFill>
                <a:latin typeface="Times New Roman" panose="02020603050405020304" pitchFamily="18" charset="0"/>
                <a:cs typeface="Times New Roman" panose="02020603050405020304" pitchFamily="18" charset="0"/>
              </a:rPr>
              <a:t>. Let’s make every  effort/ spare no effort </a:t>
            </a:r>
            <a:r>
              <a:rPr lang="en-US" altLang="zh-CN" sz="2400" b="1" dirty="0">
                <a:latin typeface="Times New Roman" panose="02020603050405020304" pitchFamily="18" charset="0"/>
                <a:cs typeface="Times New Roman" panose="02020603050405020304" pitchFamily="18" charset="0"/>
              </a:rPr>
              <a:t>to ...</a:t>
            </a:r>
            <a:endParaRPr lang="zh-CN" altLang="en-US" sz="2400" b="1" dirty="0">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4. </a:t>
            </a:r>
            <a:r>
              <a:rPr lang="en-US" altLang="zh-CN" sz="2400" b="1" dirty="0">
                <a:solidFill>
                  <a:srgbClr val="0000CC"/>
                </a:solidFill>
                <a:latin typeface="Times New Roman" panose="02020603050405020304" pitchFamily="18" charset="0"/>
                <a:cs typeface="Times New Roman" panose="02020603050405020304" pitchFamily="18" charset="0"/>
              </a:rPr>
              <a:t>Only if</a:t>
            </a:r>
            <a:r>
              <a:rPr lang="en-US" altLang="zh-CN" sz="2400" b="1" dirty="0">
                <a:solidFill>
                  <a:srgbClr val="FF0000"/>
                </a:solidFill>
                <a:latin typeface="Times New Roman" panose="02020603050405020304" pitchFamily="18" charset="0"/>
                <a:cs typeface="Times New Roman" panose="02020603050405020304" pitchFamily="18" charset="0"/>
              </a:rPr>
              <a:t> </a:t>
            </a:r>
            <a:r>
              <a:rPr lang="en-US" altLang="zh-CN" sz="2400" b="1" dirty="0">
                <a:latin typeface="Times New Roman" panose="02020603050405020304" pitchFamily="18" charset="0"/>
                <a:cs typeface="Times New Roman" panose="02020603050405020304" pitchFamily="18" charset="0"/>
              </a:rPr>
              <a:t>we take effective steps to deal with this problem now </a:t>
            </a:r>
            <a:r>
              <a:rPr lang="en-US" altLang="zh-CN" sz="2400" b="1" dirty="0">
                <a:solidFill>
                  <a:srgbClr val="0000CC"/>
                </a:solidFill>
                <a:latin typeface="Times New Roman" panose="02020603050405020304" pitchFamily="18" charset="0"/>
                <a:cs typeface="Times New Roman" panose="02020603050405020304" pitchFamily="18" charset="0"/>
              </a:rPr>
              <a:t>can we…</a:t>
            </a:r>
            <a:endParaRPr lang="en-US" altLang="zh-CN" sz="2400" b="1" dirty="0">
              <a:solidFill>
                <a:srgbClr val="0000CC"/>
              </a:solidFill>
              <a:latin typeface="Times New Roman" panose="02020603050405020304" pitchFamily="18" charset="0"/>
              <a:cs typeface="Times New Roman" panose="02020603050405020304" pitchFamily="18" charset="0"/>
            </a:endParaRPr>
          </a:p>
          <a:p>
            <a:r>
              <a:rPr lang="en-US" altLang="zh-CN" sz="2400" b="1" dirty="0">
                <a:latin typeface="Times New Roman" panose="02020603050405020304" pitchFamily="18" charset="0"/>
                <a:cs typeface="Times New Roman" panose="02020603050405020304" pitchFamily="18" charset="0"/>
              </a:rPr>
              <a:t>5.</a:t>
            </a:r>
            <a:r>
              <a:rPr lang="en-US" altLang="zh-CN" sz="2400" b="1" dirty="0">
                <a:solidFill>
                  <a:srgbClr val="AE97C0"/>
                </a:solidFill>
                <a:latin typeface="Times New Roman" panose="02020603050405020304" pitchFamily="18" charset="0"/>
                <a:cs typeface="Times New Roman" panose="02020603050405020304" pitchFamily="18" charset="0"/>
              </a:rPr>
              <a:t> </a:t>
            </a:r>
            <a:r>
              <a:rPr lang="en-US" altLang="zh-CN" sz="2400" b="1" dirty="0">
                <a:solidFill>
                  <a:srgbClr val="0000CC"/>
                </a:solidFill>
                <a:latin typeface="Times New Roman" panose="02020603050405020304" pitchFamily="18" charset="0"/>
                <a:cs typeface="Times New Roman" panose="02020603050405020304" pitchFamily="18" charset="0"/>
              </a:rPr>
              <a:t>Only in this way can we </a:t>
            </a:r>
            <a:r>
              <a:rPr lang="en-US" altLang="zh-CN" sz="2400" b="1" dirty="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sp>
        <p:nvSpPr>
          <p:cNvPr id="4" name="矩形 3"/>
          <p:cNvSpPr/>
          <p:nvPr/>
        </p:nvSpPr>
        <p:spPr>
          <a:xfrm>
            <a:off x="0" y="0"/>
            <a:ext cx="4237703" cy="646331"/>
          </a:xfrm>
          <a:prstGeom prst="rect">
            <a:avLst/>
          </a:prstGeom>
          <a:solidFill>
            <a:srgbClr val="51D9B5">
              <a:lumMod val="50000"/>
            </a:srgbClr>
          </a:solidFill>
          <a:effectLst>
            <a:outerShdw blurRad="50800" dist="38100" dir="2700000" algn="tl" rotWithShape="0">
              <a:prstClr val="black">
                <a:alpha val="40000"/>
              </a:prstClr>
            </a:outerShdw>
          </a:effectLst>
        </p:spPr>
        <p:txBody>
          <a:bodyPr wrap="square">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Para 3: appeal again</a:t>
            </a:r>
            <a:endParaRPr lang="en-US" altLang="zh-CN" sz="3600" b="1" dirty="0">
              <a:solidFill>
                <a:schemeClr val="bg1"/>
              </a:solidFill>
              <a:latin typeface="Times New Roman" panose="02020603050405020304" pitchFamily="18" charset="0"/>
              <a:cs typeface="Times New Roman" panose="02020603050405020304" pitchFamily="18" charset="0"/>
            </a:endParaRPr>
          </a:p>
        </p:txBody>
      </p:sp>
      <p:sp>
        <p:nvSpPr>
          <p:cNvPr id="5" name="矩形 4"/>
          <p:cNvSpPr/>
          <p:nvPr/>
        </p:nvSpPr>
        <p:spPr>
          <a:xfrm>
            <a:off x="105964" y="974705"/>
            <a:ext cx="11980069" cy="5347438"/>
          </a:xfrm>
          <a:prstGeom prst="rect">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124059" y="974705"/>
            <a:ext cx="11980069" cy="3046988"/>
          </a:xfrm>
          <a:prstGeom prst="rect">
            <a:avLst/>
          </a:prstGeom>
          <a:noFill/>
        </p:spPr>
        <p:txBody>
          <a:bodyPr wrap="square">
            <a:spAutoFit/>
          </a:bodyPr>
          <a:lstStyle/>
          <a:p>
            <a:r>
              <a:rPr lang="en-US" altLang="zh-CN" sz="2400" b="1" i="1" dirty="0">
                <a:latin typeface="Calibri" panose="020F0502020204030204" pitchFamily="34" charset="0"/>
                <a:cs typeface="Calibri" panose="020F0502020204030204" pitchFamily="34" charset="0"/>
              </a:rPr>
              <a:t>Such measures/action can surely improve ……, </a:t>
            </a:r>
            <a:r>
              <a:rPr lang="en-US" altLang="zh-CN" sz="2400" b="1" i="1" dirty="0">
                <a:solidFill>
                  <a:srgbClr val="C00000"/>
                </a:solidFill>
                <a:latin typeface="Calibri" panose="020F0502020204030204" pitchFamily="34" charset="0"/>
                <a:cs typeface="Calibri" panose="020F0502020204030204" pitchFamily="34" charset="0"/>
              </a:rPr>
              <a:t>so let’s start from now on.</a:t>
            </a:r>
            <a:endParaRPr lang="en-US" altLang="zh-CN" sz="2400" b="1" i="1" dirty="0">
              <a:solidFill>
                <a:srgbClr val="C00000"/>
              </a:solidFill>
              <a:latin typeface="Calibri" panose="020F0502020204030204" pitchFamily="34" charset="0"/>
              <a:cs typeface="Calibri" panose="020F0502020204030204" pitchFamily="34" charset="0"/>
            </a:endParaRPr>
          </a:p>
          <a:p>
            <a:r>
              <a:rPr lang="en-US" altLang="zh-CN" sz="2400" b="1" i="1" dirty="0">
                <a:latin typeface="Calibri" panose="020F0502020204030204" pitchFamily="34" charset="0"/>
                <a:cs typeface="Calibri" panose="020F0502020204030204" pitchFamily="34" charset="0"/>
              </a:rPr>
              <a:t>Hopefully, you can join in the action and ...</a:t>
            </a:r>
            <a:endParaRPr lang="en-US" altLang="zh-CN" sz="2400" b="1" i="1" dirty="0">
              <a:latin typeface="Calibri" panose="020F0502020204030204" pitchFamily="34" charset="0"/>
              <a:cs typeface="Calibri" panose="020F0502020204030204" pitchFamily="34" charset="0"/>
            </a:endParaRPr>
          </a:p>
          <a:p>
            <a:r>
              <a:rPr lang="en-US" altLang="zh-CN" sz="2400" b="1" i="1" dirty="0">
                <a:solidFill>
                  <a:srgbClr val="C00000"/>
                </a:solidFill>
                <a:latin typeface="Calibri" panose="020F0502020204030204" pitchFamily="34" charset="0"/>
                <a:cs typeface="Calibri" panose="020F0502020204030204" pitchFamily="34" charset="0"/>
              </a:rPr>
              <a:t>It’s high time that we took measures to </a:t>
            </a:r>
            <a:r>
              <a:rPr lang="en-US" altLang="zh-CN" sz="2400" b="1" i="1" dirty="0">
                <a:latin typeface="Calibri" panose="020F0502020204030204" pitchFamily="34" charset="0"/>
                <a:cs typeface="Calibri" panose="020F0502020204030204" pitchFamily="34" charset="0"/>
              </a:rPr>
              <a:t>change the situation.</a:t>
            </a:r>
            <a:endParaRPr lang="en-US" altLang="zh-CN" sz="2400" b="1" i="1" dirty="0">
              <a:latin typeface="Calibri" panose="020F0502020204030204" pitchFamily="34" charset="0"/>
              <a:cs typeface="Calibri" panose="020F0502020204030204" pitchFamily="34" charset="0"/>
            </a:endParaRPr>
          </a:p>
          <a:p>
            <a:r>
              <a:rPr lang="en-US" altLang="zh-CN" sz="2400" b="1" i="1" dirty="0">
                <a:solidFill>
                  <a:srgbClr val="C00000"/>
                </a:solidFill>
                <a:latin typeface="Calibri" panose="020F0502020204030204" pitchFamily="34" charset="0"/>
                <a:cs typeface="Calibri" panose="020F0502020204030204" pitchFamily="34" charset="0"/>
              </a:rPr>
              <a:t>Every effort counts/matters/makes a difference</a:t>
            </a:r>
            <a:r>
              <a:rPr lang="en-US" altLang="zh-CN" sz="2400" b="1" i="1" dirty="0">
                <a:latin typeface="Calibri" panose="020F0502020204030204" pitchFamily="34" charset="0"/>
                <a:cs typeface="Calibri" panose="020F0502020204030204" pitchFamily="34" charset="0"/>
              </a:rPr>
              <a:t>. Let’s work together to make the planet a better place.</a:t>
            </a:r>
            <a:endParaRPr lang="en-US" altLang="zh-CN" sz="2400" b="1" i="1" dirty="0">
              <a:latin typeface="Calibri" panose="020F0502020204030204" pitchFamily="34" charset="0"/>
              <a:cs typeface="Calibri" panose="020F0502020204030204" pitchFamily="34" charset="0"/>
            </a:endParaRPr>
          </a:p>
          <a:p>
            <a:r>
              <a:rPr lang="en-US" altLang="zh-CN" sz="2400" b="1" i="1" dirty="0">
                <a:latin typeface="Calibri" panose="020F0502020204030204" pitchFamily="34" charset="0"/>
                <a:cs typeface="Calibri" panose="020F0502020204030204" pitchFamily="34" charset="0"/>
              </a:rPr>
              <a:t>Please keep in mind that </a:t>
            </a:r>
            <a:r>
              <a:rPr lang="en-US" altLang="zh-CN" sz="2400" b="1" i="1" dirty="0">
                <a:solidFill>
                  <a:srgbClr val="C00000"/>
                </a:solidFill>
                <a:latin typeface="Calibri" panose="020F0502020204030204" pitchFamily="34" charset="0"/>
                <a:cs typeface="Calibri" panose="020F0502020204030204" pitchFamily="34" charset="0"/>
              </a:rPr>
              <a:t>a small action can make a huge difference</a:t>
            </a:r>
            <a:r>
              <a:rPr lang="en-US" altLang="zh-CN" sz="2400" b="1" i="1" dirty="0">
                <a:latin typeface="Calibri" panose="020F0502020204030204" pitchFamily="34" charset="0"/>
                <a:cs typeface="Calibri" panose="020F0502020204030204" pitchFamily="34" charset="0"/>
              </a:rPr>
              <a:t>.</a:t>
            </a:r>
            <a:endParaRPr lang="en-US" altLang="zh-CN" sz="2400" b="1" i="1" dirty="0">
              <a:latin typeface="Calibri" panose="020F0502020204030204" pitchFamily="34" charset="0"/>
              <a:cs typeface="Calibri" panose="020F0502020204030204" pitchFamily="34" charset="0"/>
            </a:endParaRPr>
          </a:p>
          <a:p>
            <a:r>
              <a:rPr lang="en-US" altLang="zh-CN" sz="2400" b="1" i="1" dirty="0">
                <a:solidFill>
                  <a:srgbClr val="C00000"/>
                </a:solidFill>
                <a:latin typeface="Calibri" panose="020F0502020204030204" pitchFamily="34" charset="0"/>
                <a:cs typeface="Calibri" panose="020F0502020204030204" pitchFamily="34" charset="0"/>
              </a:rPr>
              <a:t>Let’s take action right now! </a:t>
            </a:r>
            <a:r>
              <a:rPr lang="en-US" altLang="zh-CN" sz="2400" b="1" i="1" dirty="0">
                <a:latin typeface="Calibri" panose="020F0502020204030204" pitchFamily="34" charset="0"/>
                <a:cs typeface="Calibri" panose="020F0502020204030204" pitchFamily="34" charset="0"/>
              </a:rPr>
              <a:t>I’m convinced our efforts will eventually pay off.</a:t>
            </a:r>
            <a:endParaRPr lang="en-US" altLang="zh-CN" sz="2400" b="1" i="1" dirty="0">
              <a:latin typeface="Calibri" panose="020F0502020204030204" pitchFamily="34" charset="0"/>
              <a:cs typeface="Calibri" panose="020F0502020204030204" pitchFamily="34" charset="0"/>
            </a:endParaRPr>
          </a:p>
          <a:p>
            <a:r>
              <a:rPr lang="en-US" altLang="zh-CN" sz="2400" b="1" i="1" dirty="0">
                <a:latin typeface="Calibri" panose="020F0502020204030204" pitchFamily="34" charset="0"/>
                <a:cs typeface="Calibri" panose="020F0502020204030204" pitchFamily="34" charset="0"/>
              </a:rPr>
              <a:t>Hoping to see you participate in the activity! </a:t>
            </a:r>
            <a:r>
              <a:rPr lang="en-US" altLang="zh-CN" sz="2400" b="1" i="1" dirty="0">
                <a:solidFill>
                  <a:srgbClr val="C00000"/>
                </a:solidFill>
                <a:latin typeface="Calibri" panose="020F0502020204030204" pitchFamily="34" charset="0"/>
                <a:cs typeface="Calibri" panose="020F0502020204030204" pitchFamily="34" charset="0"/>
              </a:rPr>
              <a:t>Take action now and you won’t regret it</a:t>
            </a:r>
            <a:r>
              <a:rPr lang="en-US" altLang="zh-CN" sz="2400" b="1" i="1" dirty="0">
                <a:latin typeface="Calibri" panose="020F0502020204030204" pitchFamily="34" charset="0"/>
                <a:cs typeface="Calibri" panose="020F0502020204030204" pitchFamily="34" charset="0"/>
              </a:rPr>
              <a:t>!</a:t>
            </a:r>
            <a:endParaRPr lang="en-US" altLang="zh-CN" sz="2400" b="1" i="1" dirty="0">
              <a:latin typeface="Calibri" panose="020F0502020204030204" pitchFamily="34" charset="0"/>
              <a:cs typeface="Calibri" panose="020F0502020204030204" pitchFamily="34" charset="0"/>
            </a:endParaRPr>
          </a:p>
        </p:txBody>
      </p:sp>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85496" y="4307803"/>
            <a:ext cx="1573441" cy="1701289"/>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down)">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down)">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down)">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down)">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wipe(down)">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wipe(down)">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1160206"/>
            <a:ext cx="12192000" cy="4832092"/>
          </a:xfrm>
          <a:prstGeom prst="rect">
            <a:avLst/>
          </a:prstGeom>
          <a:solidFill>
            <a:schemeClr val="accent6">
              <a:lumMod val="20000"/>
              <a:lumOff val="80000"/>
            </a:schemeClr>
          </a:solidFill>
          <a:ln>
            <a:solidFill>
              <a:schemeClr val="accent6">
                <a:lumMod val="20000"/>
                <a:lumOff val="80000"/>
              </a:schemeClr>
            </a:solidFill>
          </a:ln>
        </p:spPr>
        <p:txBody>
          <a:bodyPr wrap="square">
            <a:spAutoFit/>
          </a:bodyPr>
          <a:lstStyle/>
          <a:p>
            <a:pPr algn="just"/>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第四部分</a:t>
            </a:r>
            <a:r>
              <a:rPr lang="zh-CN" altLang="zh-CN" sz="2800" b="1" kern="100" dirty="0">
                <a:solidFill>
                  <a:srgbClr val="C00000"/>
                </a:solidFill>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写作（共两节，满分</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40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分）</a:t>
            </a:r>
            <a:r>
              <a:rPr lang="zh-CN" altLang="zh-CN" sz="2800" b="1" kern="100" dirty="0">
                <a:solidFill>
                  <a:srgbClr val="C00000"/>
                </a:solidFill>
                <a:effectLst/>
                <a:latin typeface="等线" panose="02010600030101010101" pitchFamily="2" charset="-122"/>
                <a:ea typeface="Times New Roman" panose="02020603050405020304" pitchFamily="18" charset="0"/>
                <a:cs typeface="Times New Roman" panose="02020603050405020304" pitchFamily="18" charset="0"/>
              </a:rPr>
              <a:t>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应用文写作（满分</a:t>
            </a:r>
            <a:r>
              <a:rPr lang="en-US"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 15 </a:t>
            </a:r>
            <a:r>
              <a:rPr lang="zh-CN" altLang="zh-CN" sz="2800" b="1" kern="100" dirty="0">
                <a:solidFill>
                  <a:srgbClr val="C00000"/>
                </a:solidFill>
                <a:effectLst/>
                <a:latin typeface="Times New Roman" panose="02020603050405020304" pitchFamily="18" charset="0"/>
                <a:ea typeface="宋体" panose="02010600030101010101" pitchFamily="2" charset="-122"/>
                <a:cs typeface="Times New Roman" panose="02020603050405020304" pitchFamily="18" charset="0"/>
              </a:rPr>
              <a:t>分）</a:t>
            </a:r>
            <a:endParaRPr lang="zh-CN" altLang="zh-CN" sz="2800" b="1" kern="100" dirty="0">
              <a:solidFill>
                <a:srgbClr val="C00000"/>
              </a:solidFill>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假定你是国际学校学生李华，</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4</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月</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22</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世界地球日</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”(Earth Day)</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即将来临，请你代表学生会写一封倡议书，呼吁大家关爱地球。内容包括：</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现状说明；</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具体措施；</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marL="342900" lvl="0" indent="-342900" algn="just">
              <a:buFont typeface="+mj-lt"/>
              <a:buAutoNum type="arabicPeriod"/>
            </a:pP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发出倡议。</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注意：</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1.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词数</a:t>
            </a:r>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80</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左右；</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2. </a:t>
            </a:r>
            <a:r>
              <a:rPr lang="zh-CN"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可以适当增加细节，以使行文连贯。</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2800" b="1" kern="100" dirty="0">
                <a:effectLst/>
                <a:latin typeface="Times New Roman" panose="02020603050405020304" pitchFamily="18" charset="0"/>
                <a:ea typeface="宋体" panose="02010600030101010101" pitchFamily="2" charset="-122"/>
                <a:cs typeface="Times New Roman" panose="02020603050405020304" pitchFamily="18" charset="0"/>
              </a:rPr>
              <a:t>______________________________________________________________________________________________________________________________</a:t>
            </a:r>
            <a:endParaRPr lang="zh-CN" altLang="zh-CN" sz="2800" b="1"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318C80"/>
      </a:accent1>
      <a:accent2>
        <a:srgbClr val="F2CF61"/>
      </a:accent2>
      <a:accent3>
        <a:srgbClr val="A6E582"/>
      </a:accent3>
      <a:accent4>
        <a:srgbClr val="51D9B5"/>
      </a:accent4>
      <a:accent5>
        <a:srgbClr val="D95B5B"/>
      </a:accent5>
      <a:accent6>
        <a:srgbClr val="BFBFBF"/>
      </a:accent6>
      <a:hlink>
        <a:srgbClr val="D95B5B"/>
      </a:hlink>
      <a:folHlink>
        <a:srgbClr val="F2CF6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latin typeface="造字工房悦圆演示版常规体" pitchFamily="2" charset="-122"/>
            <a:ea typeface="造字工房悦圆演示版常规体" pitchFamily="2"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7214</Words>
  <Application>WPS 演示</Application>
  <PresentationFormat>宽屏</PresentationFormat>
  <Paragraphs>266</Paragraphs>
  <Slides>20</Slides>
  <Notes>2</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20</vt:i4>
      </vt:variant>
    </vt:vector>
  </HeadingPairs>
  <TitlesOfParts>
    <vt:vector size="38" baseType="lpstr">
      <vt:lpstr>Arial</vt:lpstr>
      <vt:lpstr>宋体</vt:lpstr>
      <vt:lpstr>Wingdings</vt:lpstr>
      <vt:lpstr>造字工房悦圆演示版常规体</vt:lpstr>
      <vt:lpstr>Times New Roman</vt:lpstr>
      <vt:lpstr>等线</vt:lpstr>
      <vt:lpstr>Calibri</vt:lpstr>
      <vt:lpstr>Comic Sans MS</vt:lpstr>
      <vt:lpstr>Times New Roman</vt:lpstr>
      <vt:lpstr>微软雅黑</vt:lpstr>
      <vt:lpstr>Arial Unicode MS</vt:lpstr>
      <vt:lpstr>等线 Light</vt:lpstr>
      <vt:lpstr>HelveticaNeue</vt:lpstr>
      <vt:lpstr>Corbel</vt:lpstr>
      <vt:lpstr>华文新魏</vt:lpstr>
      <vt:lpstr>Calibri Light</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Magicbook</dc:creator>
  <cp:lastModifiedBy>24147</cp:lastModifiedBy>
  <cp:revision>76</cp:revision>
  <dcterms:created xsi:type="dcterms:W3CDTF">2022-02-24T02:17:00Z</dcterms:created>
  <dcterms:modified xsi:type="dcterms:W3CDTF">2022-03-16T08:36:46Z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A65FFFFB367643FC947BF84C07F3215B</vt:lpwstr>
  </property>
  <property fmtid="{D5CDD505-2E9C-101B-9397-08002B2CF9AE}" pid="3" name="KSOProductBuildVer">
    <vt:lpwstr>2052-11.8.2.8411</vt:lpwstr>
  </property>
</Properties>
</file>