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64" r:id="rId4"/>
    <p:sldMasterId id="2147483668" r:id="rId5"/>
    <p:sldMasterId id="2147483672" r:id="rId6"/>
    <p:sldMasterId id="2147483676" r:id="rId7"/>
    <p:sldMasterId id="2147483680" r:id="rId8"/>
    <p:sldMasterId id="2147483684" r:id="rId9"/>
    <p:sldMasterId id="2147483688" r:id="rId10"/>
    <p:sldMasterId id="2147483692" r:id="rId11"/>
    <p:sldMasterId id="2147483696" r:id="rId12"/>
  </p:sldMasterIdLst>
  <p:notesMasterIdLst>
    <p:notesMasterId r:id="rId15"/>
  </p:notesMasterIdLst>
  <p:sldIdLst>
    <p:sldId id="591" r:id="rId13"/>
    <p:sldId id="470" r:id="rId14"/>
    <p:sldId id="517" r:id="rId16"/>
    <p:sldId id="556" r:id="rId17"/>
    <p:sldId id="557" r:id="rId18"/>
    <p:sldId id="558" r:id="rId19"/>
    <p:sldId id="559" r:id="rId20"/>
    <p:sldId id="560" r:id="rId21"/>
    <p:sldId id="561" r:id="rId22"/>
    <p:sldId id="562" r:id="rId23"/>
    <p:sldId id="563" r:id="rId24"/>
    <p:sldId id="564" r:id="rId25"/>
    <p:sldId id="565" r:id="rId26"/>
    <p:sldId id="566" r:id="rId27"/>
    <p:sldId id="586" r:id="rId28"/>
    <p:sldId id="587" r:id="rId29"/>
    <p:sldId id="568" r:id="rId30"/>
    <p:sldId id="567" r:id="rId31"/>
    <p:sldId id="297" r:id="rId32"/>
  </p:sldIdLst>
  <p:sldSz cx="12190095" cy="685927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C17CD"/>
    <a:srgbClr val="2C6181"/>
    <a:srgbClr val="3296A8"/>
    <a:srgbClr val="6D8AAB"/>
    <a:srgbClr val="31709C"/>
    <a:srgbClr val="7697B3"/>
    <a:srgbClr val="6FA094"/>
    <a:srgbClr val="94BCB4"/>
    <a:srgbClr val="59503C"/>
    <a:srgbClr val="1FBC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22" autoAdjust="0"/>
    <p:restoredTop sz="85357" autoAdjust="0"/>
  </p:normalViewPr>
  <p:slideViewPr>
    <p:cSldViewPr snapToGrid="0" showGuides="1">
      <p:cViewPr varScale="1">
        <p:scale>
          <a:sx n="73" d="100"/>
          <a:sy n="73" d="100"/>
        </p:scale>
        <p:origin x="1181" y="72"/>
      </p:cViewPr>
      <p:guideLst>
        <p:guide orient="horz" pos="2168"/>
        <p:guide pos="385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19.xml"/><Relationship Id="rId31" Type="http://schemas.openxmlformats.org/officeDocument/2006/relationships/slide" Target="slides/slide18.xml"/><Relationship Id="rId30" Type="http://schemas.openxmlformats.org/officeDocument/2006/relationships/slide" Target="slides/slide17.xml"/><Relationship Id="rId3" Type="http://schemas.openxmlformats.org/officeDocument/2006/relationships/slideMaster" Target="slideMasters/slideMaster2.xml"/><Relationship Id="rId29" Type="http://schemas.openxmlformats.org/officeDocument/2006/relationships/slide" Target="slides/slide16.xml"/><Relationship Id="rId28" Type="http://schemas.openxmlformats.org/officeDocument/2006/relationships/slide" Target="slides/slide15.xml"/><Relationship Id="rId27" Type="http://schemas.openxmlformats.org/officeDocument/2006/relationships/slide" Target="slides/slide14.xml"/><Relationship Id="rId26" Type="http://schemas.openxmlformats.org/officeDocument/2006/relationships/slide" Target="slides/slide13.xml"/><Relationship Id="rId25" Type="http://schemas.openxmlformats.org/officeDocument/2006/relationships/slide" Target="slides/slide12.xml"/><Relationship Id="rId24" Type="http://schemas.openxmlformats.org/officeDocument/2006/relationships/slide" Target="slides/slide11.xml"/><Relationship Id="rId23" Type="http://schemas.openxmlformats.org/officeDocument/2006/relationships/slide" Target="slides/slide10.xml"/><Relationship Id="rId22" Type="http://schemas.openxmlformats.org/officeDocument/2006/relationships/slide" Target="slides/slide9.xml"/><Relationship Id="rId21" Type="http://schemas.openxmlformats.org/officeDocument/2006/relationships/slide" Target="slides/slide8.xml"/><Relationship Id="rId20" Type="http://schemas.openxmlformats.org/officeDocument/2006/relationships/slide" Target="slides/slide7.xml"/><Relationship Id="rId2" Type="http://schemas.openxmlformats.org/officeDocument/2006/relationships/theme" Target="theme/theme1.xml"/><Relationship Id="rId19" Type="http://schemas.openxmlformats.org/officeDocument/2006/relationships/slide" Target="slides/slide6.xml"/><Relationship Id="rId18" Type="http://schemas.openxmlformats.org/officeDocument/2006/relationships/slide" Target="slides/slide5.xml"/><Relationship Id="rId17" Type="http://schemas.openxmlformats.org/officeDocument/2006/relationships/slide" Target="slides/slide4.xml"/><Relationship Id="rId16" Type="http://schemas.openxmlformats.org/officeDocument/2006/relationships/slide" Target="slides/slide3.xml"/><Relationship Id="rId15" Type="http://schemas.openxmlformats.org/officeDocument/2006/relationships/notesMaster" Target="notesMasters/notesMaster1.xml"/><Relationship Id="rId14" Type="http://schemas.openxmlformats.org/officeDocument/2006/relationships/slide" Target="slides/slide2.xml"/><Relationship Id="rId13" Type="http://schemas.openxmlformats.org/officeDocument/2006/relationships/slide" Target="slides/slide1.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4" Type="http://schemas.microsoft.com/office/2007/relationships/hdphoto" Target="../media/image6.wdp"/><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4" Type="http://schemas.microsoft.com/office/2007/relationships/hdphoto" Target="../media/image6.wdp"/><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4" Type="http://schemas.microsoft.com/office/2007/relationships/hdphoto" Target="../media/image6.wdp"/><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4" Type="http://schemas.microsoft.com/office/2007/relationships/hdphoto" Target="../media/image6.wdp"/><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4" Type="http://schemas.microsoft.com/office/2007/relationships/hdphoto" Target="../media/image6.wdp"/><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4" Type="http://schemas.microsoft.com/office/2007/relationships/hdphoto" Target="../media/image6.wdp"/><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4" Type="http://schemas.microsoft.com/office/2007/relationships/hdphoto" Target="../media/image6.wdp"/><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4" Type="http://schemas.microsoft.com/office/2007/relationships/hdphoto" Target="../media/image6.wdp"/><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4" Type="http://schemas.microsoft.com/office/2007/relationships/hdphoto" Target="../media/image6.wdp"/><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endParaRPr lang="en-US"/>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endParaRPr lang="en-US"/>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endParaRPr lang="en-US"/>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endParaRPr lang="en-US"/>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endParaRPr lang="en-US"/>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endParaRPr lang="en-US"/>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7" Type="http://schemas.openxmlformats.org/officeDocument/2006/relationships/theme" Target="../theme/theme10.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1.jpeg"/><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47.xml"/><Relationship Id="rId8" Type="http://schemas.openxmlformats.org/officeDocument/2006/relationships/slideLayout" Target="../slideLayouts/slideLayout46.xml"/><Relationship Id="rId7" Type="http://schemas.openxmlformats.org/officeDocument/2006/relationships/slideLayout" Target="../slideLayouts/slideLayout45.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3" Type="http://schemas.openxmlformats.org/officeDocument/2006/relationships/slideLayout" Target="../slideLayouts/slideLayout41.xml"/><Relationship Id="rId2" Type="http://schemas.openxmlformats.org/officeDocument/2006/relationships/slideLayout" Target="../slideLayouts/slideLayout40.xml"/><Relationship Id="rId16" Type="http://schemas.openxmlformats.org/officeDocument/2006/relationships/theme" Target="../theme/theme11.xml"/><Relationship Id="rId15" Type="http://schemas.openxmlformats.org/officeDocument/2006/relationships/image" Target="../media/image2.png"/><Relationship Id="rId14" Type="http://schemas.openxmlformats.org/officeDocument/2006/relationships/image" Target="../media/image1.jpeg"/><Relationship Id="rId13" Type="http://schemas.openxmlformats.org/officeDocument/2006/relationships/slideLayout" Target="../slideLayouts/slideLayout51.xml"/><Relationship Id="rId12" Type="http://schemas.openxmlformats.org/officeDocument/2006/relationships/slideLayout" Target="../slideLayouts/slideLayout50.xml"/><Relationship Id="rId11" Type="http://schemas.openxmlformats.org/officeDocument/2006/relationships/slideLayout" Target="../slideLayouts/slideLayout49.xml"/><Relationship Id="rId10" Type="http://schemas.openxmlformats.org/officeDocument/2006/relationships/slideLayout" Target="../slideLayouts/slideLayout48.xml"/><Relationship Id="rId1" Type="http://schemas.openxmlformats.org/officeDocument/2006/relationships/slideLayout" Target="../slideLayouts/slideLayout39.xml"/></Relationships>
</file>

<file path=ppt/slideMasters/_rels/slideMaster2.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1.jpeg"/><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7" Type="http://schemas.openxmlformats.org/officeDocument/2006/relationships/theme" Target="../theme/theme3.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1.jpeg"/><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6" Type="http://schemas.openxmlformats.org/officeDocument/2006/relationships/theme" Target="../theme/theme4.xml"/><Relationship Id="rId5" Type="http://schemas.openxmlformats.org/officeDocument/2006/relationships/image" Target="../media/image3.png"/><Relationship Id="rId4" Type="http://schemas.openxmlformats.org/officeDocument/2006/relationships/image" Target="../media/image1.jpeg"/><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6" Type="http://schemas.openxmlformats.org/officeDocument/2006/relationships/theme" Target="../theme/theme5.xml"/><Relationship Id="rId5" Type="http://schemas.openxmlformats.org/officeDocument/2006/relationships/image" Target="../media/image3.png"/><Relationship Id="rId4" Type="http://schemas.openxmlformats.org/officeDocument/2006/relationships/image" Target="../media/image1.jpeg"/><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6" Type="http://schemas.openxmlformats.org/officeDocument/2006/relationships/theme" Target="../theme/theme6.xml"/><Relationship Id="rId5" Type="http://schemas.openxmlformats.org/officeDocument/2006/relationships/image" Target="../media/image3.png"/><Relationship Id="rId4" Type="http://schemas.openxmlformats.org/officeDocument/2006/relationships/image" Target="../media/image1.jpeg"/><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6" Type="http://schemas.openxmlformats.org/officeDocument/2006/relationships/theme" Target="../theme/theme7.xml"/><Relationship Id="rId5" Type="http://schemas.openxmlformats.org/officeDocument/2006/relationships/image" Target="../media/image3.png"/><Relationship Id="rId4" Type="http://schemas.openxmlformats.org/officeDocument/2006/relationships/image" Target="../media/image1.jpeg"/><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6" Type="http://schemas.openxmlformats.org/officeDocument/2006/relationships/theme" Target="../theme/theme8.xml"/><Relationship Id="rId5" Type="http://schemas.openxmlformats.org/officeDocument/2006/relationships/image" Target="../media/image3.png"/><Relationship Id="rId4" Type="http://schemas.openxmlformats.org/officeDocument/2006/relationships/image" Target="../media/image1.jpeg"/><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9.xml.rels><?xml version="1.0" encoding="UTF-8" standalone="yes"?>
<Relationships xmlns="http://schemas.openxmlformats.org/package/2006/relationships"><Relationship Id="rId6" Type="http://schemas.openxmlformats.org/officeDocument/2006/relationships/theme" Target="../theme/theme9.xml"/><Relationship Id="rId5" Type="http://schemas.openxmlformats.org/officeDocument/2006/relationships/image" Target="../media/image3.png"/><Relationship Id="rId4" Type="http://schemas.openxmlformats.org/officeDocument/2006/relationships/image" Target="../media/image1.jpeg"/><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fld>
            <a:endParaRPr lang="zh-CN" altLang="en-US"/>
          </a:p>
        </p:txBody>
      </p:sp>
      <p:pic>
        <p:nvPicPr>
          <p:cNvPr id="12" name="图片 11" descr="水印"/>
          <p:cNvPicPr>
            <a:picLocks noChangeAspect="1"/>
          </p:cNvPicPr>
          <p:nvPr userDrawn="1"/>
        </p:nvPicPr>
        <p:blipFill>
          <a:blip r:embed="rId13"/>
          <a:stretch>
            <a:fillRect/>
          </a:stretch>
        </p:blipFill>
        <p:spPr>
          <a:xfrm>
            <a:off x="7185172" y="64661"/>
            <a:ext cx="4901434" cy="158661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pic>
        <p:nvPicPr>
          <p:cNvPr id="12" name="图片 11" descr="水印"/>
          <p:cNvPicPr>
            <a:picLocks noChangeAspect="1"/>
          </p:cNvPicPr>
          <p:nvPr userDrawn="1"/>
        </p:nvPicPr>
        <p:blipFill>
          <a:blip r:embed="rId6"/>
          <a:stretch>
            <a:fillRect/>
          </a:stretch>
        </p:blipFill>
        <p:spPr>
          <a:xfrm>
            <a:off x="7185172" y="64661"/>
            <a:ext cx="4901434" cy="1586617"/>
          </a:xfrm>
          <a:prstGeom prst="rect">
            <a:avLst/>
          </a:prstGeom>
        </p:spPr>
      </p:pic>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Lst>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pic>
        <p:nvPicPr>
          <p:cNvPr id="12" name="图片 11" descr="水印"/>
          <p:cNvPicPr>
            <a:picLocks noChangeAspect="1"/>
          </p:cNvPicPr>
          <p:nvPr userDrawn="1"/>
        </p:nvPicPr>
        <p:blipFill>
          <a:blip r:embed="rId15"/>
          <a:stretch>
            <a:fillRect/>
          </a:stretch>
        </p:blipFill>
        <p:spPr>
          <a:xfrm>
            <a:off x="7185172" y="64661"/>
            <a:ext cx="4901434" cy="1586617"/>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pic>
        <p:nvPicPr>
          <p:cNvPr id="12" name="图片 11" descr="水印"/>
          <p:cNvPicPr>
            <a:picLocks noChangeAspect="1"/>
          </p:cNvPicPr>
          <p:nvPr userDrawn="1"/>
        </p:nvPicPr>
        <p:blipFill>
          <a:blip r:embed="rId6"/>
          <a:stretch>
            <a:fillRect/>
          </a:stretch>
        </p:blipFill>
        <p:spPr>
          <a:xfrm>
            <a:off x="7185172" y="64661"/>
            <a:ext cx="4901434" cy="158661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pic>
        <p:nvPicPr>
          <p:cNvPr id="12" name="图片 11" descr="水印"/>
          <p:cNvPicPr>
            <a:picLocks noChangeAspect="1"/>
          </p:cNvPicPr>
          <p:nvPr userDrawn="1"/>
        </p:nvPicPr>
        <p:blipFill>
          <a:blip r:embed="rId6"/>
          <a:stretch>
            <a:fillRect/>
          </a:stretch>
        </p:blipFill>
        <p:spPr>
          <a:xfrm>
            <a:off x="7185172" y="64661"/>
            <a:ext cx="4901434" cy="1586617"/>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image" Target="../media/image2.png"/><Relationship Id="rId1"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46.xml"/><Relationship Id="rId4" Type="http://schemas.openxmlformats.org/officeDocument/2006/relationships/image" Target="../media/image9.png"/><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image" Target="../media/image8.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46.xml"/><Relationship Id="rId3" Type="http://schemas.openxmlformats.org/officeDocument/2006/relationships/tags" Target="../tags/tag1.xml"/><Relationship Id="rId2" Type="http://schemas.openxmlformats.org/officeDocument/2006/relationships/image" Target="../media/image9.png"/><Relationship Id="rId1"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1881" y="1247481"/>
            <a:ext cx="6537573"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0249" y="2274750"/>
            <a:ext cx="3358625" cy="335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0248" y="1617628"/>
            <a:ext cx="3603062"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12" name="图片 11" descr="水印"/>
          <p:cNvPicPr>
            <a:picLocks noChangeAspect="1"/>
          </p:cNvPicPr>
          <p:nvPr userDrawn="1"/>
        </p:nvPicPr>
        <p:blipFill>
          <a:blip r:embed="rId2"/>
          <a:stretch>
            <a:fillRect/>
          </a:stretch>
        </p:blipFill>
        <p:spPr>
          <a:xfrm>
            <a:off x="7185172" y="64661"/>
            <a:ext cx="4901434" cy="1586617"/>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81753"/>
            <a:ext cx="12190413" cy="654256"/>
            <a:chOff x="0" y="761813"/>
            <a:chExt cx="12190413" cy="654256"/>
          </a:xfrm>
        </p:grpSpPr>
        <p:sp>
          <p:nvSpPr>
            <p:cNvPr id="11" name="矩形 10"/>
            <p:cNvSpPr/>
            <p:nvPr/>
          </p:nvSpPr>
          <p:spPr>
            <a:xfrm flipV="1">
              <a:off x="0" y="1370350"/>
              <a:ext cx="12190413" cy="45719"/>
            </a:xfrm>
            <a:prstGeom prst="rect">
              <a:avLst/>
            </a:prstGeom>
            <a:solidFill>
              <a:srgbClr val="2C6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727710" y="761813"/>
              <a:ext cx="760539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l" eaLnBrk="1" hangingPunct="1"/>
              <a:r>
                <a:rPr lang="zh-CN" altLang="en-US" sz="3200" b="1" dirty="0">
                  <a:solidFill>
                    <a:srgbClr val="2C6181"/>
                  </a:solidFill>
                  <a:latin typeface="微软雅黑" panose="020B0503020204020204" pitchFamily="34" charset="-122"/>
                  <a:ea typeface="微软雅黑" panose="020B0503020204020204" pitchFamily="34" charset="-122"/>
                  <a:sym typeface="Arial" panose="020B0604020202020204" pitchFamily="34" charset="0"/>
                </a:rPr>
                <a:t>思维和表达</a:t>
              </a:r>
              <a:r>
                <a:rPr lang="en-US" altLang="zh-CN" sz="3200" b="1" dirty="0">
                  <a:solidFill>
                    <a:srgbClr val="2C6181"/>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3200" b="1" dirty="0">
                  <a:solidFill>
                    <a:srgbClr val="2C6181"/>
                  </a:solidFill>
                  <a:latin typeface="微软雅黑" panose="020B0503020204020204" pitchFamily="34" charset="-122"/>
                  <a:ea typeface="微软雅黑" panose="020B0503020204020204" pitchFamily="34" charset="-122"/>
                  <a:sym typeface="Arial" panose="020B0604020202020204" pitchFamily="34" charset="0"/>
                </a:rPr>
                <a:t>中段</a:t>
              </a:r>
              <a:r>
                <a:rPr lang="en-US" altLang="zh-CN" sz="3200" b="1" dirty="0">
                  <a:solidFill>
                    <a:srgbClr val="2C6181"/>
                  </a:solidFill>
                  <a:latin typeface="微软雅黑" panose="020B0503020204020204" pitchFamily="34" charset="-122"/>
                  <a:ea typeface="微软雅黑" panose="020B0503020204020204" pitchFamily="34" charset="-122"/>
                  <a:sym typeface="Arial" panose="020B0604020202020204" pitchFamily="34" charset="0"/>
                </a:rPr>
                <a:t>body</a:t>
              </a:r>
              <a:endParaRPr lang="en-US" altLang="zh-CN" sz="3200" b="1" dirty="0">
                <a:solidFill>
                  <a:srgbClr val="2C6181"/>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 name="文本框 1"/>
          <p:cNvSpPr txBox="1"/>
          <p:nvPr/>
        </p:nvSpPr>
        <p:spPr>
          <a:xfrm>
            <a:off x="153670" y="1133475"/>
            <a:ext cx="12037060" cy="5835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fontAlgn="auto">
              <a:lnSpc>
                <a:spcPts val="3840"/>
              </a:lnSpc>
            </a:pPr>
            <a:r>
              <a:rPr lang="en-US" sz="2800" dirty="0">
                <a:sym typeface="+mn-ea"/>
              </a:rPr>
              <a:t>2.介绍活动安排:</a:t>
            </a:r>
            <a:endParaRPr lang="en-US" sz="2800">
              <a:solidFill>
                <a:srgbClr val="1C17CD"/>
              </a:solidFill>
              <a:latin typeface="Arial" panose="020B0604020202020204" pitchFamily="34" charset="0"/>
              <a:cs typeface="Arial" panose="020B0604020202020204" pitchFamily="34" charset="0"/>
              <a:sym typeface="+mn-ea"/>
            </a:endParaRPr>
          </a:p>
        </p:txBody>
      </p:sp>
      <p:sp>
        <p:nvSpPr>
          <p:cNvPr id="3" name="文本框 2"/>
          <p:cNvSpPr txBox="1"/>
          <p:nvPr/>
        </p:nvSpPr>
        <p:spPr>
          <a:xfrm>
            <a:off x="135890" y="1879600"/>
            <a:ext cx="11918950" cy="583565"/>
          </a:xfrm>
          <a:prstGeom prst="rect">
            <a:avLst/>
          </a:prstGeom>
          <a:noFill/>
        </p:spPr>
        <p:txBody>
          <a:bodyPr wrap="square" rtlCol="0">
            <a:spAutoFit/>
          </a:bodyPr>
          <a:p>
            <a:pPr fontAlgn="auto">
              <a:lnSpc>
                <a:spcPts val="3840"/>
              </a:lnSpc>
            </a:pPr>
            <a:r>
              <a:rPr lang="en-US" sz="2800">
                <a:sym typeface="+mn-ea"/>
              </a:rPr>
              <a:t>--</a:t>
            </a:r>
            <a:r>
              <a:rPr sz="2800">
                <a:sym typeface="+mn-ea"/>
              </a:rPr>
              <a:t>1.志愿者</a:t>
            </a:r>
            <a:r>
              <a:rPr lang="en-US" sz="2800">
                <a:sym typeface="+mn-ea"/>
              </a:rPr>
              <a:t>be volunteers</a:t>
            </a:r>
            <a:endParaRPr lang="zh-CN" altLang="en-US" sz="2800">
              <a:solidFill>
                <a:srgbClr val="1C17CD"/>
              </a:solidFill>
            </a:endParaRPr>
          </a:p>
        </p:txBody>
      </p:sp>
      <p:sp>
        <p:nvSpPr>
          <p:cNvPr id="5" name="文本框 4"/>
          <p:cNvSpPr txBox="1"/>
          <p:nvPr/>
        </p:nvSpPr>
        <p:spPr>
          <a:xfrm>
            <a:off x="243840" y="2463165"/>
            <a:ext cx="11718290" cy="405130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p>
            <a:pPr fontAlgn="auto">
              <a:lnSpc>
                <a:spcPts val="3860"/>
              </a:lnSpc>
            </a:pPr>
            <a:r>
              <a:rPr lang="en-US" sz="2800">
                <a:latin typeface="Arial" panose="020B0604020202020204" pitchFamily="34" charset="0"/>
                <a:cs typeface="Arial" panose="020B0604020202020204" pitchFamily="34" charset="0"/>
              </a:rPr>
              <a:t>1.My social practice will kick off with a visit to the children’s home, which will instill a  touch of homely warmth in their life.</a:t>
            </a:r>
            <a:endParaRPr lang="en-US" sz="2800">
              <a:latin typeface="Arial" panose="020B0604020202020204" pitchFamily="34" charset="0"/>
              <a:cs typeface="Arial" panose="020B0604020202020204" pitchFamily="34" charset="0"/>
            </a:endParaRPr>
          </a:p>
          <a:p>
            <a:pPr fontAlgn="auto">
              <a:lnSpc>
                <a:spcPts val="3860"/>
              </a:lnSpc>
            </a:pPr>
            <a:r>
              <a:rPr lang="en-US" sz="2800">
                <a:latin typeface="Arial" panose="020B0604020202020204" pitchFamily="34" charset="0"/>
                <a:cs typeface="Arial" panose="020B0604020202020204" pitchFamily="34" charset="0"/>
              </a:rPr>
              <a:t>2.Together with other school volunteers, we will participate in serving communities, circulating knowledge about garbage classification and  bringing warmth to the elderly in the nursing home.</a:t>
            </a:r>
            <a:endParaRPr lang="en-US" sz="2800">
              <a:latin typeface="Arial" panose="020B0604020202020204" pitchFamily="34" charset="0"/>
              <a:cs typeface="Arial" panose="020B0604020202020204" pitchFamily="34" charset="0"/>
            </a:endParaRPr>
          </a:p>
          <a:p>
            <a:pPr fontAlgn="auto">
              <a:lnSpc>
                <a:spcPts val="3860"/>
              </a:lnSpc>
            </a:pPr>
            <a:r>
              <a:rPr lang="en-US" sz="2800">
                <a:latin typeface="Arial" panose="020B0604020202020204" pitchFamily="34" charset="0"/>
                <a:cs typeface="Arial" panose="020B0604020202020204" pitchFamily="34" charset="0"/>
              </a:rPr>
              <a:t>3.I’ll volunteer in the local museum to show visitors around the museum, through which to develop their interest in local culture and love of our hometown. </a:t>
            </a:r>
            <a:endParaRPr lang="en-US" sz="28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blinds(horizontal)">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blinds(horizontal)">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81753"/>
            <a:ext cx="12190413" cy="654256"/>
            <a:chOff x="0" y="761813"/>
            <a:chExt cx="12190413" cy="654256"/>
          </a:xfrm>
        </p:grpSpPr>
        <p:sp>
          <p:nvSpPr>
            <p:cNvPr id="11" name="矩形 10"/>
            <p:cNvSpPr/>
            <p:nvPr/>
          </p:nvSpPr>
          <p:spPr>
            <a:xfrm flipV="1">
              <a:off x="0" y="1370350"/>
              <a:ext cx="12190413" cy="45719"/>
            </a:xfrm>
            <a:prstGeom prst="rect">
              <a:avLst/>
            </a:prstGeom>
            <a:solidFill>
              <a:srgbClr val="2C6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727710" y="761813"/>
              <a:ext cx="760539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l" eaLnBrk="1" hangingPunct="1"/>
              <a:r>
                <a:rPr lang="zh-CN" altLang="en-US" sz="3200" b="1" dirty="0">
                  <a:solidFill>
                    <a:srgbClr val="2C6181"/>
                  </a:solidFill>
                  <a:latin typeface="微软雅黑" panose="020B0503020204020204" pitchFamily="34" charset="-122"/>
                  <a:ea typeface="微软雅黑" panose="020B0503020204020204" pitchFamily="34" charset="-122"/>
                  <a:sym typeface="Arial" panose="020B0604020202020204" pitchFamily="34" charset="0"/>
                </a:rPr>
                <a:t>思维和表达</a:t>
              </a:r>
              <a:r>
                <a:rPr lang="en-US" altLang="zh-CN" sz="3200" b="1" dirty="0">
                  <a:solidFill>
                    <a:srgbClr val="2C6181"/>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3200" b="1" dirty="0">
                  <a:solidFill>
                    <a:srgbClr val="2C6181"/>
                  </a:solidFill>
                  <a:latin typeface="微软雅黑" panose="020B0503020204020204" pitchFamily="34" charset="-122"/>
                  <a:ea typeface="微软雅黑" panose="020B0503020204020204" pitchFamily="34" charset="-122"/>
                  <a:sym typeface="Arial" panose="020B0604020202020204" pitchFamily="34" charset="0"/>
                </a:rPr>
                <a:t>中段</a:t>
              </a:r>
              <a:r>
                <a:rPr lang="en-US" altLang="zh-CN" sz="3200" b="1" dirty="0">
                  <a:solidFill>
                    <a:srgbClr val="2C6181"/>
                  </a:solidFill>
                  <a:latin typeface="微软雅黑" panose="020B0503020204020204" pitchFamily="34" charset="-122"/>
                  <a:ea typeface="微软雅黑" panose="020B0503020204020204" pitchFamily="34" charset="-122"/>
                  <a:sym typeface="Arial" panose="020B0604020202020204" pitchFamily="34" charset="0"/>
                </a:rPr>
                <a:t>body</a:t>
              </a:r>
              <a:endParaRPr lang="en-US" altLang="zh-CN" sz="3200" b="1" dirty="0">
                <a:solidFill>
                  <a:srgbClr val="2C6181"/>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 name="文本框 1"/>
          <p:cNvSpPr txBox="1"/>
          <p:nvPr/>
        </p:nvSpPr>
        <p:spPr>
          <a:xfrm>
            <a:off x="153670" y="1133475"/>
            <a:ext cx="12037060" cy="5835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fontAlgn="auto">
              <a:lnSpc>
                <a:spcPts val="3840"/>
              </a:lnSpc>
            </a:pPr>
            <a:r>
              <a:rPr lang="en-US" sz="2800" dirty="0">
                <a:sym typeface="+mn-ea"/>
              </a:rPr>
              <a:t>2.介绍活动安排:</a:t>
            </a:r>
            <a:endParaRPr lang="en-US" sz="2800">
              <a:solidFill>
                <a:srgbClr val="1C17CD"/>
              </a:solidFill>
              <a:latin typeface="Arial" panose="020B0604020202020204" pitchFamily="34" charset="0"/>
              <a:cs typeface="Arial" panose="020B0604020202020204" pitchFamily="34" charset="0"/>
              <a:sym typeface="+mn-ea"/>
            </a:endParaRPr>
          </a:p>
        </p:txBody>
      </p:sp>
      <p:sp>
        <p:nvSpPr>
          <p:cNvPr id="3" name="文本框 2"/>
          <p:cNvSpPr txBox="1"/>
          <p:nvPr/>
        </p:nvSpPr>
        <p:spPr>
          <a:xfrm>
            <a:off x="135890" y="1879600"/>
            <a:ext cx="11918950" cy="583565"/>
          </a:xfrm>
          <a:prstGeom prst="rect">
            <a:avLst/>
          </a:prstGeom>
          <a:noFill/>
        </p:spPr>
        <p:txBody>
          <a:bodyPr wrap="square" rtlCol="0">
            <a:spAutoFit/>
          </a:bodyPr>
          <a:p>
            <a:pPr fontAlgn="auto">
              <a:lnSpc>
                <a:spcPts val="3840"/>
              </a:lnSpc>
            </a:pPr>
            <a:r>
              <a:rPr lang="en-US" sz="2800">
                <a:sym typeface="+mn-ea"/>
              </a:rPr>
              <a:t>--</a:t>
            </a:r>
            <a:r>
              <a:rPr sz="2800">
                <a:sym typeface="+mn-ea"/>
              </a:rPr>
              <a:t>1.志愿者</a:t>
            </a:r>
            <a:r>
              <a:rPr lang="en-US" sz="2800">
                <a:sym typeface="+mn-ea"/>
              </a:rPr>
              <a:t>be volunteers</a:t>
            </a:r>
            <a:endParaRPr lang="zh-CN" altLang="en-US" sz="2800">
              <a:solidFill>
                <a:srgbClr val="1C17CD"/>
              </a:solidFill>
            </a:endParaRPr>
          </a:p>
        </p:txBody>
      </p:sp>
      <p:sp>
        <p:nvSpPr>
          <p:cNvPr id="5" name="文本框 4"/>
          <p:cNvSpPr txBox="1"/>
          <p:nvPr/>
        </p:nvSpPr>
        <p:spPr>
          <a:xfrm>
            <a:off x="243840" y="2463165"/>
            <a:ext cx="11718290" cy="306133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p>
            <a:pPr fontAlgn="auto">
              <a:lnSpc>
                <a:spcPts val="3860"/>
              </a:lnSpc>
            </a:pPr>
            <a:r>
              <a:rPr lang="en-US" sz="2800">
                <a:latin typeface="Arial" panose="020B0604020202020204" pitchFamily="34" charset="0"/>
                <a:cs typeface="Arial" panose="020B0604020202020204" pitchFamily="34" charset="0"/>
              </a:rPr>
              <a:t>4.I’ll join my classmates in the charity sale, hoping to collect donations from generous souls to help those suffering from poverty and hunger.</a:t>
            </a:r>
            <a:endParaRPr lang="en-US" sz="2800">
              <a:latin typeface="Arial" panose="020B0604020202020204" pitchFamily="34" charset="0"/>
              <a:cs typeface="Arial" panose="020B0604020202020204" pitchFamily="34" charset="0"/>
            </a:endParaRPr>
          </a:p>
          <a:p>
            <a:pPr fontAlgn="auto">
              <a:lnSpc>
                <a:spcPts val="3860"/>
              </a:lnSpc>
            </a:pPr>
            <a:r>
              <a:rPr lang="en-US" sz="2800">
                <a:latin typeface="Arial" panose="020B0604020202020204" pitchFamily="34" charset="0"/>
                <a:cs typeface="Arial" panose="020B0604020202020204" pitchFamily="34" charset="0"/>
              </a:rPr>
              <a:t>5. I’ve signed up for the tree-planting activity, a campaign aiming to make a contribution to greening our planet.</a:t>
            </a:r>
            <a:endParaRPr lang="en-US" sz="2800">
              <a:latin typeface="Arial" panose="020B0604020202020204" pitchFamily="34" charset="0"/>
              <a:cs typeface="Arial" panose="020B0604020202020204" pitchFamily="34" charset="0"/>
            </a:endParaRPr>
          </a:p>
          <a:p>
            <a:pPr fontAlgn="auto">
              <a:lnSpc>
                <a:spcPts val="3860"/>
              </a:lnSpc>
            </a:pPr>
            <a:r>
              <a:rPr lang="en-US" sz="2800">
                <a:latin typeface="Arial" panose="020B0604020202020204" pitchFamily="34" charset="0"/>
                <a:cs typeface="Arial" panose="020B0604020202020204" pitchFamily="34" charset="0"/>
              </a:rPr>
              <a:t>6.I have been admitted as a volunteer for the approaching Asian Games in Hangzhou, receiving and serving the athletes and friends worldwide.</a:t>
            </a:r>
            <a:endParaRPr lang="en-US" sz="28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additive="base">
                                        <p:cTn id="2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 calcmode="lin" valueType="num">
                                      <p:cBhvr additive="base">
                                        <p:cTn id="2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81753"/>
            <a:ext cx="12190413" cy="654256"/>
            <a:chOff x="0" y="761813"/>
            <a:chExt cx="12190413" cy="654256"/>
          </a:xfrm>
        </p:grpSpPr>
        <p:sp>
          <p:nvSpPr>
            <p:cNvPr id="11" name="矩形 10"/>
            <p:cNvSpPr/>
            <p:nvPr/>
          </p:nvSpPr>
          <p:spPr>
            <a:xfrm flipV="1">
              <a:off x="0" y="1370350"/>
              <a:ext cx="12190413" cy="45719"/>
            </a:xfrm>
            <a:prstGeom prst="rect">
              <a:avLst/>
            </a:prstGeom>
            <a:solidFill>
              <a:srgbClr val="2C6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727710" y="761813"/>
              <a:ext cx="760539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l" eaLnBrk="1" hangingPunct="1"/>
              <a:r>
                <a:rPr lang="zh-CN" altLang="en-US" sz="3200" b="1" dirty="0">
                  <a:solidFill>
                    <a:srgbClr val="2C6181"/>
                  </a:solidFill>
                  <a:latin typeface="微软雅黑" panose="020B0503020204020204" pitchFamily="34" charset="-122"/>
                  <a:ea typeface="微软雅黑" panose="020B0503020204020204" pitchFamily="34" charset="-122"/>
                  <a:sym typeface="Arial" panose="020B0604020202020204" pitchFamily="34" charset="0"/>
                </a:rPr>
                <a:t>思维和表达</a:t>
              </a:r>
              <a:r>
                <a:rPr lang="en-US" altLang="zh-CN" sz="3200" b="1" dirty="0">
                  <a:solidFill>
                    <a:srgbClr val="2C6181"/>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3200" b="1" dirty="0">
                  <a:solidFill>
                    <a:srgbClr val="2C6181"/>
                  </a:solidFill>
                  <a:latin typeface="微软雅黑" panose="020B0503020204020204" pitchFamily="34" charset="-122"/>
                  <a:ea typeface="微软雅黑" panose="020B0503020204020204" pitchFamily="34" charset="-122"/>
                  <a:sym typeface="Arial" panose="020B0604020202020204" pitchFamily="34" charset="0"/>
                </a:rPr>
                <a:t>中段</a:t>
              </a:r>
              <a:r>
                <a:rPr lang="en-US" altLang="zh-CN" sz="3200" b="1" dirty="0">
                  <a:solidFill>
                    <a:srgbClr val="2C6181"/>
                  </a:solidFill>
                  <a:latin typeface="微软雅黑" panose="020B0503020204020204" pitchFamily="34" charset="-122"/>
                  <a:ea typeface="微软雅黑" panose="020B0503020204020204" pitchFamily="34" charset="-122"/>
                  <a:sym typeface="Arial" panose="020B0604020202020204" pitchFamily="34" charset="0"/>
                </a:rPr>
                <a:t>body</a:t>
              </a:r>
              <a:endParaRPr lang="en-US" altLang="zh-CN" sz="3200" b="1" dirty="0">
                <a:solidFill>
                  <a:srgbClr val="2C6181"/>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 name="文本框 1"/>
          <p:cNvSpPr txBox="1"/>
          <p:nvPr/>
        </p:nvSpPr>
        <p:spPr>
          <a:xfrm>
            <a:off x="153670" y="1133475"/>
            <a:ext cx="12037060" cy="5835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fontAlgn="auto">
              <a:lnSpc>
                <a:spcPts val="3840"/>
              </a:lnSpc>
            </a:pPr>
            <a:r>
              <a:rPr lang="en-US" sz="2800" dirty="0">
                <a:sym typeface="+mn-ea"/>
              </a:rPr>
              <a:t>2.介绍活动安排:</a:t>
            </a:r>
            <a:endParaRPr lang="en-US" sz="2800">
              <a:solidFill>
                <a:srgbClr val="1C17CD"/>
              </a:solidFill>
              <a:latin typeface="Arial" panose="020B0604020202020204" pitchFamily="34" charset="0"/>
              <a:cs typeface="Arial" panose="020B0604020202020204" pitchFamily="34" charset="0"/>
              <a:sym typeface="+mn-ea"/>
            </a:endParaRPr>
          </a:p>
        </p:txBody>
      </p:sp>
      <p:sp>
        <p:nvSpPr>
          <p:cNvPr id="3" name="文本框 2"/>
          <p:cNvSpPr txBox="1"/>
          <p:nvPr/>
        </p:nvSpPr>
        <p:spPr>
          <a:xfrm>
            <a:off x="135890" y="1879600"/>
            <a:ext cx="11918950" cy="583565"/>
          </a:xfrm>
          <a:prstGeom prst="rect">
            <a:avLst/>
          </a:prstGeom>
          <a:noFill/>
        </p:spPr>
        <p:txBody>
          <a:bodyPr wrap="square" rtlCol="0">
            <a:spAutoFit/>
          </a:bodyPr>
          <a:p>
            <a:pPr fontAlgn="auto">
              <a:lnSpc>
                <a:spcPts val="3840"/>
              </a:lnSpc>
            </a:pPr>
            <a:r>
              <a:rPr lang="en-US" sz="2800">
                <a:sym typeface="+mn-ea"/>
              </a:rPr>
              <a:t>--2.</a:t>
            </a:r>
            <a:r>
              <a:rPr lang="zh-CN" altLang="en-US" sz="2800">
                <a:sym typeface="+mn-ea"/>
              </a:rPr>
              <a:t>社会调查</a:t>
            </a:r>
            <a:endParaRPr lang="zh-CN" altLang="en-US" sz="2800">
              <a:solidFill>
                <a:srgbClr val="1C17CD"/>
              </a:solidFill>
            </a:endParaRPr>
          </a:p>
        </p:txBody>
      </p:sp>
      <p:sp>
        <p:nvSpPr>
          <p:cNvPr id="5" name="文本框 4"/>
          <p:cNvSpPr txBox="1"/>
          <p:nvPr/>
        </p:nvSpPr>
        <p:spPr>
          <a:xfrm>
            <a:off x="243840" y="2463165"/>
            <a:ext cx="11718290" cy="306133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p>
            <a:pPr fontAlgn="auto">
              <a:lnSpc>
                <a:spcPts val="3860"/>
              </a:lnSpc>
            </a:pPr>
            <a:r>
              <a:rPr lang="en-US" sz="2800">
                <a:latin typeface="Arial" panose="020B0604020202020204" pitchFamily="34" charset="0"/>
                <a:cs typeface="Arial" panose="020B0604020202020204" pitchFamily="34" charset="0"/>
              </a:rPr>
              <a:t>1. We will conduct a survey about garbage classification, in an effort to find out what prevents its effective operation and if possible, put forward some practical solutions.</a:t>
            </a:r>
            <a:endParaRPr lang="en-US" sz="2800">
              <a:latin typeface="Arial" panose="020B0604020202020204" pitchFamily="34" charset="0"/>
              <a:cs typeface="Arial" panose="020B0604020202020204" pitchFamily="34" charset="0"/>
            </a:endParaRPr>
          </a:p>
          <a:p>
            <a:pPr fontAlgn="auto">
              <a:lnSpc>
                <a:spcPts val="3860"/>
              </a:lnSpc>
            </a:pPr>
            <a:r>
              <a:rPr lang="en-US" sz="2800">
                <a:latin typeface="Arial" panose="020B0604020202020204" pitchFamily="34" charset="0"/>
                <a:cs typeface="Arial" panose="020B0604020202020204" pitchFamily="34" charset="0"/>
              </a:rPr>
              <a:t>2.We are to carry out a questionnaire about students’ school workload after the double-reduction policy was introduced and write an essay about it.</a:t>
            </a:r>
            <a:endParaRPr lang="en-US" sz="28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additive="base">
                                        <p:cTn id="2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81753"/>
            <a:ext cx="12190413" cy="654256"/>
            <a:chOff x="0" y="761813"/>
            <a:chExt cx="12190413" cy="654256"/>
          </a:xfrm>
        </p:grpSpPr>
        <p:sp>
          <p:nvSpPr>
            <p:cNvPr id="11" name="矩形 10"/>
            <p:cNvSpPr/>
            <p:nvPr/>
          </p:nvSpPr>
          <p:spPr>
            <a:xfrm flipV="1">
              <a:off x="0" y="1370350"/>
              <a:ext cx="12190413" cy="45719"/>
            </a:xfrm>
            <a:prstGeom prst="rect">
              <a:avLst/>
            </a:prstGeom>
            <a:solidFill>
              <a:srgbClr val="2C6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727710" y="761813"/>
              <a:ext cx="760539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l" eaLnBrk="1" hangingPunct="1"/>
              <a:r>
                <a:rPr lang="zh-CN" altLang="en-US" sz="3200" b="1" dirty="0">
                  <a:solidFill>
                    <a:srgbClr val="2C6181"/>
                  </a:solidFill>
                  <a:latin typeface="微软雅黑" panose="020B0503020204020204" pitchFamily="34" charset="-122"/>
                  <a:ea typeface="微软雅黑" panose="020B0503020204020204" pitchFamily="34" charset="-122"/>
                  <a:sym typeface="Arial" panose="020B0604020202020204" pitchFamily="34" charset="0"/>
                </a:rPr>
                <a:t>思维和表达</a:t>
              </a:r>
              <a:r>
                <a:rPr lang="en-US" altLang="zh-CN" sz="3200" b="1" dirty="0">
                  <a:solidFill>
                    <a:srgbClr val="2C6181"/>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3200" b="1" dirty="0">
                  <a:solidFill>
                    <a:srgbClr val="2C6181"/>
                  </a:solidFill>
                  <a:latin typeface="微软雅黑" panose="020B0503020204020204" pitchFamily="34" charset="-122"/>
                  <a:ea typeface="微软雅黑" panose="020B0503020204020204" pitchFamily="34" charset="-122"/>
                  <a:sym typeface="Arial" panose="020B0604020202020204" pitchFamily="34" charset="0"/>
                </a:rPr>
                <a:t>中段</a:t>
              </a:r>
              <a:r>
                <a:rPr lang="en-US" altLang="zh-CN" sz="3200" b="1" dirty="0">
                  <a:solidFill>
                    <a:srgbClr val="2C6181"/>
                  </a:solidFill>
                  <a:latin typeface="微软雅黑" panose="020B0503020204020204" pitchFamily="34" charset="-122"/>
                  <a:ea typeface="微软雅黑" panose="020B0503020204020204" pitchFamily="34" charset="-122"/>
                  <a:sym typeface="Arial" panose="020B0604020202020204" pitchFamily="34" charset="0"/>
                </a:rPr>
                <a:t>body</a:t>
              </a:r>
              <a:endParaRPr lang="en-US" altLang="zh-CN" sz="3200" b="1" dirty="0">
                <a:solidFill>
                  <a:srgbClr val="2C6181"/>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 name="文本框 1"/>
          <p:cNvSpPr txBox="1"/>
          <p:nvPr/>
        </p:nvSpPr>
        <p:spPr>
          <a:xfrm>
            <a:off x="153670" y="1133475"/>
            <a:ext cx="12037060" cy="5835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fontAlgn="auto">
              <a:lnSpc>
                <a:spcPts val="3840"/>
              </a:lnSpc>
            </a:pPr>
            <a:r>
              <a:rPr lang="en-US" sz="2800" dirty="0">
                <a:sym typeface="+mn-ea"/>
              </a:rPr>
              <a:t>2.介绍活动安排:</a:t>
            </a:r>
            <a:endParaRPr lang="en-US" sz="2800">
              <a:solidFill>
                <a:srgbClr val="1C17CD"/>
              </a:solidFill>
              <a:latin typeface="Arial" panose="020B0604020202020204" pitchFamily="34" charset="0"/>
              <a:cs typeface="Arial" panose="020B0604020202020204" pitchFamily="34" charset="0"/>
              <a:sym typeface="+mn-ea"/>
            </a:endParaRPr>
          </a:p>
        </p:txBody>
      </p:sp>
      <p:sp>
        <p:nvSpPr>
          <p:cNvPr id="3" name="文本框 2"/>
          <p:cNvSpPr txBox="1"/>
          <p:nvPr/>
        </p:nvSpPr>
        <p:spPr>
          <a:xfrm>
            <a:off x="135890" y="1879600"/>
            <a:ext cx="11918950" cy="583565"/>
          </a:xfrm>
          <a:prstGeom prst="rect">
            <a:avLst/>
          </a:prstGeom>
          <a:noFill/>
        </p:spPr>
        <p:txBody>
          <a:bodyPr wrap="square" rtlCol="0">
            <a:spAutoFit/>
          </a:bodyPr>
          <a:p>
            <a:pPr fontAlgn="auto">
              <a:lnSpc>
                <a:spcPts val="3840"/>
              </a:lnSpc>
            </a:pPr>
            <a:r>
              <a:rPr lang="en-US" sz="2800">
                <a:sym typeface="+mn-ea"/>
              </a:rPr>
              <a:t>--</a:t>
            </a:r>
            <a:r>
              <a:rPr lang="en-US" altLang="zh-CN" sz="2800">
                <a:sym typeface="+mn-ea"/>
              </a:rPr>
              <a:t>3.</a:t>
            </a:r>
            <a:r>
              <a:rPr lang="zh-CN" altLang="en-US" sz="2800">
                <a:sym typeface="+mn-ea"/>
              </a:rPr>
              <a:t>学以致用</a:t>
            </a:r>
            <a:endParaRPr lang="zh-CN" altLang="en-US" sz="2800">
              <a:solidFill>
                <a:srgbClr val="1C17CD"/>
              </a:solidFill>
            </a:endParaRPr>
          </a:p>
        </p:txBody>
      </p:sp>
      <p:sp>
        <p:nvSpPr>
          <p:cNvPr id="5" name="文本框 4"/>
          <p:cNvSpPr txBox="1"/>
          <p:nvPr/>
        </p:nvSpPr>
        <p:spPr>
          <a:xfrm>
            <a:off x="243840" y="2463165"/>
            <a:ext cx="11718290" cy="256603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p>
            <a:pPr fontAlgn="auto">
              <a:lnSpc>
                <a:spcPts val="3860"/>
              </a:lnSpc>
            </a:pPr>
            <a:r>
              <a:rPr lang="en-US" sz="2800">
                <a:latin typeface="Arial" panose="020B0604020202020204" pitchFamily="34" charset="0"/>
                <a:cs typeface="Arial" panose="020B0604020202020204" pitchFamily="34" charset="0"/>
              </a:rPr>
              <a:t>1.We will set aside some time every day to help those academically-challenged students with their learning, making up for the lessons they fail to understand and developing a good learning habit.</a:t>
            </a:r>
            <a:endParaRPr lang="en-US" sz="2800">
              <a:latin typeface="Arial" panose="020B0604020202020204" pitchFamily="34" charset="0"/>
              <a:cs typeface="Arial" panose="020B0604020202020204" pitchFamily="34" charset="0"/>
            </a:endParaRPr>
          </a:p>
          <a:p>
            <a:pPr fontAlgn="auto">
              <a:lnSpc>
                <a:spcPts val="3860"/>
              </a:lnSpc>
            </a:pPr>
            <a:r>
              <a:rPr lang="en-US" sz="2800">
                <a:latin typeface="Arial" panose="020B0604020202020204" pitchFamily="34" charset="0"/>
                <a:cs typeface="Arial" panose="020B0604020202020204" pitchFamily="34" charset="0"/>
              </a:rPr>
              <a:t>2. We will spare some time to keep the left-behind children company and help with their learning so that they may suffer from less loneliness.</a:t>
            </a:r>
            <a:endParaRPr lang="en-US" sz="28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additive="base">
                                        <p:cTn id="2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81753"/>
            <a:ext cx="12190413" cy="654256"/>
            <a:chOff x="0" y="761813"/>
            <a:chExt cx="12190413" cy="654256"/>
          </a:xfrm>
        </p:grpSpPr>
        <p:sp>
          <p:nvSpPr>
            <p:cNvPr id="11" name="矩形 10"/>
            <p:cNvSpPr/>
            <p:nvPr/>
          </p:nvSpPr>
          <p:spPr>
            <a:xfrm flipV="1">
              <a:off x="0" y="1370350"/>
              <a:ext cx="12190413" cy="45719"/>
            </a:xfrm>
            <a:prstGeom prst="rect">
              <a:avLst/>
            </a:prstGeom>
            <a:solidFill>
              <a:srgbClr val="2C6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727710" y="761813"/>
              <a:ext cx="760539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l" eaLnBrk="1" hangingPunct="1"/>
              <a:r>
                <a:rPr lang="zh-CN" altLang="en-US" sz="3200" b="1" dirty="0">
                  <a:solidFill>
                    <a:srgbClr val="2C6181"/>
                  </a:solidFill>
                  <a:latin typeface="微软雅黑" panose="020B0503020204020204" pitchFamily="34" charset="-122"/>
                  <a:ea typeface="微软雅黑" panose="020B0503020204020204" pitchFamily="34" charset="-122"/>
                  <a:sym typeface="Arial" panose="020B0604020202020204" pitchFamily="34" charset="0"/>
                </a:rPr>
                <a:t>思维和表达</a:t>
              </a:r>
              <a:r>
                <a:rPr lang="en-US" altLang="zh-CN" sz="3200" b="1" dirty="0">
                  <a:solidFill>
                    <a:srgbClr val="2C6181"/>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3200" b="1" dirty="0">
                  <a:solidFill>
                    <a:srgbClr val="2C6181"/>
                  </a:solidFill>
                  <a:latin typeface="微软雅黑" panose="020B0503020204020204" pitchFamily="34" charset="-122"/>
                  <a:ea typeface="微软雅黑" panose="020B0503020204020204" pitchFamily="34" charset="-122"/>
                  <a:sym typeface="Arial" panose="020B0604020202020204" pitchFamily="34" charset="0"/>
                </a:rPr>
                <a:t>末段</a:t>
              </a:r>
              <a:endParaRPr lang="zh-CN" altLang="en-US" sz="3200" b="1" dirty="0">
                <a:solidFill>
                  <a:srgbClr val="2C6181"/>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 name="文本框 1"/>
          <p:cNvSpPr txBox="1"/>
          <p:nvPr/>
        </p:nvSpPr>
        <p:spPr>
          <a:xfrm>
            <a:off x="153670" y="1133475"/>
            <a:ext cx="12037060" cy="5835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fontAlgn="auto">
              <a:lnSpc>
                <a:spcPts val="3840"/>
              </a:lnSpc>
            </a:pPr>
            <a:r>
              <a:rPr lang="en-US" sz="2800">
                <a:sym typeface="+mn-ea"/>
              </a:rPr>
              <a:t>3.</a:t>
            </a:r>
            <a:r>
              <a:rPr sz="2800">
                <a:sym typeface="+mn-ea"/>
              </a:rPr>
              <a:t>询问对方计划</a:t>
            </a:r>
            <a:r>
              <a:rPr lang="en-US" sz="2800">
                <a:sym typeface="+mn-ea"/>
              </a:rPr>
              <a:t> </a:t>
            </a:r>
            <a:r>
              <a:rPr lang="en-US" sz="2800" dirty="0">
                <a:sym typeface="+mn-ea"/>
              </a:rPr>
              <a:t> </a:t>
            </a:r>
            <a:endParaRPr lang="en-US" altLang="zh-CN" sz="2800">
              <a:solidFill>
                <a:srgbClr val="1C17CD"/>
              </a:solidFill>
              <a:latin typeface="Arial" panose="020B0604020202020204" pitchFamily="34" charset="0"/>
              <a:cs typeface="Arial" panose="020B0604020202020204" pitchFamily="34" charset="0"/>
              <a:sym typeface="+mn-ea"/>
            </a:endParaRPr>
          </a:p>
        </p:txBody>
      </p:sp>
      <p:sp>
        <p:nvSpPr>
          <p:cNvPr id="3" name="文本框 2"/>
          <p:cNvSpPr txBox="1"/>
          <p:nvPr/>
        </p:nvSpPr>
        <p:spPr>
          <a:xfrm>
            <a:off x="153670" y="1938655"/>
            <a:ext cx="11918950" cy="521970"/>
          </a:xfrm>
          <a:prstGeom prst="rect">
            <a:avLst/>
          </a:prstGeom>
          <a:noFill/>
        </p:spPr>
        <p:txBody>
          <a:bodyPr wrap="square" rtlCol="0">
            <a:spAutoFit/>
          </a:bodyPr>
          <a:p>
            <a:r>
              <a:rPr lang="zh-CN" altLang="en-US" sz="2800">
                <a:solidFill>
                  <a:srgbClr val="1C17CD"/>
                </a:solidFill>
              </a:rPr>
              <a:t>关键词：暑期、社会实践、询问</a:t>
            </a:r>
            <a:endParaRPr lang="zh-CN" altLang="en-US" sz="2800">
              <a:solidFill>
                <a:srgbClr val="1C17CD"/>
              </a:solidFill>
            </a:endParaRPr>
          </a:p>
        </p:txBody>
      </p:sp>
      <p:sp>
        <p:nvSpPr>
          <p:cNvPr id="5" name="文本框 4"/>
          <p:cNvSpPr txBox="1"/>
          <p:nvPr/>
        </p:nvSpPr>
        <p:spPr>
          <a:xfrm>
            <a:off x="153670" y="2522220"/>
            <a:ext cx="11918950" cy="355600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p>
            <a:pPr fontAlgn="auto">
              <a:lnSpc>
                <a:spcPts val="3860"/>
              </a:lnSpc>
            </a:pPr>
            <a:r>
              <a:rPr lang="en-US" sz="2800">
                <a:latin typeface="Arial" panose="020B0604020202020204" pitchFamily="34" charset="0"/>
                <a:cs typeface="Arial" panose="020B0604020202020204" pitchFamily="34" charset="0"/>
              </a:rPr>
              <a:t>  1.What are your plans for the vacation? Looking forward to your reply. </a:t>
            </a:r>
            <a:endParaRPr lang="en-US" sz="2800">
              <a:latin typeface="Arial" panose="020B0604020202020204" pitchFamily="34" charset="0"/>
              <a:cs typeface="Arial" panose="020B0604020202020204" pitchFamily="34" charset="0"/>
            </a:endParaRPr>
          </a:p>
          <a:p>
            <a:pPr fontAlgn="auto">
              <a:lnSpc>
                <a:spcPts val="3860"/>
              </a:lnSpc>
            </a:pPr>
            <a:r>
              <a:rPr lang="en-US" sz="2800">
                <a:latin typeface="Arial" panose="020B0604020202020204" pitchFamily="34" charset="0"/>
                <a:cs typeface="Arial" panose="020B0604020202020204" pitchFamily="34" charset="0"/>
              </a:rPr>
              <a:t>  2.Do you have anything in particular in mind for the summer vacation？Wish you a fulfilling time.</a:t>
            </a:r>
            <a:endParaRPr lang="en-US" sz="2800">
              <a:latin typeface="Arial" panose="020B0604020202020204" pitchFamily="34" charset="0"/>
              <a:cs typeface="Arial" panose="020B0604020202020204" pitchFamily="34" charset="0"/>
            </a:endParaRPr>
          </a:p>
          <a:p>
            <a:pPr fontAlgn="auto">
              <a:lnSpc>
                <a:spcPts val="3860"/>
              </a:lnSpc>
            </a:pPr>
            <a:r>
              <a:rPr lang="en-US" sz="2800">
                <a:latin typeface="Arial" panose="020B0604020202020204" pitchFamily="34" charset="0"/>
                <a:cs typeface="Arial" panose="020B0604020202020204" pitchFamily="34" charset="0"/>
              </a:rPr>
              <a:t>  3.How about your plans for the summer vacation?  Really anticipating your sharing.</a:t>
            </a:r>
            <a:endParaRPr lang="en-US" sz="2800">
              <a:latin typeface="Arial" panose="020B0604020202020204" pitchFamily="34" charset="0"/>
              <a:cs typeface="Arial" panose="020B0604020202020204" pitchFamily="34" charset="0"/>
            </a:endParaRPr>
          </a:p>
          <a:p>
            <a:pPr fontAlgn="auto">
              <a:lnSpc>
                <a:spcPts val="3860"/>
              </a:lnSpc>
            </a:pPr>
            <a:r>
              <a:rPr lang="en-US" sz="2800">
                <a:latin typeface="Arial" panose="020B0604020202020204" pitchFamily="34" charset="0"/>
                <a:cs typeface="Arial" panose="020B0604020202020204" pitchFamily="34" charset="0"/>
              </a:rPr>
              <a:t>  4.Any similar plans for your summer vacation? Please drop me line at your convenience.</a:t>
            </a:r>
            <a:endParaRPr lang="en-US" sz="28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3505" y="611505"/>
            <a:ext cx="11983085" cy="5877560"/>
          </a:xfrm>
          <a:prstGeom prst="rect">
            <a:avLst/>
          </a:prstGeom>
          <a:noFill/>
        </p:spPr>
        <p:txBody>
          <a:bodyPr wrap="square">
            <a:spAutoFit/>
          </a:bodyPr>
          <a:lstStyle/>
          <a:p>
            <a:r>
              <a:rPr sz="4000" b="1" dirty="0">
                <a:solidFill>
                  <a:srgbClr val="2C6181"/>
                </a:solidFill>
              </a:rPr>
              <a:t>〖</a:t>
            </a:r>
            <a:r>
              <a:rPr lang="zh-CN" sz="4000" b="1" dirty="0">
                <a:solidFill>
                  <a:srgbClr val="2C6181"/>
                </a:solidFill>
                <a:sym typeface="+mn-ea"/>
              </a:rPr>
              <a:t>参考范文</a:t>
            </a:r>
            <a:r>
              <a:rPr sz="4000" b="1" dirty="0">
                <a:solidFill>
                  <a:srgbClr val="2C6181"/>
                </a:solidFill>
              </a:rPr>
              <a:t>〗</a:t>
            </a:r>
            <a:endParaRPr sz="4000" b="1" dirty="0">
              <a:solidFill>
                <a:srgbClr val="2C6181"/>
              </a:solidFill>
            </a:endParaRPr>
          </a:p>
          <a:p>
            <a:r>
              <a:rPr sz="2800" dirty="0">
                <a:latin typeface="Arial" panose="020B0604020202020204" pitchFamily="34" charset="0"/>
                <a:cs typeface="Arial" panose="020B0604020202020204" pitchFamily="34" charset="0"/>
              </a:rPr>
              <a:t>Dear Jonny, </a:t>
            </a:r>
            <a:endParaRPr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I’m glad to receive your letter and I’d like to share my plans for social practice in the coming summer vacation with you. 25</a:t>
            </a:r>
            <a:endParaRPr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At present my community is recruiting student volunteers and I’m lucky enough to be admitted. So during the holiday, I’ll participate in various activities organized by the volunteer group, including cleaning the community, teaching residents how to sort out rubbish and visiting the elderly in the local nursery home. Hopefully, I’ll have a meaningful and unforgettable experience.  57</a:t>
            </a:r>
            <a:endParaRPr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What are your plans for the vacation? Looking forward to your reply. </a:t>
            </a:r>
            <a:endParaRPr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Yours, </a:t>
            </a:r>
            <a:endParaRPr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Li Hua 15</a:t>
            </a:r>
            <a:endParaRPr sz="28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3505" y="611505"/>
            <a:ext cx="11983085" cy="5877560"/>
          </a:xfrm>
          <a:prstGeom prst="rect">
            <a:avLst/>
          </a:prstGeom>
          <a:noFill/>
        </p:spPr>
        <p:txBody>
          <a:bodyPr wrap="square">
            <a:spAutoFit/>
          </a:bodyPr>
          <a:lstStyle/>
          <a:p>
            <a:r>
              <a:rPr sz="4000" b="1" dirty="0">
                <a:solidFill>
                  <a:srgbClr val="2C6181"/>
                </a:solidFill>
              </a:rPr>
              <a:t>〖</a:t>
            </a:r>
            <a:r>
              <a:rPr lang="zh-CN" sz="4000" b="1" dirty="0">
                <a:solidFill>
                  <a:srgbClr val="2C6181"/>
                </a:solidFill>
                <a:sym typeface="+mn-ea"/>
              </a:rPr>
              <a:t>下水作文</a:t>
            </a:r>
            <a:r>
              <a:rPr sz="4000" b="1" dirty="0">
                <a:solidFill>
                  <a:srgbClr val="2C6181"/>
                </a:solidFill>
              </a:rPr>
              <a:t>〗</a:t>
            </a:r>
            <a:endParaRPr sz="4000" b="1" dirty="0">
              <a:solidFill>
                <a:srgbClr val="2C6181"/>
              </a:solidFill>
            </a:endParaRPr>
          </a:p>
          <a:p>
            <a:r>
              <a:rPr sz="2800" dirty="0">
                <a:latin typeface="Arial" panose="020B0604020202020204" pitchFamily="34" charset="0"/>
                <a:cs typeface="Arial" panose="020B0604020202020204" pitchFamily="34" charset="0"/>
              </a:rPr>
              <a:t>Dear Jonny,</a:t>
            </a:r>
            <a:endParaRPr sz="2800" dirty="0">
              <a:latin typeface="Arial" panose="020B0604020202020204" pitchFamily="34" charset="0"/>
              <a:cs typeface="Arial" panose="020B0604020202020204" pitchFamily="34" charset="0"/>
            </a:endParaRPr>
          </a:p>
          <a:p>
            <a:r>
              <a:rPr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Glad to hear from you! I’m willing to share with you my plans for the social practice in the approaching summer vacation.  24</a:t>
            </a:r>
            <a:endParaRPr sz="2800" dirty="0">
              <a:latin typeface="Arial" panose="020B0604020202020204" pitchFamily="34" charset="0"/>
              <a:cs typeface="Arial" panose="020B0604020202020204" pitchFamily="34" charset="0"/>
            </a:endParaRPr>
          </a:p>
          <a:p>
            <a:r>
              <a:rPr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I will be a learner and volunteer at my local museum. As a learner, I’ll study its exhibits and have hands-on learning experience, hopefully getting an insight into how our ancestors lived. Following that I’ll volunteer to show visitors around the museum, through which to develop their interest in local culture and love of our hometown.  56</a:t>
            </a:r>
            <a:endParaRPr sz="2800" dirty="0">
              <a:latin typeface="Arial" panose="020B0604020202020204" pitchFamily="34" charset="0"/>
              <a:cs typeface="Arial" panose="020B0604020202020204" pitchFamily="34" charset="0"/>
            </a:endParaRPr>
          </a:p>
          <a:p>
            <a:r>
              <a:rPr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Do you have anything in particular in mind for the summer vacation？Wish you a fulfilling time.</a:t>
            </a:r>
            <a:endParaRPr sz="2800" dirty="0">
              <a:latin typeface="Arial" panose="020B0604020202020204" pitchFamily="34" charset="0"/>
              <a:cs typeface="Arial" panose="020B0604020202020204" pitchFamily="34" charset="0"/>
            </a:endParaRPr>
          </a:p>
          <a:p>
            <a:r>
              <a:rPr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Yours,</a:t>
            </a:r>
            <a:endParaRPr sz="2800" dirty="0">
              <a:latin typeface="Arial" panose="020B0604020202020204" pitchFamily="34" charset="0"/>
              <a:cs typeface="Arial" panose="020B0604020202020204" pitchFamily="34" charset="0"/>
            </a:endParaRPr>
          </a:p>
          <a:p>
            <a:r>
              <a:rPr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Li Hua  20</a:t>
            </a:r>
            <a:endParaRPr sz="28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3505" y="611505"/>
            <a:ext cx="11983085" cy="4954270"/>
          </a:xfrm>
          <a:prstGeom prst="rect">
            <a:avLst/>
          </a:prstGeom>
          <a:noFill/>
        </p:spPr>
        <p:txBody>
          <a:bodyPr wrap="square">
            <a:spAutoFit/>
          </a:bodyPr>
          <a:lstStyle/>
          <a:p>
            <a:r>
              <a:rPr sz="4000" b="1" dirty="0">
                <a:solidFill>
                  <a:srgbClr val="2C6181"/>
                </a:solidFill>
              </a:rPr>
              <a:t>〖</a:t>
            </a:r>
            <a:r>
              <a:rPr lang="zh-CN" sz="4000" b="1" dirty="0">
                <a:solidFill>
                  <a:srgbClr val="2C6181"/>
                </a:solidFill>
                <a:sym typeface="+mn-ea"/>
              </a:rPr>
              <a:t>同类型题巩固练</a:t>
            </a:r>
            <a:r>
              <a:rPr lang="en-US" altLang="zh-CN" sz="4000" b="1" dirty="0">
                <a:solidFill>
                  <a:srgbClr val="2C6181"/>
                </a:solidFill>
                <a:sym typeface="+mn-ea"/>
              </a:rPr>
              <a:t>-202111</a:t>
            </a:r>
            <a:r>
              <a:rPr lang="zh-CN" altLang="en-US" sz="4000" b="1" dirty="0">
                <a:solidFill>
                  <a:srgbClr val="2C6181"/>
                </a:solidFill>
                <a:sym typeface="+mn-ea"/>
              </a:rPr>
              <a:t>台州一模</a:t>
            </a:r>
            <a:r>
              <a:rPr sz="4000" b="1" dirty="0">
                <a:solidFill>
                  <a:srgbClr val="2C6181"/>
                </a:solidFill>
              </a:rPr>
              <a:t>〗</a:t>
            </a:r>
            <a:endParaRPr sz="4000" b="1" dirty="0">
              <a:solidFill>
                <a:srgbClr val="2C6181"/>
              </a:solidFill>
            </a:endParaRPr>
          </a:p>
          <a:p>
            <a:pPr fontAlgn="auto">
              <a:lnSpc>
                <a:spcPts val="3680"/>
              </a:lnSpc>
            </a:pPr>
            <a:r>
              <a:rPr lang="en-US" sz="2800">
                <a:solidFill>
                  <a:srgbClr val="595959"/>
                </a:solidFill>
                <a:latin typeface="Times New Roman" panose="02020603050405020304" charset="0"/>
                <a:ea typeface="微软雅黑" panose="020B0503020204020204" pitchFamily="34" charset="-122"/>
                <a:cs typeface="Times New Roman" panose="02020603050405020304" charset="0"/>
                <a:sym typeface="+mn-ea"/>
              </a:rPr>
              <a:t>     </a:t>
            </a:r>
            <a:r>
              <a:rPr sz="2800">
                <a:latin typeface="Times New Roman" panose="02020603050405020304" charset="0"/>
                <a:ea typeface="微软雅黑" panose="020B0503020204020204" pitchFamily="34" charset="-122"/>
                <a:cs typeface="Times New Roman" panose="02020603050405020304" charset="0"/>
                <a:sym typeface="+mn-ea"/>
              </a:rPr>
              <a:t>假定你是李华，近期你在教英国朋友Alex学唱中文歌。请你写封邮件告知下周上课的计划。内容包括:</a:t>
            </a:r>
            <a:endParaRPr sz="2800">
              <a:latin typeface="Times New Roman" panose="02020603050405020304" charset="0"/>
              <a:ea typeface="微软雅黑" panose="020B0503020204020204" pitchFamily="34" charset="-122"/>
              <a:cs typeface="Times New Roman" panose="02020603050405020304" charset="0"/>
            </a:endParaRPr>
          </a:p>
          <a:p>
            <a:pPr fontAlgn="auto">
              <a:lnSpc>
                <a:spcPts val="3680"/>
              </a:lnSpc>
            </a:pPr>
            <a:r>
              <a:rPr sz="2800">
                <a:latin typeface="Times New Roman" panose="02020603050405020304" charset="0"/>
                <a:ea typeface="微软雅黑" panose="020B0503020204020204" pitchFamily="34" charset="-122"/>
                <a:cs typeface="Times New Roman" panose="02020603050405020304" charset="0"/>
                <a:sym typeface="+mn-ea"/>
              </a:rPr>
              <a:t> </a:t>
            </a:r>
            <a:r>
              <a:rPr lang="en-US" sz="2800">
                <a:latin typeface="Times New Roman" panose="02020603050405020304" charset="0"/>
                <a:ea typeface="微软雅黑" panose="020B0503020204020204" pitchFamily="34" charset="-122"/>
                <a:cs typeface="Times New Roman" panose="02020603050405020304" charset="0"/>
                <a:sym typeface="+mn-ea"/>
              </a:rPr>
              <a:t> </a:t>
            </a:r>
            <a:r>
              <a:rPr sz="2800">
                <a:latin typeface="Times New Roman" panose="02020603050405020304" charset="0"/>
                <a:ea typeface="微软雅黑" panose="020B0503020204020204" pitchFamily="34" charset="-122"/>
                <a:cs typeface="Times New Roman" panose="02020603050405020304" charset="0"/>
                <a:sym typeface="+mn-ea"/>
              </a:rPr>
              <a:t>1.时间和地点;  </a:t>
            </a:r>
            <a:endParaRPr sz="2800">
              <a:latin typeface="Times New Roman" panose="02020603050405020304" charset="0"/>
              <a:ea typeface="微软雅黑" panose="020B0503020204020204" pitchFamily="34" charset="-122"/>
              <a:cs typeface="Times New Roman" panose="02020603050405020304" charset="0"/>
            </a:endParaRPr>
          </a:p>
          <a:p>
            <a:pPr fontAlgn="auto">
              <a:lnSpc>
                <a:spcPts val="3680"/>
              </a:lnSpc>
            </a:pPr>
            <a:r>
              <a:rPr sz="2800">
                <a:latin typeface="Times New Roman" panose="02020603050405020304" charset="0"/>
                <a:ea typeface="微软雅黑" panose="020B0503020204020204" pitchFamily="34" charset="-122"/>
                <a:cs typeface="Times New Roman" panose="02020603050405020304" charset="0"/>
                <a:sym typeface="+mn-ea"/>
              </a:rPr>
              <a:t> </a:t>
            </a:r>
            <a:r>
              <a:rPr lang="en-US" sz="2800">
                <a:latin typeface="Times New Roman" panose="02020603050405020304" charset="0"/>
                <a:ea typeface="微软雅黑" panose="020B0503020204020204" pitchFamily="34" charset="-122"/>
                <a:cs typeface="Times New Roman" panose="02020603050405020304" charset="0"/>
                <a:sym typeface="+mn-ea"/>
              </a:rPr>
              <a:t> </a:t>
            </a:r>
            <a:r>
              <a:rPr sz="2800">
                <a:latin typeface="Times New Roman" panose="02020603050405020304" charset="0"/>
                <a:ea typeface="微软雅黑" panose="020B0503020204020204" pitchFamily="34" charset="-122"/>
                <a:cs typeface="Times New Roman" panose="02020603050405020304" charset="0"/>
                <a:sym typeface="+mn-ea"/>
              </a:rPr>
              <a:t>2.学习内容:学唱《茉莉花》;   </a:t>
            </a:r>
            <a:endParaRPr sz="2800">
              <a:latin typeface="Times New Roman" panose="02020603050405020304" charset="0"/>
              <a:ea typeface="微软雅黑" panose="020B0503020204020204" pitchFamily="34" charset="-122"/>
              <a:cs typeface="Times New Roman" panose="02020603050405020304" charset="0"/>
            </a:endParaRPr>
          </a:p>
          <a:p>
            <a:pPr fontAlgn="auto">
              <a:lnSpc>
                <a:spcPts val="3680"/>
              </a:lnSpc>
            </a:pPr>
            <a:r>
              <a:rPr sz="2800">
                <a:latin typeface="Times New Roman" panose="02020603050405020304" charset="0"/>
                <a:ea typeface="微软雅黑" panose="020B0503020204020204" pitchFamily="34" charset="-122"/>
                <a:cs typeface="Times New Roman" panose="02020603050405020304" charset="0"/>
                <a:sym typeface="+mn-ea"/>
              </a:rPr>
              <a:t> </a:t>
            </a:r>
            <a:r>
              <a:rPr lang="en-US" sz="2800">
                <a:latin typeface="Times New Roman" panose="02020603050405020304" charset="0"/>
                <a:ea typeface="微软雅黑" panose="020B0503020204020204" pitchFamily="34" charset="-122"/>
                <a:cs typeface="Times New Roman" panose="02020603050405020304" charset="0"/>
                <a:sym typeface="+mn-ea"/>
              </a:rPr>
              <a:t> </a:t>
            </a:r>
            <a:r>
              <a:rPr sz="2800">
                <a:latin typeface="Times New Roman" panose="02020603050405020304" charset="0"/>
                <a:ea typeface="微软雅黑" panose="020B0503020204020204" pitchFamily="34" charset="-122"/>
                <a:cs typeface="Times New Roman" panose="02020603050405020304" charset="0"/>
                <a:sym typeface="+mn-ea"/>
              </a:rPr>
              <a:t>3.课前准备。</a:t>
            </a:r>
            <a:endParaRPr sz="2800">
              <a:latin typeface="Times New Roman" panose="02020603050405020304" charset="0"/>
              <a:ea typeface="微软雅黑" panose="020B0503020204020204" pitchFamily="34" charset="-122"/>
              <a:cs typeface="Times New Roman" panose="02020603050405020304" charset="0"/>
            </a:endParaRPr>
          </a:p>
          <a:p>
            <a:pPr fontAlgn="auto">
              <a:lnSpc>
                <a:spcPts val="3680"/>
              </a:lnSpc>
            </a:pPr>
            <a:r>
              <a:rPr sz="2800">
                <a:latin typeface="Times New Roman" panose="02020603050405020304" charset="0"/>
                <a:ea typeface="微软雅黑" panose="020B0503020204020204" pitchFamily="34" charset="-122"/>
                <a:cs typeface="Times New Roman" panose="02020603050405020304" charset="0"/>
                <a:sym typeface="+mn-ea"/>
              </a:rPr>
              <a:t>注意：</a:t>
            </a:r>
            <a:endParaRPr sz="2800">
              <a:latin typeface="Times New Roman" panose="02020603050405020304" charset="0"/>
              <a:ea typeface="微软雅黑" panose="020B0503020204020204" pitchFamily="34" charset="-122"/>
              <a:cs typeface="Times New Roman" panose="02020603050405020304" charset="0"/>
            </a:endParaRPr>
          </a:p>
          <a:p>
            <a:pPr fontAlgn="auto">
              <a:lnSpc>
                <a:spcPts val="3680"/>
              </a:lnSpc>
            </a:pPr>
            <a:r>
              <a:rPr sz="2800">
                <a:latin typeface="Times New Roman" panose="02020603050405020304" charset="0"/>
                <a:ea typeface="微软雅黑" panose="020B0503020204020204" pitchFamily="34" charset="-122"/>
                <a:cs typeface="Times New Roman" panose="02020603050405020304" charset="0"/>
                <a:sym typeface="+mn-ea"/>
              </a:rPr>
              <a:t> 1.词数80左右;   </a:t>
            </a:r>
            <a:endParaRPr sz="2800">
              <a:latin typeface="Times New Roman" panose="02020603050405020304" charset="0"/>
              <a:ea typeface="微软雅黑" panose="020B0503020204020204" pitchFamily="34" charset="-122"/>
              <a:cs typeface="Times New Roman" panose="02020603050405020304" charset="0"/>
            </a:endParaRPr>
          </a:p>
          <a:p>
            <a:pPr fontAlgn="auto">
              <a:lnSpc>
                <a:spcPts val="3680"/>
              </a:lnSpc>
            </a:pPr>
            <a:r>
              <a:rPr sz="2800">
                <a:latin typeface="Times New Roman" panose="02020603050405020304" charset="0"/>
                <a:ea typeface="微软雅黑" panose="020B0503020204020204" pitchFamily="34" charset="-122"/>
                <a:cs typeface="Times New Roman" panose="02020603050405020304" charset="0"/>
                <a:sym typeface="+mn-ea"/>
              </a:rPr>
              <a:t> 2.可适当增加细节,以使行文连贯。</a:t>
            </a:r>
            <a:endParaRPr sz="2800">
              <a:latin typeface="Times New Roman" panose="02020603050405020304" charset="0"/>
              <a:ea typeface="微软雅黑" panose="020B0503020204020204" pitchFamily="34" charset="-122"/>
              <a:cs typeface="Times New Roman" panose="02020603050405020304" charset="0"/>
            </a:endParaRPr>
          </a:p>
          <a:p>
            <a:pPr fontAlgn="auto">
              <a:lnSpc>
                <a:spcPts val="3680"/>
              </a:lnSpc>
            </a:pPr>
            <a:r>
              <a:rPr sz="2800">
                <a:latin typeface="Times New Roman" panose="02020603050405020304" charset="0"/>
                <a:ea typeface="微软雅黑" panose="020B0503020204020204" pitchFamily="34" charset="-122"/>
                <a:cs typeface="Times New Roman" panose="02020603050405020304" charset="0"/>
                <a:sym typeface="+mn-ea"/>
              </a:rPr>
              <a:t>参考词汇:茉莉花 Jasmine Flower </a:t>
            </a:r>
            <a:endParaRPr sz="28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3505" y="611505"/>
            <a:ext cx="11983085" cy="6216015"/>
          </a:xfrm>
          <a:prstGeom prst="rect">
            <a:avLst/>
          </a:prstGeom>
          <a:noFill/>
        </p:spPr>
        <p:txBody>
          <a:bodyPr wrap="square">
            <a:spAutoFit/>
          </a:bodyPr>
          <a:lstStyle/>
          <a:p>
            <a:r>
              <a:rPr sz="4000" b="1" dirty="0">
                <a:solidFill>
                  <a:srgbClr val="2C6181"/>
                </a:solidFill>
              </a:rPr>
              <a:t>〖</a:t>
            </a:r>
            <a:r>
              <a:rPr lang="zh-CN" sz="4000" b="1" dirty="0">
                <a:solidFill>
                  <a:srgbClr val="2C6181"/>
                </a:solidFill>
                <a:sym typeface="+mn-ea"/>
              </a:rPr>
              <a:t>参考范文</a:t>
            </a:r>
            <a:r>
              <a:rPr sz="4000" b="1" dirty="0">
                <a:solidFill>
                  <a:srgbClr val="2C6181"/>
                </a:solidFill>
              </a:rPr>
              <a:t>〗</a:t>
            </a:r>
            <a:endParaRPr sz="4000" b="1" dirty="0">
              <a:solidFill>
                <a:srgbClr val="2C6181"/>
              </a:solidFill>
            </a:endParaRPr>
          </a:p>
          <a:p>
            <a:pPr algn="l" fontAlgn="auto">
              <a:lnSpc>
                <a:spcPts val="3580"/>
              </a:lnSpc>
            </a:pPr>
            <a:r>
              <a:rPr sz="2800">
                <a:latin typeface="Arial" panose="020B0604020202020204" pitchFamily="34" charset="0"/>
                <a:ea typeface="微软雅黑" panose="020B0503020204020204" pitchFamily="34" charset="-122"/>
                <a:cs typeface="Arial" panose="020B0604020202020204" pitchFamily="34" charset="0"/>
                <a:sym typeface="+mn-ea"/>
              </a:rPr>
              <a:t>Dear Alex,</a:t>
            </a:r>
            <a:endParaRPr sz="280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algn="l" fontAlgn="auto">
              <a:lnSpc>
                <a:spcPts val="3580"/>
              </a:lnSpc>
            </a:pPr>
            <a:r>
              <a:rPr lang="en-US" sz="2800">
                <a:latin typeface="Arial" panose="020B0604020202020204" pitchFamily="34" charset="0"/>
                <a:ea typeface="微软雅黑" panose="020B0503020204020204" pitchFamily="34" charset="-122"/>
                <a:cs typeface="Arial" panose="020B0604020202020204" pitchFamily="34" charset="0"/>
                <a:sym typeface="+mn-ea"/>
              </a:rPr>
              <a:t>      </a:t>
            </a:r>
            <a:r>
              <a:rPr sz="2800">
                <a:latin typeface="Arial" panose="020B0604020202020204" pitchFamily="34" charset="0"/>
                <a:ea typeface="微软雅黑" panose="020B0503020204020204" pitchFamily="34" charset="-122"/>
                <a:cs typeface="Arial" panose="020B0604020202020204" pitchFamily="34" charset="0"/>
                <a:sym typeface="+mn-ea"/>
              </a:rPr>
              <a:t>Glad to see your progress in singing Chinese songs! I am writing to tell you about our next lesson.</a:t>
            </a:r>
            <a:endParaRPr sz="280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algn="l" fontAlgn="auto">
              <a:lnSpc>
                <a:spcPts val="3580"/>
              </a:lnSpc>
            </a:pPr>
            <a:r>
              <a:rPr lang="en-US" sz="2800">
                <a:latin typeface="Arial" panose="020B0604020202020204" pitchFamily="34" charset="0"/>
                <a:ea typeface="微软雅黑" panose="020B0503020204020204" pitchFamily="34" charset="-122"/>
                <a:cs typeface="Arial" panose="020B0604020202020204" pitchFamily="34" charset="0"/>
                <a:sym typeface="+mn-ea"/>
              </a:rPr>
              <a:t>     </a:t>
            </a:r>
            <a:r>
              <a:rPr sz="2800">
                <a:latin typeface="Arial" panose="020B0604020202020204" pitchFamily="34" charset="0"/>
                <a:ea typeface="微软雅黑" panose="020B0503020204020204" pitchFamily="34" charset="-122"/>
                <a:cs typeface="Arial" panose="020B0604020202020204" pitchFamily="34" charset="0"/>
                <a:sym typeface="+mn-ea"/>
              </a:rPr>
              <a:t>It is scheduled at 2:00 P.M.this Sunday and we will meet in the Music Classroom. In this class, I will teach you to sing Jasmine Flower, which is a typical Chinese folk song and popular among students worldwide. I hope you will like its beautiful melody and unique Chinese features. To gain a better understanding of it, you are expected to listen to it and surf the Internet for its cultural background in advance.</a:t>
            </a:r>
            <a:r>
              <a:rPr lang="en-US" sz="2800">
                <a:latin typeface="Arial" panose="020B0604020202020204" pitchFamily="34" charset="0"/>
                <a:ea typeface="微软雅黑" panose="020B0503020204020204" pitchFamily="34" charset="-122"/>
                <a:cs typeface="Arial" panose="020B0604020202020204" pitchFamily="34" charset="0"/>
                <a:sym typeface="+mn-ea"/>
              </a:rPr>
              <a:t>     </a:t>
            </a:r>
            <a:endParaRPr lang="en-US" sz="2800">
              <a:latin typeface="Arial" panose="020B0604020202020204" pitchFamily="34" charset="0"/>
              <a:ea typeface="微软雅黑" panose="020B0503020204020204" pitchFamily="34" charset="-122"/>
              <a:cs typeface="Arial" panose="020B0604020202020204" pitchFamily="34" charset="0"/>
              <a:sym typeface="+mn-ea"/>
            </a:endParaRPr>
          </a:p>
          <a:p>
            <a:pPr algn="l" fontAlgn="auto">
              <a:lnSpc>
                <a:spcPts val="3580"/>
              </a:lnSpc>
            </a:pPr>
            <a:r>
              <a:rPr lang="en-US" sz="2800">
                <a:latin typeface="Arial" panose="020B0604020202020204" pitchFamily="34" charset="0"/>
                <a:ea typeface="微软雅黑" panose="020B0503020204020204" pitchFamily="34" charset="-122"/>
                <a:cs typeface="Arial" panose="020B0604020202020204" pitchFamily="34" charset="0"/>
                <a:sym typeface="+mn-ea"/>
              </a:rPr>
              <a:t>     </a:t>
            </a:r>
            <a:r>
              <a:rPr sz="2800">
                <a:latin typeface="Arial" panose="020B0604020202020204" pitchFamily="34" charset="0"/>
                <a:ea typeface="微软雅黑" panose="020B0503020204020204" pitchFamily="34" charset="-122"/>
                <a:cs typeface="Arial" panose="020B0604020202020204" pitchFamily="34" charset="0"/>
                <a:sym typeface="+mn-ea"/>
              </a:rPr>
              <a:t>Looking forward to meeting you.</a:t>
            </a:r>
            <a:endParaRPr sz="280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algn="l" fontAlgn="auto">
              <a:lnSpc>
                <a:spcPts val="3580"/>
              </a:lnSpc>
            </a:pPr>
            <a:r>
              <a:rPr lang="en-US" sz="2800">
                <a:latin typeface="Arial" panose="020B0604020202020204" pitchFamily="34" charset="0"/>
                <a:ea typeface="微软雅黑" panose="020B0503020204020204" pitchFamily="34" charset="-122"/>
                <a:cs typeface="Arial" panose="020B0604020202020204" pitchFamily="34" charset="0"/>
                <a:sym typeface="+mn-ea"/>
              </a:rPr>
              <a:t>                                                                          </a:t>
            </a:r>
            <a:r>
              <a:rPr sz="2800">
                <a:latin typeface="Arial" panose="020B0604020202020204" pitchFamily="34" charset="0"/>
                <a:ea typeface="微软雅黑" panose="020B0503020204020204" pitchFamily="34" charset="-122"/>
                <a:cs typeface="Arial" panose="020B0604020202020204" pitchFamily="34" charset="0"/>
                <a:sym typeface="+mn-ea"/>
              </a:rPr>
              <a:t>Yours, </a:t>
            </a:r>
            <a:endParaRPr sz="280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algn="l" fontAlgn="auto">
              <a:lnSpc>
                <a:spcPts val="3580"/>
              </a:lnSpc>
            </a:pPr>
            <a:r>
              <a:rPr lang="en-US" sz="2800">
                <a:latin typeface="Arial" panose="020B0604020202020204" pitchFamily="34" charset="0"/>
                <a:ea typeface="微软雅黑" panose="020B0503020204020204" pitchFamily="34" charset="-122"/>
                <a:cs typeface="Arial" panose="020B0604020202020204" pitchFamily="34" charset="0"/>
                <a:sym typeface="+mn-ea"/>
              </a:rPr>
              <a:t>                                                                             </a:t>
            </a:r>
            <a:r>
              <a:rPr sz="2800">
                <a:latin typeface="Arial" panose="020B0604020202020204" pitchFamily="34" charset="0"/>
                <a:ea typeface="微软雅黑" panose="020B0503020204020204" pitchFamily="34" charset="-122"/>
                <a:cs typeface="Arial" panose="020B0604020202020204" pitchFamily="34" charset="0"/>
                <a:sym typeface="+mn-ea"/>
              </a:rPr>
              <a:t>Li Hua  </a:t>
            </a:r>
            <a:endParaRPr sz="28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13" name="组合 12"/>
          <p:cNvGrpSpPr/>
          <p:nvPr/>
        </p:nvGrpSpPr>
        <p:grpSpPr>
          <a:xfrm>
            <a:off x="906145" y="1417320"/>
            <a:ext cx="10182860" cy="4140835"/>
            <a:chOff x="3211874" y="1457965"/>
            <a:chExt cx="5612765" cy="4140835"/>
          </a:xfrm>
        </p:grpSpPr>
        <p:sp>
          <p:nvSpPr>
            <p:cNvPr id="14" name="18"/>
            <p:cNvSpPr>
              <a:spLocks noChangeArrowheads="1"/>
            </p:cNvSpPr>
            <p:nvPr>
              <p:custDataLst>
                <p:tags r:id="rId2"/>
              </p:custDataLst>
            </p:nvPr>
          </p:nvSpPr>
          <p:spPr bwMode="auto">
            <a:xfrm>
              <a:off x="3211874" y="2244095"/>
              <a:ext cx="5612765" cy="3354705"/>
            </a:xfrm>
            <a:prstGeom prst="rect">
              <a:avLst/>
            </a:prstGeom>
            <a:noFill/>
            <a:ln w="12700">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en-US" altLang="zh-CN" sz="9000" dirty="0">
                  <a:solidFill>
                    <a:srgbClr val="2C6181"/>
                  </a:solidFill>
                  <a:latin typeface="Rockwell" panose="02060603020205020403" charset="0"/>
                  <a:ea typeface="MStiffHei PRC UltraBold" panose="00000500000000000000" pitchFamily="2" charset="-122"/>
                  <a:cs typeface="Rockwell" panose="02060603020205020403" charset="0"/>
                </a:rPr>
                <a:t>Thank you</a:t>
              </a:r>
              <a:endParaRPr lang="en-US" altLang="zh-CN" sz="9000" dirty="0">
                <a:solidFill>
                  <a:srgbClr val="2C6181"/>
                </a:solidFill>
                <a:latin typeface="Rockwell" panose="02060603020205020403" charset="0"/>
                <a:ea typeface="MStiffHei PRC UltraBold" panose="00000500000000000000" pitchFamily="2" charset="-122"/>
                <a:cs typeface="Rockwell" panose="02060603020205020403" charset="0"/>
              </a:endParaRPr>
            </a:p>
            <a:p>
              <a:pPr algn="ctr" fontAlgn="base">
                <a:spcBef>
                  <a:spcPct val="0"/>
                </a:spcBef>
                <a:spcAft>
                  <a:spcPct val="0"/>
                </a:spcAft>
              </a:pPr>
              <a:endParaRPr lang="en-US" altLang="zh-CN" sz="3200">
                <a:solidFill>
                  <a:srgbClr val="2610B7"/>
                </a:solidFill>
                <a:latin typeface="Arial" panose="020B0604020202020204" pitchFamily="34" charset="0"/>
                <a:cs typeface="Arial" panose="020B0604020202020204" pitchFamily="34" charset="0"/>
                <a:sym typeface="+mn-ea"/>
              </a:endParaRPr>
            </a:p>
            <a:p>
              <a:pPr algn="ctr" fontAlgn="base">
                <a:spcBef>
                  <a:spcPct val="0"/>
                </a:spcBef>
                <a:spcAft>
                  <a:spcPct val="0"/>
                </a:spcAft>
              </a:pPr>
              <a:endParaRPr lang="en-US" altLang="zh-CN" sz="3200">
                <a:solidFill>
                  <a:srgbClr val="2610B7"/>
                </a:solidFill>
                <a:latin typeface="Arial" panose="020B0604020202020204" pitchFamily="34" charset="0"/>
                <a:cs typeface="Arial" panose="020B0604020202020204" pitchFamily="34" charset="0"/>
                <a:sym typeface="+mn-ea"/>
              </a:endParaRPr>
            </a:p>
            <a:p>
              <a:pPr algn="ctr" fontAlgn="base">
                <a:spcBef>
                  <a:spcPct val="0"/>
                </a:spcBef>
                <a:spcAft>
                  <a:spcPct val="0"/>
                </a:spcAft>
              </a:pPr>
              <a:endParaRPr lang="en-US" altLang="zh-CN" sz="3200">
                <a:solidFill>
                  <a:srgbClr val="2610B7"/>
                </a:solidFill>
                <a:latin typeface="Arial" panose="020B0604020202020204" pitchFamily="34" charset="0"/>
                <a:cs typeface="Arial" panose="020B0604020202020204" pitchFamily="34" charset="0"/>
                <a:sym typeface="+mn-ea"/>
              </a:endParaRPr>
            </a:p>
            <a:p>
              <a:pPr algn="ctr" fontAlgn="base">
                <a:spcBef>
                  <a:spcPct val="0"/>
                </a:spcBef>
                <a:spcAft>
                  <a:spcPct val="0"/>
                </a:spcAft>
              </a:pPr>
              <a:r>
                <a:rPr lang="en-US" altLang="zh-CN" sz="3200">
                  <a:solidFill>
                    <a:srgbClr val="2610B7"/>
                  </a:solidFill>
                  <a:latin typeface="Arial" panose="020B0604020202020204" pitchFamily="34" charset="0"/>
                  <a:cs typeface="Arial" panose="020B0604020202020204" pitchFamily="34" charset="0"/>
                  <a:sym typeface="+mn-ea"/>
                </a:rPr>
                <a:t>                                                       </a:t>
              </a:r>
              <a:r>
                <a:rPr lang="en-US" altLang="zh-CN" sz="3200">
                  <a:solidFill>
                    <a:srgbClr val="2610B7"/>
                  </a:solidFill>
                  <a:latin typeface="Rockwell" panose="02060603020205020403" charset="0"/>
                  <a:cs typeface="Rockwell" panose="02060603020205020403" charset="0"/>
                  <a:sym typeface="+mn-ea"/>
                </a:rPr>
                <a:t>Thinker</a:t>
              </a:r>
              <a:r>
                <a:rPr lang="zh-CN" altLang="en-US" sz="3200">
                  <a:solidFill>
                    <a:srgbClr val="2610B7"/>
                  </a:solidFill>
                  <a:latin typeface="Rockwell" panose="02060603020205020403" charset="0"/>
                  <a:cs typeface="Rockwell" panose="02060603020205020403" charset="0"/>
                  <a:sym typeface="+mn-ea"/>
                </a:rPr>
                <a:t>英语工作室</a:t>
              </a:r>
              <a:endParaRPr lang="zh-CN" altLang="en-US" sz="3200" dirty="0">
                <a:solidFill>
                  <a:srgbClr val="2610B7"/>
                </a:solidFill>
                <a:latin typeface="Rockwell" panose="02060603020205020403" charset="0"/>
                <a:ea typeface="MStiffHei PRC UltraBold" panose="00000500000000000000" pitchFamily="2" charset="-122"/>
                <a:cs typeface="Rockwell" panose="02060603020205020403" charset="0"/>
                <a:sym typeface="+mn-ea"/>
              </a:endParaRPr>
            </a:p>
          </p:txBody>
        </p:sp>
        <p:sp>
          <p:nvSpPr>
            <p:cNvPr id="15" name="18"/>
            <p:cNvSpPr>
              <a:spLocks noChangeArrowheads="1"/>
            </p:cNvSpPr>
            <p:nvPr>
              <p:custDataLst>
                <p:tags r:id="rId3"/>
              </p:custDataLst>
            </p:nvPr>
          </p:nvSpPr>
          <p:spPr bwMode="auto">
            <a:xfrm>
              <a:off x="3300774" y="1650888"/>
              <a:ext cx="4602606" cy="677108"/>
            </a:xfrm>
            <a:prstGeom prst="rect">
              <a:avLst/>
            </a:prstGeom>
            <a:noFill/>
            <a:ln w="12700">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endParaRPr lang="en-US" altLang="zh-CN" sz="4400" dirty="0">
                <a:solidFill>
                  <a:srgbClr val="2C6181"/>
                </a:solidFill>
                <a:latin typeface="MStiffHei PRC UltraBold" panose="00000500000000000000" pitchFamily="2" charset="-122"/>
                <a:ea typeface="MStiffHei PRC UltraBold" panose="00000500000000000000" pitchFamily="2" charset="-122"/>
                <a:cs typeface="宋体" panose="02010600030101010101" pitchFamily="2" charset="-122"/>
              </a:endParaRPr>
            </a:p>
          </p:txBody>
        </p:sp>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2585" y="1457965"/>
              <a:ext cx="1310206" cy="986144"/>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2" presetClass="entr" presetSubtype="1" fill="hold" nodeType="afterEffect" p14:presetBounceEnd="46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46000">
                                          <p:cBhvr additive="base">
                                            <p:cTn id="11" dur="750" fill="hold"/>
                                            <p:tgtEl>
                                              <p:spTgt spid="13"/>
                                            </p:tgtEl>
                                            <p:attrNameLst>
                                              <p:attrName>ppt_x</p:attrName>
                                            </p:attrNameLst>
                                          </p:cBhvr>
                                          <p:tavLst>
                                            <p:tav tm="0">
                                              <p:val>
                                                <p:strVal val="#ppt_x"/>
                                              </p:val>
                                            </p:tav>
                                            <p:tav tm="100000">
                                              <p:val>
                                                <p:strVal val="#ppt_x"/>
                                              </p:val>
                                            </p:tav>
                                          </p:tavLst>
                                        </p:anim>
                                        <p:anim calcmode="lin" valueType="num" p14:bounceEnd="46000">
                                          <p:cBhvr additive="base">
                                            <p:cTn id="12" dur="75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ppt_x"/>
                                              </p:val>
                                            </p:tav>
                                            <p:tav tm="100000">
                                              <p:val>
                                                <p:strVal val="#ppt_x"/>
                                              </p:val>
                                            </p:tav>
                                          </p:tavLst>
                                        </p:anim>
                                        <p:anim calcmode="lin" valueType="num">
                                          <p:cBhvr additive="base">
                                            <p:cTn id="12" dur="75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35" y="1240"/>
            <a:ext cx="12190413" cy="6857107"/>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9498" y="681326"/>
            <a:ext cx="1310206" cy="986144"/>
          </a:xfrm>
          <a:prstGeom prst="rect">
            <a:avLst/>
          </a:prstGeom>
        </p:spPr>
      </p:pic>
      <p:sp>
        <p:nvSpPr>
          <p:cNvPr id="13" name="Text Box 4"/>
          <p:cNvSpPr txBox="1">
            <a:spLocks noChangeArrowheads="1"/>
          </p:cNvSpPr>
          <p:nvPr/>
        </p:nvSpPr>
        <p:spPr bwMode="auto">
          <a:xfrm>
            <a:off x="1536065" y="1847215"/>
            <a:ext cx="9430385" cy="201485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ctr" defTabSz="914400" eaLnBrk="1" fontAlgn="base" latinLnBrk="0" hangingPunct="1">
              <a:lnSpc>
                <a:spcPct val="100000"/>
              </a:lnSpc>
              <a:spcBef>
                <a:spcPct val="50000"/>
              </a:spcBef>
              <a:spcAft>
                <a:spcPct val="0"/>
              </a:spcAft>
              <a:buClrTx/>
              <a:buSzTx/>
              <a:buFontTx/>
              <a:buNone/>
              <a:defRPr/>
            </a:pPr>
            <a:r>
              <a:rPr sz="4400" kern="0" dirty="0">
                <a:solidFill>
                  <a:srgbClr val="C00000"/>
                </a:solidFill>
                <a:highlight>
                  <a:srgbClr val="000080"/>
                </a:highlight>
                <a:latin typeface="华文楷体" panose="02010600040101010101" charset="-122"/>
                <a:ea typeface="华文楷体" panose="02010600040101010101" charset="-122"/>
                <a:cs typeface="华文楷体" panose="02010600040101010101" charset="-122"/>
              </a:rPr>
              <a:t>202203七彩阳光</a:t>
            </a:r>
            <a:r>
              <a:rPr lang="en-US" sz="4400" kern="0" dirty="0">
                <a:solidFill>
                  <a:srgbClr val="C00000"/>
                </a:solidFill>
                <a:highlight>
                  <a:srgbClr val="000080"/>
                </a:highlight>
                <a:latin typeface="华文楷体" panose="02010600040101010101" charset="-122"/>
                <a:ea typeface="华文楷体" panose="02010600040101010101" charset="-122"/>
                <a:cs typeface="华文楷体" panose="02010600040101010101" charset="-122"/>
              </a:rPr>
              <a:t>/</a:t>
            </a:r>
            <a:r>
              <a:rPr sz="4400" kern="0" dirty="0">
                <a:solidFill>
                  <a:srgbClr val="C00000"/>
                </a:solidFill>
                <a:highlight>
                  <a:srgbClr val="000080"/>
                </a:highlight>
                <a:latin typeface="华文楷体" panose="02010600040101010101" charset="-122"/>
                <a:ea typeface="华文楷体" panose="02010600040101010101" charset="-122"/>
                <a:cs typeface="华文楷体" panose="02010600040101010101" charset="-122"/>
              </a:rPr>
              <a:t>金丽衢</a:t>
            </a:r>
            <a:r>
              <a:rPr kumimoji="0" lang="zh-CN" altLang="en-US" sz="4400" b="0" i="0" u="none" strike="noStrike" kern="0" cap="none" spc="0" normalizeH="0" baseline="0" noProof="0" dirty="0">
                <a:ln>
                  <a:noFill/>
                </a:ln>
                <a:solidFill>
                  <a:srgbClr val="C00000"/>
                </a:solidFill>
                <a:effectLst/>
                <a:highlight>
                  <a:srgbClr val="000080"/>
                </a:highlight>
                <a:uLnTx/>
                <a:uFillTx/>
                <a:latin typeface="华文楷体" panose="02010600040101010101" charset="-122"/>
                <a:ea typeface="华文楷体" panose="02010600040101010101" charset="-122"/>
                <a:cs typeface="华文楷体" panose="02010600040101010101" charset="-122"/>
              </a:rPr>
              <a:t>应用文讲评</a:t>
            </a:r>
            <a:endParaRPr kumimoji="0" lang="zh-CN" altLang="en-US" sz="4400" b="0" i="0" u="none" strike="noStrike" kern="0" cap="none" spc="0" normalizeH="0" baseline="0" noProof="0" dirty="0">
              <a:ln>
                <a:noFill/>
              </a:ln>
              <a:solidFill>
                <a:srgbClr val="C00000"/>
              </a:solidFill>
              <a:effectLst/>
              <a:highlight>
                <a:srgbClr val="000080"/>
              </a:highlight>
              <a:uLnTx/>
              <a:uFillTx/>
              <a:latin typeface="华文楷体" panose="02010600040101010101" charset="-122"/>
              <a:ea typeface="华文楷体" panose="02010600040101010101" charset="-122"/>
              <a:cs typeface="华文楷体" panose="02010600040101010101" charset="-122"/>
            </a:endParaRPr>
          </a:p>
          <a:p>
            <a:pPr marL="0" marR="0" lvl="0" indent="0" algn="ctr" defTabSz="914400" eaLnBrk="1" fontAlgn="base" latinLnBrk="0" hangingPunct="1">
              <a:lnSpc>
                <a:spcPct val="100000"/>
              </a:lnSpc>
              <a:spcBef>
                <a:spcPct val="50000"/>
              </a:spcBef>
              <a:spcAft>
                <a:spcPct val="0"/>
              </a:spcAft>
              <a:buClrTx/>
              <a:buSzTx/>
              <a:buFontTx/>
              <a:buNone/>
              <a:defRPr/>
            </a:pPr>
            <a:r>
              <a:rPr kumimoji="0" lang="zh-CN" altLang="en-US" sz="5400" b="0" i="0" u="none" strike="noStrike" kern="0" cap="none" spc="0" normalizeH="0" baseline="0" noProof="0">
                <a:ln>
                  <a:noFill/>
                </a:ln>
                <a:solidFill>
                  <a:srgbClr val="C00000"/>
                </a:solidFill>
                <a:effectLst/>
                <a:highlight>
                  <a:srgbClr val="000080"/>
                </a:highlight>
                <a:uLnTx/>
                <a:uFillTx/>
                <a:latin typeface="华文楷体" panose="02010600040101010101" charset="-122"/>
                <a:ea typeface="华文楷体" panose="02010600040101010101" charset="-122"/>
                <a:cs typeface="华文楷体" panose="02010600040101010101" charset="-122"/>
              </a:rPr>
              <a:t>告知</a:t>
            </a:r>
            <a:r>
              <a:rPr kumimoji="0" lang="en-US" altLang="zh-CN" sz="5400" b="0" i="0" u="none" strike="noStrike" kern="0" cap="none" spc="0" normalizeH="0" baseline="0" noProof="0">
                <a:ln>
                  <a:noFill/>
                </a:ln>
                <a:solidFill>
                  <a:srgbClr val="C00000"/>
                </a:solidFill>
                <a:effectLst/>
                <a:highlight>
                  <a:srgbClr val="000080"/>
                </a:highlight>
                <a:uLnTx/>
                <a:uFillTx/>
                <a:latin typeface="华文楷体" panose="02010600040101010101" charset="-122"/>
                <a:ea typeface="华文楷体" panose="02010600040101010101" charset="-122"/>
                <a:cs typeface="华文楷体" panose="02010600040101010101" charset="-122"/>
              </a:rPr>
              <a:t>+</a:t>
            </a:r>
            <a:r>
              <a:rPr kumimoji="0" lang="zh-CN" altLang="en-US" sz="5400" b="0" i="0" u="none" strike="noStrike" kern="0" cap="none" spc="0" normalizeH="0" baseline="0" noProof="0">
                <a:ln>
                  <a:noFill/>
                </a:ln>
                <a:solidFill>
                  <a:srgbClr val="C00000"/>
                </a:solidFill>
                <a:effectLst/>
                <a:highlight>
                  <a:srgbClr val="000080"/>
                </a:highlight>
                <a:uLnTx/>
                <a:uFillTx/>
                <a:latin typeface="华文楷体" panose="02010600040101010101" charset="-122"/>
                <a:ea typeface="华文楷体" panose="02010600040101010101" charset="-122"/>
                <a:cs typeface="华文楷体" panose="02010600040101010101" charset="-122"/>
              </a:rPr>
              <a:t>问询</a:t>
            </a:r>
            <a:endParaRPr kumimoji="0" lang="zh-CN" altLang="en-US" sz="5400" b="0" i="0" u="none" strike="noStrike" kern="0" cap="none" spc="0" normalizeH="0" baseline="0" noProof="0" dirty="0">
              <a:ln>
                <a:noFill/>
              </a:ln>
              <a:solidFill>
                <a:srgbClr val="C00000"/>
              </a:solidFill>
              <a:effectLst/>
              <a:highlight>
                <a:srgbClr val="000080"/>
              </a:highlight>
              <a:uLnTx/>
              <a:uFillTx/>
              <a:latin typeface="华文楷体" panose="02010600040101010101" charset="-122"/>
              <a:ea typeface="华文楷体" panose="02010600040101010101" charset="-122"/>
              <a:cs typeface="华文楷体" panose="02010600040101010101" charset="-122"/>
            </a:endParaRPr>
          </a:p>
        </p:txBody>
      </p:sp>
      <p:sp>
        <p:nvSpPr>
          <p:cNvPr id="6" name="MH_Entry_1"/>
          <p:cNvSpPr/>
          <p:nvPr>
            <p:custDataLst>
              <p:tags r:id="rId3"/>
            </p:custDataLst>
          </p:nvPr>
        </p:nvSpPr>
        <p:spPr>
          <a:xfrm>
            <a:off x="8072755" y="4116070"/>
            <a:ext cx="3122295" cy="86169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2800" noProof="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陈星可</a:t>
            </a:r>
            <a:r>
              <a:rPr lang="en-US" altLang="zh-CN" sz="2800" noProof="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 </a:t>
            </a:r>
            <a:endParaRPr lang="en-US" altLang="zh-CN" sz="2800" noProof="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a:p>
            <a:pPr eaLnBrk="1" hangingPunct="1">
              <a:defRPr/>
            </a:pPr>
            <a:r>
              <a:rPr lang="zh-CN" altLang="en-US" sz="2800" noProof="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浙江省天台中学</a:t>
            </a:r>
            <a:endParaRPr lang="zh-CN" altLang="en-US" sz="2800" noProof="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3505" y="611505"/>
            <a:ext cx="11983085" cy="5223510"/>
          </a:xfrm>
          <a:prstGeom prst="rect">
            <a:avLst/>
          </a:prstGeom>
          <a:noFill/>
        </p:spPr>
        <p:txBody>
          <a:bodyPr wrap="square">
            <a:spAutoFit/>
          </a:bodyPr>
          <a:lstStyle/>
          <a:p>
            <a:r>
              <a:rPr sz="4000" b="1" dirty="0">
                <a:solidFill>
                  <a:srgbClr val="2C6181"/>
                </a:solidFill>
              </a:rPr>
              <a:t>〖</a:t>
            </a:r>
            <a:r>
              <a:rPr sz="4000" b="1" dirty="0">
                <a:solidFill>
                  <a:srgbClr val="2C6181"/>
                </a:solidFill>
                <a:sym typeface="+mn-ea"/>
              </a:rPr>
              <a:t>20220317七彩阳光+金丽衢</a:t>
            </a:r>
            <a:r>
              <a:rPr sz="4000" b="1" dirty="0">
                <a:solidFill>
                  <a:srgbClr val="2C6181"/>
                </a:solidFill>
              </a:rPr>
              <a:t>〗</a:t>
            </a:r>
            <a:endParaRPr sz="4000" b="1" dirty="0">
              <a:solidFill>
                <a:srgbClr val="2C6181"/>
              </a:solidFill>
            </a:endParaRPr>
          </a:p>
          <a:p>
            <a:r>
              <a:rPr sz="4000" b="1" dirty="0"/>
              <a:t> </a:t>
            </a:r>
            <a:r>
              <a:rPr lang="en-US" sz="4000" b="1" dirty="0"/>
              <a:t>   </a:t>
            </a:r>
            <a:r>
              <a:rPr lang="en-US" sz="3600" b="1" dirty="0"/>
              <a:t> </a:t>
            </a:r>
            <a:r>
              <a:rPr lang="en-US" sz="3400" b="1" dirty="0"/>
              <a:t> </a:t>
            </a:r>
            <a:r>
              <a:rPr sz="3400" dirty="0"/>
              <a:t>假定你是李华，你的朋友交换生 Jonny 发来邮件，询问你暑期社会实践活动安排。请你给他回一封邮件，内容包括：</a:t>
            </a:r>
            <a:endParaRPr sz="3400" dirty="0"/>
          </a:p>
          <a:p>
            <a:r>
              <a:rPr sz="3400" dirty="0"/>
              <a:t> </a:t>
            </a:r>
            <a:r>
              <a:rPr lang="en-US" sz="3400" dirty="0"/>
              <a:t> </a:t>
            </a:r>
            <a:r>
              <a:rPr sz="3400" dirty="0"/>
              <a:t>1.表明写信目的；</a:t>
            </a:r>
            <a:endParaRPr sz="3400" dirty="0"/>
          </a:p>
          <a:p>
            <a:r>
              <a:rPr sz="3400" dirty="0"/>
              <a:t> </a:t>
            </a:r>
            <a:r>
              <a:rPr lang="en-US" sz="3400" dirty="0"/>
              <a:t> </a:t>
            </a:r>
            <a:r>
              <a:rPr sz="3400" dirty="0"/>
              <a:t>2.介绍活动安排；</a:t>
            </a:r>
            <a:endParaRPr sz="3400" dirty="0"/>
          </a:p>
          <a:p>
            <a:r>
              <a:rPr sz="3400" dirty="0"/>
              <a:t> </a:t>
            </a:r>
            <a:r>
              <a:rPr lang="en-US" sz="3400" dirty="0"/>
              <a:t> </a:t>
            </a:r>
            <a:r>
              <a:rPr sz="3400" dirty="0"/>
              <a:t>3.询问对方计划。</a:t>
            </a:r>
            <a:endParaRPr sz="3400" dirty="0"/>
          </a:p>
          <a:p>
            <a:pPr>
              <a:lnSpc>
                <a:spcPts val="4700"/>
              </a:lnSpc>
            </a:pPr>
            <a:r>
              <a:rPr sz="3400" dirty="0"/>
              <a:t>注意：</a:t>
            </a:r>
            <a:endParaRPr sz="3400" dirty="0"/>
          </a:p>
          <a:p>
            <a:pPr>
              <a:lnSpc>
                <a:spcPts val="4700"/>
              </a:lnSpc>
            </a:pPr>
            <a:r>
              <a:rPr sz="3400" dirty="0"/>
              <a:t> </a:t>
            </a:r>
            <a:r>
              <a:rPr lang="en-US" sz="3400" dirty="0"/>
              <a:t> </a:t>
            </a:r>
            <a:r>
              <a:rPr sz="3400" dirty="0"/>
              <a:t>1</a:t>
            </a:r>
            <a:r>
              <a:rPr lang="en-US" sz="3400" dirty="0"/>
              <a:t>.</a:t>
            </a:r>
            <a:r>
              <a:rPr sz="3400" dirty="0"/>
              <a:t>词数80词左右：</a:t>
            </a:r>
            <a:endParaRPr sz="3400" dirty="0"/>
          </a:p>
          <a:p>
            <a:pPr>
              <a:lnSpc>
                <a:spcPts val="4700"/>
              </a:lnSpc>
            </a:pPr>
            <a:r>
              <a:rPr sz="3400" dirty="0"/>
              <a:t> </a:t>
            </a:r>
            <a:r>
              <a:rPr lang="en-US" sz="3400" dirty="0"/>
              <a:t> 2.</a:t>
            </a:r>
            <a:r>
              <a:rPr sz="3400" dirty="0"/>
              <a:t>可以适当増加细节，以使行文连贯。</a:t>
            </a:r>
            <a:endParaRPr sz="3400" dirty="0"/>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81753"/>
            <a:ext cx="12190413" cy="654256"/>
            <a:chOff x="0" y="761813"/>
            <a:chExt cx="12190413" cy="654256"/>
          </a:xfrm>
        </p:grpSpPr>
        <p:sp>
          <p:nvSpPr>
            <p:cNvPr id="11" name="矩形 10"/>
            <p:cNvSpPr/>
            <p:nvPr/>
          </p:nvSpPr>
          <p:spPr>
            <a:xfrm flipV="1">
              <a:off x="0" y="1370350"/>
              <a:ext cx="12190413" cy="45719"/>
            </a:xfrm>
            <a:prstGeom prst="rect">
              <a:avLst/>
            </a:prstGeom>
            <a:solidFill>
              <a:srgbClr val="2C6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727710" y="761813"/>
              <a:ext cx="41529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l" eaLnBrk="1" hangingPunct="1"/>
              <a:r>
                <a:rPr lang="zh-CN" altLang="en-US" sz="3200" b="1" dirty="0">
                  <a:solidFill>
                    <a:srgbClr val="2C6181"/>
                  </a:solidFill>
                  <a:latin typeface="微软雅黑" panose="020B0503020204020204" pitchFamily="34" charset="-122"/>
                  <a:ea typeface="微软雅黑" panose="020B0503020204020204" pitchFamily="34" charset="-122"/>
                  <a:sym typeface="Arial" panose="020B0604020202020204" pitchFamily="34" charset="0"/>
                </a:rPr>
                <a:t>审题</a:t>
              </a:r>
              <a:r>
                <a:rPr lang="en-US" altLang="zh-CN" sz="3200" b="1" dirty="0">
                  <a:solidFill>
                    <a:srgbClr val="2C6181"/>
                  </a:solidFill>
                  <a:latin typeface="微软雅黑" panose="020B0503020204020204" pitchFamily="34" charset="-122"/>
                  <a:ea typeface="微软雅黑" panose="020B0503020204020204" pitchFamily="34" charset="-122"/>
                  <a:sym typeface="Arial" panose="020B0604020202020204" pitchFamily="34" charset="0"/>
                </a:rPr>
                <a:t>1:</a:t>
              </a:r>
              <a:r>
                <a:rPr lang="zh-CN" altLang="en-US" sz="3200" b="1" dirty="0">
                  <a:solidFill>
                    <a:srgbClr val="2C6181"/>
                  </a:solidFill>
                  <a:latin typeface="微软雅黑" panose="020B0503020204020204" pitchFamily="34" charset="-122"/>
                  <a:ea typeface="微软雅黑" panose="020B0503020204020204" pitchFamily="34" charset="-122"/>
                  <a:sym typeface="Arial" panose="020B0604020202020204" pitchFamily="34" charset="0"/>
                </a:rPr>
                <a:t>要素</a:t>
              </a:r>
              <a:r>
                <a:rPr lang="en-US" altLang="zh-CN" sz="3200" b="1" dirty="0">
                  <a:solidFill>
                    <a:srgbClr val="2C6181"/>
                  </a:solidFill>
                  <a:latin typeface="微软雅黑" panose="020B0503020204020204" pitchFamily="34" charset="-122"/>
                  <a:ea typeface="微软雅黑" panose="020B0503020204020204" pitchFamily="34" charset="-122"/>
                  <a:sym typeface="Arial" panose="020B0604020202020204" pitchFamily="34" charset="0"/>
                </a:rPr>
                <a:t> Elements</a:t>
              </a:r>
              <a:endParaRPr lang="en-US" altLang="zh-CN" sz="3200" b="1" dirty="0">
                <a:solidFill>
                  <a:srgbClr val="2C6181"/>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 name="文本框 1"/>
          <p:cNvSpPr txBox="1"/>
          <p:nvPr/>
        </p:nvSpPr>
        <p:spPr>
          <a:xfrm>
            <a:off x="621665" y="1493520"/>
            <a:ext cx="2510790" cy="3194685"/>
          </a:xfrm>
          <a:prstGeom prst="rect">
            <a:avLst/>
          </a:prstGeom>
          <a:noFill/>
        </p:spPr>
        <p:txBody>
          <a:bodyPr wrap="square" rtlCol="0">
            <a:spAutoFit/>
          </a:bodyPr>
          <a:p>
            <a:pPr fontAlgn="auto">
              <a:lnSpc>
                <a:spcPts val="4840"/>
              </a:lnSpc>
            </a:pPr>
            <a:r>
              <a:rPr lang="zh-CN" altLang="en-US" sz="3200" b="1">
                <a:gradFill>
                  <a:gsLst>
                    <a:gs pos="0">
                      <a:srgbClr val="14CD68"/>
                    </a:gs>
                    <a:gs pos="100000">
                      <a:srgbClr val="0B6E38"/>
                    </a:gs>
                  </a:gsLst>
                  <a:lin scaled="0"/>
                </a:gradFill>
              </a:rPr>
              <a:t>体裁：</a:t>
            </a:r>
            <a:endParaRPr lang="zh-CN" altLang="en-US" sz="3200" b="1">
              <a:gradFill>
                <a:gsLst>
                  <a:gs pos="0">
                    <a:srgbClr val="14CD68"/>
                  </a:gs>
                  <a:gs pos="100000">
                    <a:srgbClr val="0B6E38"/>
                  </a:gs>
                </a:gsLst>
                <a:lin scaled="0"/>
              </a:gradFill>
            </a:endParaRPr>
          </a:p>
          <a:p>
            <a:pPr fontAlgn="auto">
              <a:lnSpc>
                <a:spcPts val="4840"/>
              </a:lnSpc>
            </a:pPr>
            <a:r>
              <a:rPr lang="zh-CN" altLang="en-US" sz="3200" b="1">
                <a:gradFill>
                  <a:gsLst>
                    <a:gs pos="0">
                      <a:srgbClr val="14CD68"/>
                    </a:gs>
                    <a:gs pos="100000">
                      <a:srgbClr val="0B6E38"/>
                    </a:gs>
                  </a:gsLst>
                  <a:lin scaled="0"/>
                </a:gradFill>
              </a:rPr>
              <a:t>时态：</a:t>
            </a:r>
            <a:endParaRPr lang="zh-CN" altLang="en-US" sz="3200" b="1">
              <a:gradFill>
                <a:gsLst>
                  <a:gs pos="0">
                    <a:srgbClr val="14CD68"/>
                  </a:gs>
                  <a:gs pos="100000">
                    <a:srgbClr val="0B6E38"/>
                  </a:gs>
                </a:gsLst>
                <a:lin scaled="0"/>
              </a:gradFill>
            </a:endParaRPr>
          </a:p>
          <a:p>
            <a:pPr fontAlgn="auto">
              <a:lnSpc>
                <a:spcPts val="4840"/>
              </a:lnSpc>
            </a:pPr>
            <a:r>
              <a:rPr lang="zh-CN" altLang="en-US" sz="3200" b="1">
                <a:gradFill>
                  <a:gsLst>
                    <a:gs pos="0">
                      <a:srgbClr val="14CD68"/>
                    </a:gs>
                    <a:gs pos="100000">
                      <a:srgbClr val="0B6E38"/>
                    </a:gs>
                  </a:gsLst>
                  <a:lin scaled="0"/>
                </a:gradFill>
              </a:rPr>
              <a:t>交际对象：</a:t>
            </a:r>
            <a:endParaRPr lang="zh-CN" altLang="en-US" sz="3200" b="1">
              <a:gradFill>
                <a:gsLst>
                  <a:gs pos="0">
                    <a:srgbClr val="14CD68"/>
                  </a:gs>
                  <a:gs pos="100000">
                    <a:srgbClr val="0B6E38"/>
                  </a:gs>
                </a:gsLst>
                <a:lin scaled="0"/>
              </a:gradFill>
            </a:endParaRPr>
          </a:p>
          <a:p>
            <a:pPr fontAlgn="auto">
              <a:lnSpc>
                <a:spcPts val="4840"/>
              </a:lnSpc>
            </a:pPr>
            <a:r>
              <a:rPr lang="zh-CN" altLang="en-US" sz="3200" b="1">
                <a:gradFill>
                  <a:gsLst>
                    <a:gs pos="0">
                      <a:srgbClr val="14CD68"/>
                    </a:gs>
                    <a:gs pos="100000">
                      <a:srgbClr val="0B6E38"/>
                    </a:gs>
                  </a:gsLst>
                  <a:lin scaled="0"/>
                </a:gradFill>
              </a:rPr>
              <a:t>主题语境：</a:t>
            </a:r>
            <a:endParaRPr lang="zh-CN" altLang="en-US" sz="3200" b="1">
              <a:gradFill>
                <a:gsLst>
                  <a:gs pos="0">
                    <a:srgbClr val="14CD68"/>
                  </a:gs>
                  <a:gs pos="100000">
                    <a:srgbClr val="0B6E38"/>
                  </a:gs>
                </a:gsLst>
                <a:lin scaled="0"/>
              </a:gradFill>
            </a:endParaRPr>
          </a:p>
          <a:p>
            <a:pPr fontAlgn="auto">
              <a:lnSpc>
                <a:spcPts val="4840"/>
              </a:lnSpc>
            </a:pPr>
            <a:r>
              <a:rPr lang="zh-CN" altLang="en-US" sz="3200" b="1">
                <a:gradFill>
                  <a:gsLst>
                    <a:gs pos="0">
                      <a:srgbClr val="14CD68"/>
                    </a:gs>
                    <a:gs pos="100000">
                      <a:srgbClr val="0B6E38"/>
                    </a:gs>
                  </a:gsLst>
                  <a:lin scaled="0"/>
                </a:gradFill>
              </a:rPr>
              <a:t>人称：</a:t>
            </a:r>
            <a:endParaRPr lang="zh-CN" altLang="en-US" sz="3200" b="1">
              <a:gradFill>
                <a:gsLst>
                  <a:gs pos="0">
                    <a:srgbClr val="14CD68"/>
                  </a:gs>
                  <a:gs pos="100000">
                    <a:srgbClr val="0B6E38"/>
                  </a:gs>
                </a:gsLst>
                <a:lin scaled="0"/>
              </a:gradFill>
            </a:endParaRPr>
          </a:p>
        </p:txBody>
      </p:sp>
      <p:sp>
        <p:nvSpPr>
          <p:cNvPr id="4" name="文本框 3"/>
          <p:cNvSpPr txBox="1"/>
          <p:nvPr/>
        </p:nvSpPr>
        <p:spPr>
          <a:xfrm>
            <a:off x="2947035" y="1639570"/>
            <a:ext cx="7119620" cy="5835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3200"/>
              <a:t>an e-mail of information</a:t>
            </a:r>
            <a:endParaRPr lang="en-US" altLang="zh-CN" sz="3200"/>
          </a:p>
        </p:txBody>
      </p:sp>
      <p:sp>
        <p:nvSpPr>
          <p:cNvPr id="5" name="文本框 4"/>
          <p:cNvSpPr txBox="1"/>
          <p:nvPr/>
        </p:nvSpPr>
        <p:spPr>
          <a:xfrm>
            <a:off x="2947035" y="2223135"/>
            <a:ext cx="7120255" cy="5835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3200"/>
              <a:t>simple present tense, </a:t>
            </a:r>
            <a:r>
              <a:rPr lang="en-US" altLang="zh-CN" sz="3200">
                <a:sym typeface="+mn-ea"/>
              </a:rPr>
              <a:t>simple future tense</a:t>
            </a:r>
            <a:endParaRPr lang="en-US" altLang="zh-CN" sz="3200">
              <a:sym typeface="+mn-ea"/>
            </a:endParaRPr>
          </a:p>
        </p:txBody>
      </p:sp>
      <p:sp>
        <p:nvSpPr>
          <p:cNvPr id="13" name="文本框 12"/>
          <p:cNvSpPr txBox="1"/>
          <p:nvPr/>
        </p:nvSpPr>
        <p:spPr>
          <a:xfrm>
            <a:off x="2947035" y="2806700"/>
            <a:ext cx="7119620" cy="5835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3200"/>
              <a:t>friend</a:t>
            </a:r>
            <a:r>
              <a:rPr lang="zh-CN" altLang="en-US" sz="3200"/>
              <a:t>（</a:t>
            </a:r>
            <a:r>
              <a:rPr lang="en-US" altLang="zh-CN" sz="3200"/>
              <a:t>friendly, easy-going, informal</a:t>
            </a:r>
            <a:r>
              <a:rPr lang="zh-CN" altLang="en-US" sz="3200"/>
              <a:t>）</a:t>
            </a:r>
            <a:endParaRPr lang="zh-CN" altLang="en-US" sz="3200"/>
          </a:p>
        </p:txBody>
      </p:sp>
      <p:sp>
        <p:nvSpPr>
          <p:cNvPr id="16" name="文本框 15"/>
          <p:cNvSpPr txBox="1"/>
          <p:nvPr/>
        </p:nvSpPr>
        <p:spPr>
          <a:xfrm>
            <a:off x="2947035" y="3390265"/>
            <a:ext cx="7119620" cy="5835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zh-CN" altLang="en-US" sz="3200"/>
              <a:t>回复询问、介绍安排、询问计划</a:t>
            </a:r>
            <a:endParaRPr lang="zh-CN" altLang="en-US" sz="3200"/>
          </a:p>
        </p:txBody>
      </p:sp>
      <p:sp>
        <p:nvSpPr>
          <p:cNvPr id="17" name="文本框 16"/>
          <p:cNvSpPr txBox="1"/>
          <p:nvPr/>
        </p:nvSpPr>
        <p:spPr>
          <a:xfrm>
            <a:off x="2947035" y="3973830"/>
            <a:ext cx="7119620" cy="5835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3200"/>
              <a:t>the first person, the second person</a:t>
            </a:r>
            <a:endParaRPr lang="en-US" altLang="zh-CN" sz="3200"/>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13" grpId="0" bldLvl="0" animBg="1"/>
      <p:bldP spid="16" grpId="0" bldLvl="0" animBg="1"/>
      <p:bldP spid="17"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81753"/>
            <a:ext cx="12190413" cy="654256"/>
            <a:chOff x="0" y="761813"/>
            <a:chExt cx="12190413" cy="654256"/>
          </a:xfrm>
        </p:grpSpPr>
        <p:sp>
          <p:nvSpPr>
            <p:cNvPr id="11" name="矩形 10"/>
            <p:cNvSpPr/>
            <p:nvPr/>
          </p:nvSpPr>
          <p:spPr>
            <a:xfrm flipV="1">
              <a:off x="0" y="1370350"/>
              <a:ext cx="12190413" cy="45719"/>
            </a:xfrm>
            <a:prstGeom prst="rect">
              <a:avLst/>
            </a:prstGeom>
            <a:solidFill>
              <a:srgbClr val="2C6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727710" y="761813"/>
              <a:ext cx="760539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l" eaLnBrk="1" hangingPunct="1"/>
              <a:r>
                <a:rPr lang="zh-CN" altLang="en-US" sz="3200" b="1" dirty="0">
                  <a:solidFill>
                    <a:srgbClr val="2C6181"/>
                  </a:solidFill>
                  <a:latin typeface="微软雅黑" panose="020B0503020204020204" pitchFamily="34" charset="-122"/>
                  <a:ea typeface="微软雅黑" panose="020B0503020204020204" pitchFamily="34" charset="-122"/>
                  <a:sym typeface="Arial" panose="020B0604020202020204" pitchFamily="34" charset="0"/>
                </a:rPr>
                <a:t>审题</a:t>
              </a:r>
              <a:r>
                <a:rPr lang="en-US" altLang="zh-CN" sz="3200" b="1" dirty="0">
                  <a:solidFill>
                    <a:srgbClr val="2C6181"/>
                  </a:solidFill>
                  <a:latin typeface="微软雅黑" panose="020B0503020204020204" pitchFamily="34" charset="-122"/>
                  <a:ea typeface="微软雅黑" panose="020B0503020204020204" pitchFamily="34" charset="-122"/>
                  <a:sym typeface="Arial" panose="020B0604020202020204" pitchFamily="34" charset="0"/>
                </a:rPr>
                <a:t>2:</a:t>
              </a:r>
              <a:r>
                <a:rPr lang="zh-CN" altLang="en-US" sz="3200" b="1" dirty="0">
                  <a:solidFill>
                    <a:srgbClr val="2C6181"/>
                  </a:solidFill>
                  <a:latin typeface="微软雅黑" panose="020B0503020204020204" pitchFamily="34" charset="-122"/>
                  <a:ea typeface="微软雅黑" panose="020B0503020204020204" pitchFamily="34" charset="-122"/>
                  <a:sym typeface="Arial" panose="020B0604020202020204" pitchFamily="34" charset="0"/>
                </a:rPr>
                <a:t>框架结构要点</a:t>
              </a:r>
              <a:r>
                <a:rPr lang="en-US" altLang="zh-CN" sz="3200" b="1" dirty="0">
                  <a:solidFill>
                    <a:srgbClr val="2C6181"/>
                  </a:solidFill>
                  <a:latin typeface="微软雅黑" panose="020B0503020204020204" pitchFamily="34" charset="-122"/>
                  <a:ea typeface="微软雅黑" panose="020B0503020204020204" pitchFamily="34" charset="-122"/>
                  <a:sym typeface="Arial" panose="020B0604020202020204" pitchFamily="34" charset="0"/>
                </a:rPr>
                <a:t> Structure+Points</a:t>
              </a:r>
              <a:endParaRPr lang="en-US" altLang="zh-CN" sz="3200" b="1" dirty="0">
                <a:solidFill>
                  <a:srgbClr val="2C6181"/>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 name="文本框 1"/>
          <p:cNvSpPr txBox="1"/>
          <p:nvPr/>
        </p:nvSpPr>
        <p:spPr>
          <a:xfrm>
            <a:off x="329565" y="1202055"/>
            <a:ext cx="9914255" cy="3815080"/>
          </a:xfrm>
          <a:prstGeom prst="rect">
            <a:avLst/>
          </a:prstGeom>
          <a:noFill/>
        </p:spPr>
        <p:txBody>
          <a:bodyPr wrap="square" rtlCol="0">
            <a:spAutoFit/>
          </a:bodyPr>
          <a:p>
            <a:pPr fontAlgn="auto">
              <a:lnSpc>
                <a:spcPts val="4840"/>
              </a:lnSpc>
            </a:pPr>
            <a:r>
              <a:rPr lang="en-US" altLang="zh-CN" sz="3200" b="1">
                <a:gradFill>
                  <a:gsLst>
                    <a:gs pos="0">
                      <a:srgbClr val="14CD68"/>
                    </a:gs>
                    <a:gs pos="100000">
                      <a:srgbClr val="0B6E38"/>
                    </a:gs>
                  </a:gsLst>
                  <a:lin scaled="0"/>
                </a:gradFill>
                <a:sym typeface="+mn-ea"/>
              </a:rPr>
              <a:t>Paragraph 1: background +purpose</a:t>
            </a:r>
            <a:endParaRPr lang="en-US" altLang="zh-CN" sz="3200" b="1">
              <a:gradFill>
                <a:gsLst>
                  <a:gs pos="0">
                    <a:srgbClr val="14CD68"/>
                  </a:gs>
                  <a:gs pos="100000">
                    <a:srgbClr val="0B6E38"/>
                  </a:gs>
                </a:gsLst>
                <a:lin scaled="0"/>
              </a:gradFill>
              <a:sym typeface="+mn-ea"/>
            </a:endParaRPr>
          </a:p>
          <a:p>
            <a:pPr fontAlgn="auto">
              <a:lnSpc>
                <a:spcPts val="4840"/>
              </a:lnSpc>
            </a:pPr>
            <a:endParaRPr lang="en-US" altLang="zh-CN" sz="3200" b="1">
              <a:gradFill>
                <a:gsLst>
                  <a:gs pos="0">
                    <a:srgbClr val="14CD68"/>
                  </a:gs>
                  <a:gs pos="100000">
                    <a:srgbClr val="0B6E38"/>
                  </a:gs>
                </a:gsLst>
                <a:lin scaled="0"/>
              </a:gradFill>
              <a:sym typeface="+mn-ea"/>
            </a:endParaRPr>
          </a:p>
          <a:p>
            <a:pPr fontAlgn="auto">
              <a:lnSpc>
                <a:spcPts val="4840"/>
              </a:lnSpc>
            </a:pPr>
            <a:r>
              <a:rPr lang="en-US" altLang="zh-CN" sz="3200" b="1">
                <a:gradFill>
                  <a:gsLst>
                    <a:gs pos="0">
                      <a:srgbClr val="14CD68"/>
                    </a:gs>
                    <a:gs pos="100000">
                      <a:srgbClr val="0B6E38"/>
                    </a:gs>
                  </a:gsLst>
                  <a:lin scaled="0"/>
                </a:gradFill>
                <a:sym typeface="+mn-ea"/>
              </a:rPr>
              <a:t>Paragraph 2:</a:t>
            </a:r>
            <a:r>
              <a:rPr lang="en-US" sz="3200" b="1">
                <a:gradFill>
                  <a:gsLst>
                    <a:gs pos="0">
                      <a:srgbClr val="14CD68"/>
                    </a:gs>
                    <a:gs pos="100000">
                      <a:srgbClr val="0B6E38"/>
                    </a:gs>
                  </a:gsLst>
                  <a:lin scaled="0"/>
                </a:gradFill>
                <a:sym typeface="+mn-ea"/>
              </a:rPr>
              <a:t>Body</a:t>
            </a:r>
            <a:endParaRPr lang="en-US" sz="3200" b="1">
              <a:gradFill>
                <a:gsLst>
                  <a:gs pos="0">
                    <a:srgbClr val="14CD68"/>
                  </a:gs>
                  <a:gs pos="100000">
                    <a:srgbClr val="0B6E38"/>
                  </a:gs>
                </a:gsLst>
                <a:lin scaled="0"/>
              </a:gradFill>
              <a:sym typeface="+mn-ea"/>
            </a:endParaRPr>
          </a:p>
          <a:p>
            <a:pPr fontAlgn="auto">
              <a:lnSpc>
                <a:spcPts val="4840"/>
              </a:lnSpc>
            </a:pPr>
            <a:endParaRPr lang="en-US" altLang="zh-CN" sz="3200" b="1">
              <a:gradFill>
                <a:gsLst>
                  <a:gs pos="0">
                    <a:srgbClr val="14CD68"/>
                  </a:gs>
                  <a:gs pos="100000">
                    <a:srgbClr val="0B6E38"/>
                  </a:gs>
                </a:gsLst>
                <a:lin scaled="0"/>
              </a:gradFill>
              <a:sym typeface="+mn-ea"/>
            </a:endParaRPr>
          </a:p>
          <a:p>
            <a:pPr fontAlgn="auto">
              <a:lnSpc>
                <a:spcPts val="4840"/>
              </a:lnSpc>
            </a:pPr>
            <a:r>
              <a:rPr lang="en-US" altLang="zh-CN" sz="3200" b="1">
                <a:gradFill>
                  <a:gsLst>
                    <a:gs pos="0">
                      <a:srgbClr val="14CD68"/>
                    </a:gs>
                    <a:gs pos="100000">
                      <a:srgbClr val="0B6E38"/>
                    </a:gs>
                  </a:gsLst>
                  <a:lin scaled="0"/>
                </a:gradFill>
                <a:sym typeface="+mn-ea"/>
              </a:rPr>
              <a:t>Paragraph 3:Conclusion</a:t>
            </a:r>
            <a:endParaRPr lang="en-US" altLang="zh-CN" sz="3200" b="1">
              <a:gradFill>
                <a:gsLst>
                  <a:gs pos="0">
                    <a:srgbClr val="14CD68"/>
                  </a:gs>
                  <a:gs pos="100000">
                    <a:srgbClr val="0B6E38"/>
                  </a:gs>
                </a:gsLst>
                <a:lin scaled="0"/>
              </a:gradFill>
            </a:endParaRPr>
          </a:p>
          <a:p>
            <a:pPr fontAlgn="auto">
              <a:lnSpc>
                <a:spcPts val="4840"/>
              </a:lnSpc>
            </a:pPr>
            <a:endParaRPr lang="en-US" altLang="zh-CN" sz="3200" b="1">
              <a:gradFill>
                <a:gsLst>
                  <a:gs pos="0">
                    <a:srgbClr val="14CD68"/>
                  </a:gs>
                  <a:gs pos="100000">
                    <a:srgbClr val="0B6E38"/>
                  </a:gs>
                </a:gsLst>
                <a:lin scaled="0"/>
              </a:gradFill>
            </a:endParaRPr>
          </a:p>
        </p:txBody>
      </p:sp>
      <p:sp>
        <p:nvSpPr>
          <p:cNvPr id="3" name="文本框 2"/>
          <p:cNvSpPr txBox="1"/>
          <p:nvPr/>
        </p:nvSpPr>
        <p:spPr>
          <a:xfrm>
            <a:off x="1078865" y="1921510"/>
            <a:ext cx="9709150" cy="583565"/>
          </a:xfrm>
          <a:prstGeom prst="rect">
            <a:avLst/>
          </a:prstGeom>
          <a:noFill/>
        </p:spPr>
        <p:txBody>
          <a:bodyPr wrap="square" rtlCol="0">
            <a:spAutoFit/>
          </a:bodyPr>
          <a:p>
            <a:r>
              <a:rPr lang="zh-CN" altLang="en-US" sz="3200"/>
              <a:t>询问你暑期社会实践活动安排</a:t>
            </a:r>
            <a:r>
              <a:rPr lang="en-US" altLang="zh-CN" sz="3200"/>
              <a:t>+</a:t>
            </a:r>
            <a:r>
              <a:rPr lang="zh-CN" altLang="en-US" sz="3200"/>
              <a:t>你给他回一封邮件</a:t>
            </a:r>
            <a:endParaRPr lang="zh-CN" altLang="en-US" sz="3200"/>
          </a:p>
        </p:txBody>
      </p:sp>
      <p:sp>
        <p:nvSpPr>
          <p:cNvPr id="6" name="文本框 5"/>
          <p:cNvSpPr txBox="1"/>
          <p:nvPr/>
        </p:nvSpPr>
        <p:spPr>
          <a:xfrm>
            <a:off x="1240790" y="3137535"/>
            <a:ext cx="9709150" cy="583565"/>
          </a:xfrm>
          <a:prstGeom prst="rect">
            <a:avLst/>
          </a:prstGeom>
          <a:noFill/>
        </p:spPr>
        <p:txBody>
          <a:bodyPr wrap="square" rtlCol="0">
            <a:spAutoFit/>
          </a:bodyPr>
          <a:p>
            <a:r>
              <a:rPr sz="3200"/>
              <a:t>详细介绍自己的活动安排</a:t>
            </a:r>
            <a:r>
              <a:rPr lang="en-US" sz="3200"/>
              <a:t> </a:t>
            </a:r>
            <a:endParaRPr lang="en-US" sz="3200"/>
          </a:p>
        </p:txBody>
      </p:sp>
      <p:sp>
        <p:nvSpPr>
          <p:cNvPr id="7" name="文本框 6"/>
          <p:cNvSpPr txBox="1"/>
          <p:nvPr/>
        </p:nvSpPr>
        <p:spPr>
          <a:xfrm>
            <a:off x="1338580" y="4558665"/>
            <a:ext cx="9709150" cy="583565"/>
          </a:xfrm>
          <a:prstGeom prst="rect">
            <a:avLst/>
          </a:prstGeom>
          <a:noFill/>
        </p:spPr>
        <p:txBody>
          <a:bodyPr wrap="square" rtlCol="0">
            <a:spAutoFit/>
          </a:bodyPr>
          <a:p>
            <a:r>
              <a:rPr sz="3200"/>
              <a:t>询问对方计划</a:t>
            </a:r>
            <a:r>
              <a:rPr lang="en-US" sz="3200"/>
              <a:t> </a:t>
            </a:r>
            <a:endParaRPr lang="en-US" sz="3200"/>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81753"/>
            <a:ext cx="12190413" cy="654256"/>
            <a:chOff x="0" y="761813"/>
            <a:chExt cx="12190413" cy="654256"/>
          </a:xfrm>
        </p:grpSpPr>
        <p:sp>
          <p:nvSpPr>
            <p:cNvPr id="11" name="矩形 10"/>
            <p:cNvSpPr/>
            <p:nvPr/>
          </p:nvSpPr>
          <p:spPr>
            <a:xfrm flipV="1">
              <a:off x="0" y="1370350"/>
              <a:ext cx="12190413" cy="45719"/>
            </a:xfrm>
            <a:prstGeom prst="rect">
              <a:avLst/>
            </a:prstGeom>
            <a:solidFill>
              <a:srgbClr val="2C6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727710" y="761813"/>
              <a:ext cx="760539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l" eaLnBrk="1" hangingPunct="1"/>
              <a:r>
                <a:rPr lang="zh-CN" altLang="en-US" sz="3200" b="1" dirty="0">
                  <a:solidFill>
                    <a:srgbClr val="2C6181"/>
                  </a:solidFill>
                  <a:latin typeface="微软雅黑" panose="020B0503020204020204" pitchFamily="34" charset="-122"/>
                  <a:ea typeface="微软雅黑" panose="020B0503020204020204" pitchFamily="34" charset="-122"/>
                  <a:sym typeface="Arial" panose="020B0604020202020204" pitchFamily="34" charset="0"/>
                </a:rPr>
                <a:t>背景话题</a:t>
              </a:r>
              <a:r>
                <a:rPr lang="en-US" altLang="zh-CN" sz="3200" b="1" dirty="0">
                  <a:solidFill>
                    <a:srgbClr val="2C6181"/>
                  </a:solidFill>
                  <a:latin typeface="微软雅黑" panose="020B0503020204020204" pitchFamily="34" charset="-122"/>
                  <a:ea typeface="微软雅黑" panose="020B0503020204020204" pitchFamily="34" charset="-122"/>
                  <a:sym typeface="Arial" panose="020B0604020202020204" pitchFamily="34" charset="0"/>
                </a:rPr>
                <a:t> social practice</a:t>
              </a:r>
              <a:endParaRPr lang="en-US" altLang="zh-CN" sz="3200" b="1" dirty="0">
                <a:solidFill>
                  <a:srgbClr val="2C6181"/>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 name="文本框 1"/>
          <p:cNvSpPr txBox="1"/>
          <p:nvPr/>
        </p:nvSpPr>
        <p:spPr>
          <a:xfrm>
            <a:off x="153670" y="1133475"/>
            <a:ext cx="12037060" cy="2553335"/>
          </a:xfrm>
          <a:prstGeom prst="rect">
            <a:avLst/>
          </a:prstGeom>
          <a:noFill/>
        </p:spPr>
        <p:txBody>
          <a:bodyPr wrap="square" rtlCol="0">
            <a:spAutoFit/>
          </a:bodyPr>
          <a:p>
            <a:pPr fontAlgn="auto">
              <a:lnSpc>
                <a:spcPts val="3840"/>
              </a:lnSpc>
            </a:pPr>
            <a:r>
              <a:rPr lang="en-US" altLang="zh-CN" sz="2800">
                <a:gradFill>
                  <a:gsLst>
                    <a:gs pos="0">
                      <a:srgbClr val="14CD68"/>
                    </a:gs>
                    <a:gs pos="100000">
                      <a:srgbClr val="0B6E38"/>
                    </a:gs>
                  </a:gsLst>
                  <a:lin scaled="0"/>
                </a:gradFill>
                <a:latin typeface="等线" panose="02010600030101010101" charset="-122"/>
                <a:ea typeface="等线" panose="02010600030101010101" charset="-122"/>
                <a:cs typeface="等线" panose="02010600030101010101" charset="-122"/>
                <a:sym typeface="+mn-ea"/>
              </a:rPr>
              <a:t>  </a:t>
            </a:r>
            <a:r>
              <a:rPr lang="en-US" altLang="zh-CN" sz="2800">
                <a:solidFill>
                  <a:schemeClr val="tx1"/>
                </a:solidFill>
                <a:latin typeface="等线" panose="02010600030101010101" charset="-122"/>
                <a:ea typeface="等线" panose="02010600030101010101" charset="-122"/>
                <a:cs typeface="等线" panose="02010600030101010101" charset="-122"/>
                <a:sym typeface="+mn-ea"/>
              </a:rPr>
              <a:t>   </a:t>
            </a:r>
            <a:r>
              <a:rPr lang="en-US" altLang="zh-CN" sz="2800">
                <a:solidFill>
                  <a:schemeClr val="tx1"/>
                </a:solidFill>
                <a:latin typeface="华文楷体" panose="02010600040101010101" charset="-122"/>
                <a:ea typeface="华文楷体" panose="02010600040101010101" charset="-122"/>
                <a:cs typeface="华文楷体" panose="02010600040101010101" charset="-122"/>
                <a:sym typeface="+mn-ea"/>
              </a:rPr>
              <a:t>狭义的社会实践即假期实习或是在校外实习。对于在校大学生具有加深对本专业的了解、为向职场过渡做准备、增强就业竞争优势等多方面意义。也有些学生希望趁暑假打份零工，积攒一份零花钱。在中小学也有在实践基地或军训基地的活动，主要是对于陶艺、手工、电脑、户外拓展等进行训练</a:t>
            </a:r>
            <a:r>
              <a:rPr lang="zh-CN" altLang="en-US" sz="2800">
                <a:solidFill>
                  <a:schemeClr val="tx1"/>
                </a:solidFill>
                <a:latin typeface="华文楷体" panose="02010600040101010101" charset="-122"/>
                <a:ea typeface="华文楷体" panose="02010600040101010101" charset="-122"/>
                <a:cs typeface="华文楷体" panose="02010600040101010101" charset="-122"/>
                <a:sym typeface="+mn-ea"/>
              </a:rPr>
              <a:t>，</a:t>
            </a:r>
            <a:r>
              <a:rPr lang="en-US" altLang="zh-CN" sz="2800">
                <a:latin typeface="华文楷体" panose="02010600040101010101" charset="-122"/>
                <a:ea typeface="华文楷体" panose="02010600040101010101" charset="-122"/>
                <a:cs typeface="华文楷体" panose="02010600040101010101" charset="-122"/>
                <a:sym typeface="+mn-ea"/>
              </a:rPr>
              <a:t>既锻炼了能力，又奉献了爱心</a:t>
            </a:r>
            <a:r>
              <a:rPr lang="zh-CN" altLang="en-US" sz="2800">
                <a:latin typeface="华文楷体" panose="02010600040101010101" charset="-122"/>
                <a:ea typeface="华文楷体" panose="02010600040101010101" charset="-122"/>
                <a:cs typeface="华文楷体" panose="02010600040101010101" charset="-122"/>
                <a:sym typeface="+mn-ea"/>
              </a:rPr>
              <a:t>。</a:t>
            </a:r>
            <a:endParaRPr lang="zh-CN" altLang="en-US" sz="2800">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81753"/>
            <a:ext cx="12190413" cy="654256"/>
            <a:chOff x="0" y="761813"/>
            <a:chExt cx="12190413" cy="654256"/>
          </a:xfrm>
        </p:grpSpPr>
        <p:sp>
          <p:nvSpPr>
            <p:cNvPr id="11" name="矩形 10"/>
            <p:cNvSpPr/>
            <p:nvPr/>
          </p:nvSpPr>
          <p:spPr>
            <a:xfrm flipV="1">
              <a:off x="0" y="1370350"/>
              <a:ext cx="12190413" cy="45719"/>
            </a:xfrm>
            <a:prstGeom prst="rect">
              <a:avLst/>
            </a:prstGeom>
            <a:solidFill>
              <a:srgbClr val="2C6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727710" y="761813"/>
              <a:ext cx="760539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l" eaLnBrk="1" hangingPunct="1"/>
              <a:r>
                <a:rPr lang="zh-CN" altLang="en-US" sz="3200" b="1" dirty="0">
                  <a:solidFill>
                    <a:srgbClr val="2C6181"/>
                  </a:solidFill>
                  <a:latin typeface="微软雅黑" panose="020B0503020204020204" pitchFamily="34" charset="-122"/>
                  <a:ea typeface="微软雅黑" panose="020B0503020204020204" pitchFamily="34" charset="-122"/>
                  <a:sym typeface="Arial" panose="020B0604020202020204" pitchFamily="34" charset="0"/>
                </a:rPr>
                <a:t>背景话题</a:t>
              </a:r>
              <a:r>
                <a:rPr lang="en-US" altLang="zh-CN" sz="3200" b="1" dirty="0">
                  <a:solidFill>
                    <a:srgbClr val="2C6181"/>
                  </a:solidFill>
                  <a:latin typeface="微软雅黑" panose="020B0503020204020204" pitchFamily="34" charset="-122"/>
                  <a:ea typeface="微软雅黑" panose="020B0503020204020204" pitchFamily="34" charset="-122"/>
                  <a:sym typeface="Arial" panose="020B0604020202020204" pitchFamily="34" charset="0"/>
                </a:rPr>
                <a:t> social practice</a:t>
              </a:r>
              <a:endParaRPr lang="en-US" altLang="zh-CN" sz="3200" b="1" dirty="0">
                <a:solidFill>
                  <a:srgbClr val="2C6181"/>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 name="文本框 1"/>
          <p:cNvSpPr txBox="1"/>
          <p:nvPr/>
        </p:nvSpPr>
        <p:spPr>
          <a:xfrm>
            <a:off x="76200" y="935990"/>
            <a:ext cx="12037060" cy="6000750"/>
          </a:xfrm>
          <a:prstGeom prst="rect">
            <a:avLst/>
          </a:prstGeom>
          <a:noFill/>
        </p:spPr>
        <p:txBody>
          <a:bodyPr wrap="square" rtlCol="0">
            <a:spAutoFit/>
          </a:bodyPr>
          <a:p>
            <a:pPr fontAlgn="auto">
              <a:lnSpc>
                <a:spcPts val="3840"/>
              </a:lnSpc>
            </a:pPr>
            <a:r>
              <a:rPr lang="zh-CN" sz="2800">
                <a:sym typeface="+mn-ea"/>
              </a:rPr>
              <a:t>社会实践活动形式：</a:t>
            </a:r>
            <a:endParaRPr lang="zh-CN" sz="2800">
              <a:sym typeface="+mn-ea"/>
            </a:endParaRPr>
          </a:p>
          <a:p>
            <a:pPr fontAlgn="auto">
              <a:lnSpc>
                <a:spcPts val="3840"/>
              </a:lnSpc>
            </a:pPr>
            <a:r>
              <a:rPr lang="zh-CN" sz="2800">
                <a:sym typeface="+mn-ea"/>
              </a:rPr>
              <a:t> </a:t>
            </a:r>
            <a:r>
              <a:rPr lang="en-US" altLang="zh-CN" sz="2800">
                <a:sym typeface="+mn-ea"/>
              </a:rPr>
              <a:t>  </a:t>
            </a:r>
            <a:r>
              <a:rPr sz="2800">
                <a:sym typeface="+mn-ea"/>
              </a:rPr>
              <a:t>1.志愿者</a:t>
            </a:r>
            <a:r>
              <a:rPr lang="en-US" sz="2800">
                <a:sym typeface="+mn-ea"/>
              </a:rPr>
              <a:t>be volunteers</a:t>
            </a:r>
            <a:endParaRPr lang="en-US" sz="2800">
              <a:sym typeface="+mn-ea"/>
            </a:endParaRPr>
          </a:p>
          <a:p>
            <a:pPr fontAlgn="auto">
              <a:lnSpc>
                <a:spcPts val="3840"/>
              </a:lnSpc>
            </a:pPr>
            <a:r>
              <a:rPr lang="en-US" sz="2800">
                <a:sym typeface="+mn-ea"/>
              </a:rPr>
              <a:t>           </a:t>
            </a:r>
            <a:r>
              <a:rPr lang="en-US" sz="2800">
                <a:solidFill>
                  <a:srgbClr val="1C17CD"/>
                </a:solidFill>
                <a:latin typeface="Arial" panose="020B0604020202020204" pitchFamily="34" charset="0"/>
                <a:cs typeface="Arial" panose="020B0604020202020204" pitchFamily="34" charset="0"/>
                <a:sym typeface="+mn-ea"/>
              </a:rPr>
              <a:t>visit children’s home; volunteer at the nursing home; help guide the traffic; be a guide in museums or scenic spots; advocate for garbage classification; plant trees; charity sale; join in donation; volunteer at the Asian Games;</a:t>
            </a:r>
            <a:endParaRPr lang="en-US" sz="2800">
              <a:solidFill>
                <a:srgbClr val="1C17CD"/>
              </a:solidFill>
              <a:latin typeface="Arial" panose="020B0604020202020204" pitchFamily="34" charset="0"/>
              <a:cs typeface="Arial" panose="020B0604020202020204" pitchFamily="34" charset="0"/>
              <a:sym typeface="+mn-ea"/>
            </a:endParaRPr>
          </a:p>
          <a:p>
            <a:pPr fontAlgn="auto">
              <a:lnSpc>
                <a:spcPts val="3840"/>
              </a:lnSpc>
            </a:pPr>
            <a:r>
              <a:rPr lang="en-US" sz="2800">
                <a:sym typeface="+mn-ea"/>
              </a:rPr>
              <a:t>   2.</a:t>
            </a:r>
            <a:r>
              <a:rPr lang="zh-CN" altLang="en-US" sz="2800">
                <a:sym typeface="+mn-ea"/>
              </a:rPr>
              <a:t>社会调查</a:t>
            </a:r>
            <a:endParaRPr lang="zh-CN" altLang="en-US" sz="2800">
              <a:sym typeface="+mn-ea"/>
            </a:endParaRPr>
          </a:p>
          <a:p>
            <a:pPr fontAlgn="auto">
              <a:lnSpc>
                <a:spcPts val="3840"/>
              </a:lnSpc>
            </a:pPr>
            <a:r>
              <a:rPr lang="en-US" altLang="zh-CN" sz="2800">
                <a:sym typeface="+mn-ea"/>
              </a:rPr>
              <a:t>       </a:t>
            </a:r>
            <a:r>
              <a:rPr lang="en-US" altLang="zh-CN" sz="2800">
                <a:solidFill>
                  <a:srgbClr val="1C17CD"/>
                </a:solidFill>
                <a:latin typeface="Arial" panose="020B0604020202020204" pitchFamily="34" charset="0"/>
                <a:cs typeface="Arial" panose="020B0604020202020204" pitchFamily="34" charset="0"/>
                <a:sym typeface="+mn-ea"/>
              </a:rPr>
              <a:t>carry out researches or surveys about a particular topic or issue and offer possible solutions or arouse the public attention;</a:t>
            </a:r>
            <a:endParaRPr lang="en-US" altLang="zh-CN" sz="2800">
              <a:solidFill>
                <a:srgbClr val="1C17CD"/>
              </a:solidFill>
              <a:latin typeface="Arial" panose="020B0604020202020204" pitchFamily="34" charset="0"/>
              <a:cs typeface="Arial" panose="020B0604020202020204" pitchFamily="34" charset="0"/>
              <a:sym typeface="+mn-ea"/>
            </a:endParaRPr>
          </a:p>
          <a:p>
            <a:pPr fontAlgn="auto">
              <a:lnSpc>
                <a:spcPts val="3840"/>
              </a:lnSpc>
            </a:pPr>
            <a:r>
              <a:rPr lang="en-US" altLang="zh-CN" sz="2800">
                <a:sym typeface="+mn-ea"/>
              </a:rPr>
              <a:t>   3.</a:t>
            </a:r>
            <a:r>
              <a:rPr lang="zh-CN" altLang="en-US" sz="2800">
                <a:sym typeface="+mn-ea"/>
              </a:rPr>
              <a:t>学以致用</a:t>
            </a:r>
            <a:endParaRPr lang="zh-CN" altLang="en-US" sz="2800">
              <a:sym typeface="+mn-ea"/>
            </a:endParaRPr>
          </a:p>
          <a:p>
            <a:pPr fontAlgn="auto">
              <a:lnSpc>
                <a:spcPts val="3840"/>
              </a:lnSpc>
            </a:pPr>
            <a:r>
              <a:rPr lang="en-US" altLang="zh-CN" sz="2800">
                <a:sym typeface="+mn-ea"/>
              </a:rPr>
              <a:t>       </a:t>
            </a:r>
            <a:r>
              <a:rPr lang="en-US" altLang="zh-CN" sz="2800">
                <a:solidFill>
                  <a:srgbClr val="1C17CD"/>
                </a:solidFill>
                <a:latin typeface="Arial" panose="020B0604020202020204" pitchFamily="34" charset="0"/>
                <a:cs typeface="Arial" panose="020B0604020202020204" pitchFamily="34" charset="0"/>
                <a:sym typeface="+mn-ea"/>
              </a:rPr>
              <a:t>With the knowledge and skills acquired at school, help academically-challenged students or slow learners.</a:t>
            </a:r>
            <a:endParaRPr lang="en-US" altLang="zh-CN" sz="2800">
              <a:solidFill>
                <a:srgbClr val="1C17CD"/>
              </a:solidFill>
              <a:latin typeface="Arial" panose="020B0604020202020204" pitchFamily="34" charset="0"/>
              <a:cs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 calcmode="lin" valueType="num">
                                      <p:cBhvr additive="base">
                                        <p:cTn id="12"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blinds(horizontal)">
                                      <p:cBhvr>
                                        <p:cTn id="1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81753"/>
            <a:ext cx="12190413" cy="654256"/>
            <a:chOff x="0" y="761813"/>
            <a:chExt cx="12190413" cy="654256"/>
          </a:xfrm>
        </p:grpSpPr>
        <p:sp>
          <p:nvSpPr>
            <p:cNvPr id="11" name="矩形 10"/>
            <p:cNvSpPr/>
            <p:nvPr/>
          </p:nvSpPr>
          <p:spPr>
            <a:xfrm flipV="1">
              <a:off x="0" y="1370350"/>
              <a:ext cx="12190413" cy="45719"/>
            </a:xfrm>
            <a:prstGeom prst="rect">
              <a:avLst/>
            </a:prstGeom>
            <a:solidFill>
              <a:srgbClr val="2C6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727710" y="761813"/>
              <a:ext cx="760539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l" eaLnBrk="1" hangingPunct="1"/>
              <a:r>
                <a:rPr lang="zh-CN" altLang="en-US" sz="3200" b="1" dirty="0">
                  <a:solidFill>
                    <a:srgbClr val="2C6181"/>
                  </a:solidFill>
                  <a:latin typeface="微软雅黑" panose="020B0503020204020204" pitchFamily="34" charset="-122"/>
                  <a:ea typeface="微软雅黑" panose="020B0503020204020204" pitchFamily="34" charset="-122"/>
                  <a:sym typeface="Arial" panose="020B0604020202020204" pitchFamily="34" charset="0"/>
                </a:rPr>
                <a:t>思维和表达</a:t>
              </a:r>
              <a:r>
                <a:rPr lang="en-US" altLang="zh-CN" sz="3200" b="1" dirty="0">
                  <a:solidFill>
                    <a:srgbClr val="2C6181"/>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3200" b="1" dirty="0">
                  <a:solidFill>
                    <a:srgbClr val="2C6181"/>
                  </a:solidFill>
                  <a:latin typeface="微软雅黑" panose="020B0503020204020204" pitchFamily="34" charset="-122"/>
                  <a:ea typeface="微软雅黑" panose="020B0503020204020204" pitchFamily="34" charset="-122"/>
                  <a:sym typeface="Arial" panose="020B0604020202020204" pitchFamily="34" charset="0"/>
                </a:rPr>
                <a:t>首段</a:t>
              </a:r>
              <a:endParaRPr lang="zh-CN" altLang="en-US" sz="3200" b="1" dirty="0">
                <a:solidFill>
                  <a:srgbClr val="2C6181"/>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 name="文本框 1"/>
          <p:cNvSpPr txBox="1"/>
          <p:nvPr/>
        </p:nvSpPr>
        <p:spPr>
          <a:xfrm>
            <a:off x="153670" y="1133475"/>
            <a:ext cx="12037060" cy="5835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fontAlgn="auto">
              <a:lnSpc>
                <a:spcPts val="3840"/>
              </a:lnSpc>
            </a:pPr>
            <a:r>
              <a:rPr sz="2800" dirty="0">
                <a:sym typeface="+mn-ea"/>
              </a:rPr>
              <a:t>1.表明写信目的</a:t>
            </a:r>
            <a:r>
              <a:rPr lang="zh-CN" sz="2800" dirty="0">
                <a:sym typeface="+mn-ea"/>
              </a:rPr>
              <a:t>：</a:t>
            </a:r>
            <a:r>
              <a:rPr sz="2800" dirty="0">
                <a:sym typeface="+mn-ea"/>
              </a:rPr>
              <a:t>Jonny 询问你暑期社会实践活动安排</a:t>
            </a:r>
            <a:r>
              <a:rPr lang="en-US" sz="2800" dirty="0">
                <a:sym typeface="+mn-ea"/>
              </a:rPr>
              <a:t>+</a:t>
            </a:r>
            <a:r>
              <a:rPr sz="2800" dirty="0">
                <a:sym typeface="+mn-ea"/>
              </a:rPr>
              <a:t>你给他回邮件 </a:t>
            </a:r>
            <a:r>
              <a:rPr lang="en-US" sz="2800" dirty="0">
                <a:sym typeface="+mn-ea"/>
              </a:rPr>
              <a:t> </a:t>
            </a:r>
            <a:endParaRPr lang="en-US" altLang="zh-CN" sz="2800">
              <a:solidFill>
                <a:srgbClr val="1C17CD"/>
              </a:solidFill>
              <a:latin typeface="Arial" panose="020B0604020202020204" pitchFamily="34" charset="0"/>
              <a:cs typeface="Arial" panose="020B0604020202020204" pitchFamily="34" charset="0"/>
              <a:sym typeface="+mn-ea"/>
            </a:endParaRPr>
          </a:p>
        </p:txBody>
      </p:sp>
      <p:sp>
        <p:nvSpPr>
          <p:cNvPr id="3" name="文本框 2"/>
          <p:cNvSpPr txBox="1"/>
          <p:nvPr/>
        </p:nvSpPr>
        <p:spPr>
          <a:xfrm>
            <a:off x="153670" y="1938655"/>
            <a:ext cx="11918950" cy="2245360"/>
          </a:xfrm>
          <a:prstGeom prst="rect">
            <a:avLst/>
          </a:prstGeom>
          <a:noFill/>
        </p:spPr>
        <p:txBody>
          <a:bodyPr wrap="square" rtlCol="0">
            <a:spAutoFit/>
          </a:bodyPr>
          <a:p>
            <a:r>
              <a:rPr lang="zh-CN" altLang="en-US" sz="2800">
                <a:solidFill>
                  <a:srgbClr val="1C17CD"/>
                </a:solidFill>
              </a:rPr>
              <a:t>问候（可以没有）：</a:t>
            </a:r>
            <a:endParaRPr lang="zh-CN" altLang="en-US" sz="2800">
              <a:solidFill>
                <a:srgbClr val="1C17CD"/>
              </a:solidFill>
            </a:endParaRPr>
          </a:p>
          <a:p>
            <a:endParaRPr lang="zh-CN" altLang="en-US" sz="2800">
              <a:solidFill>
                <a:srgbClr val="1C17CD"/>
              </a:solidFill>
            </a:endParaRPr>
          </a:p>
          <a:p>
            <a:endParaRPr lang="zh-CN" altLang="en-US" sz="2800">
              <a:solidFill>
                <a:srgbClr val="1C17CD"/>
              </a:solidFill>
            </a:endParaRPr>
          </a:p>
          <a:p>
            <a:endParaRPr lang="zh-CN" altLang="en-US" sz="2800">
              <a:solidFill>
                <a:srgbClr val="1C17CD"/>
              </a:solidFill>
            </a:endParaRPr>
          </a:p>
          <a:p>
            <a:r>
              <a:rPr lang="zh-CN" altLang="en-US" sz="2800">
                <a:solidFill>
                  <a:srgbClr val="1C17CD"/>
                </a:solidFill>
              </a:rPr>
              <a:t>背景</a:t>
            </a:r>
            <a:r>
              <a:rPr lang="en-US" altLang="zh-CN" sz="2800">
                <a:solidFill>
                  <a:srgbClr val="1C17CD"/>
                </a:solidFill>
              </a:rPr>
              <a:t>+</a:t>
            </a:r>
            <a:r>
              <a:rPr lang="zh-CN" altLang="en-US" sz="2800">
                <a:solidFill>
                  <a:srgbClr val="1C17CD"/>
                </a:solidFill>
              </a:rPr>
              <a:t>目的：</a:t>
            </a:r>
            <a:endParaRPr lang="zh-CN" altLang="en-US" sz="2800">
              <a:solidFill>
                <a:srgbClr val="1C17CD"/>
              </a:solidFill>
            </a:endParaRPr>
          </a:p>
        </p:txBody>
      </p:sp>
      <p:sp>
        <p:nvSpPr>
          <p:cNvPr id="4" name="文本框 3"/>
          <p:cNvSpPr txBox="1"/>
          <p:nvPr/>
        </p:nvSpPr>
        <p:spPr>
          <a:xfrm>
            <a:off x="499745" y="2487930"/>
            <a:ext cx="11424920" cy="95313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p>
            <a:r>
              <a:rPr lang="en-US" altLang="zh-CN" sz="2800">
                <a:latin typeface="Arial" panose="020B0604020202020204" pitchFamily="34" charset="0"/>
                <a:cs typeface="Arial" panose="020B0604020202020204" pitchFamily="34" charset="0"/>
              </a:rPr>
              <a:t>1.How is everything going?      2.How is it going</a:t>
            </a:r>
            <a:r>
              <a:rPr lang="zh-CN" altLang="en-US" sz="2800">
                <a:latin typeface="Arial" panose="020B0604020202020204" pitchFamily="34" charset="0"/>
                <a:cs typeface="Arial" panose="020B0604020202020204" pitchFamily="34" charset="0"/>
              </a:rPr>
              <a:t>？</a:t>
            </a:r>
            <a:r>
              <a:rPr lang="en-US" altLang="zh-CN" sz="2800">
                <a:latin typeface="Arial" panose="020B0604020202020204" pitchFamily="34" charset="0"/>
                <a:cs typeface="Arial" panose="020B0604020202020204" pitchFamily="34" charset="0"/>
              </a:rPr>
              <a:t> </a:t>
            </a:r>
            <a:endParaRPr lang="en-US" altLang="zh-CN" sz="2800">
              <a:latin typeface="Arial" panose="020B0604020202020204" pitchFamily="34" charset="0"/>
              <a:cs typeface="Arial" panose="020B0604020202020204" pitchFamily="34" charset="0"/>
            </a:endParaRPr>
          </a:p>
          <a:p>
            <a:r>
              <a:rPr lang="en-US" altLang="zh-CN" sz="2800">
                <a:latin typeface="Arial" panose="020B0604020202020204" pitchFamily="34" charset="0"/>
                <a:cs typeface="Arial" panose="020B0604020202020204" pitchFamily="34" charset="0"/>
              </a:rPr>
              <a:t>3.How is your summer vacation going on?</a:t>
            </a:r>
            <a:endParaRPr lang="en-US" altLang="zh-CN" sz="2800">
              <a:latin typeface="Arial" panose="020B0604020202020204" pitchFamily="34" charset="0"/>
              <a:cs typeface="Arial" panose="020B0604020202020204" pitchFamily="34" charset="0"/>
            </a:endParaRPr>
          </a:p>
        </p:txBody>
      </p:sp>
      <p:sp>
        <p:nvSpPr>
          <p:cNvPr id="5" name="文本框 4"/>
          <p:cNvSpPr txBox="1"/>
          <p:nvPr/>
        </p:nvSpPr>
        <p:spPr>
          <a:xfrm>
            <a:off x="459740" y="4211955"/>
            <a:ext cx="11424920" cy="207137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p>
            <a:pPr fontAlgn="auto">
              <a:lnSpc>
                <a:spcPts val="3860"/>
              </a:lnSpc>
            </a:pPr>
            <a:r>
              <a:rPr lang="en-US" sz="2800">
                <a:latin typeface="Arial" panose="020B0604020202020204" pitchFamily="34" charset="0"/>
                <a:cs typeface="Arial" panose="020B0604020202020204" pitchFamily="34" charset="0"/>
              </a:rPr>
              <a:t>1.I’m more than glad/delighted/ thrilled to receive your letter. And I’d like  to share my plans for the summer social practice with you.</a:t>
            </a:r>
            <a:endParaRPr lang="en-US" sz="2800">
              <a:latin typeface="Arial" panose="020B0604020202020204" pitchFamily="34" charset="0"/>
              <a:cs typeface="Arial" panose="020B0604020202020204" pitchFamily="34" charset="0"/>
            </a:endParaRPr>
          </a:p>
          <a:p>
            <a:pPr fontAlgn="auto">
              <a:lnSpc>
                <a:spcPts val="3860"/>
              </a:lnSpc>
            </a:pPr>
            <a:r>
              <a:rPr lang="en-US" sz="2800">
                <a:latin typeface="Arial" panose="020B0604020202020204" pitchFamily="34" charset="0"/>
                <a:cs typeface="Arial" panose="020B0604020202020204" pitchFamily="34" charset="0"/>
              </a:rPr>
              <a:t>2.I’m glad to learn that you are interested in my social practice during the summer vacation. Here comes my plan.</a:t>
            </a:r>
            <a:endParaRPr lang="en-US" sz="28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p:bldP spid="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81753"/>
            <a:ext cx="12190413" cy="654256"/>
            <a:chOff x="0" y="761813"/>
            <a:chExt cx="12190413" cy="654256"/>
          </a:xfrm>
        </p:grpSpPr>
        <p:sp>
          <p:nvSpPr>
            <p:cNvPr id="11" name="矩形 10"/>
            <p:cNvSpPr/>
            <p:nvPr/>
          </p:nvSpPr>
          <p:spPr>
            <a:xfrm flipV="1">
              <a:off x="0" y="1370350"/>
              <a:ext cx="12190413" cy="45719"/>
            </a:xfrm>
            <a:prstGeom prst="rect">
              <a:avLst/>
            </a:prstGeom>
            <a:solidFill>
              <a:srgbClr val="2C6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727710" y="761813"/>
              <a:ext cx="760539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l" eaLnBrk="1" hangingPunct="1"/>
              <a:r>
                <a:rPr lang="zh-CN" altLang="en-US" sz="3200" b="1" dirty="0">
                  <a:solidFill>
                    <a:srgbClr val="2C6181"/>
                  </a:solidFill>
                  <a:latin typeface="微软雅黑" panose="020B0503020204020204" pitchFamily="34" charset="-122"/>
                  <a:ea typeface="微软雅黑" panose="020B0503020204020204" pitchFamily="34" charset="-122"/>
                  <a:sym typeface="Arial" panose="020B0604020202020204" pitchFamily="34" charset="0"/>
                </a:rPr>
                <a:t>思维和表达</a:t>
              </a:r>
              <a:r>
                <a:rPr lang="en-US" altLang="zh-CN" sz="3200" b="1" dirty="0">
                  <a:solidFill>
                    <a:srgbClr val="2C6181"/>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3200" b="1" dirty="0">
                  <a:solidFill>
                    <a:srgbClr val="2C6181"/>
                  </a:solidFill>
                  <a:latin typeface="微软雅黑" panose="020B0503020204020204" pitchFamily="34" charset="-122"/>
                  <a:ea typeface="微软雅黑" panose="020B0503020204020204" pitchFamily="34" charset="-122"/>
                  <a:sym typeface="Arial" panose="020B0604020202020204" pitchFamily="34" charset="0"/>
                </a:rPr>
                <a:t>首段</a:t>
              </a:r>
              <a:endParaRPr lang="zh-CN" altLang="en-US" sz="3200" b="1" dirty="0">
                <a:solidFill>
                  <a:srgbClr val="2C6181"/>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 name="文本框 1"/>
          <p:cNvSpPr txBox="1"/>
          <p:nvPr/>
        </p:nvSpPr>
        <p:spPr>
          <a:xfrm>
            <a:off x="153670" y="1133475"/>
            <a:ext cx="12037060" cy="5835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fontAlgn="auto">
              <a:lnSpc>
                <a:spcPts val="3840"/>
              </a:lnSpc>
            </a:pPr>
            <a:r>
              <a:rPr sz="2800" dirty="0">
                <a:sym typeface="+mn-ea"/>
              </a:rPr>
              <a:t>1.表明写信目的</a:t>
            </a:r>
            <a:r>
              <a:rPr lang="zh-CN" sz="2800" dirty="0">
                <a:sym typeface="+mn-ea"/>
              </a:rPr>
              <a:t>：</a:t>
            </a:r>
            <a:r>
              <a:rPr sz="2800" dirty="0">
                <a:sym typeface="+mn-ea"/>
              </a:rPr>
              <a:t>Jonny 询问你暑期社会实践活动安排</a:t>
            </a:r>
            <a:r>
              <a:rPr lang="en-US" sz="2800" dirty="0">
                <a:sym typeface="+mn-ea"/>
              </a:rPr>
              <a:t>+</a:t>
            </a:r>
            <a:r>
              <a:rPr sz="2800" dirty="0">
                <a:sym typeface="+mn-ea"/>
              </a:rPr>
              <a:t>你给他回邮件 </a:t>
            </a:r>
            <a:r>
              <a:rPr lang="en-US" sz="2800" dirty="0">
                <a:sym typeface="+mn-ea"/>
              </a:rPr>
              <a:t> </a:t>
            </a:r>
            <a:endParaRPr lang="en-US" altLang="zh-CN" sz="2800">
              <a:solidFill>
                <a:srgbClr val="1C17CD"/>
              </a:solidFill>
              <a:latin typeface="Arial" panose="020B0604020202020204" pitchFamily="34" charset="0"/>
              <a:cs typeface="Arial" panose="020B0604020202020204" pitchFamily="34" charset="0"/>
              <a:sym typeface="+mn-ea"/>
            </a:endParaRPr>
          </a:p>
        </p:txBody>
      </p:sp>
      <p:sp>
        <p:nvSpPr>
          <p:cNvPr id="3" name="文本框 2"/>
          <p:cNvSpPr txBox="1"/>
          <p:nvPr/>
        </p:nvSpPr>
        <p:spPr>
          <a:xfrm>
            <a:off x="153670" y="1938655"/>
            <a:ext cx="11918950" cy="521970"/>
          </a:xfrm>
          <a:prstGeom prst="rect">
            <a:avLst/>
          </a:prstGeom>
          <a:noFill/>
        </p:spPr>
        <p:txBody>
          <a:bodyPr wrap="square" rtlCol="0">
            <a:spAutoFit/>
          </a:bodyPr>
          <a:p>
            <a:r>
              <a:rPr lang="zh-CN" altLang="en-US" sz="2800">
                <a:solidFill>
                  <a:srgbClr val="1C17CD"/>
                </a:solidFill>
              </a:rPr>
              <a:t>背景</a:t>
            </a:r>
            <a:r>
              <a:rPr lang="en-US" altLang="zh-CN" sz="2800">
                <a:solidFill>
                  <a:srgbClr val="1C17CD"/>
                </a:solidFill>
              </a:rPr>
              <a:t>+</a:t>
            </a:r>
            <a:r>
              <a:rPr lang="zh-CN" altLang="en-US" sz="2800">
                <a:solidFill>
                  <a:srgbClr val="1C17CD"/>
                </a:solidFill>
              </a:rPr>
              <a:t>目的：</a:t>
            </a:r>
            <a:endParaRPr lang="zh-CN" altLang="en-US" sz="2800">
              <a:solidFill>
                <a:srgbClr val="1C17CD"/>
              </a:solidFill>
            </a:endParaRPr>
          </a:p>
        </p:txBody>
      </p:sp>
      <p:sp>
        <p:nvSpPr>
          <p:cNvPr id="5" name="文本框 4"/>
          <p:cNvSpPr txBox="1"/>
          <p:nvPr/>
        </p:nvSpPr>
        <p:spPr>
          <a:xfrm>
            <a:off x="153670" y="2522220"/>
            <a:ext cx="11918950" cy="355600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p>
            <a:pPr fontAlgn="auto">
              <a:lnSpc>
                <a:spcPts val="3860"/>
              </a:lnSpc>
            </a:pPr>
            <a:r>
              <a:rPr lang="en-US" sz="2800">
                <a:latin typeface="Arial" panose="020B0604020202020204" pitchFamily="34" charset="0"/>
                <a:cs typeface="Arial" panose="020B0604020202020204" pitchFamily="34" charset="0"/>
              </a:rPr>
              <a:t>3.Learning that you inquire about my plans for  my summer social practice, I can’t wait to share with you right now/away.</a:t>
            </a:r>
            <a:endParaRPr lang="en-US" sz="2800">
              <a:latin typeface="Arial" panose="020B0604020202020204" pitchFamily="34" charset="0"/>
              <a:cs typeface="Arial" panose="020B0604020202020204" pitchFamily="34" charset="0"/>
            </a:endParaRPr>
          </a:p>
          <a:p>
            <a:pPr fontAlgn="auto">
              <a:lnSpc>
                <a:spcPts val="3860"/>
              </a:lnSpc>
            </a:pPr>
            <a:r>
              <a:rPr lang="en-US" sz="2800">
                <a:latin typeface="Arial" panose="020B0604020202020204" pitchFamily="34" charset="0"/>
                <a:cs typeface="Arial" panose="020B0604020202020204" pitchFamily="34" charset="0"/>
              </a:rPr>
              <a:t>4. Glad to hear from you! And I’m willing to share with you my plans for the social practice in the approaching summer vacation. </a:t>
            </a:r>
            <a:endParaRPr lang="en-US" sz="2800">
              <a:latin typeface="Arial" panose="020B0604020202020204" pitchFamily="34" charset="0"/>
              <a:cs typeface="Arial" panose="020B0604020202020204" pitchFamily="34" charset="0"/>
            </a:endParaRPr>
          </a:p>
          <a:p>
            <a:pPr fontAlgn="auto">
              <a:lnSpc>
                <a:spcPts val="3860"/>
              </a:lnSpc>
            </a:pPr>
            <a:r>
              <a:rPr lang="en-US" sz="2800">
                <a:latin typeface="Arial" panose="020B0604020202020204" pitchFamily="34" charset="0"/>
                <a:cs typeface="Arial" panose="020B0604020202020204" pitchFamily="34" charset="0"/>
              </a:rPr>
              <a:t>5. Learning from your email that you’d like to learn about my plans for the social practice in the summer vacation, I’m really delighted to share with you.</a:t>
            </a:r>
            <a:endParaRPr lang="en-US" sz="28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additive="base">
                                        <p:cTn id="2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additive="base">
                                        <p:cTn id="2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Lst>
  </p:timing>
</p:sld>
</file>

<file path=ppt/tags/tag1.xml><?xml version="1.0" encoding="utf-8"?>
<p:tagLst xmlns:p="http://schemas.openxmlformats.org/presentationml/2006/main">
  <p:tag name="MH" val="20160830110146"/>
  <p:tag name="MH_LIBRARY" val="CONTENTS"/>
  <p:tag name="MH_TYPE" val="ENTRY"/>
  <p:tag name="ID" val="553512"/>
  <p:tag name="MH_ORDER" val="1"/>
</p:tagLst>
</file>

<file path=ppt/tags/tag2.xml><?xml version="1.0" encoding="utf-8"?>
<p:tagLst xmlns:p="http://schemas.openxmlformats.org/presentationml/2006/main">
  <p:tag name="PA" val="v3.0.0"/>
</p:tagLst>
</file>

<file path=ppt/tags/tag3.xml><?xml version="1.0" encoding="utf-8"?>
<p:tagLst xmlns:p="http://schemas.openxmlformats.org/presentationml/2006/main">
  <p:tag name="PA" val="v3.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6793</Words>
  <Application>WPS 演示</Application>
  <PresentationFormat>自定义</PresentationFormat>
  <Paragraphs>184</Paragraphs>
  <Slides>19</Slides>
  <Notes>36</Notes>
  <HiddenSlides>0</HiddenSlides>
  <MMClips>0</MMClips>
  <ScaleCrop>false</ScaleCrop>
  <HeadingPairs>
    <vt:vector size="6" baseType="variant">
      <vt:variant>
        <vt:lpstr>已用的字体</vt:lpstr>
      </vt:variant>
      <vt:variant>
        <vt:i4>23</vt:i4>
      </vt:variant>
      <vt:variant>
        <vt:lpstr>主题</vt:lpstr>
      </vt:variant>
      <vt:variant>
        <vt:i4>11</vt:i4>
      </vt:variant>
      <vt:variant>
        <vt:lpstr>幻灯片标题</vt:lpstr>
      </vt:variant>
      <vt:variant>
        <vt:i4>19</vt:i4>
      </vt:variant>
    </vt:vector>
  </HeadingPairs>
  <TitlesOfParts>
    <vt:vector size="53" baseType="lpstr">
      <vt:lpstr>Arial</vt:lpstr>
      <vt:lpstr>宋体</vt:lpstr>
      <vt:lpstr>Wingdings</vt:lpstr>
      <vt:lpstr>Calibri</vt:lpstr>
      <vt:lpstr>Impact</vt:lpstr>
      <vt:lpstr>Signika</vt:lpstr>
      <vt:lpstr>Segoe Print</vt:lpstr>
      <vt:lpstr>Open Sans Extrabold</vt:lpstr>
      <vt:lpstr>LiHei Pro</vt:lpstr>
      <vt:lpstr>迷你简汉真广标</vt:lpstr>
      <vt:lpstr>ITC Avant Garde Std Bk</vt:lpstr>
      <vt:lpstr>Century Gothic</vt:lpstr>
      <vt:lpstr>等线</vt:lpstr>
      <vt:lpstr>华文楷体</vt:lpstr>
      <vt:lpstr>微软雅黑</vt:lpstr>
      <vt:lpstr>Times New Roman</vt:lpstr>
      <vt:lpstr>Rockwell</vt:lpstr>
      <vt:lpstr>MStiffHei PRC UltraBold</vt:lpstr>
      <vt:lpstr>Arial Unicode MS</vt:lpstr>
      <vt:lpstr>HelveticaNeue</vt:lpstr>
      <vt:lpstr>Corbel</vt:lpstr>
      <vt:lpstr>华文新魏</vt:lpstr>
      <vt:lpstr>等线 Light</vt:lpstr>
      <vt:lpstr>Office 主题​​</vt:lpstr>
      <vt:lpstr>1_Office Theme</vt:lpstr>
      <vt:lpstr>9_Office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扁平风教育教学述职总结通用PPT模板</dc:title>
  <dc:creator>lzj</dc:creator>
  <cp:lastModifiedBy>24147</cp:lastModifiedBy>
  <cp:revision>3199</cp:revision>
  <dcterms:created xsi:type="dcterms:W3CDTF">2015-12-01T09:06:00Z</dcterms:created>
  <dcterms:modified xsi:type="dcterms:W3CDTF">2022-03-19T11:34:05Z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E456BBC5BBE24A5C810F3455545CEA19</vt:lpwstr>
  </property>
  <property fmtid="{D5CDD505-2E9C-101B-9397-08002B2CF9AE}" pid="3" name="KSOProductBuildVer">
    <vt:lpwstr>2052-11.8.2.8411</vt:lpwstr>
  </property>
</Properties>
</file>