
<file path=[Content_Types].xml><?xml version="1.0" encoding="utf-8"?>
<Types xmlns="http://schemas.openxmlformats.org/package/2006/content-types">
  <Default Extension="png" ContentType="image/png"/>
  <Default Extension="jpeg" ContentType="image/jpe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7" r:id="rId3"/>
  </p:sldMasterIdLst>
  <p:notesMasterIdLst>
    <p:notesMasterId r:id="rId8"/>
  </p:notesMasterIdLst>
  <p:sldIdLst>
    <p:sldId id="343" r:id="rId4"/>
    <p:sldId id="256" r:id="rId5"/>
    <p:sldId id="313" r:id="rId6"/>
    <p:sldId id="314" r:id="rId7"/>
    <p:sldId id="315" r:id="rId9"/>
    <p:sldId id="316" r:id="rId10"/>
    <p:sldId id="296" r:id="rId11"/>
    <p:sldId id="283" r:id="rId12"/>
    <p:sldId id="327" r:id="rId13"/>
    <p:sldId id="284" r:id="rId14"/>
    <p:sldId id="304" r:id="rId15"/>
    <p:sldId id="328" r:id="rId16"/>
    <p:sldId id="329" r:id="rId17"/>
    <p:sldId id="285" r:id="rId18"/>
    <p:sldId id="330" r:id="rId19"/>
    <p:sldId id="331" r:id="rId20"/>
    <p:sldId id="332" r:id="rId21"/>
    <p:sldId id="333" r:id="rId22"/>
    <p:sldId id="334" r:id="rId23"/>
    <p:sldId id="317" r:id="rId24"/>
    <p:sldId id="262" r:id="rId25"/>
    <p:sldId id="264" r:id="rId26"/>
    <p:sldId id="311" r:id="rId27"/>
    <p:sldId id="309" r:id="rId28"/>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Helvetic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7F9A"/>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3" d="100"/>
          <a:sy n="73" d="100"/>
        </p:scale>
        <p:origin x="774" y="5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notesMaster" Target="notesMasters/notesMaster1.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Master" Target="slideMasters/slideMaster2.xml"/><Relationship Id="rId29" Type="http://schemas.openxmlformats.org/officeDocument/2006/relationships/presProps" Target="presProps.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2" name="Shape 172"/>
          <p:cNvSpPr>
            <a:spLocks noGrp="1" noRot="1" noChangeAspect="1"/>
          </p:cNvSpPr>
          <p:nvPr>
            <p:ph type="sldImg"/>
          </p:nvPr>
        </p:nvSpPr>
        <p:spPr>
          <a:xfrm>
            <a:off x="1143000" y="685800"/>
            <a:ext cx="4572000" cy="3429000"/>
          </a:xfrm>
          <a:prstGeom prst="rect">
            <a:avLst/>
          </a:prstGeom>
        </p:spPr>
        <p:txBody>
          <a:bodyPr/>
          <a:lstStyle/>
          <a:p/>
        </p:txBody>
      </p:sp>
      <p:sp>
        <p:nvSpPr>
          <p:cNvPr id="173" name="Shape 173"/>
          <p:cNvSpPr>
            <a:spLocks noGrp="1"/>
          </p:cNvSpPr>
          <p:nvPr>
            <p:ph type="body" sz="quarter" idx="1"/>
          </p:nvPr>
        </p:nvSpPr>
        <p:spPr>
          <a:xfrm>
            <a:off x="914400" y="4343400"/>
            <a:ext cx="5029200" cy="4114800"/>
          </a:xfrm>
          <a:prstGeom prst="rect">
            <a:avLst/>
          </a:prstGeom>
        </p:spPr>
        <p:txBody>
          <a:bodyPr/>
          <a:lstStyle/>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panose="020F0502020204030204"/>
      </a:defRPr>
    </a:lvl1pPr>
    <a:lvl2pPr indent="228600" latinLnBrk="0">
      <a:defRPr sz="1200">
        <a:latin typeface="+mn-lt"/>
        <a:ea typeface="+mn-ea"/>
        <a:cs typeface="+mn-cs"/>
        <a:sym typeface="Calibri" panose="020F0502020204030204"/>
      </a:defRPr>
    </a:lvl2pPr>
    <a:lvl3pPr indent="457200" latinLnBrk="0">
      <a:defRPr sz="1200">
        <a:latin typeface="+mn-lt"/>
        <a:ea typeface="+mn-ea"/>
        <a:cs typeface="+mn-cs"/>
        <a:sym typeface="Calibri" panose="020F0502020204030204"/>
      </a:defRPr>
    </a:lvl3pPr>
    <a:lvl4pPr indent="685800" latinLnBrk="0">
      <a:defRPr sz="1200">
        <a:latin typeface="+mn-lt"/>
        <a:ea typeface="+mn-ea"/>
        <a:cs typeface="+mn-cs"/>
        <a:sym typeface="Calibri" panose="020F0502020204030204"/>
      </a:defRPr>
    </a:lvl4pPr>
    <a:lvl5pPr indent="914400" latinLnBrk="0">
      <a:defRPr sz="1200">
        <a:latin typeface="+mn-lt"/>
        <a:ea typeface="+mn-ea"/>
        <a:cs typeface="+mn-cs"/>
        <a:sym typeface="Calibri" panose="020F0502020204030204"/>
      </a:defRPr>
    </a:lvl5pPr>
    <a:lvl6pPr indent="1143000" latinLnBrk="0">
      <a:defRPr sz="1200">
        <a:latin typeface="+mn-lt"/>
        <a:ea typeface="+mn-ea"/>
        <a:cs typeface="+mn-cs"/>
        <a:sym typeface="Calibri" panose="020F0502020204030204"/>
      </a:defRPr>
    </a:lvl6pPr>
    <a:lvl7pPr indent="1371600" latinLnBrk="0">
      <a:defRPr sz="1200">
        <a:latin typeface="+mn-lt"/>
        <a:ea typeface="+mn-ea"/>
        <a:cs typeface="+mn-cs"/>
        <a:sym typeface="Calibri" panose="020F0502020204030204"/>
      </a:defRPr>
    </a:lvl7pPr>
    <a:lvl8pPr indent="1600200" latinLnBrk="0">
      <a:defRPr sz="1200">
        <a:latin typeface="+mn-lt"/>
        <a:ea typeface="+mn-ea"/>
        <a:cs typeface="+mn-cs"/>
        <a:sym typeface="Calibri" panose="020F0502020204030204"/>
      </a:defRPr>
    </a:lvl8pPr>
    <a:lvl9pPr indent="1828800" latinLnBrk="0">
      <a:defRPr sz="1200">
        <a:latin typeface="+mn-lt"/>
        <a:ea typeface="+mn-ea"/>
        <a:cs typeface="+mn-cs"/>
        <a:sym typeface="Calibri" panose="020F050202020403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381000" y="685800"/>
            <a:ext cx="6096000" cy="34290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381000" y="685800"/>
            <a:ext cx="6096000" cy="34290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1"/>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381000" y="685800"/>
            <a:ext cx="6096000" cy="34290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381000" y="685800"/>
            <a:ext cx="6096000" cy="34290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381000" y="685800"/>
            <a:ext cx="6096000" cy="34290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381000" y="685800"/>
            <a:ext cx="6096000" cy="34290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11" name="标题文本"/>
          <p:cNvSpPr txBox="1">
            <a:spLocks noGrp="1"/>
          </p:cNvSpPr>
          <p:nvPr>
            <p:ph type="title" hasCustomPrompt="1"/>
          </p:nvPr>
        </p:nvSpPr>
        <p:spPr>
          <a:xfrm>
            <a:off x="1524000" y="1122362"/>
            <a:ext cx="9144000" cy="2387601"/>
          </a:xfrm>
          <a:prstGeom prst="rect">
            <a:avLst/>
          </a:prstGeom>
        </p:spPr>
        <p:txBody>
          <a:bodyPr anchor="b"/>
          <a:lstStyle>
            <a:lvl1pPr algn="ctr">
              <a:defRPr sz="6000"/>
            </a:lvl1pPr>
          </a:lstStyle>
          <a:p>
            <a:r>
              <a:t>标题文本</a:t>
            </a:r>
          </a:p>
        </p:txBody>
      </p:sp>
      <p:sp>
        <p:nvSpPr>
          <p:cNvPr id="12" name="正文级别 1…"/>
          <p:cNvSpPr txBox="1">
            <a:spLocks noGrp="1"/>
          </p:cNvSpPr>
          <p:nvPr>
            <p:ph type="body" sz="quarter" idx="1" hasCustomPrompt="1"/>
          </p:nvPr>
        </p:nvSpPr>
        <p:spPr>
          <a:xfrm>
            <a:off x="1524000" y="3602037"/>
            <a:ext cx="9144000" cy="1655781"/>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r>
              <a:t>正文级别 1</a:t>
            </a:r>
          </a:p>
          <a:p>
            <a:pPr lvl="1"/>
            <a:r>
              <a:t>正文级别 2</a:t>
            </a:r>
          </a:p>
          <a:p>
            <a:pPr lvl="2"/>
            <a:r>
              <a:t>正文级别 3</a:t>
            </a:r>
          </a:p>
          <a:p>
            <a:pPr lvl="3"/>
            <a:r>
              <a:t>正文级别 4</a:t>
            </a:r>
          </a:p>
          <a:p>
            <a:pPr lvl="4"/>
            <a:r>
              <a:t>正文级别 5</a:t>
            </a:r>
          </a:p>
        </p:txBody>
      </p:sp>
      <p:sp>
        <p:nvSpPr>
          <p:cNvPr id="13"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标题幻灯片">
    <p:spTree>
      <p:nvGrpSpPr>
        <p:cNvPr id="1" name=""/>
        <p:cNvGrpSpPr/>
        <p:nvPr/>
      </p:nvGrpSpPr>
      <p:grpSpPr>
        <a:xfrm>
          <a:off x="0" y="0"/>
          <a:ext cx="0" cy="0"/>
          <a:chOff x="0" y="0"/>
          <a:chExt cx="0" cy="0"/>
        </a:xfrm>
      </p:grpSpPr>
      <p:sp>
        <p:nvSpPr>
          <p:cNvPr id="92" name="标题文本"/>
          <p:cNvSpPr txBox="1">
            <a:spLocks noGrp="1"/>
          </p:cNvSpPr>
          <p:nvPr>
            <p:ph type="title" hasCustomPrompt="1"/>
          </p:nvPr>
        </p:nvSpPr>
        <p:spPr>
          <a:xfrm>
            <a:off x="1524000" y="1122362"/>
            <a:ext cx="9144000" cy="2387601"/>
          </a:xfrm>
          <a:prstGeom prst="rect">
            <a:avLst/>
          </a:prstGeom>
        </p:spPr>
        <p:txBody>
          <a:bodyPr anchor="b"/>
          <a:lstStyle>
            <a:lvl1pPr algn="ctr">
              <a:defRPr sz="6000"/>
            </a:lvl1pPr>
          </a:lstStyle>
          <a:p>
            <a:r>
              <a:t>标题文本</a:t>
            </a:r>
          </a:p>
        </p:txBody>
      </p:sp>
      <p:sp>
        <p:nvSpPr>
          <p:cNvPr id="93" name="正文级别 1…"/>
          <p:cNvSpPr txBox="1">
            <a:spLocks noGrp="1"/>
          </p:cNvSpPr>
          <p:nvPr>
            <p:ph type="body" sz="quarter" idx="1" hasCustomPrompt="1"/>
          </p:nvPr>
        </p:nvSpPr>
        <p:spPr>
          <a:xfrm>
            <a:off x="1524000" y="3602037"/>
            <a:ext cx="9144000" cy="1655781"/>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r>
              <a:t>正文级别 1</a:t>
            </a:r>
          </a:p>
          <a:p>
            <a:pPr lvl="1"/>
            <a:r>
              <a:t>正文级别 2</a:t>
            </a:r>
          </a:p>
          <a:p>
            <a:pPr lvl="2"/>
            <a:r>
              <a:t>正文级别 3</a:t>
            </a:r>
          </a:p>
          <a:p>
            <a:pPr lvl="3"/>
            <a:r>
              <a:t>正文级别 4</a:t>
            </a:r>
          </a:p>
          <a:p>
            <a:pPr lvl="4"/>
            <a:r>
              <a:t>正文级别 5</a:t>
            </a:r>
          </a:p>
        </p:txBody>
      </p:sp>
      <p:sp>
        <p:nvSpPr>
          <p:cNvPr id="94"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标题和内容">
    <p:spTree>
      <p:nvGrpSpPr>
        <p:cNvPr id="1" name=""/>
        <p:cNvGrpSpPr/>
        <p:nvPr/>
      </p:nvGrpSpPr>
      <p:grpSpPr>
        <a:xfrm>
          <a:off x="0" y="0"/>
          <a:ext cx="0" cy="0"/>
          <a:chOff x="0" y="0"/>
          <a:chExt cx="0" cy="0"/>
        </a:xfrm>
      </p:grpSpPr>
      <p:sp>
        <p:nvSpPr>
          <p:cNvPr id="101" name="标题文本"/>
          <p:cNvSpPr txBox="1">
            <a:spLocks noGrp="1"/>
          </p:cNvSpPr>
          <p:nvPr>
            <p:ph type="title" hasCustomPrompt="1"/>
          </p:nvPr>
        </p:nvSpPr>
        <p:spPr>
          <a:prstGeom prst="rect">
            <a:avLst/>
          </a:prstGeom>
        </p:spPr>
        <p:txBody>
          <a:bodyPr/>
          <a:lstStyle/>
          <a:p>
            <a:r>
              <a:t>标题文本</a:t>
            </a:r>
          </a:p>
        </p:txBody>
      </p:sp>
      <p:sp>
        <p:nvSpPr>
          <p:cNvPr id="102" name="正文级别 1…"/>
          <p:cNvSpPr txBox="1">
            <a:spLocks noGrp="1"/>
          </p:cNvSpPr>
          <p:nvPr>
            <p:ph type="body" idx="1" hasCustomPrompt="1"/>
          </p:nvPr>
        </p:nvSpPr>
        <p:spPr>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103"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节标题">
    <p:spTree>
      <p:nvGrpSpPr>
        <p:cNvPr id="1" name=""/>
        <p:cNvGrpSpPr/>
        <p:nvPr/>
      </p:nvGrpSpPr>
      <p:grpSpPr>
        <a:xfrm>
          <a:off x="0" y="0"/>
          <a:ext cx="0" cy="0"/>
          <a:chOff x="0" y="0"/>
          <a:chExt cx="0" cy="0"/>
        </a:xfrm>
      </p:grpSpPr>
      <p:sp>
        <p:nvSpPr>
          <p:cNvPr id="110" name="标题文本"/>
          <p:cNvSpPr txBox="1">
            <a:spLocks noGrp="1"/>
          </p:cNvSpPr>
          <p:nvPr>
            <p:ph type="title" hasCustomPrompt="1"/>
          </p:nvPr>
        </p:nvSpPr>
        <p:spPr>
          <a:xfrm>
            <a:off x="831850" y="1709738"/>
            <a:ext cx="10515600" cy="2852737"/>
          </a:xfrm>
          <a:prstGeom prst="rect">
            <a:avLst/>
          </a:prstGeom>
        </p:spPr>
        <p:txBody>
          <a:bodyPr anchor="b"/>
          <a:lstStyle>
            <a:lvl1pPr>
              <a:defRPr sz="6000"/>
            </a:lvl1pPr>
          </a:lstStyle>
          <a:p>
            <a:r>
              <a:t>标题文本</a:t>
            </a:r>
          </a:p>
        </p:txBody>
      </p:sp>
      <p:sp>
        <p:nvSpPr>
          <p:cNvPr id="111" name="正文级别 1…"/>
          <p:cNvSpPr txBox="1">
            <a:spLocks noGrp="1"/>
          </p:cNvSpPr>
          <p:nvPr>
            <p:ph type="body" sz="quarter" idx="1" hasCustomPrompt="1"/>
          </p:nvPr>
        </p:nvSpPr>
        <p:spPr>
          <a:xfrm>
            <a:off x="831850" y="4589462"/>
            <a:ext cx="10515600" cy="1500206"/>
          </a:xfrm>
          <a:prstGeom prst="rect">
            <a:avLst/>
          </a:prstGeom>
        </p:spPr>
        <p:txBody>
          <a:bodyPr/>
          <a:lstStyle>
            <a:lvl1pPr marL="0" indent="0">
              <a:buSzTx/>
              <a:buFontTx/>
              <a:buNone/>
              <a:defRPr sz="2400">
                <a:solidFill>
                  <a:srgbClr val="888888"/>
                </a:solidFill>
              </a:defRPr>
            </a:lvl1pPr>
            <a:lvl2pPr marL="0" indent="0">
              <a:buSzTx/>
              <a:buFontTx/>
              <a:buNone/>
              <a:defRPr sz="2400">
                <a:solidFill>
                  <a:srgbClr val="888888"/>
                </a:solidFill>
              </a:defRPr>
            </a:lvl2pPr>
            <a:lvl3pPr marL="0" indent="0">
              <a:buSzTx/>
              <a:buFontTx/>
              <a:buNone/>
              <a:defRPr sz="2400">
                <a:solidFill>
                  <a:srgbClr val="888888"/>
                </a:solidFill>
              </a:defRPr>
            </a:lvl3pPr>
            <a:lvl4pPr marL="0" indent="0">
              <a:buSzTx/>
              <a:buFontTx/>
              <a:buNone/>
              <a:defRPr sz="2400">
                <a:solidFill>
                  <a:srgbClr val="888888"/>
                </a:solidFill>
              </a:defRPr>
            </a:lvl4pPr>
            <a:lvl5pPr marL="0" indent="0">
              <a:buSzTx/>
              <a:buFontTx/>
              <a:buNone/>
              <a:defRPr sz="2400">
                <a:solidFill>
                  <a:srgbClr val="888888"/>
                </a:solidFill>
              </a:defRPr>
            </a:lvl5pPr>
          </a:lstStyle>
          <a:p>
            <a:r>
              <a:t>正文级别 1</a:t>
            </a:r>
          </a:p>
          <a:p>
            <a:pPr lvl="1"/>
            <a:r>
              <a:t>正文级别 2</a:t>
            </a:r>
          </a:p>
          <a:p>
            <a:pPr lvl="2"/>
            <a:r>
              <a:t>正文级别 3</a:t>
            </a:r>
          </a:p>
          <a:p>
            <a:pPr lvl="3"/>
            <a:r>
              <a:t>正文级别 4</a:t>
            </a:r>
          </a:p>
          <a:p>
            <a:pPr lvl="4"/>
            <a:r>
              <a:t>正文级别 5</a:t>
            </a:r>
          </a:p>
        </p:txBody>
      </p:sp>
      <p:sp>
        <p:nvSpPr>
          <p:cNvPr id="112"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两栏内容">
    <p:spTree>
      <p:nvGrpSpPr>
        <p:cNvPr id="1" name=""/>
        <p:cNvGrpSpPr/>
        <p:nvPr/>
      </p:nvGrpSpPr>
      <p:grpSpPr>
        <a:xfrm>
          <a:off x="0" y="0"/>
          <a:ext cx="0" cy="0"/>
          <a:chOff x="0" y="0"/>
          <a:chExt cx="0" cy="0"/>
        </a:xfrm>
      </p:grpSpPr>
      <p:sp>
        <p:nvSpPr>
          <p:cNvPr id="119" name="标题文本"/>
          <p:cNvSpPr txBox="1">
            <a:spLocks noGrp="1"/>
          </p:cNvSpPr>
          <p:nvPr>
            <p:ph type="title" hasCustomPrompt="1"/>
          </p:nvPr>
        </p:nvSpPr>
        <p:spPr>
          <a:prstGeom prst="rect">
            <a:avLst/>
          </a:prstGeom>
        </p:spPr>
        <p:txBody>
          <a:bodyPr/>
          <a:lstStyle/>
          <a:p>
            <a:r>
              <a:t>标题文本</a:t>
            </a:r>
          </a:p>
        </p:txBody>
      </p:sp>
      <p:sp>
        <p:nvSpPr>
          <p:cNvPr id="120" name="正文级别 1…"/>
          <p:cNvSpPr txBox="1">
            <a:spLocks noGrp="1"/>
          </p:cNvSpPr>
          <p:nvPr>
            <p:ph type="body" sz="half" idx="1" hasCustomPrompt="1"/>
          </p:nvPr>
        </p:nvSpPr>
        <p:spPr>
          <a:xfrm>
            <a:off x="838200" y="1825625"/>
            <a:ext cx="5181600" cy="4351338"/>
          </a:xfrm>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121"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比较">
    <p:spTree>
      <p:nvGrpSpPr>
        <p:cNvPr id="1" name=""/>
        <p:cNvGrpSpPr/>
        <p:nvPr/>
      </p:nvGrpSpPr>
      <p:grpSpPr>
        <a:xfrm>
          <a:off x="0" y="0"/>
          <a:ext cx="0" cy="0"/>
          <a:chOff x="0" y="0"/>
          <a:chExt cx="0" cy="0"/>
        </a:xfrm>
      </p:grpSpPr>
      <p:sp>
        <p:nvSpPr>
          <p:cNvPr id="128" name="标题文本"/>
          <p:cNvSpPr txBox="1">
            <a:spLocks noGrp="1"/>
          </p:cNvSpPr>
          <p:nvPr>
            <p:ph type="title" hasCustomPrompt="1"/>
          </p:nvPr>
        </p:nvSpPr>
        <p:spPr>
          <a:xfrm>
            <a:off x="839787" y="365125"/>
            <a:ext cx="10515601" cy="1325563"/>
          </a:xfrm>
          <a:prstGeom prst="rect">
            <a:avLst/>
          </a:prstGeom>
        </p:spPr>
        <p:txBody>
          <a:bodyPr/>
          <a:lstStyle/>
          <a:p>
            <a:r>
              <a:t>标题文本</a:t>
            </a:r>
          </a:p>
        </p:txBody>
      </p:sp>
      <p:sp>
        <p:nvSpPr>
          <p:cNvPr id="129" name="正文级别 1…"/>
          <p:cNvSpPr txBox="1">
            <a:spLocks noGrp="1"/>
          </p:cNvSpPr>
          <p:nvPr>
            <p:ph type="body" sz="quarter" idx="1" hasCustomPrompt="1"/>
          </p:nvPr>
        </p:nvSpPr>
        <p:spPr>
          <a:xfrm>
            <a:off x="839787" y="1681163"/>
            <a:ext cx="5157790" cy="823931"/>
          </a:xfrm>
          <a:prstGeom prst="rect">
            <a:avLst/>
          </a:prstGeom>
        </p:spPr>
        <p:txBody>
          <a:bodyPr anchor="b"/>
          <a:lstStyle>
            <a:lvl1pPr marL="0" indent="0">
              <a:buSzTx/>
              <a:buFontTx/>
              <a:buNone/>
              <a:defRPr sz="2400" b="1"/>
            </a:lvl1pPr>
            <a:lvl2pPr marL="0" indent="0">
              <a:buSzTx/>
              <a:buFontTx/>
              <a:buNone/>
              <a:defRPr sz="2400" b="1"/>
            </a:lvl2pPr>
            <a:lvl3pPr marL="0" indent="0">
              <a:buSzTx/>
              <a:buFontTx/>
              <a:buNone/>
              <a:defRPr sz="2400" b="1"/>
            </a:lvl3pPr>
            <a:lvl4pPr marL="0" indent="0">
              <a:buSzTx/>
              <a:buFontTx/>
              <a:buNone/>
              <a:defRPr sz="2400" b="1"/>
            </a:lvl4pPr>
            <a:lvl5pPr marL="0" indent="0">
              <a:buSzTx/>
              <a:buFontTx/>
              <a:buNone/>
              <a:defRPr sz="2400" b="1"/>
            </a:lvl5pPr>
          </a:lstStyle>
          <a:p>
            <a:r>
              <a:t>正文级别 1</a:t>
            </a:r>
          </a:p>
          <a:p>
            <a:pPr lvl="1"/>
            <a:r>
              <a:t>正文级别 2</a:t>
            </a:r>
          </a:p>
          <a:p>
            <a:pPr lvl="2"/>
            <a:r>
              <a:t>正文级别 3</a:t>
            </a:r>
          </a:p>
          <a:p>
            <a:pPr lvl="3"/>
            <a:r>
              <a:t>正文级别 4</a:t>
            </a:r>
          </a:p>
          <a:p>
            <a:pPr lvl="4"/>
            <a:r>
              <a:t>正文级别 5</a:t>
            </a:r>
          </a:p>
        </p:txBody>
      </p:sp>
      <p:sp>
        <p:nvSpPr>
          <p:cNvPr id="130" name="文本占位符 4"/>
          <p:cNvSpPr>
            <a:spLocks noGrp="1"/>
          </p:cNvSpPr>
          <p:nvPr>
            <p:ph type="body" sz="quarter" idx="21"/>
          </p:nvPr>
        </p:nvSpPr>
        <p:spPr>
          <a:xfrm>
            <a:off x="6172200" y="1681163"/>
            <a:ext cx="5183188" cy="823914"/>
          </a:xfrm>
          <a:prstGeom prst="rect">
            <a:avLst/>
          </a:prstGeom>
        </p:spPr>
        <p:txBody>
          <a:bodyPr anchor="b"/>
          <a:lstStyle/>
          <a:p/>
        </p:txBody>
      </p:sp>
      <p:sp>
        <p:nvSpPr>
          <p:cNvPr id="131"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仅标题">
    <p:spTree>
      <p:nvGrpSpPr>
        <p:cNvPr id="1" name=""/>
        <p:cNvGrpSpPr/>
        <p:nvPr/>
      </p:nvGrpSpPr>
      <p:grpSpPr>
        <a:xfrm>
          <a:off x="0" y="0"/>
          <a:ext cx="0" cy="0"/>
          <a:chOff x="0" y="0"/>
          <a:chExt cx="0" cy="0"/>
        </a:xfrm>
      </p:grpSpPr>
      <p:sp>
        <p:nvSpPr>
          <p:cNvPr id="138" name="标题文本"/>
          <p:cNvSpPr txBox="1">
            <a:spLocks noGrp="1"/>
          </p:cNvSpPr>
          <p:nvPr>
            <p:ph type="title" hasCustomPrompt="1"/>
          </p:nvPr>
        </p:nvSpPr>
        <p:spPr>
          <a:prstGeom prst="rect">
            <a:avLst/>
          </a:prstGeom>
        </p:spPr>
        <p:txBody>
          <a:bodyPr/>
          <a:lstStyle/>
          <a:p>
            <a:r>
              <a:t>标题文本</a:t>
            </a:r>
          </a:p>
        </p:txBody>
      </p:sp>
      <p:sp>
        <p:nvSpPr>
          <p:cNvPr id="139"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46"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内容与标题">
    <p:spTree>
      <p:nvGrpSpPr>
        <p:cNvPr id="1" name=""/>
        <p:cNvGrpSpPr/>
        <p:nvPr/>
      </p:nvGrpSpPr>
      <p:grpSpPr>
        <a:xfrm>
          <a:off x="0" y="0"/>
          <a:ext cx="0" cy="0"/>
          <a:chOff x="0" y="0"/>
          <a:chExt cx="0" cy="0"/>
        </a:xfrm>
      </p:grpSpPr>
      <p:sp>
        <p:nvSpPr>
          <p:cNvPr id="153" name="标题文本"/>
          <p:cNvSpPr txBox="1">
            <a:spLocks noGrp="1"/>
          </p:cNvSpPr>
          <p:nvPr>
            <p:ph type="title" hasCustomPrompt="1"/>
          </p:nvPr>
        </p:nvSpPr>
        <p:spPr>
          <a:xfrm>
            <a:off x="839787" y="457200"/>
            <a:ext cx="3932240" cy="1600200"/>
          </a:xfrm>
          <a:prstGeom prst="rect">
            <a:avLst/>
          </a:prstGeom>
        </p:spPr>
        <p:txBody>
          <a:bodyPr anchor="b"/>
          <a:lstStyle>
            <a:lvl1pPr>
              <a:defRPr sz="3200"/>
            </a:lvl1pPr>
          </a:lstStyle>
          <a:p>
            <a:r>
              <a:t>标题文本</a:t>
            </a:r>
          </a:p>
        </p:txBody>
      </p:sp>
      <p:sp>
        <p:nvSpPr>
          <p:cNvPr id="154" name="正文级别 1…"/>
          <p:cNvSpPr txBox="1">
            <a:spLocks noGrp="1"/>
          </p:cNvSpPr>
          <p:nvPr>
            <p:ph type="body" sz="half" idx="1" hasCustomPrompt="1"/>
          </p:nvPr>
        </p:nvSpPr>
        <p:spPr>
          <a:xfrm>
            <a:off x="5183187" y="987425"/>
            <a:ext cx="6172204" cy="4873625"/>
          </a:xfrm>
          <a:prstGeom prst="rect">
            <a:avLst/>
          </a:prstGeom>
        </p:spPr>
        <p:txBody>
          <a:bodyPr/>
          <a:lstStyle>
            <a:lvl1pPr>
              <a:defRPr sz="3200"/>
            </a:lvl1pPr>
            <a:lvl2pPr marL="718185" indent="-260985">
              <a:defRPr sz="3200"/>
            </a:lvl2pPr>
            <a:lvl3pPr marL="1219200" indent="-304800">
              <a:defRPr sz="3200"/>
            </a:lvl3pPr>
            <a:lvl4pPr marL="1737360" indent="-365760">
              <a:defRPr sz="3200"/>
            </a:lvl4pPr>
            <a:lvl5pPr marL="2194560" indent="-365760">
              <a:defRPr sz="3200"/>
            </a:lvl5pPr>
          </a:lstStyle>
          <a:p>
            <a:r>
              <a:t>正文级别 1</a:t>
            </a:r>
          </a:p>
          <a:p>
            <a:pPr lvl="1"/>
            <a:r>
              <a:t>正文级别 2</a:t>
            </a:r>
          </a:p>
          <a:p>
            <a:pPr lvl="2"/>
            <a:r>
              <a:t>正文级别 3</a:t>
            </a:r>
          </a:p>
          <a:p>
            <a:pPr lvl="3"/>
            <a:r>
              <a:t>正文级别 4</a:t>
            </a:r>
          </a:p>
          <a:p>
            <a:pPr lvl="4"/>
            <a:r>
              <a:t>正文级别 5</a:t>
            </a:r>
          </a:p>
        </p:txBody>
      </p:sp>
      <p:sp>
        <p:nvSpPr>
          <p:cNvPr id="155" name="文本占位符 3"/>
          <p:cNvSpPr>
            <a:spLocks noGrp="1"/>
          </p:cNvSpPr>
          <p:nvPr>
            <p:ph type="body" sz="quarter" idx="21"/>
          </p:nvPr>
        </p:nvSpPr>
        <p:spPr>
          <a:xfrm>
            <a:off x="839787" y="2057400"/>
            <a:ext cx="3932238" cy="3811588"/>
          </a:xfrm>
          <a:prstGeom prst="rect">
            <a:avLst/>
          </a:prstGeom>
        </p:spPr>
        <p:txBody>
          <a:bodyPr/>
          <a:lstStyle/>
          <a:p/>
        </p:txBody>
      </p:sp>
      <p:sp>
        <p:nvSpPr>
          <p:cNvPr id="156"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图片与标题">
    <p:spTree>
      <p:nvGrpSpPr>
        <p:cNvPr id="1" name=""/>
        <p:cNvGrpSpPr/>
        <p:nvPr/>
      </p:nvGrpSpPr>
      <p:grpSpPr>
        <a:xfrm>
          <a:off x="0" y="0"/>
          <a:ext cx="0" cy="0"/>
          <a:chOff x="0" y="0"/>
          <a:chExt cx="0" cy="0"/>
        </a:xfrm>
      </p:grpSpPr>
      <p:sp>
        <p:nvSpPr>
          <p:cNvPr id="163" name="标题文本"/>
          <p:cNvSpPr txBox="1">
            <a:spLocks noGrp="1"/>
          </p:cNvSpPr>
          <p:nvPr>
            <p:ph type="title" hasCustomPrompt="1"/>
          </p:nvPr>
        </p:nvSpPr>
        <p:spPr>
          <a:xfrm>
            <a:off x="839787" y="457200"/>
            <a:ext cx="3932240" cy="1600200"/>
          </a:xfrm>
          <a:prstGeom prst="rect">
            <a:avLst/>
          </a:prstGeom>
        </p:spPr>
        <p:txBody>
          <a:bodyPr anchor="b"/>
          <a:lstStyle>
            <a:lvl1pPr>
              <a:defRPr sz="3200"/>
            </a:lvl1pPr>
          </a:lstStyle>
          <a:p>
            <a:r>
              <a:t>标题文本</a:t>
            </a:r>
          </a:p>
        </p:txBody>
      </p:sp>
      <p:sp>
        <p:nvSpPr>
          <p:cNvPr id="164" name="图片占位符 2"/>
          <p:cNvSpPr>
            <a:spLocks noGrp="1"/>
          </p:cNvSpPr>
          <p:nvPr>
            <p:ph type="pic" sz="half" idx="21"/>
          </p:nvPr>
        </p:nvSpPr>
        <p:spPr>
          <a:xfrm>
            <a:off x="5183187" y="987425"/>
            <a:ext cx="6172204" cy="4873625"/>
          </a:xfrm>
          <a:prstGeom prst="rect">
            <a:avLst/>
          </a:prstGeom>
        </p:spPr>
        <p:txBody>
          <a:bodyPr lIns="91439" tIns="45719" rIns="91439" bIns="45719">
            <a:noAutofit/>
          </a:bodyPr>
          <a:lstStyle/>
          <a:p/>
        </p:txBody>
      </p:sp>
      <p:sp>
        <p:nvSpPr>
          <p:cNvPr id="165" name="正文级别 1…"/>
          <p:cNvSpPr txBox="1">
            <a:spLocks noGrp="1"/>
          </p:cNvSpPr>
          <p:nvPr>
            <p:ph type="body" sz="quarter" idx="1" hasCustomPrompt="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r>
              <a:t>正文级别 1</a:t>
            </a:r>
          </a:p>
          <a:p>
            <a:pPr lvl="1"/>
            <a:r>
              <a:t>正文级别 2</a:t>
            </a:r>
          </a:p>
          <a:p>
            <a:pPr lvl="2"/>
            <a:r>
              <a:t>正文级别 3</a:t>
            </a:r>
          </a:p>
          <a:p>
            <a:pPr lvl="3"/>
            <a:r>
              <a:t>正文级别 4</a:t>
            </a:r>
          </a:p>
          <a:p>
            <a:pPr lvl="4"/>
            <a:r>
              <a:t>正文级别 5</a:t>
            </a:r>
          </a:p>
        </p:txBody>
      </p:sp>
      <p:sp>
        <p:nvSpPr>
          <p:cNvPr id="166"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标题和内容">
    <p:spTree>
      <p:nvGrpSpPr>
        <p:cNvPr id="1" name=""/>
        <p:cNvGrpSpPr/>
        <p:nvPr/>
      </p:nvGrpSpPr>
      <p:grpSpPr>
        <a:xfrm>
          <a:off x="0" y="0"/>
          <a:ext cx="0" cy="0"/>
          <a:chOff x="0" y="0"/>
          <a:chExt cx="0" cy="0"/>
        </a:xfrm>
      </p:grpSpPr>
      <p:sp>
        <p:nvSpPr>
          <p:cNvPr id="20" name="标题文本"/>
          <p:cNvSpPr txBox="1">
            <a:spLocks noGrp="1"/>
          </p:cNvSpPr>
          <p:nvPr>
            <p:ph type="title" hasCustomPrompt="1"/>
          </p:nvPr>
        </p:nvSpPr>
        <p:spPr>
          <a:prstGeom prst="rect">
            <a:avLst/>
          </a:prstGeom>
        </p:spPr>
        <p:txBody>
          <a:bodyPr/>
          <a:lstStyle/>
          <a:p>
            <a:r>
              <a:t>标题文本</a:t>
            </a:r>
          </a:p>
        </p:txBody>
      </p:sp>
      <p:sp>
        <p:nvSpPr>
          <p:cNvPr id="21" name="正文级别 1…"/>
          <p:cNvSpPr txBox="1">
            <a:spLocks noGrp="1"/>
          </p:cNvSpPr>
          <p:nvPr>
            <p:ph type="body" idx="1" hasCustomPrompt="1"/>
          </p:nvPr>
        </p:nvSpPr>
        <p:spPr>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22"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节标题">
    <p:spTree>
      <p:nvGrpSpPr>
        <p:cNvPr id="1" name=""/>
        <p:cNvGrpSpPr/>
        <p:nvPr/>
      </p:nvGrpSpPr>
      <p:grpSpPr>
        <a:xfrm>
          <a:off x="0" y="0"/>
          <a:ext cx="0" cy="0"/>
          <a:chOff x="0" y="0"/>
          <a:chExt cx="0" cy="0"/>
        </a:xfrm>
      </p:grpSpPr>
      <p:sp>
        <p:nvSpPr>
          <p:cNvPr id="29" name="标题文本"/>
          <p:cNvSpPr txBox="1">
            <a:spLocks noGrp="1"/>
          </p:cNvSpPr>
          <p:nvPr>
            <p:ph type="title" hasCustomPrompt="1"/>
          </p:nvPr>
        </p:nvSpPr>
        <p:spPr>
          <a:xfrm>
            <a:off x="831850" y="1709738"/>
            <a:ext cx="10515600" cy="2852737"/>
          </a:xfrm>
          <a:prstGeom prst="rect">
            <a:avLst/>
          </a:prstGeom>
        </p:spPr>
        <p:txBody>
          <a:bodyPr anchor="b"/>
          <a:lstStyle>
            <a:lvl1pPr>
              <a:defRPr sz="6000"/>
            </a:lvl1pPr>
          </a:lstStyle>
          <a:p>
            <a:r>
              <a:t>标题文本</a:t>
            </a:r>
          </a:p>
        </p:txBody>
      </p:sp>
      <p:sp>
        <p:nvSpPr>
          <p:cNvPr id="30" name="正文级别 1…"/>
          <p:cNvSpPr txBox="1">
            <a:spLocks noGrp="1"/>
          </p:cNvSpPr>
          <p:nvPr>
            <p:ph type="body" sz="quarter" idx="1" hasCustomPrompt="1"/>
          </p:nvPr>
        </p:nvSpPr>
        <p:spPr>
          <a:xfrm>
            <a:off x="831850" y="4589462"/>
            <a:ext cx="10515600" cy="1500206"/>
          </a:xfrm>
          <a:prstGeom prst="rect">
            <a:avLst/>
          </a:prstGeom>
        </p:spPr>
        <p:txBody>
          <a:bodyPr/>
          <a:lstStyle>
            <a:lvl1pPr marL="0" indent="0">
              <a:buSzTx/>
              <a:buFontTx/>
              <a:buNone/>
              <a:defRPr sz="2400">
                <a:solidFill>
                  <a:srgbClr val="888888"/>
                </a:solidFill>
              </a:defRPr>
            </a:lvl1pPr>
            <a:lvl2pPr marL="0" indent="0">
              <a:buSzTx/>
              <a:buFontTx/>
              <a:buNone/>
              <a:defRPr sz="2400">
                <a:solidFill>
                  <a:srgbClr val="888888"/>
                </a:solidFill>
              </a:defRPr>
            </a:lvl2pPr>
            <a:lvl3pPr marL="0" indent="0">
              <a:buSzTx/>
              <a:buFontTx/>
              <a:buNone/>
              <a:defRPr sz="2400">
                <a:solidFill>
                  <a:srgbClr val="888888"/>
                </a:solidFill>
              </a:defRPr>
            </a:lvl3pPr>
            <a:lvl4pPr marL="0" indent="0">
              <a:buSzTx/>
              <a:buFontTx/>
              <a:buNone/>
              <a:defRPr sz="2400">
                <a:solidFill>
                  <a:srgbClr val="888888"/>
                </a:solidFill>
              </a:defRPr>
            </a:lvl4pPr>
            <a:lvl5pPr marL="0" indent="0">
              <a:buSzTx/>
              <a:buFontTx/>
              <a:buNone/>
              <a:defRPr sz="2400">
                <a:solidFill>
                  <a:srgbClr val="888888"/>
                </a:solidFill>
              </a:defRPr>
            </a:lvl5pPr>
          </a:lstStyle>
          <a:p>
            <a:r>
              <a:t>正文级别 1</a:t>
            </a:r>
          </a:p>
          <a:p>
            <a:pPr lvl="1"/>
            <a:r>
              <a:t>正文级别 2</a:t>
            </a:r>
          </a:p>
          <a:p>
            <a:pPr lvl="2"/>
            <a:r>
              <a:t>正文级别 3</a:t>
            </a:r>
          </a:p>
          <a:p>
            <a:pPr lvl="3"/>
            <a:r>
              <a:t>正文级别 4</a:t>
            </a:r>
          </a:p>
          <a:p>
            <a:pPr lvl="4"/>
            <a:r>
              <a:t>正文级别 5</a:t>
            </a:r>
          </a:p>
        </p:txBody>
      </p:sp>
      <p:sp>
        <p:nvSpPr>
          <p:cNvPr id="31"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两栏内容">
    <p:spTree>
      <p:nvGrpSpPr>
        <p:cNvPr id="1" name=""/>
        <p:cNvGrpSpPr/>
        <p:nvPr/>
      </p:nvGrpSpPr>
      <p:grpSpPr>
        <a:xfrm>
          <a:off x="0" y="0"/>
          <a:ext cx="0" cy="0"/>
          <a:chOff x="0" y="0"/>
          <a:chExt cx="0" cy="0"/>
        </a:xfrm>
      </p:grpSpPr>
      <p:sp>
        <p:nvSpPr>
          <p:cNvPr id="38" name="标题文本"/>
          <p:cNvSpPr txBox="1">
            <a:spLocks noGrp="1"/>
          </p:cNvSpPr>
          <p:nvPr>
            <p:ph type="title" hasCustomPrompt="1"/>
          </p:nvPr>
        </p:nvSpPr>
        <p:spPr>
          <a:prstGeom prst="rect">
            <a:avLst/>
          </a:prstGeom>
        </p:spPr>
        <p:txBody>
          <a:bodyPr/>
          <a:lstStyle/>
          <a:p>
            <a:r>
              <a:t>标题文本</a:t>
            </a:r>
          </a:p>
        </p:txBody>
      </p:sp>
      <p:sp>
        <p:nvSpPr>
          <p:cNvPr id="39" name="正文级别 1…"/>
          <p:cNvSpPr txBox="1">
            <a:spLocks noGrp="1"/>
          </p:cNvSpPr>
          <p:nvPr>
            <p:ph type="body" sz="half" idx="1" hasCustomPrompt="1"/>
          </p:nvPr>
        </p:nvSpPr>
        <p:spPr>
          <a:xfrm>
            <a:off x="838200" y="1825625"/>
            <a:ext cx="5181600" cy="4351338"/>
          </a:xfrm>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40"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比较">
    <p:spTree>
      <p:nvGrpSpPr>
        <p:cNvPr id="1" name=""/>
        <p:cNvGrpSpPr/>
        <p:nvPr/>
      </p:nvGrpSpPr>
      <p:grpSpPr>
        <a:xfrm>
          <a:off x="0" y="0"/>
          <a:ext cx="0" cy="0"/>
          <a:chOff x="0" y="0"/>
          <a:chExt cx="0" cy="0"/>
        </a:xfrm>
      </p:grpSpPr>
      <p:sp>
        <p:nvSpPr>
          <p:cNvPr id="47" name="标题文本"/>
          <p:cNvSpPr txBox="1">
            <a:spLocks noGrp="1"/>
          </p:cNvSpPr>
          <p:nvPr>
            <p:ph type="title" hasCustomPrompt="1"/>
          </p:nvPr>
        </p:nvSpPr>
        <p:spPr>
          <a:xfrm>
            <a:off x="839787" y="365125"/>
            <a:ext cx="10515601" cy="1325563"/>
          </a:xfrm>
          <a:prstGeom prst="rect">
            <a:avLst/>
          </a:prstGeom>
        </p:spPr>
        <p:txBody>
          <a:bodyPr/>
          <a:lstStyle/>
          <a:p>
            <a:r>
              <a:t>标题文本</a:t>
            </a:r>
          </a:p>
        </p:txBody>
      </p:sp>
      <p:sp>
        <p:nvSpPr>
          <p:cNvPr id="48" name="正文级别 1…"/>
          <p:cNvSpPr txBox="1">
            <a:spLocks noGrp="1"/>
          </p:cNvSpPr>
          <p:nvPr>
            <p:ph type="body" sz="quarter" idx="1" hasCustomPrompt="1"/>
          </p:nvPr>
        </p:nvSpPr>
        <p:spPr>
          <a:xfrm>
            <a:off x="839787" y="1681163"/>
            <a:ext cx="5157790" cy="823931"/>
          </a:xfrm>
          <a:prstGeom prst="rect">
            <a:avLst/>
          </a:prstGeom>
        </p:spPr>
        <p:txBody>
          <a:bodyPr anchor="b"/>
          <a:lstStyle>
            <a:lvl1pPr marL="0" indent="0">
              <a:buSzTx/>
              <a:buFontTx/>
              <a:buNone/>
              <a:defRPr sz="2400" b="1"/>
            </a:lvl1pPr>
            <a:lvl2pPr marL="0" indent="0">
              <a:buSzTx/>
              <a:buFontTx/>
              <a:buNone/>
              <a:defRPr sz="2400" b="1"/>
            </a:lvl2pPr>
            <a:lvl3pPr marL="0" indent="0">
              <a:buSzTx/>
              <a:buFontTx/>
              <a:buNone/>
              <a:defRPr sz="2400" b="1"/>
            </a:lvl3pPr>
            <a:lvl4pPr marL="0" indent="0">
              <a:buSzTx/>
              <a:buFontTx/>
              <a:buNone/>
              <a:defRPr sz="2400" b="1"/>
            </a:lvl4pPr>
            <a:lvl5pPr marL="0" indent="0">
              <a:buSzTx/>
              <a:buFontTx/>
              <a:buNone/>
              <a:defRPr sz="2400" b="1"/>
            </a:lvl5pPr>
          </a:lstStyle>
          <a:p>
            <a:r>
              <a:t>正文级别 1</a:t>
            </a:r>
          </a:p>
          <a:p>
            <a:pPr lvl="1"/>
            <a:r>
              <a:t>正文级别 2</a:t>
            </a:r>
          </a:p>
          <a:p>
            <a:pPr lvl="2"/>
            <a:r>
              <a:t>正文级别 3</a:t>
            </a:r>
          </a:p>
          <a:p>
            <a:pPr lvl="3"/>
            <a:r>
              <a:t>正文级别 4</a:t>
            </a:r>
          </a:p>
          <a:p>
            <a:pPr lvl="4"/>
            <a:r>
              <a:t>正文级别 5</a:t>
            </a:r>
          </a:p>
        </p:txBody>
      </p:sp>
      <p:sp>
        <p:nvSpPr>
          <p:cNvPr id="49" name="文本占位符 4"/>
          <p:cNvSpPr>
            <a:spLocks noGrp="1"/>
          </p:cNvSpPr>
          <p:nvPr>
            <p:ph type="body" sz="quarter" idx="21"/>
          </p:nvPr>
        </p:nvSpPr>
        <p:spPr>
          <a:xfrm>
            <a:off x="6172200" y="1681163"/>
            <a:ext cx="5183188" cy="823914"/>
          </a:xfrm>
          <a:prstGeom prst="rect">
            <a:avLst/>
          </a:prstGeom>
        </p:spPr>
        <p:txBody>
          <a:bodyPr anchor="b"/>
          <a:lstStyle/>
          <a:p/>
        </p:txBody>
      </p:sp>
      <p:sp>
        <p:nvSpPr>
          <p:cNvPr id="50"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仅标题">
    <p:spTree>
      <p:nvGrpSpPr>
        <p:cNvPr id="1" name=""/>
        <p:cNvGrpSpPr/>
        <p:nvPr/>
      </p:nvGrpSpPr>
      <p:grpSpPr>
        <a:xfrm>
          <a:off x="0" y="0"/>
          <a:ext cx="0" cy="0"/>
          <a:chOff x="0" y="0"/>
          <a:chExt cx="0" cy="0"/>
        </a:xfrm>
      </p:grpSpPr>
      <p:sp>
        <p:nvSpPr>
          <p:cNvPr id="57" name="标题文本"/>
          <p:cNvSpPr txBox="1">
            <a:spLocks noGrp="1"/>
          </p:cNvSpPr>
          <p:nvPr>
            <p:ph type="title" hasCustomPrompt="1"/>
          </p:nvPr>
        </p:nvSpPr>
        <p:spPr>
          <a:prstGeom prst="rect">
            <a:avLst/>
          </a:prstGeom>
        </p:spPr>
        <p:txBody>
          <a:bodyPr/>
          <a:lstStyle/>
          <a:p>
            <a:r>
              <a:t>标题文本</a:t>
            </a:r>
          </a:p>
        </p:txBody>
      </p:sp>
      <p:sp>
        <p:nvSpPr>
          <p:cNvPr id="58"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65"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内容与标题">
    <p:spTree>
      <p:nvGrpSpPr>
        <p:cNvPr id="1" name=""/>
        <p:cNvGrpSpPr/>
        <p:nvPr/>
      </p:nvGrpSpPr>
      <p:grpSpPr>
        <a:xfrm>
          <a:off x="0" y="0"/>
          <a:ext cx="0" cy="0"/>
          <a:chOff x="0" y="0"/>
          <a:chExt cx="0" cy="0"/>
        </a:xfrm>
      </p:grpSpPr>
      <p:sp>
        <p:nvSpPr>
          <p:cNvPr id="72" name="标题文本"/>
          <p:cNvSpPr txBox="1">
            <a:spLocks noGrp="1"/>
          </p:cNvSpPr>
          <p:nvPr>
            <p:ph type="title" hasCustomPrompt="1"/>
          </p:nvPr>
        </p:nvSpPr>
        <p:spPr>
          <a:xfrm>
            <a:off x="839787" y="457200"/>
            <a:ext cx="3932240" cy="1600200"/>
          </a:xfrm>
          <a:prstGeom prst="rect">
            <a:avLst/>
          </a:prstGeom>
        </p:spPr>
        <p:txBody>
          <a:bodyPr anchor="b"/>
          <a:lstStyle>
            <a:lvl1pPr>
              <a:defRPr sz="3200"/>
            </a:lvl1pPr>
          </a:lstStyle>
          <a:p>
            <a:r>
              <a:t>标题文本</a:t>
            </a:r>
          </a:p>
        </p:txBody>
      </p:sp>
      <p:sp>
        <p:nvSpPr>
          <p:cNvPr id="73" name="正文级别 1…"/>
          <p:cNvSpPr txBox="1">
            <a:spLocks noGrp="1"/>
          </p:cNvSpPr>
          <p:nvPr>
            <p:ph type="body" sz="half" idx="1" hasCustomPrompt="1"/>
          </p:nvPr>
        </p:nvSpPr>
        <p:spPr>
          <a:xfrm>
            <a:off x="5183187" y="987425"/>
            <a:ext cx="6172204" cy="4873625"/>
          </a:xfrm>
          <a:prstGeom prst="rect">
            <a:avLst/>
          </a:prstGeom>
        </p:spPr>
        <p:txBody>
          <a:bodyPr/>
          <a:lstStyle>
            <a:lvl1pPr>
              <a:defRPr sz="3200"/>
            </a:lvl1pPr>
            <a:lvl2pPr marL="718185" indent="-260985">
              <a:defRPr sz="3200"/>
            </a:lvl2pPr>
            <a:lvl3pPr marL="1219200" indent="-304800">
              <a:defRPr sz="3200"/>
            </a:lvl3pPr>
            <a:lvl4pPr marL="1737360" indent="-365760">
              <a:defRPr sz="3200"/>
            </a:lvl4pPr>
            <a:lvl5pPr marL="2194560" indent="-365760">
              <a:defRPr sz="3200"/>
            </a:lvl5pPr>
          </a:lstStyle>
          <a:p>
            <a:r>
              <a:t>正文级别 1</a:t>
            </a:r>
          </a:p>
          <a:p>
            <a:pPr lvl="1"/>
            <a:r>
              <a:t>正文级别 2</a:t>
            </a:r>
          </a:p>
          <a:p>
            <a:pPr lvl="2"/>
            <a:r>
              <a:t>正文级别 3</a:t>
            </a:r>
          </a:p>
          <a:p>
            <a:pPr lvl="3"/>
            <a:r>
              <a:t>正文级别 4</a:t>
            </a:r>
          </a:p>
          <a:p>
            <a:pPr lvl="4"/>
            <a:r>
              <a:t>正文级别 5</a:t>
            </a:r>
          </a:p>
        </p:txBody>
      </p:sp>
      <p:sp>
        <p:nvSpPr>
          <p:cNvPr id="74" name="文本占位符 3"/>
          <p:cNvSpPr>
            <a:spLocks noGrp="1"/>
          </p:cNvSpPr>
          <p:nvPr>
            <p:ph type="body" sz="quarter" idx="21"/>
          </p:nvPr>
        </p:nvSpPr>
        <p:spPr>
          <a:xfrm>
            <a:off x="839787" y="2057400"/>
            <a:ext cx="3932238" cy="3811588"/>
          </a:xfrm>
          <a:prstGeom prst="rect">
            <a:avLst/>
          </a:prstGeom>
        </p:spPr>
        <p:txBody>
          <a:bodyPr/>
          <a:lstStyle/>
          <a:p/>
        </p:txBody>
      </p:sp>
      <p:sp>
        <p:nvSpPr>
          <p:cNvPr id="75"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图片与标题">
    <p:spTree>
      <p:nvGrpSpPr>
        <p:cNvPr id="1" name=""/>
        <p:cNvGrpSpPr/>
        <p:nvPr/>
      </p:nvGrpSpPr>
      <p:grpSpPr>
        <a:xfrm>
          <a:off x="0" y="0"/>
          <a:ext cx="0" cy="0"/>
          <a:chOff x="0" y="0"/>
          <a:chExt cx="0" cy="0"/>
        </a:xfrm>
      </p:grpSpPr>
      <p:sp>
        <p:nvSpPr>
          <p:cNvPr id="82" name="标题文本"/>
          <p:cNvSpPr txBox="1">
            <a:spLocks noGrp="1"/>
          </p:cNvSpPr>
          <p:nvPr>
            <p:ph type="title" hasCustomPrompt="1"/>
          </p:nvPr>
        </p:nvSpPr>
        <p:spPr>
          <a:xfrm>
            <a:off x="839787" y="457200"/>
            <a:ext cx="3932240" cy="1600200"/>
          </a:xfrm>
          <a:prstGeom prst="rect">
            <a:avLst/>
          </a:prstGeom>
        </p:spPr>
        <p:txBody>
          <a:bodyPr anchor="b"/>
          <a:lstStyle>
            <a:lvl1pPr>
              <a:defRPr sz="3200"/>
            </a:lvl1pPr>
          </a:lstStyle>
          <a:p>
            <a:r>
              <a:t>标题文本</a:t>
            </a:r>
          </a:p>
        </p:txBody>
      </p:sp>
      <p:sp>
        <p:nvSpPr>
          <p:cNvPr id="83" name="图片占位符 2"/>
          <p:cNvSpPr>
            <a:spLocks noGrp="1"/>
          </p:cNvSpPr>
          <p:nvPr>
            <p:ph type="pic" sz="half" idx="21"/>
          </p:nvPr>
        </p:nvSpPr>
        <p:spPr>
          <a:xfrm>
            <a:off x="5183187" y="987425"/>
            <a:ext cx="6172204" cy="4873625"/>
          </a:xfrm>
          <a:prstGeom prst="rect">
            <a:avLst/>
          </a:prstGeom>
        </p:spPr>
        <p:txBody>
          <a:bodyPr lIns="91439" tIns="45719" rIns="91439" bIns="45719">
            <a:noAutofit/>
          </a:bodyPr>
          <a:lstStyle/>
          <a:p/>
        </p:txBody>
      </p:sp>
      <p:sp>
        <p:nvSpPr>
          <p:cNvPr id="84" name="正文级别 1…"/>
          <p:cNvSpPr txBox="1">
            <a:spLocks noGrp="1"/>
          </p:cNvSpPr>
          <p:nvPr>
            <p:ph type="body" sz="quarter" idx="1" hasCustomPrompt="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r>
              <a:t>正文级别 1</a:t>
            </a:r>
          </a:p>
          <a:p>
            <a:pPr lvl="1"/>
            <a:r>
              <a:t>正文级别 2</a:t>
            </a:r>
          </a:p>
          <a:p>
            <a:pPr lvl="2"/>
            <a:r>
              <a:t>正文级别 3</a:t>
            </a:r>
          </a:p>
          <a:p>
            <a:pPr lvl="3"/>
            <a:r>
              <a:t>正文级别 4</a:t>
            </a:r>
          </a:p>
          <a:p>
            <a:pPr lvl="4"/>
            <a:r>
              <a:t>正文级别 5</a:t>
            </a:r>
          </a:p>
        </p:txBody>
      </p:sp>
      <p:sp>
        <p:nvSpPr>
          <p:cNvPr id="85"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image" Target="../media/image1.png"/><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7.xml"/><Relationship Id="rId8" Type="http://schemas.openxmlformats.org/officeDocument/2006/relationships/slideLayout" Target="../slideLayouts/slideLayout26.xml"/><Relationship Id="rId7" Type="http://schemas.openxmlformats.org/officeDocument/2006/relationships/slideLayout" Target="../slideLayouts/slideLayout25.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3" Type="http://schemas.openxmlformats.org/officeDocument/2006/relationships/slideLayout" Target="../slideLayouts/slideLayout21.xml"/><Relationship Id="rId2" Type="http://schemas.openxmlformats.org/officeDocument/2006/relationships/slideLayout" Target="../slideLayouts/slideLayout20.xml"/><Relationship Id="rId13" Type="http://schemas.openxmlformats.org/officeDocument/2006/relationships/theme" Target="../theme/theme2.xml"/><Relationship Id="rId12" Type="http://schemas.openxmlformats.org/officeDocument/2006/relationships/image" Target="../media/image1.png"/><Relationship Id="rId11" Type="http://schemas.openxmlformats.org/officeDocument/2006/relationships/slideLayout" Target="../slideLayouts/slideLayout29.xml"/><Relationship Id="rId10" Type="http://schemas.openxmlformats.org/officeDocument/2006/relationships/slideLayout" Target="../slideLayouts/slideLayout28.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文本"/>
          <p:cNvSpPr txBox="1">
            <a:spLocks noGrp="1"/>
          </p:cNvSpPr>
          <p:nvPr>
            <p:ph type="title"/>
          </p:nvPr>
        </p:nvSpPr>
        <p:spPr>
          <a:xfrm>
            <a:off x="838200" y="365125"/>
            <a:ext cx="10515600" cy="1325563"/>
          </a:xfrm>
          <a:prstGeom prst="rect">
            <a:avLst/>
          </a:prstGeom>
          <a:ln w="12700">
            <a:miter lim="400000"/>
          </a:ln>
        </p:spPr>
        <p:txBody>
          <a:bodyPr lIns="45718" tIns="45718" rIns="45718" bIns="45718" anchor="ctr">
            <a:normAutofit/>
          </a:bodyPr>
          <a:lstStyle/>
          <a:p>
            <a:r>
              <a:t>标题文本</a:t>
            </a:r>
          </a:p>
        </p:txBody>
      </p:sp>
      <p:sp>
        <p:nvSpPr>
          <p:cNvPr id="3" name="正文级别 1…"/>
          <p:cNvSpPr txBox="1">
            <a:spLocks noGrp="1"/>
          </p:cNvSpPr>
          <p:nvPr>
            <p:ph type="body" idx="1"/>
          </p:nvPr>
        </p:nvSpPr>
        <p:spPr>
          <a:xfrm>
            <a:off x="838200" y="1825625"/>
            <a:ext cx="10515600" cy="4351338"/>
          </a:xfrm>
          <a:prstGeom prst="rect">
            <a:avLst/>
          </a:prstGeom>
          <a:ln w="12700">
            <a:miter lim="400000"/>
          </a:ln>
        </p:spPr>
        <p:txBody>
          <a:bodyPr lIns="45718" tIns="45718" rIns="45718" bIns="45718">
            <a:normAutofit/>
          </a:bodyPr>
          <a:lstStyle/>
          <a:p>
            <a:r>
              <a:t>正文级别 1</a:t>
            </a:r>
          </a:p>
          <a:p>
            <a:pPr lvl="1"/>
            <a:r>
              <a:t>正文级别 2</a:t>
            </a:r>
          </a:p>
          <a:p>
            <a:pPr lvl="2"/>
            <a:r>
              <a:t>正文级别 3</a:t>
            </a:r>
          </a:p>
          <a:p>
            <a:pPr lvl="3"/>
            <a:r>
              <a:t>正文级别 4</a:t>
            </a:r>
          </a:p>
          <a:p>
            <a:pPr lvl="4"/>
            <a:r>
              <a:t>正文级别 5</a:t>
            </a:r>
          </a:p>
        </p:txBody>
      </p:sp>
      <p:sp>
        <p:nvSpPr>
          <p:cNvPr id="4" name="幻灯片编号"/>
          <p:cNvSpPr txBox="1">
            <a:spLocks noGrp="1"/>
          </p:cNvSpPr>
          <p:nvPr>
            <p:ph type="sldNum" sz="quarter" idx="2"/>
          </p:nvPr>
        </p:nvSpPr>
        <p:spPr>
          <a:xfrm>
            <a:off x="11095181" y="6414762"/>
            <a:ext cx="258620" cy="248301"/>
          </a:xfrm>
          <a:prstGeom prst="rect">
            <a:avLst/>
          </a:prstGeom>
          <a:ln w="12700">
            <a:miter lim="400000"/>
          </a:ln>
        </p:spPr>
        <p:txBody>
          <a:bodyPr wrap="none" lIns="45718" tIns="45718" rIns="45718" bIns="45718" anchor="ctr">
            <a:spAutoFit/>
          </a:bodyPr>
          <a:lstStyle>
            <a:lvl1pPr algn="r">
              <a:defRPr sz="1200">
                <a:solidFill>
                  <a:srgbClr val="888888"/>
                </a:solidFill>
                <a:latin typeface="+mn-lt"/>
                <a:ea typeface="+mn-ea"/>
                <a:cs typeface="+mn-cs"/>
                <a:sym typeface="Calibri" panose="020F0502020204030204"/>
              </a:defRPr>
            </a:lvl1pPr>
          </a:lstStyle>
          <a:p>
            <a:fld id="{86CB4B4D-7CA3-9044-876B-883B54F8677D}" type="slidenum">
              <a:rPr/>
            </a:fld>
            <a:endParaRPr/>
          </a:p>
        </p:txBody>
      </p:sp>
      <p:pic>
        <p:nvPicPr>
          <p:cNvPr id="12" name="图片 11" descr="水印"/>
          <p:cNvPicPr>
            <a:picLocks noChangeAspect="1"/>
          </p:cNvPicPr>
          <p:nvPr userDrawn="1"/>
        </p:nvPicPr>
        <p:blipFill>
          <a:blip r:embed="rId19"/>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ransition spd="med"/>
  <p:txStyles>
    <p:titleStyle>
      <a:lvl1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n-lt"/>
          <a:ea typeface="+mn-ea"/>
          <a:cs typeface="+mn-cs"/>
          <a:sym typeface="Calibri" panose="020F0502020204030204"/>
        </a:defRPr>
      </a:lvl1pPr>
      <a:lvl2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n-lt"/>
          <a:ea typeface="+mn-ea"/>
          <a:cs typeface="+mn-cs"/>
          <a:sym typeface="Calibri" panose="020F0502020204030204"/>
        </a:defRPr>
      </a:lvl2pPr>
      <a:lvl3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n-lt"/>
          <a:ea typeface="+mn-ea"/>
          <a:cs typeface="+mn-cs"/>
          <a:sym typeface="Calibri" panose="020F0502020204030204"/>
        </a:defRPr>
      </a:lvl3pPr>
      <a:lvl4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n-lt"/>
          <a:ea typeface="+mn-ea"/>
          <a:cs typeface="+mn-cs"/>
          <a:sym typeface="Calibri" panose="020F0502020204030204"/>
        </a:defRPr>
      </a:lvl4pPr>
      <a:lvl5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n-lt"/>
          <a:ea typeface="+mn-ea"/>
          <a:cs typeface="+mn-cs"/>
          <a:sym typeface="Calibri" panose="020F0502020204030204"/>
        </a:defRPr>
      </a:lvl5pPr>
      <a:lvl6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n-lt"/>
          <a:ea typeface="+mn-ea"/>
          <a:cs typeface="+mn-cs"/>
          <a:sym typeface="Calibri" panose="020F0502020204030204"/>
        </a:defRPr>
      </a:lvl6pPr>
      <a:lvl7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n-lt"/>
          <a:ea typeface="+mn-ea"/>
          <a:cs typeface="+mn-cs"/>
          <a:sym typeface="Calibri" panose="020F0502020204030204"/>
        </a:defRPr>
      </a:lvl7pPr>
      <a:lvl8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n-lt"/>
          <a:ea typeface="+mn-ea"/>
          <a:cs typeface="+mn-cs"/>
          <a:sym typeface="Calibri" panose="020F0502020204030204"/>
        </a:defRPr>
      </a:lvl8pPr>
      <a:lvl9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n-lt"/>
          <a:ea typeface="+mn-ea"/>
          <a:cs typeface="+mn-cs"/>
          <a:sym typeface="Calibri" panose="020F0502020204030204"/>
        </a:defRPr>
      </a:lvl9pPr>
    </p:titleStyle>
    <p:bodyStyle>
      <a:lvl1pPr marL="228600" marR="0" indent="-228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n-lt"/>
          <a:ea typeface="+mn-ea"/>
          <a:cs typeface="+mn-cs"/>
          <a:sym typeface="Calibri" panose="020F0502020204030204"/>
        </a:defRPr>
      </a:lvl1pPr>
      <a:lvl2pPr marL="723900" marR="0" indent="-2667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n-lt"/>
          <a:ea typeface="+mn-ea"/>
          <a:cs typeface="+mn-cs"/>
          <a:sym typeface="Calibri" panose="020F0502020204030204"/>
        </a:defRPr>
      </a:lvl2pPr>
      <a:lvl3pPr marL="1234440" marR="0" indent="-32004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n-lt"/>
          <a:ea typeface="+mn-ea"/>
          <a:cs typeface="+mn-cs"/>
          <a:sym typeface="Calibri" panose="020F0502020204030204"/>
        </a:defRPr>
      </a:lvl3pPr>
      <a:lvl4pPr marL="17272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n-lt"/>
          <a:ea typeface="+mn-ea"/>
          <a:cs typeface="+mn-cs"/>
          <a:sym typeface="Calibri" panose="020F0502020204030204"/>
        </a:defRPr>
      </a:lvl4pPr>
      <a:lvl5pPr marL="21844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n-lt"/>
          <a:ea typeface="+mn-ea"/>
          <a:cs typeface="+mn-cs"/>
          <a:sym typeface="Calibri" panose="020F0502020204030204"/>
        </a:defRPr>
      </a:lvl5pPr>
      <a:lvl6pPr marL="26416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n-lt"/>
          <a:ea typeface="+mn-ea"/>
          <a:cs typeface="+mn-cs"/>
          <a:sym typeface="Calibri" panose="020F0502020204030204"/>
        </a:defRPr>
      </a:lvl6pPr>
      <a:lvl7pPr marL="30988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n-lt"/>
          <a:ea typeface="+mn-ea"/>
          <a:cs typeface="+mn-cs"/>
          <a:sym typeface="Calibri" panose="020F0502020204030204"/>
        </a:defRPr>
      </a:lvl7pPr>
      <a:lvl8pPr marL="35560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n-lt"/>
          <a:ea typeface="+mn-ea"/>
          <a:cs typeface="+mn-cs"/>
          <a:sym typeface="Calibri" panose="020F0502020204030204"/>
        </a:defRPr>
      </a:lvl8pPr>
      <a:lvl9pPr marL="40132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n-lt"/>
          <a:ea typeface="+mn-ea"/>
          <a:cs typeface="+mn-cs"/>
          <a:sym typeface="Calibri" panose="020F0502020204030204"/>
        </a:defRPr>
      </a:lvl9pPr>
    </p:bodyStyle>
    <p:otherStyle>
      <a:lvl1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1pPr>
      <a:lvl2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2pPr>
      <a:lvl3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3pPr>
      <a:lvl4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4pPr>
      <a:lvl5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5pPr>
      <a:lvl6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6pPr>
      <a:lvl7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7pPr>
      <a:lvl8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8pPr>
      <a:lvl9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12" name="图片 11" descr="水印"/>
          <p:cNvPicPr>
            <a:picLocks noChangeAspect="1"/>
          </p:cNvPicPr>
          <p:nvPr userDrawn="1"/>
        </p:nvPicPr>
        <p:blipFill>
          <a:blip r:embed="rId12"/>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image" Target="../media/image10.png"/><Relationship Id="rId1" Type="http://schemas.openxmlformats.org/officeDocument/2006/relationships/tags" Target="../tags/tag1.xml"/></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2.xml"/><Relationship Id="rId3" Type="http://schemas.openxmlformats.org/officeDocument/2006/relationships/image" Target="../media/image6.png"/><Relationship Id="rId2" Type="http://schemas.microsoft.com/office/2007/relationships/media" Target="../media/media2.mp3"/><Relationship Id="rId1" Type="http://schemas.openxmlformats.org/officeDocument/2006/relationships/audio" Target="../media/media2.mp3"/></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19.xml"/><Relationship Id="rId5" Type="http://schemas.openxmlformats.org/officeDocument/2006/relationships/image" Target="../media/image6.png"/><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image" Target="../media/image5.png"/><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0.xml"/><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11430" y="523240"/>
            <a:ext cx="12098655" cy="522986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sz="2800">
                <a:solidFill>
                  <a:srgbClr val="3333FF"/>
                </a:solidFill>
                <a:latin typeface="Times New Roman" panose="02020603050405020304" charset="0"/>
                <a:cs typeface="Times New Roman" panose="02020603050405020304" charset="0"/>
                <a:sym typeface="+mn-ea"/>
              </a:rPr>
              <a:t>elaborate</a:t>
            </a:r>
            <a:r>
              <a:rPr lang="en-US" altLang="zh-CN" sz="2800">
                <a:latin typeface="Times New Roman" panose="02020603050405020304" charset="0"/>
                <a:ea typeface="华文中宋" panose="02010600040101010101" charset="-122"/>
                <a:cs typeface="Times New Roman" panose="02020603050405020304" charset="0"/>
                <a:sym typeface="+mn-ea"/>
              </a:rPr>
              <a:t>: very complicated and detailed; carefully prepared and organized </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indent="0" algn="l">
              <a:lnSpc>
                <a:spcPct val="90000"/>
              </a:lnSpc>
              <a:spcBef>
                <a:spcPts val="1000"/>
              </a:spcBef>
              <a:buClrTx/>
              <a:buSzTx/>
              <a:buFont typeface="Arial" panose="020B0604020202020204" pitchFamily="34" charset="0"/>
              <a:buNone/>
            </a:pPr>
            <a:r>
              <a:rPr lang="en-US" sz="2800">
                <a:latin typeface="华文中宋" panose="02010600040101010101" charset="-122"/>
                <a:ea typeface="华文中宋" panose="02010600040101010101" charset="-122"/>
                <a:cs typeface="华文中宋" panose="02010600040101010101" charset="-122"/>
                <a:sym typeface="+mn-ea"/>
              </a:rPr>
              <a:t>  </a:t>
            </a:r>
            <a:r>
              <a:rPr lang="zh-CN" sz="2800">
                <a:latin typeface="华文中宋" panose="02010600040101010101" charset="-122"/>
                <a:ea typeface="华文中宋" panose="02010600040101010101" charset="-122"/>
                <a:cs typeface="华文中宋" panose="02010600040101010101" charset="-122"/>
                <a:sym typeface="+mn-ea"/>
              </a:rPr>
              <a:t>复杂的；详尽的；精心制作的</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He is known for his elaborate costumes.    </a:t>
            </a:r>
            <a:endParaRPr lang="en-US" altLang="zh-CN" sz="2800">
              <a:latin typeface="Times New Roman" panose="02020603050405020304" charset="0"/>
              <a:ea typeface="华文中宋" panose="02010600040101010101" charset="-122"/>
              <a:cs typeface="Times New Roman" panose="02020603050405020304" charset="0"/>
            </a:endParaRPr>
          </a:p>
          <a:p>
            <a:pPr algn="l">
              <a:lnSpc>
                <a:spcPct val="90000"/>
              </a:lnSpc>
              <a:spcBef>
                <a:spcPts val="1000"/>
              </a:spcBef>
              <a:buClrTx/>
              <a:buSzTx/>
              <a:buFont typeface="Wingdings" panose="05000000000000000000" charset="0"/>
            </a:pPr>
            <a:r>
              <a:rPr lang="en-US" sz="2800">
                <a:latin typeface="华文中宋" panose="02010600040101010101" charset="-122"/>
                <a:ea typeface="华文中宋" panose="02010600040101010101" charset="-122"/>
                <a:cs typeface="华文中宋" panose="02010600040101010101" charset="-122"/>
              </a:rPr>
              <a:t>   </a:t>
            </a:r>
            <a:r>
              <a:rPr sz="2800">
                <a:latin typeface="华文中宋" panose="02010600040101010101" charset="-122"/>
                <a:ea typeface="华文中宋" panose="02010600040101010101" charset="-122"/>
                <a:cs typeface="华文中宋" panose="02010600040101010101" charset="-122"/>
              </a:rPr>
              <a:t>他以着装精致而闻名。</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3200">
                <a:latin typeface="Times New Roman" panose="02020603050405020304" charset="0"/>
                <a:cs typeface="Times New Roman" panose="02020603050405020304" charset="0"/>
              </a:rPr>
              <a:t>2. </a:t>
            </a:r>
            <a:r>
              <a:rPr lang="en-US" altLang="zh-CN" sz="2800">
                <a:solidFill>
                  <a:srgbClr val="3333FF"/>
                </a:solidFill>
                <a:latin typeface="Times New Roman" panose="02020603050405020304" charset="0"/>
                <a:cs typeface="Times New Roman" panose="02020603050405020304" charset="0"/>
              </a:rPr>
              <a:t>undergo</a:t>
            </a:r>
            <a:r>
              <a:rPr lang="en-US" altLang="zh-CN" sz="2800"/>
              <a:t>: </a:t>
            </a:r>
            <a:r>
              <a:rPr lang="en-US" altLang="zh-CN" sz="2800">
                <a:latin typeface="Times New Roman" panose="02020603050405020304" charset="0"/>
                <a:cs typeface="Times New Roman" panose="02020603050405020304" charset="0"/>
              </a:rPr>
              <a:t>to experience sth, especially a change or sth unpleasant</a:t>
            </a:r>
            <a:endParaRPr lang="en-US" altLang="zh-CN" sz="2800">
              <a:latin typeface="Times New Roman" panose="02020603050405020304" charset="0"/>
              <a:cs typeface="Times New Roman" panose="02020603050405020304" charset="0"/>
            </a:endParaRPr>
          </a:p>
          <a:p>
            <a:pPr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     </a:t>
            </a:r>
            <a:r>
              <a:rPr lang="zh-CN" sz="2800">
                <a:latin typeface="华文中宋" panose="02010600040101010101" charset="-122"/>
                <a:ea typeface="华文中宋" panose="02010600040101010101" charset="-122"/>
                <a:cs typeface="华文中宋" panose="02010600040101010101" charset="-122"/>
              </a:rPr>
              <a:t>经历，经受（变化、不快的事情等）</a:t>
            </a:r>
            <a:endParaRPr lang="zh-CN" sz="2800">
              <a:latin typeface="华文中宋" panose="02010600040101010101" charset="-122"/>
              <a:ea typeface="华文中宋" panose="02010600040101010101" charset="-122"/>
              <a:cs typeface="华文中宋" panose="02010600040101010101" charset="-122"/>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New recruits have been undergoing training in recent weeks. </a:t>
            </a:r>
            <a:endParaRPr lang="en-US" altLang="zh-CN" sz="2800">
              <a:latin typeface="Times New Roman" panose="02020603050405020304" charset="0"/>
              <a:cs typeface="Times New Roman" panose="02020603050405020304" charset="0"/>
              <a:sym typeface="+mn-ea"/>
            </a:endParaRPr>
          </a:p>
          <a:p>
            <a:pPr indent="0" algn="l">
              <a:lnSpc>
                <a:spcPct val="90000"/>
              </a:lnSpc>
              <a:spcBef>
                <a:spcPts val="1000"/>
              </a:spcBef>
              <a:buClrTx/>
              <a:buSzTx/>
              <a:buFont typeface="Wingdings" panose="05000000000000000000" charset="0"/>
              <a:buNone/>
            </a:pPr>
            <a:r>
              <a:rPr lang="en-US" altLang="zh-CN" sz="2800">
                <a:latin typeface="华文中宋" panose="02010600040101010101" charset="-122"/>
                <a:ea typeface="华文中宋" panose="02010600040101010101" charset="-122"/>
                <a:cs typeface="华文中宋" panose="02010600040101010101" charset="-122"/>
                <a:sym typeface="+mn-ea"/>
              </a:rPr>
              <a:t>   最近几周，新兵正在接受训练。 </a:t>
            </a:r>
            <a:r>
              <a:rPr lang="en-US" altLang="zh-CN" sz="2800">
                <a:latin typeface="Times New Roman" panose="02020603050405020304" charset="0"/>
                <a:ea typeface="华文中宋" panose="02010600040101010101" charset="-122"/>
                <a:cs typeface="Times New Roman" panose="02020603050405020304" charset="0"/>
                <a:sym typeface="+mn-ea"/>
              </a:rPr>
              <a:t>    </a:t>
            </a:r>
            <a:endParaRPr lang="en-US" altLang="zh-CN" sz="2800">
              <a:latin typeface="Times New Roman" panose="02020603050405020304" charset="0"/>
              <a:cs typeface="Times New Roman" panose="02020603050405020304" charset="0"/>
              <a:sym typeface="+mn-ea"/>
            </a:endParaRPr>
          </a:p>
        </p:txBody>
      </p:sp>
      <p:sp>
        <p:nvSpPr>
          <p:cNvPr id="1048604" name="文本框 1"/>
          <p:cNvSpPr txBox="1"/>
          <p:nvPr/>
        </p:nvSpPr>
        <p:spPr>
          <a:xfrm>
            <a:off x="164465" y="2602865"/>
            <a:ext cx="1461770" cy="475615"/>
          </a:xfrm>
          <a:prstGeom prst="rect">
            <a:avLst/>
          </a:prstGeom>
          <a:solidFill>
            <a:srgbClr val="0070C0"/>
          </a:solidFill>
        </p:spPr>
        <p:txBody>
          <a:bodyPr wrap="square" rtlCol="0">
            <a:spAutoFit/>
          </a:bodyPr>
          <a:lstStyle/>
          <a:p>
            <a:r>
              <a:rPr kumimoji="1" lang="zh-CN" sz="2500" b="1" dirty="0">
                <a:solidFill>
                  <a:schemeClr val="lt1"/>
                </a:solidFill>
              </a:rPr>
              <a:t>翻译句子</a:t>
            </a:r>
            <a:endParaRPr kumimoji="1" lang="zh-CN" sz="2500" b="1" dirty="0">
              <a:solidFill>
                <a:schemeClr val="lt1"/>
              </a:solidFill>
            </a:endParaRPr>
          </a:p>
        </p:txBody>
      </p:sp>
      <p:sp>
        <p:nvSpPr>
          <p:cNvPr id="1048605" name="文本框 2"/>
          <p:cNvSpPr txBox="1"/>
          <p:nvPr/>
        </p:nvSpPr>
        <p:spPr>
          <a:xfrm>
            <a:off x="164465" y="3063875"/>
            <a:ext cx="11945620" cy="553085"/>
          </a:xfrm>
          <a:prstGeom prst="rect">
            <a:avLst/>
          </a:prstGeom>
          <a:noFill/>
        </p:spPr>
        <p:txBody>
          <a:bodyPr wrap="square" rtlCol="0">
            <a:spAutoFit/>
          </a:bodyPr>
          <a:lstStyle/>
          <a:p>
            <a:r>
              <a:rPr lang="en-US" altLang="zh-CN" sz="3000">
                <a:solidFill>
                  <a:srgbClr val="FF0000"/>
                </a:solidFill>
                <a:latin typeface="Times New Roman" panose="02020603050405020304" charset="0"/>
                <a:ea typeface="华文中宋" panose="02010600040101010101" charset="-122"/>
                <a:cs typeface="Times New Roman" panose="02020603050405020304" charset="0"/>
                <a:sym typeface="+mn-ea"/>
              </a:rPr>
              <a:t>She prepared a very elaborate meal.</a:t>
            </a:r>
            <a:endParaRPr lang="en-US" altLang="zh-CN" sz="30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215900" y="5751830"/>
            <a:ext cx="1534160" cy="475615"/>
          </a:xfrm>
          <a:prstGeom prst="rect">
            <a:avLst/>
          </a:prstGeom>
          <a:solidFill>
            <a:srgbClr val="0070C0"/>
          </a:solidFill>
        </p:spPr>
        <p:txBody>
          <a:bodyPr wrap="square" rtlCol="0">
            <a:spAutoFit/>
          </a:bodyPr>
          <a:lstStyle/>
          <a:p>
            <a:pPr lvl="0" algn="l">
              <a:buClrTx/>
              <a:buSzTx/>
              <a:buFontTx/>
            </a:pPr>
            <a:r>
              <a:rPr kumimoji="1" lang="zh-CN" sz="2500" b="1" dirty="0">
                <a:solidFill>
                  <a:schemeClr val="lt1"/>
                </a:solidFill>
                <a:sym typeface="+mn-ea"/>
              </a:rPr>
              <a:t>翻译句子</a:t>
            </a:r>
            <a:endParaRPr kumimoji="1" lang="zh-CN" sz="2500" b="1" dirty="0">
              <a:solidFill>
                <a:schemeClr val="lt1"/>
              </a:solidFill>
              <a:sym typeface="+mn-ea"/>
            </a:endParaRPr>
          </a:p>
        </p:txBody>
      </p:sp>
      <p:sp>
        <p:nvSpPr>
          <p:cNvPr id="1048607" name="文本框 5"/>
          <p:cNvSpPr txBox="1"/>
          <p:nvPr/>
        </p:nvSpPr>
        <p:spPr>
          <a:xfrm>
            <a:off x="164465" y="6227445"/>
            <a:ext cx="12026900" cy="553085"/>
          </a:xfrm>
          <a:prstGeom prst="rect">
            <a:avLst/>
          </a:prstGeom>
          <a:noFill/>
        </p:spPr>
        <p:txBody>
          <a:bodyPr wrap="square" rtlCol="0">
            <a:spAutoFit/>
          </a:bodyPr>
          <a:lstStyle/>
          <a:p>
            <a:r>
              <a:rPr lang="en-US" sz="3000">
                <a:solidFill>
                  <a:srgbClr val="FF0000"/>
                </a:solidFill>
                <a:latin typeface="Times New Roman" panose="02020603050405020304" charset="0"/>
                <a:cs typeface="Times New Roman" panose="02020603050405020304" charset="0"/>
              </a:rPr>
              <a:t>Some kids undergo a complete transfomation when they become teengers</a:t>
            </a:r>
            <a:r>
              <a:rPr sz="3000">
                <a:solidFill>
                  <a:srgbClr val="FF0000"/>
                </a:solidFill>
                <a:latin typeface="Times New Roman" panose="02020603050405020304" charset="0"/>
                <a:cs typeface="Times New Roman" panose="02020603050405020304" charset="0"/>
              </a:rPr>
              <a:t>.</a:t>
            </a:r>
            <a:endParaRPr sz="30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948180" y="2548890"/>
            <a:ext cx="8559800" cy="521970"/>
          </a:xfrm>
          <a:prstGeom prst="rect">
            <a:avLst/>
          </a:prstGeom>
          <a:noFill/>
        </p:spPr>
        <p:txBody>
          <a:bodyPr wrap="square" rtlCol="0" anchor="t">
            <a:spAutoFit/>
          </a:bodyPr>
          <a:lstStyle/>
          <a:p>
            <a:r>
              <a:rPr lang="zh-CN" altLang="en-US" sz="2800">
                <a:ea typeface="华文中宋" panose="02010600040101010101" charset="-122"/>
              </a:rPr>
              <a:t>她做了一顿精美的饭菜。  </a:t>
            </a:r>
            <a:endParaRPr lang="zh-CN" altLang="en-US" sz="2800">
              <a:ea typeface="华文中宋" panose="02010600040101010101" charset="-122"/>
            </a:endParaRPr>
          </a:p>
        </p:txBody>
      </p:sp>
      <p:cxnSp>
        <p:nvCxnSpPr>
          <p:cNvPr id="3145728" name="直接连接符 8"/>
          <p:cNvCxnSpPr/>
          <p:nvPr/>
        </p:nvCxnSpPr>
        <p:spPr>
          <a:xfrm flipV="1">
            <a:off x="215900" y="3505835"/>
            <a:ext cx="5521960" cy="3556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215900" y="6713855"/>
            <a:ext cx="11388725" cy="2159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94818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r>
              <a:rPr kumimoji="1" lang="en-US" altLang="zh-CN" sz="2800" b="1" dirty="0">
                <a:solidFill>
                  <a:schemeClr val="lt1"/>
                </a:solidFill>
                <a:sym typeface="+mn-ea"/>
              </a:rPr>
              <a:t> 1</a:t>
            </a:r>
            <a:endParaRPr kumimoji="1" lang="en-US" altLang="zh-CN" sz="2800" b="1" dirty="0">
              <a:solidFill>
                <a:schemeClr val="lt1"/>
              </a:solidFill>
              <a:sym typeface="+mn-ea"/>
            </a:endParaRPr>
          </a:p>
        </p:txBody>
      </p:sp>
      <p:sp>
        <p:nvSpPr>
          <p:cNvPr id="3" name="文本框 6"/>
          <p:cNvSpPr txBox="1"/>
          <p:nvPr/>
        </p:nvSpPr>
        <p:spPr>
          <a:xfrm>
            <a:off x="1856105" y="5727700"/>
            <a:ext cx="8062595" cy="521970"/>
          </a:xfrm>
          <a:prstGeom prst="rect">
            <a:avLst/>
          </a:prstGeom>
          <a:noFill/>
        </p:spPr>
        <p:txBody>
          <a:bodyPr wrap="square" rtlCol="0" anchor="t">
            <a:spAutoFit/>
          </a:bodyPr>
          <a:p>
            <a:r>
              <a:rPr lang="zh-CN" altLang="en-US" sz="2800">
                <a:latin typeface="华文中宋" panose="02010600040101010101" charset="-122"/>
                <a:ea typeface="华文中宋" panose="02010600040101010101" charset="-122"/>
              </a:rPr>
              <a:t>一些孩子进入少年期会变成另一个人。</a:t>
            </a:r>
            <a:endParaRPr lang="zh-CN" altLang="en-US" sz="2800">
              <a:latin typeface="华文中宋" panose="02010600040101010101" charset="-122"/>
              <a:ea typeface="华文中宋" panose="0201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8602">
                                            <p:txEl>
                                              <p:pRg st="2" end="2"/>
                                            </p:txEl>
                                          </p:spTgt>
                                        </p:tgtEl>
                                        <p:attrNameLst>
                                          <p:attrName>style.visibility</p:attrName>
                                        </p:attrNameLst>
                                      </p:cBhvr>
                                      <p:to>
                                        <p:strVal val="visible"/>
                                      </p:to>
                                    </p:set>
                                    <p:animEffect transition="in" filter="wipe(down)">
                                      <p:cBhvr>
                                        <p:cTn id="7" dur="500"/>
                                        <p:tgtEl>
                                          <p:spTgt spid="1048602">
                                            <p:txEl>
                                              <p:pRg st="2" end="2"/>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048602">
                                            <p:txEl>
                                              <p:pRg st="3" end="3"/>
                                            </p:txEl>
                                          </p:spTgt>
                                        </p:tgtEl>
                                        <p:attrNameLst>
                                          <p:attrName>style.visibility</p:attrName>
                                        </p:attrNameLst>
                                      </p:cBhvr>
                                      <p:to>
                                        <p:strVal val="visible"/>
                                      </p:to>
                                    </p:set>
                                    <p:animEffect transition="in" filter="wipe(down)">
                                      <p:cBhvr>
                                        <p:cTn id="10" dur="500"/>
                                        <p:tgtEl>
                                          <p:spTgt spid="1048602">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4"/>
                                        </p:tgtEl>
                                        <p:attrNameLst>
                                          <p:attrName>style.visibility</p:attrName>
                                        </p:attrNameLst>
                                      </p:cBhvr>
                                      <p:to>
                                        <p:strVal val="visible"/>
                                      </p:to>
                                    </p:set>
                                    <p:animEffect transition="in" filter="blinds(horizontal)">
                                      <p:cBhvr>
                                        <p:cTn id="15" dur="500"/>
                                        <p:tgtEl>
                                          <p:spTgt spid="104860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8" end="8"/>
                                            </p:txEl>
                                          </p:spTgt>
                                        </p:tgtEl>
                                        <p:attrNameLst>
                                          <p:attrName>style.visibility</p:attrName>
                                        </p:attrNameLst>
                                      </p:cBhvr>
                                      <p:to>
                                        <p:strVal val="visible"/>
                                      </p:to>
                                    </p:set>
                                    <p:animEffect transition="in" filter="wipe(down)">
                                      <p:cBhvr>
                                        <p:cTn id="31" dur="500"/>
                                        <p:tgtEl>
                                          <p:spTgt spid="1048602">
                                            <p:txEl>
                                              <p:pRg st="8" end="8"/>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9" end="9"/>
                                            </p:txEl>
                                          </p:spTgt>
                                        </p:tgtEl>
                                        <p:attrNameLst>
                                          <p:attrName>style.visibility</p:attrName>
                                        </p:attrNameLst>
                                      </p:cBhvr>
                                      <p:to>
                                        <p:strVal val="visible"/>
                                      </p:to>
                                    </p:set>
                                    <p:animEffect transition="in" filter="wipe(down)">
                                      <p:cBhvr>
                                        <p:cTn id="34" dur="500"/>
                                        <p:tgtEl>
                                          <p:spTgt spid="1048602">
                                            <p:txEl>
                                              <p:pRg st="9" end="9"/>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048606"/>
                                        </p:tgtEl>
                                        <p:attrNameLst>
                                          <p:attrName>style.visibility</p:attrName>
                                        </p:attrNameLst>
                                      </p:cBhvr>
                                      <p:to>
                                        <p:strVal val="visible"/>
                                      </p:to>
                                    </p:set>
                                    <p:animEffect transition="in" filter="blinds(horizontal)">
                                      <p:cBhvr>
                                        <p:cTn id="39" dur="500"/>
                                        <p:tgtEl>
                                          <p:spTgt spid="1048606"/>
                                        </p:tgtEl>
                                      </p:cBhvr>
                                    </p:animEffect>
                                  </p:childTnLst>
                                </p:cTn>
                              </p:par>
                              <p:par>
                                <p:cTn id="40" presetID="22" presetClass="entr" presetSubtype="4" fill="hold" nodeType="withEffect">
                                  <p:stCondLst>
                                    <p:cond delay="0"/>
                                  </p:stCondLst>
                                  <p:childTnLst>
                                    <p:set>
                                      <p:cBhvr>
                                        <p:cTn id="41" dur="1" fill="hold">
                                          <p:stCondLst>
                                            <p:cond delay="0"/>
                                          </p:stCondLst>
                                        </p:cTn>
                                        <p:tgtEl>
                                          <p:spTgt spid="3145729"/>
                                        </p:tgtEl>
                                        <p:attrNameLst>
                                          <p:attrName>style.visibility</p:attrName>
                                        </p:attrNameLst>
                                      </p:cBhvr>
                                      <p:to>
                                        <p:strVal val="visible"/>
                                      </p:to>
                                    </p:set>
                                    <p:animEffect transition="in" filter="wipe(down)">
                                      <p:cBhvr>
                                        <p:cTn id="42" dur="500"/>
                                        <p:tgtEl>
                                          <p:spTgt spid="314572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linds(horizont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11430" y="523240"/>
            <a:ext cx="12098655" cy="510159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sz="2800">
                <a:solidFill>
                  <a:srgbClr val="3333FF"/>
                </a:solidFill>
                <a:latin typeface="Times New Roman" panose="02020603050405020304" charset="0"/>
                <a:cs typeface="Times New Roman" panose="02020603050405020304" charset="0"/>
                <a:sym typeface="+mn-ea"/>
              </a:rPr>
              <a:t>at large</a:t>
            </a:r>
            <a:r>
              <a:rPr lang="en-US" altLang="zh-CN" sz="2800">
                <a:latin typeface="Times New Roman" panose="02020603050405020304" charset="0"/>
                <a:ea typeface="华文中宋" panose="02010600040101010101" charset="-122"/>
                <a:cs typeface="Times New Roman" panose="02020603050405020304" charset="0"/>
                <a:sym typeface="+mn-ea"/>
              </a:rPr>
              <a:t>: </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514350" indent="-514350" algn="l">
              <a:lnSpc>
                <a:spcPct val="90000"/>
              </a:lnSpc>
              <a:spcBef>
                <a:spcPts val="1000"/>
              </a:spcBef>
              <a:buClrTx/>
              <a:buSzTx/>
              <a:buFont typeface="+mj-ea"/>
              <a:buAutoNum type="circleNumDbPlain"/>
            </a:pPr>
            <a:r>
              <a:rPr lang="en-US" altLang="zh-CN" sz="2800">
                <a:latin typeface="Times New Roman" panose="02020603050405020304" charset="0"/>
                <a:ea typeface="华文中宋" panose="02010600040101010101" charset="-122"/>
                <a:cs typeface="Times New Roman" panose="02020603050405020304" charset="0"/>
                <a:sym typeface="+mn-ea"/>
              </a:rPr>
              <a:t>(used after a noun) as a whole; in general    </a:t>
            </a:r>
            <a:r>
              <a:rPr lang="zh-CN" altLang="en-US" sz="2800">
                <a:latin typeface="Times New Roman" panose="02020603050405020304" charset="0"/>
                <a:ea typeface="华文中宋" panose="02010600040101010101" charset="-122"/>
                <a:cs typeface="Times New Roman" panose="02020603050405020304" charset="0"/>
                <a:sym typeface="+mn-ea"/>
              </a:rPr>
              <a:t>整个；全部；总地；一般的</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sym typeface="+mn-ea"/>
              </a:rPr>
              <a:t>the opinion of the public at large    </a:t>
            </a:r>
            <a:r>
              <a:rPr lang="zh-CN" altLang="en-US" sz="2800">
                <a:latin typeface="Times New Roman" panose="02020603050405020304" charset="0"/>
                <a:ea typeface="华文中宋" panose="02010600040101010101" charset="-122"/>
                <a:cs typeface="Times New Roman" panose="02020603050405020304" charset="0"/>
                <a:sym typeface="+mn-ea"/>
              </a:rPr>
              <a:t>普通大众的意见</a:t>
            </a:r>
            <a:r>
              <a:rPr lang="en-US" altLang="zh-CN" sz="2800">
                <a:latin typeface="Times New Roman" panose="02020603050405020304" charset="0"/>
                <a:ea typeface="华文中宋" panose="02010600040101010101" charset="-122"/>
                <a:cs typeface="Times New Roman" panose="02020603050405020304" charset="0"/>
                <a:sym typeface="+mn-ea"/>
              </a:rPr>
              <a:t> </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514350" indent="-514350" algn="l">
              <a:lnSpc>
                <a:spcPct val="90000"/>
              </a:lnSpc>
              <a:spcBef>
                <a:spcPts val="1000"/>
              </a:spcBef>
              <a:buClrTx/>
              <a:buSzTx/>
              <a:buFont typeface="+mj-ea"/>
              <a:buAutoNum type="circleNumDbPlain" startAt="2"/>
            </a:pPr>
            <a:r>
              <a:rPr lang="en-US" altLang="zh-CN" sz="2800">
                <a:latin typeface="Times New Roman" panose="02020603050405020304" charset="0"/>
                <a:ea typeface="华文中宋" panose="02010600040101010101" charset="-122"/>
                <a:cs typeface="Times New Roman" panose="02020603050405020304" charset="0"/>
                <a:sym typeface="+mn-ea"/>
              </a:rPr>
              <a:t>(of a dangerous person or animal) not captured; free    </a:t>
            </a:r>
            <a:r>
              <a:rPr lang="zh-CN" altLang="en-US" sz="2800">
                <a:latin typeface="Times New Roman" panose="02020603050405020304" charset="0"/>
                <a:ea typeface="华文中宋" panose="02010600040101010101" charset="-122"/>
                <a:cs typeface="Times New Roman" panose="02020603050405020304" charset="0"/>
                <a:sym typeface="+mn-ea"/>
              </a:rPr>
              <a:t>未被捕获的；自由的</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Her killer is still at large.    </a:t>
            </a:r>
            <a:r>
              <a:rPr lang="zh-CN" altLang="en-US" sz="2800">
                <a:latin typeface="Times New Roman" panose="02020603050405020304" charset="0"/>
                <a:ea typeface="华文中宋" panose="02010600040101010101" charset="-122"/>
                <a:cs typeface="Times New Roman" panose="02020603050405020304" charset="0"/>
              </a:rPr>
              <a:t>杀害她的凶手仍然逍遥法外</a:t>
            </a:r>
            <a:r>
              <a:rPr sz="2800">
                <a:latin typeface="华文中宋" panose="02010600040101010101" charset="-122"/>
                <a:ea typeface="华文中宋" panose="02010600040101010101" charset="-122"/>
                <a:cs typeface="华文中宋" panose="02010600040101010101" charset="-122"/>
              </a:rPr>
              <a:t>。</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algn="l">
              <a:lnSpc>
                <a:spcPct val="90000"/>
              </a:lnSpc>
              <a:spcBef>
                <a:spcPts val="1000"/>
              </a:spcBef>
              <a:buClrTx/>
              <a:buSzTx/>
              <a:buFont typeface="+mj-ea"/>
            </a:pPr>
            <a:r>
              <a:rPr lang="en-US" altLang="zh-CN" sz="3200">
                <a:latin typeface="Times New Roman" panose="02020603050405020304" charset="0"/>
                <a:cs typeface="Times New Roman" panose="02020603050405020304" charset="0"/>
              </a:rPr>
              <a:t>2. </a:t>
            </a:r>
            <a:r>
              <a:rPr lang="en-US" altLang="zh-CN" sz="2800">
                <a:solidFill>
                  <a:srgbClr val="3333FF"/>
                </a:solidFill>
                <a:latin typeface="Times New Roman" panose="02020603050405020304" charset="0"/>
                <a:cs typeface="Times New Roman" panose="02020603050405020304" charset="0"/>
              </a:rPr>
              <a:t>keep sb/sth at bay</a:t>
            </a:r>
            <a:r>
              <a:rPr lang="en-US" altLang="zh-CN" sz="2800"/>
              <a:t>: </a:t>
            </a:r>
            <a:r>
              <a:rPr lang="en-US" altLang="zh-CN" sz="2800">
                <a:latin typeface="Times New Roman" panose="02020603050405020304" charset="0"/>
                <a:ea typeface="华文中宋" panose="02010600040101010101" charset="-122"/>
                <a:cs typeface="Times New Roman" panose="02020603050405020304" charset="0"/>
              </a:rPr>
              <a:t>to prevent an enemy from coming closer or a problem from having a bad effect</a:t>
            </a:r>
            <a:r>
              <a:rPr lang="en-US" altLang="zh-CN" sz="2800">
                <a:latin typeface="Times New Roman" panose="02020603050405020304" charset="0"/>
                <a:ea typeface="华文中宋" panose="02010600040101010101" charset="-122"/>
                <a:cs typeface="Times New Roman" panose="02020603050405020304" charset="0"/>
                <a:sym typeface="+mn-ea"/>
              </a:rPr>
              <a:t>.</a:t>
            </a:r>
            <a:r>
              <a:rPr lang="en-US" sz="2800">
                <a:latin typeface="Times New Roman" panose="02020603050405020304" charset="0"/>
                <a:ea typeface="华文中宋" panose="02010600040101010101" charset="-122"/>
                <a:cs typeface="Times New Roman" panose="02020603050405020304" charset="0"/>
                <a:sym typeface="+mn-ea"/>
              </a:rPr>
              <a:t>    </a:t>
            </a:r>
            <a:r>
              <a:rPr lang="en-US" altLang="zh-CN" sz="2800">
                <a:latin typeface="Times New Roman" panose="02020603050405020304" charset="0"/>
                <a:ea typeface="华文中宋" panose="02010600040101010101" charset="-122"/>
                <a:cs typeface="Times New Roman" panose="02020603050405020304" charset="0"/>
                <a:sym typeface="+mn-ea"/>
              </a:rPr>
              <a:t>不让（敌人）接近；防止（问题恶化）</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algn="l">
              <a:lnSpc>
                <a:spcPct val="90000"/>
              </a:lnSpc>
              <a:spcBef>
                <a:spcPts val="1000"/>
              </a:spcBef>
              <a:buClrTx/>
              <a:buSzTx/>
              <a:buFont typeface="+mj-ea"/>
            </a:pPr>
            <a:r>
              <a:rPr lang="en-US" altLang="zh-CN" sz="2800">
                <a:latin typeface="Times New Roman" panose="02020603050405020304" charset="0"/>
                <a:cs typeface="Times New Roman" panose="02020603050405020304" charset="0"/>
                <a:sym typeface="+mn-ea"/>
              </a:rPr>
              <a:t>I’m trying to keep my creditors at bay.  </a:t>
            </a:r>
            <a:r>
              <a:rPr lang="en-US" altLang="zh-CN" sz="2800">
                <a:latin typeface="Times New Roman" panose="02020603050405020304" charset="0"/>
                <a:ea typeface="华文中宋" panose="02010600040101010101" charset="-122"/>
                <a:cs typeface="Times New Roman" panose="02020603050405020304" charset="0"/>
                <a:sym typeface="+mn-ea"/>
              </a:rPr>
              <a:t>  我在竭力避开债主。</a:t>
            </a:r>
            <a:r>
              <a:rPr lang="en-US" altLang="zh-CN" sz="2800">
                <a:latin typeface="华文中宋" panose="02010600040101010101" charset="-122"/>
                <a:ea typeface="华文中宋" panose="02010600040101010101" charset="-122"/>
                <a:cs typeface="华文中宋" panose="02010600040101010101" charset="-122"/>
                <a:sym typeface="+mn-ea"/>
              </a:rPr>
              <a:t> </a:t>
            </a:r>
            <a:r>
              <a:rPr lang="en-US" altLang="zh-CN" sz="2800">
                <a:latin typeface="Times New Roman" panose="02020603050405020304" charset="0"/>
                <a:ea typeface="华文中宋" panose="02010600040101010101" charset="-122"/>
                <a:cs typeface="Times New Roman" panose="02020603050405020304" charset="0"/>
                <a:sym typeface="+mn-ea"/>
              </a:rPr>
              <a:t>    </a:t>
            </a:r>
            <a:endParaRPr lang="en-US" altLang="zh-CN" sz="2800">
              <a:latin typeface="Times New Roman" panose="02020603050405020304" charset="0"/>
              <a:cs typeface="Times New Roman" panose="02020603050405020304" charset="0"/>
              <a:sym typeface="+mn-ea"/>
            </a:endParaRPr>
          </a:p>
        </p:txBody>
      </p:sp>
      <p:sp>
        <p:nvSpPr>
          <p:cNvPr id="1048604" name="文本框 1"/>
          <p:cNvSpPr txBox="1"/>
          <p:nvPr/>
        </p:nvSpPr>
        <p:spPr>
          <a:xfrm>
            <a:off x="164465" y="3140075"/>
            <a:ext cx="1461770" cy="475615"/>
          </a:xfrm>
          <a:prstGeom prst="rect">
            <a:avLst/>
          </a:prstGeom>
          <a:solidFill>
            <a:srgbClr val="0070C0"/>
          </a:solidFill>
        </p:spPr>
        <p:txBody>
          <a:bodyPr wrap="square" rtlCol="0">
            <a:spAutoFit/>
          </a:bodyPr>
          <a:lstStyle/>
          <a:p>
            <a:r>
              <a:rPr kumimoji="1" lang="zh-CN" sz="2500" b="1" dirty="0">
                <a:solidFill>
                  <a:schemeClr val="lt1"/>
                </a:solidFill>
              </a:rPr>
              <a:t>翻译句子</a:t>
            </a:r>
            <a:endParaRPr kumimoji="1" lang="zh-CN" sz="2500" b="1" dirty="0">
              <a:solidFill>
                <a:schemeClr val="lt1"/>
              </a:solidFill>
            </a:endParaRPr>
          </a:p>
        </p:txBody>
      </p:sp>
      <p:sp>
        <p:nvSpPr>
          <p:cNvPr id="1048605" name="文本框 2"/>
          <p:cNvSpPr txBox="1"/>
          <p:nvPr/>
        </p:nvSpPr>
        <p:spPr>
          <a:xfrm>
            <a:off x="123190" y="3594100"/>
            <a:ext cx="9671050" cy="553085"/>
          </a:xfrm>
          <a:prstGeom prst="rect">
            <a:avLst/>
          </a:prstGeom>
          <a:noFill/>
        </p:spPr>
        <p:txBody>
          <a:bodyPr wrap="square" rtlCol="0">
            <a:spAutoFit/>
          </a:bodyPr>
          <a:lstStyle/>
          <a:p>
            <a:r>
              <a:rPr lang="en-US" altLang="zh-CN" sz="3000">
                <a:solidFill>
                  <a:srgbClr val="FF0000"/>
                </a:solidFill>
                <a:latin typeface="Times New Roman" panose="02020603050405020304" charset="0"/>
                <a:ea typeface="华文中宋" panose="02010600040101010101" charset="-122"/>
                <a:cs typeface="Times New Roman" panose="02020603050405020304" charset="0"/>
                <a:sym typeface="+mn-ea"/>
              </a:rPr>
              <a:t>There has been a loss of community values in society at large.</a:t>
            </a:r>
            <a:endParaRPr lang="en-US" altLang="zh-CN" sz="30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206375" y="5601970"/>
            <a:ext cx="1534160" cy="475615"/>
          </a:xfrm>
          <a:prstGeom prst="rect">
            <a:avLst/>
          </a:prstGeom>
          <a:solidFill>
            <a:srgbClr val="0070C0"/>
          </a:solidFill>
        </p:spPr>
        <p:txBody>
          <a:bodyPr wrap="square" rtlCol="0">
            <a:spAutoFit/>
          </a:bodyPr>
          <a:lstStyle/>
          <a:p>
            <a:pPr lvl="0" algn="l">
              <a:buClrTx/>
              <a:buSzTx/>
              <a:buFontTx/>
            </a:pPr>
            <a:r>
              <a:rPr kumimoji="1" lang="zh-CN" sz="2500" b="1" dirty="0">
                <a:solidFill>
                  <a:schemeClr val="lt1"/>
                </a:solidFill>
                <a:sym typeface="+mn-ea"/>
              </a:rPr>
              <a:t>翻译句子</a:t>
            </a:r>
            <a:endParaRPr kumimoji="1" lang="zh-CN" sz="2500" b="1" dirty="0">
              <a:solidFill>
                <a:schemeClr val="lt1"/>
              </a:solidFill>
              <a:sym typeface="+mn-ea"/>
            </a:endParaRPr>
          </a:p>
        </p:txBody>
      </p:sp>
      <p:sp>
        <p:nvSpPr>
          <p:cNvPr id="1048607" name="文本框 5"/>
          <p:cNvSpPr txBox="1"/>
          <p:nvPr/>
        </p:nvSpPr>
        <p:spPr>
          <a:xfrm>
            <a:off x="164465" y="6149975"/>
            <a:ext cx="7010400" cy="553085"/>
          </a:xfrm>
          <a:prstGeom prst="rect">
            <a:avLst/>
          </a:prstGeom>
          <a:noFill/>
        </p:spPr>
        <p:txBody>
          <a:bodyPr wrap="square" rtlCol="0">
            <a:spAutoFit/>
          </a:bodyPr>
          <a:lstStyle/>
          <a:p>
            <a:r>
              <a:rPr lang="en-US" sz="3000">
                <a:solidFill>
                  <a:srgbClr val="FF0000"/>
                </a:solidFill>
                <a:latin typeface="Times New Roman" panose="02020603050405020304" charset="0"/>
                <a:cs typeface="Times New Roman" panose="02020603050405020304" charset="0"/>
              </a:rPr>
              <a:t>Charlotte bit her lips to hold the tears at bay</a:t>
            </a:r>
            <a:r>
              <a:rPr sz="3000">
                <a:solidFill>
                  <a:srgbClr val="FF0000"/>
                </a:solidFill>
                <a:latin typeface="Times New Roman" panose="02020603050405020304" charset="0"/>
                <a:cs typeface="Times New Roman" panose="02020603050405020304" charset="0"/>
              </a:rPr>
              <a:t>.</a:t>
            </a:r>
            <a:endParaRPr sz="30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946910" y="3103245"/>
            <a:ext cx="8559800" cy="521970"/>
          </a:xfrm>
          <a:prstGeom prst="rect">
            <a:avLst/>
          </a:prstGeom>
          <a:noFill/>
        </p:spPr>
        <p:txBody>
          <a:bodyPr wrap="square" rtlCol="0" anchor="t">
            <a:spAutoFit/>
          </a:bodyPr>
          <a:lstStyle/>
          <a:p>
            <a:r>
              <a:rPr lang="zh-CN" altLang="en-US" sz="2800">
                <a:ea typeface="华文中宋" panose="02010600040101010101" charset="-122"/>
              </a:rPr>
              <a:t>整个社会都丧失了社区价值观。  </a:t>
            </a:r>
            <a:endParaRPr lang="zh-CN" altLang="en-US" sz="2800">
              <a:ea typeface="华文中宋" panose="02010600040101010101" charset="-122"/>
            </a:endParaRPr>
          </a:p>
        </p:txBody>
      </p:sp>
      <p:cxnSp>
        <p:nvCxnSpPr>
          <p:cNvPr id="3145728" name="直接连接符 8"/>
          <p:cNvCxnSpPr/>
          <p:nvPr/>
        </p:nvCxnSpPr>
        <p:spPr>
          <a:xfrm>
            <a:off x="164465" y="4071620"/>
            <a:ext cx="9568180" cy="63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215900" y="6626225"/>
            <a:ext cx="6841490" cy="3683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94691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r>
              <a:rPr kumimoji="1" lang="en-US" altLang="zh-CN" sz="2800" b="1" dirty="0">
                <a:solidFill>
                  <a:schemeClr val="lt1"/>
                </a:solidFill>
                <a:sym typeface="+mn-ea"/>
              </a:rPr>
              <a:t> 2</a:t>
            </a:r>
            <a:endParaRPr kumimoji="1" lang="en-US" altLang="zh-CN" sz="2800" b="1" dirty="0">
              <a:solidFill>
                <a:schemeClr val="lt1"/>
              </a:solidFill>
              <a:sym typeface="+mn-ea"/>
            </a:endParaRPr>
          </a:p>
        </p:txBody>
      </p:sp>
      <p:sp>
        <p:nvSpPr>
          <p:cNvPr id="3" name="文本框 6"/>
          <p:cNvSpPr txBox="1"/>
          <p:nvPr/>
        </p:nvSpPr>
        <p:spPr>
          <a:xfrm>
            <a:off x="1856105" y="5615305"/>
            <a:ext cx="8062595" cy="521970"/>
          </a:xfrm>
          <a:prstGeom prst="rect">
            <a:avLst/>
          </a:prstGeom>
          <a:noFill/>
        </p:spPr>
        <p:txBody>
          <a:bodyPr wrap="square" rtlCol="0" anchor="t">
            <a:spAutoFit/>
          </a:bodyPr>
          <a:p>
            <a:r>
              <a:rPr lang="en-US" altLang="zh-CN" sz="2800">
                <a:latin typeface="Times New Roman" panose="02020603050405020304" charset="0"/>
                <a:cs typeface="Times New Roman" panose="02020603050405020304" charset="0"/>
              </a:rPr>
              <a:t>Charlotte</a:t>
            </a:r>
            <a:r>
              <a:rPr lang="zh-CN" altLang="en-US" sz="2800">
                <a:latin typeface="华文中宋" panose="02010600040101010101" charset="-122"/>
                <a:ea typeface="华文中宋" panose="02010600040101010101" charset="-122"/>
              </a:rPr>
              <a:t>咬住嘴唇不让眼泪流出来。</a:t>
            </a:r>
            <a:endParaRPr lang="zh-CN" altLang="en-US" sz="2800">
              <a:latin typeface="华文中宋" panose="02010600040101010101" charset="-122"/>
              <a:ea typeface="华文中宋" panose="0201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8602">
                                            <p:txEl>
                                              <p:pRg st="2" end="2"/>
                                            </p:txEl>
                                          </p:spTgt>
                                        </p:tgtEl>
                                        <p:attrNameLst>
                                          <p:attrName>style.visibility</p:attrName>
                                        </p:attrNameLst>
                                      </p:cBhvr>
                                      <p:to>
                                        <p:strVal val="visible"/>
                                      </p:to>
                                    </p:set>
                                    <p:animEffect transition="in" filter="wipe(down)">
                                      <p:cBhvr>
                                        <p:cTn id="7" dur="500"/>
                                        <p:tgtEl>
                                          <p:spTgt spid="104860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48602">
                                            <p:txEl>
                                              <p:pRg st="4" end="4"/>
                                            </p:txEl>
                                          </p:spTgt>
                                        </p:tgtEl>
                                        <p:attrNameLst>
                                          <p:attrName>style.visibility</p:attrName>
                                        </p:attrNameLst>
                                      </p:cBhvr>
                                      <p:to>
                                        <p:strVal val="visible"/>
                                      </p:to>
                                    </p:set>
                                    <p:animEffect transition="in" filter="wipe(down)">
                                      <p:cBhvr>
                                        <p:cTn id="12" dur="500"/>
                                        <p:tgtEl>
                                          <p:spTgt spid="104860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48604"/>
                                        </p:tgtEl>
                                        <p:attrNameLst>
                                          <p:attrName>style.visibility</p:attrName>
                                        </p:attrNameLst>
                                      </p:cBhvr>
                                      <p:to>
                                        <p:strVal val="visible"/>
                                      </p:to>
                                    </p:set>
                                    <p:animEffect transition="in" filter="blinds(horizontal)">
                                      <p:cBhvr>
                                        <p:cTn id="17" dur="500"/>
                                        <p:tgtEl>
                                          <p:spTgt spid="1048604"/>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048608"/>
                                        </p:tgtEl>
                                        <p:attrNameLst>
                                          <p:attrName>style.visibility</p:attrName>
                                        </p:attrNameLst>
                                      </p:cBhvr>
                                      <p:to>
                                        <p:strVal val="visible"/>
                                      </p:to>
                                    </p:set>
                                    <p:animEffect transition="in" filter="blinds(horizontal)">
                                      <p:cBhvr>
                                        <p:cTn id="20" dur="500"/>
                                        <p:tgtEl>
                                          <p:spTgt spid="1048608"/>
                                        </p:tgtEl>
                                      </p:cBhvr>
                                    </p:animEffect>
                                  </p:childTnLst>
                                </p:cTn>
                              </p:par>
                              <p:par>
                                <p:cTn id="21" presetID="3" presetClass="entr" presetSubtype="10" fill="hold" nodeType="withEffect">
                                  <p:stCondLst>
                                    <p:cond delay="0"/>
                                  </p:stCondLst>
                                  <p:childTnLst>
                                    <p:set>
                                      <p:cBhvr>
                                        <p:cTn id="22" dur="1" fill="hold">
                                          <p:stCondLst>
                                            <p:cond delay="0"/>
                                          </p:stCondLst>
                                        </p:cTn>
                                        <p:tgtEl>
                                          <p:spTgt spid="3145728"/>
                                        </p:tgtEl>
                                        <p:attrNameLst>
                                          <p:attrName>style.visibility</p:attrName>
                                        </p:attrNameLst>
                                      </p:cBhvr>
                                      <p:to>
                                        <p:strVal val="visible"/>
                                      </p:to>
                                    </p:set>
                                    <p:animEffect transition="in" filter="blinds(horizontal)">
                                      <p:cBhvr>
                                        <p:cTn id="23" dur="500"/>
                                        <p:tgtEl>
                                          <p:spTgt spid="3145728"/>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048605"/>
                                        </p:tgtEl>
                                        <p:attrNameLst>
                                          <p:attrName>style.visibility</p:attrName>
                                        </p:attrNameLst>
                                      </p:cBhvr>
                                      <p:to>
                                        <p:strVal val="visible"/>
                                      </p:to>
                                    </p:set>
                                    <p:animEffect transition="in" filter="blinds(horizontal)">
                                      <p:cBhvr>
                                        <p:cTn id="28" dur="500"/>
                                        <p:tgtEl>
                                          <p:spTgt spid="104860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048602">
                                            <p:txEl>
                                              <p:pRg st="8" end="8"/>
                                            </p:txEl>
                                          </p:spTgt>
                                        </p:tgtEl>
                                        <p:attrNameLst>
                                          <p:attrName>style.visibility</p:attrName>
                                        </p:attrNameLst>
                                      </p:cBhvr>
                                      <p:to>
                                        <p:strVal val="visible"/>
                                      </p:to>
                                    </p:set>
                                    <p:animEffect transition="in" filter="wipe(down)">
                                      <p:cBhvr>
                                        <p:cTn id="33" dur="500"/>
                                        <p:tgtEl>
                                          <p:spTgt spid="1048602">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1048606"/>
                                        </p:tgtEl>
                                        <p:attrNameLst>
                                          <p:attrName>style.visibility</p:attrName>
                                        </p:attrNameLst>
                                      </p:cBhvr>
                                      <p:to>
                                        <p:strVal val="visible"/>
                                      </p:to>
                                    </p:set>
                                    <p:animEffect transition="in" filter="blinds(horizontal)">
                                      <p:cBhvr>
                                        <p:cTn id="38" dur="500"/>
                                        <p:tgtEl>
                                          <p:spTgt spid="1048606"/>
                                        </p:tgtEl>
                                      </p:cBhvr>
                                    </p:animEffect>
                                  </p:childTnLst>
                                </p:cTn>
                              </p:par>
                              <p:par>
                                <p:cTn id="39" presetID="22" presetClass="entr" presetSubtype="4" fill="hold" nodeType="withEffect">
                                  <p:stCondLst>
                                    <p:cond delay="0"/>
                                  </p:stCondLst>
                                  <p:childTnLst>
                                    <p:set>
                                      <p:cBhvr>
                                        <p:cTn id="40" dur="1" fill="hold">
                                          <p:stCondLst>
                                            <p:cond delay="0"/>
                                          </p:stCondLst>
                                        </p:cTn>
                                        <p:tgtEl>
                                          <p:spTgt spid="3145729"/>
                                        </p:tgtEl>
                                        <p:attrNameLst>
                                          <p:attrName>style.visibility</p:attrName>
                                        </p:attrNameLst>
                                      </p:cBhvr>
                                      <p:to>
                                        <p:strVal val="visible"/>
                                      </p:to>
                                    </p:set>
                                    <p:animEffect transition="in" filter="wipe(down)">
                                      <p:cBhvr>
                                        <p:cTn id="41" dur="500"/>
                                        <p:tgtEl>
                                          <p:spTgt spid="3145729"/>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blinds(horizontal)">
                                      <p:cBhvr>
                                        <p:cTn id="44" dur="500"/>
                                        <p:tgtEl>
                                          <p:spTgt spid="3"/>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1048607"/>
                                        </p:tgtEl>
                                        <p:attrNameLst>
                                          <p:attrName>style.visibility</p:attrName>
                                        </p:attrNameLst>
                                      </p:cBhvr>
                                      <p:to>
                                        <p:strVal val="visible"/>
                                      </p:to>
                                    </p:set>
                                    <p:animEffect transition="in" filter="blinds(horizontal)">
                                      <p:cBhvr>
                                        <p:cTn id="49"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8626" y="460388"/>
            <a:ext cx="12200626" cy="5290679"/>
          </a:xfrm>
          <a:prstGeom prst="rect">
            <a:avLst/>
          </a:prstGeom>
          <a:noFill/>
        </p:spPr>
        <p:txBody>
          <a:bodyPr wrap="square" rtlCol="0">
            <a:spAutoFit/>
          </a:bodyPr>
          <a:lstStyle/>
          <a:p>
            <a:pPr>
              <a:lnSpc>
                <a:spcPct val="90000"/>
              </a:lnSpc>
              <a:spcBef>
                <a:spcPts val="1000"/>
              </a:spcBef>
            </a:pPr>
            <a:r>
              <a:rPr lang="zh-CN" altLang="en-US" sz="2800" dirty="0">
                <a:latin typeface="Times New Roman" panose="02020603050405020304" charset="0"/>
                <a:ea typeface="华文中宋" panose="02010600040101010101" charset="-122"/>
                <a:cs typeface="Times New Roman" panose="02020603050405020304" charset="0"/>
                <a:sym typeface="+mn-ea"/>
              </a:rPr>
              <a:t>1. </a:t>
            </a:r>
            <a:r>
              <a:rPr lang="en-US" sz="2800" dirty="0" smtClean="0">
                <a:solidFill>
                  <a:srgbClr val="3333FF"/>
                </a:solidFill>
                <a:latin typeface="Times New Roman" panose="02020603050405020304" charset="0"/>
                <a:cs typeface="Times New Roman" panose="02020603050405020304" charset="0"/>
                <a:sym typeface="+mn-ea"/>
              </a:rPr>
              <a:t>mandatory</a:t>
            </a:r>
            <a:r>
              <a:rPr lang="en-US" altLang="zh-CN" sz="2800" dirty="0">
                <a:latin typeface="Times New Roman" panose="02020603050405020304" charset="0"/>
                <a:ea typeface="华文中宋" panose="02010600040101010101" charset="-122"/>
                <a:cs typeface="Times New Roman" panose="02020603050405020304" charset="0"/>
                <a:sym typeface="+mn-ea"/>
              </a:rPr>
              <a:t>: required by </a:t>
            </a:r>
            <a:r>
              <a:rPr lang="en-US" altLang="zh-CN" sz="2800" dirty="0" smtClean="0">
                <a:latin typeface="Times New Roman" panose="02020603050405020304" charset="0"/>
                <a:ea typeface="华文中宋" panose="02010600040101010101" charset="-122"/>
                <a:cs typeface="Times New Roman" panose="02020603050405020304" charset="0"/>
                <a:sym typeface="+mn-ea"/>
              </a:rPr>
              <a:t>law    </a:t>
            </a:r>
            <a:r>
              <a:rPr lang="zh-CN" altLang="en-US" sz="2800" dirty="0" smtClean="0">
                <a:latin typeface="华文中宋" panose="02010600040101010101" charset="-122"/>
                <a:ea typeface="华文中宋" panose="02010600040101010101" charset="-122"/>
                <a:cs typeface="华文中宋" panose="02010600040101010101" charset="-122"/>
                <a:sym typeface="+mn-ea"/>
              </a:rPr>
              <a:t>强制的</a:t>
            </a:r>
            <a:r>
              <a:rPr lang="zh-CN" altLang="en-US" sz="2800" dirty="0">
                <a:latin typeface="华文中宋" panose="02010600040101010101" charset="-122"/>
                <a:ea typeface="华文中宋" panose="02010600040101010101" charset="-122"/>
                <a:cs typeface="华文中宋" panose="02010600040101010101" charset="-122"/>
                <a:sym typeface="+mn-ea"/>
              </a:rPr>
              <a:t>；法定的；义务</a:t>
            </a:r>
            <a:r>
              <a:rPr lang="zh-CN" altLang="en-US" sz="2800" dirty="0" smtClean="0">
                <a:latin typeface="华文中宋" panose="02010600040101010101" charset="-122"/>
                <a:ea typeface="华文中宋" panose="02010600040101010101" charset="-122"/>
                <a:cs typeface="华文中宋" panose="02010600040101010101" charset="-122"/>
                <a:sym typeface="+mn-ea"/>
              </a:rPr>
              <a:t>的</a:t>
            </a:r>
            <a:endParaRPr lang="en-US" altLang="zh-CN" sz="2800" dirty="0">
              <a:latin typeface="Times New Roman" panose="02020603050405020304" charset="0"/>
              <a:ea typeface="华文中宋" panose="02010600040101010101" charset="-122"/>
              <a:cs typeface="Times New Roman" panose="02020603050405020304" charset="0"/>
              <a:sym typeface="+mn-ea"/>
            </a:endParaRPr>
          </a:p>
          <a:p>
            <a:pPr marL="457200" indent="-457200">
              <a:lnSpc>
                <a:spcPct val="90000"/>
              </a:lnSpc>
              <a:spcBef>
                <a:spcPts val="1000"/>
              </a:spcBef>
              <a:buFont typeface="Wingdings" panose="05000000000000000000" charset="0"/>
              <a:buChar char="ü"/>
            </a:pPr>
            <a:r>
              <a:rPr lang="en-US" altLang="zh-CN" sz="2800" dirty="0" smtClean="0">
                <a:latin typeface="Times New Roman" panose="02020603050405020304" charset="0"/>
                <a:ea typeface="华文中宋" panose="02010600040101010101" charset="-122"/>
                <a:cs typeface="Times New Roman" panose="02020603050405020304" charset="0"/>
              </a:rPr>
              <a:t>It </a:t>
            </a:r>
            <a:r>
              <a:rPr lang="en-US" altLang="zh-CN" sz="2800" dirty="0">
                <a:latin typeface="Times New Roman" panose="02020603050405020304" charset="0"/>
                <a:ea typeface="华文中宋" panose="02010600040101010101" charset="-122"/>
                <a:cs typeface="Times New Roman" panose="02020603050405020304" charset="0"/>
              </a:rPr>
              <a:t>is mandatory for blood banks to test all donated blood for the virus</a:t>
            </a:r>
            <a:r>
              <a:rPr lang="en-US" altLang="zh-CN" sz="2800" dirty="0" smtClean="0">
                <a:latin typeface="Times New Roman" panose="02020603050405020304" charset="0"/>
                <a:ea typeface="华文中宋" panose="02010600040101010101" charset="-122"/>
                <a:cs typeface="Times New Roman" panose="02020603050405020304" charset="0"/>
              </a:rPr>
              <a:t>.   </a:t>
            </a:r>
            <a:endParaRPr lang="en-US" altLang="zh-CN" sz="2800" dirty="0" smtClean="0">
              <a:latin typeface="Times New Roman" panose="02020603050405020304" charset="0"/>
              <a:ea typeface="华文中宋" panose="02010600040101010101" charset="-122"/>
              <a:cs typeface="Times New Roman" panose="02020603050405020304" charset="0"/>
            </a:endParaRPr>
          </a:p>
          <a:p>
            <a:pPr>
              <a:lnSpc>
                <a:spcPct val="90000"/>
              </a:lnSpc>
              <a:spcBef>
                <a:spcPts val="1000"/>
              </a:spcBef>
            </a:pPr>
            <a:r>
              <a:rPr lang="en-US" altLang="zh-CN" sz="2800" dirty="0">
                <a:latin typeface="Times New Roman" panose="02020603050405020304" charset="0"/>
                <a:ea typeface="华文中宋" panose="02010600040101010101" charset="-122"/>
                <a:cs typeface="Times New Roman" panose="02020603050405020304" charset="0"/>
              </a:rPr>
              <a:t> </a:t>
            </a:r>
            <a:r>
              <a:rPr lang="en-US" altLang="zh-CN" sz="2800" dirty="0" smtClean="0">
                <a:latin typeface="Times New Roman" panose="02020603050405020304" charset="0"/>
                <a:ea typeface="华文中宋" panose="02010600040101010101" charset="-122"/>
                <a:cs typeface="Times New Roman" panose="02020603050405020304" charset="0"/>
              </a:rPr>
              <a:t>    </a:t>
            </a:r>
            <a:r>
              <a:rPr lang="zh-CN" altLang="en-US" sz="2800" dirty="0" smtClean="0">
                <a:latin typeface="华文中宋" panose="02010600040101010101" charset="-122"/>
                <a:ea typeface="华文中宋" panose="02010600040101010101" charset="-122"/>
                <a:cs typeface="华文中宋" panose="02010600040101010101" charset="-122"/>
              </a:rPr>
              <a:t>血库</a:t>
            </a:r>
            <a:r>
              <a:rPr lang="zh-CN" altLang="en-US" sz="2800" dirty="0">
                <a:latin typeface="华文中宋" panose="02010600040101010101" charset="-122"/>
                <a:ea typeface="华文中宋" panose="02010600040101010101" charset="-122"/>
                <a:cs typeface="华文中宋" panose="02010600040101010101" charset="-122"/>
              </a:rPr>
              <a:t>必须检查所有捐献的血是否含有这种病毒</a:t>
            </a:r>
            <a:r>
              <a:rPr lang="zh-CN" altLang="en-US" sz="2800" dirty="0" smtClean="0">
                <a:latin typeface="华文中宋" panose="02010600040101010101" charset="-122"/>
                <a:ea typeface="华文中宋" panose="02010600040101010101" charset="-122"/>
                <a:cs typeface="华文中宋" panose="02010600040101010101" charset="-122"/>
              </a:rPr>
              <a:t>。</a:t>
            </a:r>
            <a:endParaRPr lang="en-US" altLang="zh-CN" sz="2800" dirty="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2800" dirty="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dirty="0">
              <a:latin typeface="Times New Roman" panose="02020603050405020304" charset="0"/>
              <a:cs typeface="Times New Roman" panose="02020603050405020304" charset="0"/>
            </a:endParaRPr>
          </a:p>
          <a:p>
            <a:pPr>
              <a:lnSpc>
                <a:spcPct val="90000"/>
              </a:lnSpc>
              <a:spcBef>
                <a:spcPts val="1000"/>
              </a:spcBef>
            </a:pPr>
            <a:endParaRPr lang="en-US" altLang="zh-CN" sz="3200" dirty="0" smtClean="0">
              <a:latin typeface="Times New Roman" panose="02020603050405020304" charset="0"/>
              <a:cs typeface="Times New Roman" panose="02020603050405020304" charset="0"/>
            </a:endParaRPr>
          </a:p>
          <a:p>
            <a:pPr>
              <a:lnSpc>
                <a:spcPct val="90000"/>
              </a:lnSpc>
              <a:spcBef>
                <a:spcPts val="1000"/>
              </a:spcBef>
            </a:pPr>
            <a:r>
              <a:rPr lang="en-US" altLang="zh-CN" sz="3200" dirty="0" smtClean="0">
                <a:latin typeface="Times New Roman" panose="02020603050405020304" charset="0"/>
                <a:cs typeface="Times New Roman" panose="02020603050405020304" charset="0"/>
              </a:rPr>
              <a:t>2</a:t>
            </a:r>
            <a:r>
              <a:rPr lang="en-US" altLang="zh-CN" sz="3200" dirty="0">
                <a:latin typeface="Times New Roman" panose="02020603050405020304" charset="0"/>
                <a:cs typeface="Times New Roman" panose="02020603050405020304" charset="0"/>
              </a:rPr>
              <a:t>. </a:t>
            </a:r>
            <a:r>
              <a:rPr lang="en-US" altLang="zh-CN" sz="2800" dirty="0" smtClean="0">
                <a:solidFill>
                  <a:srgbClr val="3333FF"/>
                </a:solidFill>
                <a:latin typeface="Times New Roman" panose="02020603050405020304" charset="0"/>
                <a:cs typeface="Times New Roman" panose="02020603050405020304" charset="0"/>
              </a:rPr>
              <a:t>spectacle</a:t>
            </a:r>
            <a:r>
              <a:rPr lang="en-US" altLang="zh-CN" sz="2800" dirty="0" smtClean="0"/>
              <a:t>: </a:t>
            </a:r>
            <a:r>
              <a:rPr lang="en-US" sz="2800" dirty="0">
                <a:latin typeface="Times New Roman" panose="02020603050405020304" charset="0"/>
                <a:ea typeface="华文中宋" panose="02010600040101010101" charset="-122"/>
                <a:cs typeface="Times New Roman" panose="02020603050405020304" charset="0"/>
                <a:sym typeface="+mn-ea"/>
              </a:rPr>
              <a:t>a performance or an event </a:t>
            </a:r>
            <a:r>
              <a:rPr lang="en-US" sz="2800" dirty="0" smtClean="0">
                <a:latin typeface="Times New Roman" panose="02020603050405020304" charset="0"/>
                <a:ea typeface="华文中宋" panose="02010600040101010101" charset="-122"/>
                <a:cs typeface="Times New Roman" panose="02020603050405020304" charset="0"/>
                <a:sym typeface="+mn-ea"/>
              </a:rPr>
              <a:t>that’s </a:t>
            </a:r>
            <a:r>
              <a:rPr lang="en-US" sz="2800" dirty="0">
                <a:latin typeface="Times New Roman" panose="02020603050405020304" charset="0"/>
                <a:ea typeface="华文中宋" panose="02010600040101010101" charset="-122"/>
                <a:cs typeface="Times New Roman" panose="02020603050405020304" charset="0"/>
                <a:sym typeface="+mn-ea"/>
              </a:rPr>
              <a:t>impressive and exciting to </a:t>
            </a:r>
            <a:r>
              <a:rPr lang="en-US" sz="2800" dirty="0" smtClean="0">
                <a:latin typeface="Times New Roman" panose="02020603050405020304" charset="0"/>
                <a:ea typeface="华文中宋" panose="02010600040101010101" charset="-122"/>
                <a:cs typeface="Times New Roman" panose="02020603050405020304" charset="0"/>
                <a:sym typeface="+mn-ea"/>
              </a:rPr>
              <a:t>look at </a:t>
            </a:r>
            <a:endParaRPr lang="en-US" sz="2800" dirty="0" smtClean="0">
              <a:latin typeface="Times New Roman" panose="02020603050405020304" charset="0"/>
              <a:ea typeface="华文中宋" panose="02010600040101010101" charset="-122"/>
              <a:cs typeface="Times New Roman" panose="02020603050405020304" charset="0"/>
              <a:sym typeface="+mn-ea"/>
            </a:endParaRPr>
          </a:p>
          <a:p>
            <a:pPr>
              <a:lnSpc>
                <a:spcPct val="90000"/>
              </a:lnSpc>
              <a:spcBef>
                <a:spcPts val="1000"/>
              </a:spcBef>
            </a:pPr>
            <a:r>
              <a:rPr lang="en-US" sz="2800" dirty="0" smtClean="0">
                <a:latin typeface="Times New Roman" panose="02020603050405020304" charset="0"/>
                <a:ea typeface="华文中宋" panose="02010600040101010101" charset="-122"/>
                <a:cs typeface="Times New Roman" panose="02020603050405020304" charset="0"/>
                <a:sym typeface="+mn-ea"/>
              </a:rPr>
              <a:t>      </a:t>
            </a:r>
            <a:r>
              <a:rPr lang="zh-CN" altLang="en-US" sz="2800" dirty="0" smtClean="0">
                <a:latin typeface="Times New Roman" panose="02020603050405020304" charset="0"/>
                <a:ea typeface="华文中宋" panose="02010600040101010101" charset="-122"/>
                <a:cs typeface="Times New Roman" panose="02020603050405020304" charset="0"/>
                <a:sym typeface="+mn-ea"/>
              </a:rPr>
              <a:t>精彩</a:t>
            </a:r>
            <a:r>
              <a:rPr lang="zh-CN" altLang="en-US" sz="2800" dirty="0">
                <a:latin typeface="Times New Roman" panose="02020603050405020304" charset="0"/>
                <a:ea typeface="华文中宋" panose="02010600040101010101" charset="-122"/>
                <a:cs typeface="Times New Roman" panose="02020603050405020304" charset="0"/>
                <a:sym typeface="+mn-ea"/>
              </a:rPr>
              <a:t>的表演；壮观的</a:t>
            </a:r>
            <a:r>
              <a:rPr lang="zh-CN" altLang="en-US" sz="2800" dirty="0" smtClean="0">
                <a:latin typeface="Times New Roman" panose="02020603050405020304" charset="0"/>
                <a:ea typeface="华文中宋" panose="02010600040101010101" charset="-122"/>
                <a:cs typeface="Times New Roman" panose="02020603050405020304" charset="0"/>
                <a:sym typeface="+mn-ea"/>
              </a:rPr>
              <a:t>场面</a:t>
            </a:r>
            <a:endParaRPr sz="2800" dirty="0" smtClean="0">
              <a:latin typeface="Times New Roman" panose="02020603050405020304" charset="0"/>
              <a:ea typeface="华文中宋" panose="02010600040101010101" charset="-122"/>
              <a:cs typeface="Times New Roman" panose="02020603050405020304" charset="0"/>
              <a:sym typeface="+mn-ea"/>
            </a:endParaRPr>
          </a:p>
          <a:p>
            <a:pPr marL="457200" indent="-457200">
              <a:lnSpc>
                <a:spcPct val="90000"/>
              </a:lnSpc>
              <a:spcBef>
                <a:spcPts val="1000"/>
              </a:spcBef>
              <a:buFont typeface="Wingdings" panose="05000000000000000000" charset="0"/>
              <a:buChar char="ü"/>
            </a:pPr>
            <a:r>
              <a:rPr lang="en-US" altLang="zh-CN" sz="2800" dirty="0" smtClean="0">
                <a:latin typeface="Times New Roman" panose="02020603050405020304" charset="0"/>
                <a:cs typeface="Times New Roman" panose="02020603050405020304" charset="0"/>
                <a:sym typeface="+mn-ea"/>
              </a:rPr>
              <a:t>Ninety-four </a:t>
            </a:r>
            <a:r>
              <a:rPr lang="en-US" altLang="zh-CN" sz="2800" dirty="0">
                <a:latin typeface="Times New Roman" panose="02020603050405020304" charset="0"/>
                <a:cs typeface="Times New Roman" panose="02020603050405020304" charset="0"/>
                <a:sym typeface="+mn-ea"/>
              </a:rPr>
              <a:t>thousand people turned up for the spectacle. </a:t>
            </a:r>
            <a:r>
              <a:rPr lang="en-US" altLang="zh-CN" sz="2800" dirty="0" smtClean="0">
                <a:latin typeface="华文中宋" panose="02010600040101010101" charset="-122"/>
                <a:ea typeface="华文中宋" panose="02010600040101010101" charset="-122"/>
                <a:cs typeface="华文中宋" panose="02010600040101010101" charset="-122"/>
                <a:sym typeface="+mn-ea"/>
              </a:rPr>
              <a:t>  </a:t>
            </a:r>
            <a:endParaRPr lang="en-US" altLang="zh-CN" sz="2800" dirty="0" smtClean="0">
              <a:latin typeface="华文中宋" panose="02010600040101010101" charset="-122"/>
              <a:ea typeface="华文中宋" panose="02010600040101010101" charset="-122"/>
              <a:cs typeface="华文中宋" panose="02010600040101010101" charset="-122"/>
              <a:sym typeface="+mn-ea"/>
            </a:endParaRPr>
          </a:p>
          <a:p>
            <a:pPr>
              <a:lnSpc>
                <a:spcPct val="90000"/>
              </a:lnSpc>
              <a:spcBef>
                <a:spcPts val="1000"/>
              </a:spcBef>
            </a:pPr>
            <a:r>
              <a:rPr lang="en-US" altLang="zh-CN" sz="2800" dirty="0" smtClean="0">
                <a:latin typeface="华文中宋" panose="02010600040101010101" charset="-122"/>
                <a:ea typeface="华文中宋" panose="02010600040101010101" charset="-122"/>
                <a:cs typeface="华文中宋" panose="02010600040101010101" charset="-122"/>
                <a:sym typeface="+mn-ea"/>
              </a:rPr>
              <a:t>    9.4</a:t>
            </a:r>
            <a:r>
              <a:rPr lang="zh-CN" altLang="en-US" sz="2800" dirty="0">
                <a:latin typeface="华文中宋" panose="02010600040101010101" charset="-122"/>
                <a:ea typeface="华文中宋" panose="02010600040101010101" charset="-122"/>
                <a:cs typeface="华文中宋" panose="02010600040101010101" charset="-122"/>
                <a:sym typeface="+mn-ea"/>
              </a:rPr>
              <a:t>万人参加了这个盛大的</a:t>
            </a:r>
            <a:r>
              <a:rPr lang="zh-CN" altLang="en-US" sz="2800" dirty="0" smtClean="0">
                <a:latin typeface="华文中宋" panose="02010600040101010101" charset="-122"/>
                <a:ea typeface="华文中宋" panose="02010600040101010101" charset="-122"/>
                <a:cs typeface="华文中宋" panose="02010600040101010101" charset="-122"/>
                <a:sym typeface="+mn-ea"/>
              </a:rPr>
              <a:t>活动</a:t>
            </a:r>
            <a:r>
              <a:rPr lang="en-US" altLang="zh-CN" sz="2800" dirty="0" smtClean="0">
                <a:latin typeface="华文中宋" panose="02010600040101010101" charset="-122"/>
                <a:ea typeface="华文中宋" panose="02010600040101010101" charset="-122"/>
                <a:cs typeface="华文中宋" panose="02010600040101010101" charset="-122"/>
                <a:sym typeface="+mn-ea"/>
              </a:rPr>
              <a:t>。 </a:t>
            </a:r>
            <a:r>
              <a:rPr lang="en-US" altLang="zh-CN" sz="2800" dirty="0" smtClean="0">
                <a:latin typeface="Times New Roman" panose="02020603050405020304" charset="0"/>
                <a:ea typeface="华文中宋" panose="02010600040101010101" charset="-122"/>
                <a:cs typeface="Times New Roman" panose="02020603050405020304" charset="0"/>
                <a:sym typeface="+mn-ea"/>
              </a:rPr>
              <a:t>      </a:t>
            </a:r>
            <a:endParaRPr lang="en-US" altLang="zh-CN" sz="2800" dirty="0">
              <a:latin typeface="Times New Roman" panose="02020603050405020304" charset="0"/>
              <a:cs typeface="Times New Roman" panose="02020603050405020304" charset="0"/>
              <a:sym typeface="+mn-ea"/>
            </a:endParaRPr>
          </a:p>
        </p:txBody>
      </p:sp>
      <p:sp>
        <p:nvSpPr>
          <p:cNvPr id="1048604" name="文本框 1"/>
          <p:cNvSpPr txBox="1"/>
          <p:nvPr/>
        </p:nvSpPr>
        <p:spPr>
          <a:xfrm>
            <a:off x="212178" y="2027397"/>
            <a:ext cx="1537882" cy="475615"/>
          </a:xfrm>
          <a:prstGeom prst="rect">
            <a:avLst/>
          </a:prstGeom>
          <a:solidFill>
            <a:srgbClr val="0070C0"/>
          </a:solidFill>
        </p:spPr>
        <p:txBody>
          <a:bodyPr wrap="square" rtlCol="0">
            <a:spAutoFit/>
          </a:bodyPr>
          <a:lstStyle/>
          <a:p>
            <a:r>
              <a:rPr kumimoji="1" lang="zh-CN" sz="2500" b="1" dirty="0">
                <a:solidFill>
                  <a:schemeClr val="lt1"/>
                </a:solidFill>
              </a:rPr>
              <a:t>翻译句子</a:t>
            </a:r>
            <a:endParaRPr kumimoji="1" lang="zh-CN" sz="2500" b="1" dirty="0">
              <a:solidFill>
                <a:schemeClr val="lt1"/>
              </a:solidFill>
            </a:endParaRPr>
          </a:p>
        </p:txBody>
      </p:sp>
      <p:sp>
        <p:nvSpPr>
          <p:cNvPr id="1048605" name="文本框 2"/>
          <p:cNvSpPr txBox="1"/>
          <p:nvPr/>
        </p:nvSpPr>
        <p:spPr>
          <a:xfrm>
            <a:off x="442507" y="2466290"/>
            <a:ext cx="11945620" cy="553085"/>
          </a:xfrm>
          <a:prstGeom prst="rect">
            <a:avLst/>
          </a:prstGeom>
          <a:noFill/>
        </p:spPr>
        <p:txBody>
          <a:bodyPr wrap="square" rtlCol="0">
            <a:spAutoFit/>
          </a:bodyPr>
          <a:lstStyle/>
          <a:p>
            <a:r>
              <a:rPr lang="en-US" altLang="zh-CN" sz="3000" dirty="0" smtClean="0">
                <a:solidFill>
                  <a:srgbClr val="FF0000"/>
                </a:solidFill>
                <a:latin typeface="Times New Roman" panose="02020603050405020304" charset="0"/>
                <a:ea typeface="华文中宋" panose="02010600040101010101" charset="-122"/>
                <a:cs typeface="Times New Roman" panose="02020603050405020304" charset="0"/>
                <a:sym typeface="+mn-ea"/>
              </a:rPr>
              <a:t>The </a:t>
            </a:r>
            <a:r>
              <a:rPr lang="en-US" altLang="zh-CN" sz="3000" dirty="0">
                <a:solidFill>
                  <a:srgbClr val="FF0000"/>
                </a:solidFill>
                <a:latin typeface="Times New Roman" panose="02020603050405020304" charset="0"/>
                <a:ea typeface="华文中宋" panose="02010600040101010101" charset="-122"/>
                <a:cs typeface="Times New Roman" panose="02020603050405020304" charset="0"/>
                <a:sym typeface="+mn-ea"/>
              </a:rPr>
              <a:t>offence carries a mandatory life </a:t>
            </a:r>
            <a:r>
              <a:rPr lang="en-US" altLang="zh-CN" sz="3000" dirty="0" smtClean="0">
                <a:solidFill>
                  <a:srgbClr val="FF0000"/>
                </a:solidFill>
                <a:latin typeface="Times New Roman" panose="02020603050405020304" charset="0"/>
                <a:ea typeface="华文中宋" panose="02010600040101010101" charset="-122"/>
                <a:cs typeface="Times New Roman" panose="02020603050405020304" charset="0"/>
                <a:sym typeface="+mn-ea"/>
              </a:rPr>
              <a:t>sentence.</a:t>
            </a:r>
            <a:endParaRPr lang="en-US" altLang="zh-CN" sz="3000" dirty="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215900" y="5688235"/>
            <a:ext cx="1534160" cy="475615"/>
          </a:xfrm>
          <a:prstGeom prst="rect">
            <a:avLst/>
          </a:prstGeom>
          <a:solidFill>
            <a:srgbClr val="0070C0"/>
          </a:solidFill>
        </p:spPr>
        <p:txBody>
          <a:bodyPr wrap="square" rtlCol="0">
            <a:spAutoFit/>
          </a:bodyPr>
          <a:lstStyle/>
          <a:p>
            <a:pPr lvl="0" algn="l">
              <a:buClrTx/>
              <a:buSzTx/>
              <a:buFontTx/>
            </a:pPr>
            <a:r>
              <a:rPr kumimoji="1" lang="zh-CN" sz="2500" b="1" dirty="0">
                <a:solidFill>
                  <a:schemeClr val="lt1"/>
                </a:solidFill>
                <a:sym typeface="+mn-ea"/>
              </a:rPr>
              <a:t>翻译句子</a:t>
            </a:r>
            <a:endParaRPr kumimoji="1" lang="zh-CN" sz="2500" b="1" dirty="0">
              <a:solidFill>
                <a:schemeClr val="lt1"/>
              </a:solidFill>
              <a:sym typeface="+mn-ea"/>
            </a:endParaRPr>
          </a:p>
        </p:txBody>
      </p:sp>
      <p:sp>
        <p:nvSpPr>
          <p:cNvPr id="1048607" name="文本框 5"/>
          <p:cNvSpPr txBox="1"/>
          <p:nvPr/>
        </p:nvSpPr>
        <p:spPr>
          <a:xfrm>
            <a:off x="164465" y="6093437"/>
            <a:ext cx="11269980" cy="553085"/>
          </a:xfrm>
          <a:prstGeom prst="rect">
            <a:avLst/>
          </a:prstGeom>
          <a:noFill/>
        </p:spPr>
        <p:txBody>
          <a:bodyPr wrap="square" rtlCol="0">
            <a:spAutoFit/>
          </a:bodyPr>
          <a:lstStyle/>
          <a:p>
            <a:r>
              <a:rPr lang="en-US" sz="3000" dirty="0">
                <a:solidFill>
                  <a:srgbClr val="FF0000"/>
                </a:solidFill>
                <a:latin typeface="Times New Roman" panose="02020603050405020304" charset="0"/>
                <a:cs typeface="Times New Roman" panose="02020603050405020304" charset="0"/>
              </a:rPr>
              <a:t>The carnival parade was a magnificent </a:t>
            </a:r>
            <a:r>
              <a:rPr lang="en-US" sz="3000" dirty="0" smtClean="0">
                <a:solidFill>
                  <a:srgbClr val="FF0000"/>
                </a:solidFill>
                <a:latin typeface="Times New Roman" panose="02020603050405020304" charset="0"/>
                <a:cs typeface="Times New Roman" panose="02020603050405020304" charset="0"/>
              </a:rPr>
              <a:t>spectacle</a:t>
            </a:r>
            <a:r>
              <a:rPr sz="3000" dirty="0" smtClean="0">
                <a:solidFill>
                  <a:srgbClr val="FF0000"/>
                </a:solidFill>
                <a:latin typeface="Times New Roman" panose="02020603050405020304" charset="0"/>
                <a:cs typeface="Times New Roman" panose="02020603050405020304" charset="0"/>
              </a:rPr>
              <a:t>.</a:t>
            </a:r>
            <a:endParaRPr sz="3000" dirty="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864732" y="2024821"/>
            <a:ext cx="8559800" cy="521970"/>
          </a:xfrm>
          <a:prstGeom prst="rect">
            <a:avLst/>
          </a:prstGeom>
          <a:noFill/>
        </p:spPr>
        <p:txBody>
          <a:bodyPr wrap="square" rtlCol="0" anchor="t">
            <a:spAutoFit/>
          </a:bodyPr>
          <a:lstStyle/>
          <a:p>
            <a:r>
              <a:rPr lang="zh-CN" altLang="en-US" sz="2800" dirty="0" smtClean="0">
                <a:ea typeface="华文中宋" panose="02010600040101010101" charset="-122"/>
              </a:rPr>
              <a:t>这种</a:t>
            </a:r>
            <a:r>
              <a:rPr lang="zh-CN" altLang="en-US" sz="2800" dirty="0">
                <a:ea typeface="华文中宋" panose="02010600040101010101" charset="-122"/>
              </a:rPr>
              <a:t>罪行依照法律要判</a:t>
            </a:r>
            <a:r>
              <a:rPr lang="zh-CN" altLang="en-US" sz="2800" dirty="0" smtClean="0">
                <a:ea typeface="华文中宋" panose="02010600040101010101" charset="-122"/>
              </a:rPr>
              <a:t>无期徒刑。  </a:t>
            </a:r>
            <a:endParaRPr lang="zh-CN" altLang="en-US" sz="2800" dirty="0">
              <a:ea typeface="华文中宋" panose="02010600040101010101" charset="-122"/>
            </a:endParaRPr>
          </a:p>
        </p:txBody>
      </p:sp>
      <p:cxnSp>
        <p:nvCxnSpPr>
          <p:cNvPr id="3145728" name="直接连接符 8"/>
          <p:cNvCxnSpPr/>
          <p:nvPr/>
        </p:nvCxnSpPr>
        <p:spPr>
          <a:xfrm>
            <a:off x="289472" y="2985684"/>
            <a:ext cx="7559370" cy="12918"/>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239149" y="6612831"/>
            <a:ext cx="7660017" cy="2409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1" y="0"/>
            <a:ext cx="1947545" cy="523220"/>
          </a:xfrm>
          <a:prstGeom prst="rect">
            <a:avLst/>
          </a:prstGeom>
          <a:solidFill>
            <a:schemeClr val="accent6"/>
          </a:solidFill>
        </p:spPr>
        <p:txBody>
          <a:bodyPr wrap="square" rtlCol="0">
            <a:spAutoFit/>
          </a:bodyPr>
          <a:lstStyle/>
          <a:p>
            <a:pPr lvl="0" algn="l">
              <a:buClrTx/>
              <a:buSzTx/>
              <a:buFontTx/>
            </a:pPr>
            <a:r>
              <a:rPr kumimoji="1" lang="zh-CN" sz="2800" b="1" dirty="0">
                <a:solidFill>
                  <a:schemeClr val="lt1"/>
                </a:solidFill>
                <a:sym typeface="+mn-ea"/>
              </a:rPr>
              <a:t>词汇</a:t>
            </a:r>
            <a:r>
              <a:rPr kumimoji="1" lang="zh-CN" sz="2800" b="1" dirty="0" smtClean="0">
                <a:solidFill>
                  <a:schemeClr val="lt1"/>
                </a:solidFill>
                <a:sym typeface="+mn-ea"/>
              </a:rPr>
              <a:t>讲解</a:t>
            </a:r>
            <a:r>
              <a:rPr kumimoji="1" lang="en-US" altLang="zh-CN" sz="2800" b="1" dirty="0" smtClean="0">
                <a:solidFill>
                  <a:schemeClr val="lt1"/>
                </a:solidFill>
                <a:sym typeface="+mn-ea"/>
              </a:rPr>
              <a:t> 3</a:t>
            </a:r>
            <a:endParaRPr kumimoji="1" lang="zh-CN" sz="2800" b="1" dirty="0">
              <a:solidFill>
                <a:schemeClr val="lt1"/>
              </a:solidFill>
              <a:sym typeface="+mn-ea"/>
            </a:endParaRPr>
          </a:p>
        </p:txBody>
      </p:sp>
      <p:sp>
        <p:nvSpPr>
          <p:cNvPr id="3" name="文本框 6"/>
          <p:cNvSpPr txBox="1"/>
          <p:nvPr/>
        </p:nvSpPr>
        <p:spPr>
          <a:xfrm>
            <a:off x="1864732" y="5685659"/>
            <a:ext cx="8062595" cy="521970"/>
          </a:xfrm>
          <a:prstGeom prst="rect">
            <a:avLst/>
          </a:prstGeom>
          <a:noFill/>
        </p:spPr>
        <p:txBody>
          <a:bodyPr wrap="square" rtlCol="0" anchor="t">
            <a:spAutoFit/>
          </a:bodyPr>
          <a:lstStyle/>
          <a:p>
            <a:r>
              <a:rPr lang="zh-CN" altLang="en-US" sz="2800" dirty="0">
                <a:latin typeface="华文中宋" panose="02010600040101010101" charset="-122"/>
                <a:ea typeface="华文中宋" panose="02010600040101010101" charset="-122"/>
              </a:rPr>
              <a:t>狂欢节游行场面热烈，</a:t>
            </a:r>
            <a:r>
              <a:rPr lang="zh-CN" altLang="en-US" sz="2800" dirty="0" smtClean="0">
                <a:latin typeface="华文中宋" panose="02010600040101010101" charset="-122"/>
                <a:ea typeface="华文中宋" panose="02010600040101010101" charset="-122"/>
              </a:rPr>
              <a:t>蔚为大观。</a:t>
            </a:r>
            <a:endParaRPr lang="zh-CN" altLang="en-US" sz="2800" dirty="0">
              <a:latin typeface="华文中宋" panose="02010600040101010101" charset="-122"/>
              <a:ea typeface="华文中宋" panose="0201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wipe(down)">
                                      <p:cBhvr>
                                        <p:cTn id="7" dur="500"/>
                                        <p:tgtEl>
                                          <p:spTgt spid="1048602">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wipe(down)">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4"/>
                                        </p:tgtEl>
                                        <p:attrNameLst>
                                          <p:attrName>style.visibility</p:attrName>
                                        </p:attrNameLst>
                                      </p:cBhvr>
                                      <p:to>
                                        <p:strVal val="visible"/>
                                      </p:to>
                                    </p:set>
                                    <p:animEffect transition="in" filter="blinds(horizontal)">
                                      <p:cBhvr>
                                        <p:cTn id="15" dur="500"/>
                                        <p:tgtEl>
                                          <p:spTgt spid="104860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8" end="8"/>
                                            </p:txEl>
                                          </p:spTgt>
                                        </p:tgtEl>
                                        <p:attrNameLst>
                                          <p:attrName>style.visibility</p:attrName>
                                        </p:attrNameLst>
                                      </p:cBhvr>
                                      <p:to>
                                        <p:strVal val="visible"/>
                                      </p:to>
                                    </p:set>
                                    <p:animEffect transition="in" filter="wipe(down)">
                                      <p:cBhvr>
                                        <p:cTn id="31" dur="500"/>
                                        <p:tgtEl>
                                          <p:spTgt spid="1048602">
                                            <p:txEl>
                                              <p:pRg st="8" end="8"/>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9" end="9"/>
                                            </p:txEl>
                                          </p:spTgt>
                                        </p:tgtEl>
                                        <p:attrNameLst>
                                          <p:attrName>style.visibility</p:attrName>
                                        </p:attrNameLst>
                                      </p:cBhvr>
                                      <p:to>
                                        <p:strVal val="visible"/>
                                      </p:to>
                                    </p:set>
                                    <p:animEffect transition="in" filter="wipe(down)">
                                      <p:cBhvr>
                                        <p:cTn id="34" dur="500"/>
                                        <p:tgtEl>
                                          <p:spTgt spid="1048602">
                                            <p:txEl>
                                              <p:pRg st="9" end="9"/>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048606"/>
                                        </p:tgtEl>
                                        <p:attrNameLst>
                                          <p:attrName>style.visibility</p:attrName>
                                        </p:attrNameLst>
                                      </p:cBhvr>
                                      <p:to>
                                        <p:strVal val="visible"/>
                                      </p:to>
                                    </p:set>
                                    <p:animEffect transition="in" filter="blinds(horizontal)">
                                      <p:cBhvr>
                                        <p:cTn id="39" dur="500"/>
                                        <p:tgtEl>
                                          <p:spTgt spid="1048606"/>
                                        </p:tgtEl>
                                      </p:cBhvr>
                                    </p:animEffect>
                                  </p:childTnLst>
                                </p:cTn>
                              </p:par>
                              <p:par>
                                <p:cTn id="40" presetID="22" presetClass="entr" presetSubtype="4" fill="hold" nodeType="withEffect">
                                  <p:stCondLst>
                                    <p:cond delay="0"/>
                                  </p:stCondLst>
                                  <p:childTnLst>
                                    <p:set>
                                      <p:cBhvr>
                                        <p:cTn id="41" dur="1" fill="hold">
                                          <p:stCondLst>
                                            <p:cond delay="0"/>
                                          </p:stCondLst>
                                        </p:cTn>
                                        <p:tgtEl>
                                          <p:spTgt spid="3145729"/>
                                        </p:tgtEl>
                                        <p:attrNameLst>
                                          <p:attrName>style.visibility</p:attrName>
                                        </p:attrNameLst>
                                      </p:cBhvr>
                                      <p:to>
                                        <p:strVal val="visible"/>
                                      </p:to>
                                    </p:set>
                                    <p:animEffect transition="in" filter="wipe(down)">
                                      <p:cBhvr>
                                        <p:cTn id="42" dur="500"/>
                                        <p:tgtEl>
                                          <p:spTgt spid="314572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linds(horizont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8890" y="523240"/>
            <a:ext cx="12085955" cy="5157470"/>
          </a:xfrm>
          <a:prstGeom prst="rect">
            <a:avLst/>
          </a:prstGeom>
          <a:noFill/>
        </p:spPr>
        <p:txBody>
          <a:bodyPr wrap="square" rtlCol="0">
            <a:spAutoFit/>
          </a:bodyPr>
          <a:lstStyle/>
          <a:p>
            <a:pPr>
              <a:lnSpc>
                <a:spcPct val="90000"/>
              </a:lnSpc>
              <a:spcBef>
                <a:spcPts val="1000"/>
              </a:spcBef>
            </a:pPr>
            <a:r>
              <a:rPr lang="en-US" sz="2800" dirty="0" smtClean="0">
                <a:solidFill>
                  <a:schemeClr val="tx1"/>
                </a:solidFill>
                <a:latin typeface="Times New Roman" panose="02020603050405020304" charset="0"/>
                <a:cs typeface="Times New Roman" panose="02020603050405020304" charset="0"/>
                <a:sym typeface="+mn-ea"/>
              </a:rPr>
              <a:t>1. </a:t>
            </a:r>
            <a:r>
              <a:rPr lang="en-US" sz="2800" dirty="0" smtClean="0">
                <a:solidFill>
                  <a:srgbClr val="3333FF"/>
                </a:solidFill>
                <a:latin typeface="Times New Roman" panose="02020603050405020304" charset="0"/>
                <a:cs typeface="Times New Roman" panose="02020603050405020304" charset="0"/>
                <a:sym typeface="+mn-ea"/>
              </a:rPr>
              <a:t>contagious</a:t>
            </a:r>
            <a:r>
              <a:rPr lang="en-US" altLang="zh-CN" sz="2800" dirty="0" smtClean="0">
                <a:latin typeface="Times New Roman" panose="02020603050405020304" charset="0"/>
                <a:ea typeface="华文中宋" panose="02010600040101010101" charset="-122"/>
                <a:cs typeface="Times New Roman" panose="02020603050405020304" charset="0"/>
                <a:sym typeface="+mn-ea"/>
              </a:rPr>
              <a:t>:  a </a:t>
            </a:r>
            <a:r>
              <a:rPr lang="en-US" altLang="zh-CN" sz="2800" dirty="0">
                <a:latin typeface="Times New Roman" panose="02020603050405020304" charset="0"/>
                <a:ea typeface="华文中宋" panose="02010600040101010101" charset="-122"/>
                <a:cs typeface="Times New Roman" panose="02020603050405020304" charset="0"/>
                <a:sym typeface="+mn-ea"/>
              </a:rPr>
              <a:t>contagious disease spreads by people touching each other</a:t>
            </a:r>
            <a:endParaRPr lang="en-US" altLang="zh-CN" sz="2800" dirty="0" smtClean="0">
              <a:latin typeface="Times New Roman" panose="02020603050405020304" charset="0"/>
              <a:ea typeface="华文中宋" panose="02010600040101010101" charset="-122"/>
              <a:cs typeface="Times New Roman" panose="02020603050405020304" charset="0"/>
              <a:sym typeface="+mn-ea"/>
            </a:endParaRPr>
          </a:p>
          <a:p>
            <a:pPr>
              <a:lnSpc>
                <a:spcPct val="90000"/>
              </a:lnSpc>
              <a:spcBef>
                <a:spcPts val="1000"/>
              </a:spcBef>
            </a:pPr>
            <a:r>
              <a:rPr lang="en-US" altLang="zh-CN" sz="2800" dirty="0" smtClean="0">
                <a:latin typeface="Times New Roman" panose="02020603050405020304" charset="0"/>
                <a:ea typeface="华文中宋" panose="02010600040101010101" charset="-122"/>
                <a:cs typeface="Times New Roman" panose="02020603050405020304" charset="0"/>
                <a:sym typeface="+mn-ea"/>
              </a:rPr>
              <a:t>     </a:t>
            </a:r>
            <a:r>
              <a:rPr lang="zh-CN" altLang="en-US" sz="2800" dirty="0" smtClean="0">
                <a:latin typeface="华文中宋" panose="02010600040101010101" charset="-122"/>
                <a:ea typeface="华文中宋" panose="02010600040101010101" charset="-122"/>
                <a:cs typeface="Times New Roman" panose="02020603050405020304" charset="0"/>
                <a:sym typeface="+mn-ea"/>
              </a:rPr>
              <a:t>（</a:t>
            </a:r>
            <a:r>
              <a:rPr lang="zh-CN" altLang="en-US" sz="2800" dirty="0" smtClean="0">
                <a:latin typeface="华文中宋" panose="02010600040101010101" charset="-122"/>
                <a:ea typeface="华文中宋" panose="02010600040101010101" charset="-122"/>
                <a:cs typeface="华文中宋" panose="02010600040101010101" charset="-122"/>
                <a:sym typeface="+mn-ea"/>
              </a:rPr>
              <a:t>疾病</a:t>
            </a:r>
            <a:r>
              <a:rPr lang="zh-CN" altLang="en-US" sz="2800" dirty="0">
                <a:latin typeface="华文中宋" panose="02010600040101010101" charset="-122"/>
                <a:ea typeface="华文中宋" panose="02010600040101010101" charset="-122"/>
                <a:cs typeface="华文中宋" panose="02010600040101010101" charset="-122"/>
                <a:sym typeface="+mn-ea"/>
              </a:rPr>
              <a:t>）接触传染</a:t>
            </a:r>
            <a:r>
              <a:rPr lang="zh-CN" altLang="en-US" sz="2800" dirty="0" smtClean="0">
                <a:latin typeface="华文中宋" panose="02010600040101010101" charset="-122"/>
                <a:ea typeface="华文中宋" panose="02010600040101010101" charset="-122"/>
                <a:cs typeface="华文中宋" panose="02010600040101010101" charset="-122"/>
                <a:sym typeface="+mn-ea"/>
              </a:rPr>
              <a:t>的</a:t>
            </a:r>
            <a:endParaRPr lang="en-US" altLang="zh-CN" sz="2800" dirty="0" smtClean="0">
              <a:latin typeface="华文中宋" panose="02010600040101010101" charset="-122"/>
              <a:ea typeface="华文中宋" panose="02010600040101010101" charset="-122"/>
              <a:cs typeface="华文中宋" panose="02010600040101010101" charset="-122"/>
              <a:sym typeface="+mn-ea"/>
            </a:endParaRPr>
          </a:p>
          <a:p>
            <a:pPr>
              <a:lnSpc>
                <a:spcPct val="90000"/>
              </a:lnSpc>
              <a:spcBef>
                <a:spcPts val="1000"/>
              </a:spcBef>
            </a:pPr>
            <a:r>
              <a:rPr lang="en-US" altLang="zh-CN" sz="2800" dirty="0">
                <a:latin typeface="华文中宋" panose="02010600040101010101" charset="-122"/>
                <a:ea typeface="华文中宋" panose="02010600040101010101" charset="-122"/>
                <a:cs typeface="Times New Roman" panose="02020603050405020304" charset="0"/>
                <a:sym typeface="+mn-ea"/>
              </a:rPr>
              <a:t> </a:t>
            </a:r>
            <a:r>
              <a:rPr lang="en-US" altLang="zh-CN" sz="2800" dirty="0" smtClean="0">
                <a:latin typeface="Times New Roman" panose="02020603050405020304" charset="0"/>
                <a:ea typeface="华文中宋" panose="02010600040101010101" charset="-122"/>
                <a:cs typeface="Times New Roman" panose="02020603050405020304" charset="0"/>
              </a:rPr>
              <a:t>The </a:t>
            </a:r>
            <a:r>
              <a:rPr lang="en-US" altLang="zh-CN" sz="2800" dirty="0">
                <a:latin typeface="Times New Roman" panose="02020603050405020304" charset="0"/>
                <a:ea typeface="华文中宋" panose="02010600040101010101" charset="-122"/>
                <a:cs typeface="Times New Roman" panose="02020603050405020304" charset="0"/>
              </a:rPr>
              <a:t>cute but clumsy pink </a:t>
            </a:r>
            <a:r>
              <a:rPr lang="en-US" altLang="zh-CN" sz="2800" dirty="0" smtClean="0">
                <a:latin typeface="Times New Roman" panose="02020603050405020304" charset="0"/>
                <a:ea typeface="华文中宋" panose="02010600040101010101" charset="-122"/>
                <a:cs typeface="Times New Roman" panose="02020603050405020304" charset="0"/>
              </a:rPr>
              <a:t>piglet might </a:t>
            </a:r>
            <a:r>
              <a:rPr lang="en-US" altLang="zh-CN" sz="2800" dirty="0">
                <a:latin typeface="Times New Roman" panose="02020603050405020304" charset="0"/>
                <a:ea typeface="华文中宋" panose="02010600040101010101" charset="-122"/>
                <a:cs typeface="Times New Roman" panose="02020603050405020304" charset="0"/>
              </a:rPr>
              <a:t>be the most contagious thing this </a:t>
            </a:r>
            <a:r>
              <a:rPr lang="en-US" altLang="zh-CN" sz="2800" dirty="0" smtClean="0">
                <a:latin typeface="Times New Roman" panose="02020603050405020304" charset="0"/>
                <a:ea typeface="华文中宋" panose="02010600040101010101" charset="-122"/>
                <a:cs typeface="Times New Roman" panose="02020603050405020304" charset="0"/>
              </a:rPr>
              <a:t>summer.   </a:t>
            </a:r>
            <a:endParaRPr lang="en-US" altLang="zh-CN" sz="2800" dirty="0" smtClean="0">
              <a:latin typeface="Times New Roman" panose="02020603050405020304" charset="0"/>
              <a:ea typeface="华文中宋" panose="02010600040101010101" charset="-122"/>
              <a:cs typeface="Times New Roman" panose="02020603050405020304" charset="0"/>
            </a:endParaRPr>
          </a:p>
          <a:p>
            <a:pPr>
              <a:lnSpc>
                <a:spcPct val="90000"/>
              </a:lnSpc>
              <a:spcBef>
                <a:spcPts val="1000"/>
              </a:spcBef>
            </a:pPr>
            <a:r>
              <a:rPr lang="en-US" altLang="zh-CN" sz="2800" dirty="0">
                <a:latin typeface="Times New Roman" panose="02020603050405020304" charset="0"/>
                <a:ea typeface="华文中宋" panose="02010600040101010101" charset="-122"/>
                <a:cs typeface="Times New Roman" panose="02020603050405020304" charset="0"/>
              </a:rPr>
              <a:t> </a:t>
            </a:r>
            <a:r>
              <a:rPr lang="en-US" altLang="zh-CN" sz="2800" dirty="0" smtClean="0">
                <a:latin typeface="Times New Roman" panose="02020603050405020304" charset="0"/>
                <a:ea typeface="华文中宋" panose="02010600040101010101" charset="-122"/>
                <a:cs typeface="Times New Roman" panose="02020603050405020304" charset="0"/>
              </a:rPr>
              <a:t>    </a:t>
            </a:r>
            <a:r>
              <a:rPr lang="zh-CN" altLang="en-US" sz="2800" dirty="0" smtClean="0">
                <a:latin typeface="华文中宋" panose="02010600040101010101" charset="-122"/>
                <a:ea typeface="华文中宋" panose="02010600040101010101" charset="-122"/>
                <a:cs typeface="华文中宋" panose="02010600040101010101" charset="-122"/>
              </a:rPr>
              <a:t>可爱</a:t>
            </a:r>
            <a:r>
              <a:rPr lang="zh-CN" altLang="en-US" sz="2800" dirty="0">
                <a:latin typeface="华文中宋" panose="02010600040101010101" charset="-122"/>
                <a:ea typeface="华文中宋" panose="02010600040101010101" charset="-122"/>
                <a:cs typeface="华文中宋" panose="02010600040101010101" charset="-122"/>
              </a:rPr>
              <a:t>却又笨拙的粉红</a:t>
            </a:r>
            <a:r>
              <a:rPr lang="zh-CN" altLang="en-US" sz="2800" dirty="0" smtClean="0">
                <a:latin typeface="华文中宋" panose="02010600040101010101" charset="-122"/>
                <a:ea typeface="华文中宋" panose="02010600040101010101" charset="-122"/>
                <a:cs typeface="华文中宋" panose="02010600040101010101" charset="-122"/>
              </a:rPr>
              <a:t>小猪大概</a:t>
            </a:r>
            <a:r>
              <a:rPr lang="zh-CN" altLang="en-US" sz="2800" dirty="0">
                <a:latin typeface="华文中宋" panose="02010600040101010101" charset="-122"/>
                <a:ea typeface="华文中宋" panose="02010600040101010101" charset="-122"/>
                <a:cs typeface="华文中宋" panose="02010600040101010101" charset="-122"/>
              </a:rPr>
              <a:t>是今夏最具感染力的角色了</a:t>
            </a:r>
            <a:r>
              <a:rPr lang="zh-CN" altLang="en-US" sz="2800" dirty="0" smtClean="0">
                <a:latin typeface="华文中宋" panose="02010600040101010101" charset="-122"/>
                <a:ea typeface="华文中宋" panose="02010600040101010101" charset="-122"/>
                <a:cs typeface="华文中宋" panose="02010600040101010101" charset="-122"/>
              </a:rPr>
              <a:t>。</a:t>
            </a:r>
            <a:endParaRPr lang="en-US" altLang="zh-CN" sz="2800" dirty="0">
              <a:latin typeface="Times New Roman" panose="02020603050405020304" charset="0"/>
              <a:ea typeface="华文中宋" panose="02010600040101010101" charset="-122"/>
              <a:cs typeface="Times New Roman" panose="02020603050405020304" charset="0"/>
            </a:endParaRPr>
          </a:p>
          <a:p>
            <a:pPr>
              <a:lnSpc>
                <a:spcPct val="90000"/>
              </a:lnSpc>
              <a:spcBef>
                <a:spcPts val="1000"/>
              </a:spcBef>
            </a:pPr>
            <a:endParaRPr lang="en-US" altLang="zh-CN" sz="3200" dirty="0" smtClean="0">
              <a:latin typeface="Times New Roman" panose="02020603050405020304" charset="0"/>
              <a:cs typeface="Times New Roman" panose="02020603050405020304" charset="0"/>
            </a:endParaRPr>
          </a:p>
          <a:p>
            <a:pPr>
              <a:lnSpc>
                <a:spcPct val="90000"/>
              </a:lnSpc>
              <a:spcBef>
                <a:spcPts val="1000"/>
              </a:spcBef>
            </a:pPr>
            <a:endParaRPr lang="en-US" altLang="zh-CN" sz="3200" dirty="0" smtClean="0">
              <a:latin typeface="Times New Roman" panose="02020603050405020304" charset="0"/>
              <a:cs typeface="Times New Roman" panose="02020603050405020304" charset="0"/>
            </a:endParaRPr>
          </a:p>
          <a:p>
            <a:pPr>
              <a:lnSpc>
                <a:spcPct val="90000"/>
              </a:lnSpc>
              <a:spcBef>
                <a:spcPts val="1000"/>
              </a:spcBef>
            </a:pPr>
            <a:r>
              <a:rPr lang="en-US" altLang="zh-CN" sz="3200" dirty="0" smtClean="0">
                <a:latin typeface="Times New Roman" panose="02020603050405020304" charset="0"/>
                <a:cs typeface="Times New Roman" panose="02020603050405020304" charset="0"/>
              </a:rPr>
              <a:t>2</a:t>
            </a:r>
            <a:r>
              <a:rPr lang="en-US" altLang="zh-CN" sz="3200" dirty="0">
                <a:latin typeface="Times New Roman" panose="02020603050405020304" charset="0"/>
                <a:cs typeface="Times New Roman" panose="02020603050405020304" charset="0"/>
              </a:rPr>
              <a:t>. </a:t>
            </a:r>
            <a:r>
              <a:rPr lang="en-US" altLang="zh-CN" sz="2800" dirty="0" smtClean="0">
                <a:solidFill>
                  <a:srgbClr val="3333FF"/>
                </a:solidFill>
                <a:latin typeface="Times New Roman" panose="02020603050405020304" charset="0"/>
                <a:cs typeface="Times New Roman" panose="02020603050405020304" charset="0"/>
              </a:rPr>
              <a:t>solidarity</a:t>
            </a:r>
            <a:r>
              <a:rPr lang="en-US" altLang="zh-CN" sz="2800" dirty="0" smtClean="0"/>
              <a:t>: </a:t>
            </a:r>
            <a:r>
              <a:rPr lang="en-US" sz="2800" dirty="0">
                <a:latin typeface="Times New Roman" panose="02020603050405020304" charset="0"/>
                <a:ea typeface="华文中宋" panose="02010600040101010101" charset="-122"/>
                <a:cs typeface="Times New Roman" panose="02020603050405020304" charset="0"/>
                <a:sym typeface="+mn-ea"/>
              </a:rPr>
              <a:t>support by one person or group of people for another because they share feelings, opinions, aims, </a:t>
            </a:r>
            <a:r>
              <a:rPr lang="en-US" sz="2800" dirty="0" smtClean="0">
                <a:latin typeface="Times New Roman" panose="02020603050405020304" charset="0"/>
                <a:ea typeface="华文中宋" panose="02010600040101010101" charset="-122"/>
                <a:cs typeface="Times New Roman" panose="02020603050405020304" charset="0"/>
                <a:sym typeface="+mn-ea"/>
              </a:rPr>
              <a:t>etc.     </a:t>
            </a:r>
            <a:r>
              <a:rPr lang="zh-CN" altLang="en-US" sz="2800" dirty="0" smtClean="0">
                <a:latin typeface="Times New Roman" panose="02020603050405020304" charset="0"/>
                <a:ea typeface="华文中宋" panose="02010600040101010101" charset="-122"/>
                <a:cs typeface="Times New Roman" panose="02020603050405020304" charset="0"/>
                <a:sym typeface="+mn-ea"/>
              </a:rPr>
              <a:t>团结</a:t>
            </a:r>
            <a:r>
              <a:rPr lang="zh-CN" altLang="en-US" sz="2800" dirty="0">
                <a:latin typeface="Times New Roman" panose="02020603050405020304" charset="0"/>
                <a:ea typeface="华文中宋" panose="02010600040101010101" charset="-122"/>
                <a:cs typeface="Times New Roman" panose="02020603050405020304" charset="0"/>
                <a:sym typeface="+mn-ea"/>
              </a:rPr>
              <a:t>；齐心协力；同心同德；相互支持</a:t>
            </a:r>
            <a:endParaRPr sz="2800" dirty="0" smtClean="0">
              <a:latin typeface="Times New Roman" panose="02020603050405020304" charset="0"/>
              <a:ea typeface="华文中宋" panose="02010600040101010101" charset="-122"/>
              <a:cs typeface="Times New Roman" panose="02020603050405020304" charset="0"/>
              <a:sym typeface="+mn-ea"/>
            </a:endParaRPr>
          </a:p>
          <a:p>
            <a:pPr marL="457200" indent="-457200">
              <a:lnSpc>
                <a:spcPct val="90000"/>
              </a:lnSpc>
              <a:spcBef>
                <a:spcPts val="1000"/>
              </a:spcBef>
              <a:buFont typeface="Wingdings" panose="05000000000000000000" charset="0"/>
              <a:buChar char="ü"/>
            </a:pPr>
            <a:r>
              <a:rPr lang="en-US" altLang="zh-CN" sz="2800" dirty="0" smtClean="0">
                <a:latin typeface="Times New Roman" panose="02020603050405020304" charset="0"/>
                <a:cs typeface="Times New Roman" panose="02020603050405020304" charset="0"/>
                <a:sym typeface="+mn-ea"/>
              </a:rPr>
              <a:t>There </a:t>
            </a:r>
            <a:r>
              <a:rPr lang="en-US" altLang="zh-CN" sz="2800" dirty="0">
                <a:latin typeface="Times New Roman" panose="02020603050405020304" charset="0"/>
                <a:cs typeface="Times New Roman" panose="02020603050405020304" charset="0"/>
                <a:sym typeface="+mn-ea"/>
              </a:rPr>
              <a:t>was a degree of solidarity and sisterhood among the </a:t>
            </a:r>
            <a:r>
              <a:rPr lang="en-US" altLang="zh-CN" sz="2800" dirty="0" smtClean="0">
                <a:latin typeface="Times New Roman" panose="02020603050405020304" charset="0"/>
                <a:cs typeface="Times New Roman" panose="02020603050405020304" charset="0"/>
                <a:sym typeface="+mn-ea"/>
              </a:rPr>
              <a:t>women. </a:t>
            </a:r>
            <a:r>
              <a:rPr lang="en-US" altLang="zh-CN" sz="2800" dirty="0" smtClean="0">
                <a:latin typeface="华文中宋" panose="02010600040101010101" charset="-122"/>
                <a:ea typeface="华文中宋" panose="02010600040101010101" charset="-122"/>
                <a:cs typeface="华文中宋" panose="02010600040101010101" charset="-122"/>
                <a:sym typeface="+mn-ea"/>
              </a:rPr>
              <a:t>  </a:t>
            </a:r>
            <a:endParaRPr lang="en-US" altLang="zh-CN" sz="2800" dirty="0" smtClean="0">
              <a:latin typeface="华文中宋" panose="02010600040101010101" charset="-122"/>
              <a:ea typeface="华文中宋" panose="02010600040101010101" charset="-122"/>
              <a:cs typeface="华文中宋" panose="02010600040101010101" charset="-122"/>
              <a:sym typeface="+mn-ea"/>
            </a:endParaRPr>
          </a:p>
          <a:p>
            <a:pPr>
              <a:lnSpc>
                <a:spcPct val="90000"/>
              </a:lnSpc>
              <a:spcBef>
                <a:spcPts val="1000"/>
              </a:spcBef>
            </a:pPr>
            <a:r>
              <a:rPr lang="en-US" altLang="zh-CN" sz="2800" dirty="0" smtClean="0">
                <a:latin typeface="华文中宋" panose="02010600040101010101" charset="-122"/>
                <a:ea typeface="华文中宋" panose="02010600040101010101" charset="-122"/>
                <a:cs typeface="华文中宋" panose="02010600040101010101" charset="-122"/>
                <a:sym typeface="+mn-ea"/>
              </a:rPr>
              <a:t>  </a:t>
            </a:r>
            <a:r>
              <a:rPr lang="zh-CN" altLang="en-US" sz="2800" dirty="0" smtClean="0">
                <a:latin typeface="华文中宋" panose="02010600040101010101" charset="-122"/>
                <a:ea typeface="华文中宋" panose="02010600040101010101" charset="-122"/>
                <a:cs typeface="华文中宋" panose="02010600040101010101" charset="-122"/>
                <a:sym typeface="+mn-ea"/>
              </a:rPr>
              <a:t>这些</a:t>
            </a:r>
            <a:r>
              <a:rPr lang="zh-CN" altLang="en-US" sz="2800" dirty="0">
                <a:latin typeface="华文中宋" panose="02010600040101010101" charset="-122"/>
                <a:ea typeface="华文中宋" panose="02010600040101010101" charset="-122"/>
                <a:cs typeface="华文中宋" panose="02010600040101010101" charset="-122"/>
                <a:sym typeface="+mn-ea"/>
              </a:rPr>
              <a:t>女人之间具有一定程度的团结精神和姐妹</a:t>
            </a:r>
            <a:r>
              <a:rPr lang="zh-CN" altLang="en-US" sz="2800" dirty="0" smtClean="0">
                <a:latin typeface="华文中宋" panose="02010600040101010101" charset="-122"/>
                <a:ea typeface="华文中宋" panose="02010600040101010101" charset="-122"/>
                <a:cs typeface="华文中宋" panose="02010600040101010101" charset="-122"/>
                <a:sym typeface="+mn-ea"/>
              </a:rPr>
              <a:t>情谊</a:t>
            </a:r>
            <a:r>
              <a:rPr lang="en-US" altLang="zh-CN" sz="2800" dirty="0" smtClean="0">
                <a:latin typeface="华文中宋" panose="02010600040101010101" charset="-122"/>
                <a:ea typeface="华文中宋" panose="02010600040101010101" charset="-122"/>
                <a:cs typeface="华文中宋" panose="02010600040101010101" charset="-122"/>
                <a:sym typeface="+mn-ea"/>
              </a:rPr>
              <a:t>。 </a:t>
            </a:r>
            <a:r>
              <a:rPr lang="en-US" altLang="zh-CN" sz="2800" dirty="0" smtClean="0">
                <a:latin typeface="Times New Roman" panose="02020603050405020304" charset="0"/>
                <a:ea typeface="华文中宋" panose="02010600040101010101" charset="-122"/>
                <a:cs typeface="Times New Roman" panose="02020603050405020304" charset="0"/>
                <a:sym typeface="+mn-ea"/>
              </a:rPr>
              <a:t>      </a:t>
            </a:r>
            <a:endParaRPr lang="en-US" altLang="zh-CN" sz="2800" dirty="0">
              <a:latin typeface="Times New Roman" panose="02020603050405020304" charset="0"/>
              <a:cs typeface="Times New Roman" panose="02020603050405020304" charset="0"/>
              <a:sym typeface="+mn-ea"/>
            </a:endParaRPr>
          </a:p>
        </p:txBody>
      </p:sp>
      <p:sp>
        <p:nvSpPr>
          <p:cNvPr id="1048604" name="文本框 1"/>
          <p:cNvSpPr txBox="1"/>
          <p:nvPr/>
        </p:nvSpPr>
        <p:spPr>
          <a:xfrm>
            <a:off x="119963" y="2528266"/>
            <a:ext cx="1537882" cy="475615"/>
          </a:xfrm>
          <a:prstGeom prst="rect">
            <a:avLst/>
          </a:prstGeom>
          <a:solidFill>
            <a:srgbClr val="0070C0"/>
          </a:solidFill>
        </p:spPr>
        <p:txBody>
          <a:bodyPr wrap="square" rtlCol="0">
            <a:spAutoFit/>
          </a:bodyPr>
          <a:lstStyle/>
          <a:p>
            <a:r>
              <a:rPr kumimoji="1" lang="zh-CN" sz="2500" b="1" dirty="0">
                <a:solidFill>
                  <a:schemeClr val="lt1"/>
                </a:solidFill>
              </a:rPr>
              <a:t>翻译句子</a:t>
            </a:r>
            <a:endParaRPr kumimoji="1" lang="zh-CN" sz="2500" b="1" dirty="0">
              <a:solidFill>
                <a:schemeClr val="lt1"/>
              </a:solidFill>
            </a:endParaRPr>
          </a:p>
        </p:txBody>
      </p:sp>
      <p:sp>
        <p:nvSpPr>
          <p:cNvPr id="1048605" name="文本框 2"/>
          <p:cNvSpPr txBox="1"/>
          <p:nvPr/>
        </p:nvSpPr>
        <p:spPr>
          <a:xfrm>
            <a:off x="442507" y="2947378"/>
            <a:ext cx="11945620" cy="553085"/>
          </a:xfrm>
          <a:prstGeom prst="rect">
            <a:avLst/>
          </a:prstGeom>
          <a:noFill/>
        </p:spPr>
        <p:txBody>
          <a:bodyPr wrap="square" rtlCol="0">
            <a:spAutoFit/>
          </a:bodyPr>
          <a:lstStyle/>
          <a:p>
            <a:r>
              <a:rPr lang="en-US" altLang="zh-CN" sz="3000" dirty="0">
                <a:solidFill>
                  <a:srgbClr val="FF0000"/>
                </a:solidFill>
                <a:latin typeface="Times New Roman" panose="02020603050405020304" charset="0"/>
                <a:ea typeface="华文中宋" panose="02010600040101010101" charset="-122"/>
                <a:cs typeface="Times New Roman" panose="02020603050405020304" charset="0"/>
                <a:sym typeface="+mn-ea"/>
              </a:rPr>
              <a:t>His enthusiasm was contagious.</a:t>
            </a:r>
            <a:endParaRPr lang="en-US" altLang="zh-CN" sz="3000" dirty="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215900" y="5688235"/>
            <a:ext cx="1534160" cy="475615"/>
          </a:xfrm>
          <a:prstGeom prst="rect">
            <a:avLst/>
          </a:prstGeom>
          <a:solidFill>
            <a:srgbClr val="0070C0"/>
          </a:solidFill>
        </p:spPr>
        <p:txBody>
          <a:bodyPr wrap="square" rtlCol="0">
            <a:spAutoFit/>
          </a:bodyPr>
          <a:lstStyle/>
          <a:p>
            <a:pPr lvl="0" algn="l">
              <a:buClrTx/>
              <a:buSzTx/>
              <a:buFontTx/>
            </a:pPr>
            <a:r>
              <a:rPr kumimoji="1" lang="zh-CN" sz="2500" b="1" dirty="0">
                <a:solidFill>
                  <a:schemeClr val="lt1"/>
                </a:solidFill>
                <a:sym typeface="+mn-ea"/>
              </a:rPr>
              <a:t>翻译句子</a:t>
            </a:r>
            <a:endParaRPr kumimoji="1" lang="zh-CN" sz="2500" b="1" dirty="0">
              <a:solidFill>
                <a:schemeClr val="lt1"/>
              </a:solidFill>
              <a:sym typeface="+mn-ea"/>
            </a:endParaRPr>
          </a:p>
        </p:txBody>
      </p:sp>
      <p:sp>
        <p:nvSpPr>
          <p:cNvPr id="1048607" name="文本框 5"/>
          <p:cNvSpPr txBox="1"/>
          <p:nvPr/>
        </p:nvSpPr>
        <p:spPr>
          <a:xfrm>
            <a:off x="164465" y="6093437"/>
            <a:ext cx="11269980" cy="553085"/>
          </a:xfrm>
          <a:prstGeom prst="rect">
            <a:avLst/>
          </a:prstGeom>
          <a:noFill/>
        </p:spPr>
        <p:txBody>
          <a:bodyPr wrap="square" rtlCol="0">
            <a:spAutoFit/>
          </a:bodyPr>
          <a:lstStyle/>
          <a:p>
            <a:r>
              <a:rPr lang="en-US" sz="3000" dirty="0" smtClean="0">
                <a:solidFill>
                  <a:srgbClr val="FF0000"/>
                </a:solidFill>
                <a:latin typeface="Times New Roman" panose="02020603050405020304" charset="0"/>
                <a:cs typeface="Times New Roman" panose="02020603050405020304" charset="0"/>
              </a:rPr>
              <a:t>The </a:t>
            </a:r>
            <a:r>
              <a:rPr lang="en-US" sz="3000" dirty="0">
                <a:solidFill>
                  <a:srgbClr val="FF0000"/>
                </a:solidFill>
                <a:latin typeface="Times New Roman" panose="02020603050405020304" charset="0"/>
                <a:cs typeface="Times New Roman" panose="02020603050405020304" charset="0"/>
              </a:rPr>
              <a:t>solidarity among China’s various nationalities is as firm as a </a:t>
            </a:r>
            <a:r>
              <a:rPr lang="en-US" sz="3000" dirty="0" smtClean="0">
                <a:solidFill>
                  <a:srgbClr val="FF0000"/>
                </a:solidFill>
                <a:latin typeface="Times New Roman" panose="02020603050405020304" charset="0"/>
                <a:cs typeface="Times New Roman" panose="02020603050405020304" charset="0"/>
              </a:rPr>
              <a:t>rock</a:t>
            </a:r>
            <a:r>
              <a:rPr sz="3000" dirty="0" smtClean="0">
                <a:solidFill>
                  <a:srgbClr val="FF0000"/>
                </a:solidFill>
                <a:latin typeface="Times New Roman" panose="02020603050405020304" charset="0"/>
                <a:cs typeface="Times New Roman" panose="02020603050405020304" charset="0"/>
              </a:rPr>
              <a:t>.</a:t>
            </a:r>
            <a:endParaRPr sz="3000" dirty="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888585" y="2510903"/>
            <a:ext cx="8559800" cy="521970"/>
          </a:xfrm>
          <a:prstGeom prst="rect">
            <a:avLst/>
          </a:prstGeom>
          <a:noFill/>
        </p:spPr>
        <p:txBody>
          <a:bodyPr wrap="square" rtlCol="0" anchor="t">
            <a:spAutoFit/>
          </a:bodyPr>
          <a:lstStyle/>
          <a:p>
            <a:r>
              <a:rPr lang="zh-CN" altLang="en-US" sz="2800" dirty="0">
                <a:ea typeface="华文中宋" panose="02010600040101010101" charset="-122"/>
              </a:rPr>
              <a:t>他的热情富有</a:t>
            </a:r>
            <a:r>
              <a:rPr lang="zh-CN" altLang="en-US" sz="2800" dirty="0" smtClean="0">
                <a:ea typeface="华文中宋" panose="02010600040101010101" charset="-122"/>
              </a:rPr>
              <a:t>感染力。  </a:t>
            </a:r>
            <a:endParaRPr lang="zh-CN" altLang="en-US" sz="2800" dirty="0">
              <a:ea typeface="华文中宋" panose="02010600040101010101" charset="-122"/>
            </a:endParaRPr>
          </a:p>
        </p:txBody>
      </p:sp>
      <p:cxnSp>
        <p:nvCxnSpPr>
          <p:cNvPr id="3145728" name="直接连接符 8"/>
          <p:cNvCxnSpPr/>
          <p:nvPr/>
        </p:nvCxnSpPr>
        <p:spPr>
          <a:xfrm>
            <a:off x="289472" y="3411659"/>
            <a:ext cx="5240060" cy="26416"/>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239149" y="6636927"/>
            <a:ext cx="10932059" cy="10508"/>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1" y="0"/>
            <a:ext cx="1947545" cy="523220"/>
          </a:xfrm>
          <a:prstGeom prst="rect">
            <a:avLst/>
          </a:prstGeom>
          <a:solidFill>
            <a:schemeClr val="accent6"/>
          </a:solidFill>
        </p:spPr>
        <p:txBody>
          <a:bodyPr wrap="square" rtlCol="0">
            <a:spAutoFit/>
          </a:bodyPr>
          <a:lstStyle/>
          <a:p>
            <a:pPr lvl="0" algn="l">
              <a:buClrTx/>
              <a:buSzTx/>
              <a:buFontTx/>
            </a:pPr>
            <a:r>
              <a:rPr kumimoji="1" lang="zh-CN" sz="2800" b="1" dirty="0">
                <a:solidFill>
                  <a:schemeClr val="lt1"/>
                </a:solidFill>
                <a:sym typeface="+mn-ea"/>
              </a:rPr>
              <a:t>词汇</a:t>
            </a:r>
            <a:r>
              <a:rPr kumimoji="1" lang="zh-CN" sz="2800" b="1" dirty="0" smtClean="0">
                <a:solidFill>
                  <a:schemeClr val="lt1"/>
                </a:solidFill>
                <a:sym typeface="+mn-ea"/>
              </a:rPr>
              <a:t>讲解</a:t>
            </a:r>
            <a:r>
              <a:rPr kumimoji="1" lang="en-US" altLang="zh-CN" sz="2800" b="1" dirty="0" smtClean="0">
                <a:solidFill>
                  <a:schemeClr val="lt1"/>
                </a:solidFill>
                <a:sym typeface="+mn-ea"/>
              </a:rPr>
              <a:t> 4</a:t>
            </a:r>
            <a:endParaRPr kumimoji="1" lang="zh-CN" sz="2800" b="1" dirty="0">
              <a:solidFill>
                <a:schemeClr val="lt1"/>
              </a:solidFill>
              <a:sym typeface="+mn-ea"/>
            </a:endParaRPr>
          </a:p>
        </p:txBody>
      </p:sp>
      <p:sp>
        <p:nvSpPr>
          <p:cNvPr id="3" name="文本框 6"/>
          <p:cNvSpPr txBox="1"/>
          <p:nvPr/>
        </p:nvSpPr>
        <p:spPr>
          <a:xfrm>
            <a:off x="1864732" y="5685659"/>
            <a:ext cx="8062595" cy="521970"/>
          </a:xfrm>
          <a:prstGeom prst="rect">
            <a:avLst/>
          </a:prstGeom>
          <a:noFill/>
        </p:spPr>
        <p:txBody>
          <a:bodyPr wrap="square" rtlCol="0" anchor="t">
            <a:spAutoFit/>
          </a:bodyPr>
          <a:lstStyle/>
          <a:p>
            <a:r>
              <a:rPr lang="zh-CN" altLang="en-US" sz="2800" dirty="0" smtClean="0">
                <a:latin typeface="华文中宋" panose="02010600040101010101" charset="-122"/>
                <a:ea typeface="华文中宋" panose="02010600040101010101" charset="-122"/>
              </a:rPr>
              <a:t>中国</a:t>
            </a:r>
            <a:r>
              <a:rPr lang="zh-CN" altLang="en-US" sz="2800" dirty="0">
                <a:latin typeface="华文中宋" panose="02010600040101010101" charset="-122"/>
                <a:ea typeface="华文中宋" panose="02010600040101010101" charset="-122"/>
              </a:rPr>
              <a:t>各族人民之间的团结坚如磐石。</a:t>
            </a:r>
            <a:endParaRPr lang="zh-CN" altLang="en-US" sz="2800" dirty="0">
              <a:latin typeface="华文中宋" panose="02010600040101010101" charset="-122"/>
              <a:ea typeface="华文中宋" panose="0201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8602">
                                            <p:txEl>
                                              <p:pRg st="2" end="2"/>
                                            </p:txEl>
                                          </p:spTgt>
                                        </p:tgtEl>
                                        <p:attrNameLst>
                                          <p:attrName>style.visibility</p:attrName>
                                        </p:attrNameLst>
                                      </p:cBhvr>
                                      <p:to>
                                        <p:strVal val="visible"/>
                                      </p:to>
                                    </p:set>
                                    <p:animEffect transition="in" filter="wipe(down)">
                                      <p:cBhvr>
                                        <p:cTn id="7" dur="500"/>
                                        <p:tgtEl>
                                          <p:spTgt spid="1048602">
                                            <p:txEl>
                                              <p:pRg st="2" end="2"/>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048602">
                                            <p:txEl>
                                              <p:pRg st="3" end="3"/>
                                            </p:txEl>
                                          </p:spTgt>
                                        </p:tgtEl>
                                        <p:attrNameLst>
                                          <p:attrName>style.visibility</p:attrName>
                                        </p:attrNameLst>
                                      </p:cBhvr>
                                      <p:to>
                                        <p:strVal val="visible"/>
                                      </p:to>
                                    </p:set>
                                    <p:animEffect transition="in" filter="wipe(down)">
                                      <p:cBhvr>
                                        <p:cTn id="10" dur="500"/>
                                        <p:tgtEl>
                                          <p:spTgt spid="1048602">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4"/>
                                        </p:tgtEl>
                                        <p:attrNameLst>
                                          <p:attrName>style.visibility</p:attrName>
                                        </p:attrNameLst>
                                      </p:cBhvr>
                                      <p:to>
                                        <p:strVal val="visible"/>
                                      </p:to>
                                    </p:set>
                                    <p:animEffect transition="in" filter="blinds(horizontal)">
                                      <p:cBhvr>
                                        <p:cTn id="15" dur="500"/>
                                        <p:tgtEl>
                                          <p:spTgt spid="104860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wipe(down)">
                                      <p:cBhvr>
                                        <p:cTn id="34" dur="500"/>
                                        <p:tgtEl>
                                          <p:spTgt spid="1048602">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048606"/>
                                        </p:tgtEl>
                                        <p:attrNameLst>
                                          <p:attrName>style.visibility</p:attrName>
                                        </p:attrNameLst>
                                      </p:cBhvr>
                                      <p:to>
                                        <p:strVal val="visible"/>
                                      </p:to>
                                    </p:set>
                                    <p:animEffect transition="in" filter="blinds(horizontal)">
                                      <p:cBhvr>
                                        <p:cTn id="39" dur="500"/>
                                        <p:tgtEl>
                                          <p:spTgt spid="1048606"/>
                                        </p:tgtEl>
                                      </p:cBhvr>
                                    </p:animEffect>
                                  </p:childTnLst>
                                </p:cTn>
                              </p:par>
                              <p:par>
                                <p:cTn id="40" presetID="22" presetClass="entr" presetSubtype="4" fill="hold" nodeType="withEffect">
                                  <p:stCondLst>
                                    <p:cond delay="0"/>
                                  </p:stCondLst>
                                  <p:childTnLst>
                                    <p:set>
                                      <p:cBhvr>
                                        <p:cTn id="41" dur="1" fill="hold">
                                          <p:stCondLst>
                                            <p:cond delay="0"/>
                                          </p:stCondLst>
                                        </p:cTn>
                                        <p:tgtEl>
                                          <p:spTgt spid="3145729"/>
                                        </p:tgtEl>
                                        <p:attrNameLst>
                                          <p:attrName>style.visibility</p:attrName>
                                        </p:attrNameLst>
                                      </p:cBhvr>
                                      <p:to>
                                        <p:strVal val="visible"/>
                                      </p:to>
                                    </p:set>
                                    <p:animEffect transition="in" filter="wipe(down)">
                                      <p:cBhvr>
                                        <p:cTn id="42" dur="500"/>
                                        <p:tgtEl>
                                          <p:spTgt spid="314572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linds(horizont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316230" y="3978910"/>
            <a:ext cx="11559540" cy="1383665"/>
          </a:xfrm>
          <a:prstGeom prst="rect">
            <a:avLst/>
          </a:prstGeom>
          <a:noFill/>
        </p:spPr>
        <p:txBody>
          <a:bodyPr wrap="square">
            <a:spAutoFit/>
          </a:bodyPr>
          <a:lstStyle/>
          <a:p>
            <a:pPr algn="l"/>
            <a:r>
              <a:rPr lang="en-US" altLang="zh-CN" sz="2800">
                <a:solidFill>
                  <a:schemeClr val="tx1"/>
                </a:solidFill>
                <a:latin typeface="Times New Roman" panose="02020603050405020304" charset="0"/>
                <a:cs typeface="Times New Roman" panose="02020603050405020304" charset="0"/>
                <a:sym typeface="+mn-ea"/>
              </a:rPr>
              <a:t>To protect its citizens, China ran the Beijing Olympics on a strict closed-loop system; participants and venues were confined to epidemiological bubbles, strictly segregated from the city at large. </a:t>
            </a:r>
            <a:endParaRPr lang="en-US" altLang="zh-CN" sz="2800">
              <a:solidFill>
                <a:schemeClr val="tx1"/>
              </a:solidFill>
              <a:latin typeface="Times New Roman" panose="02020603050405020304" charset="0"/>
              <a:cs typeface="Times New Roman" panose="02020603050405020304" charset="0"/>
              <a:sym typeface="+mn-ea"/>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168275" y="791210"/>
            <a:ext cx="11856085" cy="2228850"/>
          </a:xfrm>
          <a:prstGeom prst="roundRect">
            <a:avLst>
              <a:gd name="adj" fmla="val 16667"/>
            </a:avLst>
          </a:prstGeom>
          <a:noFill/>
          <a:ln w="63500" cap="flat" cmpd="sng">
            <a:solidFill>
              <a:srgbClr val="0070C0"/>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53695" y="831215"/>
            <a:ext cx="11670665" cy="1383665"/>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While the COVID-19 containment measures in place at the 2022 Winter Games were far from simple, organizers still managed to put on an elaborate show, even amid a global health crisis. </a:t>
            </a:r>
            <a:endParaRPr lang="en-US" altLang="zh-CN" sz="2800">
              <a:latin typeface="Times New Roman" panose="02020603050405020304" charset="0"/>
              <a:cs typeface="Times New Roman" panose="02020603050405020304" charset="0"/>
              <a:sym typeface="+mn-ea"/>
            </a:endParaRPr>
          </a:p>
        </p:txBody>
      </p:sp>
      <p:sp>
        <p:nvSpPr>
          <p:cNvPr id="12" name="文本框 11"/>
          <p:cNvSpPr txBox="1"/>
          <p:nvPr/>
        </p:nvSpPr>
        <p:spPr>
          <a:xfrm>
            <a:off x="360045" y="2317115"/>
            <a:ext cx="949960" cy="460375"/>
          </a:xfrm>
          <a:prstGeom prst="rect">
            <a:avLst/>
          </a:prstGeom>
          <a:solidFill>
            <a:srgbClr val="0070C0"/>
          </a:solidFill>
        </p:spPr>
        <p:txBody>
          <a:bodyPr wrap="square" rtlCol="0">
            <a:spAutoFit/>
          </a:bodyPr>
          <a:lstStyle/>
          <a:p>
            <a:pPr algn="ctr"/>
            <a:r>
              <a:rPr kumimoji="1" lang="zh-CN" altLang="en-US" sz="2400" b="1" dirty="0">
                <a:solidFill>
                  <a:schemeClr val="lt1"/>
                </a:solidFill>
              </a:rPr>
              <a:t>翻译</a:t>
            </a:r>
            <a:endParaRPr kumimoji="1" lang="zh-CN" altLang="en-US" sz="2400" b="1" dirty="0">
              <a:solidFill>
                <a:schemeClr val="lt1"/>
              </a:solidFill>
            </a:endParaRPr>
          </a:p>
        </p:txBody>
      </p:sp>
      <p:sp>
        <p:nvSpPr>
          <p:cNvPr id="14" name="文本框 13"/>
          <p:cNvSpPr txBox="1"/>
          <p:nvPr/>
        </p:nvSpPr>
        <p:spPr>
          <a:xfrm>
            <a:off x="1463675" y="2162810"/>
            <a:ext cx="10434320" cy="769620"/>
          </a:xfrm>
          <a:prstGeom prst="rect">
            <a:avLst/>
          </a:prstGeom>
          <a:noFill/>
        </p:spPr>
        <p:txBody>
          <a:bodyPr wrap="square" rtlCol="0">
            <a:spAutoFit/>
          </a:bodyPr>
          <a:lstStyle/>
          <a:p>
            <a:pPr algn="l">
              <a:lnSpc>
                <a:spcPct val="90000"/>
              </a:lnSpc>
              <a:spcBef>
                <a:spcPts val="1000"/>
              </a:spcBef>
              <a:buClrTx/>
              <a:buSzTx/>
              <a:buFont typeface="Arial" panose="020B0604020202020204" pitchFamily="34" charset="0"/>
            </a:pPr>
            <a:r>
              <a:rPr sz="2400">
                <a:latin typeface="华文中宋" panose="02010600040101010101" charset="-122"/>
                <a:ea typeface="华文中宋" panose="02010600040101010101" charset="-122"/>
                <a:cs typeface="华文中宋" panose="02010600040101010101" charset="-122"/>
              </a:rPr>
              <a:t>在2022年冬季奥运会上采取的</a:t>
            </a:r>
            <a:r>
              <a:rPr lang="zh-CN" sz="2400">
                <a:latin typeface="华文中宋" panose="02010600040101010101" charset="-122"/>
                <a:ea typeface="华文中宋" panose="02010600040101010101" charset="-122"/>
                <a:cs typeface="华文中宋" panose="02010600040101010101" charset="-122"/>
              </a:rPr>
              <a:t>新冠疫情防控</a:t>
            </a:r>
            <a:r>
              <a:rPr sz="2400">
                <a:latin typeface="华文中宋" panose="02010600040101010101" charset="-122"/>
                <a:ea typeface="华文中宋" panose="02010600040101010101" charset="-122"/>
                <a:cs typeface="华文中宋" panose="02010600040101010101" charset="-122"/>
              </a:rPr>
              <a:t>措施远非简单，但即使在全球健康危机中，组织者仍然设法</a:t>
            </a:r>
            <a:r>
              <a:rPr lang="zh-CN" sz="2400">
                <a:latin typeface="华文中宋" panose="02010600040101010101" charset="-122"/>
                <a:ea typeface="华文中宋" panose="02010600040101010101" charset="-122"/>
                <a:cs typeface="华文中宋" panose="02010600040101010101" charset="-122"/>
              </a:rPr>
              <a:t>呈现了一场盛会</a:t>
            </a:r>
            <a:r>
              <a:rPr sz="2400">
                <a:latin typeface="华文中宋" panose="02010600040101010101" charset="-122"/>
                <a:ea typeface="华文中宋" panose="02010600040101010101" charset="-122"/>
                <a:cs typeface="华文中宋" panose="02010600040101010101" charset="-122"/>
              </a:rPr>
              <a:t>。</a:t>
            </a:r>
            <a:r>
              <a:rPr sz="2500">
                <a:latin typeface="华文中宋" panose="02010600040101010101" charset="-122"/>
                <a:ea typeface="华文中宋" panose="02010600040101010101" charset="-122"/>
                <a:cs typeface="华文中宋" panose="02010600040101010101" charset="-122"/>
              </a:rPr>
              <a:t>  </a:t>
            </a:r>
            <a:endParaRPr sz="2500">
              <a:latin typeface="华文中宋" panose="02010600040101010101" charset="-122"/>
              <a:ea typeface="华文中宋" panose="02010600040101010101" charset="-122"/>
              <a:cs typeface="华文中宋" panose="02010600040101010101" charset="-122"/>
            </a:endParaRPr>
          </a:p>
        </p:txBody>
      </p:sp>
      <p:sp>
        <p:nvSpPr>
          <p:cNvPr id="2" name="文本框 1"/>
          <p:cNvSpPr txBox="1"/>
          <p:nvPr/>
        </p:nvSpPr>
        <p:spPr>
          <a:xfrm>
            <a:off x="342265" y="5407025"/>
            <a:ext cx="967740" cy="460375"/>
          </a:xfrm>
          <a:prstGeom prst="rect">
            <a:avLst/>
          </a:prstGeom>
          <a:solidFill>
            <a:srgbClr val="0070C0"/>
          </a:solidFill>
        </p:spPr>
        <p:txBody>
          <a:bodyPr wrap="square" rtlCol="0">
            <a:spAutoFit/>
          </a:bodyPr>
          <a:p>
            <a:pPr algn="ctr"/>
            <a:r>
              <a:rPr kumimoji="1" lang="zh-CN" altLang="en-US" sz="2400" b="1" dirty="0">
                <a:solidFill>
                  <a:schemeClr val="lt1"/>
                </a:solidFill>
              </a:rPr>
              <a:t>翻译</a:t>
            </a:r>
            <a:endParaRPr kumimoji="1" lang="zh-CN" altLang="en-US" sz="2400" b="1" dirty="0">
              <a:solidFill>
                <a:schemeClr val="lt1"/>
              </a:solidFill>
            </a:endParaRPr>
          </a:p>
        </p:txBody>
      </p:sp>
      <p:sp>
        <p:nvSpPr>
          <p:cNvPr id="4" name="圆角矩形 3"/>
          <p:cNvSpPr/>
          <p:nvPr/>
        </p:nvSpPr>
        <p:spPr>
          <a:xfrm>
            <a:off x="173355" y="3864610"/>
            <a:ext cx="11856085" cy="236728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 name="文本框 9"/>
          <p:cNvSpPr txBox="1"/>
          <p:nvPr/>
        </p:nvSpPr>
        <p:spPr>
          <a:xfrm>
            <a:off x="1480820" y="5362575"/>
            <a:ext cx="10417175" cy="755650"/>
          </a:xfrm>
          <a:prstGeom prst="rect">
            <a:avLst/>
          </a:prstGeom>
          <a:noFill/>
        </p:spPr>
        <p:txBody>
          <a:bodyPr wrap="square" rtlCol="0">
            <a:spAutoFit/>
          </a:bodyPr>
          <a:p>
            <a:pPr algn="l">
              <a:lnSpc>
                <a:spcPct val="90000"/>
              </a:lnSpc>
              <a:spcBef>
                <a:spcPts val="1000"/>
              </a:spcBef>
              <a:buClrTx/>
              <a:buSzTx/>
              <a:buFont typeface="Arial" panose="020B0604020202020204" pitchFamily="34" charset="0"/>
            </a:pPr>
            <a:r>
              <a:rPr sz="2400">
                <a:latin typeface="华文中宋" panose="02010600040101010101" charset="-122"/>
                <a:ea typeface="华文中宋" panose="02010600040101010101" charset="-122"/>
                <a:cs typeface="华文中宋" panose="02010600040101010101" charset="-122"/>
              </a:rPr>
              <a:t>为了保护本国公民</a:t>
            </a:r>
            <a:r>
              <a:rPr lang="zh-CN" sz="2400">
                <a:latin typeface="华文中宋" panose="02010600040101010101" charset="-122"/>
                <a:ea typeface="华文中宋" panose="02010600040101010101" charset="-122"/>
                <a:cs typeface="华文中宋" panose="02010600040101010101" charset="-122"/>
              </a:rPr>
              <a:t>，</a:t>
            </a:r>
            <a:r>
              <a:rPr sz="2400">
                <a:latin typeface="华文中宋" panose="02010600040101010101" charset="-122"/>
                <a:ea typeface="华文中宋" panose="02010600040101010101" charset="-122"/>
                <a:cs typeface="华文中宋" panose="02010600040101010101" charset="-122"/>
              </a:rPr>
              <a:t>中国在严格的闭环系统中举办北京奥运会</a:t>
            </a:r>
            <a:r>
              <a:rPr lang="zh-CN" sz="2400">
                <a:latin typeface="华文中宋" panose="02010600040101010101" charset="-122"/>
                <a:ea typeface="华文中宋" panose="02010600040101010101" charset="-122"/>
                <a:cs typeface="华文中宋" panose="02010600040101010101" charset="-122"/>
              </a:rPr>
              <a:t>；</a:t>
            </a:r>
            <a:r>
              <a:rPr sz="2400">
                <a:latin typeface="华文中宋" panose="02010600040101010101" charset="-122"/>
                <a:ea typeface="华文中宋" panose="02010600040101010101" charset="-122"/>
                <a:cs typeface="华文中宋" panose="02010600040101010101" charset="-122"/>
              </a:rPr>
              <a:t>参与者和场地都被限制在</a:t>
            </a:r>
            <a:r>
              <a:rPr lang="en-US" sz="2400">
                <a:latin typeface="华文中宋" panose="02010600040101010101" charset="-122"/>
                <a:ea typeface="华文中宋" panose="02010600040101010101" charset="-122"/>
                <a:cs typeface="华文中宋" panose="02010600040101010101" charset="-122"/>
              </a:rPr>
              <a:t>“</a:t>
            </a:r>
            <a:r>
              <a:rPr sz="2400">
                <a:latin typeface="华文中宋" panose="02010600040101010101" charset="-122"/>
                <a:ea typeface="华文中宋" panose="02010600040101010101" charset="-122"/>
                <a:cs typeface="华文中宋" panose="02010600040101010101" charset="-122"/>
              </a:rPr>
              <a:t>流行病</a:t>
            </a:r>
            <a:r>
              <a:rPr lang="zh-CN" sz="2400">
                <a:latin typeface="华文中宋" panose="02010600040101010101" charset="-122"/>
                <a:ea typeface="华文中宋" panose="02010600040101010101" charset="-122"/>
                <a:cs typeface="华文中宋" panose="02010600040101010101" charset="-122"/>
              </a:rPr>
              <a:t>气泡</a:t>
            </a:r>
            <a:r>
              <a:rPr lang="en-US" sz="2400">
                <a:latin typeface="华文中宋" panose="02010600040101010101" charset="-122"/>
                <a:ea typeface="华文中宋" panose="02010600040101010101" charset="-122"/>
                <a:cs typeface="华文中宋" panose="02010600040101010101" charset="-122"/>
              </a:rPr>
              <a:t>”</a:t>
            </a:r>
            <a:r>
              <a:rPr sz="2400">
                <a:latin typeface="华文中宋" panose="02010600040101010101" charset="-122"/>
                <a:ea typeface="华文中宋" panose="02010600040101010101" charset="-122"/>
                <a:cs typeface="华文中宋" panose="02010600040101010101" charset="-122"/>
              </a:rPr>
              <a:t>中，与整个城市严格隔离。</a:t>
            </a:r>
            <a:endParaRPr sz="2400">
              <a:latin typeface="华文中宋" panose="02010600040101010101" charset="-122"/>
              <a:ea typeface="华文中宋" panose="02010600040101010101" charset="-122"/>
              <a:cs typeface="华文中宋" panose="0201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1" animBg="1"/>
      <p:bldP spid="14" grpId="0"/>
      <p:bldP spid="2" grpId="1" animBg="1"/>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nvSpPr>
        <p:spPr>
          <a:xfrm>
            <a:off x="0" y="0"/>
            <a:ext cx="2347595" cy="521970"/>
          </a:xfrm>
          <a:prstGeom prst="rect">
            <a:avLst/>
          </a:prstGeom>
          <a:solidFill>
            <a:schemeClr val="accent6"/>
          </a:solidFill>
        </p:spPr>
        <p:txBody>
          <a:bodyPr wrap="square" rtlCol="0">
            <a:spAutoFit/>
          </a:bodyPr>
          <a:lstStyle/>
          <a:p>
            <a:pPr lvl="0" algn="l"/>
            <a:r>
              <a:rPr kumimoji="1" lang="zh-CN" altLang="en-US" sz="2800" b="1" dirty="0">
                <a:solidFill>
                  <a:schemeClr val="lt1"/>
                </a:solidFill>
                <a:latin typeface="微软雅黑" panose="020B0503020204020204" charset="-122"/>
                <a:ea typeface="微软雅黑" panose="020B0503020204020204" charset="-122"/>
                <a:cs typeface="微软雅黑" panose="020B0503020204020204" charset="-122"/>
                <a:sym typeface="+mn-ea"/>
              </a:rPr>
              <a:t>选词(组)填空</a:t>
            </a:r>
            <a:endParaRPr kumimoji="1" lang="zh-CN" altLang="en-US" sz="2800" b="1" dirty="0">
              <a:solidFill>
                <a:schemeClr val="lt1"/>
              </a:solidFill>
              <a:latin typeface="微软雅黑" panose="020B0503020204020204" charset="-122"/>
              <a:ea typeface="微软雅黑" panose="020B0503020204020204" charset="-122"/>
              <a:cs typeface="微软雅黑" panose="020B0503020204020204" charset="-122"/>
              <a:sym typeface="+mn-ea"/>
            </a:endParaRPr>
          </a:p>
        </p:txBody>
      </p:sp>
      <p:sp>
        <p:nvSpPr>
          <p:cNvPr id="100" name="矩形 99"/>
          <p:cNvSpPr/>
          <p:nvPr/>
        </p:nvSpPr>
        <p:spPr>
          <a:xfrm>
            <a:off x="160655" y="908050"/>
            <a:ext cx="11870055" cy="5734050"/>
          </a:xfrm>
          <a:prstGeom prst="rect">
            <a:avLst/>
          </a:prstGeom>
          <a:ln w="34925" cmpd="sng">
            <a:solidFill>
              <a:schemeClr val="accent1">
                <a:shade val="50000"/>
              </a:schemeClr>
            </a:solidFill>
            <a:prstDash val="sysDash"/>
          </a:ln>
        </p:spPr>
        <p:txBody>
          <a:bodyPr wrap="square">
            <a:spAutoFit/>
          </a:bodyPr>
          <a:lstStyle/>
          <a:p>
            <a:pPr algn="just">
              <a:lnSpc>
                <a:spcPts val="4400"/>
              </a:lnSpc>
            </a:pPr>
            <a:r>
              <a:rPr lang="en-US" sz="2800" dirty="0" smtClean="0">
                <a:latin typeface="华文中宋" panose="02010600040101010101" charset="-122"/>
                <a:ea typeface="华文中宋" panose="02010600040101010101" charset="-122"/>
              </a:rPr>
              <a:t> </a:t>
            </a:r>
            <a:r>
              <a:rPr sz="2800" dirty="0" err="1" smtClean="0">
                <a:latin typeface="华文中宋" panose="02010600040101010101" charset="-122"/>
                <a:ea typeface="华文中宋" panose="02010600040101010101" charset="-122"/>
              </a:rPr>
              <a:t>用以下词</a:t>
            </a:r>
            <a:r>
              <a:rPr lang="zh-CN" altLang="en-US" sz="2800" dirty="0" smtClean="0">
                <a:latin typeface="华文中宋" panose="02010600040101010101" charset="-122"/>
                <a:ea typeface="华文中宋" panose="02010600040101010101" charset="-122"/>
              </a:rPr>
              <a:t>或词组</a:t>
            </a:r>
            <a:r>
              <a:rPr sz="2800" dirty="0" err="1" smtClean="0">
                <a:latin typeface="华文中宋" panose="02010600040101010101" charset="-122"/>
                <a:ea typeface="华文中宋" panose="02010600040101010101" charset="-122"/>
              </a:rPr>
              <a:t>的适当形式完成句</a:t>
            </a:r>
            <a:r>
              <a:rPr lang="zh-CN" altLang="en-US" sz="2800" dirty="0" smtClean="0">
                <a:latin typeface="华文中宋" panose="02010600040101010101" charset="-122"/>
                <a:ea typeface="华文中宋" panose="02010600040101010101" charset="-122"/>
              </a:rPr>
              <a:t>子</a:t>
            </a:r>
            <a:r>
              <a:rPr lang="zh-CN" altLang="en-US" sz="2800" dirty="0">
                <a:latin typeface="华文中宋" panose="02010600040101010101" charset="-122"/>
                <a:ea typeface="华文中宋" panose="02010600040101010101" charset="-122"/>
              </a:rPr>
              <a:t>。</a:t>
            </a:r>
            <a:endParaRPr sz="2800" dirty="0">
              <a:latin typeface="华文中宋" panose="02010600040101010101" charset="-122"/>
              <a:ea typeface="华文中宋" panose="02010600040101010101" charset="-122"/>
            </a:endParaRPr>
          </a:p>
          <a:p>
            <a:pPr algn="just">
              <a:lnSpc>
                <a:spcPts val="4400"/>
              </a:lnSpc>
            </a:pPr>
            <a:endParaRPr sz="2800" dirty="0">
              <a:latin typeface="Times New Roman" panose="02020603050405020304" charset="0"/>
            </a:endParaRPr>
          </a:p>
          <a:p>
            <a:pPr algn="just">
              <a:lnSpc>
                <a:spcPts val="4400"/>
              </a:lnSpc>
            </a:pPr>
            <a:endParaRPr sz="2800" dirty="0">
              <a:latin typeface="Times New Roman" panose="02020603050405020304" charset="0"/>
            </a:endParaRPr>
          </a:p>
          <a:p>
            <a:pPr algn="just">
              <a:lnSpc>
                <a:spcPts val="4400"/>
              </a:lnSpc>
            </a:pPr>
            <a:r>
              <a:rPr sz="2800" dirty="0">
                <a:latin typeface="Times New Roman" panose="02020603050405020304" charset="0"/>
              </a:rPr>
              <a:t>1.</a:t>
            </a:r>
            <a:r>
              <a:rPr lang="en-US" sz="2800" dirty="0">
                <a:latin typeface="Times New Roman" panose="02020603050405020304" charset="0"/>
              </a:rPr>
              <a:t> The teacher has the authority </a:t>
            </a:r>
            <a:r>
              <a:rPr lang="en-US" sz="2800" dirty="0" smtClean="0">
                <a:latin typeface="Times New Roman" panose="02020603050405020304" charset="0"/>
              </a:rPr>
              <a:t> _____________ </a:t>
            </a:r>
            <a:r>
              <a:rPr lang="en-US" sz="2800" smtClean="0">
                <a:latin typeface="Times New Roman" panose="02020603050405020304" charset="0"/>
              </a:rPr>
              <a:t>punishment.</a:t>
            </a:r>
            <a:endParaRPr lang="en-US" sz="2800" dirty="0" smtClean="0">
              <a:latin typeface="Times New Roman" panose="02020603050405020304" charset="0"/>
            </a:endParaRPr>
          </a:p>
          <a:p>
            <a:pPr algn="just">
              <a:lnSpc>
                <a:spcPts val="4400"/>
              </a:lnSpc>
            </a:pPr>
            <a:r>
              <a:rPr sz="2800" dirty="0" smtClean="0">
                <a:latin typeface="Times New Roman" panose="02020603050405020304" charset="0"/>
              </a:rPr>
              <a:t>2</a:t>
            </a:r>
            <a:r>
              <a:rPr sz="2800" dirty="0">
                <a:latin typeface="Times New Roman" panose="02020603050405020304" charset="0"/>
              </a:rPr>
              <a:t>.</a:t>
            </a:r>
            <a:r>
              <a:rPr lang="en-US" sz="2800" dirty="0">
                <a:latin typeface="Times New Roman" panose="02020603050405020304" charset="0"/>
              </a:rPr>
              <a:t> For this purpose, each member had to </a:t>
            </a:r>
            <a:r>
              <a:rPr lang="en-US" sz="2800" dirty="0" smtClean="0">
                <a:latin typeface="Times New Roman" panose="02020603050405020304" charset="0"/>
              </a:rPr>
              <a:t>___________ </a:t>
            </a:r>
            <a:r>
              <a:rPr lang="en-US" sz="2800" dirty="0">
                <a:latin typeface="Times New Roman" panose="02020603050405020304" charset="0"/>
              </a:rPr>
              <a:t>a tenth of his income</a:t>
            </a:r>
            <a:r>
              <a:rPr lang="en-US" sz="2800" dirty="0" smtClean="0">
                <a:latin typeface="Times New Roman" panose="02020603050405020304" charset="0"/>
              </a:rPr>
              <a:t>.</a:t>
            </a:r>
            <a:endParaRPr lang="en-US" sz="2800" dirty="0" smtClean="0">
              <a:latin typeface="Times New Roman" panose="02020603050405020304" charset="0"/>
            </a:endParaRPr>
          </a:p>
          <a:p>
            <a:pPr algn="just">
              <a:lnSpc>
                <a:spcPts val="4400"/>
              </a:lnSpc>
            </a:pPr>
            <a:r>
              <a:rPr sz="2800" dirty="0" smtClean="0">
                <a:latin typeface="Times New Roman" panose="02020603050405020304" charset="0"/>
              </a:rPr>
              <a:t>3</a:t>
            </a:r>
            <a:r>
              <a:rPr sz="2800" dirty="0">
                <a:latin typeface="Times New Roman" panose="02020603050405020304" charset="0"/>
              </a:rPr>
              <a:t>.</a:t>
            </a:r>
            <a:r>
              <a:rPr lang="en-US" sz="2800" dirty="0">
                <a:latin typeface="Times New Roman" panose="02020603050405020304" charset="0"/>
              </a:rPr>
              <a:t> </a:t>
            </a:r>
            <a:r>
              <a:rPr lang="en-US" sz="2800" dirty="0" smtClean="0">
                <a:latin typeface="Times New Roman" panose="02020603050405020304" charset="0"/>
              </a:rPr>
              <a:t>The </a:t>
            </a:r>
            <a:r>
              <a:rPr lang="en-US" sz="2800" dirty="0">
                <a:latin typeface="Times New Roman" panose="02020603050405020304" charset="0"/>
              </a:rPr>
              <a:t>traffic laws don’t </a:t>
            </a:r>
            <a:r>
              <a:rPr lang="en-US" sz="2800" dirty="0" smtClean="0">
                <a:latin typeface="Times New Roman" panose="02020603050405020304" charset="0"/>
              </a:rPr>
              <a:t>____________ until </a:t>
            </a:r>
            <a:r>
              <a:rPr lang="en-US" sz="2800" dirty="0">
                <a:latin typeface="Times New Roman" panose="02020603050405020304" charset="0"/>
              </a:rPr>
              <a:t>the end of the year.</a:t>
            </a:r>
            <a:endParaRPr lang="en-US" sz="2800" dirty="0" smtClean="0">
              <a:latin typeface="Times New Roman" panose="02020603050405020304" charset="0"/>
            </a:endParaRPr>
          </a:p>
          <a:p>
            <a:pPr algn="just">
              <a:lnSpc>
                <a:spcPts val="4400"/>
              </a:lnSpc>
            </a:pPr>
            <a:r>
              <a:rPr sz="2800" dirty="0" smtClean="0">
                <a:latin typeface="Times New Roman" panose="02020603050405020304" charset="0"/>
              </a:rPr>
              <a:t>4</a:t>
            </a:r>
            <a:r>
              <a:rPr sz="2800" dirty="0">
                <a:latin typeface="Times New Roman" panose="02020603050405020304" charset="0"/>
              </a:rPr>
              <a:t>.</a:t>
            </a:r>
            <a:r>
              <a:rPr lang="en-US" sz="2800" dirty="0">
                <a:latin typeface="Times New Roman" panose="02020603050405020304" charset="0"/>
              </a:rPr>
              <a:t> Survivors may </a:t>
            </a:r>
            <a:r>
              <a:rPr lang="en-US" sz="2800" dirty="0" smtClean="0">
                <a:latin typeface="Times New Roman" panose="02020603050405020304" charset="0"/>
              </a:rPr>
              <a:t>______________ sores physically </a:t>
            </a:r>
            <a:r>
              <a:rPr lang="en-US" sz="2800" dirty="0">
                <a:latin typeface="Times New Roman" panose="02020603050405020304" charset="0"/>
              </a:rPr>
              <a:t>and </a:t>
            </a:r>
            <a:r>
              <a:rPr lang="en-US" sz="2800" dirty="0" smtClean="0">
                <a:latin typeface="Times New Roman" panose="02020603050405020304" charset="0"/>
              </a:rPr>
              <a:t>mentally. </a:t>
            </a:r>
            <a:endParaRPr lang="en-US" sz="2800" dirty="0" smtClean="0">
              <a:latin typeface="Times New Roman" panose="02020603050405020304" charset="0"/>
            </a:endParaRPr>
          </a:p>
          <a:p>
            <a:pPr algn="just">
              <a:lnSpc>
                <a:spcPts val="4400"/>
              </a:lnSpc>
            </a:pPr>
            <a:r>
              <a:rPr sz="2800" dirty="0" smtClean="0">
                <a:latin typeface="Times New Roman" panose="02020603050405020304" charset="0"/>
              </a:rPr>
              <a:t>5</a:t>
            </a:r>
            <a:r>
              <a:rPr sz="2800" dirty="0">
                <a:latin typeface="Times New Roman" panose="02020603050405020304" charset="0"/>
              </a:rPr>
              <a:t>.</a:t>
            </a:r>
            <a:r>
              <a:rPr lang="en-US" sz="2800" dirty="0">
                <a:latin typeface="Times New Roman" panose="02020603050405020304" charset="0"/>
              </a:rPr>
              <a:t> Man’s first landing on the moon was a </a:t>
            </a:r>
            <a:r>
              <a:rPr lang="en-US" sz="2800" dirty="0" smtClean="0">
                <a:latin typeface="Times New Roman" panose="02020603050405020304" charset="0"/>
              </a:rPr>
              <a:t>______ of </a:t>
            </a:r>
            <a:r>
              <a:rPr lang="en-US" sz="2800" dirty="0">
                <a:latin typeface="Times New Roman" panose="02020603050405020304" charset="0"/>
              </a:rPr>
              <a:t>great </a:t>
            </a:r>
            <a:r>
              <a:rPr lang="en-US" sz="2800" dirty="0" smtClean="0">
                <a:latin typeface="Times New Roman" panose="02020603050405020304" charset="0"/>
              </a:rPr>
              <a:t>daring. </a:t>
            </a:r>
            <a:endParaRPr sz="2800" dirty="0">
              <a:latin typeface="Times New Roman" panose="02020603050405020304" charset="0"/>
            </a:endParaRPr>
          </a:p>
          <a:p>
            <a:pPr algn="just">
              <a:lnSpc>
                <a:spcPts val="4400"/>
              </a:lnSpc>
            </a:pPr>
            <a:r>
              <a:rPr sz="2800" dirty="0">
                <a:latin typeface="Times New Roman" panose="02020603050405020304" charset="0"/>
              </a:rPr>
              <a:t>6.</a:t>
            </a:r>
            <a:r>
              <a:rPr lang="en-US" sz="2800" dirty="0">
                <a:latin typeface="Times New Roman" panose="02020603050405020304" charset="0"/>
              </a:rPr>
              <a:t> </a:t>
            </a:r>
            <a:r>
              <a:rPr lang="en-US" sz="2800" dirty="0" smtClean="0">
                <a:latin typeface="Times New Roman" panose="02020603050405020304" charset="0"/>
              </a:rPr>
              <a:t>______________, </a:t>
            </a:r>
            <a:r>
              <a:rPr lang="en-US" sz="2800" dirty="0">
                <a:latin typeface="Times New Roman" panose="02020603050405020304" charset="0"/>
              </a:rPr>
              <a:t>you should spend two hours in the evening studying in order to catch up with your classmates. </a:t>
            </a:r>
            <a:endParaRPr sz="2800" dirty="0">
              <a:latin typeface="Times New Roman" panose="02020603050405020304" charset="0"/>
            </a:endParaRPr>
          </a:p>
        </p:txBody>
      </p:sp>
      <p:sp>
        <p:nvSpPr>
          <p:cNvPr id="5" name="文本框 4"/>
          <p:cNvSpPr txBox="1"/>
          <p:nvPr/>
        </p:nvSpPr>
        <p:spPr>
          <a:xfrm>
            <a:off x="1397479" y="1613263"/>
            <a:ext cx="9540815" cy="1055608"/>
          </a:xfrm>
          <a:prstGeom prst="roundRect">
            <a:avLst/>
          </a:prstGeom>
          <a:solidFill>
            <a:srgbClr val="0070C0"/>
          </a:solidFill>
        </p:spPr>
        <p:txBody>
          <a:bodyPr wrap="square" rtlCol="0" anchor="t">
            <a:spAutoFit/>
          </a:bodyPr>
          <a:lstStyle/>
          <a:p>
            <a:r>
              <a:rPr kumimoji="1" lang="en-US" altLang="zh-CN" sz="2800" b="1" dirty="0" smtClean="0">
                <a:solidFill>
                  <a:srgbClr val="FFFFFF"/>
                </a:solidFill>
                <a:sym typeface="+mn-ea"/>
              </a:rPr>
              <a:t>take </a:t>
            </a:r>
            <a:r>
              <a:rPr kumimoji="1" lang="en-US" altLang="zh-CN" sz="2800" b="1" dirty="0">
                <a:solidFill>
                  <a:srgbClr val="FFFFFF"/>
                </a:solidFill>
                <a:sym typeface="+mn-ea"/>
              </a:rPr>
              <a:t>effect </a:t>
            </a:r>
            <a:r>
              <a:rPr kumimoji="1" lang="en-US" altLang="zh-CN" sz="2800" b="1" dirty="0" smtClean="0">
                <a:solidFill>
                  <a:srgbClr val="FFFFFF"/>
                </a:solidFill>
                <a:sym typeface="+mn-ea"/>
              </a:rPr>
              <a:t>         </a:t>
            </a:r>
            <a:r>
              <a:rPr kumimoji="1" lang="en-US" altLang="zh-CN" sz="2800" b="1" dirty="0">
                <a:solidFill>
                  <a:srgbClr val="FFFFFF"/>
                </a:solidFill>
                <a:sym typeface="+mn-ea"/>
              </a:rPr>
              <a:t>administer              </a:t>
            </a:r>
            <a:r>
              <a:rPr kumimoji="1" lang="en-US" altLang="zh-CN" sz="2800" b="1" dirty="0" smtClean="0">
                <a:solidFill>
                  <a:srgbClr val="FFFFFF"/>
                </a:solidFill>
                <a:sym typeface="+mn-ea"/>
              </a:rPr>
              <a:t>at </a:t>
            </a:r>
            <a:r>
              <a:rPr kumimoji="1" lang="en-US" altLang="zh-CN" sz="2800" b="1" dirty="0">
                <a:solidFill>
                  <a:srgbClr val="FFFFFF"/>
                </a:solidFill>
                <a:sym typeface="+mn-ea"/>
              </a:rPr>
              <a:t>a minimum       </a:t>
            </a:r>
            <a:endParaRPr kumimoji="1" lang="en-US" altLang="zh-CN" sz="2800" b="1" dirty="0" smtClean="0">
              <a:solidFill>
                <a:srgbClr val="FFFFFF"/>
              </a:solidFill>
              <a:sym typeface="+mn-ea"/>
            </a:endParaRPr>
          </a:p>
          <a:p>
            <a:r>
              <a:rPr kumimoji="1" lang="en-US" altLang="zh-CN" sz="2800" b="1" dirty="0">
                <a:solidFill>
                  <a:srgbClr val="FFFFFF"/>
                </a:solidFill>
                <a:sym typeface="+mn-ea"/>
              </a:rPr>
              <a:t>feat             </a:t>
            </a:r>
            <a:r>
              <a:rPr kumimoji="1" lang="en-US" altLang="zh-CN" sz="2800" b="1" dirty="0" smtClean="0">
                <a:solidFill>
                  <a:srgbClr val="FFFFFF"/>
                </a:solidFill>
                <a:sym typeface="+mn-ea"/>
              </a:rPr>
              <a:t>         be </a:t>
            </a:r>
            <a:r>
              <a:rPr kumimoji="1" lang="en-US" altLang="zh-CN" sz="2800" b="1" dirty="0">
                <a:solidFill>
                  <a:srgbClr val="FFFFFF"/>
                </a:solidFill>
                <a:sym typeface="+mn-ea"/>
              </a:rPr>
              <a:t>ravaged by       </a:t>
            </a:r>
            <a:r>
              <a:rPr kumimoji="1" lang="en-US" altLang="zh-CN" sz="2800" b="1" dirty="0" smtClean="0">
                <a:solidFill>
                  <a:srgbClr val="FFFFFF"/>
                </a:solidFill>
                <a:sym typeface="+mn-ea"/>
              </a:rPr>
              <a:t> contribute</a:t>
            </a:r>
            <a:endParaRPr kumimoji="1" lang="zh-CN" altLang="en-US" sz="2800" b="1" dirty="0">
              <a:solidFill>
                <a:srgbClr val="FFFFFF"/>
              </a:solidFill>
              <a:sym typeface="+mn-ea"/>
            </a:endParaRPr>
          </a:p>
        </p:txBody>
      </p:sp>
      <p:sp>
        <p:nvSpPr>
          <p:cNvPr id="7" name="文本框 6"/>
          <p:cNvSpPr txBox="1"/>
          <p:nvPr/>
        </p:nvSpPr>
        <p:spPr>
          <a:xfrm>
            <a:off x="5011415" y="2659207"/>
            <a:ext cx="2502193" cy="523220"/>
          </a:xfrm>
          <a:prstGeom prst="rect">
            <a:avLst/>
          </a:prstGeom>
          <a:noFill/>
        </p:spPr>
        <p:txBody>
          <a:bodyPr wrap="square" rtlCol="0">
            <a:spAutoFit/>
          </a:bodyPr>
          <a:lstStyle/>
          <a:p>
            <a:r>
              <a:rPr lang="en-US" altLang="zh-CN" sz="2800" dirty="0">
                <a:solidFill>
                  <a:srgbClr val="FF0000"/>
                </a:solidFill>
                <a:latin typeface="Times New Roman" panose="02020603050405020304" charset="0"/>
                <a:cs typeface="Times New Roman" panose="02020603050405020304" charset="0"/>
                <a:sym typeface="+mn-ea"/>
              </a:rPr>
              <a:t>to administer </a:t>
            </a:r>
            <a:endParaRPr lang="en-US" altLang="zh-CN" sz="2800" dirty="0">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nvSpPr>
        <p:spPr>
          <a:xfrm>
            <a:off x="6262511" y="3230894"/>
            <a:ext cx="2085054" cy="523220"/>
          </a:xfrm>
          <a:prstGeom prst="rect">
            <a:avLst/>
          </a:prstGeom>
          <a:noFill/>
        </p:spPr>
        <p:txBody>
          <a:bodyPr wrap="square" rtlCol="0">
            <a:spAutoFit/>
          </a:bodyPr>
          <a:lstStyle/>
          <a:p>
            <a:r>
              <a:rPr lang="en-US" altLang="zh-CN" sz="2800" dirty="0">
                <a:solidFill>
                  <a:srgbClr val="FF0000"/>
                </a:solidFill>
                <a:latin typeface="Times New Roman" panose="02020603050405020304" charset="0"/>
                <a:cs typeface="Times New Roman" panose="02020603050405020304" charset="0"/>
                <a:sym typeface="+mn-ea"/>
              </a:rPr>
              <a:t>contribute</a:t>
            </a:r>
            <a:endParaRPr lang="en-US" altLang="zh-CN" sz="2800" dirty="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3984908" y="3802582"/>
            <a:ext cx="2347302" cy="523220"/>
          </a:xfrm>
          <a:prstGeom prst="rect">
            <a:avLst/>
          </a:prstGeom>
          <a:noFill/>
        </p:spPr>
        <p:txBody>
          <a:bodyPr wrap="square" rtlCol="0">
            <a:spAutoFit/>
          </a:bodyPr>
          <a:lstStyle/>
          <a:p>
            <a:r>
              <a:rPr lang="en-US" altLang="zh-CN" sz="2800" dirty="0">
                <a:solidFill>
                  <a:srgbClr val="FF0000"/>
                </a:solidFill>
                <a:latin typeface="Times New Roman" panose="02020603050405020304" charset="0"/>
                <a:cs typeface="Times New Roman" panose="02020603050405020304" charset="0"/>
                <a:sym typeface="+mn-ea"/>
              </a:rPr>
              <a:t>take effect </a:t>
            </a:r>
            <a:endParaRPr lang="en-US" altLang="zh-CN" sz="2800" dirty="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2923138" y="4316138"/>
            <a:ext cx="2663010" cy="523220"/>
          </a:xfrm>
          <a:prstGeom prst="rect">
            <a:avLst/>
          </a:prstGeom>
          <a:noFill/>
        </p:spPr>
        <p:txBody>
          <a:bodyPr wrap="square" rtlCol="0">
            <a:spAutoFit/>
          </a:bodyPr>
          <a:lstStyle/>
          <a:p>
            <a:r>
              <a:rPr lang="en-US" altLang="zh-CN" sz="2800" dirty="0">
                <a:solidFill>
                  <a:srgbClr val="FF0000"/>
                </a:solidFill>
                <a:latin typeface="Times New Roman" panose="02020603050405020304" charset="0"/>
                <a:cs typeface="Times New Roman" panose="02020603050405020304" charset="0"/>
                <a:sym typeface="+mn-ea"/>
              </a:rPr>
              <a:t>be ravaged by </a:t>
            </a:r>
            <a:endParaRPr lang="en-US" altLang="zh-CN" sz="2800" dirty="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6262511" y="4930822"/>
            <a:ext cx="772984" cy="523220"/>
          </a:xfrm>
          <a:prstGeom prst="rect">
            <a:avLst/>
          </a:prstGeom>
          <a:noFill/>
        </p:spPr>
        <p:txBody>
          <a:bodyPr wrap="square" rtlCol="0">
            <a:spAutoFit/>
          </a:bodyPr>
          <a:lstStyle/>
          <a:p>
            <a:r>
              <a:rPr lang="en-US" altLang="zh-CN" sz="2800" dirty="0">
                <a:solidFill>
                  <a:srgbClr val="FF0000"/>
                </a:solidFill>
                <a:latin typeface="Times New Roman" panose="02020603050405020304" charset="0"/>
                <a:cs typeface="Times New Roman" panose="02020603050405020304" charset="0"/>
                <a:sym typeface="+mn-ea"/>
              </a:rPr>
              <a:t>feat</a:t>
            </a:r>
            <a:endParaRPr lang="en-US" altLang="zh-CN" sz="2800" dirty="0">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nvSpPr>
        <p:spPr>
          <a:xfrm>
            <a:off x="628426" y="5454042"/>
            <a:ext cx="2513304" cy="523220"/>
          </a:xfrm>
          <a:prstGeom prst="rect">
            <a:avLst/>
          </a:prstGeom>
          <a:noFill/>
        </p:spPr>
        <p:txBody>
          <a:bodyPr wrap="square" rtlCol="0">
            <a:spAutoFit/>
          </a:bodyPr>
          <a:lstStyle/>
          <a:p>
            <a:r>
              <a:rPr lang="en-US" altLang="zh-CN" sz="2800" dirty="0">
                <a:solidFill>
                  <a:srgbClr val="FF0000"/>
                </a:solidFill>
                <a:latin typeface="Times New Roman" panose="02020603050405020304" charset="0"/>
                <a:cs typeface="Times New Roman" panose="02020603050405020304" charset="0"/>
                <a:sym typeface="+mn-ea"/>
              </a:rPr>
              <a:t> At a minimum</a:t>
            </a:r>
            <a:endParaRPr lang="en-US" altLang="zh-CN" sz="2800" dirty="0">
              <a:solidFill>
                <a:srgbClr val="FF0000"/>
              </a:solidFill>
              <a:latin typeface="Times New Roman" panose="02020603050405020304" charset="0"/>
              <a:cs typeface="Times New Roman" panose="02020603050405020304" charset="0"/>
              <a:sym typeface="+mn-ea"/>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6" grpId="0"/>
      <p:bldP spid="8"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695325" y="5933440"/>
            <a:ext cx="11087735" cy="76898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algn="ctr"/>
            <a:r>
              <a:rPr lang="en-US" altLang="zh-CN" sz="2500" dirty="0" smtClean="0">
                <a:latin typeface="Times New Roman" panose="02020603050405020304" charset="0"/>
                <a:cs typeface="Times New Roman" panose="02020603050405020304" charset="0"/>
              </a:rPr>
              <a:t>Daniel </a:t>
            </a:r>
            <a:r>
              <a:rPr lang="en-US" altLang="zh-CN" sz="2500" dirty="0">
                <a:latin typeface="Times New Roman" panose="02020603050405020304" charset="0"/>
                <a:cs typeface="Times New Roman" panose="02020603050405020304" charset="0"/>
              </a:rPr>
              <a:t>Pink’s new book looks at how we can turn our most “misunderstood emotion” into positive action, writes Andrew </a:t>
            </a:r>
            <a:r>
              <a:rPr lang="en-US" altLang="zh-CN" sz="2500" dirty="0" smtClean="0">
                <a:latin typeface="Times New Roman" panose="02020603050405020304" charset="0"/>
                <a:cs typeface="Times New Roman" panose="02020603050405020304" charset="0"/>
              </a:rPr>
              <a:t>Hill.</a:t>
            </a:r>
            <a:endParaRPr kumimoji="0" lang="zh-CN" altLang="en-US" sz="2500" b="0" i="0" u="none" strike="noStrike" cap="none" spc="0" normalizeH="0" baseline="0" dirty="0">
              <a:ln>
                <a:noFill/>
              </a:ln>
              <a:solidFill>
                <a:srgbClr val="000000"/>
              </a:solidFill>
              <a:effectLst/>
              <a:uFillTx/>
              <a:latin typeface="Times New Roman" panose="02020603050405020304" charset="0"/>
              <a:ea typeface="+mj-ea"/>
              <a:cs typeface="Times New Roman" panose="02020603050405020304" charset="0"/>
              <a:sym typeface="Helvetica"/>
            </a:endParaRPr>
          </a:p>
        </p:txBody>
      </p:sp>
      <p:sp>
        <p:nvSpPr>
          <p:cNvPr id="8" name="文本框 7"/>
          <p:cNvSpPr txBox="1"/>
          <p:nvPr/>
        </p:nvSpPr>
        <p:spPr>
          <a:xfrm>
            <a:off x="130175" y="154940"/>
            <a:ext cx="11948795" cy="80010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algn="ctr"/>
            <a:r>
              <a:rPr lang="en-US" sz="2600" b="1" dirty="0">
                <a:latin typeface="Times New Roman" panose="02020603050405020304" charset="0"/>
                <a:cs typeface="Times New Roman" panose="02020603050405020304" charset="0"/>
                <a:sym typeface="+mn-ea"/>
              </a:rPr>
              <a:t>3. When regret can be a rich source of inspiration</a:t>
            </a:r>
            <a:endParaRPr lang="en-US" sz="2600" b="1" dirty="0">
              <a:latin typeface="Times New Roman" panose="02020603050405020304" charset="0"/>
              <a:cs typeface="Times New Roman" panose="02020603050405020304" charset="0"/>
              <a:sym typeface="+mn-ea"/>
            </a:endParaRPr>
          </a:p>
          <a:p>
            <a:pPr algn="ctr"/>
            <a:r>
              <a:rPr lang="zh-CN" altLang="en-US" sz="2600" b="1" dirty="0">
                <a:solidFill>
                  <a:schemeClr val="accent2"/>
                </a:solidFill>
                <a:latin typeface="微软雅黑" panose="020B0503020204020204" charset="-122"/>
                <a:ea typeface="微软雅黑" panose="020B0503020204020204" charset="-122"/>
                <a:cs typeface="Times New Roman" panose="02020603050405020304" charset="0"/>
                <a:sym typeface="+mn-ea"/>
              </a:rPr>
              <a:t>遗憾或许是灵感之源</a:t>
            </a:r>
            <a:endParaRPr lang="zh-CN" altLang="en-US" sz="2600" b="1" dirty="0">
              <a:solidFill>
                <a:schemeClr val="accent2"/>
              </a:solidFill>
              <a:latin typeface="微软雅黑" panose="020B0503020204020204" charset="-122"/>
              <a:ea typeface="微软雅黑" panose="020B0503020204020204" charset="-122"/>
              <a:cs typeface="Times New Roman" panose="02020603050405020304" charset="0"/>
              <a:sym typeface="+mn-ea"/>
            </a:endParaRPr>
          </a:p>
        </p:txBody>
      </p:sp>
      <p:pic>
        <p:nvPicPr>
          <p:cNvPr id="2" name="图片 1"/>
          <p:cNvPicPr>
            <a:picLocks noChangeAspect="1"/>
          </p:cNvPicPr>
          <p:nvPr/>
        </p:nvPicPr>
        <p:blipFill>
          <a:blip r:embed="rId1"/>
          <a:stretch>
            <a:fillRect/>
          </a:stretch>
        </p:blipFill>
        <p:spPr>
          <a:xfrm>
            <a:off x="3141182" y="1093523"/>
            <a:ext cx="5700893" cy="4779154"/>
          </a:xfrm>
          <a:prstGeom prst="rect">
            <a:avLst/>
          </a:prstGeom>
        </p:spPr>
      </p:pic>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8" name="文本框 4"/>
          <p:cNvSpPr txBox="1"/>
          <p:nvPr/>
        </p:nvSpPr>
        <p:spPr>
          <a:xfrm>
            <a:off x="1838324" y="47686"/>
            <a:ext cx="8547879" cy="491490"/>
          </a:xfrm>
          <a:prstGeom prst="rect">
            <a:avLst/>
          </a:prstGeom>
          <a:noFill/>
        </p:spPr>
        <p:txBody>
          <a:bodyPr wrap="square" rtlCol="0">
            <a:spAutoFit/>
          </a:bodyPr>
          <a:lstStyle/>
          <a:p>
            <a:r>
              <a:rPr lang="en-US" sz="2600" b="1" dirty="0">
                <a:solidFill>
                  <a:schemeClr val="accent2"/>
                </a:solidFill>
                <a:latin typeface="微软雅黑" panose="020B0503020204020204" charset="-122"/>
                <a:ea typeface="微软雅黑" panose="020B0503020204020204" charset="-122"/>
                <a:cs typeface="微软雅黑" panose="020B0503020204020204" charset="-122"/>
              </a:rPr>
              <a:t> </a:t>
            </a:r>
            <a:r>
              <a:rPr sz="2600" b="1" dirty="0" smtClean="0">
                <a:solidFill>
                  <a:schemeClr val="accent2"/>
                </a:solidFill>
                <a:latin typeface="微软雅黑" panose="020B0503020204020204" charset="-122"/>
                <a:ea typeface="微软雅黑" panose="020B0503020204020204" charset="-122"/>
                <a:cs typeface="微软雅黑" panose="020B0503020204020204" charset="-122"/>
              </a:rPr>
              <a:t>（《</a:t>
            </a:r>
            <a:r>
              <a:rPr lang="zh-CN" altLang="en-US" sz="2600" b="1" dirty="0">
                <a:solidFill>
                  <a:schemeClr val="accent2"/>
                </a:solidFill>
                <a:latin typeface="微软雅黑" panose="020B0503020204020204" charset="-122"/>
                <a:ea typeface="微软雅黑" panose="020B0503020204020204" charset="-122"/>
                <a:cs typeface="微软雅黑" panose="020B0503020204020204" charset="-122"/>
              </a:rPr>
              <a:t>金融时报 </a:t>
            </a:r>
            <a:r>
              <a:rPr sz="2600" b="1" dirty="0" smtClean="0">
                <a:solidFill>
                  <a:schemeClr val="accent2"/>
                </a:solidFill>
                <a:latin typeface="微软雅黑" panose="020B0503020204020204" charset="-122"/>
                <a:ea typeface="微软雅黑" panose="020B0503020204020204" charset="-122"/>
                <a:cs typeface="微软雅黑" panose="020B0503020204020204" charset="-122"/>
              </a:rPr>
              <a:t>》</a:t>
            </a:r>
            <a:r>
              <a:rPr lang="en-US" altLang="zh-CN" sz="2600" b="1" dirty="0" smtClean="0">
                <a:solidFill>
                  <a:schemeClr val="accent2"/>
                </a:solidFill>
                <a:latin typeface="微软雅黑" panose="020B0503020204020204" charset="-122"/>
                <a:ea typeface="微软雅黑" panose="020B0503020204020204" charset="-122"/>
                <a:cs typeface="微软雅黑" panose="020B0503020204020204" charset="-122"/>
              </a:rPr>
              <a:t>2022</a:t>
            </a:r>
            <a:r>
              <a:rPr lang="zh-CN" altLang="en-US" sz="2600" b="1" dirty="0">
                <a:solidFill>
                  <a:schemeClr val="accent2"/>
                </a:solidFill>
                <a:latin typeface="微软雅黑" panose="020B0503020204020204" charset="-122"/>
                <a:ea typeface="微软雅黑" panose="020B0503020204020204" charset="-122"/>
                <a:cs typeface="微软雅黑" panose="020B0503020204020204" charset="-122"/>
              </a:rPr>
              <a:t>年</a:t>
            </a:r>
            <a:r>
              <a:rPr lang="en-US" altLang="zh-CN" sz="2600" b="1" dirty="0">
                <a:solidFill>
                  <a:schemeClr val="accent2"/>
                </a:solidFill>
                <a:latin typeface="微软雅黑" panose="020B0503020204020204" charset="-122"/>
                <a:ea typeface="微软雅黑" panose="020B0503020204020204" charset="-122"/>
                <a:cs typeface="微软雅黑" panose="020B0503020204020204" charset="-122"/>
              </a:rPr>
              <a:t>3</a:t>
            </a:r>
            <a:r>
              <a:rPr lang="zh-CN" altLang="en-US" sz="2600" b="1" dirty="0">
                <a:solidFill>
                  <a:schemeClr val="accent2"/>
                </a:solidFill>
                <a:latin typeface="微软雅黑" panose="020B0503020204020204" charset="-122"/>
                <a:ea typeface="微软雅黑" panose="020B0503020204020204" charset="-122"/>
                <a:cs typeface="微软雅黑" panose="020B0503020204020204" charset="-122"/>
              </a:rPr>
              <a:t>月</a:t>
            </a:r>
            <a:r>
              <a:rPr lang="en-US" altLang="zh-CN" sz="2600" b="1" dirty="0">
                <a:solidFill>
                  <a:schemeClr val="accent2"/>
                </a:solidFill>
                <a:latin typeface="微软雅黑" panose="020B0503020204020204" charset="-122"/>
                <a:ea typeface="微软雅黑" panose="020B0503020204020204" charset="-122"/>
                <a:cs typeface="微软雅黑" panose="020B0503020204020204" charset="-122"/>
              </a:rPr>
              <a:t>14</a:t>
            </a:r>
            <a:r>
              <a:rPr lang="zh-CN" altLang="en-US" sz="2600" b="1" dirty="0">
                <a:solidFill>
                  <a:schemeClr val="accent2"/>
                </a:solidFill>
                <a:latin typeface="微软雅黑" panose="020B0503020204020204" charset="-122"/>
                <a:ea typeface="微软雅黑" panose="020B0503020204020204" charset="-122"/>
                <a:cs typeface="微软雅黑" panose="020B0503020204020204" charset="-122"/>
              </a:rPr>
              <a:t>日 </a:t>
            </a:r>
            <a:r>
              <a:rPr lang="en-US" altLang="zh-CN" sz="2600" b="1" dirty="0">
                <a:solidFill>
                  <a:schemeClr val="accent2"/>
                </a:solidFill>
                <a:latin typeface="微软雅黑" panose="020B0503020204020204" charset="-122"/>
                <a:ea typeface="微软雅黑" panose="020B0503020204020204" charset="-122"/>
                <a:cs typeface="微软雅黑" panose="020B0503020204020204" charset="-122"/>
              </a:rPr>
              <a:t>14</a:t>
            </a:r>
            <a:r>
              <a:rPr lang="zh-CN" altLang="en-US" sz="2600" b="1" dirty="0" smtClean="0">
                <a:solidFill>
                  <a:schemeClr val="accent2"/>
                </a:solidFill>
                <a:latin typeface="微软雅黑" panose="020B0503020204020204" charset="-122"/>
                <a:ea typeface="微软雅黑" panose="020B0503020204020204" charset="-122"/>
                <a:cs typeface="微软雅黑" panose="020B0503020204020204" charset="-122"/>
              </a:rPr>
              <a:t>页</a:t>
            </a:r>
            <a:r>
              <a:rPr sz="2600" b="1" dirty="0" smtClean="0">
                <a:solidFill>
                  <a:schemeClr val="accent2"/>
                </a:solidFill>
                <a:latin typeface="微软雅黑" panose="020B0503020204020204" charset="-122"/>
                <a:ea typeface="微软雅黑" panose="020B0503020204020204" charset="-122"/>
                <a:cs typeface="微软雅黑" panose="020B0503020204020204" charset="-122"/>
              </a:rPr>
              <a:t>）</a:t>
            </a:r>
            <a:endParaRPr sz="2600" b="1" dirty="0">
              <a:solidFill>
                <a:schemeClr val="accent2"/>
              </a:solidFill>
              <a:latin typeface="微软雅黑" panose="020B0503020204020204" charset="-122"/>
              <a:ea typeface="微软雅黑" panose="020B0503020204020204" charset="-122"/>
              <a:cs typeface="微软雅黑" panose="020B0503020204020204" charset="-122"/>
            </a:endParaRPr>
          </a:p>
        </p:txBody>
      </p:sp>
      <p:sp>
        <p:nvSpPr>
          <p:cNvPr id="185" name="文本框 2"/>
          <p:cNvSpPr txBox="1"/>
          <p:nvPr/>
        </p:nvSpPr>
        <p:spPr>
          <a:xfrm>
            <a:off x="110706" y="714940"/>
            <a:ext cx="11977598" cy="5861050"/>
          </a:xfrm>
          <a:prstGeom prst="rect">
            <a:avLst/>
          </a:prstGeom>
          <a:ln w="12700">
            <a:miter lim="400000"/>
          </a:ln>
        </p:spPr>
        <p:txBody>
          <a:bodyPr wrap="square" lIns="45718" tIns="45718" rIns="45718" bIns="45718">
            <a:spAutoFit/>
          </a:bodyPr>
          <a:lstStyle/>
          <a:p>
            <a:pPr eaLnBrk="1">
              <a:lnSpc>
                <a:spcPts val="3000"/>
              </a:lnSpc>
              <a:defRPr sz="2600">
                <a:latin typeface="Times New Roman" panose="02020603050405020304"/>
                <a:ea typeface="Times New Roman" panose="02020603050405020304"/>
                <a:cs typeface="Times New Roman" panose="02020603050405020304"/>
                <a:sym typeface="Times New Roman" panose="02020603050405020304"/>
              </a:defRPr>
            </a:pPr>
            <a:r>
              <a:rPr sz="2600" dirty="0"/>
              <a:t>      </a:t>
            </a:r>
            <a:r>
              <a:rPr lang="en-US" sz="2400" dirty="0"/>
              <a:t> If you are picking your way through the late phases of the pandemic, reexamining your </a:t>
            </a:r>
            <a:r>
              <a:rPr lang="en-US" sz="2400" dirty="0" smtClean="0"/>
              <a:t>____________ (motivate) </a:t>
            </a:r>
            <a:r>
              <a:rPr lang="en-US" sz="2400" dirty="0"/>
              <a:t>and purpose, or considering career paths not taken, then Daniel Pink has </a:t>
            </a:r>
            <a:r>
              <a:rPr lang="en-US" sz="2400" dirty="0" smtClean="0"/>
              <a:t>___  </a:t>
            </a:r>
            <a:r>
              <a:rPr lang="en-US" sz="2400" dirty="0"/>
              <a:t>book to sell you. His latest, The Power of Regret, </a:t>
            </a:r>
            <a:r>
              <a:rPr lang="en-US" sz="2400" dirty="0" smtClean="0"/>
              <a:t>______ (turn) what </a:t>
            </a:r>
            <a:r>
              <a:rPr lang="en-US" sz="2400" dirty="0"/>
              <a:t>Pink calls “our most misunderstood emotion” into a source of inspiration for future action.</a:t>
            </a:r>
            <a:endParaRPr lang="en-US" sz="2400" dirty="0"/>
          </a:p>
          <a:p>
            <a:pPr eaLnBrk="1">
              <a:lnSpc>
                <a:spcPts val="3000"/>
              </a:lnSpc>
              <a:defRPr sz="2600">
                <a:latin typeface="Times New Roman" panose="02020603050405020304"/>
                <a:ea typeface="Times New Roman" panose="02020603050405020304"/>
                <a:cs typeface="Times New Roman" panose="02020603050405020304"/>
                <a:sym typeface="Times New Roman" panose="02020603050405020304"/>
              </a:defRPr>
            </a:pPr>
            <a:r>
              <a:rPr lang="en-US" sz="2400" dirty="0" smtClean="0"/>
              <a:t>       “We _______________ (sell) </a:t>
            </a:r>
            <a:r>
              <a:rPr lang="en-US" sz="2400" dirty="0"/>
              <a:t>this bill of goods that you have to be positive all the time. You have to look forward all the time,” says Pink. “That’s nonsense. That’s not </a:t>
            </a:r>
            <a:r>
              <a:rPr lang="en-US" sz="2400" dirty="0" smtClean="0"/>
              <a:t>______ our </a:t>
            </a:r>
            <a:r>
              <a:rPr lang="en-US" sz="2400" dirty="0"/>
              <a:t>brains work. Our brains are programmed for regret. On the other hand, you don’t want to spend all your time </a:t>
            </a:r>
            <a:r>
              <a:rPr lang="en-US" sz="2400" dirty="0" smtClean="0"/>
              <a:t>_________ (</a:t>
            </a:r>
            <a:r>
              <a:rPr lang="en-US" sz="2600" dirty="0" smtClean="0">
                <a:solidFill>
                  <a:srgbClr val="3333FF"/>
                </a:solidFill>
                <a:latin typeface="Times New Roman" panose="02020603050405020304" charset="0"/>
                <a:ea typeface="Times New Roman" panose="02020603050405020304"/>
                <a:cs typeface="Times New Roman" panose="02020603050405020304" charset="0"/>
              </a:rPr>
              <a:t>spin</a:t>
            </a:r>
            <a:r>
              <a:rPr lang="en-US" sz="2400" dirty="0" smtClean="0"/>
              <a:t>) </a:t>
            </a:r>
            <a:r>
              <a:rPr lang="en-US" sz="2400" dirty="0"/>
              <a:t>in regret and </a:t>
            </a:r>
            <a:r>
              <a:rPr lang="en-US" sz="2600" dirty="0">
                <a:solidFill>
                  <a:srgbClr val="3333FF"/>
                </a:solidFill>
                <a:latin typeface="Times New Roman" panose="02020603050405020304" charset="0"/>
                <a:ea typeface="Times New Roman" panose="02020603050405020304"/>
                <a:cs typeface="Times New Roman" panose="02020603050405020304" charset="0"/>
              </a:rPr>
              <a:t>ruminating</a:t>
            </a:r>
            <a:r>
              <a:rPr lang="en-US" sz="2400" dirty="0"/>
              <a:t> over it.”</a:t>
            </a:r>
            <a:endParaRPr lang="en-US" sz="2400" dirty="0"/>
          </a:p>
          <a:p>
            <a:pPr eaLnBrk="1">
              <a:lnSpc>
                <a:spcPts val="3000"/>
              </a:lnSpc>
              <a:defRPr sz="2600">
                <a:latin typeface="Times New Roman" panose="02020603050405020304"/>
                <a:ea typeface="Times New Roman" panose="02020603050405020304"/>
                <a:cs typeface="Times New Roman" panose="02020603050405020304"/>
                <a:sym typeface="Times New Roman" panose="02020603050405020304"/>
              </a:defRPr>
            </a:pPr>
            <a:r>
              <a:rPr lang="en-US" sz="2400" dirty="0" smtClean="0"/>
              <a:t>       One </a:t>
            </a:r>
            <a:r>
              <a:rPr lang="en-US" sz="2400" dirty="0"/>
              <a:t>exception to the </a:t>
            </a:r>
            <a:r>
              <a:rPr lang="en-US" sz="2600" dirty="0">
                <a:solidFill>
                  <a:srgbClr val="3333FF"/>
                </a:solidFill>
                <a:latin typeface="Times New Roman" panose="02020603050405020304" charset="0"/>
                <a:ea typeface="Times New Roman" panose="02020603050405020304"/>
                <a:cs typeface="Times New Roman" panose="02020603050405020304" charset="0"/>
              </a:rPr>
              <a:t>consistency</a:t>
            </a:r>
            <a:r>
              <a:rPr lang="en-US" sz="2400" dirty="0"/>
              <a:t> of Pink’s findings </a:t>
            </a:r>
            <a:r>
              <a:rPr lang="en-US" sz="2400" dirty="0" smtClean="0"/>
              <a:t>____ regret </a:t>
            </a:r>
            <a:r>
              <a:rPr lang="en-US" sz="2400" dirty="0"/>
              <a:t>was age-related. The older the respondents, the more likely they were to regret not having tried something. Career regrets </a:t>
            </a:r>
            <a:r>
              <a:rPr lang="en-US" sz="2400" dirty="0" smtClean="0"/>
              <a:t>were a </a:t>
            </a:r>
            <a:r>
              <a:rPr lang="en-US" sz="2400" dirty="0"/>
              <a:t>subset of this core regret. </a:t>
            </a:r>
            <a:endParaRPr lang="en-US" sz="2400" dirty="0"/>
          </a:p>
          <a:p>
            <a:pPr eaLnBrk="1">
              <a:lnSpc>
                <a:spcPts val="3000"/>
              </a:lnSpc>
              <a:defRPr sz="2600">
                <a:latin typeface="Times New Roman" panose="02020603050405020304"/>
                <a:ea typeface="Times New Roman" panose="02020603050405020304"/>
                <a:cs typeface="Times New Roman" panose="02020603050405020304"/>
                <a:sym typeface="Times New Roman" panose="02020603050405020304"/>
              </a:defRPr>
            </a:pPr>
            <a:r>
              <a:rPr lang="en-US" sz="2400" dirty="0" smtClean="0"/>
              <a:t>       For </a:t>
            </a:r>
            <a:r>
              <a:rPr lang="en-US" sz="2400" dirty="0"/>
              <a:t>every person in his database _____</a:t>
            </a:r>
            <a:r>
              <a:rPr lang="en-US" sz="2400" dirty="0" smtClean="0"/>
              <a:t>_____ said </a:t>
            </a:r>
            <a:r>
              <a:rPr lang="en-US" sz="2400" dirty="0"/>
              <a:t>they regretted setting out on their own in business, Pink says there were 40 or 50 who </a:t>
            </a:r>
            <a:r>
              <a:rPr lang="en-US" sz="2600" dirty="0">
                <a:solidFill>
                  <a:srgbClr val="3333FF"/>
                </a:solidFill>
                <a:latin typeface="Times New Roman" panose="02020603050405020304" charset="0"/>
                <a:ea typeface="Times New Roman" panose="02020603050405020304"/>
                <a:cs typeface="Times New Roman" panose="02020603050405020304" charset="0"/>
              </a:rPr>
              <a:t>kicked</a:t>
            </a:r>
            <a:r>
              <a:rPr lang="en-US" sz="2400" dirty="0"/>
              <a:t> themselves for </a:t>
            </a:r>
            <a:r>
              <a:rPr lang="en-US" sz="2400" dirty="0">
                <a:sym typeface="+mn-ea"/>
              </a:rPr>
              <a:t>not </a:t>
            </a:r>
            <a:r>
              <a:rPr lang="en-US" sz="2400" dirty="0" smtClean="0"/>
              <a:t>____________  (act). </a:t>
            </a:r>
            <a:r>
              <a:rPr lang="en-US" sz="2400" dirty="0"/>
              <a:t>“The lesson from career regrets,” he says, “is that we should have a slight bias for action. We should just try stuff and be </a:t>
            </a:r>
            <a:r>
              <a:rPr lang="en-US" sz="2400" dirty="0">
                <a:sym typeface="+mn-ea"/>
              </a:rPr>
              <a:t>less </a:t>
            </a:r>
            <a:r>
              <a:rPr lang="en-US" sz="2400" dirty="0"/>
              <a:t> </a:t>
            </a:r>
            <a:r>
              <a:rPr lang="en-US" sz="2400" dirty="0" smtClean="0"/>
              <a:t>_______ (</a:t>
            </a:r>
            <a:r>
              <a:rPr lang="en-US" sz="2400" dirty="0"/>
              <a:t>worry) about the risk.”</a:t>
            </a:r>
            <a:endParaRPr lang="en-US" sz="2400" dirty="0"/>
          </a:p>
        </p:txBody>
      </p:sp>
      <p:sp>
        <p:nvSpPr>
          <p:cNvPr id="184" name="文本框 16"/>
          <p:cNvSpPr txBox="1"/>
          <p:nvPr/>
        </p:nvSpPr>
        <p:spPr>
          <a:xfrm>
            <a:off x="48" y="7"/>
            <a:ext cx="1558002" cy="507827"/>
          </a:xfrm>
          <a:prstGeom prst="rect">
            <a:avLst/>
          </a:prstGeom>
          <a:solidFill>
            <a:schemeClr val="accent6"/>
          </a:solidFill>
          <a:ln w="12700">
            <a:miter lim="400000"/>
          </a:ln>
        </p:spPr>
        <p:txBody>
          <a:bodyPr wrap="square" lIns="45718" tIns="45718" rIns="45718" bIns="45718">
            <a:spAutoFit/>
          </a:bodyPr>
          <a:lstStyle>
            <a:lvl1pPr>
              <a:defRPr sz="2800" b="1">
                <a:solidFill>
                  <a:srgbClr val="FFFFFF"/>
                </a:solidFill>
              </a:defRPr>
            </a:lvl1pPr>
          </a:lstStyle>
          <a:p>
            <a:r>
              <a:rPr sz="2600" dirty="0" err="1">
                <a:latin typeface="微软雅黑" panose="020B0503020204020204" charset="-122"/>
                <a:ea typeface="微软雅黑" panose="020B0503020204020204" charset="-122"/>
              </a:rPr>
              <a:t>语篇填空</a:t>
            </a:r>
            <a:r>
              <a:rPr lang="en-US" sz="2600" dirty="0">
                <a:latin typeface="微软雅黑" panose="020B0503020204020204" charset="-122"/>
                <a:ea typeface="微软雅黑" panose="020B0503020204020204" charset="-122"/>
              </a:rPr>
              <a:t> </a:t>
            </a:r>
            <a:endParaRPr lang="en-US" sz="2600" dirty="0">
              <a:latin typeface="微软雅黑" panose="020B0503020204020204" charset="-122"/>
              <a:ea typeface="微软雅黑" panose="020B0503020204020204" charset="-122"/>
            </a:endParaRPr>
          </a:p>
        </p:txBody>
      </p:sp>
      <p:sp>
        <p:nvSpPr>
          <p:cNvPr id="2" name="文本框 1"/>
          <p:cNvSpPr txBox="1"/>
          <p:nvPr/>
        </p:nvSpPr>
        <p:spPr>
          <a:xfrm>
            <a:off x="248187" y="1062435"/>
            <a:ext cx="1744516" cy="492443"/>
          </a:xfrm>
          <a:prstGeom prst="rect">
            <a:avLst/>
          </a:prstGeom>
          <a:noFill/>
        </p:spPr>
        <p:txBody>
          <a:bodyPr wrap="square" rtlCol="0" anchor="t">
            <a:spAutoFit/>
          </a:bodyPr>
          <a:lstStyle/>
          <a:p>
            <a:r>
              <a:rPr lang="en-US" sz="2600" dirty="0">
                <a:solidFill>
                  <a:srgbClr val="FF0000"/>
                </a:solidFill>
                <a:latin typeface="Times New Roman" panose="02020603050405020304" charset="0"/>
                <a:cs typeface="Times New Roman" panose="02020603050405020304" charset="0"/>
                <a:sym typeface="+mn-ea"/>
              </a:rPr>
              <a:t>motivation</a:t>
            </a:r>
            <a:endParaRPr lang="zh-CN" altLang="en-US" sz="2600" dirty="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698577" y="1450992"/>
            <a:ext cx="431484" cy="492443"/>
          </a:xfrm>
          <a:prstGeom prst="rect">
            <a:avLst/>
          </a:prstGeom>
          <a:noFill/>
        </p:spPr>
        <p:txBody>
          <a:bodyPr wrap="square"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defRPr sz="2600">
                <a:solidFill>
                  <a:srgbClr val="FF0000"/>
                </a:solidFill>
                <a:latin typeface="Times New Roman" panose="02020603050405020304" charset="0"/>
                <a:cs typeface="Times New Roman" panose="02020603050405020304" charset="0"/>
              </a:defRPr>
            </a:lvl1pPr>
          </a:lstStyle>
          <a:p>
            <a:r>
              <a:rPr lang="en-US" dirty="0" smtClean="0">
                <a:sym typeface="+mn-ea"/>
              </a:rPr>
              <a:t>a</a:t>
            </a:r>
            <a:endParaRPr lang="en-US" altLang="zh-CN" dirty="0">
              <a:sym typeface="+mn-ea"/>
            </a:endParaRPr>
          </a:p>
        </p:txBody>
      </p:sp>
      <p:sp>
        <p:nvSpPr>
          <p:cNvPr id="5" name="文本框 4"/>
          <p:cNvSpPr txBox="1"/>
          <p:nvPr/>
        </p:nvSpPr>
        <p:spPr>
          <a:xfrm>
            <a:off x="7386338" y="1483377"/>
            <a:ext cx="2286989" cy="492443"/>
          </a:xfrm>
          <a:prstGeom prst="rect">
            <a:avLst/>
          </a:prstGeom>
          <a:noFill/>
        </p:spPr>
        <p:txBody>
          <a:bodyPr wrap="square"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defRPr sz="2600">
                <a:solidFill>
                  <a:srgbClr val="FF0000"/>
                </a:solidFill>
                <a:latin typeface="Times New Roman" panose="02020603050405020304" charset="0"/>
                <a:cs typeface="Times New Roman" panose="02020603050405020304" charset="0"/>
              </a:defRPr>
            </a:lvl1pPr>
          </a:lstStyle>
          <a:p>
            <a:r>
              <a:rPr lang="en-US" dirty="0" smtClean="0">
                <a:sym typeface="+mn-ea"/>
              </a:rPr>
              <a:t>turns</a:t>
            </a:r>
            <a:endParaRPr lang="en-US" dirty="0">
              <a:sym typeface="+mn-ea"/>
            </a:endParaRPr>
          </a:p>
        </p:txBody>
      </p:sp>
      <p:sp>
        <p:nvSpPr>
          <p:cNvPr id="6" name="文本框 5"/>
          <p:cNvSpPr txBox="1"/>
          <p:nvPr/>
        </p:nvSpPr>
        <p:spPr>
          <a:xfrm>
            <a:off x="1436090" y="2195124"/>
            <a:ext cx="2621021" cy="492443"/>
          </a:xfrm>
          <a:prstGeom prst="rect">
            <a:avLst/>
          </a:prstGeom>
          <a:noFill/>
        </p:spPr>
        <p:txBody>
          <a:bodyPr wrap="square"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defRPr sz="2600">
                <a:solidFill>
                  <a:srgbClr val="FF0000"/>
                </a:solidFill>
                <a:latin typeface="Times New Roman" panose="02020603050405020304" charset="0"/>
                <a:cs typeface="Times New Roman" panose="02020603050405020304" charset="0"/>
              </a:defRPr>
            </a:lvl1pPr>
          </a:lstStyle>
          <a:p>
            <a:r>
              <a:rPr lang="en-US" altLang="zh-CN" dirty="0">
                <a:sym typeface="+mn-ea"/>
              </a:rPr>
              <a:t>have been </a:t>
            </a:r>
            <a:r>
              <a:rPr lang="en-US" altLang="zh-CN" dirty="0" smtClean="0">
                <a:sym typeface="+mn-ea"/>
              </a:rPr>
              <a:t>sold</a:t>
            </a:r>
            <a:endParaRPr lang="en-US" altLang="zh-CN" dirty="0">
              <a:sym typeface="+mn-ea"/>
            </a:endParaRPr>
          </a:p>
        </p:txBody>
      </p:sp>
      <p:sp>
        <p:nvSpPr>
          <p:cNvPr id="7" name="文本框 6"/>
          <p:cNvSpPr txBox="1"/>
          <p:nvPr/>
        </p:nvSpPr>
        <p:spPr>
          <a:xfrm>
            <a:off x="9427359" y="2611229"/>
            <a:ext cx="1382850" cy="492443"/>
          </a:xfrm>
          <a:prstGeom prst="rect">
            <a:avLst/>
          </a:prstGeom>
          <a:noFill/>
        </p:spPr>
        <p:txBody>
          <a:bodyPr wrap="square"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defRPr sz="2600">
                <a:solidFill>
                  <a:srgbClr val="FF0000"/>
                </a:solidFill>
                <a:latin typeface="Times New Roman" panose="02020603050405020304" charset="0"/>
                <a:cs typeface="Times New Roman" panose="02020603050405020304" charset="0"/>
              </a:defRPr>
            </a:lvl1pPr>
          </a:lstStyle>
          <a:p>
            <a:r>
              <a:rPr lang="en-US" dirty="0">
                <a:sym typeface="+mn-ea"/>
              </a:rPr>
              <a:t>how</a:t>
            </a:r>
            <a:endParaRPr lang="en-US" dirty="0">
              <a:sym typeface="+mn-ea"/>
            </a:endParaRPr>
          </a:p>
        </p:txBody>
      </p:sp>
      <p:sp>
        <p:nvSpPr>
          <p:cNvPr id="8" name="文本框 7"/>
          <p:cNvSpPr txBox="1"/>
          <p:nvPr/>
        </p:nvSpPr>
        <p:spPr>
          <a:xfrm>
            <a:off x="808259" y="3327813"/>
            <a:ext cx="1499042" cy="492443"/>
          </a:xfrm>
          <a:prstGeom prst="rect">
            <a:avLst/>
          </a:prstGeom>
          <a:noFill/>
        </p:spPr>
        <p:txBody>
          <a:bodyPr wrap="square"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defRPr sz="2600">
                <a:solidFill>
                  <a:srgbClr val="FF0000"/>
                </a:solidFill>
                <a:latin typeface="Times New Roman" panose="02020603050405020304" charset="0"/>
                <a:cs typeface="Times New Roman" panose="02020603050405020304" charset="0"/>
              </a:defRPr>
            </a:lvl1pPr>
          </a:lstStyle>
          <a:p>
            <a:r>
              <a:rPr lang="en-US" dirty="0" smtClean="0">
                <a:sym typeface="+mn-ea"/>
              </a:rPr>
              <a:t>spinning</a:t>
            </a:r>
            <a:endParaRPr lang="en-US" dirty="0">
              <a:sym typeface="+mn-ea"/>
            </a:endParaRPr>
          </a:p>
        </p:txBody>
      </p:sp>
      <p:sp>
        <p:nvSpPr>
          <p:cNvPr id="9" name="文本框 8"/>
          <p:cNvSpPr txBox="1"/>
          <p:nvPr/>
        </p:nvSpPr>
        <p:spPr>
          <a:xfrm>
            <a:off x="7165975" y="3719195"/>
            <a:ext cx="522605" cy="491490"/>
          </a:xfrm>
          <a:prstGeom prst="rect">
            <a:avLst/>
          </a:prstGeom>
          <a:noFill/>
        </p:spPr>
        <p:txBody>
          <a:bodyPr wrap="square"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defRPr sz="2600">
                <a:solidFill>
                  <a:srgbClr val="FF0000"/>
                </a:solidFill>
                <a:latin typeface="Times New Roman" panose="02020603050405020304" charset="0"/>
                <a:cs typeface="Times New Roman" panose="02020603050405020304" charset="0"/>
              </a:defRPr>
            </a:lvl1pPr>
          </a:lstStyle>
          <a:p>
            <a:r>
              <a:rPr lang="en-US" dirty="0" smtClean="0">
                <a:sym typeface="+mn-ea"/>
              </a:rPr>
              <a:t>on</a:t>
            </a:r>
            <a:endParaRPr lang="en-US" dirty="0">
              <a:sym typeface="+mn-ea"/>
            </a:endParaRPr>
          </a:p>
        </p:txBody>
      </p:sp>
      <p:sp>
        <p:nvSpPr>
          <p:cNvPr id="10" name="文本框 9"/>
          <p:cNvSpPr txBox="1"/>
          <p:nvPr/>
        </p:nvSpPr>
        <p:spPr>
          <a:xfrm>
            <a:off x="4701540" y="4879340"/>
            <a:ext cx="1584325" cy="491490"/>
          </a:xfrm>
          <a:prstGeom prst="rect">
            <a:avLst/>
          </a:prstGeom>
          <a:noFill/>
        </p:spPr>
        <p:txBody>
          <a:bodyPr wrap="square"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defRPr sz="2600">
                <a:solidFill>
                  <a:srgbClr val="FF0000"/>
                </a:solidFill>
                <a:latin typeface="Times New Roman" panose="02020603050405020304" charset="0"/>
                <a:cs typeface="Times New Roman" panose="02020603050405020304" charset="0"/>
              </a:defRPr>
            </a:lvl1pPr>
          </a:lstStyle>
          <a:p>
            <a:r>
              <a:rPr lang="en-US" dirty="0">
                <a:sym typeface="+mn-ea"/>
              </a:rPr>
              <a:t>who / that</a:t>
            </a:r>
            <a:endParaRPr lang="en-US" dirty="0">
              <a:sym typeface="+mn-ea"/>
            </a:endParaRPr>
          </a:p>
        </p:txBody>
      </p:sp>
      <p:sp>
        <p:nvSpPr>
          <p:cNvPr id="11" name="文本框 10"/>
          <p:cNvSpPr txBox="1"/>
          <p:nvPr/>
        </p:nvSpPr>
        <p:spPr>
          <a:xfrm>
            <a:off x="4018604" y="6022294"/>
            <a:ext cx="2177378" cy="491490"/>
          </a:xfrm>
          <a:prstGeom prst="rect">
            <a:avLst/>
          </a:prstGeom>
          <a:noFill/>
        </p:spPr>
        <p:txBody>
          <a:bodyPr wrap="square"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defRPr sz="2600">
                <a:solidFill>
                  <a:srgbClr val="FF0000"/>
                </a:solidFill>
                <a:latin typeface="Times New Roman" panose="02020603050405020304" charset="0"/>
                <a:cs typeface="Times New Roman" panose="02020603050405020304" charset="0"/>
              </a:defRPr>
            </a:lvl1pPr>
          </a:lstStyle>
          <a:p>
            <a:r>
              <a:rPr lang="en-US" dirty="0">
                <a:sym typeface="+mn-ea"/>
              </a:rPr>
              <a:t>worried </a:t>
            </a:r>
            <a:endParaRPr lang="en-US" dirty="0">
              <a:sym typeface="+mn-ea"/>
            </a:endParaRPr>
          </a:p>
        </p:txBody>
      </p:sp>
      <p:sp>
        <p:nvSpPr>
          <p:cNvPr id="12" name="文本框 11"/>
          <p:cNvSpPr txBox="1"/>
          <p:nvPr/>
        </p:nvSpPr>
        <p:spPr>
          <a:xfrm>
            <a:off x="8910511" y="5236897"/>
            <a:ext cx="2431643" cy="491490"/>
          </a:xfrm>
          <a:prstGeom prst="rect">
            <a:avLst/>
          </a:prstGeom>
          <a:noFill/>
        </p:spPr>
        <p:txBody>
          <a:bodyPr wrap="square"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defRPr sz="2600">
                <a:solidFill>
                  <a:srgbClr val="FF0000"/>
                </a:solidFill>
                <a:latin typeface="Times New Roman" panose="02020603050405020304" charset="0"/>
                <a:cs typeface="Times New Roman" panose="02020603050405020304" charset="0"/>
              </a:defRPr>
            </a:lvl1pPr>
          </a:lstStyle>
          <a:p>
            <a:r>
              <a:rPr lang="en-US" dirty="0">
                <a:sym typeface="+mn-ea"/>
              </a:rPr>
              <a:t>having acted</a:t>
            </a:r>
            <a:endParaRPr lang="en-US" dirty="0">
              <a:sym typeface="+mn-ea"/>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linds(horizont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linds(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linds(horizont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linds(horizontal)">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linds(horizontal)">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8626" y="555638"/>
            <a:ext cx="12200626" cy="5157470"/>
          </a:xfrm>
          <a:prstGeom prst="rect">
            <a:avLst/>
          </a:prstGeom>
          <a:noFill/>
        </p:spPr>
        <p:txBody>
          <a:bodyPr wrap="square" rtlCol="0">
            <a:spAutoFit/>
          </a:bodyPr>
          <a:lstStyle/>
          <a:p>
            <a:pPr>
              <a:lnSpc>
                <a:spcPct val="90000"/>
              </a:lnSpc>
              <a:spcBef>
                <a:spcPts val="1000"/>
              </a:spcBef>
            </a:pPr>
            <a:r>
              <a:rPr lang="zh-CN" altLang="en-US" sz="2800" dirty="0">
                <a:latin typeface="Times New Roman" panose="02020603050405020304" charset="0"/>
                <a:ea typeface="华文中宋" panose="02010600040101010101" charset="-122"/>
                <a:cs typeface="Times New Roman" panose="02020603050405020304" charset="0"/>
                <a:sym typeface="+mn-ea"/>
              </a:rPr>
              <a:t>1. </a:t>
            </a:r>
            <a:r>
              <a:rPr lang="en-US" sz="2800" dirty="0" smtClean="0">
                <a:solidFill>
                  <a:srgbClr val="3333FF"/>
                </a:solidFill>
                <a:latin typeface="Times New Roman" panose="02020603050405020304" charset="0"/>
                <a:cs typeface="Times New Roman" panose="02020603050405020304" charset="0"/>
                <a:sym typeface="+mn-ea"/>
              </a:rPr>
              <a:t>spin</a:t>
            </a:r>
            <a:r>
              <a:rPr lang="en-US" altLang="zh-CN" sz="2800" dirty="0">
                <a:latin typeface="Times New Roman" panose="02020603050405020304" charset="0"/>
                <a:ea typeface="华文中宋" panose="02010600040101010101" charset="-122"/>
                <a:cs typeface="Times New Roman" panose="02020603050405020304" charset="0"/>
                <a:sym typeface="+mn-ea"/>
              </a:rPr>
              <a:t>: </a:t>
            </a:r>
            <a:r>
              <a:rPr lang="en-US" altLang="zh-CN" sz="2800" dirty="0" smtClean="0">
                <a:latin typeface="Times New Roman" panose="02020603050405020304" charset="0"/>
                <a:ea typeface="华文中宋" panose="02010600040101010101" charset="-122"/>
                <a:cs typeface="Times New Roman" panose="02020603050405020304" charset="0"/>
                <a:sym typeface="+mn-ea"/>
              </a:rPr>
              <a:t>to feel </a:t>
            </a:r>
            <a:r>
              <a:rPr lang="en-US" altLang="zh-CN" sz="2800" dirty="0">
                <a:latin typeface="Times New Roman" panose="02020603050405020304" charset="0"/>
                <a:ea typeface="华文中宋" panose="02010600040101010101" charset="-122"/>
                <a:cs typeface="Times New Roman" panose="02020603050405020304" charset="0"/>
                <a:sym typeface="+mn-ea"/>
              </a:rPr>
              <a:t>unsteady or </a:t>
            </a:r>
            <a:r>
              <a:rPr lang="en-US" altLang="zh-CN" sz="2800" dirty="0" smtClean="0">
                <a:latin typeface="Times New Roman" panose="02020603050405020304" charset="0"/>
                <a:ea typeface="华文中宋" panose="02010600040101010101" charset="-122"/>
                <a:cs typeface="Times New Roman" panose="02020603050405020304" charset="0"/>
                <a:sym typeface="+mn-ea"/>
              </a:rPr>
              <a:t>confused  </a:t>
            </a:r>
            <a:r>
              <a:rPr lang="zh-CN" altLang="en-US" sz="2800" dirty="0" smtClean="0">
                <a:latin typeface="华文中宋" panose="02010600040101010101" charset="-122"/>
                <a:ea typeface="华文中宋" panose="02010600040101010101" charset="-122"/>
                <a:cs typeface="华文中宋" panose="02010600040101010101" charset="-122"/>
                <a:sym typeface="+mn-ea"/>
              </a:rPr>
              <a:t>眩晕</a:t>
            </a:r>
            <a:endParaRPr lang="en-US" altLang="zh-CN" sz="2800" dirty="0">
              <a:latin typeface="Times New Roman" panose="02020603050405020304" charset="0"/>
              <a:ea typeface="华文中宋" panose="02010600040101010101" charset="-122"/>
              <a:cs typeface="Times New Roman" panose="02020603050405020304" charset="0"/>
              <a:sym typeface="+mn-ea"/>
            </a:endParaRPr>
          </a:p>
          <a:p>
            <a:pPr marL="457200" indent="-457200">
              <a:lnSpc>
                <a:spcPct val="90000"/>
              </a:lnSpc>
              <a:spcBef>
                <a:spcPts val="1000"/>
              </a:spcBef>
              <a:buFont typeface="Wingdings" panose="05000000000000000000" charset="0"/>
              <a:buChar char="ü"/>
            </a:pPr>
            <a:r>
              <a:rPr lang="en-US" altLang="zh-CN" sz="2800" dirty="0" smtClean="0">
                <a:latin typeface="Times New Roman" panose="02020603050405020304" charset="0"/>
                <a:ea typeface="华文中宋" panose="02010600040101010101" charset="-122"/>
                <a:cs typeface="Times New Roman" panose="02020603050405020304" charset="0"/>
              </a:rPr>
              <a:t>In </a:t>
            </a:r>
            <a:r>
              <a:rPr lang="en-US" altLang="zh-CN" sz="2800" dirty="0">
                <a:latin typeface="Times New Roman" panose="02020603050405020304" charset="0"/>
                <a:ea typeface="华文中宋" panose="02010600040101010101" charset="-122"/>
                <a:cs typeface="Times New Roman" panose="02020603050405020304" charset="0"/>
              </a:rPr>
              <a:t>addition, being drunk in the hot sun makes you </a:t>
            </a:r>
            <a:r>
              <a:rPr lang="en-US" altLang="zh-CN" sz="2800" dirty="0" smtClean="0">
                <a:latin typeface="Times New Roman" panose="02020603050405020304" charset="0"/>
                <a:ea typeface="华文中宋" panose="02010600040101010101" charset="-122"/>
                <a:cs typeface="Times New Roman" panose="02020603050405020304" charset="0"/>
              </a:rPr>
              <a:t>spin.   </a:t>
            </a:r>
            <a:endParaRPr lang="en-US" altLang="zh-CN" sz="2800" dirty="0" smtClean="0">
              <a:latin typeface="Times New Roman" panose="02020603050405020304" charset="0"/>
              <a:ea typeface="华文中宋" panose="02010600040101010101" charset="-122"/>
              <a:cs typeface="Times New Roman" panose="02020603050405020304" charset="0"/>
            </a:endParaRPr>
          </a:p>
          <a:p>
            <a:pPr>
              <a:lnSpc>
                <a:spcPct val="90000"/>
              </a:lnSpc>
              <a:spcBef>
                <a:spcPts val="1000"/>
              </a:spcBef>
            </a:pPr>
            <a:r>
              <a:rPr lang="en-US" altLang="zh-CN" sz="2800" dirty="0" smtClean="0">
                <a:latin typeface="Times New Roman" panose="02020603050405020304" charset="0"/>
                <a:ea typeface="华文中宋" panose="02010600040101010101" charset="-122"/>
                <a:cs typeface="Times New Roman" panose="02020603050405020304" charset="0"/>
              </a:rPr>
              <a:t>     </a:t>
            </a:r>
            <a:r>
              <a:rPr lang="zh-CN" altLang="en-US" sz="2800" dirty="0" smtClean="0">
                <a:latin typeface="华文中宋" panose="02010600040101010101" charset="-122"/>
                <a:ea typeface="华文中宋" panose="02010600040101010101" charset="-122"/>
                <a:cs typeface="华文中宋" panose="02010600040101010101" charset="-122"/>
              </a:rPr>
              <a:t>另外</a:t>
            </a:r>
            <a:r>
              <a:rPr lang="zh-CN" altLang="en-US" sz="2800" dirty="0">
                <a:latin typeface="华文中宋" panose="02010600040101010101" charset="-122"/>
                <a:ea typeface="华文中宋" panose="02010600040101010101" charset="-122"/>
                <a:cs typeface="华文中宋" panose="02010600040101010101" charset="-122"/>
              </a:rPr>
              <a:t>，在大太阳底下喝醉，会让你</a:t>
            </a:r>
            <a:r>
              <a:rPr lang="zh-CN" altLang="en-US" sz="2800" dirty="0" smtClean="0">
                <a:latin typeface="华文中宋" panose="02010600040101010101" charset="-122"/>
                <a:ea typeface="华文中宋" panose="02010600040101010101" charset="-122"/>
                <a:cs typeface="华文中宋" panose="02010600040101010101" charset="-122"/>
              </a:rPr>
              <a:t>觉得眩晕。</a:t>
            </a:r>
            <a:endParaRPr lang="en-US" altLang="zh-CN" sz="2800" dirty="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2800" dirty="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dirty="0">
              <a:latin typeface="Times New Roman" panose="02020603050405020304" charset="0"/>
              <a:cs typeface="Times New Roman" panose="02020603050405020304" charset="0"/>
            </a:endParaRPr>
          </a:p>
          <a:p>
            <a:pPr>
              <a:lnSpc>
                <a:spcPct val="90000"/>
              </a:lnSpc>
              <a:spcBef>
                <a:spcPts val="1000"/>
              </a:spcBef>
            </a:pPr>
            <a:endParaRPr lang="en-US" altLang="zh-CN" sz="3200" dirty="0" smtClean="0">
              <a:latin typeface="Times New Roman" panose="02020603050405020304" charset="0"/>
              <a:cs typeface="Times New Roman" panose="02020603050405020304" charset="0"/>
            </a:endParaRPr>
          </a:p>
          <a:p>
            <a:pPr>
              <a:lnSpc>
                <a:spcPct val="90000"/>
              </a:lnSpc>
              <a:spcBef>
                <a:spcPts val="1000"/>
              </a:spcBef>
            </a:pPr>
            <a:r>
              <a:rPr lang="en-US" altLang="zh-CN" sz="3200" dirty="0" smtClean="0">
                <a:latin typeface="Times New Roman" panose="02020603050405020304" charset="0"/>
                <a:cs typeface="Times New Roman" panose="02020603050405020304" charset="0"/>
              </a:rPr>
              <a:t>2</a:t>
            </a:r>
            <a:r>
              <a:rPr lang="en-US" altLang="zh-CN" sz="3200" dirty="0">
                <a:latin typeface="Times New Roman" panose="02020603050405020304" charset="0"/>
                <a:cs typeface="Times New Roman" panose="02020603050405020304" charset="0"/>
              </a:rPr>
              <a:t>. </a:t>
            </a:r>
            <a:r>
              <a:rPr lang="en-US" altLang="zh-CN" sz="2800" dirty="0" smtClean="0">
                <a:solidFill>
                  <a:srgbClr val="3333FF"/>
                </a:solidFill>
                <a:latin typeface="Times New Roman" panose="02020603050405020304" charset="0"/>
                <a:cs typeface="Times New Roman" panose="02020603050405020304" charset="0"/>
              </a:rPr>
              <a:t>kick</a:t>
            </a:r>
            <a:r>
              <a:rPr lang="en-US" altLang="zh-CN" sz="2800" dirty="0" smtClean="0"/>
              <a:t>:</a:t>
            </a:r>
            <a:r>
              <a:rPr lang="en-US" sz="2800" dirty="0" smtClean="0">
                <a:latin typeface="Times New Roman" panose="02020603050405020304" charset="0"/>
                <a:ea typeface="华文中宋" panose="02010600040101010101" charset="-122"/>
                <a:cs typeface="Times New Roman" panose="02020603050405020304" charset="0"/>
                <a:sym typeface="+mn-ea"/>
              </a:rPr>
              <a:t> </a:t>
            </a:r>
            <a:r>
              <a:rPr lang="en-US" sz="2800" dirty="0">
                <a:latin typeface="Times New Roman" panose="02020603050405020304" charset="0"/>
                <a:ea typeface="华文中宋" panose="02010600040101010101" charset="-122"/>
                <a:cs typeface="Times New Roman" panose="02020603050405020304" charset="0"/>
                <a:sym typeface="+mn-ea"/>
              </a:rPr>
              <a:t>to be annoyed with yourself because you have done </a:t>
            </a:r>
            <a:r>
              <a:rPr lang="en-US" sz="2800" dirty="0" err="1">
                <a:latin typeface="Times New Roman" panose="02020603050405020304" charset="0"/>
                <a:ea typeface="华文中宋" panose="02010600040101010101" charset="-122"/>
                <a:cs typeface="Times New Roman" panose="02020603050405020304" charset="0"/>
                <a:sym typeface="+mn-ea"/>
              </a:rPr>
              <a:t>sth</a:t>
            </a:r>
            <a:r>
              <a:rPr lang="en-US" sz="2800" dirty="0">
                <a:latin typeface="Times New Roman" panose="02020603050405020304" charset="0"/>
                <a:ea typeface="华文中宋" panose="02010600040101010101" charset="-122"/>
                <a:cs typeface="Times New Roman" panose="02020603050405020304" charset="0"/>
                <a:sym typeface="+mn-ea"/>
              </a:rPr>
              <a:t> stupid, missed an opportunity, etc.  </a:t>
            </a:r>
            <a:r>
              <a:rPr lang="en-US" sz="2800" dirty="0" smtClean="0">
                <a:latin typeface="Times New Roman" panose="02020603050405020304" charset="0"/>
                <a:ea typeface="华文中宋" panose="02010600040101010101" charset="-122"/>
                <a:cs typeface="Times New Roman" panose="02020603050405020304" charset="0"/>
                <a:sym typeface="+mn-ea"/>
              </a:rPr>
              <a:t> </a:t>
            </a:r>
            <a:r>
              <a:rPr lang="zh-CN" altLang="en-US" sz="2800" dirty="0" smtClean="0">
                <a:latin typeface="Times New Roman" panose="02020603050405020304" charset="0"/>
                <a:ea typeface="华文中宋" panose="02010600040101010101" charset="-122"/>
                <a:cs typeface="Times New Roman" panose="02020603050405020304" charset="0"/>
                <a:sym typeface="+mn-ea"/>
              </a:rPr>
              <a:t>（</a:t>
            </a:r>
            <a:r>
              <a:rPr lang="zh-CN" altLang="en-US" sz="2800" dirty="0">
                <a:latin typeface="Times New Roman" panose="02020603050405020304" charset="0"/>
                <a:ea typeface="华文中宋" panose="02010600040101010101" charset="-122"/>
                <a:cs typeface="Times New Roman" panose="02020603050405020304" charset="0"/>
                <a:sym typeface="+mn-ea"/>
              </a:rPr>
              <a:t>因干了蠢事、失去良机等）对（自己）</a:t>
            </a:r>
            <a:r>
              <a:rPr lang="zh-CN" altLang="en-US" sz="2800" dirty="0" smtClean="0">
                <a:latin typeface="Times New Roman" panose="02020603050405020304" charset="0"/>
                <a:ea typeface="华文中宋" panose="02010600040101010101" charset="-122"/>
                <a:cs typeface="Times New Roman" panose="02020603050405020304" charset="0"/>
                <a:sym typeface="+mn-ea"/>
              </a:rPr>
              <a:t>生气</a:t>
            </a:r>
            <a:endParaRPr sz="2800" dirty="0" smtClean="0">
              <a:latin typeface="Times New Roman" panose="02020603050405020304" charset="0"/>
              <a:ea typeface="华文中宋" panose="02010600040101010101" charset="-122"/>
              <a:cs typeface="Times New Roman" panose="02020603050405020304" charset="0"/>
              <a:sym typeface="+mn-ea"/>
            </a:endParaRPr>
          </a:p>
          <a:p>
            <a:pPr marL="457200" indent="-457200">
              <a:lnSpc>
                <a:spcPct val="90000"/>
              </a:lnSpc>
              <a:spcBef>
                <a:spcPts val="1000"/>
              </a:spcBef>
              <a:buFont typeface="Wingdings" panose="05000000000000000000" charset="0"/>
              <a:buChar char="ü"/>
            </a:pPr>
            <a:r>
              <a:rPr lang="en-US" altLang="zh-CN" sz="2800" dirty="0">
                <a:latin typeface="Times New Roman" panose="02020603050405020304" charset="0"/>
                <a:cs typeface="Times New Roman" panose="02020603050405020304" charset="0"/>
                <a:sym typeface="+mn-ea"/>
              </a:rPr>
              <a:t>He’ll kick himself when he finds out he could have had the </a:t>
            </a:r>
            <a:r>
              <a:rPr lang="en-US" altLang="zh-CN" sz="2800" dirty="0" smtClean="0">
                <a:latin typeface="Times New Roman" panose="02020603050405020304" charset="0"/>
                <a:cs typeface="Times New Roman" panose="02020603050405020304" charset="0"/>
                <a:sym typeface="+mn-ea"/>
              </a:rPr>
              <a:t>job. </a:t>
            </a:r>
            <a:r>
              <a:rPr lang="en-US" altLang="zh-CN" sz="2800" dirty="0" smtClean="0">
                <a:latin typeface="华文中宋" panose="02010600040101010101" charset="-122"/>
                <a:ea typeface="华文中宋" panose="02010600040101010101" charset="-122"/>
                <a:cs typeface="华文中宋" panose="02010600040101010101" charset="-122"/>
                <a:sym typeface="+mn-ea"/>
              </a:rPr>
              <a:t>  </a:t>
            </a:r>
            <a:endParaRPr lang="en-US" altLang="zh-CN" sz="2800" dirty="0" smtClean="0">
              <a:latin typeface="华文中宋" panose="02010600040101010101" charset="-122"/>
              <a:ea typeface="华文中宋" panose="02010600040101010101" charset="-122"/>
              <a:cs typeface="华文中宋" panose="02010600040101010101" charset="-122"/>
              <a:sym typeface="+mn-ea"/>
            </a:endParaRPr>
          </a:p>
          <a:p>
            <a:pPr>
              <a:lnSpc>
                <a:spcPct val="90000"/>
              </a:lnSpc>
              <a:spcBef>
                <a:spcPts val="1000"/>
              </a:spcBef>
            </a:pPr>
            <a:r>
              <a:rPr lang="en-US" altLang="zh-CN" sz="2800" dirty="0" smtClean="0">
                <a:latin typeface="华文中宋" panose="02010600040101010101" charset="-122"/>
                <a:ea typeface="华文中宋" panose="02010600040101010101" charset="-122"/>
                <a:cs typeface="华文中宋" panose="02010600040101010101" charset="-122"/>
                <a:sym typeface="+mn-ea"/>
              </a:rPr>
              <a:t>    </a:t>
            </a:r>
            <a:r>
              <a:rPr lang="zh-CN" altLang="en-US" sz="2800" dirty="0" smtClean="0">
                <a:latin typeface="华文中宋" panose="02010600040101010101" charset="-122"/>
                <a:ea typeface="华文中宋" panose="02010600040101010101" charset="-122"/>
                <a:cs typeface="华文中宋" panose="02010600040101010101" charset="-122"/>
                <a:sym typeface="+mn-ea"/>
              </a:rPr>
              <a:t>一旦</a:t>
            </a:r>
            <a:r>
              <a:rPr lang="zh-CN" altLang="en-US" sz="2800" dirty="0">
                <a:latin typeface="华文中宋" panose="02010600040101010101" charset="-122"/>
                <a:ea typeface="华文中宋" panose="02010600040101010101" charset="-122"/>
                <a:cs typeface="华文中宋" panose="02010600040101010101" charset="-122"/>
                <a:sym typeface="+mn-ea"/>
              </a:rPr>
              <a:t>发现他本可以得到这个工作，他会感到懊恼的。 </a:t>
            </a:r>
            <a:r>
              <a:rPr lang="en-US" altLang="zh-CN" sz="2800" dirty="0" smtClean="0">
                <a:latin typeface="华文中宋" panose="02010600040101010101" charset="-122"/>
                <a:ea typeface="华文中宋" panose="02010600040101010101" charset="-122"/>
                <a:cs typeface="华文中宋" panose="02010600040101010101" charset="-122"/>
                <a:sym typeface="+mn-ea"/>
              </a:rPr>
              <a:t> </a:t>
            </a:r>
            <a:r>
              <a:rPr lang="en-US" altLang="zh-CN" sz="2800" dirty="0" smtClean="0">
                <a:latin typeface="Times New Roman" panose="02020603050405020304" charset="0"/>
                <a:ea typeface="华文中宋" panose="02010600040101010101" charset="-122"/>
                <a:cs typeface="Times New Roman" panose="02020603050405020304" charset="0"/>
                <a:sym typeface="+mn-ea"/>
              </a:rPr>
              <a:t>      </a:t>
            </a:r>
            <a:endParaRPr lang="en-US" altLang="zh-CN" sz="2800" dirty="0">
              <a:latin typeface="Times New Roman" panose="02020603050405020304" charset="0"/>
              <a:cs typeface="Times New Roman" panose="02020603050405020304" charset="0"/>
              <a:sym typeface="+mn-ea"/>
            </a:endParaRPr>
          </a:p>
        </p:txBody>
      </p:sp>
      <p:sp>
        <p:nvSpPr>
          <p:cNvPr id="1048604" name="文本框 1"/>
          <p:cNvSpPr txBox="1"/>
          <p:nvPr/>
        </p:nvSpPr>
        <p:spPr>
          <a:xfrm>
            <a:off x="212178" y="2122647"/>
            <a:ext cx="1537882" cy="475615"/>
          </a:xfrm>
          <a:prstGeom prst="rect">
            <a:avLst/>
          </a:prstGeom>
          <a:solidFill>
            <a:srgbClr val="0070C0"/>
          </a:solidFill>
        </p:spPr>
        <p:txBody>
          <a:bodyPr wrap="square" rtlCol="0">
            <a:spAutoFit/>
          </a:bodyPr>
          <a:lstStyle/>
          <a:p>
            <a:r>
              <a:rPr kumimoji="1" lang="zh-CN" sz="2500" b="1" dirty="0">
                <a:solidFill>
                  <a:schemeClr val="lt1"/>
                </a:solidFill>
                <a:latin typeface="微软雅黑" panose="020B0503020204020204" charset="-122"/>
                <a:ea typeface="微软雅黑" panose="020B0503020204020204" charset="-122"/>
              </a:rPr>
              <a:t>翻译句子</a:t>
            </a:r>
            <a:endParaRPr kumimoji="1" lang="zh-CN" sz="2500" b="1" dirty="0">
              <a:solidFill>
                <a:schemeClr val="lt1"/>
              </a:solidFill>
              <a:latin typeface="微软雅黑" panose="020B0503020204020204" charset="-122"/>
              <a:ea typeface="微软雅黑" panose="020B0503020204020204" charset="-122"/>
            </a:endParaRPr>
          </a:p>
        </p:txBody>
      </p:sp>
      <p:sp>
        <p:nvSpPr>
          <p:cNvPr id="1048605" name="文本框 2"/>
          <p:cNvSpPr txBox="1"/>
          <p:nvPr/>
        </p:nvSpPr>
        <p:spPr>
          <a:xfrm>
            <a:off x="289472" y="2606835"/>
            <a:ext cx="11945620" cy="553085"/>
          </a:xfrm>
          <a:prstGeom prst="rect">
            <a:avLst/>
          </a:prstGeom>
          <a:noFill/>
        </p:spPr>
        <p:txBody>
          <a:bodyPr wrap="square" rtlCol="0">
            <a:spAutoFit/>
          </a:bodyPr>
          <a:lstStyle/>
          <a:p>
            <a:r>
              <a:rPr lang="en-US" altLang="zh-CN" sz="3000" dirty="0">
                <a:solidFill>
                  <a:srgbClr val="FF0000"/>
                </a:solidFill>
                <a:latin typeface="Times New Roman" panose="02020603050405020304" charset="0"/>
                <a:ea typeface="华文中宋" panose="02010600040101010101" charset="-122"/>
                <a:cs typeface="Times New Roman" panose="02020603050405020304" charset="0"/>
                <a:sym typeface="+mn-ea"/>
              </a:rPr>
              <a:t>My head was spinning from the </a:t>
            </a:r>
            <a:r>
              <a:rPr lang="en-US" altLang="zh-CN" sz="3000" dirty="0" smtClean="0">
                <a:solidFill>
                  <a:srgbClr val="FF0000"/>
                </a:solidFill>
                <a:latin typeface="Times New Roman" panose="02020603050405020304" charset="0"/>
                <a:ea typeface="华文中宋" panose="02010600040101010101" charset="-122"/>
                <a:cs typeface="Times New Roman" panose="02020603050405020304" charset="0"/>
                <a:sym typeface="+mn-ea"/>
              </a:rPr>
              <a:t>wine.</a:t>
            </a:r>
            <a:endParaRPr lang="en-US" altLang="zh-CN" sz="3000" dirty="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215900" y="5678710"/>
            <a:ext cx="1534160" cy="475615"/>
          </a:xfrm>
          <a:prstGeom prst="rect">
            <a:avLst/>
          </a:prstGeom>
          <a:solidFill>
            <a:srgbClr val="0070C0"/>
          </a:solidFill>
        </p:spPr>
        <p:txBody>
          <a:bodyPr wrap="square" rtlCol="0">
            <a:spAutoFit/>
          </a:bodyPr>
          <a:lstStyle/>
          <a:p>
            <a:pPr lvl="0" algn="l">
              <a:buClrTx/>
              <a:buSzTx/>
              <a:buFontTx/>
            </a:pPr>
            <a:r>
              <a:rPr kumimoji="1" lang="zh-CN" sz="2500" b="1" dirty="0">
                <a:solidFill>
                  <a:schemeClr val="lt1"/>
                </a:solidFill>
                <a:latin typeface="微软雅黑" panose="020B0503020204020204" charset="-122"/>
                <a:ea typeface="微软雅黑" panose="020B0503020204020204" charset="-122"/>
                <a:sym typeface="+mn-ea"/>
              </a:rPr>
              <a:t>翻译句子</a:t>
            </a:r>
            <a:endParaRPr kumimoji="1" lang="zh-CN" sz="2500" b="1" dirty="0">
              <a:solidFill>
                <a:schemeClr val="lt1"/>
              </a:solidFill>
              <a:latin typeface="微软雅黑" panose="020B0503020204020204" charset="-122"/>
              <a:ea typeface="微软雅黑" panose="020B0503020204020204" charset="-122"/>
              <a:sym typeface="+mn-ea"/>
            </a:endParaRPr>
          </a:p>
        </p:txBody>
      </p:sp>
      <p:sp>
        <p:nvSpPr>
          <p:cNvPr id="1048607" name="文本框 5"/>
          <p:cNvSpPr txBox="1"/>
          <p:nvPr/>
        </p:nvSpPr>
        <p:spPr>
          <a:xfrm>
            <a:off x="164465" y="6188687"/>
            <a:ext cx="11269980" cy="553085"/>
          </a:xfrm>
          <a:prstGeom prst="rect">
            <a:avLst/>
          </a:prstGeom>
          <a:noFill/>
        </p:spPr>
        <p:txBody>
          <a:bodyPr wrap="square" rtlCol="0">
            <a:spAutoFit/>
          </a:bodyPr>
          <a:lstStyle/>
          <a:p>
            <a:r>
              <a:rPr lang="en-US" sz="3000" dirty="0">
                <a:solidFill>
                  <a:srgbClr val="FF0000"/>
                </a:solidFill>
                <a:latin typeface="Times New Roman" panose="02020603050405020304" charset="0"/>
                <a:cs typeface="Times New Roman" panose="02020603050405020304" charset="0"/>
              </a:rPr>
              <a:t> I </a:t>
            </a:r>
            <a:r>
              <a:rPr lang="en-US" sz="3000" dirty="0" smtClean="0">
                <a:solidFill>
                  <a:srgbClr val="FF0000"/>
                </a:solidFill>
                <a:latin typeface="Times New Roman" panose="02020603050405020304" charset="0"/>
                <a:cs typeface="Times New Roman" panose="02020603050405020304" charset="0"/>
              </a:rPr>
              <a:t>kicked myself </a:t>
            </a:r>
            <a:r>
              <a:rPr lang="en-US" sz="3000" dirty="0">
                <a:solidFill>
                  <a:srgbClr val="FF0000"/>
                </a:solidFill>
                <a:latin typeface="Times New Roman" panose="02020603050405020304" charset="0"/>
                <a:cs typeface="Times New Roman" panose="02020603050405020304" charset="0"/>
              </a:rPr>
              <a:t>for giving in so </a:t>
            </a:r>
            <a:r>
              <a:rPr lang="en-US" sz="3000" dirty="0" smtClean="0">
                <a:solidFill>
                  <a:srgbClr val="FF0000"/>
                </a:solidFill>
                <a:latin typeface="Times New Roman" panose="02020603050405020304" charset="0"/>
                <a:cs typeface="Times New Roman" panose="02020603050405020304" charset="0"/>
              </a:rPr>
              <a:t>easily</a:t>
            </a:r>
            <a:r>
              <a:rPr sz="3000" dirty="0" smtClean="0">
                <a:solidFill>
                  <a:srgbClr val="FF0000"/>
                </a:solidFill>
                <a:latin typeface="Times New Roman" panose="02020603050405020304" charset="0"/>
                <a:cs typeface="Times New Roman" panose="02020603050405020304" charset="0"/>
              </a:rPr>
              <a:t>.</a:t>
            </a:r>
            <a:endParaRPr sz="3000" dirty="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864732" y="2120071"/>
            <a:ext cx="8559800" cy="521970"/>
          </a:xfrm>
          <a:prstGeom prst="rect">
            <a:avLst/>
          </a:prstGeom>
          <a:noFill/>
        </p:spPr>
        <p:txBody>
          <a:bodyPr wrap="square" rtlCol="0" anchor="t">
            <a:spAutoFit/>
          </a:bodyPr>
          <a:lstStyle/>
          <a:p>
            <a:r>
              <a:rPr lang="zh-CN" altLang="en-US" sz="2800" dirty="0">
                <a:ea typeface="华文中宋" panose="02010600040101010101" charset="-122"/>
              </a:rPr>
              <a:t>当时我因喝了酒而感到</a:t>
            </a:r>
            <a:r>
              <a:rPr lang="zh-CN" altLang="en-US" sz="2800" dirty="0" smtClean="0">
                <a:ea typeface="华文中宋" panose="02010600040101010101" charset="-122"/>
              </a:rPr>
              <a:t>眩晕。  </a:t>
            </a:r>
            <a:endParaRPr lang="zh-CN" altLang="en-US" sz="2800" dirty="0">
              <a:ea typeface="华文中宋" panose="02010600040101010101" charset="-122"/>
            </a:endParaRPr>
          </a:p>
        </p:txBody>
      </p:sp>
      <p:cxnSp>
        <p:nvCxnSpPr>
          <p:cNvPr id="3145728" name="直接连接符 8"/>
          <p:cNvCxnSpPr/>
          <p:nvPr/>
        </p:nvCxnSpPr>
        <p:spPr>
          <a:xfrm>
            <a:off x="289472" y="3080934"/>
            <a:ext cx="6309736" cy="4092"/>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7113" y="6711927"/>
            <a:ext cx="6120000"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7620" y="-3810"/>
            <a:ext cx="2359660" cy="521970"/>
          </a:xfrm>
          <a:prstGeom prst="rect">
            <a:avLst/>
          </a:prstGeom>
          <a:solidFill>
            <a:schemeClr val="accent6"/>
          </a:solidFill>
        </p:spPr>
        <p:txBody>
          <a:bodyPr wrap="square" rtlCol="0">
            <a:spAutoFit/>
          </a:bodyPr>
          <a:lstStyle/>
          <a:p>
            <a:pPr lvl="0" algn="l">
              <a:buClrTx/>
              <a:buSzTx/>
              <a:buFontTx/>
            </a:pPr>
            <a:r>
              <a:rPr kumimoji="1" lang="zh-CN" altLang="en-US" sz="2800" b="1" dirty="0" smtClean="0">
                <a:solidFill>
                  <a:schemeClr val="lt1"/>
                </a:solidFill>
                <a:latin typeface="微软雅黑" panose="020B0503020204020204" charset="-122"/>
                <a:ea typeface="微软雅黑" panose="020B0503020204020204" charset="-122"/>
                <a:sym typeface="+mn-ea"/>
              </a:rPr>
              <a:t>熟词生义讲解</a:t>
            </a:r>
            <a:endParaRPr kumimoji="1" lang="en-US" altLang="zh-CN" sz="2800" b="1" dirty="0" smtClean="0">
              <a:solidFill>
                <a:schemeClr val="lt1"/>
              </a:solidFill>
              <a:latin typeface="微软雅黑" panose="020B0503020204020204" charset="-122"/>
              <a:ea typeface="微软雅黑" panose="020B0503020204020204" charset="-122"/>
              <a:sym typeface="+mn-ea"/>
            </a:endParaRPr>
          </a:p>
        </p:txBody>
      </p:sp>
      <p:sp>
        <p:nvSpPr>
          <p:cNvPr id="3" name="文本框 6"/>
          <p:cNvSpPr txBox="1"/>
          <p:nvPr/>
        </p:nvSpPr>
        <p:spPr>
          <a:xfrm>
            <a:off x="1864995" y="5676265"/>
            <a:ext cx="5989320" cy="521970"/>
          </a:xfrm>
          <a:prstGeom prst="rect">
            <a:avLst/>
          </a:prstGeom>
          <a:noFill/>
        </p:spPr>
        <p:txBody>
          <a:bodyPr wrap="square" rtlCol="0" anchor="t">
            <a:spAutoFit/>
          </a:bodyPr>
          <a:lstStyle/>
          <a:p>
            <a:r>
              <a:rPr lang="zh-CN" altLang="en-US" sz="2800" dirty="0">
                <a:latin typeface="华文中宋" panose="02010600040101010101" charset="-122"/>
                <a:ea typeface="华文中宋" panose="02010600040101010101" charset="-122"/>
              </a:rPr>
              <a:t>我气我自己那么轻易就让步</a:t>
            </a:r>
            <a:r>
              <a:rPr lang="zh-CN" altLang="en-US" sz="2800" dirty="0" smtClean="0">
                <a:latin typeface="华文中宋" panose="02010600040101010101" charset="-122"/>
                <a:ea typeface="华文中宋" panose="02010600040101010101" charset="-122"/>
              </a:rPr>
              <a:t>了。</a:t>
            </a:r>
            <a:endParaRPr lang="zh-CN" altLang="en-US" sz="2800" dirty="0">
              <a:latin typeface="华文中宋" panose="02010600040101010101" charset="-122"/>
              <a:ea typeface="华文中宋" panose="02010600040101010101"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wipe(down)">
                                      <p:cBhvr>
                                        <p:cTn id="7" dur="500"/>
                                        <p:tgtEl>
                                          <p:spTgt spid="1048602">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wipe(down)">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4"/>
                                        </p:tgtEl>
                                        <p:attrNameLst>
                                          <p:attrName>style.visibility</p:attrName>
                                        </p:attrNameLst>
                                      </p:cBhvr>
                                      <p:to>
                                        <p:strVal val="visible"/>
                                      </p:to>
                                    </p:set>
                                    <p:animEffect transition="in" filter="blinds(horizontal)">
                                      <p:cBhvr>
                                        <p:cTn id="15" dur="500"/>
                                        <p:tgtEl>
                                          <p:spTgt spid="104860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wipe(down)">
                                      <p:cBhvr>
                                        <p:cTn id="34" dur="500"/>
                                        <p:tgtEl>
                                          <p:spTgt spid="1048602">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048606"/>
                                        </p:tgtEl>
                                        <p:attrNameLst>
                                          <p:attrName>style.visibility</p:attrName>
                                        </p:attrNameLst>
                                      </p:cBhvr>
                                      <p:to>
                                        <p:strVal val="visible"/>
                                      </p:to>
                                    </p:set>
                                    <p:animEffect transition="in" filter="blinds(horizontal)">
                                      <p:cBhvr>
                                        <p:cTn id="39" dur="500"/>
                                        <p:tgtEl>
                                          <p:spTgt spid="1048606"/>
                                        </p:tgtEl>
                                      </p:cBhvr>
                                    </p:animEffect>
                                  </p:childTnLst>
                                </p:cTn>
                              </p:par>
                              <p:par>
                                <p:cTn id="40" presetID="22" presetClass="entr" presetSubtype="4" fill="hold" nodeType="withEffect">
                                  <p:stCondLst>
                                    <p:cond delay="0"/>
                                  </p:stCondLst>
                                  <p:childTnLst>
                                    <p:set>
                                      <p:cBhvr>
                                        <p:cTn id="41" dur="1" fill="hold">
                                          <p:stCondLst>
                                            <p:cond delay="0"/>
                                          </p:stCondLst>
                                        </p:cTn>
                                        <p:tgtEl>
                                          <p:spTgt spid="3145729"/>
                                        </p:tgtEl>
                                        <p:attrNameLst>
                                          <p:attrName>style.visibility</p:attrName>
                                        </p:attrNameLst>
                                      </p:cBhvr>
                                      <p:to>
                                        <p:strVal val="visible"/>
                                      </p:to>
                                    </p:set>
                                    <p:animEffect transition="in" filter="wipe(down)">
                                      <p:cBhvr>
                                        <p:cTn id="42" dur="500"/>
                                        <p:tgtEl>
                                          <p:spTgt spid="314572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linds(horizont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8626" y="523220"/>
            <a:ext cx="12473796" cy="5213350"/>
          </a:xfrm>
          <a:prstGeom prst="rect">
            <a:avLst/>
          </a:prstGeom>
          <a:noFill/>
        </p:spPr>
        <p:txBody>
          <a:bodyPr wrap="square" rtlCol="0">
            <a:spAutoFit/>
          </a:bodyPr>
          <a:lstStyle/>
          <a:p>
            <a:pPr>
              <a:lnSpc>
                <a:spcPct val="90000"/>
              </a:lnSpc>
              <a:spcBef>
                <a:spcPts val="1000"/>
              </a:spcBef>
            </a:pPr>
            <a:r>
              <a:rPr lang="en-US" sz="2800" dirty="0" smtClean="0">
                <a:solidFill>
                  <a:schemeClr val="tx1"/>
                </a:solidFill>
                <a:latin typeface="Times New Roman" panose="02020603050405020304" charset="0"/>
                <a:cs typeface="Times New Roman" panose="02020603050405020304" charset="0"/>
                <a:sym typeface="+mn-ea"/>
              </a:rPr>
              <a:t>1. </a:t>
            </a:r>
            <a:r>
              <a:rPr lang="en-US" sz="2800" dirty="0" smtClean="0">
                <a:solidFill>
                  <a:srgbClr val="3333FF"/>
                </a:solidFill>
                <a:latin typeface="Times New Roman" panose="02020603050405020304" charset="0"/>
                <a:cs typeface="Times New Roman" panose="02020603050405020304" charset="0"/>
                <a:sym typeface="+mn-ea"/>
              </a:rPr>
              <a:t>ruminate</a:t>
            </a:r>
            <a:r>
              <a:rPr lang="en-US" altLang="zh-CN" sz="2800" dirty="0" smtClean="0">
                <a:latin typeface="Times New Roman" panose="02020603050405020304" charset="0"/>
                <a:ea typeface="华文中宋" panose="02010600040101010101" charset="-122"/>
                <a:cs typeface="Times New Roman" panose="02020603050405020304" charset="0"/>
                <a:sym typeface="+mn-ea"/>
              </a:rPr>
              <a:t>: </a:t>
            </a:r>
            <a:r>
              <a:rPr lang="en-US" altLang="zh-CN" sz="2800" dirty="0">
                <a:latin typeface="Times New Roman" panose="02020603050405020304" charset="0"/>
                <a:ea typeface="华文中宋" panose="02010600040101010101" charset="-122"/>
                <a:cs typeface="Times New Roman" panose="02020603050405020304" charset="0"/>
                <a:sym typeface="+mn-ea"/>
              </a:rPr>
              <a:t>to think deeply about </a:t>
            </a:r>
            <a:r>
              <a:rPr lang="en-US" altLang="zh-CN" sz="2800" dirty="0" err="1" smtClean="0">
                <a:latin typeface="Times New Roman" panose="02020603050405020304" charset="0"/>
                <a:ea typeface="华文中宋" panose="02010600040101010101" charset="-122"/>
                <a:cs typeface="Times New Roman" panose="02020603050405020304" charset="0"/>
                <a:sym typeface="+mn-ea"/>
              </a:rPr>
              <a:t>sth</a:t>
            </a:r>
            <a:r>
              <a:rPr lang="en-US" altLang="zh-CN" sz="2800" dirty="0">
                <a:latin typeface="Times New Roman" panose="02020603050405020304" charset="0"/>
                <a:ea typeface="华文中宋" panose="02010600040101010101" charset="-122"/>
                <a:cs typeface="Times New Roman" panose="02020603050405020304" charset="0"/>
                <a:sym typeface="+mn-ea"/>
              </a:rPr>
              <a:t> </a:t>
            </a:r>
            <a:r>
              <a:rPr lang="en-US" altLang="zh-CN" sz="2800" dirty="0" smtClean="0">
                <a:latin typeface="Times New Roman" panose="02020603050405020304" charset="0"/>
                <a:ea typeface="华文中宋" panose="02010600040101010101" charset="-122"/>
                <a:cs typeface="Times New Roman" panose="02020603050405020304" charset="0"/>
                <a:sym typeface="+mn-ea"/>
              </a:rPr>
              <a:t>   </a:t>
            </a:r>
            <a:r>
              <a:rPr lang="zh-CN" altLang="en-US" sz="2800" dirty="0" smtClean="0">
                <a:latin typeface="华文中宋" panose="02010600040101010101" charset="-122"/>
                <a:ea typeface="华文中宋" panose="02010600040101010101" charset="-122"/>
                <a:cs typeface="华文中宋" panose="02010600040101010101" charset="-122"/>
                <a:sym typeface="+mn-ea"/>
              </a:rPr>
              <a:t>沉思</a:t>
            </a:r>
            <a:r>
              <a:rPr lang="zh-CN" altLang="en-US" sz="2800" dirty="0">
                <a:latin typeface="华文中宋" panose="02010600040101010101" charset="-122"/>
                <a:ea typeface="华文中宋" panose="02010600040101010101" charset="-122"/>
                <a:cs typeface="华文中宋" panose="02010600040101010101" charset="-122"/>
                <a:sym typeface="+mn-ea"/>
              </a:rPr>
              <a:t>；认真思考</a:t>
            </a:r>
            <a:endParaRPr lang="en-US" altLang="zh-CN" sz="2800" dirty="0" smtClean="0">
              <a:latin typeface="华文中宋" panose="02010600040101010101" charset="-122"/>
              <a:ea typeface="华文中宋" panose="02010600040101010101" charset="-122"/>
              <a:cs typeface="华文中宋" panose="02010600040101010101" charset="-122"/>
              <a:sym typeface="+mn-ea"/>
            </a:endParaRPr>
          </a:p>
          <a:p>
            <a:pPr marL="457200" indent="-457200">
              <a:lnSpc>
                <a:spcPct val="90000"/>
              </a:lnSpc>
              <a:spcBef>
                <a:spcPts val="1000"/>
              </a:spcBef>
              <a:buFont typeface="Wingdings" panose="05000000000000000000" pitchFamily="2" charset="2"/>
              <a:buChar char="ü"/>
            </a:pPr>
            <a:r>
              <a:rPr lang="en-US" altLang="zh-CN" sz="2800" dirty="0" smtClean="0">
                <a:latin typeface="Times New Roman" panose="02020603050405020304" charset="0"/>
                <a:ea typeface="华文中宋" panose="02010600040101010101" charset="-122"/>
                <a:cs typeface="Times New Roman" panose="02020603050405020304" charset="0"/>
              </a:rPr>
              <a:t>He </a:t>
            </a:r>
            <a:r>
              <a:rPr lang="en-US" altLang="zh-CN" sz="2800" dirty="0">
                <a:latin typeface="Times New Roman" panose="02020603050405020304" charset="0"/>
                <a:ea typeface="华文中宋" panose="02010600040101010101" charset="-122"/>
                <a:cs typeface="Times New Roman" panose="02020603050405020304" charset="0"/>
              </a:rPr>
              <a:t>ruminated on the terrible wastefulness that typified American </a:t>
            </a:r>
            <a:r>
              <a:rPr lang="en-US" altLang="zh-CN" sz="2800" dirty="0" smtClean="0">
                <a:latin typeface="Times New Roman" panose="02020603050405020304" charset="0"/>
                <a:ea typeface="华文中宋" panose="02010600040101010101" charset="-122"/>
                <a:cs typeface="Times New Roman" panose="02020603050405020304" charset="0"/>
              </a:rPr>
              <a:t>life.   </a:t>
            </a:r>
            <a:endParaRPr lang="en-US" altLang="zh-CN" sz="2800" dirty="0" smtClean="0">
              <a:latin typeface="Times New Roman" panose="02020603050405020304" charset="0"/>
              <a:ea typeface="华文中宋" panose="02010600040101010101" charset="-122"/>
              <a:cs typeface="Times New Roman" panose="02020603050405020304" charset="0"/>
            </a:endParaRPr>
          </a:p>
          <a:p>
            <a:pPr>
              <a:lnSpc>
                <a:spcPct val="90000"/>
              </a:lnSpc>
              <a:spcBef>
                <a:spcPts val="1000"/>
              </a:spcBef>
            </a:pPr>
            <a:r>
              <a:rPr lang="en-US" altLang="zh-CN" sz="2800" dirty="0" smtClean="0">
                <a:latin typeface="Times New Roman" panose="02020603050405020304" charset="0"/>
                <a:ea typeface="华文中宋" panose="02010600040101010101" charset="-122"/>
                <a:cs typeface="Times New Roman" panose="02020603050405020304" charset="0"/>
              </a:rPr>
              <a:t>     </a:t>
            </a:r>
            <a:r>
              <a:rPr lang="zh-CN" altLang="en-US" sz="2800" dirty="0" smtClean="0">
                <a:latin typeface="华文中宋" panose="02010600040101010101" charset="-122"/>
                <a:ea typeface="华文中宋" panose="02010600040101010101" charset="-122"/>
                <a:cs typeface="华文中宋" panose="02010600040101010101" charset="-122"/>
              </a:rPr>
              <a:t>他反复思考美国生活中典型的可怕的浪费现象。  </a:t>
            </a:r>
            <a:endParaRPr lang="zh-CN" altLang="en-US" sz="2800" dirty="0" smtClean="0">
              <a:latin typeface="华文中宋" panose="02010600040101010101" charset="-122"/>
              <a:ea typeface="华文中宋" panose="02010600040101010101" charset="-122"/>
              <a:cs typeface="华文中宋" panose="02010600040101010101" charset="-122"/>
            </a:endParaRPr>
          </a:p>
          <a:p>
            <a:pPr>
              <a:lnSpc>
                <a:spcPct val="90000"/>
              </a:lnSpc>
              <a:spcBef>
                <a:spcPts val="1000"/>
              </a:spcBef>
            </a:pPr>
            <a:endParaRPr lang="en-US" altLang="zh-CN" sz="3200" dirty="0" smtClean="0">
              <a:latin typeface="Times New Roman" panose="02020603050405020304" charset="0"/>
              <a:cs typeface="Times New Roman" panose="02020603050405020304" charset="0"/>
            </a:endParaRPr>
          </a:p>
          <a:p>
            <a:pPr>
              <a:lnSpc>
                <a:spcPct val="90000"/>
              </a:lnSpc>
              <a:spcBef>
                <a:spcPts val="1000"/>
              </a:spcBef>
            </a:pPr>
            <a:endParaRPr lang="en-US" altLang="zh-CN" sz="3200" dirty="0" smtClean="0">
              <a:latin typeface="Times New Roman" panose="02020603050405020304" charset="0"/>
              <a:cs typeface="Times New Roman" panose="02020603050405020304" charset="0"/>
            </a:endParaRPr>
          </a:p>
          <a:p>
            <a:pPr>
              <a:lnSpc>
                <a:spcPct val="90000"/>
              </a:lnSpc>
              <a:spcBef>
                <a:spcPts val="1000"/>
              </a:spcBef>
            </a:pPr>
            <a:endParaRPr lang="en-US" altLang="zh-CN" sz="3200" dirty="0" smtClean="0">
              <a:latin typeface="Times New Roman" panose="02020603050405020304" charset="0"/>
              <a:cs typeface="Times New Roman" panose="02020603050405020304" charset="0"/>
            </a:endParaRPr>
          </a:p>
          <a:p>
            <a:pPr>
              <a:lnSpc>
                <a:spcPct val="90000"/>
              </a:lnSpc>
              <a:spcBef>
                <a:spcPts val="1000"/>
              </a:spcBef>
            </a:pPr>
            <a:r>
              <a:rPr lang="en-US" altLang="zh-CN" sz="3200" dirty="0" smtClean="0">
                <a:latin typeface="Times New Roman" panose="02020603050405020304" charset="0"/>
                <a:cs typeface="Times New Roman" panose="02020603050405020304" charset="0"/>
              </a:rPr>
              <a:t>2</a:t>
            </a:r>
            <a:r>
              <a:rPr lang="en-US" altLang="zh-CN" sz="3200" dirty="0">
                <a:latin typeface="Times New Roman" panose="02020603050405020304" charset="0"/>
                <a:cs typeface="Times New Roman" panose="02020603050405020304" charset="0"/>
              </a:rPr>
              <a:t>. </a:t>
            </a:r>
            <a:r>
              <a:rPr lang="en-US" altLang="zh-CN" sz="2800" dirty="0" smtClean="0">
                <a:solidFill>
                  <a:srgbClr val="3333FF"/>
                </a:solidFill>
                <a:latin typeface="Times New Roman" panose="02020603050405020304" charset="0"/>
                <a:cs typeface="Times New Roman" panose="02020603050405020304" charset="0"/>
              </a:rPr>
              <a:t>consistency</a:t>
            </a:r>
            <a:r>
              <a:rPr lang="en-US" altLang="zh-CN" sz="2800" dirty="0">
                <a:latin typeface="Times New Roman" panose="02020603050405020304" charset="0"/>
                <a:ea typeface="华文中宋" panose="02010600040101010101" charset="-122"/>
                <a:cs typeface="Times New Roman" panose="02020603050405020304" charset="0"/>
              </a:rPr>
              <a:t>:</a:t>
            </a:r>
            <a:r>
              <a:rPr lang="en-US" altLang="zh-CN" sz="2800" dirty="0" smtClean="0"/>
              <a:t> </a:t>
            </a:r>
            <a:r>
              <a:rPr lang="en-US" sz="2800" dirty="0">
                <a:latin typeface="Times New Roman" panose="02020603050405020304" charset="0"/>
                <a:ea typeface="华文中宋" panose="02010600040101010101" charset="-122"/>
                <a:cs typeface="Times New Roman" panose="02020603050405020304" charset="0"/>
                <a:sym typeface="+mn-ea"/>
              </a:rPr>
              <a:t>the quality of always behaving in the same way or of having the same opinions, standard, </a:t>
            </a:r>
            <a:r>
              <a:rPr lang="en-US" sz="2800" dirty="0" smtClean="0">
                <a:latin typeface="Times New Roman" panose="02020603050405020304" charset="0"/>
                <a:ea typeface="华文中宋" panose="02010600040101010101" charset="-122"/>
                <a:cs typeface="Times New Roman" panose="02020603050405020304" charset="0"/>
                <a:sym typeface="+mn-ea"/>
              </a:rPr>
              <a:t>etc.     </a:t>
            </a:r>
            <a:r>
              <a:rPr lang="zh-CN" altLang="en-US" sz="2800" dirty="0" smtClean="0">
                <a:latin typeface="Times New Roman" panose="02020603050405020304" charset="0"/>
                <a:ea typeface="华文中宋" panose="02010600040101010101" charset="-122"/>
                <a:cs typeface="Times New Roman" panose="02020603050405020304" charset="0"/>
                <a:sym typeface="+mn-ea"/>
              </a:rPr>
              <a:t>一致性</a:t>
            </a:r>
            <a:r>
              <a:rPr lang="zh-CN" altLang="en-US" sz="2800" dirty="0">
                <a:latin typeface="Times New Roman" panose="02020603050405020304" charset="0"/>
                <a:ea typeface="华文中宋" panose="02010600040101010101" charset="-122"/>
                <a:cs typeface="Times New Roman" panose="02020603050405020304" charset="0"/>
                <a:sym typeface="+mn-ea"/>
              </a:rPr>
              <a:t>；</a:t>
            </a:r>
            <a:r>
              <a:rPr lang="zh-CN" altLang="en-US" sz="2800" dirty="0" smtClean="0">
                <a:latin typeface="Times New Roman" panose="02020603050405020304" charset="0"/>
                <a:ea typeface="华文中宋" panose="02010600040101010101" charset="-122"/>
                <a:cs typeface="Times New Roman" panose="02020603050405020304" charset="0"/>
                <a:sym typeface="+mn-ea"/>
              </a:rPr>
              <a:t>连贯性</a:t>
            </a:r>
            <a:endParaRPr sz="2800" dirty="0" smtClean="0">
              <a:latin typeface="Times New Roman" panose="02020603050405020304" charset="0"/>
              <a:ea typeface="华文中宋" panose="02010600040101010101" charset="-122"/>
              <a:cs typeface="Times New Roman" panose="02020603050405020304" charset="0"/>
              <a:sym typeface="+mn-ea"/>
            </a:endParaRPr>
          </a:p>
          <a:p>
            <a:pPr marL="457200" indent="-457200">
              <a:lnSpc>
                <a:spcPct val="90000"/>
              </a:lnSpc>
              <a:spcBef>
                <a:spcPts val="1000"/>
              </a:spcBef>
              <a:buFont typeface="Wingdings" panose="05000000000000000000" charset="0"/>
              <a:buChar char="ü"/>
            </a:pPr>
            <a:r>
              <a:rPr lang="en-US" altLang="zh-CN" sz="2800" dirty="0" smtClean="0">
                <a:latin typeface="Times New Roman" panose="02020603050405020304" charset="0"/>
                <a:cs typeface="Times New Roman" panose="02020603050405020304" charset="0"/>
                <a:sym typeface="+mn-ea"/>
              </a:rPr>
              <a:t>We </a:t>
            </a:r>
            <a:r>
              <a:rPr lang="en-US" altLang="zh-CN" sz="2800" dirty="0">
                <a:latin typeface="Times New Roman" panose="02020603050405020304" charset="0"/>
                <a:cs typeface="Times New Roman" panose="02020603050405020304" charset="0"/>
                <a:sym typeface="+mn-ea"/>
              </a:rPr>
              <a:t>need to ensure the consistency of service to our </a:t>
            </a:r>
            <a:r>
              <a:rPr lang="en-US" altLang="zh-CN" sz="2800" dirty="0" smtClean="0">
                <a:latin typeface="Times New Roman" panose="02020603050405020304" charset="0"/>
                <a:cs typeface="Times New Roman" panose="02020603050405020304" charset="0"/>
                <a:sym typeface="+mn-ea"/>
              </a:rPr>
              <a:t>customers. </a:t>
            </a:r>
            <a:r>
              <a:rPr lang="en-US" altLang="zh-CN" sz="2800" dirty="0" smtClean="0">
                <a:latin typeface="华文中宋" panose="02010600040101010101" charset="-122"/>
                <a:ea typeface="华文中宋" panose="02010600040101010101" charset="-122"/>
                <a:cs typeface="华文中宋" panose="02010600040101010101" charset="-122"/>
                <a:sym typeface="+mn-ea"/>
              </a:rPr>
              <a:t>  </a:t>
            </a:r>
            <a:endParaRPr lang="en-US" altLang="zh-CN" sz="2800" dirty="0" smtClean="0">
              <a:latin typeface="华文中宋" panose="02010600040101010101" charset="-122"/>
              <a:ea typeface="华文中宋" panose="02010600040101010101" charset="-122"/>
              <a:cs typeface="华文中宋" panose="02010600040101010101" charset="-122"/>
              <a:sym typeface="+mn-ea"/>
            </a:endParaRPr>
          </a:p>
          <a:p>
            <a:pPr>
              <a:lnSpc>
                <a:spcPct val="90000"/>
              </a:lnSpc>
              <a:spcBef>
                <a:spcPts val="1000"/>
              </a:spcBef>
            </a:pPr>
            <a:r>
              <a:rPr lang="en-US" altLang="zh-CN" sz="2800" dirty="0" smtClean="0">
                <a:latin typeface="华文中宋" panose="02010600040101010101" charset="-122"/>
                <a:ea typeface="华文中宋" panose="02010600040101010101" charset="-122"/>
                <a:cs typeface="华文中宋" panose="02010600040101010101" charset="-122"/>
                <a:sym typeface="+mn-ea"/>
              </a:rPr>
              <a:t>    </a:t>
            </a:r>
            <a:r>
              <a:rPr lang="zh-CN" altLang="en-US" sz="2800" dirty="0" smtClean="0">
                <a:latin typeface="华文中宋" panose="02010600040101010101" charset="-122"/>
                <a:ea typeface="华文中宋" panose="02010600040101010101" charset="-122"/>
                <a:cs typeface="华文中宋" panose="02010600040101010101" charset="-122"/>
                <a:sym typeface="+mn-ea"/>
              </a:rPr>
              <a:t>我们</a:t>
            </a:r>
            <a:r>
              <a:rPr lang="zh-CN" altLang="en-US" sz="2800" dirty="0">
                <a:latin typeface="华文中宋" panose="02010600040101010101" charset="-122"/>
                <a:ea typeface="华文中宋" panose="02010600040101010101" charset="-122"/>
                <a:cs typeface="华文中宋" panose="02010600040101010101" charset="-122"/>
                <a:sym typeface="+mn-ea"/>
              </a:rPr>
              <a:t>对客户要确保服务的</a:t>
            </a:r>
            <a:r>
              <a:rPr lang="zh-CN" altLang="en-US" sz="2800" dirty="0" smtClean="0">
                <a:latin typeface="华文中宋" panose="02010600040101010101" charset="-122"/>
                <a:ea typeface="华文中宋" panose="02010600040101010101" charset="-122"/>
                <a:cs typeface="华文中宋" panose="02010600040101010101" charset="-122"/>
                <a:sym typeface="+mn-ea"/>
              </a:rPr>
              <a:t>连贯性</a:t>
            </a:r>
            <a:r>
              <a:rPr lang="en-US" altLang="zh-CN" sz="2800" dirty="0" smtClean="0">
                <a:latin typeface="华文中宋" panose="02010600040101010101" charset="-122"/>
                <a:ea typeface="华文中宋" panose="02010600040101010101" charset="-122"/>
                <a:cs typeface="华文中宋" panose="02010600040101010101" charset="-122"/>
                <a:sym typeface="+mn-ea"/>
              </a:rPr>
              <a:t>。 </a:t>
            </a:r>
            <a:r>
              <a:rPr lang="en-US" altLang="zh-CN" sz="2800" dirty="0" smtClean="0">
                <a:latin typeface="Times New Roman" panose="02020603050405020304" charset="0"/>
                <a:ea typeface="华文中宋" panose="02010600040101010101" charset="-122"/>
                <a:cs typeface="Times New Roman" panose="02020603050405020304" charset="0"/>
                <a:sym typeface="+mn-ea"/>
              </a:rPr>
              <a:t>      </a:t>
            </a:r>
            <a:endParaRPr lang="en-US" altLang="zh-CN" sz="2800" dirty="0">
              <a:latin typeface="Times New Roman" panose="02020603050405020304" charset="0"/>
              <a:cs typeface="Times New Roman" panose="02020603050405020304" charset="0"/>
              <a:sym typeface="+mn-ea"/>
            </a:endParaRPr>
          </a:p>
        </p:txBody>
      </p:sp>
      <p:sp>
        <p:nvSpPr>
          <p:cNvPr id="1048604" name="文本框 1"/>
          <p:cNvSpPr txBox="1"/>
          <p:nvPr/>
        </p:nvSpPr>
        <p:spPr>
          <a:xfrm>
            <a:off x="85457" y="2044563"/>
            <a:ext cx="1537882" cy="475615"/>
          </a:xfrm>
          <a:prstGeom prst="rect">
            <a:avLst/>
          </a:prstGeom>
          <a:solidFill>
            <a:srgbClr val="0070C0"/>
          </a:solidFill>
        </p:spPr>
        <p:txBody>
          <a:bodyPr wrap="square" rtlCol="0">
            <a:spAutoFit/>
          </a:bodyPr>
          <a:lstStyle/>
          <a:p>
            <a:r>
              <a:rPr kumimoji="1" lang="zh-CN" sz="2500" b="1" dirty="0">
                <a:solidFill>
                  <a:schemeClr val="lt1"/>
                </a:solidFill>
                <a:latin typeface="微软雅黑" panose="020B0503020204020204" charset="-122"/>
                <a:ea typeface="微软雅黑" panose="020B0503020204020204" charset="-122"/>
              </a:rPr>
              <a:t>翻译句子</a:t>
            </a:r>
            <a:endParaRPr kumimoji="1" lang="zh-CN" sz="2500" b="1" dirty="0">
              <a:solidFill>
                <a:schemeClr val="lt1"/>
              </a:solidFill>
              <a:latin typeface="微软雅黑" panose="020B0503020204020204" charset="-122"/>
              <a:ea typeface="微软雅黑" panose="020B0503020204020204" charset="-122"/>
            </a:endParaRPr>
          </a:p>
        </p:txBody>
      </p:sp>
      <p:sp>
        <p:nvSpPr>
          <p:cNvPr id="1048605" name="文本框 2"/>
          <p:cNvSpPr txBox="1"/>
          <p:nvPr/>
        </p:nvSpPr>
        <p:spPr>
          <a:xfrm>
            <a:off x="383264" y="2445289"/>
            <a:ext cx="11945620" cy="553998"/>
          </a:xfrm>
          <a:prstGeom prst="rect">
            <a:avLst/>
          </a:prstGeom>
          <a:noFill/>
        </p:spPr>
        <p:txBody>
          <a:bodyPr wrap="square" rtlCol="0">
            <a:spAutoFit/>
          </a:bodyPr>
          <a:lstStyle/>
          <a:p>
            <a:r>
              <a:rPr lang="en-US" altLang="zh-CN" sz="3000" dirty="0">
                <a:solidFill>
                  <a:srgbClr val="FF0000"/>
                </a:solidFill>
                <a:latin typeface="Times New Roman" panose="02020603050405020304" charset="0"/>
                <a:ea typeface="华文中宋" panose="02010600040101010101" charset="-122"/>
                <a:cs typeface="Times New Roman" panose="02020603050405020304" charset="0"/>
                <a:sym typeface="+mn-ea"/>
              </a:rPr>
              <a:t>These conclusions </a:t>
            </a:r>
            <a:r>
              <a:rPr lang="en-US" altLang="zh-CN" sz="3000" dirty="0" smtClean="0">
                <a:solidFill>
                  <a:srgbClr val="FF0000"/>
                </a:solidFill>
                <a:latin typeface="Times New Roman" panose="02020603050405020304" charset="0"/>
                <a:ea typeface="华文中宋" panose="02010600040101010101" charset="-122"/>
                <a:cs typeface="Times New Roman" panose="02020603050405020304" charset="0"/>
                <a:sym typeface="+mn-ea"/>
              </a:rPr>
              <a:t>benefit </a:t>
            </a:r>
            <a:r>
              <a:rPr lang="en-US" altLang="zh-CN" sz="3000" dirty="0">
                <a:solidFill>
                  <a:srgbClr val="FF0000"/>
                </a:solidFill>
                <a:latin typeface="Times New Roman" panose="02020603050405020304" charset="0"/>
                <a:ea typeface="华文中宋" panose="02010600040101010101" charset="-122"/>
                <a:cs typeface="Times New Roman" panose="02020603050405020304" charset="0"/>
                <a:sym typeface="+mn-ea"/>
              </a:rPr>
              <a:t>to ruminate over </a:t>
            </a:r>
            <a:r>
              <a:rPr lang="en-US" altLang="zh-CN" sz="3000" dirty="0" smtClean="0">
                <a:solidFill>
                  <a:srgbClr val="FF0000"/>
                </a:solidFill>
                <a:latin typeface="Times New Roman" panose="02020603050405020304" charset="0"/>
                <a:ea typeface="华文中宋" panose="02010600040101010101" charset="-122"/>
                <a:cs typeface="Times New Roman" panose="02020603050405020304" charset="0"/>
                <a:sym typeface="+mn-ea"/>
              </a:rPr>
              <a:t>the </a:t>
            </a:r>
            <a:r>
              <a:rPr lang="en-US" altLang="zh-CN" sz="3000" dirty="0">
                <a:solidFill>
                  <a:srgbClr val="FF0000"/>
                </a:solidFill>
                <a:latin typeface="Times New Roman" panose="02020603050405020304" charset="0"/>
                <a:ea typeface="华文中宋" panose="02010600040101010101" charset="-122"/>
                <a:cs typeface="Times New Roman" panose="02020603050405020304" charset="0"/>
                <a:sym typeface="+mn-ea"/>
              </a:rPr>
              <a:t>child </a:t>
            </a:r>
            <a:r>
              <a:rPr lang="en-US" altLang="zh-CN" sz="3000" dirty="0" smtClean="0">
                <a:solidFill>
                  <a:srgbClr val="FF0000"/>
                </a:solidFill>
                <a:latin typeface="Times New Roman" panose="02020603050405020304" charset="0"/>
                <a:ea typeface="华文中宋" panose="02010600040101010101" charset="-122"/>
                <a:cs typeface="Times New Roman" panose="02020603050405020304" charset="0"/>
                <a:sym typeface="+mn-ea"/>
              </a:rPr>
              <a:t>play.</a:t>
            </a:r>
            <a:endParaRPr lang="en-US" altLang="zh-CN" sz="3000" dirty="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215900" y="5688235"/>
            <a:ext cx="1534160" cy="475615"/>
          </a:xfrm>
          <a:prstGeom prst="rect">
            <a:avLst/>
          </a:prstGeom>
          <a:solidFill>
            <a:srgbClr val="0070C0"/>
          </a:solidFill>
        </p:spPr>
        <p:txBody>
          <a:bodyPr wrap="square" rtlCol="0">
            <a:spAutoFit/>
          </a:bodyPr>
          <a:lstStyle/>
          <a:p>
            <a:pPr lvl="0" algn="l">
              <a:buClrTx/>
              <a:buSzTx/>
              <a:buFontTx/>
            </a:pPr>
            <a:r>
              <a:rPr kumimoji="1" lang="zh-CN" sz="2500" b="1" dirty="0">
                <a:solidFill>
                  <a:schemeClr val="lt1"/>
                </a:solidFill>
                <a:latin typeface="微软雅黑" panose="020B0503020204020204" charset="-122"/>
                <a:ea typeface="微软雅黑" panose="020B0503020204020204" charset="-122"/>
                <a:sym typeface="+mn-ea"/>
              </a:rPr>
              <a:t>翻译句子</a:t>
            </a:r>
            <a:endParaRPr kumimoji="1" lang="zh-CN" sz="2500" b="1" dirty="0">
              <a:solidFill>
                <a:schemeClr val="lt1"/>
              </a:solidFill>
              <a:latin typeface="微软雅黑" panose="020B0503020204020204" charset="-122"/>
              <a:ea typeface="微软雅黑" panose="020B0503020204020204" charset="-122"/>
              <a:sym typeface="+mn-ea"/>
            </a:endParaRPr>
          </a:p>
        </p:txBody>
      </p:sp>
      <p:sp>
        <p:nvSpPr>
          <p:cNvPr id="1048607" name="文本框 5"/>
          <p:cNvSpPr txBox="1"/>
          <p:nvPr/>
        </p:nvSpPr>
        <p:spPr>
          <a:xfrm>
            <a:off x="261039" y="6141785"/>
            <a:ext cx="11269980" cy="553998"/>
          </a:xfrm>
          <a:prstGeom prst="rect">
            <a:avLst/>
          </a:prstGeom>
          <a:noFill/>
        </p:spPr>
        <p:txBody>
          <a:bodyPr wrap="square" rtlCol="0">
            <a:spAutoFit/>
          </a:bodyPr>
          <a:lstStyle/>
          <a:p>
            <a:r>
              <a:rPr lang="en-US" sz="3000" dirty="0" smtClean="0">
                <a:solidFill>
                  <a:srgbClr val="FF0000"/>
                </a:solidFill>
                <a:latin typeface="Times New Roman" panose="02020603050405020304" charset="0"/>
                <a:cs typeface="Times New Roman" panose="02020603050405020304" charset="0"/>
              </a:rPr>
              <a:t>She </a:t>
            </a:r>
            <a:r>
              <a:rPr lang="en-US" sz="3000" dirty="0">
                <a:solidFill>
                  <a:srgbClr val="FF0000"/>
                </a:solidFill>
                <a:latin typeface="Times New Roman" panose="02020603050405020304" charset="0"/>
                <a:cs typeface="Times New Roman" panose="02020603050405020304" charset="0"/>
              </a:rPr>
              <a:t>has played with great consistency all </a:t>
            </a:r>
            <a:r>
              <a:rPr lang="en-US" sz="3000" dirty="0" smtClean="0">
                <a:solidFill>
                  <a:srgbClr val="FF0000"/>
                </a:solidFill>
                <a:latin typeface="Times New Roman" panose="02020603050405020304" charset="0"/>
                <a:cs typeface="Times New Roman" panose="02020603050405020304" charset="0"/>
              </a:rPr>
              <a:t>season</a:t>
            </a:r>
            <a:r>
              <a:rPr sz="3000" dirty="0" smtClean="0">
                <a:solidFill>
                  <a:srgbClr val="FF0000"/>
                </a:solidFill>
                <a:latin typeface="Times New Roman" panose="02020603050405020304" charset="0"/>
                <a:cs typeface="Times New Roman" panose="02020603050405020304" charset="0"/>
              </a:rPr>
              <a:t>.</a:t>
            </a:r>
            <a:endParaRPr sz="3000" dirty="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864732" y="1976968"/>
            <a:ext cx="8559800" cy="523220"/>
          </a:xfrm>
          <a:prstGeom prst="rect">
            <a:avLst/>
          </a:prstGeom>
          <a:noFill/>
        </p:spPr>
        <p:txBody>
          <a:bodyPr wrap="square" rtlCol="0" anchor="t">
            <a:spAutoFit/>
          </a:bodyPr>
          <a:lstStyle/>
          <a:p>
            <a:r>
              <a:rPr lang="zh-CN" altLang="en-US" sz="2800" dirty="0" smtClean="0">
                <a:ea typeface="华文中宋" panose="02010600040101010101" charset="-122"/>
              </a:rPr>
              <a:t>这些结论有利于</a:t>
            </a:r>
            <a:r>
              <a:rPr lang="zh-CN" altLang="en-US" sz="2800" dirty="0">
                <a:ea typeface="华文中宋" panose="02010600040101010101" charset="-122"/>
              </a:rPr>
              <a:t>对儿童</a:t>
            </a:r>
            <a:r>
              <a:rPr lang="zh-CN" altLang="en-US" sz="2800" dirty="0" smtClean="0">
                <a:ea typeface="华文中宋" panose="02010600040101010101" charset="-122"/>
              </a:rPr>
              <a:t>游戏进行反思。  </a:t>
            </a:r>
            <a:endParaRPr lang="zh-CN" altLang="en-US" sz="2800" dirty="0">
              <a:ea typeface="华文中宋" panose="02010600040101010101" charset="-122"/>
            </a:endParaRPr>
          </a:p>
        </p:txBody>
      </p:sp>
      <p:cxnSp>
        <p:nvCxnSpPr>
          <p:cNvPr id="3145728" name="直接连接符 8"/>
          <p:cNvCxnSpPr/>
          <p:nvPr/>
        </p:nvCxnSpPr>
        <p:spPr>
          <a:xfrm flipV="1">
            <a:off x="424545" y="2926564"/>
            <a:ext cx="9099017" cy="9116"/>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239149" y="6636927"/>
            <a:ext cx="7662647" cy="10508"/>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1" y="0"/>
            <a:ext cx="1947545" cy="521970"/>
          </a:xfrm>
          <a:prstGeom prst="rect">
            <a:avLst/>
          </a:prstGeom>
          <a:solidFill>
            <a:schemeClr val="accent6"/>
          </a:solidFill>
        </p:spPr>
        <p:txBody>
          <a:bodyPr wrap="square" rtlCol="0">
            <a:spAutoFit/>
          </a:bodyPr>
          <a:lstStyle/>
          <a:p>
            <a:pPr lvl="0" algn="l">
              <a:buClrTx/>
              <a:buSzTx/>
              <a:buFontTx/>
            </a:pPr>
            <a:r>
              <a:rPr kumimoji="1" lang="en-US" altLang="zh-CN" sz="2800" b="1" dirty="0" smtClean="0">
                <a:solidFill>
                  <a:schemeClr val="lt1"/>
                </a:solidFill>
                <a:sym typeface="+mn-ea"/>
              </a:rPr>
              <a:t> </a:t>
            </a:r>
            <a:r>
              <a:rPr kumimoji="1" lang="zh-CN" sz="2800" b="1" dirty="0" smtClean="0">
                <a:solidFill>
                  <a:schemeClr val="lt1"/>
                </a:solidFill>
                <a:latin typeface="微软雅黑" panose="020B0503020204020204" charset="-122"/>
                <a:ea typeface="微软雅黑" panose="020B0503020204020204" charset="-122"/>
                <a:sym typeface="+mn-ea"/>
              </a:rPr>
              <a:t>词汇讲解</a:t>
            </a:r>
            <a:r>
              <a:rPr kumimoji="1" lang="en-US" altLang="zh-CN" sz="2800" b="1" dirty="0" smtClean="0">
                <a:solidFill>
                  <a:schemeClr val="lt1"/>
                </a:solidFill>
                <a:sym typeface="+mn-ea"/>
              </a:rPr>
              <a:t> </a:t>
            </a:r>
            <a:endParaRPr kumimoji="1" lang="zh-CN" sz="2800" b="1" dirty="0">
              <a:solidFill>
                <a:schemeClr val="lt1"/>
              </a:solidFill>
              <a:sym typeface="+mn-ea"/>
            </a:endParaRPr>
          </a:p>
        </p:txBody>
      </p:sp>
      <p:sp>
        <p:nvSpPr>
          <p:cNvPr id="3" name="文本框 6"/>
          <p:cNvSpPr txBox="1"/>
          <p:nvPr/>
        </p:nvSpPr>
        <p:spPr>
          <a:xfrm>
            <a:off x="1864732" y="5685659"/>
            <a:ext cx="8062595" cy="521970"/>
          </a:xfrm>
          <a:prstGeom prst="rect">
            <a:avLst/>
          </a:prstGeom>
          <a:noFill/>
        </p:spPr>
        <p:txBody>
          <a:bodyPr wrap="square" rtlCol="0" anchor="t">
            <a:spAutoFit/>
          </a:bodyPr>
          <a:lstStyle/>
          <a:p>
            <a:r>
              <a:rPr lang="zh-CN" altLang="en-US" sz="2800" dirty="0">
                <a:latin typeface="华文中宋" panose="02010600040101010101" charset="-122"/>
                <a:ea typeface="华文中宋" panose="02010600040101010101" charset="-122"/>
              </a:rPr>
              <a:t>她整个赛季表现相当</a:t>
            </a:r>
            <a:r>
              <a:rPr lang="zh-CN" altLang="en-US" sz="2800" dirty="0" smtClean="0">
                <a:latin typeface="华文中宋" panose="02010600040101010101" charset="-122"/>
                <a:ea typeface="华文中宋" panose="02010600040101010101" charset="-122"/>
              </a:rPr>
              <a:t>稳定。</a:t>
            </a:r>
            <a:endParaRPr lang="zh-CN" altLang="en-US" sz="2800" dirty="0">
              <a:latin typeface="华文中宋" panose="02010600040101010101" charset="-122"/>
              <a:ea typeface="华文中宋" panose="02010600040101010101"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wipe(down)">
                                      <p:cBhvr>
                                        <p:cTn id="7" dur="500"/>
                                        <p:tgtEl>
                                          <p:spTgt spid="1048602">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wipe(down)">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4"/>
                                        </p:tgtEl>
                                        <p:attrNameLst>
                                          <p:attrName>style.visibility</p:attrName>
                                        </p:attrNameLst>
                                      </p:cBhvr>
                                      <p:to>
                                        <p:strVal val="visible"/>
                                      </p:to>
                                    </p:set>
                                    <p:animEffect transition="in" filter="blinds(horizontal)">
                                      <p:cBhvr>
                                        <p:cTn id="15" dur="500"/>
                                        <p:tgtEl>
                                          <p:spTgt spid="104860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wipe(down)">
                                      <p:cBhvr>
                                        <p:cTn id="34" dur="500"/>
                                        <p:tgtEl>
                                          <p:spTgt spid="1048602">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048606"/>
                                        </p:tgtEl>
                                        <p:attrNameLst>
                                          <p:attrName>style.visibility</p:attrName>
                                        </p:attrNameLst>
                                      </p:cBhvr>
                                      <p:to>
                                        <p:strVal val="visible"/>
                                      </p:to>
                                    </p:set>
                                    <p:animEffect transition="in" filter="blinds(horizontal)">
                                      <p:cBhvr>
                                        <p:cTn id="39" dur="500"/>
                                        <p:tgtEl>
                                          <p:spTgt spid="1048606"/>
                                        </p:tgtEl>
                                      </p:cBhvr>
                                    </p:animEffect>
                                  </p:childTnLst>
                                </p:cTn>
                              </p:par>
                              <p:par>
                                <p:cTn id="40" presetID="22" presetClass="entr" presetSubtype="4" fill="hold" nodeType="withEffect">
                                  <p:stCondLst>
                                    <p:cond delay="0"/>
                                  </p:stCondLst>
                                  <p:childTnLst>
                                    <p:set>
                                      <p:cBhvr>
                                        <p:cTn id="41" dur="1" fill="hold">
                                          <p:stCondLst>
                                            <p:cond delay="0"/>
                                          </p:stCondLst>
                                        </p:cTn>
                                        <p:tgtEl>
                                          <p:spTgt spid="3145729"/>
                                        </p:tgtEl>
                                        <p:attrNameLst>
                                          <p:attrName>style.visibility</p:attrName>
                                        </p:attrNameLst>
                                      </p:cBhvr>
                                      <p:to>
                                        <p:strVal val="visible"/>
                                      </p:to>
                                    </p:set>
                                    <p:animEffect transition="in" filter="wipe(down)">
                                      <p:cBhvr>
                                        <p:cTn id="42" dur="500"/>
                                        <p:tgtEl>
                                          <p:spTgt spid="314572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linds(horizont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8" name="组合 4"/>
          <p:cNvGrpSpPr/>
          <p:nvPr/>
        </p:nvGrpSpPr>
        <p:grpSpPr>
          <a:xfrm>
            <a:off x="-19080" y="611"/>
            <a:ext cx="12214280" cy="6857406"/>
            <a:chOff x="-1" y="0"/>
            <a:chExt cx="12214278" cy="6857405"/>
          </a:xfrm>
        </p:grpSpPr>
        <p:pic>
          <p:nvPicPr>
            <p:cNvPr id="175" name="图片 101" descr="图片 101"/>
            <p:cNvPicPr>
              <a:picLocks noChangeAspect="1"/>
            </p:cNvPicPr>
            <p:nvPr/>
          </p:nvPicPr>
          <p:blipFill>
            <a:blip r:embed="rId1"/>
            <a:stretch>
              <a:fillRect/>
            </a:stretch>
          </p:blipFill>
          <p:spPr>
            <a:xfrm>
              <a:off x="501649" y="2"/>
              <a:ext cx="11228125" cy="6857403"/>
            </a:xfrm>
            <a:prstGeom prst="rect">
              <a:avLst/>
            </a:prstGeom>
            <a:ln w="12700" cap="flat">
              <a:noFill/>
              <a:miter lim="400000"/>
              <a:headEnd/>
              <a:tailEnd/>
            </a:ln>
            <a:effectLst/>
          </p:spPr>
        </p:pic>
        <p:sp>
          <p:nvSpPr>
            <p:cNvPr id="176" name="矩形 2"/>
            <p:cNvSpPr/>
            <p:nvPr/>
          </p:nvSpPr>
          <p:spPr>
            <a:xfrm>
              <a:off x="-2" y="-1"/>
              <a:ext cx="514368" cy="6857404"/>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latin typeface="+mn-lt"/>
                  <a:ea typeface="+mn-ea"/>
                  <a:cs typeface="+mn-cs"/>
                  <a:sym typeface="Calibri" panose="020F0502020204030204"/>
                </a:defRPr>
              </a:pPr>
            </a:p>
          </p:txBody>
        </p:sp>
        <p:sp>
          <p:nvSpPr>
            <p:cNvPr id="177" name="矩形 3"/>
            <p:cNvSpPr/>
            <p:nvPr/>
          </p:nvSpPr>
          <p:spPr>
            <a:xfrm>
              <a:off x="11699910" y="-1"/>
              <a:ext cx="514368" cy="6857404"/>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latin typeface="+mn-lt"/>
                  <a:ea typeface="+mn-ea"/>
                  <a:cs typeface="+mn-cs"/>
                  <a:sym typeface="Calibri" panose="020F0502020204030204"/>
                </a:defRPr>
              </a:pPr>
            </a:p>
          </p:txBody>
        </p:sp>
      </p:grpSp>
      <p:sp>
        <p:nvSpPr>
          <p:cNvPr id="179" name="文本框 1"/>
          <p:cNvSpPr txBox="1"/>
          <p:nvPr/>
        </p:nvSpPr>
        <p:spPr>
          <a:xfrm>
            <a:off x="3142282" y="4930673"/>
            <a:ext cx="5907434" cy="1936750"/>
          </a:xfrm>
          <a:prstGeom prst="rect">
            <a:avLst/>
          </a:prstGeom>
          <a:ln w="12700">
            <a:miter lim="400000"/>
          </a:ln>
        </p:spPr>
        <p:txBody>
          <a:bodyPr lIns="45718" tIns="45718" rIns="45718" bIns="45718">
            <a:spAutoFit/>
          </a:bodyPr>
          <a:lstStyle/>
          <a:p>
            <a:pPr algn="ctr">
              <a:defRPr sz="8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t>The Week</a:t>
            </a:r>
            <a:endParaRPr sz="4000"/>
          </a:p>
          <a:p>
            <a:pPr algn="ctr">
              <a:defRPr sz="4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rPr lang="en-US"/>
              <a:t>Mar</a:t>
            </a:r>
            <a:r>
              <a:t> </a:t>
            </a:r>
            <a:r>
              <a:rPr lang="en-US"/>
              <a:t>12</a:t>
            </a:r>
            <a:r>
              <a:t>th-</a:t>
            </a:r>
            <a:r>
              <a:rPr lang="en-US"/>
              <a:t>18</a:t>
            </a:r>
            <a:r>
              <a:t>th, 2022</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custDataLst>
              <p:tags r:id="rId1"/>
            </p:custDataLst>
          </p:nvPr>
        </p:nvPicPr>
        <p:blipFill>
          <a:blip r:embed="rId2"/>
          <a:stretch>
            <a:fillRect/>
          </a:stretch>
        </p:blipFill>
        <p:spPr>
          <a:xfrm>
            <a:off x="925195" y="1043305"/>
            <a:ext cx="10341818" cy="5040000"/>
          </a:xfrm>
          <a:prstGeom prst="rect">
            <a:avLst/>
          </a:prstGeom>
        </p:spPr>
      </p:pic>
      <p:sp>
        <p:nvSpPr>
          <p:cNvPr id="5" name="文本框 4"/>
          <p:cNvSpPr txBox="1"/>
          <p:nvPr/>
        </p:nvSpPr>
        <p:spPr>
          <a:xfrm>
            <a:off x="1787525" y="255905"/>
            <a:ext cx="8362950" cy="460375"/>
          </a:xfrm>
          <a:prstGeom prst="rect">
            <a:avLst/>
          </a:prstGeom>
          <a:noFill/>
        </p:spPr>
        <p:txBody>
          <a:bodyPr wrap="none" rtlCol="0" anchor="t">
            <a:spAutoFit/>
          </a:bodyPr>
          <a:p>
            <a:pPr algn="l"/>
            <a:r>
              <a:rPr lang="en-US" altLang="zh-CN" sz="24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4</a:t>
            </a:r>
            <a:r>
              <a:rPr lang="zh-CN" altLang="en-US" sz="24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 美联社一分钟新闻听写填空</a:t>
            </a:r>
            <a:r>
              <a:rPr lang="zh-CN" altLang="en-US" sz="2400" b="1" dirty="0" smtClean="0">
                <a:solidFill>
                  <a:srgbClr val="ED7D31"/>
                </a:solidFill>
                <a:latin typeface="微软雅黑" panose="020B0503020204020204" charset="-122"/>
                <a:ea typeface="Calibri" panose="020F0502020204030204"/>
                <a:cs typeface="Arial" panose="020B0604020202020204" pitchFamily="34" charset="0"/>
                <a:sym typeface="+mn-ea"/>
              </a:rPr>
              <a:t> AP News Minute 0</a:t>
            </a:r>
            <a:r>
              <a:rPr lang="en-US" altLang="zh-CN" sz="2400" b="1" dirty="0" smtClean="0">
                <a:solidFill>
                  <a:srgbClr val="ED7D31"/>
                </a:solidFill>
                <a:latin typeface="微软雅黑" panose="020B0503020204020204" charset="-122"/>
                <a:ea typeface="Calibri" panose="020F0502020204030204"/>
                <a:cs typeface="Arial" panose="020B0604020202020204" pitchFamily="34" charset="0"/>
                <a:sym typeface="+mn-ea"/>
              </a:rPr>
              <a:t>3</a:t>
            </a:r>
            <a:r>
              <a:rPr lang="zh-CN" altLang="en-US" sz="2400" b="1" dirty="0" smtClean="0">
                <a:solidFill>
                  <a:srgbClr val="ED7D31"/>
                </a:solidFill>
                <a:latin typeface="微软雅黑" panose="020B0503020204020204" charset="-122"/>
                <a:ea typeface="Calibri" panose="020F0502020204030204"/>
                <a:cs typeface="Arial" panose="020B0604020202020204" pitchFamily="34" charset="0"/>
                <a:sym typeface="+mn-ea"/>
              </a:rPr>
              <a:t>/</a:t>
            </a:r>
            <a:r>
              <a:rPr lang="en-US" altLang="zh-CN" sz="2400" b="1" dirty="0" smtClean="0">
                <a:solidFill>
                  <a:srgbClr val="ED7D31"/>
                </a:solidFill>
                <a:latin typeface="微软雅黑" panose="020B0503020204020204" charset="-122"/>
                <a:ea typeface="Calibri" panose="020F0502020204030204"/>
                <a:cs typeface="Arial" panose="020B0604020202020204" pitchFamily="34" charset="0"/>
                <a:sym typeface="+mn-ea"/>
              </a:rPr>
              <a:t>15</a:t>
            </a:r>
            <a:r>
              <a:rPr lang="zh-CN" altLang="en-US" sz="2400" b="1" dirty="0" smtClean="0">
                <a:solidFill>
                  <a:srgbClr val="ED7D31"/>
                </a:solidFill>
                <a:latin typeface="微软雅黑" panose="020B0503020204020204" charset="-122"/>
                <a:ea typeface="Calibri" panose="020F0502020204030204"/>
                <a:cs typeface="Arial" panose="020B0604020202020204" pitchFamily="34" charset="0"/>
                <a:sym typeface="+mn-ea"/>
              </a:rPr>
              <a:t>/22</a:t>
            </a:r>
            <a:endParaRPr lang="zh-CN" alt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文本框 15"/>
          <p:cNvSpPr txBox="1"/>
          <p:nvPr/>
        </p:nvSpPr>
        <p:spPr>
          <a:xfrm>
            <a:off x="33017" y="544818"/>
            <a:ext cx="12180576" cy="6194425"/>
          </a:xfrm>
          <a:prstGeom prst="rect">
            <a:avLst/>
          </a:prstGeom>
          <a:ln w="12700">
            <a:miter lim="400000"/>
          </a:ln>
        </p:spPr>
        <p:txBody>
          <a:bodyPr lIns="45718" tIns="45718" rIns="45718" bIns="45718">
            <a:spAutoFit/>
          </a:bodyPr>
          <a:lstStyle/>
          <a:p>
            <a:pPr eaLnBrk="1">
              <a:lnSpc>
                <a:spcPts val="2800"/>
              </a:lnSpc>
              <a:defRPr sz="2500">
                <a:latin typeface="Times New Roman" panose="02020603050405020304"/>
                <a:ea typeface="Times New Roman" panose="02020603050405020304"/>
                <a:cs typeface="Times New Roman" panose="02020603050405020304"/>
                <a:sym typeface="Times New Roman" panose="02020603050405020304"/>
              </a:defRPr>
            </a:pPr>
            <a:r>
              <a:rPr>
                <a:latin typeface="Times New Roman" panose="02020603050405020304" charset="0"/>
                <a:cs typeface="Times New Roman" panose="02020603050405020304" charset="0"/>
              </a:rPr>
              <a:t>     This is AP News Minute. Russian missiles </a:t>
            </a:r>
            <a:r>
              <a:rPr lang="en-US">
                <a:solidFill>
                  <a:srgbClr val="3333FF"/>
                </a:solidFill>
                <a:latin typeface="Times New Roman" panose="02020603050405020304" charset="0"/>
                <a:ea typeface="+mj-ea"/>
                <a:cs typeface="Times New Roman" panose="02020603050405020304" charset="0"/>
              </a:rPr>
              <a:t>pound</a:t>
            </a:r>
            <a:r>
              <a:rPr>
                <a:latin typeface="Times New Roman" panose="02020603050405020304" charset="0"/>
                <a:cs typeface="Times New Roman" panose="02020603050405020304" charset="0"/>
              </a:rPr>
              <a:t>ed </a:t>
            </a:r>
            <a:r>
              <a:rPr lang="en-US">
                <a:latin typeface="Times New Roman" panose="02020603050405020304" charset="0"/>
                <a:cs typeface="Times New Roman" panose="02020603050405020304" charset="0"/>
              </a:rPr>
              <a:t>____________</a:t>
            </a:r>
            <a:r>
              <a:rPr>
                <a:latin typeface="Times New Roman" panose="02020603050405020304" charset="0"/>
                <a:cs typeface="Times New Roman" panose="02020603050405020304" charset="0"/>
              </a:rPr>
              <a:t> in western Ukraine Sunday, killing 35 people.</a:t>
            </a:r>
            <a:r>
              <a:rPr lang="en-US">
                <a:latin typeface="Times New Roman" panose="02020603050405020304" charset="0"/>
                <a:cs typeface="Times New Roman" panose="02020603050405020304" charset="0"/>
              </a:rPr>
              <a:t> </a:t>
            </a:r>
            <a:r>
              <a:rPr>
                <a:latin typeface="Times New Roman" panose="02020603050405020304" charset="0"/>
                <a:cs typeface="Times New Roman" panose="02020603050405020304" charset="0"/>
              </a:rPr>
              <a:t>More than 30 Russian cruise missiles </a:t>
            </a:r>
            <a:r>
              <a:rPr lang="en-US">
                <a:latin typeface="Times New Roman" panose="02020603050405020304" charset="0"/>
                <a:cs typeface="Times New Roman" panose="02020603050405020304" charset="0"/>
              </a:rPr>
              <a:t>_______ </a:t>
            </a:r>
            <a:r>
              <a:rPr>
                <a:latin typeface="Times New Roman" panose="02020603050405020304" charset="0"/>
                <a:cs typeface="Times New Roman" panose="02020603050405020304" charset="0"/>
              </a:rPr>
              <a:t>the facility, which has long been used to train Ukrainian soldiers, often with instructors from the U.S. and other countries in the Western alliance. </a:t>
            </a:r>
            <a:endParaRPr>
              <a:latin typeface="Times New Roman" panose="02020603050405020304" charset="0"/>
              <a:cs typeface="Times New Roman" panose="02020603050405020304" charset="0"/>
            </a:endParaRPr>
          </a:p>
          <a:p>
            <a:pPr eaLnBrk="1">
              <a:lnSpc>
                <a:spcPts val="2800"/>
              </a:lnSpc>
              <a:defRPr sz="2500">
                <a:latin typeface="Times New Roman" panose="02020603050405020304"/>
                <a:ea typeface="Times New Roman" panose="02020603050405020304"/>
                <a:cs typeface="Times New Roman" panose="02020603050405020304"/>
                <a:sym typeface="Times New Roman" panose="02020603050405020304"/>
              </a:defRPr>
            </a:pPr>
            <a:r>
              <a:rPr>
                <a:latin typeface="Times New Roman" panose="02020603050405020304" charset="0"/>
                <a:cs typeface="Times New Roman" panose="02020603050405020304" charset="0"/>
              </a:rPr>
              <a:t> </a:t>
            </a:r>
            <a:r>
              <a:rPr lang="en-US">
                <a:latin typeface="Times New Roman" panose="02020603050405020304" charset="0"/>
                <a:cs typeface="Times New Roman" panose="02020603050405020304" charset="0"/>
              </a:rPr>
              <a:t>    </a:t>
            </a:r>
            <a:r>
              <a:rPr>
                <a:latin typeface="Times New Roman" panose="02020603050405020304" charset="0"/>
                <a:cs typeface="Times New Roman" panose="02020603050405020304" charset="0"/>
              </a:rPr>
              <a:t>A U.S. journalist was killed, and another </a:t>
            </a:r>
            <a:r>
              <a:rPr lang="en-US">
                <a:latin typeface="Times New Roman" panose="02020603050405020304" charset="0"/>
                <a:cs typeface="Times New Roman" panose="02020603050405020304" charset="0"/>
              </a:rPr>
              <a:t>_____________</a:t>
            </a:r>
            <a:r>
              <a:rPr>
                <a:latin typeface="Times New Roman" panose="02020603050405020304" charset="0"/>
                <a:cs typeface="Times New Roman" panose="02020603050405020304" charset="0"/>
              </a:rPr>
              <a:t> at a hospital after Russian forces opened fire on their vehicle.</a:t>
            </a:r>
            <a:r>
              <a:rPr lang="en-US">
                <a:latin typeface="Times New Roman" panose="02020603050405020304" charset="0"/>
                <a:cs typeface="Times New Roman" panose="02020603050405020304" charset="0"/>
              </a:rPr>
              <a:t> </a:t>
            </a:r>
            <a:r>
              <a:rPr>
                <a:latin typeface="Times New Roman" panose="02020603050405020304" charset="0"/>
                <a:cs typeface="Times New Roman" panose="02020603050405020304" charset="0"/>
              </a:rPr>
              <a:t>Ukraine</a:t>
            </a:r>
            <a:r>
              <a:rPr lang="en-US">
                <a:latin typeface="Times New Roman" panose="02020603050405020304" charset="0"/>
                <a:cs typeface="Times New Roman" panose="02020603050405020304" charset="0"/>
              </a:rPr>
              <a:t>’</a:t>
            </a:r>
            <a:r>
              <a:rPr>
                <a:latin typeface="Times New Roman" panose="02020603050405020304" charset="0"/>
                <a:cs typeface="Times New Roman" panose="02020603050405020304" charset="0"/>
              </a:rPr>
              <a:t>s Interior Ministry said 50-year-old documentary filmmaker Brent Renaud died Sunday in Irpin, a suburb of the Ukrainian capital Kyiv. His colleague Juan Arredondo said the men were </a:t>
            </a:r>
            <a:r>
              <a:rPr lang="en-US">
                <a:solidFill>
                  <a:srgbClr val="3333FF"/>
                </a:solidFill>
                <a:latin typeface="Times New Roman" panose="02020603050405020304" charset="0"/>
                <a:ea typeface="+mj-ea"/>
                <a:cs typeface="Times New Roman" panose="02020603050405020304" charset="0"/>
              </a:rPr>
              <a:t>film</a:t>
            </a:r>
            <a:r>
              <a:rPr>
                <a:latin typeface="Times New Roman" panose="02020603050405020304" charset="0"/>
                <a:cs typeface="Times New Roman" panose="02020603050405020304" charset="0"/>
              </a:rPr>
              <a:t>ing refugees </a:t>
            </a:r>
            <a:r>
              <a:rPr lang="en-US">
                <a:latin typeface="Times New Roman" panose="02020603050405020304" charset="0"/>
                <a:cs typeface="Times New Roman" panose="02020603050405020304" charset="0"/>
              </a:rPr>
              <a:t>_____________</a:t>
            </a:r>
            <a:r>
              <a:rPr>
                <a:latin typeface="Times New Roman" panose="02020603050405020304" charset="0"/>
                <a:cs typeface="Times New Roman" panose="02020603050405020304" charset="0"/>
              </a:rPr>
              <a:t> when they were shot at while in a car </a:t>
            </a:r>
            <a:r>
              <a:rPr lang="en-US">
                <a:latin typeface="Times New Roman" panose="02020603050405020304" charset="0"/>
                <a:cs typeface="Times New Roman" panose="02020603050405020304" charset="0"/>
              </a:rPr>
              <a:t>___________ </a:t>
            </a:r>
            <a:r>
              <a:rPr>
                <a:latin typeface="Times New Roman" panose="02020603050405020304" charset="0"/>
                <a:cs typeface="Times New Roman" panose="02020603050405020304" charset="0"/>
              </a:rPr>
              <a:t>a checkpoint.</a:t>
            </a:r>
            <a:endParaRPr>
              <a:latin typeface="Times New Roman" panose="02020603050405020304" charset="0"/>
              <a:cs typeface="Times New Roman" panose="02020603050405020304" charset="0"/>
            </a:endParaRPr>
          </a:p>
          <a:p>
            <a:pPr eaLnBrk="1">
              <a:lnSpc>
                <a:spcPts val="2800"/>
              </a:lnSpc>
              <a:defRPr sz="2500">
                <a:latin typeface="Times New Roman" panose="02020603050405020304"/>
                <a:ea typeface="Times New Roman" panose="02020603050405020304"/>
                <a:cs typeface="Times New Roman" panose="02020603050405020304"/>
                <a:sym typeface="Times New Roman" panose="02020603050405020304"/>
              </a:defRPr>
            </a:pPr>
            <a:r>
              <a:rPr lang="en-US">
                <a:latin typeface="Times New Roman" panose="02020603050405020304" charset="0"/>
                <a:cs typeface="Times New Roman" panose="02020603050405020304" charset="0"/>
              </a:rPr>
              <a:t>     </a:t>
            </a:r>
            <a:r>
              <a:rPr>
                <a:latin typeface="Times New Roman" panose="02020603050405020304" charset="0"/>
                <a:cs typeface="Times New Roman" panose="02020603050405020304" charset="0"/>
              </a:rPr>
              <a:t>Iran has </a:t>
            </a:r>
            <a:r>
              <a:rPr lang="en-US">
                <a:latin typeface="Times New Roman" panose="02020603050405020304" charset="0"/>
                <a:cs typeface="Times New Roman" panose="02020603050405020304" charset="0"/>
              </a:rPr>
              <a:t>__________________</a:t>
            </a:r>
            <a:r>
              <a:rPr>
                <a:latin typeface="Times New Roman" panose="02020603050405020304" charset="0"/>
                <a:cs typeface="Times New Roman" panose="02020603050405020304" charset="0"/>
              </a:rPr>
              <a:t> for a missile barrage that struck near a sprawling U.S. consulate complex in northern </a:t>
            </a:r>
            <a:r>
              <a:rPr lang="en-US">
                <a:latin typeface="Times New Roman" panose="02020603050405020304" charset="0"/>
                <a:cs typeface="Times New Roman" panose="02020603050405020304" charset="0"/>
              </a:rPr>
              <a:t>I</a:t>
            </a:r>
            <a:r>
              <a:rPr>
                <a:latin typeface="Times New Roman" panose="02020603050405020304" charset="0"/>
                <a:cs typeface="Times New Roman" panose="02020603050405020304" charset="0"/>
              </a:rPr>
              <a:t>raq, retaliation for an Israeli strike in Syria several days ago that killed two members of its Revolutionary Guard. </a:t>
            </a:r>
            <a:r>
              <a:rPr lang="en-US">
                <a:latin typeface="Times New Roman" panose="02020603050405020304" charset="0"/>
                <a:cs typeface="Times New Roman" panose="02020603050405020304" charset="0"/>
              </a:rPr>
              <a:t>_____________________</a:t>
            </a:r>
            <a:r>
              <a:rPr>
                <a:latin typeface="Times New Roman" panose="02020603050405020304" charset="0"/>
                <a:cs typeface="Times New Roman" panose="02020603050405020304" charset="0"/>
              </a:rPr>
              <a:t> from the missile barrage.</a:t>
            </a:r>
            <a:endParaRPr>
              <a:latin typeface="Times New Roman" panose="02020603050405020304" charset="0"/>
              <a:cs typeface="Times New Roman" panose="02020603050405020304" charset="0"/>
            </a:endParaRPr>
          </a:p>
          <a:p>
            <a:pPr eaLnBrk="1">
              <a:lnSpc>
                <a:spcPts val="2800"/>
              </a:lnSpc>
              <a:defRPr sz="2500">
                <a:latin typeface="Times New Roman" panose="02020603050405020304"/>
                <a:ea typeface="Times New Roman" panose="02020603050405020304"/>
                <a:cs typeface="Times New Roman" panose="02020603050405020304"/>
                <a:sym typeface="Times New Roman" panose="02020603050405020304"/>
              </a:defRPr>
            </a:pPr>
            <a:r>
              <a:rPr lang="en-US">
                <a:latin typeface="Times New Roman" panose="02020603050405020304" charset="0"/>
                <a:cs typeface="Times New Roman" panose="02020603050405020304" charset="0"/>
              </a:rPr>
              <a:t>     </a:t>
            </a:r>
            <a:r>
              <a:rPr>
                <a:latin typeface="Times New Roman" panose="02020603050405020304" charset="0"/>
                <a:cs typeface="Times New Roman" panose="02020603050405020304" charset="0"/>
              </a:rPr>
              <a:t>And New York City Police say a man </a:t>
            </a:r>
            <a:r>
              <a:rPr lang="en-US">
                <a:latin typeface="Times New Roman" panose="02020603050405020304" charset="0"/>
                <a:cs typeface="Times New Roman" panose="02020603050405020304" charset="0"/>
              </a:rPr>
              <a:t>__________</a:t>
            </a:r>
            <a:r>
              <a:rPr>
                <a:latin typeface="Times New Roman" panose="02020603050405020304" charset="0"/>
                <a:cs typeface="Times New Roman" panose="02020603050405020304" charset="0"/>
              </a:rPr>
              <a:t> a reception desk and stabbed two employees inside the Museum of Modern Art Saturday. The man, </a:t>
            </a:r>
            <a:r>
              <a:rPr lang="en-US">
                <a:latin typeface="Times New Roman" panose="02020603050405020304" charset="0"/>
                <a:cs typeface="Times New Roman" panose="02020603050405020304" charset="0"/>
              </a:rPr>
              <a:t>________ </a:t>
            </a:r>
            <a:r>
              <a:rPr>
                <a:latin typeface="Times New Roman" panose="02020603050405020304" charset="0"/>
                <a:cs typeface="Times New Roman" panose="02020603050405020304" charset="0"/>
              </a:rPr>
              <a:t>as 60-year-old Gary Cabana, was denied entrance for </a:t>
            </a:r>
            <a:r>
              <a:rPr lang="en-US">
                <a:latin typeface="Times New Roman" panose="02020603050405020304" charset="0"/>
                <a:cs typeface="Times New Roman" panose="02020603050405020304" charset="0"/>
              </a:rPr>
              <a:t>_______________</a:t>
            </a:r>
            <a:r>
              <a:rPr>
                <a:latin typeface="Times New Roman" panose="02020603050405020304" charset="0"/>
                <a:cs typeface="Times New Roman" panose="02020603050405020304" charset="0"/>
              </a:rPr>
              <a:t> of disorderly conduct. Police are asking for the public</a:t>
            </a:r>
            <a:r>
              <a:rPr lang="en-US">
                <a:latin typeface="Times New Roman" panose="02020603050405020304" charset="0"/>
                <a:cs typeface="Times New Roman" panose="02020603050405020304" charset="0"/>
              </a:rPr>
              <a:t>’</a:t>
            </a:r>
            <a:r>
              <a:rPr>
                <a:latin typeface="Times New Roman" panose="02020603050405020304" charset="0"/>
                <a:cs typeface="Times New Roman" panose="02020603050405020304" charset="0"/>
              </a:rPr>
              <a:t>s assistance in his arrest.</a:t>
            </a:r>
            <a:endParaRPr>
              <a:latin typeface="Times New Roman" panose="02020603050405020304" charset="0"/>
              <a:cs typeface="Times New Roman" panose="02020603050405020304" charset="0"/>
            </a:endParaRPr>
          </a:p>
        </p:txBody>
      </p:sp>
      <p:pic>
        <p:nvPicPr>
          <p:cNvPr id="3" name="AP News Minute 03.15.22">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11562080" y="6238875"/>
            <a:ext cx="619125" cy="619125"/>
          </a:xfrm>
          <a:prstGeom prst="rect">
            <a:avLst/>
          </a:prstGeom>
        </p:spPr>
      </p:pic>
      <p:sp>
        <p:nvSpPr>
          <p:cNvPr id="13" name="标题 12"/>
          <p:cNvSpPr>
            <a:spLocks noGrp="1"/>
          </p:cNvSpPr>
          <p:nvPr>
            <p:ph type="title"/>
          </p:nvPr>
        </p:nvSpPr>
        <p:spPr>
          <a:xfrm>
            <a:off x="1875790" y="19050"/>
            <a:ext cx="4345305" cy="524510"/>
          </a:xfrm>
        </p:spPr>
        <p:txBody>
          <a:bodyPr>
            <a:normAutofit/>
          </a:bodyPr>
          <a:p>
            <a:pPr algn="l">
              <a:lnSpc>
                <a:spcPct val="100000"/>
              </a:lnSpc>
              <a:buClrTx/>
              <a:buSzTx/>
              <a:buFontTx/>
            </a:pPr>
            <a:r>
              <a:rPr lang="zh-CN" altLang="en-US" sz="2400" b="1" dirty="0" smtClean="0">
                <a:solidFill>
                  <a:srgbClr val="ED7D31"/>
                </a:solidFill>
                <a:latin typeface="微软雅黑" panose="020B0503020204020204" charset="-122"/>
                <a:ea typeface="+mn-ea"/>
                <a:cs typeface="Arial" panose="020B0604020202020204" pitchFamily="34" charset="0"/>
              </a:rPr>
              <a:t>AP News Minute 0</a:t>
            </a:r>
            <a:r>
              <a:rPr lang="en-US" altLang="zh-CN" sz="2400" b="1" dirty="0" smtClean="0">
                <a:solidFill>
                  <a:srgbClr val="ED7D31"/>
                </a:solidFill>
                <a:latin typeface="微软雅黑" panose="020B0503020204020204" charset="-122"/>
                <a:ea typeface="+mn-ea"/>
                <a:cs typeface="Arial" panose="020B0604020202020204" pitchFamily="34" charset="0"/>
              </a:rPr>
              <a:t>3</a:t>
            </a:r>
            <a:r>
              <a:rPr lang="zh-CN" altLang="en-US" sz="2400" b="1" dirty="0" smtClean="0">
                <a:solidFill>
                  <a:srgbClr val="ED7D31"/>
                </a:solidFill>
                <a:latin typeface="微软雅黑" panose="020B0503020204020204" charset="-122"/>
                <a:ea typeface="+mn-ea"/>
                <a:cs typeface="Arial" panose="020B0604020202020204" pitchFamily="34" charset="0"/>
              </a:rPr>
              <a:t>/</a:t>
            </a:r>
            <a:r>
              <a:rPr lang="en-US" altLang="zh-CN" sz="2400" b="1" dirty="0" smtClean="0">
                <a:solidFill>
                  <a:srgbClr val="ED7D31"/>
                </a:solidFill>
                <a:latin typeface="微软雅黑" panose="020B0503020204020204" charset="-122"/>
                <a:ea typeface="+mn-ea"/>
                <a:cs typeface="Arial" panose="020B0604020202020204" pitchFamily="34" charset="0"/>
              </a:rPr>
              <a:t>15</a:t>
            </a:r>
            <a:r>
              <a:rPr lang="zh-CN" altLang="en-US" sz="2400" b="1" dirty="0" smtClean="0">
                <a:solidFill>
                  <a:srgbClr val="ED7D31"/>
                </a:solidFill>
                <a:latin typeface="微软雅黑" panose="020B0503020204020204" charset="-122"/>
                <a:ea typeface="+mn-ea"/>
                <a:cs typeface="Arial" panose="020B0604020202020204" pitchFamily="34" charset="0"/>
              </a:rPr>
              <a:t>/22</a:t>
            </a:r>
            <a:endParaRPr lang="zh-CN" altLang="en-US" sz="2400" b="1" dirty="0" smtClean="0">
              <a:solidFill>
                <a:srgbClr val="ED7D31"/>
              </a:solidFill>
              <a:latin typeface="微软雅黑" panose="020B0503020204020204" charset="-122"/>
              <a:ea typeface="+mn-ea"/>
              <a:cs typeface="Arial" panose="020B0604020202020204" pitchFamily="34" charset="0"/>
            </a:endParaRPr>
          </a:p>
        </p:txBody>
      </p:sp>
      <p:sp>
        <p:nvSpPr>
          <p:cNvPr id="4" name="文本框 3"/>
          <p:cNvSpPr txBox="1"/>
          <p:nvPr/>
        </p:nvSpPr>
        <p:spPr>
          <a:xfrm>
            <a:off x="7063105" y="489585"/>
            <a:ext cx="2205355" cy="475615"/>
          </a:xfrm>
          <a:prstGeom prst="rect">
            <a:avLst/>
          </a:prstGeom>
          <a:noFill/>
        </p:spPr>
        <p:txBody>
          <a:bodyPr wrap="square" rtlCol="0" anchor="t">
            <a:spAutoFit/>
          </a:bodyPr>
          <a:p>
            <a:pPr algn="l"/>
            <a:r>
              <a:rPr sz="2500">
                <a:solidFill>
                  <a:srgbClr val="FF0000"/>
                </a:solidFill>
                <a:latin typeface="Times New Roman" panose="02020603050405020304" charset="0"/>
                <a:cs typeface="Times New Roman" panose="02020603050405020304" charset="0"/>
                <a:sym typeface="+mn-ea"/>
              </a:rPr>
              <a:t>a military base</a:t>
            </a:r>
            <a:endParaRPr lang="zh-CN" altLang="en-US" sz="2500">
              <a:solidFill>
                <a:srgbClr val="FF0000"/>
              </a:solidFill>
              <a:latin typeface="Times New Roman" panose="02020603050405020304" charset="0"/>
              <a:cs typeface="Times New Roman" panose="02020603050405020304" charset="0"/>
              <a:sym typeface="+mn-ea"/>
            </a:endParaRPr>
          </a:p>
        </p:txBody>
      </p:sp>
      <p:sp>
        <p:nvSpPr>
          <p:cNvPr id="5" name="文本框 4"/>
          <p:cNvSpPr txBox="1"/>
          <p:nvPr/>
        </p:nvSpPr>
        <p:spPr>
          <a:xfrm>
            <a:off x="8286750" y="853440"/>
            <a:ext cx="2205355" cy="475615"/>
          </a:xfrm>
          <a:prstGeom prst="rect">
            <a:avLst/>
          </a:prstGeom>
          <a:noFill/>
        </p:spPr>
        <p:txBody>
          <a:bodyPr wrap="square" rtlCol="0" anchor="t">
            <a:spAutoFit/>
          </a:bodyPr>
          <a:p>
            <a:pPr algn="l"/>
            <a:r>
              <a:rPr sz="2500">
                <a:solidFill>
                  <a:srgbClr val="FF0000"/>
                </a:solidFill>
                <a:latin typeface="Times New Roman" panose="02020603050405020304" charset="0"/>
                <a:cs typeface="Times New Roman" panose="02020603050405020304" charset="0"/>
                <a:sym typeface="+mn-ea"/>
              </a:rPr>
              <a:t>targeted </a:t>
            </a:r>
            <a:endParaRPr lang="zh-CN" altLang="en-US" sz="2500">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nvSpPr>
        <p:spPr>
          <a:xfrm>
            <a:off x="5698490" y="1952625"/>
            <a:ext cx="2205355" cy="475615"/>
          </a:xfrm>
          <a:prstGeom prst="rect">
            <a:avLst/>
          </a:prstGeom>
          <a:noFill/>
        </p:spPr>
        <p:txBody>
          <a:bodyPr wrap="square" rtlCol="0" anchor="t">
            <a:spAutoFit/>
          </a:bodyPr>
          <a:p>
            <a:pPr algn="l"/>
            <a:r>
              <a:rPr sz="2500">
                <a:solidFill>
                  <a:srgbClr val="FF0000"/>
                </a:solidFill>
                <a:latin typeface="Times New Roman" panose="02020603050405020304" charset="0"/>
                <a:cs typeface="Times New Roman" panose="02020603050405020304" charset="0"/>
                <a:sym typeface="+mn-ea"/>
              </a:rPr>
              <a:t>is being treated</a:t>
            </a:r>
            <a:endParaRPr lang="zh-CN" altLang="en-US" sz="25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7990205" y="2964180"/>
            <a:ext cx="2205355" cy="475615"/>
          </a:xfrm>
          <a:prstGeom prst="rect">
            <a:avLst/>
          </a:prstGeom>
          <a:noFill/>
        </p:spPr>
        <p:txBody>
          <a:bodyPr wrap="square" rtlCol="0" anchor="t">
            <a:spAutoFit/>
          </a:bodyPr>
          <a:p>
            <a:pPr algn="l"/>
            <a:r>
              <a:rPr sz="2500">
                <a:solidFill>
                  <a:srgbClr val="FF0000"/>
                </a:solidFill>
                <a:latin typeface="Times New Roman" panose="02020603050405020304" charset="0"/>
                <a:cs typeface="Times New Roman" panose="02020603050405020304" charset="0"/>
                <a:sym typeface="+mn-ea"/>
              </a:rPr>
              <a:t>fleeing the area</a:t>
            </a:r>
            <a:endParaRPr lang="zh-CN" altLang="en-US" sz="25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3493135" y="3343910"/>
            <a:ext cx="2205355" cy="475615"/>
          </a:xfrm>
          <a:prstGeom prst="rect">
            <a:avLst/>
          </a:prstGeom>
          <a:noFill/>
        </p:spPr>
        <p:txBody>
          <a:bodyPr wrap="square" rtlCol="0" anchor="t">
            <a:spAutoFit/>
          </a:bodyPr>
          <a:p>
            <a:pPr algn="l"/>
            <a:r>
              <a:rPr sz="2500">
                <a:solidFill>
                  <a:srgbClr val="FF0000"/>
                </a:solidFill>
                <a:latin typeface="Times New Roman" panose="02020603050405020304" charset="0"/>
                <a:cs typeface="Times New Roman" panose="02020603050405020304" charset="0"/>
                <a:sym typeface="+mn-ea"/>
              </a:rPr>
              <a:t>approaching</a:t>
            </a:r>
            <a:r>
              <a:rPr sz="2500">
                <a:latin typeface="Times New Roman" panose="02020603050405020304" charset="0"/>
                <a:cs typeface="Times New Roman" panose="02020603050405020304" charset="0"/>
                <a:sym typeface="+mn-ea"/>
              </a:rPr>
              <a:t> </a:t>
            </a:r>
            <a:endParaRPr lang="zh-CN" altLang="en-US" sz="2500">
              <a:solidFill>
                <a:srgbClr val="FF0000"/>
              </a:solidFill>
              <a:latin typeface="Times New Roman" panose="02020603050405020304" charset="0"/>
              <a:cs typeface="Times New Roman" panose="02020603050405020304" charset="0"/>
              <a:sym typeface="+mn-ea"/>
            </a:endParaRPr>
          </a:p>
        </p:txBody>
      </p:sp>
      <p:sp>
        <p:nvSpPr>
          <p:cNvPr id="14" name="文本框 13"/>
          <p:cNvSpPr txBox="1"/>
          <p:nvPr/>
        </p:nvSpPr>
        <p:spPr>
          <a:xfrm>
            <a:off x="1500505" y="3728085"/>
            <a:ext cx="3442970" cy="475615"/>
          </a:xfrm>
          <a:prstGeom prst="rect">
            <a:avLst/>
          </a:prstGeom>
          <a:noFill/>
        </p:spPr>
        <p:txBody>
          <a:bodyPr wrap="square" rtlCol="0" anchor="t">
            <a:spAutoFit/>
          </a:bodyPr>
          <a:p>
            <a:pPr algn="l"/>
            <a:r>
              <a:rPr sz="2500">
                <a:solidFill>
                  <a:srgbClr val="FF0000"/>
                </a:solidFill>
                <a:latin typeface="Times New Roman" panose="02020603050405020304" charset="0"/>
                <a:cs typeface="Times New Roman" panose="02020603050405020304" charset="0"/>
                <a:sym typeface="+mn-ea"/>
              </a:rPr>
              <a:t>claimed responsibility</a:t>
            </a:r>
            <a:endParaRPr lang="zh-CN" altLang="en-US" sz="2500">
              <a:solidFill>
                <a:srgbClr val="FF0000"/>
              </a:solidFill>
              <a:latin typeface="Times New Roman" panose="02020603050405020304" charset="0"/>
              <a:cs typeface="Times New Roman" panose="02020603050405020304" charset="0"/>
              <a:sym typeface="+mn-ea"/>
            </a:endParaRPr>
          </a:p>
        </p:txBody>
      </p:sp>
      <p:sp>
        <p:nvSpPr>
          <p:cNvPr id="15" name="文本框 14"/>
          <p:cNvSpPr txBox="1"/>
          <p:nvPr/>
        </p:nvSpPr>
        <p:spPr>
          <a:xfrm>
            <a:off x="6765290" y="4485005"/>
            <a:ext cx="4456430" cy="475615"/>
          </a:xfrm>
          <a:prstGeom prst="rect">
            <a:avLst/>
          </a:prstGeom>
          <a:noFill/>
        </p:spPr>
        <p:txBody>
          <a:bodyPr wrap="square" rtlCol="0" anchor="t">
            <a:spAutoFit/>
          </a:bodyPr>
          <a:p>
            <a:pPr algn="l"/>
            <a:r>
              <a:rPr sz="2500">
                <a:solidFill>
                  <a:srgbClr val="FF0000"/>
                </a:solidFill>
                <a:latin typeface="Times New Roman" panose="02020603050405020304" charset="0"/>
                <a:cs typeface="Times New Roman" panose="02020603050405020304" charset="0"/>
                <a:sym typeface="+mn-ea"/>
              </a:rPr>
              <a:t>No injuries were reported</a:t>
            </a:r>
            <a:endParaRPr lang="zh-CN" altLang="en-US" sz="2500">
              <a:solidFill>
                <a:srgbClr val="FF0000"/>
              </a:solidFill>
              <a:latin typeface="Times New Roman" panose="02020603050405020304" charset="0"/>
              <a:cs typeface="Times New Roman" panose="02020603050405020304" charset="0"/>
              <a:sym typeface="+mn-ea"/>
            </a:endParaRPr>
          </a:p>
        </p:txBody>
      </p:sp>
      <p:sp>
        <p:nvSpPr>
          <p:cNvPr id="16" name="文本框 15"/>
          <p:cNvSpPr txBox="1"/>
          <p:nvPr/>
        </p:nvSpPr>
        <p:spPr>
          <a:xfrm>
            <a:off x="5329555" y="5139690"/>
            <a:ext cx="1892935" cy="475615"/>
          </a:xfrm>
          <a:prstGeom prst="rect">
            <a:avLst/>
          </a:prstGeom>
          <a:noFill/>
        </p:spPr>
        <p:txBody>
          <a:bodyPr wrap="square" rtlCol="0" anchor="t">
            <a:spAutoFit/>
          </a:bodyPr>
          <a:p>
            <a:pPr algn="l"/>
            <a:r>
              <a:rPr sz="2500">
                <a:solidFill>
                  <a:srgbClr val="FF0000"/>
                </a:solidFill>
                <a:latin typeface="Times New Roman" panose="02020603050405020304" charset="0"/>
                <a:cs typeface="Times New Roman" panose="02020603050405020304" charset="0"/>
                <a:sym typeface="+mn-ea"/>
              </a:rPr>
              <a:t>leaped over</a:t>
            </a:r>
            <a:endParaRPr lang="zh-CN" altLang="en-US" sz="2500">
              <a:solidFill>
                <a:srgbClr val="FF0000"/>
              </a:solidFill>
              <a:latin typeface="Times New Roman" panose="02020603050405020304" charset="0"/>
              <a:cs typeface="Times New Roman" panose="02020603050405020304" charset="0"/>
              <a:sym typeface="+mn-ea"/>
            </a:endParaRPr>
          </a:p>
        </p:txBody>
      </p:sp>
      <p:sp>
        <p:nvSpPr>
          <p:cNvPr id="18" name="文本框 17"/>
          <p:cNvSpPr txBox="1"/>
          <p:nvPr/>
        </p:nvSpPr>
        <p:spPr>
          <a:xfrm>
            <a:off x="8442960" y="5514975"/>
            <a:ext cx="1449070" cy="475615"/>
          </a:xfrm>
          <a:prstGeom prst="rect">
            <a:avLst/>
          </a:prstGeom>
          <a:noFill/>
        </p:spPr>
        <p:txBody>
          <a:bodyPr wrap="square" rtlCol="0" anchor="t">
            <a:spAutoFit/>
          </a:bodyPr>
          <a:p>
            <a:pPr algn="l"/>
            <a:r>
              <a:rPr sz="2500">
                <a:solidFill>
                  <a:srgbClr val="FF0000"/>
                </a:solidFill>
                <a:latin typeface="Times New Roman" panose="02020603050405020304" charset="0"/>
                <a:cs typeface="Times New Roman" panose="02020603050405020304" charset="0"/>
                <a:sym typeface="+mn-ea"/>
              </a:rPr>
              <a:t>identified </a:t>
            </a:r>
            <a:endParaRPr lang="zh-CN" altLang="en-US" sz="2500">
              <a:solidFill>
                <a:srgbClr val="FF0000"/>
              </a:solidFill>
              <a:latin typeface="Times New Roman" panose="02020603050405020304" charset="0"/>
              <a:cs typeface="Times New Roman" panose="02020603050405020304" charset="0"/>
              <a:sym typeface="+mn-ea"/>
            </a:endParaRPr>
          </a:p>
        </p:txBody>
      </p:sp>
      <p:sp>
        <p:nvSpPr>
          <p:cNvPr id="19" name="文本框 18"/>
          <p:cNvSpPr txBox="1"/>
          <p:nvPr/>
        </p:nvSpPr>
        <p:spPr>
          <a:xfrm>
            <a:off x="4943475" y="5832475"/>
            <a:ext cx="3190240" cy="475615"/>
          </a:xfrm>
          <a:prstGeom prst="rect">
            <a:avLst/>
          </a:prstGeom>
          <a:noFill/>
        </p:spPr>
        <p:txBody>
          <a:bodyPr wrap="square" rtlCol="0" anchor="t">
            <a:spAutoFit/>
          </a:bodyPr>
          <a:p>
            <a:pPr algn="l"/>
            <a:r>
              <a:rPr sz="2500">
                <a:solidFill>
                  <a:srgbClr val="FF0000"/>
                </a:solidFill>
                <a:latin typeface="Times New Roman" panose="02020603050405020304" charset="0"/>
                <a:cs typeface="Times New Roman" panose="02020603050405020304" charset="0"/>
                <a:sym typeface="+mn-ea"/>
              </a:rPr>
              <a:t>previous incidents</a:t>
            </a:r>
            <a:endParaRPr lang="zh-CN" altLang="en-US" sz="2500">
              <a:solidFill>
                <a:srgbClr val="FF0000"/>
              </a:solidFill>
              <a:latin typeface="Times New Roman" panose="02020603050405020304" charset="0"/>
              <a:cs typeface="Times New Roman" panose="02020603050405020304" charset="0"/>
              <a:sym typeface="+mn-ea"/>
            </a:endParaRPr>
          </a:p>
        </p:txBody>
      </p:sp>
      <p:sp>
        <p:nvSpPr>
          <p:cNvPr id="260" name="文本框 16"/>
          <p:cNvSpPr txBox="1"/>
          <p:nvPr/>
        </p:nvSpPr>
        <p:spPr>
          <a:xfrm>
            <a:off x="0" y="0"/>
            <a:ext cx="1627505" cy="520700"/>
          </a:xfrm>
          <a:prstGeom prst="rect">
            <a:avLst/>
          </a:prstGeom>
          <a:solidFill>
            <a:schemeClr val="accent6"/>
          </a:solidFill>
          <a:ln w="12700">
            <a:miter lim="400000"/>
          </a:ln>
        </p:spPr>
        <p:txBody>
          <a:bodyPr wrap="square" lIns="45718" tIns="45718" rIns="45718" bIns="45718">
            <a:spAutoFit/>
          </a:bodyPr>
          <a:lstStyle>
            <a:lvl1pPr>
              <a:defRPr sz="2800" b="1">
                <a:solidFill>
                  <a:srgbClr val="FFFFFF"/>
                </a:solidFill>
              </a:defRPr>
            </a:lvl1pPr>
          </a:lstStyle>
          <a:p>
            <a:r>
              <a:rPr lang="zh-CN" altLang="en-US">
                <a:latin typeface="微软雅黑" panose="020B0503020204020204" charset="-122"/>
                <a:ea typeface="微软雅黑" panose="020B0503020204020204" charset="-122"/>
              </a:rPr>
              <a:t>听力填空</a:t>
            </a:r>
            <a:endParaRPr lang="zh-CN" altLang="en-US">
              <a:latin typeface="微软雅黑" panose="020B0503020204020204" charset="-122"/>
              <a:ea typeface="微软雅黑" panose="020B0503020204020204" charset="-122"/>
            </a:endParaRPr>
          </a:p>
        </p:txBody>
      </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linds(horizont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linds(horizont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linds(horizontal)">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linds(horizontal)">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blinds(horizontal)">
                                      <p:cBhvr>
                                        <p:cTn id="5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53" fill="hold" display="1">
                  <p:stCondLst>
                    <p:cond delay="indefinite"/>
                  </p:stCondLst>
                  <p:endCondLst>
                    <p:cond evt="onStopAudio">
                      <p:tgtEl>
                        <p:sldTgt/>
                      </p:tgtEl>
                    </p:cond>
                  </p:endCondLst>
                </p:cTn>
                <p:tgtEl>
                  <p:spTgt spid="3"/>
                </p:tgtEl>
              </p:cMediaNode>
            </p:audio>
          </p:childTnLst>
        </p:cTn>
      </p:par>
    </p:tnLst>
    <p:bldLst>
      <p:bldP spid="4" grpId="0"/>
      <p:bldP spid="4" grpId="1"/>
      <p:bldP spid="5" grpId="0"/>
      <p:bldP spid="5" grpId="1"/>
      <p:bldP spid="10" grpId="0"/>
      <p:bldP spid="10" grpId="1"/>
      <p:bldP spid="11" grpId="0"/>
      <p:bldP spid="11" grpId="1"/>
      <p:bldP spid="12" grpId="0"/>
      <p:bldP spid="12" grpId="1"/>
      <p:bldP spid="14" grpId="0"/>
      <p:bldP spid="14" grpId="1"/>
      <p:bldP spid="15" grpId="0"/>
      <p:bldP spid="15" grpId="1"/>
      <p:bldP spid="16" grpId="0"/>
      <p:bldP spid="16" grpId="1"/>
      <p:bldP spid="18" grpId="0"/>
      <p:bldP spid="18" grpId="1"/>
      <p:bldP spid="19" grpId="0"/>
      <p:bldP spid="19"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3"/>
          <p:cNvSpPr txBox="1"/>
          <p:nvPr/>
        </p:nvSpPr>
        <p:spPr>
          <a:xfrm>
            <a:off x="46990" y="577850"/>
            <a:ext cx="12098655" cy="522986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sz="2800">
                <a:solidFill>
                  <a:srgbClr val="3333FF"/>
                </a:solidFill>
                <a:latin typeface="Times New Roman" panose="02020603050405020304" charset="0"/>
                <a:cs typeface="Times New Roman" panose="02020603050405020304" charset="0"/>
                <a:sym typeface="+mn-ea"/>
              </a:rPr>
              <a:t>pound</a:t>
            </a:r>
            <a:r>
              <a:rPr lang="en-US" altLang="zh-CN" sz="2800">
                <a:latin typeface="Times New Roman" panose="02020603050405020304" charset="0"/>
                <a:ea typeface="华文中宋" panose="02010600040101010101" charset="-122"/>
                <a:cs typeface="Times New Roman" panose="02020603050405020304" charset="0"/>
                <a:sym typeface="+mn-ea"/>
              </a:rPr>
              <a:t>: </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514350" indent="-514350" algn="l">
              <a:lnSpc>
                <a:spcPct val="90000"/>
              </a:lnSpc>
              <a:spcBef>
                <a:spcPts val="1000"/>
              </a:spcBef>
              <a:buClrTx/>
              <a:buSzTx/>
              <a:buFont typeface="+mj-ea"/>
              <a:buAutoNum type="circleNumDbPlain"/>
            </a:pPr>
            <a:r>
              <a:rPr lang="en-US" altLang="zh-CN" sz="2800">
                <a:latin typeface="Times New Roman" panose="02020603050405020304" charset="0"/>
                <a:ea typeface="华文中宋" panose="02010600040101010101" charset="-122"/>
                <a:cs typeface="Times New Roman" panose="02020603050405020304" charset="0"/>
                <a:sym typeface="+mn-ea"/>
              </a:rPr>
              <a:t>to attack an area with a large number of bombs over a period of time  </a:t>
            </a:r>
            <a:r>
              <a:rPr lang="zh-CN" altLang="en-US" sz="2800">
                <a:latin typeface="Times New Roman" panose="02020603050405020304" charset="0"/>
                <a:ea typeface="华文中宋" panose="02010600040101010101" charset="-122"/>
                <a:cs typeface="Times New Roman" panose="02020603050405020304" charset="0"/>
                <a:sym typeface="+mn-ea"/>
              </a:rPr>
              <a:t>狂轰滥炸</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sym typeface="+mn-ea"/>
              </a:rPr>
              <a:t>The area is still being pounded by rebel guns. </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algn="l">
              <a:lnSpc>
                <a:spcPct val="90000"/>
              </a:lnSpc>
              <a:spcBef>
                <a:spcPts val="1000"/>
              </a:spcBef>
              <a:buClrTx/>
              <a:buSzTx/>
              <a:buFont typeface="Wingdings" panose="05000000000000000000" charset="0"/>
            </a:pPr>
            <a:r>
              <a:rPr lang="en-US" altLang="zh-CN" sz="2800">
                <a:latin typeface="Times New Roman" panose="02020603050405020304" charset="0"/>
                <a:ea typeface="华文中宋" panose="02010600040101010101" charset="-122"/>
                <a:cs typeface="Times New Roman" panose="02020603050405020304" charset="0"/>
                <a:sym typeface="+mn-ea"/>
              </a:rPr>
              <a:t>      </a:t>
            </a:r>
            <a:r>
              <a:rPr lang="zh-CN" altLang="en-US" sz="2800">
                <a:latin typeface="Times New Roman" panose="02020603050405020304" charset="0"/>
                <a:ea typeface="华文中宋" panose="02010600040101010101" charset="-122"/>
                <a:cs typeface="Times New Roman" panose="02020603050405020304" charset="0"/>
                <a:sym typeface="+mn-ea"/>
              </a:rPr>
              <a:t>这个地区仍然遭受着叛军炮火的轰击。</a:t>
            </a:r>
            <a:r>
              <a:rPr lang="en-US" altLang="zh-CN" sz="2800">
                <a:latin typeface="Times New Roman" panose="02020603050405020304" charset="0"/>
                <a:ea typeface="华文中宋" panose="02010600040101010101" charset="-122"/>
                <a:cs typeface="Times New Roman" panose="02020603050405020304" charset="0"/>
                <a:sym typeface="+mn-ea"/>
              </a:rPr>
              <a:t> </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514350" indent="-514350" algn="l">
              <a:lnSpc>
                <a:spcPct val="90000"/>
              </a:lnSpc>
              <a:spcBef>
                <a:spcPts val="1000"/>
              </a:spcBef>
              <a:buClrTx/>
              <a:buSzTx/>
              <a:buFont typeface="+mj-ea"/>
              <a:buAutoNum type="circleNumDbPlain" startAt="2"/>
            </a:pPr>
            <a:r>
              <a:rPr lang="en-US" altLang="zh-CN" sz="2800">
                <a:latin typeface="Times New Roman" panose="02020603050405020304" charset="0"/>
                <a:ea typeface="华文中宋" panose="02010600040101010101" charset="-122"/>
                <a:cs typeface="Times New Roman" panose="02020603050405020304" charset="0"/>
                <a:sym typeface="+mn-ea"/>
              </a:rPr>
              <a:t>to hit sth/sb with great force, usually loudly and repeatedly  </a:t>
            </a:r>
            <a:r>
              <a:rPr lang="zh-CN" altLang="en-US" sz="2800">
                <a:latin typeface="Times New Roman" panose="02020603050405020304" charset="0"/>
                <a:ea typeface="华文中宋" panose="02010600040101010101" charset="-122"/>
                <a:cs typeface="Times New Roman" panose="02020603050405020304" charset="0"/>
                <a:sym typeface="+mn-ea"/>
              </a:rPr>
              <a:t>反复击打</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He pounded the table with his fist.    </a:t>
            </a:r>
            <a:r>
              <a:rPr lang="zh-CN" altLang="en-US" sz="2800">
                <a:latin typeface="Times New Roman" panose="02020603050405020304" charset="0"/>
                <a:ea typeface="华文中宋" panose="02010600040101010101" charset="-122"/>
                <a:cs typeface="Times New Roman" panose="02020603050405020304" charset="0"/>
              </a:rPr>
              <a:t>他用拳头猛击桌子</a:t>
            </a:r>
            <a:r>
              <a:rPr sz="2800">
                <a:latin typeface="华文中宋" panose="02010600040101010101" charset="-122"/>
                <a:ea typeface="华文中宋" panose="02010600040101010101" charset="-122"/>
                <a:cs typeface="华文中宋" panose="02010600040101010101" charset="-122"/>
              </a:rPr>
              <a:t>。</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algn="l">
              <a:lnSpc>
                <a:spcPct val="90000"/>
              </a:lnSpc>
              <a:spcBef>
                <a:spcPts val="1000"/>
              </a:spcBef>
              <a:buClrTx/>
              <a:buSzTx/>
              <a:buFont typeface="+mj-ea"/>
            </a:pPr>
            <a:r>
              <a:rPr lang="en-US" altLang="zh-CN" sz="3200">
                <a:latin typeface="Times New Roman" panose="02020603050405020304" charset="0"/>
                <a:cs typeface="Times New Roman" panose="02020603050405020304" charset="0"/>
              </a:rPr>
              <a:t>2. </a:t>
            </a:r>
            <a:r>
              <a:rPr lang="en-US" altLang="zh-CN" sz="2800">
                <a:solidFill>
                  <a:srgbClr val="3333FF"/>
                </a:solidFill>
                <a:latin typeface="Times New Roman" panose="02020603050405020304" charset="0"/>
                <a:cs typeface="Times New Roman" panose="02020603050405020304" charset="0"/>
              </a:rPr>
              <a:t>film</a:t>
            </a:r>
            <a:r>
              <a:rPr lang="en-US" altLang="zh-CN" sz="2800"/>
              <a:t>: </a:t>
            </a:r>
            <a:r>
              <a:rPr lang="en-US" altLang="zh-CN" sz="2800">
                <a:latin typeface="Times New Roman" panose="02020603050405020304" charset="0"/>
                <a:ea typeface="华文中宋" panose="02010600040101010101" charset="-122"/>
                <a:cs typeface="Times New Roman" panose="02020603050405020304" charset="0"/>
              </a:rPr>
              <a:t>to make a film of a story or a real event    </a:t>
            </a:r>
            <a:r>
              <a:rPr lang="zh-CN" altLang="en-US" sz="2800">
                <a:latin typeface="Times New Roman" panose="02020603050405020304" charset="0"/>
                <a:ea typeface="华文中宋" panose="02010600040101010101" charset="-122"/>
                <a:cs typeface="Times New Roman" panose="02020603050405020304" charset="0"/>
              </a:rPr>
              <a:t>拍摄电影</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sym typeface="+mn-ea"/>
              </a:rPr>
              <a:t>He had filmed her life story.     他把她一生的经历拍成了电影</a:t>
            </a:r>
            <a:r>
              <a:rPr lang="zh-CN" altLang="en-US" sz="2800">
                <a:latin typeface="Times New Roman" panose="02020603050405020304" charset="0"/>
                <a:ea typeface="华文中宋" panose="02010600040101010101" charset="-122"/>
                <a:cs typeface="Times New Roman" panose="02020603050405020304" charset="0"/>
                <a:sym typeface="+mn-ea"/>
              </a:rPr>
              <a:t>。</a:t>
            </a:r>
            <a:endParaRPr lang="zh-CN" altLang="en-US" sz="2800">
              <a:latin typeface="Times New Roman" panose="02020603050405020304" charset="0"/>
              <a:ea typeface="华文中宋" panose="02010600040101010101" charset="-122"/>
              <a:cs typeface="Times New Roman" panose="02020603050405020304" charset="0"/>
              <a:sym typeface="+mn-ea"/>
            </a:endParaRPr>
          </a:p>
        </p:txBody>
      </p:sp>
      <p:sp>
        <p:nvSpPr>
          <p:cNvPr id="260" name="文本框 16"/>
          <p:cNvSpPr txBox="1"/>
          <p:nvPr/>
        </p:nvSpPr>
        <p:spPr>
          <a:xfrm>
            <a:off x="0" y="0"/>
            <a:ext cx="2323465" cy="520700"/>
          </a:xfrm>
          <a:prstGeom prst="rect">
            <a:avLst/>
          </a:prstGeom>
          <a:solidFill>
            <a:schemeClr val="accent6"/>
          </a:solidFill>
          <a:ln w="12700">
            <a:miter lim="400000"/>
          </a:ln>
        </p:spPr>
        <p:txBody>
          <a:bodyPr wrap="square" lIns="45718" tIns="45718" rIns="45718" bIns="45718">
            <a:spAutoFit/>
          </a:bodyPr>
          <a:lstStyle>
            <a:lvl1pPr>
              <a:defRPr sz="2800" b="1">
                <a:solidFill>
                  <a:srgbClr val="FFFFFF"/>
                </a:solidFill>
              </a:defRPr>
            </a:lvl1pPr>
          </a:lstStyle>
          <a:p>
            <a:r>
              <a:rPr lang="zh-CN">
                <a:latin typeface="微软雅黑" panose="020B0503020204020204" charset="-122"/>
                <a:ea typeface="微软雅黑" panose="020B0503020204020204" charset="-122"/>
              </a:rPr>
              <a:t>熟词生义</a:t>
            </a:r>
            <a:r>
              <a:rPr>
                <a:latin typeface="微软雅黑" panose="020B0503020204020204" charset="-122"/>
                <a:ea typeface="微软雅黑" panose="020B0503020204020204" charset="-122"/>
              </a:rPr>
              <a:t>讲解</a:t>
            </a:r>
            <a:endParaRPr>
              <a:latin typeface="微软雅黑" panose="020B0503020204020204" charset="-122"/>
              <a:ea typeface="微软雅黑" panose="020B0503020204020204" charset="-122"/>
            </a:endParaRPr>
          </a:p>
        </p:txBody>
      </p:sp>
      <p:sp>
        <p:nvSpPr>
          <p:cNvPr id="261" name="文本框 1"/>
          <p:cNvSpPr txBox="1"/>
          <p:nvPr/>
        </p:nvSpPr>
        <p:spPr>
          <a:xfrm>
            <a:off x="225425" y="3634740"/>
            <a:ext cx="1565910" cy="520700"/>
          </a:xfrm>
          <a:prstGeom prst="rect">
            <a:avLst/>
          </a:prstGeom>
          <a:solidFill>
            <a:srgbClr val="0070C0"/>
          </a:solidFill>
          <a:ln w="12700">
            <a:miter lim="400000"/>
          </a:ln>
        </p:spPr>
        <p:txBody>
          <a:bodyPr wrap="square" lIns="45718" tIns="45718" rIns="45718" bIns="45718">
            <a:spAutoFit/>
          </a:bodyPr>
          <a:lstStyle>
            <a:lvl1pPr>
              <a:defRPr sz="2800" b="1">
                <a:solidFill>
                  <a:srgbClr val="FFFFFF"/>
                </a:solidFill>
              </a:defRPr>
            </a:lvl1pPr>
          </a:lstStyle>
          <a:p>
            <a:r>
              <a:rPr>
                <a:latin typeface="微软雅黑" panose="020B0503020204020204" charset="-122"/>
                <a:ea typeface="微软雅黑" panose="020B0503020204020204" charset="-122"/>
              </a:rPr>
              <a:t>翻译句子</a:t>
            </a:r>
            <a:endParaRPr>
              <a:latin typeface="微软雅黑" panose="020B0503020204020204" charset="-122"/>
              <a:ea typeface="微软雅黑" panose="020B0503020204020204" charset="-122"/>
            </a:endParaRPr>
          </a:p>
        </p:txBody>
      </p:sp>
      <p:sp>
        <p:nvSpPr>
          <p:cNvPr id="262" name="文本框 4"/>
          <p:cNvSpPr txBox="1"/>
          <p:nvPr/>
        </p:nvSpPr>
        <p:spPr>
          <a:xfrm>
            <a:off x="225425" y="5807710"/>
            <a:ext cx="1565910" cy="520700"/>
          </a:xfrm>
          <a:prstGeom prst="rect">
            <a:avLst/>
          </a:prstGeom>
          <a:solidFill>
            <a:srgbClr val="0070C0"/>
          </a:solidFill>
          <a:ln w="12700">
            <a:miter lim="400000"/>
          </a:ln>
        </p:spPr>
        <p:txBody>
          <a:bodyPr wrap="square" lIns="45718" tIns="45718" rIns="45718" bIns="45718">
            <a:spAutoFit/>
          </a:bodyPr>
          <a:lstStyle>
            <a:lvl1pPr>
              <a:defRPr sz="2800" b="1">
                <a:solidFill>
                  <a:srgbClr val="FFFFFF"/>
                </a:solidFill>
              </a:defRPr>
            </a:lvl1pPr>
          </a:lstStyle>
          <a:p>
            <a:r>
              <a:rPr>
                <a:latin typeface="微软雅黑" panose="020B0503020204020204" charset="-122"/>
                <a:ea typeface="微软雅黑" panose="020B0503020204020204" charset="-122"/>
              </a:rPr>
              <a:t>翻译句子</a:t>
            </a:r>
            <a:endParaRPr>
              <a:latin typeface="微软雅黑" panose="020B0503020204020204" charset="-122"/>
              <a:ea typeface="微软雅黑" panose="020B0503020204020204" charset="-122"/>
            </a:endParaRPr>
          </a:p>
        </p:txBody>
      </p:sp>
      <p:sp>
        <p:nvSpPr>
          <p:cNvPr id="263" name="文本框 5"/>
          <p:cNvSpPr txBox="1"/>
          <p:nvPr/>
        </p:nvSpPr>
        <p:spPr>
          <a:xfrm>
            <a:off x="171450" y="6292850"/>
            <a:ext cx="6086475" cy="520700"/>
          </a:xfrm>
          <a:prstGeom prst="rect">
            <a:avLst/>
          </a:prstGeom>
          <a:ln w="12700">
            <a:miter lim="400000"/>
          </a:ln>
        </p:spPr>
        <p:txBody>
          <a:bodyPr wrap="square" lIns="45718" tIns="45718" rIns="45718" bIns="45718">
            <a:spAutoFit/>
          </a:bodyPr>
          <a:lstStyle>
            <a:lvl1pPr>
              <a:defRPr sz="28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lang="en-US"/>
              <a:t>They are filming in Moscow right now</a:t>
            </a:r>
            <a:r>
              <a:t>. </a:t>
            </a:r>
          </a:p>
        </p:txBody>
      </p:sp>
      <p:sp>
        <p:nvSpPr>
          <p:cNvPr id="264" name="文本框 7"/>
          <p:cNvSpPr txBox="1"/>
          <p:nvPr/>
        </p:nvSpPr>
        <p:spPr>
          <a:xfrm>
            <a:off x="1984375" y="3640455"/>
            <a:ext cx="6111875" cy="476885"/>
          </a:xfrm>
          <a:prstGeom prst="rect">
            <a:avLst/>
          </a:prstGeom>
          <a:ln w="12700">
            <a:miter lim="400000"/>
          </a:ln>
        </p:spPr>
        <p:txBody>
          <a:bodyPr wrap="square" lIns="45718" tIns="45718" rIns="45718" bIns="45718">
            <a:spAutoFit/>
          </a:bodyPr>
          <a:lstStyle>
            <a:lvl1pPr>
              <a:lnSpc>
                <a:spcPct val="90000"/>
              </a:lnSpc>
              <a:spcBef>
                <a:spcPts val="1000"/>
              </a:spcBef>
              <a:defRPr sz="2800">
                <a:latin typeface="华文中宋" panose="02010600040101010101" charset="-122"/>
                <a:ea typeface="华文中宋" panose="02010600040101010101" charset="-122"/>
                <a:cs typeface="华文中宋" panose="02010600040101010101" charset="-122"/>
                <a:sym typeface="华文中宋" panose="02010600040101010101" charset="-122"/>
              </a:defRPr>
            </a:lvl1pPr>
          </a:lstStyle>
          <a:p>
            <a:r>
              <a:rPr lang="zh-CN"/>
              <a:t>有人开始不停地猛敲前门</a:t>
            </a:r>
            <a:r>
              <a:t>。</a:t>
            </a:r>
          </a:p>
        </p:txBody>
      </p:sp>
      <p:sp>
        <p:nvSpPr>
          <p:cNvPr id="265" name="文本框 8"/>
          <p:cNvSpPr txBox="1"/>
          <p:nvPr/>
        </p:nvSpPr>
        <p:spPr>
          <a:xfrm>
            <a:off x="225425" y="4112260"/>
            <a:ext cx="6798310" cy="520700"/>
          </a:xfrm>
          <a:prstGeom prst="rect">
            <a:avLst/>
          </a:prstGeom>
          <a:ln w="12700">
            <a:miter lim="400000"/>
          </a:ln>
        </p:spPr>
        <p:txBody>
          <a:bodyPr wrap="square" lIns="45718" tIns="45718" rIns="45718" bIns="45718">
            <a:spAutoFit/>
          </a:bodyPr>
          <a:lstStyle>
            <a:lvl1pPr>
              <a:defRPr sz="28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lang="en-US"/>
              <a:t>Somebody began pounding on the front door</a:t>
            </a:r>
            <a:r>
              <a:t>.</a:t>
            </a:r>
          </a:p>
        </p:txBody>
      </p:sp>
      <p:sp>
        <p:nvSpPr>
          <p:cNvPr id="266" name="直接连接符 8"/>
          <p:cNvSpPr/>
          <p:nvPr/>
        </p:nvSpPr>
        <p:spPr>
          <a:xfrm flipV="1">
            <a:off x="225425" y="4578985"/>
            <a:ext cx="6601460" cy="635"/>
          </a:xfrm>
          <a:prstGeom prst="line">
            <a:avLst/>
          </a:prstGeom>
          <a:ln w="28575">
            <a:solidFill>
              <a:srgbClr val="000000"/>
            </a:solidFill>
            <a:miter/>
          </a:ln>
        </p:spPr>
        <p:txBody>
          <a:bodyPr lIns="45718" tIns="45718" rIns="45718" bIns="45718"/>
          <a:lstStyle/>
          <a:p/>
        </p:txBody>
      </p:sp>
      <p:sp>
        <p:nvSpPr>
          <p:cNvPr id="267" name="直接连接符 8"/>
          <p:cNvSpPr/>
          <p:nvPr/>
        </p:nvSpPr>
        <p:spPr>
          <a:xfrm flipV="1">
            <a:off x="177165" y="6735445"/>
            <a:ext cx="5626100" cy="32385"/>
          </a:xfrm>
          <a:prstGeom prst="line">
            <a:avLst/>
          </a:prstGeom>
          <a:ln w="28575">
            <a:solidFill>
              <a:srgbClr val="000000"/>
            </a:solidFill>
            <a:miter/>
          </a:ln>
        </p:spPr>
        <p:txBody>
          <a:bodyPr lIns="45718" tIns="45718" rIns="45718" bIns="45718"/>
          <a:lstStyle/>
          <a:p/>
        </p:txBody>
      </p:sp>
      <p:sp>
        <p:nvSpPr>
          <p:cNvPr id="268" name="文本框 10"/>
          <p:cNvSpPr txBox="1"/>
          <p:nvPr/>
        </p:nvSpPr>
        <p:spPr>
          <a:xfrm>
            <a:off x="2007235" y="5851525"/>
            <a:ext cx="8824595" cy="476885"/>
          </a:xfrm>
          <a:prstGeom prst="rect">
            <a:avLst/>
          </a:prstGeom>
          <a:ln w="12700">
            <a:miter lim="400000"/>
          </a:ln>
        </p:spPr>
        <p:txBody>
          <a:bodyPr wrap="square" lIns="45718" tIns="45718" rIns="45718" bIns="45718">
            <a:spAutoFit/>
          </a:bodyPr>
          <a:lstStyle>
            <a:lvl1pPr>
              <a:lnSpc>
                <a:spcPct val="90000"/>
              </a:lnSpc>
              <a:spcBef>
                <a:spcPts val="1000"/>
              </a:spcBef>
              <a:defRPr sz="2800">
                <a:latin typeface="华文中宋" panose="02010600040101010101" charset="-122"/>
                <a:ea typeface="华文中宋" panose="02010600040101010101" charset="-122"/>
                <a:cs typeface="华文中宋" panose="02010600040101010101" charset="-122"/>
                <a:sym typeface="华文中宋" panose="02010600040101010101" charset="-122"/>
              </a:defRPr>
            </a:lvl1pPr>
          </a:lstStyle>
          <a:p>
            <a:r>
              <a:rPr lang="zh-CN"/>
              <a:t>他们正在莫斯科拍电影</a:t>
            </a:r>
            <a:r>
              <a:t>。</a:t>
            </a:r>
          </a:p>
        </p:txBody>
      </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wipe(down)">
                                      <p:cBhvr>
                                        <p:cTn id="7" dur="500"/>
                                        <p:tgtEl>
                                          <p:spTgt spid="2">
                                            <p:txEl>
                                              <p:pRg st="2" end="2"/>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wipe(down)">
                                      <p:cBhvr>
                                        <p:cTn id="10" dur="500"/>
                                        <p:tgtEl>
                                          <p:spTgt spid="2">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animEffect transition="in" filter="wipe(down)">
                                      <p:cBhvr>
                                        <p:cTn id="15" dur="500"/>
                                        <p:tgtEl>
                                          <p:spTgt spid="2">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61"/>
                                        </p:tgtEl>
                                        <p:attrNameLst>
                                          <p:attrName>style.visibility</p:attrName>
                                        </p:attrNameLst>
                                      </p:cBhvr>
                                      <p:to>
                                        <p:strVal val="visible"/>
                                      </p:to>
                                    </p:set>
                                    <p:animEffect transition="in" filter="wipe(down)">
                                      <p:cBhvr>
                                        <p:cTn id="20" dur="500"/>
                                        <p:tgtEl>
                                          <p:spTgt spid="261"/>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64"/>
                                        </p:tgtEl>
                                        <p:attrNameLst>
                                          <p:attrName>style.visibility</p:attrName>
                                        </p:attrNameLst>
                                      </p:cBhvr>
                                      <p:to>
                                        <p:strVal val="visible"/>
                                      </p:to>
                                    </p:set>
                                    <p:animEffect transition="in" filter="wipe(down)">
                                      <p:cBhvr>
                                        <p:cTn id="23" dur="500"/>
                                        <p:tgtEl>
                                          <p:spTgt spid="264"/>
                                        </p:tgtEl>
                                      </p:cBhvr>
                                    </p:animEffect>
                                  </p:childTnLst>
                                </p:cTn>
                              </p:par>
                              <p:par>
                                <p:cTn id="24" presetID="22" presetClass="entr" presetSubtype="4" fill="hold" nodeType="withEffect">
                                  <p:stCondLst>
                                    <p:cond delay="0"/>
                                  </p:stCondLst>
                                  <p:childTnLst>
                                    <p:set>
                                      <p:cBhvr>
                                        <p:cTn id="25" dur="1" fill="hold">
                                          <p:stCondLst>
                                            <p:cond delay="0"/>
                                          </p:stCondLst>
                                        </p:cTn>
                                        <p:tgtEl>
                                          <p:spTgt spid="266"/>
                                        </p:tgtEl>
                                        <p:attrNameLst>
                                          <p:attrName>style.visibility</p:attrName>
                                        </p:attrNameLst>
                                      </p:cBhvr>
                                      <p:to>
                                        <p:strVal val="visible"/>
                                      </p:to>
                                    </p:set>
                                    <p:animEffect transition="in" filter="wipe(down)">
                                      <p:cBhvr>
                                        <p:cTn id="26" dur="500"/>
                                        <p:tgtEl>
                                          <p:spTgt spid="26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65"/>
                                        </p:tgtEl>
                                        <p:attrNameLst>
                                          <p:attrName>style.visibility</p:attrName>
                                        </p:attrNameLst>
                                      </p:cBhvr>
                                      <p:to>
                                        <p:strVal val="visible"/>
                                      </p:to>
                                    </p:set>
                                    <p:animEffect transition="in" filter="wipe(down)">
                                      <p:cBhvr>
                                        <p:cTn id="31" dur="500"/>
                                        <p:tgtEl>
                                          <p:spTgt spid="26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
                                            <p:txEl>
                                              <p:pRg st="9" end="9"/>
                                            </p:txEl>
                                          </p:spTgt>
                                        </p:tgtEl>
                                        <p:attrNameLst>
                                          <p:attrName>style.visibility</p:attrName>
                                        </p:attrNameLst>
                                      </p:cBhvr>
                                      <p:to>
                                        <p:strVal val="visible"/>
                                      </p:to>
                                    </p:set>
                                    <p:animEffect transition="in" filter="wipe(down)">
                                      <p:cBhvr>
                                        <p:cTn id="36" dur="500"/>
                                        <p:tgtEl>
                                          <p:spTgt spid="2">
                                            <p:txEl>
                                              <p:pRg st="9" end="9"/>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62"/>
                                        </p:tgtEl>
                                        <p:attrNameLst>
                                          <p:attrName>style.visibility</p:attrName>
                                        </p:attrNameLst>
                                      </p:cBhvr>
                                      <p:to>
                                        <p:strVal val="visible"/>
                                      </p:to>
                                    </p:set>
                                    <p:animEffect transition="in" filter="wipe(down)">
                                      <p:cBhvr>
                                        <p:cTn id="41" dur="500"/>
                                        <p:tgtEl>
                                          <p:spTgt spid="262"/>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68"/>
                                        </p:tgtEl>
                                        <p:attrNameLst>
                                          <p:attrName>style.visibility</p:attrName>
                                        </p:attrNameLst>
                                      </p:cBhvr>
                                      <p:to>
                                        <p:strVal val="visible"/>
                                      </p:to>
                                    </p:set>
                                    <p:animEffect transition="in" filter="wipe(down)">
                                      <p:cBhvr>
                                        <p:cTn id="44" dur="500"/>
                                        <p:tgtEl>
                                          <p:spTgt spid="268"/>
                                        </p:tgtEl>
                                      </p:cBhvr>
                                    </p:animEffect>
                                  </p:childTnLst>
                                </p:cTn>
                              </p:par>
                              <p:par>
                                <p:cTn id="45" presetID="22" presetClass="entr" presetSubtype="4" fill="hold" nodeType="withEffect">
                                  <p:stCondLst>
                                    <p:cond delay="0"/>
                                  </p:stCondLst>
                                  <p:childTnLst>
                                    <p:set>
                                      <p:cBhvr>
                                        <p:cTn id="46" dur="1" fill="hold">
                                          <p:stCondLst>
                                            <p:cond delay="0"/>
                                          </p:stCondLst>
                                        </p:cTn>
                                        <p:tgtEl>
                                          <p:spTgt spid="267"/>
                                        </p:tgtEl>
                                        <p:attrNameLst>
                                          <p:attrName>style.visibility</p:attrName>
                                        </p:attrNameLst>
                                      </p:cBhvr>
                                      <p:to>
                                        <p:strVal val="visible"/>
                                      </p:to>
                                    </p:set>
                                    <p:animEffect transition="in" filter="wipe(down)">
                                      <p:cBhvr>
                                        <p:cTn id="47" dur="500"/>
                                        <p:tgtEl>
                                          <p:spTgt spid="26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63"/>
                                        </p:tgtEl>
                                        <p:attrNameLst>
                                          <p:attrName>style.visibility</p:attrName>
                                        </p:attrNameLst>
                                      </p:cBhvr>
                                      <p:to>
                                        <p:strVal val="visible"/>
                                      </p:to>
                                    </p:set>
                                    <p:animEffect transition="in" filter="wipe(down)">
                                      <p:cBhvr>
                                        <p:cTn id="52" dur="500"/>
                                        <p:tgtEl>
                                          <p:spTgt spid="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 grpId="0" animBg="1"/>
      <p:bldP spid="264" grpId="0"/>
      <p:bldP spid="265" grpId="0"/>
      <p:bldP spid="262" grpId="0" animBg="1"/>
      <p:bldP spid="268" grpId="0"/>
      <p:bldP spid="26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文本框 16"/>
          <p:cNvSpPr txBox="1"/>
          <p:nvPr/>
        </p:nvSpPr>
        <p:spPr>
          <a:xfrm>
            <a:off x="0" y="0"/>
            <a:ext cx="2003425" cy="521970"/>
          </a:xfrm>
          <a:prstGeom prst="rect">
            <a:avLst/>
          </a:prstGeom>
          <a:solidFill>
            <a:schemeClr val="accent6"/>
          </a:solidFill>
        </p:spPr>
        <p:txBody>
          <a:bodyPr wrap="square" rtlCol="0">
            <a:spAutoFit/>
          </a:bodyPr>
          <a:p>
            <a:r>
              <a:rPr kumimoji="1" lang="zh-CN" sz="2800" b="1" dirty="0">
                <a:solidFill>
                  <a:schemeClr val="lt1"/>
                </a:solidFill>
              </a:rPr>
              <a:t>长难句分析</a:t>
            </a:r>
            <a:endParaRPr kumimoji="1" lang="zh-CN" sz="2800" b="1" dirty="0">
              <a:solidFill>
                <a:schemeClr val="lt1"/>
              </a:solidFill>
            </a:endParaRPr>
          </a:p>
        </p:txBody>
      </p:sp>
      <p:sp>
        <p:nvSpPr>
          <p:cNvPr id="7" name="圆角矩形 6"/>
          <p:cNvSpPr/>
          <p:nvPr/>
        </p:nvSpPr>
        <p:spPr>
          <a:xfrm>
            <a:off x="142875" y="1142365"/>
            <a:ext cx="11847830" cy="3122930"/>
          </a:xfrm>
          <a:prstGeom prst="roundRect">
            <a:avLst>
              <a:gd name="adj" fmla="val 16667"/>
            </a:avLst>
          </a:prstGeom>
          <a:noFill/>
          <a:ln w="63500" cap="flat" cmpd="sng">
            <a:solidFill>
              <a:schemeClr val="accent1"/>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32740" y="1259840"/>
            <a:ext cx="11858625" cy="2799715"/>
          </a:xfrm>
          <a:prstGeom prst="rect">
            <a:avLst/>
          </a:prstGeom>
          <a:noFill/>
        </p:spPr>
        <p:txBody>
          <a:bodyPr wrap="square">
            <a:spAutoFit/>
          </a:bodyPr>
          <a:p>
            <a:pPr algn="l"/>
            <a:r>
              <a:rPr lang="zh-CN" altLang="en-US" sz="3000">
                <a:latin typeface="Times New Roman" panose="02020603050405020304" charset="0"/>
                <a:cs typeface="Times New Roman" panose="02020603050405020304" charset="0"/>
                <a:sym typeface="+mn-ea"/>
              </a:rPr>
              <a:t>Iran has claimed responsibility for a missile barrage </a:t>
            </a:r>
            <a:r>
              <a:rPr lang="zh-CN" altLang="en-US" sz="3000">
                <a:highlight>
                  <a:srgbClr val="C0C0C0"/>
                </a:highlight>
                <a:latin typeface="Times New Roman" panose="02020603050405020304" charset="0"/>
                <a:cs typeface="Times New Roman" panose="02020603050405020304" charset="0"/>
                <a:sym typeface="+mn-ea"/>
              </a:rPr>
              <a:t>that struck near a sprawling U.S. consulate complex in northern Iraq</a:t>
            </a:r>
            <a:r>
              <a:rPr lang="zh-CN" altLang="en-US" sz="3000">
                <a:latin typeface="Times New Roman" panose="02020603050405020304" charset="0"/>
                <a:cs typeface="Times New Roman" panose="02020603050405020304" charset="0"/>
                <a:sym typeface="+mn-ea"/>
              </a:rPr>
              <a:t>, </a:t>
            </a:r>
            <a:r>
              <a:rPr lang="zh-CN" altLang="en-US" sz="3000">
                <a:solidFill>
                  <a:srgbClr val="00B050"/>
                </a:solidFill>
                <a:latin typeface="Times New Roman" panose="02020603050405020304" charset="0"/>
                <a:cs typeface="Times New Roman" panose="02020603050405020304" charset="0"/>
                <a:sym typeface="+mn-ea"/>
              </a:rPr>
              <a:t>retaliation for an Israeli strike in Syria several days ago</a:t>
            </a:r>
            <a:r>
              <a:rPr lang="zh-CN" altLang="en-US" sz="3000">
                <a:latin typeface="Times New Roman" panose="02020603050405020304" charset="0"/>
                <a:cs typeface="Times New Roman" panose="02020603050405020304" charset="0"/>
                <a:sym typeface="+mn-ea"/>
              </a:rPr>
              <a:t> </a:t>
            </a:r>
            <a:r>
              <a:rPr lang="zh-CN" altLang="en-US" sz="3000">
                <a:highlight>
                  <a:srgbClr val="C0C0C0"/>
                </a:highlight>
                <a:latin typeface="Times New Roman" panose="02020603050405020304" charset="0"/>
                <a:cs typeface="Times New Roman" panose="02020603050405020304" charset="0"/>
                <a:sym typeface="+mn-ea"/>
              </a:rPr>
              <a:t>that killed two members of its Revolutionary Guard</a:t>
            </a:r>
            <a:r>
              <a:rPr lang="zh-CN" altLang="en-US" sz="3000">
                <a:latin typeface="Times New Roman" panose="02020603050405020304" charset="0"/>
                <a:cs typeface="Times New Roman" panose="02020603050405020304" charset="0"/>
                <a:sym typeface="+mn-ea"/>
              </a:rPr>
              <a:t>.</a:t>
            </a:r>
            <a:endParaRPr lang="en-US" altLang="zh-CN" sz="3000" b="0" i="0" dirty="0">
              <a:effectLst/>
              <a:latin typeface="华文中宋" panose="02010600040101010101" charset="-122"/>
              <a:ea typeface="华文中宋" panose="02010600040101010101" charset="-122"/>
              <a:cs typeface="宋体" panose="02010600030101010101" pitchFamily="2" charset="-122"/>
            </a:endParaRPr>
          </a:p>
          <a:p>
            <a:pPr algn="l"/>
            <a:r>
              <a:rPr lang="en-US" altLang="zh-CN" sz="2800" b="0" i="0" dirty="0">
                <a:effectLst/>
                <a:latin typeface="华文中宋" panose="02010600040101010101" charset="-122"/>
                <a:ea typeface="华文中宋" panose="02010600040101010101" charset="-122"/>
                <a:cs typeface="宋体" panose="02010600030101010101" pitchFamily="2" charset="-122"/>
              </a:rPr>
              <a:t>分析：本句是一个</a:t>
            </a:r>
            <a:r>
              <a:rPr lang="zh-CN" altLang="en-US" sz="2800" b="0" i="0" dirty="0">
                <a:effectLst/>
                <a:latin typeface="华文中宋" panose="02010600040101010101" charset="-122"/>
                <a:ea typeface="华文中宋" panose="02010600040101010101" charset="-122"/>
                <a:cs typeface="宋体" panose="02010600030101010101" pitchFamily="2" charset="-122"/>
              </a:rPr>
              <a:t>复合句，整体是一个</a:t>
            </a:r>
            <a:r>
              <a:rPr lang="en-US" altLang="zh-CN" sz="2800" b="0" i="0" dirty="0">
                <a:effectLst/>
                <a:latin typeface="华文中宋" panose="02010600040101010101" charset="-122"/>
                <a:ea typeface="华文中宋" panose="02010600040101010101" charset="-122"/>
                <a:cs typeface="宋体" panose="02010600030101010101" pitchFamily="2" charset="-122"/>
              </a:rPr>
              <a:t>______________</a:t>
            </a:r>
            <a:r>
              <a:rPr lang="zh-CN" altLang="en-US" sz="2800" b="0" i="0" dirty="0">
                <a:effectLst/>
                <a:latin typeface="华文中宋" panose="02010600040101010101" charset="-122"/>
                <a:ea typeface="华文中宋" panose="02010600040101010101" charset="-122"/>
                <a:cs typeface="宋体" panose="02010600030101010101" pitchFamily="2" charset="-122"/>
              </a:rPr>
              <a:t>从句，</a:t>
            </a:r>
            <a:r>
              <a:rPr lang="zh-CN" altLang="en-US" sz="2800">
                <a:latin typeface="Times New Roman" panose="02020603050405020304" charset="0"/>
                <a:cs typeface="Times New Roman" panose="02020603050405020304" charset="0"/>
                <a:sym typeface="+mn-ea"/>
              </a:rPr>
              <a:t>retaliation</a:t>
            </a:r>
            <a:r>
              <a:rPr lang="zh-CN" altLang="en-US" sz="2800" dirty="0">
                <a:latin typeface="华文中宋" panose="02010600040101010101" charset="-122"/>
                <a:ea typeface="华文中宋" panose="02010600040101010101" charset="-122"/>
                <a:cs typeface="宋体" panose="02010600030101010101" pitchFamily="2" charset="-122"/>
                <a:sym typeface="+mn-ea"/>
              </a:rPr>
              <a:t>是</a:t>
            </a:r>
            <a:r>
              <a:rPr lang="en-US" altLang="zh-CN" sz="2800" dirty="0">
                <a:latin typeface="华文中宋" panose="02010600040101010101" charset="-122"/>
                <a:ea typeface="华文中宋" panose="02010600040101010101" charset="-122"/>
                <a:cs typeface="宋体" panose="02010600030101010101" pitchFamily="2" charset="-122"/>
                <a:sym typeface="+mn-ea"/>
              </a:rPr>
              <a:t>_______</a:t>
            </a:r>
            <a:r>
              <a:rPr lang="zh-CN" altLang="en-US" sz="2800" dirty="0">
                <a:latin typeface="华文中宋" panose="02010600040101010101" charset="-122"/>
                <a:ea typeface="华文中宋" panose="02010600040101010101" charset="-122"/>
                <a:cs typeface="宋体" panose="02010600030101010101" pitchFamily="2" charset="-122"/>
                <a:sym typeface="+mn-ea"/>
              </a:rPr>
              <a:t>，其后</a:t>
            </a:r>
            <a:r>
              <a:rPr lang="zh-CN" altLang="en-US" sz="2800" b="0" i="0" dirty="0">
                <a:effectLst/>
                <a:latin typeface="华文中宋" panose="02010600040101010101" charset="-122"/>
                <a:ea typeface="华文中宋" panose="02010600040101010101" charset="-122"/>
                <a:cs typeface="宋体" panose="02010600030101010101" pitchFamily="2" charset="-122"/>
              </a:rPr>
              <a:t>又包含一个</a:t>
            </a:r>
            <a:r>
              <a:rPr lang="en-US" altLang="zh-CN" sz="2800" b="0" i="0" dirty="0">
                <a:effectLst/>
                <a:latin typeface="华文中宋" panose="02010600040101010101" charset="-122"/>
                <a:ea typeface="华文中宋" panose="02010600040101010101" charset="-122"/>
                <a:cs typeface="宋体" panose="02010600030101010101" pitchFamily="2" charset="-122"/>
              </a:rPr>
              <a:t>______________</a:t>
            </a:r>
            <a:r>
              <a:rPr lang="zh-CN" altLang="en-US" sz="2800" b="0" i="0" dirty="0">
                <a:effectLst/>
                <a:latin typeface="华文中宋" panose="02010600040101010101" charset="-122"/>
                <a:ea typeface="华文中宋" panose="02010600040101010101" charset="-122"/>
                <a:cs typeface="宋体" panose="02010600030101010101" pitchFamily="2" charset="-122"/>
              </a:rPr>
              <a:t>从句。</a:t>
            </a:r>
            <a:endParaRPr lang="zh-CN" altLang="en-US" sz="2800" b="0" i="0">
              <a:latin typeface="华文中宋" panose="02010600040101010101" charset="-122"/>
              <a:ea typeface="华文中宋" panose="02010600040101010101" charset="-122"/>
            </a:endParaRPr>
          </a:p>
        </p:txBody>
      </p:sp>
      <p:sp>
        <p:nvSpPr>
          <p:cNvPr id="4" name="文本框 3"/>
          <p:cNvSpPr txBox="1"/>
          <p:nvPr/>
        </p:nvSpPr>
        <p:spPr>
          <a:xfrm>
            <a:off x="332740" y="4883785"/>
            <a:ext cx="967740" cy="521970"/>
          </a:xfrm>
          <a:prstGeom prst="rect">
            <a:avLst/>
          </a:prstGeom>
          <a:solidFill>
            <a:srgbClr val="0070C0"/>
          </a:solidFill>
        </p:spPr>
        <p:txBody>
          <a:bodyPr wrap="square" rtlCol="0">
            <a:spAutoFit/>
          </a:bodyPr>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360805" y="4553585"/>
            <a:ext cx="10689590" cy="1568450"/>
          </a:xfrm>
          <a:prstGeom prst="rect">
            <a:avLst/>
          </a:prstGeom>
          <a:noFill/>
        </p:spPr>
        <p:txBody>
          <a:bodyPr wrap="square" rtlCol="0">
            <a:spAutoFit/>
          </a:bodyPr>
          <a:p>
            <a:pPr algn="l">
              <a:buClrTx/>
              <a:buSzTx/>
              <a:buFontTx/>
            </a:pPr>
            <a:r>
              <a:rPr sz="3200">
                <a:latin typeface="华文中宋" panose="02010600040101010101" charset="-122"/>
                <a:ea typeface="华文中宋" panose="02010600040101010101" charset="-122"/>
              </a:rPr>
              <a:t>伊朗声称对伊拉克北部庞大的美国领事馆附近的导弹</a:t>
            </a:r>
            <a:r>
              <a:rPr lang="zh-CN" sz="3200">
                <a:latin typeface="华文中宋" panose="02010600040101010101" charset="-122"/>
                <a:ea typeface="华文中宋" panose="02010600040101010101" charset="-122"/>
              </a:rPr>
              <a:t>袭击</a:t>
            </a:r>
            <a:r>
              <a:rPr sz="3200">
                <a:latin typeface="华文中宋" panose="02010600040101010101" charset="-122"/>
                <a:ea typeface="华文中宋" panose="02010600040101010101" charset="-122"/>
              </a:rPr>
              <a:t>负责，以报复以色列几天前在叙利亚发动</a:t>
            </a:r>
            <a:r>
              <a:rPr lang="zh-CN" sz="3200">
                <a:latin typeface="华文中宋" panose="02010600040101010101" charset="-122"/>
                <a:ea typeface="华文中宋" panose="02010600040101010101" charset="-122"/>
              </a:rPr>
              <a:t>的</a:t>
            </a:r>
            <a:r>
              <a:rPr sz="3200">
                <a:latin typeface="华文中宋" panose="02010600040101010101" charset="-122"/>
                <a:ea typeface="华文中宋" panose="02010600040101010101" charset="-122"/>
              </a:rPr>
              <a:t>袭击，</a:t>
            </a:r>
            <a:r>
              <a:rPr lang="zh-CN" sz="3200">
                <a:latin typeface="华文中宋" panose="02010600040101010101" charset="-122"/>
                <a:ea typeface="华文中宋" panose="02010600040101010101" charset="-122"/>
              </a:rPr>
              <a:t>该袭击</a:t>
            </a:r>
            <a:r>
              <a:rPr sz="3200">
                <a:latin typeface="华文中宋" panose="02010600040101010101" charset="-122"/>
                <a:ea typeface="华文中宋" panose="02010600040101010101" charset="-122"/>
              </a:rPr>
              <a:t>造成两名革命卫队成员丧生。  </a:t>
            </a:r>
            <a:r>
              <a:rPr sz="2800">
                <a:latin typeface="华文中宋" panose="02010600040101010101" charset="-122"/>
                <a:ea typeface="华文中宋" panose="02010600040101010101" charset="-122"/>
              </a:rPr>
              <a:t> </a:t>
            </a:r>
            <a:endParaRPr sz="2800">
              <a:latin typeface="华文中宋" panose="02010600040101010101" charset="-122"/>
              <a:ea typeface="华文中宋" panose="02010600040101010101" charset="-122"/>
            </a:endParaRPr>
          </a:p>
        </p:txBody>
      </p:sp>
      <p:sp>
        <p:nvSpPr>
          <p:cNvPr id="2" name="文本框 1"/>
          <p:cNvSpPr txBox="1"/>
          <p:nvPr/>
        </p:nvSpPr>
        <p:spPr>
          <a:xfrm>
            <a:off x="424815" y="3506470"/>
            <a:ext cx="1249680" cy="521970"/>
          </a:xfrm>
          <a:prstGeom prst="rect">
            <a:avLst/>
          </a:prstGeom>
          <a:noFill/>
        </p:spPr>
        <p:txBody>
          <a:bodyPr wrap="none" rtlCol="0" anchor="t">
            <a:spAutoFit/>
          </a:bodyPr>
          <a:p>
            <a:r>
              <a:rPr lang="zh-CN" altLang="en-US" sz="2800" dirty="0">
                <a:solidFill>
                  <a:srgbClr val="FF0000"/>
                </a:solidFill>
                <a:effectLst/>
                <a:latin typeface="华文中宋" panose="02010600040101010101" charset="-122"/>
                <a:ea typeface="华文中宋" panose="02010600040101010101" charset="-122"/>
                <a:cs typeface="宋体" panose="02010600030101010101" pitchFamily="2" charset="-122"/>
                <a:sym typeface="+mn-ea"/>
              </a:rPr>
              <a:t>同位语</a:t>
            </a:r>
            <a:endParaRPr lang="zh-CN" altLang="en-US" sz="2800" dirty="0">
              <a:solidFill>
                <a:srgbClr val="FF0000"/>
              </a:solidFill>
              <a:effectLst/>
              <a:latin typeface="华文中宋" panose="02010600040101010101" charset="-122"/>
              <a:ea typeface="华文中宋" panose="02010600040101010101" charset="-122"/>
              <a:cs typeface="宋体" panose="02010600030101010101" pitchFamily="2" charset="-122"/>
              <a:sym typeface="+mn-ea"/>
            </a:endParaRPr>
          </a:p>
        </p:txBody>
      </p:sp>
      <p:sp>
        <p:nvSpPr>
          <p:cNvPr id="3" name="文本框 2"/>
          <p:cNvSpPr txBox="1"/>
          <p:nvPr/>
        </p:nvSpPr>
        <p:spPr>
          <a:xfrm>
            <a:off x="6457950" y="3087370"/>
            <a:ext cx="2494915" cy="521970"/>
          </a:xfrm>
          <a:prstGeom prst="rect">
            <a:avLst/>
          </a:prstGeom>
          <a:noFill/>
        </p:spPr>
        <p:txBody>
          <a:bodyPr wrap="none" rtlCol="0" anchor="t">
            <a:spAutoFit/>
          </a:bodyPr>
          <a:p>
            <a:r>
              <a:rPr lang="en-US" altLang="zh-CN" sz="2800" dirty="0">
                <a:solidFill>
                  <a:srgbClr val="FF0000"/>
                </a:solidFill>
                <a:effectLst/>
                <a:latin typeface="Times New Roman" panose="02020603050405020304" charset="0"/>
                <a:ea typeface="华文中宋" panose="02010600040101010101" charset="-122"/>
                <a:cs typeface="Times New Roman" panose="02020603050405020304" charset="0"/>
                <a:sym typeface="+mn-ea"/>
              </a:rPr>
              <a:t>that</a:t>
            </a:r>
            <a:r>
              <a:rPr lang="zh-CN" altLang="en-US" sz="2800" dirty="0">
                <a:solidFill>
                  <a:srgbClr val="FF0000"/>
                </a:solidFill>
                <a:effectLst/>
                <a:latin typeface="华文中宋" panose="02010600040101010101" charset="-122"/>
                <a:ea typeface="华文中宋" panose="02010600040101010101" charset="-122"/>
                <a:cs typeface="宋体" panose="02010600030101010101" pitchFamily="2" charset="-122"/>
                <a:sym typeface="+mn-ea"/>
              </a:rPr>
              <a:t>引导的定语</a:t>
            </a:r>
            <a:endParaRPr lang="zh-CN" altLang="en-US" sz="2800" dirty="0">
              <a:solidFill>
                <a:srgbClr val="FF0000"/>
              </a:solidFill>
              <a:effectLst/>
              <a:latin typeface="华文中宋" panose="02010600040101010101" charset="-122"/>
              <a:ea typeface="华文中宋" panose="02010600040101010101" charset="-122"/>
              <a:cs typeface="宋体" panose="02010600030101010101" pitchFamily="2" charset="-122"/>
              <a:sym typeface="+mn-ea"/>
            </a:endParaRPr>
          </a:p>
        </p:txBody>
      </p:sp>
      <p:sp>
        <p:nvSpPr>
          <p:cNvPr id="11" name="文本框 10"/>
          <p:cNvSpPr txBox="1"/>
          <p:nvPr/>
        </p:nvSpPr>
        <p:spPr>
          <a:xfrm>
            <a:off x="4483100" y="3517265"/>
            <a:ext cx="2494915" cy="521970"/>
          </a:xfrm>
          <a:prstGeom prst="rect">
            <a:avLst/>
          </a:prstGeom>
          <a:noFill/>
        </p:spPr>
        <p:txBody>
          <a:bodyPr wrap="none" rtlCol="0" anchor="t">
            <a:spAutoFit/>
          </a:bodyPr>
          <a:p>
            <a:r>
              <a:rPr lang="en-US" altLang="zh-CN" sz="2800" dirty="0">
                <a:solidFill>
                  <a:srgbClr val="FF0000"/>
                </a:solidFill>
                <a:effectLst/>
                <a:latin typeface="Times New Roman" panose="02020603050405020304" charset="0"/>
                <a:ea typeface="华文中宋" panose="02010600040101010101" charset="-122"/>
                <a:cs typeface="Times New Roman" panose="02020603050405020304" charset="0"/>
                <a:sym typeface="+mn-ea"/>
              </a:rPr>
              <a:t>that</a:t>
            </a:r>
            <a:r>
              <a:rPr lang="zh-CN" altLang="en-US" sz="2800" dirty="0">
                <a:solidFill>
                  <a:srgbClr val="FF0000"/>
                </a:solidFill>
                <a:effectLst/>
                <a:latin typeface="华文中宋" panose="02010600040101010101" charset="-122"/>
                <a:ea typeface="华文中宋" panose="02010600040101010101" charset="-122"/>
                <a:cs typeface="宋体" panose="02010600030101010101" pitchFamily="2" charset="-122"/>
                <a:sym typeface="+mn-ea"/>
              </a:rPr>
              <a:t>引导的定语</a:t>
            </a:r>
            <a:endParaRPr lang="zh-CN" altLang="en-US" sz="2800" dirty="0">
              <a:solidFill>
                <a:srgbClr val="FF0000"/>
              </a:solidFill>
              <a:effectLst/>
              <a:latin typeface="华文中宋" panose="02010600040101010101" charset="-122"/>
              <a:ea typeface="华文中宋" panose="02010600040101010101" charset="-122"/>
              <a:cs typeface="宋体" panose="02010600030101010101" pitchFamily="2"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2" grpId="1"/>
      <p:bldP spid="3" grpId="0"/>
      <p:bldP spid="3" grpId="1"/>
      <p:bldP spid="4" grpId="1" animBg="1"/>
      <p:bldP spid="11" grpId="0"/>
      <p:bldP spid="11"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359410" y="5144770"/>
            <a:ext cx="11887200" cy="860425"/>
          </a:xfrm>
          <a:prstGeom prst="rect">
            <a:avLst/>
          </a:prstGeom>
          <a:noFill/>
        </p:spPr>
        <p:txBody>
          <a:bodyPr wrap="square">
            <a:spAutoFit/>
          </a:bodyPr>
          <a:lstStyle/>
          <a:p>
            <a:pPr algn="l"/>
            <a:r>
              <a:rPr lang="en-US" altLang="zh-CN" sz="2500">
                <a:solidFill>
                  <a:schemeClr val="tx1"/>
                </a:solidFill>
                <a:latin typeface="Times New Roman" panose="02020603050405020304" charset="0"/>
                <a:cs typeface="Times New Roman" panose="02020603050405020304" charset="0"/>
                <a:sym typeface="+mn-ea"/>
              </a:rPr>
              <a:t>The man, identified as 60-year-old Gary Cabana, was denied entrance for previous incidents of disorderly conduct. </a:t>
            </a:r>
            <a:endParaRPr lang="en-US" altLang="zh-CN" sz="2500">
              <a:solidFill>
                <a:schemeClr val="tx1"/>
              </a:solidFill>
              <a:latin typeface="Times New Roman" panose="02020603050405020304" charset="0"/>
              <a:cs typeface="Times New Roman" panose="02020603050405020304" charset="0"/>
              <a:sym typeface="+mn-ea"/>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167640" y="636905"/>
            <a:ext cx="11856085" cy="2218055"/>
          </a:xfrm>
          <a:prstGeom prst="roundRect">
            <a:avLst>
              <a:gd name="adj" fmla="val 16667"/>
            </a:avLst>
          </a:prstGeom>
          <a:noFill/>
          <a:ln w="63500" cap="flat" cmpd="sng">
            <a:solidFill>
              <a:srgbClr val="0070C0"/>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60045" y="732155"/>
            <a:ext cx="11670665" cy="1245235"/>
          </a:xfrm>
          <a:prstGeom prst="rect">
            <a:avLst/>
          </a:prstGeom>
          <a:noFill/>
        </p:spPr>
        <p:txBody>
          <a:bodyPr wrap="square">
            <a:spAutoFit/>
          </a:bodyPr>
          <a:lstStyle/>
          <a:p>
            <a:pPr algn="l"/>
            <a:r>
              <a:rPr lang="en-US" altLang="zh-CN" sz="2500">
                <a:latin typeface="Times New Roman" panose="02020603050405020304" charset="0"/>
                <a:cs typeface="Times New Roman" panose="02020603050405020304" charset="0"/>
                <a:sym typeface="+mn-ea"/>
              </a:rPr>
              <a:t>More than 30 Russian cruise missiles targeted the facility, which has long been used to train Ukrainian soldiers, often with instructors from the U.S. and other countries in the Western alliance. </a:t>
            </a:r>
            <a:endParaRPr lang="en-US" altLang="zh-CN" sz="2500">
              <a:latin typeface="Times New Roman" panose="02020603050405020304" charset="0"/>
              <a:cs typeface="Times New Roman" panose="02020603050405020304" charset="0"/>
              <a:sym typeface="+mn-ea"/>
            </a:endParaRPr>
          </a:p>
        </p:txBody>
      </p:sp>
      <p:sp>
        <p:nvSpPr>
          <p:cNvPr id="14" name="文本框 13"/>
          <p:cNvSpPr txBox="1"/>
          <p:nvPr/>
        </p:nvSpPr>
        <p:spPr>
          <a:xfrm>
            <a:off x="1463675" y="1941830"/>
            <a:ext cx="10434320" cy="769620"/>
          </a:xfrm>
          <a:prstGeom prst="rect">
            <a:avLst/>
          </a:prstGeom>
          <a:noFill/>
        </p:spPr>
        <p:txBody>
          <a:bodyPr wrap="square" rtlCol="0">
            <a:spAutoFit/>
          </a:bodyPr>
          <a:lstStyle/>
          <a:p>
            <a:pPr algn="l">
              <a:lnSpc>
                <a:spcPct val="90000"/>
              </a:lnSpc>
              <a:spcBef>
                <a:spcPts val="1000"/>
              </a:spcBef>
              <a:buClrTx/>
              <a:buSzTx/>
              <a:buFont typeface="Arial" panose="020B0604020202020204" pitchFamily="34" charset="0"/>
            </a:pPr>
            <a:r>
              <a:rPr sz="2400">
                <a:latin typeface="华文中宋" panose="02010600040101010101" charset="-122"/>
                <a:ea typeface="华文中宋" panose="02010600040101010101" charset="-122"/>
                <a:cs typeface="华文中宋" panose="02010600040101010101" charset="-122"/>
              </a:rPr>
              <a:t>30多枚俄罗斯巡航导弹</a:t>
            </a:r>
            <a:r>
              <a:rPr lang="zh-CN" sz="2400">
                <a:latin typeface="华文中宋" panose="02010600040101010101" charset="-122"/>
                <a:ea typeface="华文中宋" panose="02010600040101010101" charset="-122"/>
                <a:cs typeface="华文中宋" panose="02010600040101010101" charset="-122"/>
              </a:rPr>
              <a:t>攻击</a:t>
            </a:r>
            <a:r>
              <a:rPr sz="2400">
                <a:latin typeface="华文中宋" panose="02010600040101010101" charset="-122"/>
                <a:ea typeface="华文中宋" panose="02010600040101010101" charset="-122"/>
                <a:cs typeface="华文中宋" panose="02010600040101010101" charset="-122"/>
              </a:rPr>
              <a:t>了该设施，</a:t>
            </a:r>
            <a:r>
              <a:rPr lang="zh-CN" sz="2400">
                <a:latin typeface="华文中宋" panose="02010600040101010101" charset="-122"/>
                <a:ea typeface="华文中宋" panose="02010600040101010101" charset="-122"/>
                <a:cs typeface="华文中宋" panose="02010600040101010101" charset="-122"/>
              </a:rPr>
              <a:t>它</a:t>
            </a:r>
            <a:r>
              <a:rPr sz="2400">
                <a:latin typeface="华文中宋" panose="02010600040101010101" charset="-122"/>
                <a:ea typeface="华文中宋" panose="02010600040101010101" charset="-122"/>
                <a:cs typeface="华文中宋" panose="02010600040101010101" charset="-122"/>
              </a:rPr>
              <a:t>长期以来一直用于训练乌克兰士兵，</a:t>
            </a:r>
            <a:r>
              <a:rPr lang="zh-CN" sz="2400">
                <a:latin typeface="华文中宋" panose="02010600040101010101" charset="-122"/>
                <a:ea typeface="华文中宋" panose="02010600040101010101" charset="-122"/>
                <a:cs typeface="华文中宋" panose="02010600040101010101" charset="-122"/>
              </a:rPr>
              <a:t>他们</a:t>
            </a:r>
            <a:r>
              <a:rPr sz="2400">
                <a:latin typeface="华文中宋" panose="02010600040101010101" charset="-122"/>
                <a:ea typeface="华文中宋" panose="02010600040101010101" charset="-122"/>
                <a:cs typeface="华文中宋" panose="02010600040101010101" charset="-122"/>
              </a:rPr>
              <a:t>通常</a:t>
            </a:r>
            <a:r>
              <a:rPr lang="zh-CN" sz="2400">
                <a:latin typeface="华文中宋" panose="02010600040101010101" charset="-122"/>
                <a:ea typeface="华文中宋" panose="02010600040101010101" charset="-122"/>
                <a:cs typeface="华文中宋" panose="02010600040101010101" charset="-122"/>
              </a:rPr>
              <a:t>在</a:t>
            </a:r>
            <a:r>
              <a:rPr sz="2400">
                <a:latin typeface="华文中宋" panose="02010600040101010101" charset="-122"/>
                <a:ea typeface="华文中宋" panose="02010600040101010101" charset="-122"/>
                <a:cs typeface="华文中宋" panose="02010600040101010101" charset="-122"/>
              </a:rPr>
              <a:t>来自美国和其他西方联盟国家的教官</a:t>
            </a:r>
            <a:r>
              <a:rPr lang="zh-CN" sz="2400">
                <a:latin typeface="华文中宋" panose="02010600040101010101" charset="-122"/>
                <a:ea typeface="华文中宋" panose="02010600040101010101" charset="-122"/>
                <a:cs typeface="华文中宋" panose="02010600040101010101" charset="-122"/>
              </a:rPr>
              <a:t>下</a:t>
            </a:r>
            <a:r>
              <a:rPr sz="2400">
                <a:latin typeface="华文中宋" panose="02010600040101010101" charset="-122"/>
                <a:ea typeface="华文中宋" panose="02010600040101010101" charset="-122"/>
                <a:cs typeface="华文中宋" panose="02010600040101010101" charset="-122"/>
              </a:rPr>
              <a:t>训练。</a:t>
            </a:r>
            <a:r>
              <a:rPr sz="2500">
                <a:latin typeface="华文中宋" panose="02010600040101010101" charset="-122"/>
                <a:ea typeface="华文中宋" panose="02010600040101010101" charset="-122"/>
                <a:cs typeface="华文中宋" panose="02010600040101010101" charset="-122"/>
              </a:rPr>
              <a:t>  </a:t>
            </a:r>
            <a:endParaRPr sz="2500">
              <a:latin typeface="华文中宋" panose="02010600040101010101" charset="-122"/>
              <a:ea typeface="华文中宋" panose="02010600040101010101" charset="-122"/>
              <a:cs typeface="华文中宋" panose="02010600040101010101" charset="-122"/>
            </a:endParaRPr>
          </a:p>
        </p:txBody>
      </p:sp>
      <p:sp>
        <p:nvSpPr>
          <p:cNvPr id="2" name="文本框 1"/>
          <p:cNvSpPr txBox="1"/>
          <p:nvPr/>
        </p:nvSpPr>
        <p:spPr>
          <a:xfrm>
            <a:off x="331470" y="6038215"/>
            <a:ext cx="967740" cy="460375"/>
          </a:xfrm>
          <a:prstGeom prst="rect">
            <a:avLst/>
          </a:prstGeom>
          <a:solidFill>
            <a:srgbClr val="0070C0"/>
          </a:solidFill>
        </p:spPr>
        <p:txBody>
          <a:bodyPr wrap="square" rtlCol="0">
            <a:spAutoFit/>
          </a:bodyPr>
          <a:p>
            <a:pPr algn="ctr"/>
            <a:r>
              <a:rPr kumimoji="1" lang="zh-CN" altLang="en-US" sz="2400" b="1" dirty="0">
                <a:solidFill>
                  <a:schemeClr val="lt1"/>
                </a:solidFill>
              </a:rPr>
              <a:t>翻译</a:t>
            </a:r>
            <a:endParaRPr kumimoji="1" lang="zh-CN" altLang="en-US" sz="2400" b="1" dirty="0">
              <a:solidFill>
                <a:schemeClr val="lt1"/>
              </a:solidFill>
            </a:endParaRPr>
          </a:p>
        </p:txBody>
      </p:sp>
      <p:sp>
        <p:nvSpPr>
          <p:cNvPr id="4" name="圆角矩形 3"/>
          <p:cNvSpPr/>
          <p:nvPr/>
        </p:nvSpPr>
        <p:spPr>
          <a:xfrm>
            <a:off x="174625" y="5080000"/>
            <a:ext cx="11856085" cy="163830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 name="文本框 9"/>
          <p:cNvSpPr txBox="1"/>
          <p:nvPr/>
        </p:nvSpPr>
        <p:spPr>
          <a:xfrm>
            <a:off x="1286510" y="6055995"/>
            <a:ext cx="10942320" cy="423545"/>
          </a:xfrm>
          <a:prstGeom prst="rect">
            <a:avLst/>
          </a:prstGeom>
          <a:noFill/>
        </p:spPr>
        <p:txBody>
          <a:bodyPr wrap="square" rtlCol="0">
            <a:spAutoFit/>
          </a:bodyPr>
          <a:p>
            <a:pPr algn="l">
              <a:lnSpc>
                <a:spcPct val="90000"/>
              </a:lnSpc>
              <a:spcBef>
                <a:spcPts val="1000"/>
              </a:spcBef>
              <a:buClrTx/>
              <a:buSzTx/>
              <a:buFont typeface="Arial" panose="020B0604020202020204" pitchFamily="34" charset="0"/>
            </a:pPr>
            <a:r>
              <a:rPr sz="2400">
                <a:latin typeface="华文中宋" panose="02010600040101010101" charset="-122"/>
                <a:ea typeface="华文中宋" panose="02010600040101010101" charset="-122"/>
                <a:cs typeface="华文中宋" panose="02010600040101010101" charset="-122"/>
              </a:rPr>
              <a:t>这名男子被确认为60岁的加里·卡巴纳，因之前的</a:t>
            </a:r>
            <a:r>
              <a:rPr lang="zh-CN" sz="2400">
                <a:latin typeface="华文中宋" panose="02010600040101010101" charset="-122"/>
                <a:ea typeface="华文中宋" panose="02010600040101010101" charset="-122"/>
                <a:cs typeface="华文中宋" panose="02010600040101010101" charset="-122"/>
              </a:rPr>
              <a:t>几次</a:t>
            </a:r>
            <a:r>
              <a:rPr sz="2400">
                <a:latin typeface="华文中宋" panose="02010600040101010101" charset="-122"/>
                <a:ea typeface="华文中宋" panose="02010600040101010101" charset="-122"/>
                <a:cs typeface="华文中宋" panose="02010600040101010101" charset="-122"/>
              </a:rPr>
              <a:t>行为不检而被</a:t>
            </a:r>
            <a:r>
              <a:rPr lang="zh-CN" sz="2400">
                <a:latin typeface="华文中宋" panose="02010600040101010101" charset="-122"/>
                <a:ea typeface="华文中宋" panose="02010600040101010101" charset="-122"/>
                <a:cs typeface="华文中宋" panose="02010600040101010101" charset="-122"/>
              </a:rPr>
              <a:t>禁止入内</a:t>
            </a:r>
            <a:r>
              <a:rPr sz="2400">
                <a:latin typeface="华文中宋" panose="02010600040101010101" charset="-122"/>
                <a:ea typeface="华文中宋" panose="02010600040101010101" charset="-122"/>
                <a:cs typeface="华文中宋" panose="02010600040101010101" charset="-122"/>
              </a:rPr>
              <a:t>。</a:t>
            </a:r>
            <a:endParaRPr sz="2400">
              <a:latin typeface="华文中宋" panose="02010600040101010101" charset="-122"/>
              <a:ea typeface="华文中宋" panose="02010600040101010101" charset="-122"/>
              <a:cs typeface="华文中宋" panose="02010600040101010101" charset="-122"/>
            </a:endParaRPr>
          </a:p>
        </p:txBody>
      </p:sp>
      <p:sp>
        <p:nvSpPr>
          <p:cNvPr id="7" name="文本框 6"/>
          <p:cNvSpPr txBox="1"/>
          <p:nvPr/>
        </p:nvSpPr>
        <p:spPr>
          <a:xfrm>
            <a:off x="360045" y="2019300"/>
            <a:ext cx="949960" cy="460375"/>
          </a:xfrm>
          <a:prstGeom prst="rect">
            <a:avLst/>
          </a:prstGeom>
          <a:solidFill>
            <a:srgbClr val="0070C0"/>
          </a:solidFill>
        </p:spPr>
        <p:txBody>
          <a:bodyPr wrap="square" rtlCol="0">
            <a:spAutoFit/>
          </a:bodyPr>
          <a:p>
            <a:pPr algn="ctr"/>
            <a:r>
              <a:rPr kumimoji="1" lang="zh-CN" altLang="en-US" sz="2400" b="1" dirty="0">
                <a:solidFill>
                  <a:schemeClr val="lt1"/>
                </a:solidFill>
              </a:rPr>
              <a:t>翻译</a:t>
            </a:r>
            <a:endParaRPr kumimoji="1" lang="zh-CN" altLang="en-US" sz="2400" b="1" dirty="0">
              <a:solidFill>
                <a:schemeClr val="lt1"/>
              </a:solidFill>
            </a:endParaRPr>
          </a:p>
        </p:txBody>
      </p:sp>
      <p:sp>
        <p:nvSpPr>
          <p:cNvPr id="16" name="圆角矩形 15"/>
          <p:cNvSpPr/>
          <p:nvPr/>
        </p:nvSpPr>
        <p:spPr>
          <a:xfrm>
            <a:off x="154305" y="3007995"/>
            <a:ext cx="11876405" cy="1938655"/>
          </a:xfrm>
          <a:prstGeom prst="roundRect">
            <a:avLst>
              <a:gd name="adj" fmla="val 16667"/>
            </a:avLst>
          </a:prstGeom>
          <a:noFill/>
          <a:ln w="63500" cap="flat" cmpd="sng">
            <a:solidFill>
              <a:schemeClr val="bg2">
                <a:lumMod val="75000"/>
              </a:schemeClr>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 name="文本框 16"/>
          <p:cNvSpPr txBox="1"/>
          <p:nvPr/>
        </p:nvSpPr>
        <p:spPr>
          <a:xfrm>
            <a:off x="325120" y="3028950"/>
            <a:ext cx="11670665" cy="860425"/>
          </a:xfrm>
          <a:prstGeom prst="rect">
            <a:avLst/>
          </a:prstGeom>
          <a:noFill/>
        </p:spPr>
        <p:txBody>
          <a:bodyPr wrap="square">
            <a:spAutoFit/>
          </a:bodyPr>
          <a:lstStyle/>
          <a:p>
            <a:pPr algn="l"/>
            <a:r>
              <a:rPr lang="en-US" altLang="zh-CN" sz="2500">
                <a:latin typeface="Times New Roman" panose="02020603050405020304" charset="0"/>
                <a:cs typeface="Times New Roman" panose="02020603050405020304" charset="0"/>
                <a:sym typeface="+mn-ea"/>
              </a:rPr>
              <a:t>His colleague Juan Arredondo said the men were filming refugees fleeing the area when they were shot at while in a car approaching a checkpoint. </a:t>
            </a:r>
            <a:endParaRPr lang="en-US" altLang="zh-CN" sz="2500">
              <a:latin typeface="Times New Roman" panose="02020603050405020304" charset="0"/>
              <a:cs typeface="Times New Roman" panose="02020603050405020304" charset="0"/>
              <a:sym typeface="+mn-ea"/>
            </a:endParaRPr>
          </a:p>
        </p:txBody>
      </p:sp>
      <p:sp>
        <p:nvSpPr>
          <p:cNvPr id="18" name="文本框 17"/>
          <p:cNvSpPr txBox="1"/>
          <p:nvPr/>
        </p:nvSpPr>
        <p:spPr>
          <a:xfrm>
            <a:off x="1463675" y="3963035"/>
            <a:ext cx="10434320" cy="755650"/>
          </a:xfrm>
          <a:prstGeom prst="rect">
            <a:avLst/>
          </a:prstGeom>
          <a:noFill/>
        </p:spPr>
        <p:txBody>
          <a:bodyPr wrap="square" rtlCol="0">
            <a:spAutoFit/>
          </a:bodyPr>
          <a:lstStyle/>
          <a:p>
            <a:pPr algn="l">
              <a:lnSpc>
                <a:spcPct val="90000"/>
              </a:lnSpc>
              <a:spcBef>
                <a:spcPts val="1000"/>
              </a:spcBef>
              <a:buClrTx/>
              <a:buSzTx/>
              <a:buFont typeface="Arial" panose="020B0604020202020204" pitchFamily="34" charset="0"/>
            </a:pPr>
            <a:r>
              <a:rPr sz="2400">
                <a:latin typeface="华文中宋" panose="02010600040101010101" charset="-122"/>
                <a:ea typeface="华文中宋" panose="02010600040101010101" charset="-122"/>
                <a:cs typeface="华文中宋" panose="02010600040101010101" charset="-122"/>
              </a:rPr>
              <a:t>他的同事胡安·阿雷东多说，这些人在拍摄难民</a:t>
            </a:r>
            <a:r>
              <a:rPr lang="zh-CN" sz="2400">
                <a:latin typeface="华文中宋" panose="02010600040101010101" charset="-122"/>
                <a:ea typeface="华文中宋" panose="02010600040101010101" charset="-122"/>
                <a:cs typeface="华文中宋" panose="02010600040101010101" charset="-122"/>
              </a:rPr>
              <a:t>逃离该地区时遭枪击，</a:t>
            </a:r>
            <a:r>
              <a:rPr sz="2400">
                <a:latin typeface="华文中宋" panose="02010600040101010101" charset="-122"/>
                <a:ea typeface="华文中宋" panose="02010600040101010101" charset="-122"/>
                <a:cs typeface="华文中宋" panose="02010600040101010101" charset="-122"/>
              </a:rPr>
              <a:t>当时他们在一辆接近检查站的汽车中。</a:t>
            </a:r>
            <a:endParaRPr sz="2400">
              <a:latin typeface="华文中宋" panose="02010600040101010101" charset="-122"/>
              <a:ea typeface="华文中宋" panose="02010600040101010101" charset="-122"/>
              <a:cs typeface="华文中宋" panose="02010600040101010101" charset="-122"/>
            </a:endParaRPr>
          </a:p>
        </p:txBody>
      </p:sp>
      <p:sp>
        <p:nvSpPr>
          <p:cNvPr id="19" name="文本框 18"/>
          <p:cNvSpPr txBox="1"/>
          <p:nvPr/>
        </p:nvSpPr>
        <p:spPr>
          <a:xfrm>
            <a:off x="360045" y="4063365"/>
            <a:ext cx="949960" cy="460375"/>
          </a:xfrm>
          <a:prstGeom prst="rect">
            <a:avLst/>
          </a:prstGeom>
          <a:solidFill>
            <a:srgbClr val="0070C0"/>
          </a:solidFill>
        </p:spPr>
        <p:txBody>
          <a:bodyPr wrap="square" rtlCol="0">
            <a:spAutoFit/>
          </a:bodyPr>
          <a:p>
            <a:pPr algn="ctr"/>
            <a:r>
              <a:rPr kumimoji="1" lang="zh-CN" altLang="en-US" sz="2400" b="1" dirty="0">
                <a:solidFill>
                  <a:schemeClr val="lt1"/>
                </a:solidFill>
              </a:rPr>
              <a:t>翻译</a:t>
            </a:r>
            <a:endParaRPr kumimoji="1" lang="zh-CN" altLang="en-US" sz="2400" b="1" dirty="0">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linds(horizont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1" animBg="1"/>
      <p:bldP spid="10"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4" name="组合 13"/>
          <p:cNvGrpSpPr>
            <a:grpSpLocks noChangeAspect="1"/>
          </p:cNvGrpSpPr>
          <p:nvPr/>
        </p:nvGrpSpPr>
        <p:grpSpPr>
          <a:xfrm>
            <a:off x="2584483" y="1095375"/>
            <a:ext cx="7014271" cy="4968438"/>
            <a:chOff x="2376" y="244"/>
            <a:chExt cx="16008" cy="11339"/>
          </a:xfrm>
        </p:grpSpPr>
        <p:grpSp>
          <p:nvGrpSpPr>
            <p:cNvPr id="10" name="组合 9"/>
            <p:cNvGrpSpPr/>
            <p:nvPr/>
          </p:nvGrpSpPr>
          <p:grpSpPr>
            <a:xfrm>
              <a:off x="2376" y="244"/>
              <a:ext cx="16008" cy="11339"/>
              <a:chOff x="2376" y="244"/>
              <a:chExt cx="16008" cy="11339"/>
            </a:xfrm>
          </p:grpSpPr>
          <p:pic>
            <p:nvPicPr>
              <p:cNvPr id="8" name="图片 7"/>
              <p:cNvPicPr>
                <a:picLocks noChangeAspect="1"/>
              </p:cNvPicPr>
              <p:nvPr/>
            </p:nvPicPr>
            <p:blipFill>
              <a:blip r:embed="rId1"/>
              <a:stretch>
                <a:fillRect/>
              </a:stretch>
            </p:blipFill>
            <p:spPr>
              <a:xfrm>
                <a:off x="2376" y="244"/>
                <a:ext cx="8015" cy="11339"/>
              </a:xfrm>
              <a:prstGeom prst="rect">
                <a:avLst/>
              </a:prstGeom>
            </p:spPr>
          </p:pic>
          <p:pic>
            <p:nvPicPr>
              <p:cNvPr id="9" name="图片 8"/>
              <p:cNvPicPr>
                <a:picLocks noChangeAspect="1"/>
              </p:cNvPicPr>
              <p:nvPr/>
            </p:nvPicPr>
            <p:blipFill>
              <a:blip r:embed="rId2"/>
              <a:stretch>
                <a:fillRect/>
              </a:stretch>
            </p:blipFill>
            <p:spPr>
              <a:xfrm>
                <a:off x="10369" y="244"/>
                <a:ext cx="8015" cy="11339"/>
              </a:xfrm>
              <a:prstGeom prst="rect">
                <a:avLst/>
              </a:prstGeom>
            </p:spPr>
          </p:pic>
        </p:grpSp>
        <p:sp>
          <p:nvSpPr>
            <p:cNvPr id="11" name="矩形 10"/>
            <p:cNvSpPr/>
            <p:nvPr/>
          </p:nvSpPr>
          <p:spPr>
            <a:xfrm>
              <a:off x="11344" y="1249"/>
              <a:ext cx="550" cy="583"/>
            </a:xfrm>
            <a:prstGeom prst="rect">
              <a:avLst/>
            </a:prstGeom>
            <a:solidFill>
              <a:srgbClr val="5DC5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11"/>
            <p:cNvSpPr/>
            <p:nvPr/>
          </p:nvSpPr>
          <p:spPr>
            <a:xfrm>
              <a:off x="13477" y="1599"/>
              <a:ext cx="832" cy="583"/>
            </a:xfrm>
            <a:prstGeom prst="rect">
              <a:avLst/>
            </a:prstGeom>
            <a:solidFill>
              <a:srgbClr val="73C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7" name="文本框 16"/>
          <p:cNvSpPr txBox="1"/>
          <p:nvPr/>
        </p:nvSpPr>
        <p:spPr>
          <a:xfrm>
            <a:off x="301625" y="6128385"/>
            <a:ext cx="11588750" cy="706755"/>
          </a:xfrm>
          <a:prstGeom prst="rect">
            <a:avLst/>
          </a:prstGeom>
          <a:noFill/>
        </p:spPr>
        <p:txBody>
          <a:bodyPr wrap="square" rtlCol="0" anchor="t">
            <a:spAutoFit/>
          </a:bodyPr>
          <a:p>
            <a:pPr algn="ctr"/>
            <a:r>
              <a:rPr lang="zh-CN" altLang="en-US" sz="2000">
                <a:latin typeface="Times New Roman" panose="02020603050405020304" charset="0"/>
                <a:cs typeface="Times New Roman" panose="02020603050405020304" charset="0"/>
              </a:rPr>
              <a:t>Famous</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for</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its</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live</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music,</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performed</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in</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tattered</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theatres</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and</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spilling</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from</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once-grand</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rum</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bars</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onto</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cobbled</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streets,</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the</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Cuban</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capital</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is</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striking</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up</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the</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band</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again</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after</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two</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years</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of</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restrictions.</a:t>
            </a:r>
            <a:endParaRPr lang="zh-CN" altLang="en-US" sz="2000">
              <a:latin typeface="Times New Roman" panose="02020603050405020304" charset="0"/>
              <a:cs typeface="Times New Roman" panose="02020603050405020304" charset="0"/>
            </a:endParaRPr>
          </a:p>
        </p:txBody>
      </p:sp>
      <p:sp>
        <p:nvSpPr>
          <p:cNvPr id="18" name="文本框 17"/>
          <p:cNvSpPr txBox="1"/>
          <p:nvPr/>
        </p:nvSpPr>
        <p:spPr>
          <a:xfrm>
            <a:off x="301625" y="36195"/>
            <a:ext cx="11588750" cy="953135"/>
          </a:xfrm>
          <a:prstGeom prst="rect">
            <a:avLst/>
          </a:prstGeom>
          <a:noFill/>
        </p:spPr>
        <p:txBody>
          <a:bodyPr wrap="square" rtlCol="0" anchor="t">
            <a:spAutoFit/>
          </a:bodyPr>
          <a:p>
            <a:pPr algn="ctr"/>
            <a:r>
              <a:rPr lang="en-US" sz="2800" b="1">
                <a:latin typeface="+mj-ea"/>
                <a:ea typeface="+mj-ea"/>
                <a:cs typeface="Arial" panose="020B0604020202020204" pitchFamily="34" charset="0"/>
              </a:rPr>
              <a:t>1. Havana, ooh na-na!</a:t>
            </a:r>
            <a:endParaRPr lang="en-US" sz="2800" b="1">
              <a:latin typeface="+mj-ea"/>
              <a:ea typeface="+mj-ea"/>
              <a:cs typeface="Arial" panose="020B0604020202020204" pitchFamily="34" charset="0"/>
            </a:endParaRPr>
          </a:p>
          <a:p>
            <a:pPr algn="ctr"/>
            <a:r>
              <a:rPr lang="zh-CN" altLang="en-US" sz="2800" b="1">
                <a:solidFill>
                  <a:schemeClr val="accent2"/>
                </a:solidFill>
                <a:latin typeface="+mj-ea"/>
                <a:ea typeface="+mj-ea"/>
                <a:cs typeface="Arial" panose="020B0604020202020204" pitchFamily="34" charset="0"/>
              </a:rPr>
              <a:t>异域风情之古巴首都哈瓦那</a:t>
            </a:r>
            <a:endParaRPr lang="zh-CN" altLang="en-US" sz="2800" b="1">
              <a:solidFill>
                <a:schemeClr val="accent2"/>
              </a:solidFill>
              <a:latin typeface="+mj-ea"/>
              <a:ea typeface="+mj-ea"/>
              <a:cs typeface="Arial" panose="020B0604020202020204" pitchFamily="34" charset="0"/>
            </a:endParaRPr>
          </a:p>
        </p:txBody>
      </p:sp>
      <p:pic>
        <p:nvPicPr>
          <p:cNvPr id="2" name="Camila Cabello;Young Thug-Havana">
            <a:hlinkClick r:id="" action="ppaction://media"/>
          </p:cNvPr>
          <p:cNvPicPr/>
          <p:nvPr>
            <a:audioFile r:link="rId3"/>
            <p:extLst>
              <p:ext uri="{DAA4B4D4-6D71-4841-9C94-3DE7FCFB9230}">
                <p14:media xmlns:p14="http://schemas.microsoft.com/office/powerpoint/2010/main" r:embed="rId4"/>
              </p:ext>
            </p:extLst>
          </p:nvPr>
        </p:nvPicPr>
        <p:blipFill>
          <a:blip r:embed="rId5"/>
          <a:stretch>
            <a:fillRect/>
          </a:stretch>
        </p:blipFill>
        <p:spPr>
          <a:xfrm>
            <a:off x="11271250" y="36195"/>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2" showWhenStopped="0">
                <p:cTn id="7" repeatCount="indefinite" fill="hold" display="1">
                  <p:stCondLst>
                    <p:cond delay="indefinite"/>
                  </p:stCondLst>
                  <p:endCondLst>
                    <p:cond evt="onStopAudio">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48598" name="文本框 4"/>
          <p:cNvSpPr txBox="1"/>
          <p:nvPr/>
        </p:nvSpPr>
        <p:spPr>
          <a:xfrm>
            <a:off x="1881505" y="29210"/>
            <a:ext cx="8251190" cy="460375"/>
          </a:xfrm>
          <a:prstGeom prst="rect">
            <a:avLst/>
          </a:prstGeom>
          <a:noFill/>
        </p:spPr>
        <p:txBody>
          <a:bodyPr wrap="square" rtlCol="0">
            <a:spAutoFit/>
          </a:bodyPr>
          <a:p>
            <a:pPr algn="l">
              <a:buClrTx/>
              <a:buSzTx/>
              <a:buFontTx/>
            </a:pPr>
            <a:r>
              <a:rPr lang="zh-CN" altLang="en-US" sz="2400" b="1" dirty="0">
                <a:solidFill>
                  <a:schemeClr val="accent2"/>
                </a:solidFill>
                <a:latin typeface="+mj-ea"/>
                <a:ea typeface="+mj-ea"/>
                <a:cs typeface="Arial" panose="020B0604020202020204" pitchFamily="34" charset="0"/>
              </a:rPr>
              <a:t>（《国家地理旅行者》2022年</a:t>
            </a:r>
            <a:r>
              <a:rPr lang="en-US" altLang="zh-CN" sz="2400" b="1" dirty="0">
                <a:solidFill>
                  <a:schemeClr val="accent2"/>
                </a:solidFill>
                <a:latin typeface="+mj-ea"/>
                <a:ea typeface="+mj-ea"/>
                <a:cs typeface="Arial" panose="020B0604020202020204" pitchFamily="34" charset="0"/>
              </a:rPr>
              <a:t>3</a:t>
            </a:r>
            <a:r>
              <a:rPr lang="zh-CN" altLang="en-US" sz="2400" b="1" dirty="0">
                <a:solidFill>
                  <a:schemeClr val="accent2"/>
                </a:solidFill>
                <a:latin typeface="+mj-ea"/>
                <a:ea typeface="+mj-ea"/>
                <a:cs typeface="Arial" panose="020B0604020202020204" pitchFamily="34" charset="0"/>
              </a:rPr>
              <a:t>月</a:t>
            </a:r>
            <a:r>
              <a:rPr lang="zh-CN" sz="2400" b="1" dirty="0">
                <a:solidFill>
                  <a:schemeClr val="accent2"/>
                </a:solidFill>
                <a:latin typeface="+mj-ea"/>
                <a:ea typeface="+mj-ea"/>
                <a:cs typeface="Arial" panose="020B0604020202020204" pitchFamily="34" charset="0"/>
              </a:rPr>
              <a:t>刊</a:t>
            </a:r>
            <a:r>
              <a:rPr lang="en-US" altLang="zh-CN" sz="2400" b="1" dirty="0">
                <a:solidFill>
                  <a:schemeClr val="accent2"/>
                </a:solidFill>
                <a:latin typeface="+mj-ea"/>
                <a:ea typeface="+mj-ea"/>
                <a:cs typeface="Arial" panose="020B0604020202020204" pitchFamily="34" charset="0"/>
              </a:rPr>
              <a:t> </a:t>
            </a:r>
            <a:r>
              <a:rPr lang="en-US" sz="2400" b="1" dirty="0">
                <a:solidFill>
                  <a:schemeClr val="accent2"/>
                </a:solidFill>
                <a:latin typeface="+mj-ea"/>
                <a:ea typeface="+mj-ea"/>
                <a:cs typeface="Arial" panose="020B0604020202020204" pitchFamily="34" charset="0"/>
              </a:rPr>
              <a:t>120-122</a:t>
            </a:r>
            <a:r>
              <a:rPr lang="zh-CN" altLang="en-US" sz="2400" b="1" dirty="0">
                <a:solidFill>
                  <a:schemeClr val="accent2"/>
                </a:solidFill>
                <a:latin typeface="+mj-ea"/>
                <a:ea typeface="+mj-ea"/>
                <a:cs typeface="Arial" panose="020B0604020202020204" pitchFamily="34" charset="0"/>
              </a:rPr>
              <a:t>页）</a:t>
            </a:r>
            <a:endParaRPr lang="zh-CN" altLang="en-US" sz="2400" b="1" dirty="0">
              <a:solidFill>
                <a:schemeClr val="accent2"/>
              </a:solidFill>
              <a:latin typeface="+mj-ea"/>
              <a:ea typeface="+mj-ea"/>
              <a:cs typeface="Arial" panose="020B0604020202020204" pitchFamily="34" charset="0"/>
            </a:endParaRPr>
          </a:p>
        </p:txBody>
      </p:sp>
      <p:sp>
        <p:nvSpPr>
          <p:cNvPr id="1048599" name="文本框 16"/>
          <p:cNvSpPr txBox="1"/>
          <p:nvPr/>
        </p:nvSpPr>
        <p:spPr>
          <a:xfrm>
            <a:off x="0" y="0"/>
            <a:ext cx="1561465" cy="491490"/>
          </a:xfrm>
          <a:prstGeom prst="rect">
            <a:avLst/>
          </a:prstGeom>
          <a:solidFill>
            <a:schemeClr val="accent6"/>
          </a:solidFill>
        </p:spPr>
        <p:txBody>
          <a:bodyPr wrap="square" rtlCol="0">
            <a:spAutoFit/>
          </a:bodyPr>
          <a:p>
            <a:pPr lvl="0" algn="l">
              <a:buClrTx/>
              <a:buSzTx/>
              <a:buFontTx/>
            </a:pPr>
            <a:r>
              <a:rPr kumimoji="1" lang="zh-CN" sz="2600" b="1" dirty="0">
                <a:solidFill>
                  <a:schemeClr val="lt1"/>
                </a:solidFill>
                <a:sym typeface="+mn-ea"/>
              </a:rPr>
              <a:t>语篇填空</a:t>
            </a:r>
            <a:endParaRPr kumimoji="1" lang="zh-CN" sz="2600" b="1" dirty="0">
              <a:solidFill>
                <a:schemeClr val="lt1"/>
              </a:solidFill>
              <a:sym typeface="+mn-ea"/>
            </a:endParaRPr>
          </a:p>
        </p:txBody>
      </p:sp>
      <p:pic>
        <p:nvPicPr>
          <p:cNvPr id="4" name="图片 3"/>
          <p:cNvPicPr>
            <a:picLocks noChangeAspect="1"/>
          </p:cNvPicPr>
          <p:nvPr/>
        </p:nvPicPr>
        <p:blipFill>
          <a:blip r:embed="rId1">
            <a:clrChange>
              <a:clrFrom>
                <a:srgbClr val="8D8C8A">
                  <a:alpha val="100000"/>
                </a:srgbClr>
              </a:clrFrom>
              <a:clrTo>
                <a:srgbClr val="8D8C8A">
                  <a:alpha val="100000"/>
                  <a:alpha val="0"/>
                </a:srgbClr>
              </a:clrTo>
            </a:clrChange>
          </a:blip>
          <a:stretch>
            <a:fillRect/>
          </a:stretch>
        </p:blipFill>
        <p:spPr>
          <a:xfrm>
            <a:off x="10054590" y="79375"/>
            <a:ext cx="1965217" cy="360000"/>
          </a:xfrm>
          <a:prstGeom prst="rect">
            <a:avLst/>
          </a:prstGeom>
        </p:spPr>
      </p:pic>
      <p:sp>
        <p:nvSpPr>
          <p:cNvPr id="7" name="文本框 6"/>
          <p:cNvSpPr txBox="1"/>
          <p:nvPr/>
        </p:nvSpPr>
        <p:spPr>
          <a:xfrm>
            <a:off x="39370" y="575945"/>
            <a:ext cx="12104370" cy="6164580"/>
          </a:xfrm>
          <a:prstGeom prst="rect">
            <a:avLst/>
          </a:prstGeom>
          <a:noFill/>
        </p:spPr>
        <p:txBody>
          <a:bodyPr wrap="square" rtlCol="0">
            <a:spAutoFit/>
          </a:bodyPr>
          <a:p>
            <a:pPr marL="0" indent="0" algn="l" fontAlgn="auto">
              <a:lnSpc>
                <a:spcPct val="95000"/>
              </a:lnSpc>
              <a:buNone/>
            </a:pPr>
            <a:r>
              <a:rPr lang="en-US" altLang="zh-CN" sz="2600">
                <a:latin typeface="Times New Roman" panose="02020603050405020304" charset="0"/>
                <a:ea typeface="华文中宋" panose="02010600040101010101" charset="-122"/>
                <a:cs typeface="Times New Roman" panose="02020603050405020304" charset="0"/>
                <a:sym typeface="+mn-ea"/>
              </a:rPr>
              <a:t>    “I</a:t>
            </a:r>
            <a:r>
              <a:rPr lang="zh-CN" altLang="en-US" sz="2600">
                <a:latin typeface="Times New Roman" panose="02020603050405020304" charset="0"/>
                <a:ea typeface="华文中宋" panose="02010600040101010101" charset="-122"/>
                <a:cs typeface="Times New Roman" panose="02020603050405020304" charset="0"/>
                <a:sym typeface="+mn-ea"/>
              </a:rPr>
              <a:t>t</a:t>
            </a:r>
            <a:r>
              <a:rPr lang="en-US" altLang="zh-CN" sz="2600">
                <a:latin typeface="Times New Roman" panose="02020603050405020304" charset="0"/>
                <a:ea typeface="华文中宋" panose="02010600040101010101" charset="-122"/>
                <a:cs typeface="Times New Roman" panose="02020603050405020304" charset="0"/>
                <a:sym typeface="+mn-ea"/>
              </a:rPr>
              <a:t>’</a:t>
            </a:r>
            <a:r>
              <a:rPr lang="zh-CN" altLang="en-US" sz="2600">
                <a:latin typeface="Times New Roman" panose="02020603050405020304" charset="0"/>
                <a:ea typeface="华文中宋" panose="02010600040101010101" charset="-122"/>
                <a:cs typeface="Times New Roman" panose="02020603050405020304" charset="0"/>
                <a:sym typeface="+mn-ea"/>
              </a:rPr>
              <a:t>s not so easy to find music right now,</a:t>
            </a:r>
            <a:r>
              <a:rPr lang="en-US" altLang="zh-CN" sz="2600">
                <a:latin typeface="Times New Roman" panose="02020603050405020304" charset="0"/>
                <a:ea typeface="华文中宋" panose="02010600040101010101" charset="-122"/>
                <a:cs typeface="Times New Roman" panose="02020603050405020304" charset="0"/>
                <a:sym typeface="+mn-ea"/>
              </a:rPr>
              <a:t> ___ </a:t>
            </a:r>
            <a:r>
              <a:rPr lang="zh-CN" altLang="en-US" sz="2600">
                <a:latin typeface="Times New Roman" panose="02020603050405020304" charset="0"/>
                <a:ea typeface="华文中宋" panose="02010600040101010101" charset="-122"/>
                <a:cs typeface="Times New Roman" panose="02020603050405020304" charset="0"/>
                <a:sym typeface="+mn-ea"/>
              </a:rPr>
              <a:t>we might get</a:t>
            </a:r>
            <a:r>
              <a:rPr lang="en-US" altLang="zh-CN" sz="2600">
                <a:latin typeface="Times New Roman" panose="02020603050405020304" charset="0"/>
                <a:ea typeface="华文中宋" panose="02010600040101010101" charset="-122"/>
                <a:cs typeface="Times New Roman" panose="02020603050405020304" charset="0"/>
                <a:sym typeface="+mn-ea"/>
              </a:rPr>
              <a:t> </a:t>
            </a:r>
            <a:r>
              <a:rPr lang="zh-CN" altLang="en-US" sz="2600">
                <a:solidFill>
                  <a:schemeClr val="tx1"/>
                </a:solidFill>
                <a:latin typeface="Times New Roman" panose="02020603050405020304" charset="0"/>
                <a:ea typeface="华文中宋" panose="02010600040101010101" charset="-122"/>
                <a:cs typeface="Times New Roman" panose="02020603050405020304" charset="0"/>
                <a:sym typeface="+mn-ea"/>
              </a:rPr>
              <a:t>lucky</a:t>
            </a:r>
            <a:r>
              <a:rPr lang="zh-CN" altLang="en-US" sz="2600">
                <a:latin typeface="Times New Roman" panose="02020603050405020304" charset="0"/>
                <a:ea typeface="华文中宋" panose="02010600040101010101" charset="-122"/>
                <a:cs typeface="Times New Roman" panose="02020603050405020304" charset="0"/>
                <a:sym typeface="+mn-ea"/>
              </a:rPr>
              <a:t>,</a:t>
            </a:r>
            <a:r>
              <a:rPr lang="en-US" altLang="zh-CN" sz="2600">
                <a:latin typeface="Times New Roman" panose="02020603050405020304" charset="0"/>
                <a:ea typeface="华文中宋" panose="02010600040101010101" charset="-122"/>
                <a:cs typeface="Times New Roman" panose="02020603050405020304" charset="0"/>
                <a:sym typeface="+mn-ea"/>
              </a:rPr>
              <a:t> “</a:t>
            </a:r>
            <a:r>
              <a:rPr lang="zh-CN" altLang="en-US" sz="2600">
                <a:latin typeface="Times New Roman" panose="02020603050405020304" charset="0"/>
                <a:ea typeface="华文中宋" panose="02010600040101010101" charset="-122"/>
                <a:cs typeface="Times New Roman" panose="02020603050405020304" charset="0"/>
                <a:sym typeface="+mn-ea"/>
              </a:rPr>
              <a:t>says my guide, Mirvel Bravo, </a:t>
            </a:r>
            <a:r>
              <a:rPr lang="zh-CN" altLang="en-US" sz="2600">
                <a:solidFill>
                  <a:schemeClr val="tx1"/>
                </a:solidFill>
                <a:latin typeface="Times New Roman" panose="02020603050405020304" charset="0"/>
                <a:ea typeface="华文中宋" panose="02010600040101010101" charset="-122"/>
                <a:cs typeface="Times New Roman" panose="02020603050405020304" charset="0"/>
                <a:sym typeface="+mn-ea"/>
              </a:rPr>
              <a:t>explaining</a:t>
            </a:r>
            <a:r>
              <a:rPr lang="en-US" altLang="zh-CN" sz="2600">
                <a:solidFill>
                  <a:schemeClr val="tx1"/>
                </a:solidFill>
                <a:latin typeface="Times New Roman" panose="02020603050405020304" charset="0"/>
                <a:ea typeface="华文中宋" panose="02010600040101010101" charset="-122"/>
                <a:cs typeface="Times New Roman" panose="02020603050405020304" charset="0"/>
                <a:sym typeface="+mn-ea"/>
              </a:rPr>
              <a:t> </a:t>
            </a:r>
            <a:r>
              <a:rPr lang="zh-CN" altLang="en-US" sz="2600">
                <a:latin typeface="Times New Roman" panose="02020603050405020304" charset="0"/>
                <a:ea typeface="华文中宋" panose="02010600040101010101" charset="-122"/>
                <a:cs typeface="Times New Roman" panose="02020603050405020304" charset="0"/>
                <a:sym typeface="+mn-ea"/>
              </a:rPr>
              <a:t>that tight Covid-19</a:t>
            </a:r>
            <a:r>
              <a:rPr lang="en-US" altLang="zh-CN" sz="2600">
                <a:latin typeface="Times New Roman" panose="02020603050405020304" charset="0"/>
                <a:ea typeface="华文中宋" panose="02010600040101010101" charset="-122"/>
                <a:cs typeface="Times New Roman" panose="02020603050405020304" charset="0"/>
                <a:sym typeface="+mn-ea"/>
              </a:rPr>
              <a:t> __________ (restrict) </a:t>
            </a:r>
            <a:r>
              <a:rPr lang="zh-CN" altLang="en-US" sz="2600">
                <a:latin typeface="Times New Roman" panose="02020603050405020304" charset="0"/>
                <a:ea typeface="华文中宋" panose="02010600040101010101" charset="-122"/>
                <a:cs typeface="Times New Roman" panose="02020603050405020304" charset="0"/>
                <a:sym typeface="+mn-ea"/>
              </a:rPr>
              <a:t>have </a:t>
            </a:r>
            <a:r>
              <a:rPr lang="zh-CN" altLang="en-US" sz="2600">
                <a:solidFill>
                  <a:schemeClr val="tx1"/>
                </a:solidFill>
                <a:latin typeface="Times New Roman" panose="02020603050405020304" charset="0"/>
                <a:ea typeface="华文中宋" panose="02010600040101010101" charset="-122"/>
                <a:cs typeface="Times New Roman" panose="02020603050405020304" charset="0"/>
                <a:sym typeface="+mn-ea"/>
              </a:rPr>
              <a:t>hush</a:t>
            </a:r>
            <a:r>
              <a:rPr lang="zh-CN" altLang="en-US" sz="2600">
                <a:latin typeface="Times New Roman" panose="02020603050405020304" charset="0"/>
                <a:ea typeface="华文中宋" panose="02010600040101010101" charset="-122"/>
                <a:cs typeface="Times New Roman" panose="02020603050405020304" charset="0"/>
                <a:sym typeface="+mn-ea"/>
              </a:rPr>
              <a:t>ed Havana,</a:t>
            </a:r>
            <a:r>
              <a:rPr lang="en-US" altLang="zh-CN" sz="2600">
                <a:latin typeface="Times New Roman" panose="02020603050405020304" charset="0"/>
                <a:ea typeface="华文中宋" panose="02010600040101010101" charset="-122"/>
                <a:cs typeface="Times New Roman" panose="02020603050405020304" charset="0"/>
                <a:sym typeface="+mn-ea"/>
              </a:rPr>
              <a:t> </a:t>
            </a:r>
            <a:r>
              <a:rPr lang="zh-CN" altLang="en-US" sz="2600">
                <a:latin typeface="Times New Roman" panose="02020603050405020304" charset="0"/>
                <a:ea typeface="华文中宋" panose="02010600040101010101" charset="-122"/>
                <a:cs typeface="Times New Roman" panose="02020603050405020304" charset="0"/>
                <a:sym typeface="+mn-ea"/>
              </a:rPr>
              <a:t>a city with a long and rich musical tradition. I</a:t>
            </a:r>
            <a:r>
              <a:rPr lang="en-US" altLang="zh-CN" sz="2600">
                <a:latin typeface="Times New Roman" panose="02020603050405020304" charset="0"/>
                <a:ea typeface="华文中宋" panose="02010600040101010101" charset="-122"/>
                <a:cs typeface="Times New Roman" panose="02020603050405020304" charset="0"/>
                <a:sym typeface="+mn-ea"/>
              </a:rPr>
              <a:t>’</a:t>
            </a:r>
            <a:r>
              <a:rPr lang="zh-CN" altLang="en-US" sz="2600">
                <a:latin typeface="Times New Roman" panose="02020603050405020304" charset="0"/>
                <a:ea typeface="华文中宋" panose="02010600040101010101" charset="-122"/>
                <a:cs typeface="Times New Roman" panose="02020603050405020304" charset="0"/>
                <a:sym typeface="+mn-ea"/>
              </a:rPr>
              <a:t>d come chasing its</a:t>
            </a:r>
            <a:r>
              <a:rPr lang="en-US" altLang="zh-CN" sz="2600">
                <a:latin typeface="Times New Roman" panose="02020603050405020304" charset="0"/>
                <a:ea typeface="华文中宋" panose="02010600040101010101" charset="-122"/>
                <a:cs typeface="Times New Roman" panose="02020603050405020304" charset="0"/>
                <a:sym typeface="+mn-ea"/>
              </a:rPr>
              <a:t> </a:t>
            </a:r>
            <a:r>
              <a:rPr lang="zh-CN" altLang="en-US" sz="2600">
                <a:latin typeface="Times New Roman" panose="02020603050405020304" charset="0"/>
                <a:ea typeface="华文中宋" panose="02010600040101010101" charset="-122"/>
                <a:cs typeface="Times New Roman" panose="02020603050405020304" charset="0"/>
                <a:sym typeface="+mn-ea"/>
              </a:rPr>
              <a:t>sounds</a:t>
            </a:r>
            <a:r>
              <a:rPr lang="en-US" altLang="zh-CN" sz="2600">
                <a:latin typeface="Times New Roman" panose="02020603050405020304" charset="0"/>
                <a:ea typeface="华文中宋" panose="02010600040101010101" charset="-122"/>
                <a:cs typeface="Times New Roman" panose="02020603050405020304" charset="0"/>
                <a:sym typeface="+mn-ea"/>
              </a:rPr>
              <a:t> — </a:t>
            </a:r>
            <a:r>
              <a:rPr lang="zh-CN" altLang="en-US" sz="2600">
                <a:latin typeface="Times New Roman" panose="02020603050405020304" charset="0"/>
                <a:ea typeface="华文中宋" panose="02010600040101010101" charset="-122"/>
                <a:cs typeface="Times New Roman" panose="02020603050405020304" charset="0"/>
                <a:sym typeface="+mn-ea"/>
              </a:rPr>
              <a:t>the Cuban capital</a:t>
            </a:r>
            <a:r>
              <a:rPr lang="en-US" altLang="zh-CN" sz="2600">
                <a:latin typeface="Times New Roman" panose="02020603050405020304" charset="0"/>
                <a:ea typeface="华文中宋" panose="02010600040101010101" charset="-122"/>
                <a:cs typeface="Times New Roman" panose="02020603050405020304" charset="0"/>
                <a:sym typeface="+mn-ea"/>
              </a:rPr>
              <a:t> </a:t>
            </a:r>
            <a:r>
              <a:rPr lang="zh-CN" altLang="en-US" sz="2600">
                <a:latin typeface="Times New Roman" panose="02020603050405020304" charset="0"/>
                <a:ea typeface="华文中宋" panose="02010600040101010101" charset="-122"/>
                <a:cs typeface="Times New Roman" panose="02020603050405020304" charset="0"/>
                <a:sym typeface="+mn-ea"/>
              </a:rPr>
              <a:t>is famous </a:t>
            </a:r>
            <a:r>
              <a:rPr lang="en-US" altLang="zh-CN" sz="2600">
                <a:latin typeface="Times New Roman" panose="02020603050405020304" charset="0"/>
                <a:ea typeface="华文中宋" panose="02010600040101010101" charset="-122"/>
                <a:cs typeface="Times New Roman" panose="02020603050405020304" charset="0"/>
                <a:sym typeface="+mn-ea"/>
              </a:rPr>
              <a:t>___ </a:t>
            </a:r>
            <a:r>
              <a:rPr lang="zh-CN" altLang="en-US" sz="2600">
                <a:latin typeface="Times New Roman" panose="02020603050405020304" charset="0"/>
                <a:ea typeface="华文中宋" panose="02010600040101010101" charset="-122"/>
                <a:cs typeface="Times New Roman" panose="02020603050405020304" charset="0"/>
                <a:sym typeface="+mn-ea"/>
              </a:rPr>
              <a:t>the pedigree of its singers, institutions like the Buena Vista Social Club and a feeling</a:t>
            </a:r>
            <a:r>
              <a:rPr lang="en-US" altLang="zh-CN" sz="2600">
                <a:latin typeface="Times New Roman" panose="02020603050405020304" charset="0"/>
                <a:ea typeface="华文中宋" panose="02010600040101010101" charset="-122"/>
                <a:cs typeface="Times New Roman" panose="02020603050405020304" charset="0"/>
                <a:sym typeface="+mn-ea"/>
              </a:rPr>
              <a:t> ____ </a:t>
            </a:r>
            <a:r>
              <a:rPr lang="zh-CN" altLang="en-US" sz="2600">
                <a:latin typeface="Times New Roman" panose="02020603050405020304" charset="0"/>
                <a:ea typeface="华文中宋" panose="02010600040101010101" charset="-122"/>
                <a:cs typeface="Times New Roman" panose="02020603050405020304" charset="0"/>
                <a:sym typeface="+mn-ea"/>
              </a:rPr>
              <a:t>someone with a guitar or</a:t>
            </a:r>
            <a:r>
              <a:rPr lang="en-US" altLang="zh-CN" sz="2600">
                <a:latin typeface="Times New Roman" panose="02020603050405020304" charset="0"/>
                <a:ea typeface="华文中宋" panose="02010600040101010101" charset="-122"/>
                <a:cs typeface="Times New Roman" panose="02020603050405020304" charset="0"/>
                <a:sym typeface="+mn-ea"/>
              </a:rPr>
              <a:t> </a:t>
            </a:r>
            <a:r>
              <a:rPr lang="zh-CN" altLang="en-US" sz="2600">
                <a:latin typeface="Times New Roman" panose="02020603050405020304" charset="0"/>
                <a:ea typeface="华文中宋" panose="02010600040101010101" charset="-122"/>
                <a:cs typeface="Times New Roman" panose="02020603050405020304" charset="0"/>
                <a:sym typeface="+mn-ea"/>
              </a:rPr>
              <a:t>trumpet might appear at any moment. The pandemic had </a:t>
            </a:r>
            <a:r>
              <a:rPr lang="zh-CN" altLang="en-US" sz="2600">
                <a:solidFill>
                  <a:srgbClr val="0000FF"/>
                </a:solidFill>
                <a:latin typeface="Times New Roman" panose="02020603050405020304" charset="0"/>
                <a:ea typeface="华文中宋" panose="02010600040101010101" charset="-122"/>
                <a:cs typeface="Times New Roman" panose="02020603050405020304" charset="0"/>
                <a:sym typeface="+mn-ea"/>
              </a:rPr>
              <a:t>halt</a:t>
            </a:r>
            <a:r>
              <a:rPr lang="zh-CN" altLang="en-US" sz="2600">
                <a:latin typeface="Times New Roman" panose="02020603050405020304" charset="0"/>
                <a:ea typeface="华文中宋" panose="02010600040101010101" charset="-122"/>
                <a:cs typeface="Times New Roman" panose="02020603050405020304" charset="0"/>
                <a:sym typeface="+mn-ea"/>
              </a:rPr>
              <a:t>ed all of that, but while most venues are still closed when I visit, the situation seems </a:t>
            </a:r>
            <a:r>
              <a:rPr lang="en-US" altLang="zh-CN" sz="2600">
                <a:latin typeface="Times New Roman" panose="02020603050405020304" charset="0"/>
                <a:ea typeface="华文中宋" panose="02010600040101010101" charset="-122"/>
                <a:cs typeface="Times New Roman" panose="02020603050405020304" charset="0"/>
                <a:sym typeface="+mn-ea"/>
              </a:rPr>
              <a:t>__________ (improve)</a:t>
            </a:r>
            <a:r>
              <a:rPr lang="zh-CN" altLang="en-US" sz="2600">
                <a:latin typeface="Times New Roman" panose="02020603050405020304" charset="0"/>
                <a:ea typeface="华文中宋" panose="02010600040101010101" charset="-122"/>
                <a:cs typeface="Times New Roman" panose="02020603050405020304" charset="0"/>
                <a:sym typeface="+mn-ea"/>
              </a:rPr>
              <a:t> and grow noisier</a:t>
            </a:r>
            <a:r>
              <a:rPr lang="en-US" altLang="zh-CN" sz="2600">
                <a:latin typeface="Times New Roman" panose="02020603050405020304" charset="0"/>
                <a:ea typeface="华文中宋" panose="02010600040101010101" charset="-122"/>
                <a:cs typeface="Times New Roman" panose="02020603050405020304" charset="0"/>
                <a:sym typeface="+mn-ea"/>
              </a:rPr>
              <a:t> </a:t>
            </a:r>
            <a:r>
              <a:rPr lang="zh-CN" altLang="en-US" sz="2600">
                <a:latin typeface="Times New Roman" panose="02020603050405020304" charset="0"/>
                <a:ea typeface="华文中宋" panose="02010600040101010101" charset="-122"/>
                <a:cs typeface="Times New Roman" panose="02020603050405020304" charset="0"/>
                <a:sym typeface="+mn-ea"/>
              </a:rPr>
              <a:t>by the hour. From day to day, more bars and restaurants are</a:t>
            </a:r>
            <a:r>
              <a:rPr lang="en-US" altLang="zh-CN" sz="2600">
                <a:latin typeface="Times New Roman" panose="02020603050405020304" charset="0"/>
                <a:ea typeface="华文中宋" panose="02010600040101010101" charset="-122"/>
                <a:cs typeface="Times New Roman" panose="02020603050405020304" charset="0"/>
                <a:sym typeface="+mn-ea"/>
              </a:rPr>
              <a:t> </a:t>
            </a:r>
            <a:r>
              <a:rPr lang="zh-CN" altLang="en-US" sz="2600">
                <a:latin typeface="Times New Roman" panose="02020603050405020304" charset="0"/>
                <a:ea typeface="华文中宋" panose="02010600040101010101" charset="-122"/>
                <a:cs typeface="Times New Roman" panose="02020603050405020304" charset="0"/>
                <a:sym typeface="+mn-ea"/>
              </a:rPr>
              <a:t>reopening, and others,</a:t>
            </a:r>
            <a:r>
              <a:rPr lang="en-US" altLang="zh-CN" sz="2600">
                <a:latin typeface="Times New Roman" panose="02020603050405020304" charset="0"/>
                <a:ea typeface="华文中宋" panose="02010600040101010101" charset="-122"/>
                <a:cs typeface="Times New Roman" panose="02020603050405020304" charset="0"/>
                <a:sym typeface="+mn-ea"/>
              </a:rPr>
              <a:t> </a:t>
            </a:r>
            <a:r>
              <a:rPr lang="zh-CN" altLang="en-US" sz="2600">
                <a:latin typeface="Times New Roman" panose="02020603050405020304" charset="0"/>
                <a:ea typeface="华文中宋" panose="02010600040101010101" charset="-122"/>
                <a:cs typeface="Times New Roman" panose="02020603050405020304" charset="0"/>
                <a:sym typeface="+mn-ea"/>
              </a:rPr>
              <a:t>seeing their neighbours take </a:t>
            </a:r>
            <a:r>
              <a:rPr lang="zh-CN" altLang="en-US" sz="2600">
                <a:solidFill>
                  <a:schemeClr val="tx1"/>
                </a:solidFill>
                <a:latin typeface="Times New Roman" panose="02020603050405020304" charset="0"/>
                <a:ea typeface="华文中宋" panose="02010600040101010101" charset="-122"/>
                <a:cs typeface="Times New Roman" panose="02020603050405020304" charset="0"/>
                <a:sym typeface="+mn-ea"/>
              </a:rPr>
              <a:t>a </a:t>
            </a:r>
            <a:r>
              <a:rPr lang="zh-CN" altLang="en-US" sz="2600">
                <a:latin typeface="Times New Roman" panose="02020603050405020304" charset="0"/>
                <a:ea typeface="华文中宋" panose="02010600040101010101" charset="-122"/>
                <a:cs typeface="Times New Roman" panose="02020603050405020304" charset="0"/>
                <a:sym typeface="+mn-ea"/>
              </a:rPr>
              <a:t>risk,</a:t>
            </a:r>
            <a:r>
              <a:rPr lang="en-US" altLang="zh-CN" sz="2600">
                <a:latin typeface="Times New Roman" panose="02020603050405020304" charset="0"/>
                <a:ea typeface="华文中宋" panose="02010600040101010101" charset="-122"/>
                <a:cs typeface="Times New Roman" panose="02020603050405020304" charset="0"/>
                <a:sym typeface="+mn-ea"/>
              </a:rPr>
              <a:t> </a:t>
            </a:r>
            <a:r>
              <a:rPr lang="zh-CN" altLang="en-US" sz="2600">
                <a:latin typeface="Times New Roman" panose="02020603050405020304" charset="0"/>
                <a:ea typeface="华文中宋" panose="02010600040101010101" charset="-122"/>
                <a:cs typeface="Times New Roman" panose="02020603050405020304" charset="0"/>
                <a:sym typeface="+mn-ea"/>
              </a:rPr>
              <a:t>are following suit. Bands are then </a:t>
            </a:r>
            <a:r>
              <a:rPr lang="en-US" altLang="zh-CN" sz="2600">
                <a:latin typeface="Times New Roman" panose="02020603050405020304" charset="0"/>
                <a:ea typeface="华文中宋" panose="02010600040101010101" charset="-122"/>
                <a:cs typeface="Times New Roman" panose="02020603050405020304" charset="0"/>
                <a:sym typeface="+mn-ea"/>
              </a:rPr>
              <a:t>______ (hasty) </a:t>
            </a:r>
            <a:r>
              <a:rPr lang="zh-CN" altLang="en-US" sz="2600">
                <a:latin typeface="Times New Roman" panose="02020603050405020304" charset="0"/>
                <a:ea typeface="华文中宋" panose="02010600040101010101" charset="-122"/>
                <a:cs typeface="Times New Roman" panose="02020603050405020304" charset="0"/>
                <a:sym typeface="+mn-ea"/>
              </a:rPr>
              <a:t>assembled and installed inside.</a:t>
            </a:r>
            <a:endParaRPr lang="zh-CN" altLang="en-US" sz="2600">
              <a:latin typeface="Times New Roman" panose="02020603050405020304" charset="0"/>
              <a:ea typeface="华文中宋" panose="02010600040101010101" charset="-122"/>
              <a:cs typeface="Times New Roman" panose="02020603050405020304" charset="0"/>
              <a:sym typeface="+mn-ea"/>
            </a:endParaRPr>
          </a:p>
          <a:p>
            <a:pPr marL="0" indent="0" algn="l" fontAlgn="auto">
              <a:lnSpc>
                <a:spcPct val="95000"/>
              </a:lnSpc>
              <a:buNone/>
            </a:pPr>
            <a:r>
              <a:rPr lang="en-US" altLang="zh-CN" sz="2600">
                <a:latin typeface="Times New Roman" panose="02020603050405020304" charset="0"/>
                <a:ea typeface="华文中宋" panose="02010600040101010101" charset="-122"/>
                <a:cs typeface="Times New Roman" panose="02020603050405020304" charset="0"/>
                <a:sym typeface="+mn-ea"/>
              </a:rPr>
              <a:t>    </a:t>
            </a:r>
            <a:r>
              <a:rPr lang="zh-CN" altLang="en-US" sz="2600">
                <a:latin typeface="Times New Roman" panose="02020603050405020304" charset="0"/>
                <a:ea typeface="华文中宋" panose="02010600040101010101" charset="-122"/>
                <a:cs typeface="Times New Roman" panose="02020603050405020304" charset="0"/>
                <a:sym typeface="+mn-ea"/>
              </a:rPr>
              <a:t>Sitting on the edge of the busy Plaza Vieja, La Vitrola</a:t>
            </a:r>
            <a:r>
              <a:rPr lang="en-US" altLang="zh-CN" sz="2600">
                <a:latin typeface="Times New Roman" panose="02020603050405020304" charset="0"/>
                <a:ea typeface="华文中宋" panose="02010600040101010101" charset="-122"/>
                <a:cs typeface="Times New Roman" panose="02020603050405020304" charset="0"/>
                <a:sym typeface="+mn-ea"/>
              </a:rPr>
              <a:t> </a:t>
            </a:r>
            <a:r>
              <a:rPr lang="zh-CN" altLang="en-US" sz="2600">
                <a:latin typeface="Times New Roman" panose="02020603050405020304" charset="0"/>
                <a:ea typeface="华文中宋" panose="02010600040101010101" charset="-122"/>
                <a:cs typeface="Times New Roman" panose="02020603050405020304" charset="0"/>
                <a:sym typeface="+mn-ea"/>
              </a:rPr>
              <a:t>—</a:t>
            </a:r>
            <a:r>
              <a:rPr lang="en-US" altLang="zh-CN" sz="2600">
                <a:latin typeface="Times New Roman" panose="02020603050405020304" charset="0"/>
                <a:ea typeface="华文中宋" panose="02010600040101010101" charset="-122"/>
                <a:cs typeface="Times New Roman" panose="02020603050405020304" charset="0"/>
                <a:sym typeface="+mn-ea"/>
              </a:rPr>
              <a:t> ________ (mean) “</a:t>
            </a:r>
            <a:r>
              <a:rPr lang="zh-CN" altLang="en-US" sz="2600">
                <a:latin typeface="Times New Roman" panose="02020603050405020304" charset="0"/>
                <a:ea typeface="华文中宋" panose="02010600040101010101" charset="-122"/>
                <a:cs typeface="Times New Roman" panose="02020603050405020304" charset="0"/>
                <a:sym typeface="+mn-ea"/>
              </a:rPr>
              <a:t>The Jukebox</a:t>
            </a:r>
            <a:r>
              <a:rPr lang="en-US" altLang="zh-CN" sz="2600">
                <a:latin typeface="Times New Roman" panose="02020603050405020304" charset="0"/>
                <a:ea typeface="华文中宋" panose="02010600040101010101" charset="-122"/>
                <a:cs typeface="Times New Roman" panose="02020603050405020304" charset="0"/>
                <a:sym typeface="+mn-ea"/>
              </a:rPr>
              <a:t>” </a:t>
            </a:r>
            <a:r>
              <a:rPr lang="zh-CN" altLang="en-US" sz="2600">
                <a:latin typeface="Times New Roman" panose="02020603050405020304" charset="0"/>
                <a:ea typeface="华文中宋" panose="02010600040101010101" charset="-122"/>
                <a:cs typeface="Times New Roman" panose="02020603050405020304" charset="0"/>
                <a:sym typeface="+mn-ea"/>
              </a:rPr>
              <a:t>—</a:t>
            </a:r>
            <a:r>
              <a:rPr lang="en-US" altLang="zh-CN" sz="2600">
                <a:latin typeface="Times New Roman" panose="02020603050405020304" charset="0"/>
                <a:ea typeface="华文中宋" panose="02010600040101010101" charset="-122"/>
                <a:cs typeface="Times New Roman" panose="02020603050405020304" charset="0"/>
                <a:sym typeface="+mn-ea"/>
              </a:rPr>
              <a:t> </a:t>
            </a:r>
            <a:r>
              <a:rPr lang="zh-CN" altLang="en-US" sz="2600">
                <a:latin typeface="Times New Roman" panose="02020603050405020304" charset="0"/>
                <a:ea typeface="华文中宋" panose="02010600040101010101" charset="-122"/>
                <a:cs typeface="Times New Roman" panose="02020603050405020304" charset="0"/>
                <a:sym typeface="+mn-ea"/>
              </a:rPr>
              <a:t>was one of</a:t>
            </a:r>
            <a:r>
              <a:rPr lang="en-US" altLang="zh-CN" sz="2600">
                <a:latin typeface="Times New Roman" panose="02020603050405020304" charset="0"/>
                <a:ea typeface="华文中宋" panose="02010600040101010101" charset="-122"/>
                <a:cs typeface="Times New Roman" panose="02020603050405020304" charset="0"/>
                <a:sym typeface="+mn-ea"/>
              </a:rPr>
              <a:t> the </a:t>
            </a:r>
            <a:r>
              <a:rPr lang="zh-CN" altLang="en-US" sz="2600">
                <a:latin typeface="Times New Roman" panose="02020603050405020304" charset="0"/>
                <a:ea typeface="华文中宋" panose="02010600040101010101" charset="-122"/>
                <a:cs typeface="Times New Roman" panose="02020603050405020304" charset="0"/>
                <a:sym typeface="+mn-ea"/>
              </a:rPr>
              <a:t>first to reopen</a:t>
            </a:r>
            <a:r>
              <a:rPr lang="en-US" altLang="zh-CN" sz="2600">
                <a:latin typeface="Times New Roman" panose="02020603050405020304" charset="0"/>
                <a:ea typeface="华文中宋" panose="02010600040101010101" charset="-122"/>
                <a:cs typeface="Times New Roman" panose="02020603050405020304" charset="0"/>
                <a:sym typeface="+mn-ea"/>
              </a:rPr>
              <a:t> </a:t>
            </a:r>
            <a:r>
              <a:rPr lang="zh-CN" altLang="en-US" sz="2600">
                <a:solidFill>
                  <a:schemeClr val="tx1"/>
                </a:solidFill>
                <a:latin typeface="Times New Roman" panose="02020603050405020304" charset="0"/>
                <a:ea typeface="华文中宋" panose="02010600040101010101" charset="-122"/>
                <a:cs typeface="Times New Roman" panose="02020603050405020304" charset="0"/>
                <a:sym typeface="+mn-ea"/>
              </a:rPr>
              <a:t>its </a:t>
            </a:r>
            <a:r>
              <a:rPr lang="zh-CN" altLang="en-US" sz="2600">
                <a:latin typeface="Times New Roman" panose="02020603050405020304" charset="0"/>
                <a:ea typeface="华文中宋" panose="02010600040101010101" charset="-122"/>
                <a:cs typeface="Times New Roman" panose="02020603050405020304" charset="0"/>
                <a:sym typeface="+mn-ea"/>
              </a:rPr>
              <a:t>doors and strike up the band. Mirvel and</a:t>
            </a:r>
            <a:r>
              <a:rPr lang="en-US" altLang="zh-CN" sz="2600">
                <a:latin typeface="Times New Roman" panose="02020603050405020304" charset="0"/>
                <a:ea typeface="华文中宋" panose="02010600040101010101" charset="-122"/>
                <a:cs typeface="Times New Roman" panose="02020603050405020304" charset="0"/>
                <a:sym typeface="+mn-ea"/>
              </a:rPr>
              <a:t> </a:t>
            </a:r>
            <a:r>
              <a:rPr lang="zh-CN" altLang="en-US" sz="2600">
                <a:latin typeface="Times New Roman" panose="02020603050405020304" charset="0"/>
                <a:ea typeface="华文中宋" panose="02010600040101010101" charset="-122"/>
                <a:cs typeface="Times New Roman" panose="02020603050405020304" charset="0"/>
                <a:sym typeface="+mn-ea"/>
              </a:rPr>
              <a:t>I</a:t>
            </a:r>
            <a:r>
              <a:rPr lang="en-US" altLang="zh-CN" sz="2600">
                <a:latin typeface="Times New Roman" panose="02020603050405020304" charset="0"/>
                <a:ea typeface="华文中宋" panose="02010600040101010101" charset="-122"/>
                <a:cs typeface="Times New Roman" panose="02020603050405020304" charset="0"/>
                <a:sym typeface="+mn-ea"/>
              </a:rPr>
              <a:t> </a:t>
            </a:r>
            <a:r>
              <a:rPr lang="zh-CN" altLang="en-US" sz="2600">
                <a:latin typeface="Times New Roman" panose="02020603050405020304" charset="0"/>
                <a:ea typeface="华文中宋" panose="02010600040101010101" charset="-122"/>
                <a:cs typeface="Times New Roman" panose="02020603050405020304" charset="0"/>
                <a:sym typeface="+mn-ea"/>
              </a:rPr>
              <a:t>take a seat at the back, but we</a:t>
            </a:r>
            <a:r>
              <a:rPr lang="en-US" altLang="zh-CN" sz="2600">
                <a:latin typeface="Times New Roman" panose="02020603050405020304" charset="0"/>
                <a:ea typeface="华文中宋" panose="02010600040101010101" charset="-122"/>
                <a:cs typeface="Times New Roman" panose="02020603050405020304" charset="0"/>
                <a:sym typeface="+mn-ea"/>
              </a:rPr>
              <a:t> </a:t>
            </a:r>
            <a:r>
              <a:rPr lang="zh-CN" altLang="en-US" sz="2600">
                <a:latin typeface="Times New Roman" panose="02020603050405020304" charset="0"/>
                <a:ea typeface="华文中宋" panose="02010600040101010101" charset="-122"/>
                <a:cs typeface="Times New Roman" panose="02020603050405020304" charset="0"/>
                <a:sym typeface="+mn-ea"/>
              </a:rPr>
              <a:t>can hardly hear each other talk as the noise of the bongo</a:t>
            </a:r>
            <a:r>
              <a:rPr lang="en-US" altLang="zh-CN" sz="2600">
                <a:latin typeface="Times New Roman" panose="02020603050405020304" charset="0"/>
                <a:ea typeface="华文中宋" panose="02010600040101010101" charset="-122"/>
                <a:cs typeface="Times New Roman" panose="02020603050405020304" charset="0"/>
                <a:sym typeface="+mn-ea"/>
              </a:rPr>
              <a:t> (</a:t>
            </a:r>
            <a:r>
              <a:rPr lang="zh-CN" altLang="en-US" sz="2400">
                <a:latin typeface="Times New Roman" panose="02020603050405020304" charset="0"/>
                <a:ea typeface="华文中宋" panose="02010600040101010101" charset="-122"/>
                <a:cs typeface="Times New Roman" panose="02020603050405020304" charset="0"/>
                <a:sym typeface="+mn-ea"/>
              </a:rPr>
              <a:t>小手鼓</a:t>
            </a:r>
            <a:r>
              <a:rPr lang="en-US" altLang="zh-CN" sz="2600">
                <a:latin typeface="Times New Roman" panose="02020603050405020304" charset="0"/>
                <a:ea typeface="华文中宋" panose="02010600040101010101" charset="-122"/>
                <a:cs typeface="Times New Roman" panose="02020603050405020304" charset="0"/>
                <a:sym typeface="+mn-ea"/>
              </a:rPr>
              <a:t>)</a:t>
            </a:r>
            <a:r>
              <a:rPr lang="zh-CN" altLang="en-US" sz="2600">
                <a:latin typeface="Times New Roman" panose="02020603050405020304" charset="0"/>
                <a:ea typeface="华文中宋" panose="02010600040101010101" charset="-122"/>
                <a:cs typeface="Times New Roman" panose="02020603050405020304" charset="0"/>
                <a:sym typeface="+mn-ea"/>
              </a:rPr>
              <a:t> ricochets</a:t>
            </a:r>
            <a:r>
              <a:rPr lang="en-US" altLang="zh-CN" sz="2600">
                <a:latin typeface="Times New Roman" panose="02020603050405020304" charset="0"/>
                <a:ea typeface="华文中宋" panose="02010600040101010101" charset="-122"/>
                <a:cs typeface="Times New Roman" panose="02020603050405020304" charset="0"/>
                <a:sym typeface="+mn-ea"/>
              </a:rPr>
              <a:t> (</a:t>
            </a:r>
            <a:r>
              <a:rPr lang="en-US" altLang="zh-CN" sz="2400">
                <a:latin typeface="Times New Roman" panose="02020603050405020304" charset="0"/>
                <a:ea typeface="华文中宋" panose="02010600040101010101" charset="-122"/>
                <a:cs typeface="Times New Roman" panose="02020603050405020304" charset="0"/>
                <a:sym typeface="+mn-ea"/>
              </a:rPr>
              <a:t>反弹</a:t>
            </a:r>
            <a:r>
              <a:rPr lang="en-US" altLang="zh-CN" sz="2600">
                <a:latin typeface="Times New Roman" panose="02020603050405020304" charset="0"/>
                <a:ea typeface="华文中宋" panose="02010600040101010101" charset="-122"/>
                <a:cs typeface="Times New Roman" panose="02020603050405020304" charset="0"/>
                <a:sym typeface="+mn-ea"/>
              </a:rPr>
              <a:t>)</a:t>
            </a:r>
            <a:r>
              <a:rPr lang="zh-CN" altLang="en-US" sz="2600">
                <a:latin typeface="Times New Roman" panose="02020603050405020304" charset="0"/>
                <a:ea typeface="华文中宋" panose="02010600040101010101" charset="-122"/>
                <a:cs typeface="Times New Roman" panose="02020603050405020304" charset="0"/>
                <a:sym typeface="+mn-ea"/>
              </a:rPr>
              <a:t> off the </a:t>
            </a:r>
            <a:r>
              <a:rPr lang="en-US" altLang="zh-CN" sz="2600">
                <a:latin typeface="Times New Roman" panose="02020603050405020304" charset="0"/>
                <a:ea typeface="华文中宋" panose="02010600040101010101" charset="-122"/>
                <a:cs typeface="Times New Roman" panose="02020603050405020304" charset="0"/>
                <a:sym typeface="+mn-ea"/>
              </a:rPr>
              <a:t>_____ (wall) </a:t>
            </a:r>
            <a:r>
              <a:rPr lang="zh-CN" altLang="en-US" sz="2600">
                <a:latin typeface="Times New Roman" panose="02020603050405020304" charset="0"/>
                <a:ea typeface="华文中宋" panose="02010600040101010101" charset="-122"/>
                <a:cs typeface="Times New Roman" panose="02020603050405020304" charset="0"/>
                <a:sym typeface="+mn-ea"/>
              </a:rPr>
              <a:t>and the high trill</a:t>
            </a:r>
            <a:r>
              <a:rPr lang="en-US" altLang="zh-CN" sz="2600">
                <a:latin typeface="Times New Roman" panose="02020603050405020304" charset="0"/>
                <a:ea typeface="华文中宋" panose="02010600040101010101" charset="-122"/>
                <a:cs typeface="Times New Roman" panose="02020603050405020304" charset="0"/>
                <a:sym typeface="+mn-ea"/>
              </a:rPr>
              <a:t> (</a:t>
            </a:r>
            <a:r>
              <a:rPr lang="zh-CN" altLang="en-US" sz="2400">
                <a:latin typeface="Times New Roman" panose="02020603050405020304" charset="0"/>
                <a:ea typeface="华文中宋" panose="02010600040101010101" charset="-122"/>
                <a:cs typeface="Times New Roman" panose="02020603050405020304" charset="0"/>
                <a:sym typeface="+mn-ea"/>
              </a:rPr>
              <a:t>颤音</a:t>
            </a:r>
            <a:r>
              <a:rPr lang="en-US" altLang="zh-CN" sz="2600">
                <a:latin typeface="Times New Roman" panose="02020603050405020304" charset="0"/>
                <a:ea typeface="华文中宋" panose="02010600040101010101" charset="-122"/>
                <a:cs typeface="Times New Roman" panose="02020603050405020304" charset="0"/>
                <a:sym typeface="+mn-ea"/>
              </a:rPr>
              <a:t>)</a:t>
            </a:r>
            <a:r>
              <a:rPr lang="zh-CN" altLang="en-US" sz="2600">
                <a:latin typeface="Times New Roman" panose="02020603050405020304" charset="0"/>
                <a:ea typeface="华文中宋" panose="02010600040101010101" charset="-122"/>
                <a:cs typeface="Times New Roman" panose="02020603050405020304" charset="0"/>
                <a:sym typeface="+mn-ea"/>
              </a:rPr>
              <a:t> of a cornet</a:t>
            </a:r>
            <a:r>
              <a:rPr lang="en-US" altLang="zh-CN" sz="2600">
                <a:latin typeface="Times New Roman" panose="02020603050405020304" charset="0"/>
                <a:ea typeface="华文中宋" panose="02010600040101010101" charset="-122"/>
                <a:cs typeface="Times New Roman" panose="02020603050405020304" charset="0"/>
                <a:sym typeface="+mn-ea"/>
              </a:rPr>
              <a:t> </a:t>
            </a:r>
            <a:r>
              <a:rPr lang="en-US" altLang="zh-CN" sz="2400">
                <a:latin typeface="Times New Roman" panose="02020603050405020304" charset="0"/>
                <a:ea typeface="华文中宋" panose="02010600040101010101" charset="-122"/>
                <a:cs typeface="Times New Roman" panose="02020603050405020304" charset="0"/>
                <a:sym typeface="+mn-ea"/>
              </a:rPr>
              <a:t>(</a:t>
            </a:r>
            <a:r>
              <a:rPr lang="zh-CN" altLang="en-US" sz="2400">
                <a:latin typeface="Times New Roman" panose="02020603050405020304" charset="0"/>
                <a:ea typeface="华文中宋" panose="02010600040101010101" charset="-122"/>
                <a:cs typeface="Times New Roman" panose="02020603050405020304" charset="0"/>
                <a:sym typeface="+mn-ea"/>
              </a:rPr>
              <a:t>短号</a:t>
            </a:r>
            <a:r>
              <a:rPr lang="en-US" altLang="zh-CN" sz="2600">
                <a:latin typeface="Times New Roman" panose="02020603050405020304" charset="0"/>
                <a:ea typeface="华文中宋" panose="02010600040101010101" charset="-122"/>
                <a:cs typeface="Times New Roman" panose="02020603050405020304" charset="0"/>
                <a:sym typeface="+mn-ea"/>
              </a:rPr>
              <a:t>)</a:t>
            </a:r>
            <a:r>
              <a:rPr lang="zh-CN" altLang="en-US" sz="2600">
                <a:latin typeface="Times New Roman" panose="02020603050405020304" charset="0"/>
                <a:ea typeface="华文中宋" panose="02010600040101010101" charset="-122"/>
                <a:cs typeface="Times New Roman" panose="02020603050405020304" charset="0"/>
                <a:sym typeface="+mn-ea"/>
              </a:rPr>
              <a:t> competes with a whirring</a:t>
            </a:r>
            <a:r>
              <a:rPr lang="en-US" altLang="zh-CN" sz="2600">
                <a:latin typeface="Times New Roman" panose="02020603050405020304" charset="0"/>
                <a:ea typeface="华文中宋" panose="02010600040101010101" charset="-122"/>
                <a:cs typeface="Times New Roman" panose="02020603050405020304" charset="0"/>
                <a:sym typeface="+mn-ea"/>
              </a:rPr>
              <a:t> </a:t>
            </a:r>
            <a:r>
              <a:rPr lang="zh-CN" altLang="en-US" sz="2600">
                <a:latin typeface="Times New Roman" panose="02020603050405020304" charset="0"/>
                <a:ea typeface="华文中宋" panose="02010600040101010101" charset="-122"/>
                <a:cs typeface="Times New Roman" panose="02020603050405020304" charset="0"/>
                <a:sym typeface="+mn-ea"/>
              </a:rPr>
              <a:t>ceiling fan. For the </a:t>
            </a:r>
            <a:r>
              <a:rPr lang="zh-CN" altLang="en-US" sz="2600">
                <a:solidFill>
                  <a:schemeClr val="tx1"/>
                </a:solidFill>
                <a:latin typeface="Times New Roman" panose="02020603050405020304" charset="0"/>
                <a:ea typeface="华文中宋" panose="02010600040101010101" charset="-122"/>
                <a:cs typeface="Times New Roman" panose="02020603050405020304" charset="0"/>
                <a:sym typeface="+mn-ea"/>
              </a:rPr>
              <a:t>players</a:t>
            </a:r>
            <a:r>
              <a:rPr lang="zh-CN" altLang="en-US" sz="2600">
                <a:latin typeface="Times New Roman" panose="02020603050405020304" charset="0"/>
                <a:ea typeface="华文中宋" panose="02010600040101010101" charset="-122"/>
                <a:cs typeface="Times New Roman" panose="02020603050405020304" charset="0"/>
                <a:sym typeface="+mn-ea"/>
              </a:rPr>
              <a:t>, some performing with their eyes </a:t>
            </a:r>
            <a:r>
              <a:rPr lang="en-US" altLang="zh-CN" sz="2600">
                <a:latin typeface="Times New Roman" panose="02020603050405020304" charset="0"/>
                <a:ea typeface="华文中宋" panose="02010600040101010101" charset="-122"/>
                <a:cs typeface="Times New Roman" panose="02020603050405020304" charset="0"/>
                <a:sym typeface="+mn-ea"/>
              </a:rPr>
              <a:t>______ (close) </a:t>
            </a:r>
            <a:r>
              <a:rPr lang="zh-CN" altLang="en-US" sz="2600">
                <a:latin typeface="Times New Roman" panose="02020603050405020304" charset="0"/>
                <a:ea typeface="华文中宋" panose="02010600040101010101" charset="-122"/>
                <a:cs typeface="Times New Roman" panose="02020603050405020304" charset="0"/>
                <a:sym typeface="+mn-ea"/>
              </a:rPr>
              <a:t>in </a:t>
            </a:r>
            <a:r>
              <a:rPr lang="zh-CN" altLang="en-US" sz="2600">
                <a:solidFill>
                  <a:schemeClr val="tx1"/>
                </a:solidFill>
                <a:latin typeface="Times New Roman" panose="02020603050405020304" charset="0"/>
                <a:ea typeface="华文中宋" panose="02010600040101010101" charset="-122"/>
                <a:cs typeface="Times New Roman" panose="02020603050405020304" charset="0"/>
                <a:sym typeface="+mn-ea"/>
              </a:rPr>
              <a:t>an </a:t>
            </a:r>
            <a:r>
              <a:rPr lang="zh-CN" altLang="en-US" sz="2600">
                <a:latin typeface="Times New Roman" panose="02020603050405020304" charset="0"/>
                <a:ea typeface="华文中宋" panose="02010600040101010101" charset="-122"/>
                <a:cs typeface="Times New Roman" panose="02020603050405020304" charset="0"/>
                <a:sym typeface="+mn-ea"/>
              </a:rPr>
              <a:t>energetic </a:t>
            </a:r>
            <a:r>
              <a:rPr lang="zh-CN" altLang="en-US" sz="2600">
                <a:solidFill>
                  <a:srgbClr val="0000FF"/>
                </a:solidFill>
                <a:latin typeface="Times New Roman" panose="02020603050405020304" charset="0"/>
                <a:ea typeface="华文中宋" panose="02010600040101010101" charset="-122"/>
                <a:cs typeface="Times New Roman" panose="02020603050405020304" charset="0"/>
                <a:sym typeface="+mn-ea"/>
              </a:rPr>
              <a:t>rapture</a:t>
            </a:r>
            <a:r>
              <a:rPr lang="zh-CN" altLang="en-US" sz="2600">
                <a:latin typeface="Times New Roman" panose="02020603050405020304" charset="0"/>
                <a:ea typeface="华文中宋" panose="02010600040101010101" charset="-122"/>
                <a:cs typeface="Times New Roman" panose="02020603050405020304" charset="0"/>
                <a:sym typeface="+mn-ea"/>
              </a:rPr>
              <a:t>,</a:t>
            </a:r>
            <a:r>
              <a:rPr lang="en-US" altLang="zh-CN" sz="2600">
                <a:latin typeface="Times New Roman" panose="02020603050405020304" charset="0"/>
                <a:ea typeface="华文中宋" panose="02010600040101010101" charset="-122"/>
                <a:cs typeface="Times New Roman" panose="02020603050405020304" charset="0"/>
                <a:sym typeface="+mn-ea"/>
              </a:rPr>
              <a:t> </a:t>
            </a:r>
            <a:r>
              <a:rPr lang="zh-CN" altLang="en-US" sz="2600">
                <a:latin typeface="Times New Roman" panose="02020603050405020304" charset="0"/>
                <a:ea typeface="华文中宋" panose="02010600040101010101" charset="-122"/>
                <a:cs typeface="Times New Roman" panose="02020603050405020304" charset="0"/>
                <a:sym typeface="+mn-ea"/>
              </a:rPr>
              <a:t>the music </a:t>
            </a:r>
            <a:r>
              <a:rPr lang="en-US" altLang="zh-CN" sz="2600">
                <a:latin typeface="Times New Roman" panose="02020603050405020304" charset="0"/>
                <a:ea typeface="华文中宋" panose="02010600040101010101" charset="-122"/>
                <a:cs typeface="Times New Roman" panose="02020603050405020304" charset="0"/>
                <a:sym typeface="+mn-ea"/>
              </a:rPr>
              <a:t>_____ (look) </a:t>
            </a:r>
            <a:r>
              <a:rPr lang="zh-CN" altLang="en-US" sz="2600">
                <a:latin typeface="Times New Roman" panose="02020603050405020304" charset="0"/>
                <a:ea typeface="华文中宋" panose="02010600040101010101" charset="-122"/>
                <a:cs typeface="Times New Roman" panose="02020603050405020304" charset="0"/>
                <a:sym typeface="+mn-ea"/>
              </a:rPr>
              <a:t>as much an exorcism</a:t>
            </a:r>
            <a:r>
              <a:rPr lang="en-US" altLang="zh-CN" sz="2600">
                <a:latin typeface="Times New Roman" panose="02020603050405020304" charset="0"/>
                <a:ea typeface="华文中宋" panose="02010600040101010101" charset="-122"/>
                <a:cs typeface="Times New Roman" panose="02020603050405020304" charset="0"/>
                <a:sym typeface="+mn-ea"/>
              </a:rPr>
              <a:t> (</a:t>
            </a:r>
            <a:r>
              <a:rPr lang="en-US" altLang="zh-CN" sz="2400">
                <a:latin typeface="Times New Roman" panose="02020603050405020304" charset="0"/>
                <a:ea typeface="华文中宋" panose="02010600040101010101" charset="-122"/>
                <a:cs typeface="Times New Roman" panose="02020603050405020304" charset="0"/>
                <a:sym typeface="+mn-ea"/>
              </a:rPr>
              <a:t>驱魔</a:t>
            </a:r>
            <a:r>
              <a:rPr lang="en-US" altLang="zh-CN" sz="2600">
                <a:latin typeface="Times New Roman" panose="02020603050405020304" charset="0"/>
                <a:ea typeface="华文中宋" panose="02010600040101010101" charset="-122"/>
                <a:cs typeface="Times New Roman" panose="02020603050405020304" charset="0"/>
                <a:sym typeface="+mn-ea"/>
              </a:rPr>
              <a:t>)</a:t>
            </a:r>
            <a:r>
              <a:rPr lang="zh-CN" altLang="en-US" sz="2600">
                <a:latin typeface="Times New Roman" panose="02020603050405020304" charset="0"/>
                <a:ea typeface="华文中宋" panose="02010600040101010101" charset="-122"/>
                <a:cs typeface="Times New Roman" panose="02020603050405020304" charset="0"/>
                <a:sym typeface="+mn-ea"/>
              </a:rPr>
              <a:t> as it does a concert.</a:t>
            </a:r>
            <a:endParaRPr lang="zh-CN" altLang="en-US" sz="2600">
              <a:latin typeface="Times New Roman" panose="02020603050405020304" charset="0"/>
              <a:ea typeface="华文中宋" panose="02010600040101010101" charset="-122"/>
              <a:cs typeface="Times New Roman" panose="02020603050405020304" charset="0"/>
              <a:sym typeface="+mn-ea"/>
            </a:endParaRPr>
          </a:p>
        </p:txBody>
      </p:sp>
      <p:sp>
        <p:nvSpPr>
          <p:cNvPr id="2" name="文本框 1"/>
          <p:cNvSpPr txBox="1"/>
          <p:nvPr/>
        </p:nvSpPr>
        <p:spPr>
          <a:xfrm>
            <a:off x="5867400" y="525145"/>
            <a:ext cx="687070" cy="491490"/>
          </a:xfrm>
          <a:prstGeom prst="rect">
            <a:avLst/>
          </a:prstGeom>
          <a:noFill/>
        </p:spPr>
        <p:txBody>
          <a:bodyPr wrap="none" rtlCol="0" anchor="t">
            <a:spAutoFit/>
          </a:bodyPr>
          <a:p>
            <a:r>
              <a:rPr lang="zh-CN" altLang="en-US" sz="2600">
                <a:solidFill>
                  <a:srgbClr val="FF0000"/>
                </a:solidFill>
                <a:latin typeface="Times New Roman" panose="02020603050405020304" charset="0"/>
                <a:cs typeface="Times New Roman" panose="02020603050405020304" charset="0"/>
                <a:sym typeface="+mn-ea"/>
              </a:rPr>
              <a:t>but </a:t>
            </a:r>
            <a:endParaRPr lang="zh-CN" altLang="en-US"/>
          </a:p>
        </p:txBody>
      </p:sp>
      <p:sp>
        <p:nvSpPr>
          <p:cNvPr id="3" name="文本框 2"/>
          <p:cNvSpPr txBox="1"/>
          <p:nvPr/>
        </p:nvSpPr>
        <p:spPr>
          <a:xfrm>
            <a:off x="6141085" y="882650"/>
            <a:ext cx="1731010" cy="491490"/>
          </a:xfrm>
          <a:prstGeom prst="rect">
            <a:avLst/>
          </a:prstGeom>
          <a:noFill/>
        </p:spPr>
        <p:txBody>
          <a:bodyPr wrap="none" rtlCol="0" anchor="t">
            <a:spAutoFit/>
          </a:bodyPr>
          <a:p>
            <a:r>
              <a:rPr lang="zh-CN" altLang="en-US" sz="2600">
                <a:solidFill>
                  <a:srgbClr val="FF0000"/>
                </a:solidFill>
                <a:latin typeface="Times New Roman" panose="02020603050405020304" charset="0"/>
                <a:ea typeface="华文中宋" panose="02010600040101010101" charset="-122"/>
                <a:cs typeface="Times New Roman" panose="02020603050405020304" charset="0"/>
                <a:sym typeface="+mn-ea"/>
              </a:rPr>
              <a:t>restrictions </a:t>
            </a:r>
            <a:endParaRPr lang="zh-CN" altLang="en-US"/>
          </a:p>
        </p:txBody>
      </p:sp>
      <p:sp>
        <p:nvSpPr>
          <p:cNvPr id="5" name="文本框 4"/>
          <p:cNvSpPr txBox="1"/>
          <p:nvPr/>
        </p:nvSpPr>
        <p:spPr>
          <a:xfrm>
            <a:off x="2406650" y="1630680"/>
            <a:ext cx="650240" cy="491490"/>
          </a:xfrm>
          <a:prstGeom prst="rect">
            <a:avLst/>
          </a:prstGeom>
          <a:noFill/>
        </p:spPr>
        <p:txBody>
          <a:bodyPr wrap="none" rtlCol="0" anchor="t">
            <a:spAutoFit/>
          </a:bodyPr>
          <a:p>
            <a:r>
              <a:rPr lang="zh-CN" altLang="en-US" sz="2600">
                <a:solidFill>
                  <a:srgbClr val="FF0000"/>
                </a:solidFill>
                <a:latin typeface="Times New Roman" panose="02020603050405020304" charset="0"/>
                <a:ea typeface="华文中宋" panose="02010600040101010101" charset="-122"/>
                <a:cs typeface="Times New Roman" panose="02020603050405020304" charset="0"/>
                <a:sym typeface="+mn-ea"/>
              </a:rPr>
              <a:t>for </a:t>
            </a:r>
            <a:endParaRPr lang="zh-CN" altLang="en-US"/>
          </a:p>
        </p:txBody>
      </p:sp>
      <p:sp>
        <p:nvSpPr>
          <p:cNvPr id="6" name="文本框 5"/>
          <p:cNvSpPr txBox="1"/>
          <p:nvPr/>
        </p:nvSpPr>
        <p:spPr>
          <a:xfrm>
            <a:off x="2630170" y="2032635"/>
            <a:ext cx="760095" cy="491490"/>
          </a:xfrm>
          <a:prstGeom prst="rect">
            <a:avLst/>
          </a:prstGeom>
          <a:noFill/>
        </p:spPr>
        <p:txBody>
          <a:bodyPr wrap="none" rtlCol="0" anchor="t">
            <a:spAutoFit/>
          </a:bodyPr>
          <a:p>
            <a:pPr algn="ctr"/>
            <a:r>
              <a:rPr lang="zh-CN" altLang="en-US" sz="2600">
                <a:solidFill>
                  <a:srgbClr val="FF0000"/>
                </a:solidFill>
                <a:latin typeface="Times New Roman" panose="02020603050405020304" charset="0"/>
                <a:ea typeface="华文中宋" panose="02010600040101010101" charset="-122"/>
                <a:cs typeface="Times New Roman" panose="02020603050405020304" charset="0"/>
                <a:sym typeface="+mn-ea"/>
              </a:rPr>
              <a:t>that </a:t>
            </a:r>
            <a:endParaRPr lang="zh-CN" altLang="en-US"/>
          </a:p>
        </p:txBody>
      </p:sp>
      <p:sp>
        <p:nvSpPr>
          <p:cNvPr id="8" name="文本框 7"/>
          <p:cNvSpPr txBox="1"/>
          <p:nvPr/>
        </p:nvSpPr>
        <p:spPr>
          <a:xfrm>
            <a:off x="2755265" y="2760980"/>
            <a:ext cx="1621790" cy="491490"/>
          </a:xfrm>
          <a:prstGeom prst="rect">
            <a:avLst/>
          </a:prstGeom>
          <a:noFill/>
        </p:spPr>
        <p:txBody>
          <a:bodyPr wrap="none" rtlCol="0" anchor="t">
            <a:spAutoFit/>
          </a:bodyPr>
          <a:p>
            <a:r>
              <a:rPr lang="zh-CN" altLang="en-US" sz="2600">
                <a:solidFill>
                  <a:srgbClr val="FF0000"/>
                </a:solidFill>
                <a:latin typeface="Times New Roman" panose="02020603050405020304" charset="0"/>
                <a:ea typeface="华文中宋" panose="02010600040101010101" charset="-122"/>
                <a:cs typeface="Times New Roman" panose="02020603050405020304" charset="0"/>
                <a:sym typeface="+mn-ea"/>
              </a:rPr>
              <a:t>to improve</a:t>
            </a:r>
            <a:endParaRPr lang="zh-CN" altLang="en-US"/>
          </a:p>
        </p:txBody>
      </p:sp>
      <p:sp>
        <p:nvSpPr>
          <p:cNvPr id="9" name="文本框 8"/>
          <p:cNvSpPr txBox="1"/>
          <p:nvPr/>
        </p:nvSpPr>
        <p:spPr>
          <a:xfrm>
            <a:off x="5305425" y="3571240"/>
            <a:ext cx="1144905" cy="491490"/>
          </a:xfrm>
          <a:prstGeom prst="rect">
            <a:avLst/>
          </a:prstGeom>
          <a:noFill/>
        </p:spPr>
        <p:txBody>
          <a:bodyPr wrap="none" rtlCol="0" anchor="t">
            <a:spAutoFit/>
          </a:bodyPr>
          <a:p>
            <a:r>
              <a:rPr lang="zh-CN" altLang="en-US" sz="2600">
                <a:solidFill>
                  <a:srgbClr val="FF0000"/>
                </a:solidFill>
                <a:latin typeface="Times New Roman" panose="02020603050405020304" charset="0"/>
                <a:ea typeface="华文中宋" panose="02010600040101010101" charset="-122"/>
                <a:cs typeface="Times New Roman" panose="02020603050405020304" charset="0"/>
                <a:sym typeface="+mn-ea"/>
              </a:rPr>
              <a:t>hastily </a:t>
            </a:r>
            <a:endParaRPr lang="zh-CN" altLang="en-US"/>
          </a:p>
        </p:txBody>
      </p:sp>
      <p:sp>
        <p:nvSpPr>
          <p:cNvPr id="10" name="文本框 9"/>
          <p:cNvSpPr txBox="1"/>
          <p:nvPr/>
        </p:nvSpPr>
        <p:spPr>
          <a:xfrm>
            <a:off x="8079105" y="3910965"/>
            <a:ext cx="1402080" cy="491490"/>
          </a:xfrm>
          <a:prstGeom prst="rect">
            <a:avLst/>
          </a:prstGeom>
          <a:noFill/>
        </p:spPr>
        <p:txBody>
          <a:bodyPr wrap="none" rtlCol="0" anchor="t">
            <a:spAutoFit/>
          </a:bodyPr>
          <a:p>
            <a:r>
              <a:rPr lang="zh-CN" altLang="en-US" sz="2600">
                <a:solidFill>
                  <a:srgbClr val="FF0000"/>
                </a:solidFill>
                <a:latin typeface="Times New Roman" panose="02020603050405020304" charset="0"/>
                <a:ea typeface="华文中宋" panose="02010600040101010101" charset="-122"/>
                <a:cs typeface="Times New Roman" panose="02020603050405020304" charset="0"/>
                <a:sym typeface="+mn-ea"/>
              </a:rPr>
              <a:t>meaning </a:t>
            </a:r>
            <a:endParaRPr lang="zh-CN" altLang="en-US"/>
          </a:p>
        </p:txBody>
      </p:sp>
      <p:sp>
        <p:nvSpPr>
          <p:cNvPr id="13" name="文本框 12"/>
          <p:cNvSpPr txBox="1"/>
          <p:nvPr/>
        </p:nvSpPr>
        <p:spPr>
          <a:xfrm>
            <a:off x="4418330" y="5023485"/>
            <a:ext cx="962025" cy="491490"/>
          </a:xfrm>
          <a:prstGeom prst="rect">
            <a:avLst/>
          </a:prstGeom>
          <a:noFill/>
        </p:spPr>
        <p:txBody>
          <a:bodyPr wrap="none" rtlCol="0" anchor="t">
            <a:spAutoFit/>
          </a:bodyPr>
          <a:p>
            <a:r>
              <a:rPr lang="zh-CN" altLang="en-US" sz="2600">
                <a:solidFill>
                  <a:srgbClr val="FF0000"/>
                </a:solidFill>
                <a:latin typeface="Times New Roman" panose="02020603050405020304" charset="0"/>
                <a:ea typeface="华文中宋" panose="02010600040101010101" charset="-122"/>
                <a:cs typeface="Times New Roman" panose="02020603050405020304" charset="0"/>
                <a:sym typeface="+mn-ea"/>
              </a:rPr>
              <a:t>walls </a:t>
            </a:r>
            <a:endParaRPr lang="zh-CN" altLang="en-US"/>
          </a:p>
        </p:txBody>
      </p:sp>
      <p:sp>
        <p:nvSpPr>
          <p:cNvPr id="14" name="文本框 13"/>
          <p:cNvSpPr txBox="1"/>
          <p:nvPr/>
        </p:nvSpPr>
        <p:spPr>
          <a:xfrm>
            <a:off x="116840" y="5761355"/>
            <a:ext cx="1108710" cy="491490"/>
          </a:xfrm>
          <a:prstGeom prst="rect">
            <a:avLst/>
          </a:prstGeom>
          <a:noFill/>
        </p:spPr>
        <p:txBody>
          <a:bodyPr wrap="none" rtlCol="0" anchor="t">
            <a:spAutoFit/>
          </a:bodyPr>
          <a:p>
            <a:r>
              <a:rPr lang="en-US" altLang="zh-CN" sz="2600">
                <a:solidFill>
                  <a:srgbClr val="FF0000"/>
                </a:solidFill>
                <a:latin typeface="Times New Roman" panose="02020603050405020304" charset="0"/>
                <a:ea typeface="华文中宋" panose="02010600040101010101" charset="-122"/>
                <a:cs typeface="Times New Roman" panose="02020603050405020304" charset="0"/>
                <a:sym typeface="+mn-ea"/>
              </a:rPr>
              <a:t>closed </a:t>
            </a:r>
            <a:endParaRPr lang="zh-CN" altLang="en-US"/>
          </a:p>
        </p:txBody>
      </p:sp>
      <p:sp>
        <p:nvSpPr>
          <p:cNvPr id="15" name="文本框 14"/>
          <p:cNvSpPr txBox="1"/>
          <p:nvPr/>
        </p:nvSpPr>
        <p:spPr>
          <a:xfrm>
            <a:off x="6612890" y="5780405"/>
            <a:ext cx="980440" cy="491490"/>
          </a:xfrm>
          <a:prstGeom prst="rect">
            <a:avLst/>
          </a:prstGeom>
          <a:noFill/>
        </p:spPr>
        <p:txBody>
          <a:bodyPr wrap="none" rtlCol="0" anchor="t">
            <a:spAutoFit/>
          </a:bodyPr>
          <a:p>
            <a:r>
              <a:rPr lang="zh-CN" altLang="en-US" sz="2600">
                <a:solidFill>
                  <a:srgbClr val="FF0000"/>
                </a:solidFill>
                <a:latin typeface="Times New Roman" panose="02020603050405020304" charset="0"/>
                <a:ea typeface="华文中宋" panose="02010600040101010101" charset="-122"/>
                <a:cs typeface="Times New Roman" panose="02020603050405020304" charset="0"/>
                <a:sym typeface="+mn-ea"/>
              </a:rPr>
              <a:t>looks </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8" grpId="0"/>
      <p:bldP spid="9" grpId="0"/>
      <p:bldP spid="10" grpId="0"/>
      <p:bldP spid="13" grpId="0"/>
      <p:bldP spid="14" grpId="0"/>
      <p:bldP spid="15" grpId="0"/>
      <p:bldP spid="2" grpId="1"/>
      <p:bldP spid="3" grpId="1"/>
      <p:bldP spid="5" grpId="1"/>
      <p:bldP spid="6" grpId="1"/>
      <p:bldP spid="8" grpId="1"/>
      <p:bldP spid="9" grpId="1"/>
      <p:bldP spid="10" grpId="1"/>
      <p:bldP spid="13" grpId="1"/>
      <p:bldP spid="14" grpId="1"/>
      <p:bldP spid="15"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106680" y="751840"/>
            <a:ext cx="12098655" cy="482600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zh-CN" altLang="en-US" sz="2800">
                <a:solidFill>
                  <a:srgbClr val="0000FF"/>
                </a:solidFill>
                <a:latin typeface="Times New Roman" panose="02020603050405020304" charset="0"/>
                <a:cs typeface="Times New Roman" panose="02020603050405020304" charset="0"/>
                <a:sym typeface="+mn-ea"/>
              </a:rPr>
              <a:t>halt</a:t>
            </a:r>
            <a:r>
              <a:rPr lang="en-US" altLang="zh-CN" sz="2800">
                <a:latin typeface="Times New Roman" panose="02020603050405020304" charset="0"/>
                <a:ea typeface="华文中宋" panose="02010600040101010101" charset="-122"/>
                <a:cs typeface="Times New Roman" panose="02020603050405020304" charset="0"/>
                <a:sym typeface="+mn-ea"/>
              </a:rPr>
              <a:t>: to stop; to make sb/sth stop （使）停止，停下</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 police were halting traffic on the parade route.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sym typeface="+mn-ea"/>
              </a:rPr>
              <a:t>     警察正阻止车辆在游行路线上行驶</a:t>
            </a:r>
            <a:r>
              <a:rPr lang="zh-CN" altLang="en-US" sz="2800">
                <a:latin typeface="Times New Roman" panose="02020603050405020304" charset="0"/>
                <a:ea typeface="华文中宋" panose="02010600040101010101" charset="-122"/>
                <a:cs typeface="Times New Roman" panose="02020603050405020304" charset="0"/>
                <a:sym typeface="+mn-ea"/>
              </a:rPr>
              <a:t>。</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3200">
                <a:latin typeface="Times New Roman" panose="02020603050405020304" charset="0"/>
                <a:cs typeface="Times New Roman" panose="02020603050405020304" charset="0"/>
              </a:rPr>
              <a:t>2. </a:t>
            </a:r>
            <a:r>
              <a:rPr lang="en-US" altLang="zh-CN" sz="2800">
                <a:solidFill>
                  <a:srgbClr val="3333FF"/>
                </a:solidFill>
                <a:latin typeface="Times New Roman" panose="02020603050405020304" charset="0"/>
                <a:cs typeface="Times New Roman" panose="02020603050405020304" charset="0"/>
              </a:rPr>
              <a:t>rapture</a:t>
            </a:r>
            <a:r>
              <a:rPr lang="en-US" altLang="zh-CN" sz="2800"/>
              <a:t>: </a:t>
            </a:r>
            <a:r>
              <a:rPr sz="2800">
                <a:latin typeface="Times New Roman" panose="02020603050405020304" charset="0"/>
                <a:ea typeface="华文中宋" panose="02010600040101010101" charset="-122"/>
                <a:cs typeface="Times New Roman" panose="02020603050405020304" charset="0"/>
                <a:sym typeface="+mn-ea"/>
              </a:rPr>
              <a:t>a feeling of extreme pleasure and happiness 狂喜</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His speech was received with rapture by his supporters.  </a:t>
            </a:r>
            <a:endParaRPr lang="en-US" altLang="zh-CN" sz="2800">
              <a:latin typeface="Times New Roman" panose="02020603050405020304" charset="0"/>
              <a:cs typeface="Times New Roman" panose="02020603050405020304" charset="0"/>
              <a:sym typeface="+mn-ea"/>
            </a:endParaRPr>
          </a:p>
          <a:p>
            <a:pPr indent="0" algn="l">
              <a:lnSpc>
                <a:spcPct val="90000"/>
              </a:lnSpc>
              <a:spcBef>
                <a:spcPts val="1000"/>
              </a:spcBef>
              <a:buClrTx/>
              <a:buSzTx/>
              <a:buFont typeface="Wingdings" panose="05000000000000000000" charset="0"/>
              <a:buNone/>
            </a:pPr>
            <a:r>
              <a:rPr lang="en-US" altLang="zh-CN" sz="2800">
                <a:latin typeface="华文中宋" panose="02010600040101010101" charset="-122"/>
                <a:ea typeface="华文中宋" panose="02010600040101010101" charset="-122"/>
                <a:cs typeface="华文中宋" panose="02010600040101010101" charset="-122"/>
                <a:sym typeface="+mn-ea"/>
              </a:rPr>
              <a:t>    他的演说受到了其支持者的热烈欢呼。    </a:t>
            </a:r>
            <a:endParaRPr lang="en-US" altLang="zh-CN" sz="2800">
              <a:latin typeface="Times New Roman" panose="02020603050405020304" charset="0"/>
              <a:cs typeface="Times New Roman" panose="02020603050405020304" charset="0"/>
              <a:sym typeface="+mn-ea"/>
            </a:endParaRPr>
          </a:p>
        </p:txBody>
      </p:sp>
      <p:sp>
        <p:nvSpPr>
          <p:cNvPr id="1048604" name="文本框 1"/>
          <p:cNvSpPr txBox="1"/>
          <p:nvPr/>
        </p:nvSpPr>
        <p:spPr>
          <a:xfrm>
            <a:off x="259715" y="2286000"/>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259715" y="2817495"/>
            <a:ext cx="7419975" cy="553085"/>
          </a:xfrm>
          <a:prstGeom prst="rect">
            <a:avLst/>
          </a:prstGeom>
          <a:noFill/>
        </p:spPr>
        <p:txBody>
          <a:bodyPr wrap="square" rtlCol="0">
            <a:spAutoFit/>
          </a:bodyPr>
          <a:lstStyle/>
          <a:p>
            <a:r>
              <a:rPr lang="en-US" altLang="zh-CN" sz="3000">
                <a:solidFill>
                  <a:srgbClr val="FF0000"/>
                </a:solidFill>
                <a:latin typeface="Times New Roman" panose="02020603050405020304" charset="0"/>
                <a:ea typeface="华文中宋" panose="02010600040101010101" charset="-122"/>
                <a:cs typeface="Times New Roman" panose="02020603050405020304" charset="0"/>
                <a:sym typeface="+mn-ea"/>
              </a:rPr>
              <a:t>They halted at a short distance from the house. </a:t>
            </a:r>
            <a:endParaRPr lang="en-US" altLang="zh-CN" sz="30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269240" y="5612765"/>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69240" y="6106160"/>
            <a:ext cx="6601460" cy="553085"/>
          </a:xfrm>
          <a:prstGeom prst="rect">
            <a:avLst/>
          </a:prstGeom>
          <a:noFill/>
        </p:spPr>
        <p:txBody>
          <a:bodyPr wrap="square" rtlCol="0">
            <a:spAutoFit/>
          </a:bodyPr>
          <a:lstStyle/>
          <a:p>
            <a:r>
              <a:rPr sz="3000">
                <a:solidFill>
                  <a:srgbClr val="FF0000"/>
                </a:solidFill>
                <a:latin typeface="Times New Roman" panose="02020603050405020304" charset="0"/>
                <a:cs typeface="Times New Roman" panose="02020603050405020304" charset="0"/>
              </a:rPr>
              <a:t>The children gazed at her in</a:t>
            </a:r>
            <a:r>
              <a:rPr lang="en-US" sz="3000">
                <a:solidFill>
                  <a:srgbClr val="FF0000"/>
                </a:solidFill>
                <a:latin typeface="Times New Roman" panose="02020603050405020304" charset="0"/>
                <a:cs typeface="Times New Roman" panose="02020603050405020304" charset="0"/>
              </a:rPr>
              <a:t>/with</a:t>
            </a:r>
            <a:r>
              <a:rPr sz="3000">
                <a:solidFill>
                  <a:srgbClr val="FF0000"/>
                </a:solidFill>
                <a:latin typeface="Times New Roman" panose="02020603050405020304" charset="0"/>
                <a:cs typeface="Times New Roman" panose="02020603050405020304" charset="0"/>
              </a:rPr>
              <a:t> rapture. </a:t>
            </a:r>
            <a:endParaRPr sz="30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042795" y="2286000"/>
            <a:ext cx="5763895" cy="521970"/>
          </a:xfrm>
          <a:prstGeom prst="rect">
            <a:avLst/>
          </a:prstGeom>
          <a:noFill/>
        </p:spPr>
        <p:txBody>
          <a:bodyPr wrap="square" rtlCol="0" anchor="t">
            <a:spAutoFit/>
          </a:bodyPr>
          <a:lstStyle/>
          <a:p>
            <a:r>
              <a:rPr lang="zh-CN" altLang="en-US" sz="2800">
                <a:ea typeface="华文中宋" panose="02010600040101010101" charset="-122"/>
              </a:rPr>
              <a:t>他们停在离房子不远处。 </a:t>
            </a:r>
            <a:endParaRPr lang="zh-CN" altLang="en-US" sz="2800">
              <a:ea typeface="华文中宋" panose="02010600040101010101" charset="-122"/>
            </a:endParaRPr>
          </a:p>
        </p:txBody>
      </p:sp>
      <p:cxnSp>
        <p:nvCxnSpPr>
          <p:cNvPr id="3145728" name="直接连接符 8"/>
          <p:cNvCxnSpPr/>
          <p:nvPr/>
        </p:nvCxnSpPr>
        <p:spPr>
          <a:xfrm flipV="1">
            <a:off x="311150" y="3324860"/>
            <a:ext cx="7236000"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602095"/>
            <a:ext cx="6444000"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2687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zh-CN" sz="2800" b="1" dirty="0">
              <a:solidFill>
                <a:schemeClr val="lt1"/>
              </a:solidFill>
              <a:sym typeface="+mn-ea"/>
            </a:endParaRPr>
          </a:p>
        </p:txBody>
      </p:sp>
      <p:sp>
        <p:nvSpPr>
          <p:cNvPr id="3" name="文本框 6"/>
          <p:cNvSpPr txBox="1"/>
          <p:nvPr/>
        </p:nvSpPr>
        <p:spPr>
          <a:xfrm>
            <a:off x="2052320" y="5612765"/>
            <a:ext cx="6495415" cy="521970"/>
          </a:xfrm>
          <a:prstGeom prst="rect">
            <a:avLst/>
          </a:prstGeom>
          <a:noFill/>
        </p:spPr>
        <p:txBody>
          <a:bodyPr wrap="square" rtlCol="0" anchor="t">
            <a:spAutoFit/>
          </a:bodyPr>
          <a:p>
            <a:r>
              <a:rPr lang="zh-CN" altLang="en-US" sz="2800">
                <a:latin typeface="华文中宋" panose="02010600040101010101" charset="-122"/>
                <a:ea typeface="华文中宋" panose="02010600040101010101" charset="-122"/>
              </a:rPr>
              <a:t>孩子们欣喜若狂地看着她。  </a:t>
            </a:r>
            <a:endParaRPr lang="zh-CN" altLang="en-US" sz="2800">
              <a:latin typeface="华文中宋" panose="02010600040101010101" charset="-122"/>
              <a:ea typeface="华文中宋" panose="0201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wipe(down)">
                                      <p:cBhvr>
                                        <p:cTn id="7" dur="500"/>
                                        <p:tgtEl>
                                          <p:spTgt spid="1048602">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wipe(down)">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4"/>
                                        </p:tgtEl>
                                        <p:attrNameLst>
                                          <p:attrName>style.visibility</p:attrName>
                                        </p:attrNameLst>
                                      </p:cBhvr>
                                      <p:to>
                                        <p:strVal val="visible"/>
                                      </p:to>
                                    </p:set>
                                    <p:animEffect transition="in" filter="blinds(horizontal)">
                                      <p:cBhvr>
                                        <p:cTn id="15" dur="500"/>
                                        <p:tgtEl>
                                          <p:spTgt spid="104860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wipe(down)">
                                      <p:cBhvr>
                                        <p:cTn id="34" dur="500"/>
                                        <p:tgtEl>
                                          <p:spTgt spid="1048602">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048606"/>
                                        </p:tgtEl>
                                        <p:attrNameLst>
                                          <p:attrName>style.visibility</p:attrName>
                                        </p:attrNameLst>
                                      </p:cBhvr>
                                      <p:to>
                                        <p:strVal val="visible"/>
                                      </p:to>
                                    </p:set>
                                    <p:animEffect transition="in" filter="blinds(horizontal)">
                                      <p:cBhvr>
                                        <p:cTn id="39" dur="500"/>
                                        <p:tgtEl>
                                          <p:spTgt spid="1048606"/>
                                        </p:tgtEl>
                                      </p:cBhvr>
                                    </p:animEffect>
                                  </p:childTnLst>
                                </p:cTn>
                              </p:par>
                              <p:par>
                                <p:cTn id="40" presetID="22" presetClass="entr" presetSubtype="4" fill="hold" nodeType="withEffect">
                                  <p:stCondLst>
                                    <p:cond delay="0"/>
                                  </p:stCondLst>
                                  <p:childTnLst>
                                    <p:set>
                                      <p:cBhvr>
                                        <p:cTn id="41" dur="1" fill="hold">
                                          <p:stCondLst>
                                            <p:cond delay="0"/>
                                          </p:stCondLst>
                                        </p:cTn>
                                        <p:tgtEl>
                                          <p:spTgt spid="3145729"/>
                                        </p:tgtEl>
                                        <p:attrNameLst>
                                          <p:attrName>style.visibility</p:attrName>
                                        </p:attrNameLst>
                                      </p:cBhvr>
                                      <p:to>
                                        <p:strVal val="visible"/>
                                      </p:to>
                                    </p:set>
                                    <p:animEffect transition="in" filter="wipe(down)">
                                      <p:cBhvr>
                                        <p:cTn id="42" dur="500"/>
                                        <p:tgtEl>
                                          <p:spTgt spid="314572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linds(horizont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08915" y="4067810"/>
            <a:ext cx="11856085" cy="239585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450215" y="4161155"/>
            <a:ext cx="11614785" cy="1291590"/>
          </a:xfrm>
          <a:prstGeom prst="rect">
            <a:avLst/>
          </a:prstGeom>
          <a:noFill/>
        </p:spPr>
        <p:txBody>
          <a:bodyPr wrap="square">
            <a:spAutoFit/>
          </a:bodyPr>
          <a:lstStyle/>
          <a:p>
            <a:pPr algn="l"/>
            <a:r>
              <a:rPr lang="en-US" altLang="zh-CN" sz="2600">
                <a:solidFill>
                  <a:schemeClr val="tx1"/>
                </a:solidFill>
                <a:latin typeface="Times New Roman" panose="02020603050405020304" charset="0"/>
                <a:cs typeface="Times New Roman" panose="02020603050405020304" charset="0"/>
                <a:sym typeface="+mn-ea"/>
              </a:rPr>
              <a:t>Mirvel and I take a seat at the back, but we can hardly hear each other talk as the noise of the bongo ricochets off the walls and the high trill of a cornet competes with a whirring ceiling fan.</a:t>
            </a:r>
            <a:endParaRPr lang="en-US" altLang="zh-CN" sz="2600">
              <a:solidFill>
                <a:schemeClr val="tx1"/>
              </a:solidFill>
              <a:latin typeface="Times New Roman" panose="02020603050405020304" charset="0"/>
              <a:cs typeface="Times New Roman" panose="02020603050405020304" charset="0"/>
              <a:sym typeface="+mn-ea"/>
            </a:endParaRPr>
          </a:p>
        </p:txBody>
      </p:sp>
      <p:sp>
        <p:nvSpPr>
          <p:cNvPr id="4" name="文本框 3"/>
          <p:cNvSpPr txBox="1"/>
          <p:nvPr/>
        </p:nvSpPr>
        <p:spPr>
          <a:xfrm>
            <a:off x="334010" y="568769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301750" y="5502910"/>
            <a:ext cx="10890885" cy="891540"/>
          </a:xfrm>
          <a:prstGeom prst="rect">
            <a:avLst/>
          </a:prstGeom>
          <a:noFill/>
        </p:spPr>
        <p:txBody>
          <a:bodyPr wrap="square" rtlCol="0">
            <a:spAutoFit/>
          </a:bodyPr>
          <a:lstStyle/>
          <a:p>
            <a:pPr algn="l">
              <a:buClrTx/>
              <a:buSzTx/>
              <a:buFontTx/>
            </a:pPr>
            <a:r>
              <a:rPr sz="2600">
                <a:ea typeface="华文中宋" panose="02010600040101010101" charset="-122"/>
              </a:rPr>
              <a:t>米维尔和我坐在后面，但我们几乎听不到对方的谈话，因为</a:t>
            </a:r>
            <a:r>
              <a:rPr lang="zh-CN" sz="2600">
                <a:ea typeface="华文中宋" panose="02010600040101010101" charset="-122"/>
              </a:rPr>
              <a:t>四周回荡着的</a:t>
            </a:r>
            <a:r>
              <a:rPr sz="2600">
                <a:ea typeface="华文中宋" panose="02010600040101010101" charset="-122"/>
              </a:rPr>
              <a:t>手鼓声音，短号的高音颤音</a:t>
            </a:r>
            <a:r>
              <a:rPr lang="zh-CN" sz="2600">
                <a:ea typeface="华文中宋" panose="02010600040101010101" charset="-122"/>
              </a:rPr>
              <a:t>，在与</a:t>
            </a:r>
            <a:r>
              <a:rPr sz="2600">
                <a:ea typeface="华文中宋" panose="02010600040101010101" charset="-122"/>
              </a:rPr>
              <a:t>天花板上呼呼作响的电扇</a:t>
            </a:r>
            <a:r>
              <a:rPr lang="zh-CN" sz="2600">
                <a:ea typeface="华文中宋" panose="02010600040101010101" charset="-122"/>
              </a:rPr>
              <a:t>一较高低。</a:t>
            </a:r>
            <a:endParaRPr sz="2600">
              <a:ea typeface="华文中宋" panose="02010600040101010101" charset="-122"/>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191135" y="885825"/>
            <a:ext cx="11856085" cy="270637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38455" y="962025"/>
            <a:ext cx="11708765" cy="1291590"/>
          </a:xfrm>
          <a:prstGeom prst="rect">
            <a:avLst/>
          </a:prstGeom>
          <a:noFill/>
        </p:spPr>
        <p:txBody>
          <a:bodyPr wrap="square">
            <a:spAutoFit/>
          </a:bodyPr>
          <a:lstStyle/>
          <a:p>
            <a:pPr algn="l"/>
            <a:r>
              <a:rPr lang="en-US" altLang="zh-CN" sz="2600">
                <a:latin typeface="Times New Roman" panose="02020603050405020304" charset="0"/>
                <a:cs typeface="Times New Roman" panose="02020603050405020304" charset="0"/>
                <a:sym typeface="+mn-ea"/>
              </a:rPr>
              <a:t>I’d come chasing its sounds — the Cuban capital is famous for the pedigree of its singers, institutions like the Buena Vista Social Club and a feeling that someone with a guitar or trumpet might appear at any moment. </a:t>
            </a:r>
            <a:endParaRPr lang="en-US" altLang="zh-CN" sz="2600">
              <a:latin typeface="Times New Roman" panose="02020603050405020304" charset="0"/>
              <a:cs typeface="Times New Roman" panose="02020603050405020304" charset="0"/>
              <a:sym typeface="+mn-ea"/>
            </a:endParaRPr>
          </a:p>
        </p:txBody>
      </p:sp>
      <p:sp>
        <p:nvSpPr>
          <p:cNvPr id="12" name="文本框 11"/>
          <p:cNvSpPr txBox="1"/>
          <p:nvPr/>
        </p:nvSpPr>
        <p:spPr>
          <a:xfrm>
            <a:off x="338455" y="250952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4" name="文本框 13"/>
          <p:cNvSpPr txBox="1"/>
          <p:nvPr/>
        </p:nvSpPr>
        <p:spPr>
          <a:xfrm>
            <a:off x="1318895" y="2199005"/>
            <a:ext cx="10728325" cy="1291590"/>
          </a:xfrm>
          <a:prstGeom prst="rect">
            <a:avLst/>
          </a:prstGeom>
          <a:noFill/>
        </p:spPr>
        <p:txBody>
          <a:bodyPr wrap="square" rtlCol="0">
            <a:spAutoFit/>
          </a:bodyPr>
          <a:lstStyle/>
          <a:p>
            <a:pPr algn="l">
              <a:buClrTx/>
              <a:buSzTx/>
              <a:buFontTx/>
            </a:pPr>
            <a:r>
              <a:rPr sz="2600">
                <a:ea typeface="华文中宋" panose="02010600040101010101" charset="-122"/>
              </a:rPr>
              <a:t>我是为了追寻它的声音而来的——古巴首都以其歌手</a:t>
            </a:r>
            <a:r>
              <a:rPr lang="zh-CN" sz="2600">
                <a:ea typeface="华文中宋" panose="02010600040101010101" charset="-122"/>
              </a:rPr>
              <a:t>的天生音乐细胞</a:t>
            </a:r>
            <a:r>
              <a:rPr sz="2600">
                <a:ea typeface="华文中宋" panose="02010600040101010101" charset="-122"/>
              </a:rPr>
              <a:t>、布埃纳维斯塔社交俱乐部之类的机构以及</a:t>
            </a:r>
            <a:r>
              <a:rPr lang="zh-CN" sz="2600">
                <a:ea typeface="华文中宋" panose="02010600040101010101" charset="-122"/>
              </a:rPr>
              <a:t>那种</a:t>
            </a:r>
            <a:r>
              <a:rPr sz="2600">
                <a:ea typeface="华文中宋" panose="02010600040101010101" charset="-122"/>
              </a:rPr>
              <a:t>随时可能出现拿着吉他或小号的人的感觉而闻名。  </a:t>
            </a:r>
            <a:endParaRPr sz="2600">
              <a:ea typeface="华文中宋" panose="0201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tretch>
            <a:fillRect/>
          </a:stretch>
        </p:blipFill>
        <p:spPr>
          <a:xfrm>
            <a:off x="2271395" y="1002665"/>
            <a:ext cx="7666990" cy="5237480"/>
          </a:xfrm>
          <a:prstGeom prst="rect">
            <a:avLst/>
          </a:prstGeom>
        </p:spPr>
      </p:pic>
      <p:sp>
        <p:nvSpPr>
          <p:cNvPr id="6" name="文本框 5"/>
          <p:cNvSpPr txBox="1"/>
          <p:nvPr/>
        </p:nvSpPr>
        <p:spPr>
          <a:xfrm>
            <a:off x="1329055" y="6287770"/>
            <a:ext cx="10032365"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p>
            <a:pPr marL="0" marR="0" indent="0" algn="l" defTabSz="914400" rtl="0" fontAlgn="auto" latinLnBrk="0" hangingPunct="0">
              <a:lnSpc>
                <a:spcPct val="100000"/>
              </a:lnSpc>
              <a:spcBef>
                <a:spcPts val="0"/>
              </a:spcBef>
              <a:spcAft>
                <a:spcPts val="0"/>
              </a:spcAft>
              <a:buClrTx/>
              <a:buSzTx/>
              <a:buFontTx/>
              <a:buNone/>
            </a:pPr>
            <a:r>
              <a:rPr kumimoji="0" lang="zh-CN" altLang="en-US" sz="2500" b="0" i="0" u="none" strike="noStrike" cap="none" spc="0" normalizeH="0" baseline="0">
                <a:ln>
                  <a:noFill/>
                </a:ln>
                <a:solidFill>
                  <a:srgbClr val="000000"/>
                </a:solidFill>
                <a:effectLst/>
                <a:uFillTx/>
                <a:latin typeface="Times New Roman" panose="02020603050405020304" charset="0"/>
                <a:ea typeface="+mj-ea"/>
                <a:cs typeface="Times New Roman" panose="02020603050405020304" charset="0"/>
                <a:sym typeface="Helvetica"/>
              </a:rPr>
              <a:t>An Olympic volunteer at work during a women’s ice-hockey match on Feb. 17</a:t>
            </a:r>
            <a:endParaRPr kumimoji="0" lang="zh-CN" altLang="en-US" sz="2500" b="0" i="0" u="none" strike="noStrike" cap="none" spc="0" normalizeH="0" baseline="0">
              <a:ln>
                <a:noFill/>
              </a:ln>
              <a:solidFill>
                <a:srgbClr val="000000"/>
              </a:solidFill>
              <a:effectLst/>
              <a:uFillTx/>
              <a:latin typeface="Times New Roman" panose="02020603050405020304" charset="0"/>
              <a:ea typeface="+mj-ea"/>
              <a:cs typeface="Times New Roman" panose="02020603050405020304" charset="0"/>
              <a:sym typeface="Helvetica"/>
            </a:endParaRPr>
          </a:p>
        </p:txBody>
      </p:sp>
      <p:sp>
        <p:nvSpPr>
          <p:cNvPr id="8" name="文本框 7"/>
          <p:cNvSpPr txBox="1"/>
          <p:nvPr/>
        </p:nvSpPr>
        <p:spPr>
          <a:xfrm>
            <a:off x="130175" y="154940"/>
            <a:ext cx="11948795" cy="80010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p>
            <a:pPr algn="l"/>
            <a:r>
              <a:rPr lang="en-US" sz="2600" b="1">
                <a:latin typeface="Times New Roman" panose="02020603050405020304" charset="0"/>
                <a:cs typeface="Times New Roman" panose="02020603050405020304" charset="0"/>
                <a:sym typeface="+mn-ea"/>
              </a:rPr>
              <a:t>2. What other nations can learn from China’s COVID-19 rules at the Beijing Games</a:t>
            </a:r>
            <a:endParaRPr lang="en-US" sz="2600" b="1">
              <a:latin typeface="Times New Roman" panose="02020603050405020304" charset="0"/>
              <a:cs typeface="Times New Roman" panose="02020603050405020304" charset="0"/>
              <a:sym typeface="+mn-ea"/>
            </a:endParaRPr>
          </a:p>
          <a:p>
            <a:pPr algn="ctr"/>
            <a:r>
              <a:rPr kumimoji="0" lang="en-US" altLang="zh-CN" sz="2600" b="1" i="0" u="none" strike="noStrike" cap="none" spc="0" normalizeH="0" baseline="0">
                <a:ln>
                  <a:noFill/>
                </a:ln>
                <a:solidFill>
                  <a:schemeClr val="accent2"/>
                </a:solidFill>
                <a:effectLst/>
                <a:uFillTx/>
                <a:latin typeface="微软雅黑" panose="020B0503020204020204" charset="-122"/>
                <a:ea typeface="微软雅黑" panose="020B0503020204020204" charset="-122"/>
                <a:cs typeface="Times New Roman" panose="02020603050405020304" charset="0"/>
                <a:sym typeface="+mn-ea"/>
              </a:rPr>
              <a:t>    </a:t>
            </a:r>
            <a:r>
              <a:rPr kumimoji="0" lang="zh-CN" altLang="en-US" sz="2600" b="1" i="0" u="none" strike="noStrike" cap="none" spc="0" normalizeH="0" baseline="0">
                <a:ln>
                  <a:noFill/>
                </a:ln>
                <a:solidFill>
                  <a:schemeClr val="accent2"/>
                </a:solidFill>
                <a:effectLst/>
                <a:uFillTx/>
                <a:latin typeface="微软雅黑" panose="020B0503020204020204" charset="-122"/>
                <a:ea typeface="微软雅黑" panose="020B0503020204020204" charset="-122"/>
                <a:cs typeface="Times New Roman" panose="02020603050405020304" charset="0"/>
                <a:sym typeface="+mn-ea"/>
              </a:rPr>
              <a:t>北京冬奥会的防疫措施可供各国借鉴</a:t>
            </a:r>
            <a:endParaRPr kumimoji="0" lang="zh-CN" altLang="en-US" sz="2600" b="1" i="0" u="none" strike="noStrike" cap="none" spc="0" normalizeH="0" baseline="0">
              <a:ln>
                <a:noFill/>
              </a:ln>
              <a:solidFill>
                <a:schemeClr val="accent2"/>
              </a:solidFill>
              <a:effectLst/>
              <a:uFillTx/>
              <a:latin typeface="微软雅黑" panose="020B0503020204020204" charset="-122"/>
              <a:ea typeface="微软雅黑" panose="020B0503020204020204" charset="-122"/>
              <a:cs typeface="Times New Roman" panose="02020603050405020304" charset="0"/>
              <a:sym typeface="+mn-ea"/>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48598" name="文本框 4"/>
          <p:cNvSpPr txBox="1"/>
          <p:nvPr/>
        </p:nvSpPr>
        <p:spPr>
          <a:xfrm>
            <a:off x="1943735" y="25400"/>
            <a:ext cx="7813040" cy="445135"/>
          </a:xfrm>
          <a:prstGeom prst="rect">
            <a:avLst/>
          </a:prstGeom>
          <a:noFill/>
        </p:spPr>
        <p:txBody>
          <a:bodyPr wrap="square" rtlCol="0">
            <a:spAutoFit/>
          </a:bodyPr>
          <a:p>
            <a:pPr lvl="0" algn="l"/>
            <a:r>
              <a:rPr lang="zh-CN" altLang="en-US" sz="2400" b="1" dirty="0">
                <a:solidFill>
                  <a:schemeClr val="accent2"/>
                </a:solidFill>
                <a:latin typeface="+mj-ea"/>
                <a:cs typeface="Arial" panose="020B0604020202020204" pitchFamily="34" charset="0"/>
                <a:sym typeface="+mn-ea"/>
              </a:rPr>
              <a:t> （《时代周刊》2022年3月14日&amp;21日合刊 16页）</a:t>
            </a:r>
            <a:endParaRPr lang="zh-CN" altLang="en-US" sz="2400" b="1" dirty="0">
              <a:solidFill>
                <a:schemeClr val="accent2"/>
              </a:solidFill>
              <a:latin typeface="+mj-ea"/>
              <a:cs typeface="Arial" panose="020B0604020202020204" pitchFamily="34" charset="0"/>
              <a:sym typeface="+mn-ea"/>
            </a:endParaRPr>
          </a:p>
        </p:txBody>
      </p:sp>
      <p:sp>
        <p:nvSpPr>
          <p:cNvPr id="185" name="文本框 2"/>
          <p:cNvSpPr txBox="1"/>
          <p:nvPr/>
        </p:nvSpPr>
        <p:spPr>
          <a:xfrm>
            <a:off x="1270" y="583565"/>
            <a:ext cx="12346940" cy="5876290"/>
          </a:xfrm>
          <a:prstGeom prst="rect">
            <a:avLst/>
          </a:prstGeom>
          <a:ln w="12700">
            <a:miter lim="400000"/>
          </a:ln>
        </p:spPr>
        <p:txBody>
          <a:bodyPr wrap="square" lIns="45718" tIns="45718" rIns="45718" bIns="45718">
            <a:spAutoFit/>
          </a:bodyPr>
          <a:p>
            <a:pPr eaLnBrk="1">
              <a:lnSpc>
                <a:spcPct val="100000"/>
              </a:lnSpc>
              <a:defRPr sz="2600">
                <a:latin typeface="Times New Roman" panose="02020603050405020304"/>
                <a:ea typeface="Times New Roman" panose="02020603050405020304"/>
                <a:cs typeface="Times New Roman" panose="02020603050405020304"/>
                <a:sym typeface="Times New Roman" panose="02020603050405020304"/>
              </a:defRPr>
            </a:pPr>
            <a:r>
              <a:rPr dirty="0"/>
              <a:t>     </a:t>
            </a:r>
            <a:r>
              <a:rPr sz="2500" dirty="0"/>
              <a:t> </a:t>
            </a:r>
            <a:r>
              <a:rPr sz="2500"/>
              <a:t>China promised a “simple, safe, and splendid” Olympics. While the COVID-19 containment </a:t>
            </a:r>
            <a:r>
              <a:rPr lang="en-US" sz="2500"/>
              <a:t>________</a:t>
            </a:r>
            <a:r>
              <a:rPr sz="2500">
                <a:solidFill>
                  <a:srgbClr val="FF0000"/>
                </a:solidFill>
              </a:rPr>
              <a:t> </a:t>
            </a:r>
            <a:r>
              <a:rPr sz="2500"/>
              <a:t>(</a:t>
            </a:r>
            <a:r>
              <a:rPr lang="en-US" sz="2500"/>
              <a:t>measure</a:t>
            </a:r>
            <a:r>
              <a:rPr sz="2500"/>
              <a:t>) in place at the 2022 Winter Games were far from simple, </a:t>
            </a:r>
            <a:r>
              <a:rPr lang="en-US" sz="2500"/>
              <a:t>_________ (organize) </a:t>
            </a:r>
            <a:r>
              <a:rPr sz="2500"/>
              <a:t>still managed to put on an </a:t>
            </a:r>
            <a:r>
              <a:rPr lang="en-US" sz="2500">
                <a:solidFill>
                  <a:srgbClr val="3333FF"/>
                </a:solidFill>
                <a:latin typeface="Times New Roman" panose="02020603050405020304" charset="0"/>
                <a:ea typeface="+mj-ea"/>
                <a:cs typeface="Times New Roman" panose="02020603050405020304" charset="0"/>
              </a:rPr>
              <a:t>elaborate </a:t>
            </a:r>
            <a:r>
              <a:rPr sz="2500"/>
              <a:t>show, even amid a global health crisis.</a:t>
            </a:r>
            <a:r>
              <a:rPr lang="en-US" sz="2500"/>
              <a:t> </a:t>
            </a:r>
            <a:endParaRPr lang="en-US" sz="2500"/>
          </a:p>
          <a:p>
            <a:pPr eaLnBrk="1">
              <a:lnSpc>
                <a:spcPct val="100000"/>
              </a:lnSpc>
              <a:defRPr sz="2600">
                <a:latin typeface="Times New Roman" panose="02020603050405020304"/>
                <a:ea typeface="Times New Roman" panose="02020603050405020304"/>
                <a:cs typeface="Times New Roman" panose="02020603050405020304"/>
                <a:sym typeface="Times New Roman" panose="02020603050405020304"/>
              </a:defRPr>
            </a:pPr>
            <a:r>
              <a:rPr lang="en-US" sz="2500"/>
              <a:t>     </a:t>
            </a:r>
            <a:r>
              <a:rPr sz="2500"/>
              <a:t>There’s also little doubt that the Games were safe. Organizers </a:t>
            </a:r>
            <a:r>
              <a:rPr lang="en-US" sz="2500"/>
              <a:t>___________ (record)</a:t>
            </a:r>
            <a:r>
              <a:rPr sz="2500"/>
              <a:t> just 437 infections by the time ____ Olympic flame was extinguished at Beijing National Stadium on Feb. 20. </a:t>
            </a:r>
            <a:r>
              <a:rPr lang="en-US" sz="2500"/>
              <a:t>________________</a:t>
            </a:r>
            <a:r>
              <a:rPr sz="2500">
                <a:solidFill>
                  <a:srgbClr val="FF0000"/>
                </a:solidFill>
              </a:rPr>
              <a:t> </a:t>
            </a:r>
            <a:r>
              <a:rPr sz="2500"/>
              <a:t>more than 180 athletes and team officials tested positive after arriving in China, there were no major disruptions </a:t>
            </a:r>
            <a:r>
              <a:rPr lang="en-US" sz="2500"/>
              <a:t>______ (cause)</a:t>
            </a:r>
            <a:r>
              <a:rPr sz="2500">
                <a:solidFill>
                  <a:srgbClr val="FF0000"/>
                </a:solidFill>
              </a:rPr>
              <a:t> </a:t>
            </a:r>
            <a:r>
              <a:rPr sz="2500"/>
              <a:t>by outbreaks.</a:t>
            </a:r>
            <a:endParaRPr sz="2500"/>
          </a:p>
          <a:p>
            <a:pPr eaLnBrk="1">
              <a:lnSpc>
                <a:spcPct val="100000"/>
              </a:lnSpc>
              <a:defRPr sz="2600">
                <a:latin typeface="Times New Roman" panose="02020603050405020304"/>
                <a:ea typeface="Times New Roman" panose="02020603050405020304"/>
                <a:cs typeface="Times New Roman" panose="02020603050405020304"/>
                <a:sym typeface="Times New Roman" panose="02020603050405020304"/>
              </a:defRPr>
            </a:pPr>
            <a:r>
              <a:rPr lang="en-US" sz="2500"/>
              <a:t>     _________ (protect)</a:t>
            </a:r>
            <a:r>
              <a:rPr sz="2500"/>
              <a:t> its citizens, China ran the Beijing Olympics on a strict closed-loop system; participants and venues were confined to epidemiological bubbles, </a:t>
            </a:r>
            <a:r>
              <a:rPr lang="en-US" sz="2500"/>
              <a:t>______ (strict)</a:t>
            </a:r>
            <a:r>
              <a:rPr sz="2500">
                <a:solidFill>
                  <a:srgbClr val="FF0000"/>
                </a:solidFill>
              </a:rPr>
              <a:t> </a:t>
            </a:r>
            <a:r>
              <a:rPr sz="2500"/>
              <a:t>segregated from the city </a:t>
            </a:r>
            <a:r>
              <a:rPr lang="en-US" sz="2500">
                <a:solidFill>
                  <a:srgbClr val="3333FF"/>
                </a:solidFill>
                <a:latin typeface="Times New Roman" panose="02020603050405020304" charset="0"/>
                <a:ea typeface="+mj-ea"/>
                <a:cs typeface="Times New Roman" panose="02020603050405020304" charset="0"/>
              </a:rPr>
              <a:t>at large</a:t>
            </a:r>
            <a:r>
              <a:rPr sz="2500"/>
              <a:t>. That system worked. The Winter Games demonstrated China’s capability to </a:t>
            </a:r>
            <a:r>
              <a:rPr lang="en-US" sz="2500">
                <a:solidFill>
                  <a:srgbClr val="3333FF"/>
                </a:solidFill>
                <a:latin typeface="Times New Roman" panose="02020603050405020304" charset="0"/>
                <a:ea typeface="+mj-ea"/>
                <a:cs typeface="Times New Roman" panose="02020603050405020304" charset="0"/>
              </a:rPr>
              <a:t>keep </a:t>
            </a:r>
            <a:r>
              <a:rPr sz="2500"/>
              <a:t>Omicron </a:t>
            </a:r>
            <a:r>
              <a:rPr lang="en-US" sz="2500">
                <a:solidFill>
                  <a:srgbClr val="3333FF"/>
                </a:solidFill>
                <a:latin typeface="Times New Roman" panose="02020603050405020304" charset="0"/>
                <a:ea typeface="+mj-ea"/>
                <a:cs typeface="Times New Roman" panose="02020603050405020304" charset="0"/>
              </a:rPr>
              <a:t>at bay</a:t>
            </a:r>
            <a:r>
              <a:rPr sz="2500"/>
              <a:t>—something no other nation has done effectively. </a:t>
            </a:r>
            <a:endParaRPr sz="2500"/>
          </a:p>
          <a:p>
            <a:pPr eaLnBrk="1">
              <a:lnSpc>
                <a:spcPct val="100000"/>
              </a:lnSpc>
              <a:defRPr sz="2600">
                <a:latin typeface="Times New Roman" panose="02020603050405020304"/>
                <a:ea typeface="Times New Roman" panose="02020603050405020304"/>
                <a:cs typeface="Times New Roman" panose="02020603050405020304"/>
                <a:sym typeface="Times New Roman" panose="02020603050405020304"/>
              </a:defRPr>
            </a:pPr>
            <a:r>
              <a:rPr lang="en-US" sz="2500"/>
              <a:t>     </a:t>
            </a:r>
            <a:r>
              <a:rPr sz="2500"/>
              <a:t>Around 19</a:t>
            </a:r>
            <a:r>
              <a:rPr lang="en-US" sz="2500"/>
              <a:t>,</a:t>
            </a:r>
            <a:r>
              <a:rPr sz="2500"/>
              <a:t>000 volunteers agreed to spend up to </a:t>
            </a:r>
            <a:r>
              <a:rPr lang="en-US" sz="2500"/>
              <a:t>2 </a:t>
            </a:r>
            <a:r>
              <a:rPr sz="2500"/>
              <a:t>months away </a:t>
            </a:r>
            <a:r>
              <a:rPr lang="en-US" sz="2500"/>
              <a:t>____ </a:t>
            </a:r>
            <a:r>
              <a:rPr sz="2500"/>
              <a:t>their families to help out at the Games. To prevent any chance of a post-Olympics outbreak, they also consented to </a:t>
            </a:r>
            <a:r>
              <a:rPr lang="en-US" sz="2500">
                <a:solidFill>
                  <a:srgbClr val="3333FF"/>
                </a:solidFill>
                <a:latin typeface="Times New Roman" panose="02020603050405020304" charset="0"/>
                <a:ea typeface="+mj-ea"/>
                <a:cs typeface="Times New Roman" panose="02020603050405020304" charset="0"/>
              </a:rPr>
              <a:t>undergo </a:t>
            </a:r>
            <a:r>
              <a:rPr sz="2500"/>
              <a:t>a 21-day quarantine after the Games </a:t>
            </a:r>
            <a:r>
              <a:rPr lang="en-US" sz="2500"/>
              <a:t>before ____________ (</a:t>
            </a:r>
            <a:r>
              <a:rPr sz="2500"/>
              <a:t>allow</a:t>
            </a:r>
            <a:r>
              <a:rPr lang="en-US" sz="2500"/>
              <a:t>)</a:t>
            </a:r>
            <a:r>
              <a:rPr sz="2500"/>
              <a:t> home.</a:t>
            </a:r>
            <a:endParaRPr sz="2500"/>
          </a:p>
        </p:txBody>
      </p:sp>
      <p:sp>
        <p:nvSpPr>
          <p:cNvPr id="184" name="文本框 16"/>
          <p:cNvSpPr txBox="1"/>
          <p:nvPr/>
        </p:nvSpPr>
        <p:spPr>
          <a:xfrm>
            <a:off x="635" y="7620"/>
            <a:ext cx="1782445" cy="491490"/>
          </a:xfrm>
          <a:prstGeom prst="rect">
            <a:avLst/>
          </a:prstGeom>
          <a:solidFill>
            <a:schemeClr val="accent6"/>
          </a:solidFill>
        </p:spPr>
        <p:txBody>
          <a:bodyPr wrap="square" lIns="91440" tIns="45720" rIns="91440" bIns="45720" rtlCol="0">
            <a:spAutoFit/>
          </a:bodyPr>
          <a:lstStyle>
            <a:lvl1pPr>
              <a:defRPr sz="2800" b="1">
                <a:solidFill>
                  <a:srgbClr val="FFFFFF"/>
                </a:solidFill>
              </a:defRPr>
            </a:lvl1pPr>
          </a:lstStyle>
          <a:p>
            <a:pPr lvl="0" algn="l"/>
            <a:r>
              <a:rPr kumimoji="1" lang="zh-CN" sz="2600" dirty="0">
                <a:solidFill>
                  <a:schemeClr val="lt1"/>
                </a:solidFill>
                <a:sym typeface="+mn-ea"/>
              </a:rPr>
              <a:t>语篇填空</a:t>
            </a:r>
            <a:r>
              <a:rPr kumimoji="1" lang="en-US" altLang="zh-CN" sz="2600" dirty="0">
                <a:solidFill>
                  <a:schemeClr val="lt1"/>
                </a:solidFill>
                <a:sym typeface="+mn-ea"/>
              </a:rPr>
              <a:t> </a:t>
            </a:r>
            <a:r>
              <a:rPr kumimoji="1" lang="zh-CN" sz="2600" dirty="0">
                <a:solidFill>
                  <a:schemeClr val="lt1"/>
                </a:solidFill>
                <a:sym typeface="+mn-ea"/>
              </a:rPr>
              <a:t>1</a:t>
            </a:r>
            <a:endParaRPr kumimoji="1" lang="zh-CN" sz="2600" dirty="0">
              <a:solidFill>
                <a:schemeClr val="lt1"/>
              </a:solidFill>
              <a:sym typeface="+mn-ea"/>
            </a:endParaRPr>
          </a:p>
        </p:txBody>
      </p:sp>
      <p:sp>
        <p:nvSpPr>
          <p:cNvPr id="2" name="文本框 1"/>
          <p:cNvSpPr txBox="1"/>
          <p:nvPr/>
        </p:nvSpPr>
        <p:spPr>
          <a:xfrm>
            <a:off x="1634490" y="952500"/>
            <a:ext cx="1817370" cy="475615"/>
          </a:xfrm>
          <a:prstGeom prst="rect">
            <a:avLst/>
          </a:prstGeom>
          <a:noFill/>
        </p:spPr>
        <p:txBody>
          <a:bodyPr wrap="square" rtlCol="0" anchor="t">
            <a:spAutoFit/>
          </a:bodyPr>
          <a:p>
            <a:pPr algn="l"/>
            <a:r>
              <a:rPr sz="2500">
                <a:solidFill>
                  <a:srgbClr val="FF0000"/>
                </a:solidFill>
                <a:latin typeface="Times New Roman" panose="02020603050405020304" charset="0"/>
                <a:cs typeface="Times New Roman" panose="02020603050405020304" charset="0"/>
                <a:sym typeface="+mn-ea"/>
              </a:rPr>
              <a:t>measures</a:t>
            </a:r>
            <a:endParaRPr lang="zh-CN" altLang="en-US" sz="25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13970" y="1348105"/>
            <a:ext cx="1871980" cy="475615"/>
          </a:xfrm>
          <a:prstGeom prst="rect">
            <a:avLst/>
          </a:prstGeom>
          <a:noFill/>
        </p:spPr>
        <p:txBody>
          <a:bodyPr wrap="square" rtlCol="0" anchor="t">
            <a:spAutoFit/>
          </a:bodyPr>
          <a:p>
            <a:pPr algn="l"/>
            <a:r>
              <a:rPr sz="2500">
                <a:solidFill>
                  <a:srgbClr val="FF0000"/>
                </a:solidFill>
                <a:latin typeface="Times New Roman" panose="02020603050405020304" charset="0"/>
                <a:cs typeface="Times New Roman" panose="02020603050405020304" charset="0"/>
                <a:sym typeface="+mn-ea"/>
              </a:rPr>
              <a:t>organizers </a:t>
            </a:r>
            <a:endParaRPr lang="en-US" altLang="zh-CN" sz="25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5" name="文本框 4"/>
          <p:cNvSpPr txBox="1"/>
          <p:nvPr/>
        </p:nvSpPr>
        <p:spPr>
          <a:xfrm>
            <a:off x="8398510" y="2098040"/>
            <a:ext cx="1831975" cy="475615"/>
          </a:xfrm>
          <a:prstGeom prst="rect">
            <a:avLst/>
          </a:prstGeom>
          <a:noFill/>
        </p:spPr>
        <p:txBody>
          <a:bodyPr wrap="none" rtlCol="0" anchor="t">
            <a:spAutoFit/>
          </a:bodyPr>
          <a:p>
            <a:pPr algn="l"/>
            <a:r>
              <a:rPr sz="2500">
                <a:solidFill>
                  <a:srgbClr val="FF0000"/>
                </a:solidFill>
                <a:latin typeface="Times New Roman" panose="02020603050405020304" charset="0"/>
                <a:cs typeface="Times New Roman" panose="02020603050405020304" charset="0"/>
                <a:sym typeface="+mn-ea"/>
              </a:rPr>
              <a:t>had recorded</a:t>
            </a:r>
            <a:endParaRPr sz="25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3437890" y="2494280"/>
            <a:ext cx="570865" cy="475615"/>
          </a:xfrm>
          <a:prstGeom prst="rect">
            <a:avLst/>
          </a:prstGeom>
          <a:noFill/>
        </p:spPr>
        <p:txBody>
          <a:bodyPr wrap="none" rtlCol="0" anchor="t">
            <a:spAutoFit/>
          </a:bodyPr>
          <a:p>
            <a:r>
              <a:rPr lang="en-US" altLang="zh-CN" sz="2500">
                <a:solidFill>
                  <a:srgbClr val="FF0000"/>
                </a:solidFill>
                <a:latin typeface="Times New Roman" panose="02020603050405020304" charset="0"/>
                <a:ea typeface="华文中宋" panose="02010600040101010101" charset="-122"/>
                <a:cs typeface="Times New Roman" panose="02020603050405020304" charset="0"/>
                <a:sym typeface="+mn-ea"/>
              </a:rPr>
              <a:t>the</a:t>
            </a:r>
            <a:endParaRPr lang="en-US" altLang="zh-CN" sz="25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7" name="文本框 6"/>
          <p:cNvSpPr txBox="1"/>
          <p:nvPr/>
        </p:nvSpPr>
        <p:spPr>
          <a:xfrm>
            <a:off x="1483360" y="2859405"/>
            <a:ext cx="2661285" cy="475615"/>
          </a:xfrm>
          <a:prstGeom prst="rect">
            <a:avLst/>
          </a:prstGeom>
          <a:noFill/>
        </p:spPr>
        <p:txBody>
          <a:bodyPr wrap="square" rtlCol="0" anchor="t">
            <a:spAutoFit/>
          </a:bodyPr>
          <a:p>
            <a:pPr algn="l"/>
            <a:r>
              <a:rPr sz="2500">
                <a:solidFill>
                  <a:srgbClr val="FF0000"/>
                </a:solidFill>
                <a:latin typeface="Times New Roman" panose="02020603050405020304" charset="0"/>
                <a:cs typeface="Times New Roman" panose="02020603050405020304" charset="0"/>
                <a:sym typeface="+mn-ea"/>
              </a:rPr>
              <a:t>Though</a:t>
            </a:r>
            <a:r>
              <a:rPr lang="en-US" sz="2500">
                <a:solidFill>
                  <a:srgbClr val="FF0000"/>
                </a:solidFill>
                <a:latin typeface="Times New Roman" panose="02020603050405020304" charset="0"/>
                <a:cs typeface="Times New Roman" panose="02020603050405020304" charset="0"/>
                <a:sym typeface="+mn-ea"/>
              </a:rPr>
              <a:t> / Although</a:t>
            </a:r>
            <a:endParaRPr lang="en-US" sz="25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8" name="文本框 7"/>
          <p:cNvSpPr txBox="1"/>
          <p:nvPr/>
        </p:nvSpPr>
        <p:spPr>
          <a:xfrm>
            <a:off x="6450965" y="3248660"/>
            <a:ext cx="1047115" cy="475615"/>
          </a:xfrm>
          <a:prstGeom prst="rect">
            <a:avLst/>
          </a:prstGeom>
          <a:noFill/>
        </p:spPr>
        <p:txBody>
          <a:bodyPr wrap="none" rtlCol="0" anchor="t">
            <a:spAutoFit/>
          </a:bodyPr>
          <a:p>
            <a:pPr algn="l"/>
            <a:r>
              <a:rPr sz="2500">
                <a:solidFill>
                  <a:srgbClr val="FF0000"/>
                </a:solidFill>
                <a:latin typeface="Times New Roman" panose="02020603050405020304" charset="0"/>
                <a:cs typeface="Times New Roman" panose="02020603050405020304" charset="0"/>
                <a:sym typeface="+mn-ea"/>
              </a:rPr>
              <a:t>caused</a:t>
            </a:r>
            <a:endParaRPr lang="zh-CN" altLang="en-US" sz="25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9" name="文本框 8"/>
          <p:cNvSpPr txBox="1"/>
          <p:nvPr/>
        </p:nvSpPr>
        <p:spPr>
          <a:xfrm>
            <a:off x="434340" y="3618865"/>
            <a:ext cx="1496695" cy="475615"/>
          </a:xfrm>
          <a:prstGeom prst="rect">
            <a:avLst/>
          </a:prstGeom>
          <a:noFill/>
        </p:spPr>
        <p:txBody>
          <a:bodyPr wrap="none" rtlCol="0" anchor="t">
            <a:spAutoFit/>
          </a:bodyPr>
          <a:p>
            <a:pPr algn="l"/>
            <a:r>
              <a:rPr sz="2500">
                <a:solidFill>
                  <a:srgbClr val="FF0000"/>
                </a:solidFill>
                <a:latin typeface="Times New Roman" panose="02020603050405020304" charset="0"/>
                <a:cs typeface="Times New Roman" panose="02020603050405020304" charset="0"/>
                <a:sym typeface="+mn-ea"/>
              </a:rPr>
              <a:t>To protect</a:t>
            </a:r>
            <a:endParaRPr sz="2500">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nvSpPr>
        <p:spPr>
          <a:xfrm>
            <a:off x="9651365" y="4006215"/>
            <a:ext cx="1087755" cy="491490"/>
          </a:xfrm>
          <a:prstGeom prst="rect">
            <a:avLst/>
          </a:prstGeom>
          <a:noFill/>
        </p:spPr>
        <p:txBody>
          <a:bodyPr wrap="none" rtlCol="0" anchor="t">
            <a:spAutoFit/>
          </a:bodyPr>
          <a:p>
            <a:pPr lvl="0" algn="l"/>
            <a:r>
              <a:rPr sz="2500">
                <a:solidFill>
                  <a:srgbClr val="FF0000"/>
                </a:solidFill>
                <a:latin typeface="Times New Roman" panose="02020603050405020304" charset="0"/>
                <a:cs typeface="Times New Roman" panose="02020603050405020304" charset="0"/>
                <a:sym typeface="+mn-ea"/>
              </a:rPr>
              <a:t>strictly</a:t>
            </a:r>
            <a:endParaRPr sz="25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6762750" y="5911215"/>
            <a:ext cx="1972945" cy="475615"/>
          </a:xfrm>
          <a:prstGeom prst="rect">
            <a:avLst/>
          </a:prstGeom>
          <a:noFill/>
        </p:spPr>
        <p:txBody>
          <a:bodyPr wrap="none" rtlCol="0" anchor="t">
            <a:spAutoFit/>
          </a:bodyPr>
          <a:p>
            <a:r>
              <a:rPr lang="en-US" sz="2500">
                <a:solidFill>
                  <a:srgbClr val="FF0000"/>
                </a:solidFill>
                <a:latin typeface="Times New Roman" panose="02020603050405020304" charset="0"/>
                <a:cs typeface="Times New Roman" panose="02020603050405020304" charset="0"/>
                <a:sym typeface="+mn-ea"/>
              </a:rPr>
              <a:t>being allowed</a:t>
            </a:r>
            <a:endParaRPr lang="en-US" sz="25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2" name="文本框 11"/>
          <p:cNvSpPr txBox="1"/>
          <p:nvPr/>
        </p:nvSpPr>
        <p:spPr>
          <a:xfrm>
            <a:off x="8582660" y="5151120"/>
            <a:ext cx="800735" cy="475615"/>
          </a:xfrm>
          <a:prstGeom prst="rect">
            <a:avLst/>
          </a:prstGeom>
          <a:noFill/>
        </p:spPr>
        <p:txBody>
          <a:bodyPr wrap="none" rtlCol="0" anchor="t">
            <a:spAutoFit/>
          </a:bodyPr>
          <a:p>
            <a:pPr algn="l"/>
            <a:r>
              <a:rPr lang="en-US" sz="2500">
                <a:solidFill>
                  <a:srgbClr val="FF0000"/>
                </a:solidFill>
                <a:latin typeface="Times New Roman" panose="02020603050405020304" charset="0"/>
                <a:cs typeface="Times New Roman" panose="02020603050405020304" charset="0"/>
                <a:sym typeface="+mn-ea"/>
              </a:rPr>
              <a:t>from</a:t>
            </a:r>
            <a:endParaRPr lang="en-US" sz="25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linds(horizont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linds(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linds(horizont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linds(horizontal)">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linds(horizontal)">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P spid="10" grpId="0"/>
      <p:bldP spid="11" grpId="0"/>
      <p:bldP spid="12" grpId="0"/>
      <p:bldP spid="3" grpId="1"/>
      <p:bldP spid="5" grpId="1"/>
      <p:bldP spid="6" grpId="1"/>
      <p:bldP spid="7" grpId="1"/>
      <p:bldP spid="8" grpId="1"/>
      <p:bldP spid="9" grpId="1"/>
      <p:bldP spid="10" grpId="1"/>
      <p:bldP spid="11" grpId="1"/>
      <p:bldP spid="12" grpId="1"/>
      <p:bldP spid="2" grpId="0"/>
      <p:bldP spid="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8" name="文本框 4"/>
          <p:cNvSpPr txBox="1"/>
          <p:nvPr/>
        </p:nvSpPr>
        <p:spPr>
          <a:xfrm>
            <a:off x="1838324" y="47686"/>
            <a:ext cx="8547879" cy="507831"/>
          </a:xfrm>
          <a:prstGeom prst="rect">
            <a:avLst/>
          </a:prstGeom>
          <a:noFill/>
        </p:spPr>
        <p:txBody>
          <a:bodyPr wrap="square" rtlCol="0">
            <a:spAutoFit/>
          </a:bodyPr>
          <a:lstStyle/>
          <a:p>
            <a:pPr algn="l">
              <a:buClrTx/>
              <a:buSzTx/>
              <a:buFontTx/>
            </a:pPr>
            <a:r>
              <a:rPr lang="en-US" sz="2600" b="1" dirty="0">
                <a:solidFill>
                  <a:schemeClr val="accent2"/>
                </a:solidFill>
                <a:latin typeface="微软雅黑" panose="020B0503020204020204" charset="-122"/>
                <a:ea typeface="微软雅黑" panose="020B0503020204020204" charset="-122"/>
                <a:cs typeface="微软雅黑" panose="020B0503020204020204" charset="-122"/>
              </a:rPr>
              <a:t> </a:t>
            </a:r>
            <a:r>
              <a:rPr sz="2600" b="1" dirty="0">
                <a:solidFill>
                  <a:schemeClr val="accent2"/>
                </a:solidFill>
                <a:latin typeface="微软雅黑" panose="020B0503020204020204" charset="-122"/>
                <a:ea typeface="微软雅黑" panose="020B0503020204020204" charset="-122"/>
                <a:cs typeface="微软雅黑" panose="020B0503020204020204" charset="-122"/>
              </a:rPr>
              <a:t>（《</a:t>
            </a:r>
            <a:r>
              <a:rPr lang="zh-CN" sz="2600" b="1" dirty="0">
                <a:solidFill>
                  <a:schemeClr val="accent2"/>
                </a:solidFill>
                <a:latin typeface="微软雅黑" panose="020B0503020204020204" charset="-122"/>
                <a:ea typeface="微软雅黑" panose="020B0503020204020204" charset="-122"/>
                <a:cs typeface="微软雅黑" panose="020B0503020204020204" charset="-122"/>
              </a:rPr>
              <a:t>时代周刊</a:t>
            </a:r>
            <a:r>
              <a:rPr sz="2600" b="1" dirty="0">
                <a:solidFill>
                  <a:schemeClr val="accent2"/>
                </a:solidFill>
                <a:latin typeface="微软雅黑" panose="020B0503020204020204" charset="-122"/>
                <a:ea typeface="微软雅黑" panose="020B0503020204020204" charset="-122"/>
                <a:cs typeface="微软雅黑" panose="020B0503020204020204" charset="-122"/>
              </a:rPr>
              <a:t>》2022年3月</a:t>
            </a:r>
            <a:r>
              <a:rPr lang="en-US" sz="2600" b="1" dirty="0">
                <a:solidFill>
                  <a:schemeClr val="accent2"/>
                </a:solidFill>
                <a:latin typeface="微软雅黑" panose="020B0503020204020204" charset="-122"/>
                <a:ea typeface="微软雅黑" panose="020B0503020204020204" charset="-122"/>
                <a:cs typeface="微软雅黑" panose="020B0503020204020204" charset="-122"/>
              </a:rPr>
              <a:t>14</a:t>
            </a:r>
            <a:r>
              <a:rPr sz="2600" b="1" dirty="0">
                <a:solidFill>
                  <a:schemeClr val="accent2"/>
                </a:solidFill>
                <a:latin typeface="微软雅黑" panose="020B0503020204020204" charset="-122"/>
                <a:ea typeface="微软雅黑" panose="020B0503020204020204" charset="-122"/>
                <a:cs typeface="微软雅黑" panose="020B0503020204020204" charset="-122"/>
              </a:rPr>
              <a:t>日</a:t>
            </a:r>
            <a:r>
              <a:rPr lang="en-US" sz="2600" b="1" dirty="0">
                <a:solidFill>
                  <a:schemeClr val="accent2"/>
                </a:solidFill>
                <a:latin typeface="微软雅黑" panose="020B0503020204020204" charset="-122"/>
                <a:ea typeface="微软雅黑" panose="020B0503020204020204" charset="-122"/>
                <a:cs typeface="微软雅黑" panose="020B0503020204020204" charset="-122"/>
              </a:rPr>
              <a:t>&amp;21</a:t>
            </a:r>
            <a:r>
              <a:rPr lang="zh-CN" altLang="en-US" sz="2600" b="1" dirty="0">
                <a:solidFill>
                  <a:schemeClr val="accent2"/>
                </a:solidFill>
                <a:latin typeface="微软雅黑" panose="020B0503020204020204" charset="-122"/>
                <a:ea typeface="微软雅黑" panose="020B0503020204020204" charset="-122"/>
                <a:cs typeface="微软雅黑" panose="020B0503020204020204" charset="-122"/>
              </a:rPr>
              <a:t>日合刊</a:t>
            </a:r>
            <a:r>
              <a:rPr sz="2600" b="1" dirty="0">
                <a:solidFill>
                  <a:schemeClr val="accent2"/>
                </a:solidFill>
                <a:latin typeface="微软雅黑" panose="020B0503020204020204" charset="-122"/>
                <a:ea typeface="微软雅黑" panose="020B0503020204020204" charset="-122"/>
                <a:cs typeface="微软雅黑" panose="020B0503020204020204" charset="-122"/>
              </a:rPr>
              <a:t> </a:t>
            </a:r>
            <a:r>
              <a:rPr lang="en-US" sz="2600" b="1" dirty="0">
                <a:solidFill>
                  <a:schemeClr val="accent2"/>
                </a:solidFill>
                <a:latin typeface="微软雅黑" panose="020B0503020204020204" charset="-122"/>
                <a:ea typeface="微软雅黑" panose="020B0503020204020204" charset="-122"/>
                <a:cs typeface="微软雅黑" panose="020B0503020204020204" charset="-122"/>
              </a:rPr>
              <a:t>16</a:t>
            </a:r>
            <a:r>
              <a:rPr sz="2600" b="1" dirty="0">
                <a:solidFill>
                  <a:schemeClr val="accent2"/>
                </a:solidFill>
                <a:latin typeface="微软雅黑" panose="020B0503020204020204" charset="-122"/>
                <a:ea typeface="微软雅黑" panose="020B0503020204020204" charset="-122"/>
                <a:cs typeface="微软雅黑" panose="020B0503020204020204" charset="-122"/>
              </a:rPr>
              <a:t>页）</a:t>
            </a:r>
            <a:endParaRPr sz="2600" b="1" dirty="0">
              <a:solidFill>
                <a:schemeClr val="accent2"/>
              </a:solidFill>
              <a:latin typeface="微软雅黑" panose="020B0503020204020204" charset="-122"/>
              <a:ea typeface="微软雅黑" panose="020B0503020204020204" charset="-122"/>
              <a:cs typeface="微软雅黑" panose="020B0503020204020204" charset="-122"/>
            </a:endParaRPr>
          </a:p>
        </p:txBody>
      </p:sp>
      <p:sp>
        <p:nvSpPr>
          <p:cNvPr id="185" name="文本框 2"/>
          <p:cNvSpPr txBox="1"/>
          <p:nvPr/>
        </p:nvSpPr>
        <p:spPr>
          <a:xfrm>
            <a:off x="110706" y="714940"/>
            <a:ext cx="11977598" cy="6165723"/>
          </a:xfrm>
          <a:prstGeom prst="rect">
            <a:avLst/>
          </a:prstGeom>
          <a:ln w="12700">
            <a:miter lim="400000"/>
          </a:ln>
        </p:spPr>
        <p:txBody>
          <a:bodyPr wrap="square" lIns="45718" tIns="45718" rIns="45718" bIns="45718">
            <a:spAutoFit/>
          </a:bodyPr>
          <a:lstStyle/>
          <a:p>
            <a:pPr eaLnBrk="1">
              <a:lnSpc>
                <a:spcPts val="3400"/>
              </a:lnSpc>
              <a:defRPr sz="2600">
                <a:latin typeface="Times New Roman" panose="02020603050405020304"/>
                <a:ea typeface="Times New Roman" panose="02020603050405020304"/>
                <a:cs typeface="Times New Roman" panose="02020603050405020304"/>
                <a:sym typeface="Times New Roman" panose="02020603050405020304"/>
              </a:defRPr>
            </a:pPr>
            <a:r>
              <a:rPr sz="2600" dirty="0"/>
              <a:t>      </a:t>
            </a:r>
            <a:r>
              <a:rPr lang="en-US" sz="2600" dirty="0"/>
              <a:t> From the time Beijing’s closed-loop system took effect on Jan. 23, organizers </a:t>
            </a:r>
            <a:r>
              <a:rPr lang="en-US" sz="2600" dirty="0" smtClean="0"/>
              <a:t>___________ (administer) </a:t>
            </a:r>
            <a:r>
              <a:rPr lang="en-US" sz="2600" dirty="0"/>
              <a:t>more than 1.8 </a:t>
            </a:r>
            <a:r>
              <a:rPr lang="en-US" sz="2600" dirty="0" smtClean="0"/>
              <a:t>million </a:t>
            </a:r>
            <a:r>
              <a:rPr lang="en-US" sz="2600" dirty="0"/>
              <a:t>COVID-19 tests—at least one per day for everyone involved. </a:t>
            </a:r>
            <a:r>
              <a:rPr lang="en-US" sz="2600" dirty="0" smtClean="0"/>
              <a:t>Masks and contact- tracing _____ (app) </a:t>
            </a:r>
            <a:r>
              <a:rPr lang="en-US" sz="2600" dirty="0"/>
              <a:t>were </a:t>
            </a:r>
            <a:r>
              <a:rPr lang="en-US" sz="2600" dirty="0">
                <a:solidFill>
                  <a:srgbClr val="3333FF"/>
                </a:solidFill>
                <a:latin typeface="Times New Roman" panose="02020603050405020304" charset="0"/>
                <a:cs typeface="Times New Roman" panose="02020603050405020304" charset="0"/>
              </a:rPr>
              <a:t>mandatory</a:t>
            </a:r>
            <a:r>
              <a:rPr lang="en-US" sz="2600" dirty="0"/>
              <a:t>; athletes had to </a:t>
            </a:r>
            <a:r>
              <a:rPr lang="en-US" sz="2600" dirty="0" smtClean="0"/>
              <a:t>_______ (most) </a:t>
            </a:r>
            <a:r>
              <a:rPr lang="en-US" sz="2600" dirty="0"/>
              <a:t>stay in their rooms when not training or competing. On-site spectators were also kept at a minimum. As a </a:t>
            </a:r>
            <a:r>
              <a:rPr lang="en-US" sz="2600" dirty="0" smtClean="0"/>
              <a:t>_________ (televise) </a:t>
            </a:r>
            <a:r>
              <a:rPr lang="en-US" sz="2600" dirty="0"/>
              <a:t>and online </a:t>
            </a:r>
            <a:r>
              <a:rPr lang="en-US" sz="2600" dirty="0">
                <a:solidFill>
                  <a:srgbClr val="3333FF"/>
                </a:solidFill>
                <a:latin typeface="Times New Roman" panose="02020603050405020304" charset="0"/>
                <a:ea typeface="Times New Roman" panose="02020603050405020304"/>
                <a:cs typeface="Times New Roman" panose="02020603050405020304" charset="0"/>
              </a:rPr>
              <a:t>spectacle</a:t>
            </a:r>
            <a:r>
              <a:rPr lang="en-US" sz="2600" dirty="0"/>
              <a:t>, the 2022 Olympics were the most watched Winter Games ever. But over its 19 days, only 150,000 people saw the sporting events in Beijing and neighboring Zhangjiakou </a:t>
            </a:r>
            <a:r>
              <a:rPr lang="en-US" sz="2600" dirty="0" smtClean="0"/>
              <a:t>___ person</a:t>
            </a:r>
            <a:r>
              <a:rPr lang="en-US" sz="2600" dirty="0"/>
              <a:t>.</a:t>
            </a:r>
            <a:endParaRPr lang="en-US" sz="2600" dirty="0"/>
          </a:p>
          <a:p>
            <a:pPr eaLnBrk="1">
              <a:lnSpc>
                <a:spcPts val="3400"/>
              </a:lnSpc>
              <a:defRPr sz="2600">
                <a:latin typeface="Times New Roman" panose="02020603050405020304"/>
                <a:ea typeface="Times New Roman" panose="02020603050405020304"/>
                <a:cs typeface="Times New Roman" panose="02020603050405020304"/>
                <a:sym typeface="Times New Roman" panose="02020603050405020304"/>
              </a:defRPr>
            </a:pPr>
            <a:r>
              <a:rPr lang="en-US" sz="2600" dirty="0"/>
              <a:t>     Bringing together tens of thousands of people, many flying in from countries being ravaged </a:t>
            </a:r>
            <a:r>
              <a:rPr lang="en-US" sz="2600" dirty="0" smtClean="0"/>
              <a:t>by Omicron</a:t>
            </a:r>
            <a:r>
              <a:rPr lang="en-US" sz="2600" dirty="0"/>
              <a:t>, and still managing </a:t>
            </a:r>
            <a:r>
              <a:rPr lang="en-US" sz="2600" dirty="0" smtClean="0"/>
              <a:t>_______ (keep) </a:t>
            </a:r>
            <a:r>
              <a:rPr lang="en-US" sz="2600" dirty="0"/>
              <a:t>a highly </a:t>
            </a:r>
            <a:r>
              <a:rPr lang="en-US" sz="2600" dirty="0">
                <a:solidFill>
                  <a:srgbClr val="3333FF"/>
                </a:solidFill>
                <a:latin typeface="Times New Roman" panose="02020603050405020304" charset="0"/>
                <a:ea typeface="Times New Roman" panose="02020603050405020304"/>
                <a:cs typeface="Times New Roman" panose="02020603050405020304" charset="0"/>
              </a:rPr>
              <a:t>contagious</a:t>
            </a:r>
            <a:r>
              <a:rPr lang="en-US" sz="2600" dirty="0"/>
              <a:t> disease at bay is </a:t>
            </a:r>
            <a:r>
              <a:rPr lang="en-US" sz="2600" dirty="0">
                <a:solidFill>
                  <a:schemeClr val="tx1"/>
                </a:solidFill>
              </a:rPr>
              <a:t>a </a:t>
            </a:r>
            <a:r>
              <a:rPr lang="en-US" sz="2600" dirty="0">
                <a:solidFill>
                  <a:schemeClr val="tx1"/>
                </a:solidFill>
                <a:latin typeface="Times New Roman" panose="02020603050405020304" charset="0"/>
                <a:ea typeface="Times New Roman" panose="02020603050405020304"/>
                <a:cs typeface="Times New Roman" panose="02020603050405020304" charset="0"/>
              </a:rPr>
              <a:t>feat</a:t>
            </a:r>
            <a:r>
              <a:rPr lang="en-US" sz="2600" dirty="0">
                <a:solidFill>
                  <a:schemeClr val="tx1"/>
                </a:solidFill>
              </a:rPr>
              <a:t> that </a:t>
            </a:r>
            <a:r>
              <a:rPr lang="en-US" sz="2600" dirty="0" smtClean="0"/>
              <a:t>_____________ (deny). </a:t>
            </a:r>
            <a:endParaRPr lang="en-US" sz="2600" dirty="0"/>
          </a:p>
          <a:p>
            <a:pPr eaLnBrk="1">
              <a:lnSpc>
                <a:spcPts val="3400"/>
              </a:lnSpc>
              <a:defRPr sz="2600">
                <a:latin typeface="Times New Roman" panose="02020603050405020304"/>
                <a:ea typeface="Times New Roman" panose="02020603050405020304"/>
                <a:cs typeface="Times New Roman" panose="02020603050405020304"/>
                <a:sym typeface="Times New Roman" panose="02020603050405020304"/>
              </a:defRPr>
            </a:pPr>
            <a:r>
              <a:rPr lang="en-US" sz="2600" dirty="0"/>
              <a:t>     “This is a great achievement,” Bach told reporters. </a:t>
            </a:r>
            <a:r>
              <a:rPr lang="en-US" sz="2600" dirty="0" smtClean="0"/>
              <a:t>“___ everybody </a:t>
            </a:r>
            <a:r>
              <a:rPr lang="en-US" sz="2600" dirty="0"/>
              <a:t>is respecting the rules in </a:t>
            </a:r>
            <a:r>
              <a:rPr lang="en-US" sz="2600" dirty="0">
                <a:solidFill>
                  <a:srgbClr val="3333FF"/>
                </a:solidFill>
                <a:latin typeface="Times New Roman" panose="02020603050405020304" charset="0"/>
                <a:ea typeface="Times New Roman" panose="02020603050405020304"/>
                <a:cs typeface="Times New Roman" panose="02020603050405020304" charset="0"/>
              </a:rPr>
              <a:t>solidarity</a:t>
            </a:r>
            <a:r>
              <a:rPr lang="en-US" sz="2600" dirty="0"/>
              <a:t>, and if everybody </a:t>
            </a:r>
            <a:r>
              <a:rPr lang="en-US" sz="2600" dirty="0" smtClean="0"/>
              <a:t>_____________ (contribute), </a:t>
            </a:r>
            <a:r>
              <a:rPr lang="en-US" sz="2600" dirty="0"/>
              <a:t>then you can even have such a great event like Olympic Winter Games under </a:t>
            </a:r>
            <a:r>
              <a:rPr lang="en-US" sz="2600" dirty="0" smtClean="0"/>
              <a:t>_____ terms </a:t>
            </a:r>
            <a:r>
              <a:rPr lang="en-US" sz="2600" dirty="0"/>
              <a:t>of such a pandemic.”</a:t>
            </a:r>
            <a:endParaRPr sz="2600" dirty="0"/>
          </a:p>
        </p:txBody>
      </p:sp>
      <p:sp>
        <p:nvSpPr>
          <p:cNvPr id="184" name="文本框 16"/>
          <p:cNvSpPr txBox="1"/>
          <p:nvPr/>
        </p:nvSpPr>
        <p:spPr>
          <a:xfrm>
            <a:off x="0" y="0"/>
            <a:ext cx="1838960" cy="491490"/>
          </a:xfrm>
          <a:prstGeom prst="rect">
            <a:avLst/>
          </a:prstGeom>
          <a:solidFill>
            <a:schemeClr val="accent6"/>
          </a:solidFill>
        </p:spPr>
        <p:txBody>
          <a:bodyPr wrap="square" lIns="91440" tIns="45720" rIns="91440" bIns="45720" rtlCol="0">
            <a:spAutoFit/>
          </a:bodyPr>
          <a:lstStyle>
            <a:lvl1pPr>
              <a:defRPr sz="2800" b="1">
                <a:solidFill>
                  <a:srgbClr val="FFFFFF"/>
                </a:solidFill>
              </a:defRPr>
            </a:lvl1pPr>
          </a:lstStyle>
          <a:p>
            <a:pPr lvl="0" algn="l"/>
            <a:r>
              <a:rPr kumimoji="1" lang="zh-CN" sz="2600" dirty="0">
                <a:solidFill>
                  <a:schemeClr val="lt1"/>
                </a:solidFill>
                <a:sym typeface="+mn-ea"/>
              </a:rPr>
              <a:t>语篇填空</a:t>
            </a:r>
            <a:r>
              <a:rPr kumimoji="1" lang="en-US" altLang="zh-CN" sz="2600" dirty="0">
                <a:solidFill>
                  <a:schemeClr val="lt1"/>
                </a:solidFill>
                <a:sym typeface="+mn-ea"/>
              </a:rPr>
              <a:t> </a:t>
            </a:r>
            <a:r>
              <a:rPr kumimoji="1" lang="zh-CN" sz="2600" dirty="0">
                <a:solidFill>
                  <a:schemeClr val="lt1"/>
                </a:solidFill>
                <a:sym typeface="+mn-ea"/>
              </a:rPr>
              <a:t>2</a:t>
            </a:r>
            <a:endParaRPr kumimoji="1" lang="zh-CN" sz="2600" dirty="0">
              <a:solidFill>
                <a:schemeClr val="lt1"/>
              </a:solidFill>
              <a:sym typeface="+mn-ea"/>
            </a:endParaRPr>
          </a:p>
        </p:txBody>
      </p:sp>
      <p:sp>
        <p:nvSpPr>
          <p:cNvPr id="2" name="文本框 1"/>
          <p:cNvSpPr txBox="1"/>
          <p:nvPr/>
        </p:nvSpPr>
        <p:spPr>
          <a:xfrm>
            <a:off x="124580" y="1150025"/>
            <a:ext cx="1939925" cy="492443"/>
          </a:xfrm>
          <a:prstGeom prst="rect">
            <a:avLst/>
          </a:prstGeom>
          <a:noFill/>
        </p:spPr>
        <p:txBody>
          <a:bodyPr wrap="square" rtlCol="0" anchor="t">
            <a:spAutoFit/>
          </a:bodyPr>
          <a:lstStyle/>
          <a:p>
            <a:r>
              <a:rPr lang="en-US" sz="2600" dirty="0">
                <a:solidFill>
                  <a:srgbClr val="FF0000"/>
                </a:solidFill>
                <a:latin typeface="Times New Roman" panose="02020603050405020304" charset="0"/>
                <a:cs typeface="Times New Roman" panose="02020603050405020304" charset="0"/>
                <a:sym typeface="+mn-ea"/>
              </a:rPr>
              <a:t>administered</a:t>
            </a:r>
            <a:endParaRPr lang="zh-CN" altLang="en-US" sz="2600" dirty="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6881231" y="1554878"/>
            <a:ext cx="814046" cy="492443"/>
          </a:xfrm>
          <a:prstGeom prst="rect">
            <a:avLst/>
          </a:prstGeom>
          <a:noFill/>
        </p:spPr>
        <p:txBody>
          <a:bodyPr wrap="square"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defRPr sz="2600">
                <a:solidFill>
                  <a:srgbClr val="FF0000"/>
                </a:solidFill>
                <a:latin typeface="Times New Roman" panose="02020603050405020304" charset="0"/>
                <a:cs typeface="Times New Roman" panose="02020603050405020304" charset="0"/>
              </a:defRPr>
            </a:lvl1pPr>
          </a:lstStyle>
          <a:p>
            <a:r>
              <a:rPr lang="en-US" dirty="0">
                <a:sym typeface="+mn-ea"/>
              </a:rPr>
              <a:t>apps</a:t>
            </a:r>
            <a:endParaRPr lang="en-US" altLang="zh-CN" dirty="0">
              <a:sym typeface="+mn-ea"/>
            </a:endParaRPr>
          </a:p>
        </p:txBody>
      </p:sp>
      <p:sp>
        <p:nvSpPr>
          <p:cNvPr id="5" name="文本框 4"/>
          <p:cNvSpPr txBox="1"/>
          <p:nvPr/>
        </p:nvSpPr>
        <p:spPr>
          <a:xfrm>
            <a:off x="1094542" y="2003023"/>
            <a:ext cx="1093569" cy="492443"/>
          </a:xfrm>
          <a:prstGeom prst="rect">
            <a:avLst/>
          </a:prstGeom>
          <a:noFill/>
        </p:spPr>
        <p:txBody>
          <a:bodyPr wrap="square"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defRPr sz="2600">
                <a:solidFill>
                  <a:srgbClr val="FF0000"/>
                </a:solidFill>
                <a:latin typeface="Times New Roman" panose="02020603050405020304" charset="0"/>
                <a:cs typeface="Times New Roman" panose="02020603050405020304" charset="0"/>
              </a:defRPr>
            </a:lvl1pPr>
          </a:lstStyle>
          <a:p>
            <a:r>
              <a:rPr lang="en-US" dirty="0">
                <a:sym typeface="+mn-ea"/>
              </a:rPr>
              <a:t>mostly</a:t>
            </a:r>
            <a:endParaRPr dirty="0">
              <a:sym typeface="+mn-ea"/>
            </a:endParaRPr>
          </a:p>
        </p:txBody>
      </p:sp>
      <p:sp>
        <p:nvSpPr>
          <p:cNvPr id="6" name="文本框 5"/>
          <p:cNvSpPr txBox="1"/>
          <p:nvPr/>
        </p:nvSpPr>
        <p:spPr>
          <a:xfrm>
            <a:off x="6315945" y="2449014"/>
            <a:ext cx="1369286" cy="492443"/>
          </a:xfrm>
          <a:prstGeom prst="rect">
            <a:avLst/>
          </a:prstGeom>
          <a:noFill/>
        </p:spPr>
        <p:txBody>
          <a:bodyPr wrap="square"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defRPr sz="2600">
                <a:solidFill>
                  <a:srgbClr val="FF0000"/>
                </a:solidFill>
                <a:latin typeface="Times New Roman" panose="02020603050405020304" charset="0"/>
                <a:cs typeface="Times New Roman" panose="02020603050405020304" charset="0"/>
              </a:defRPr>
            </a:lvl1pPr>
          </a:lstStyle>
          <a:p>
            <a:r>
              <a:rPr lang="en-US" altLang="zh-CN" dirty="0">
                <a:sym typeface="+mn-ea"/>
              </a:rPr>
              <a:t>televised</a:t>
            </a:r>
            <a:endParaRPr lang="en-US" altLang="zh-CN" dirty="0">
              <a:sym typeface="+mn-ea"/>
            </a:endParaRPr>
          </a:p>
        </p:txBody>
      </p:sp>
      <p:sp>
        <p:nvSpPr>
          <p:cNvPr id="7" name="文本框 6"/>
          <p:cNvSpPr txBox="1"/>
          <p:nvPr/>
        </p:nvSpPr>
        <p:spPr>
          <a:xfrm>
            <a:off x="10830777" y="3305358"/>
            <a:ext cx="623479" cy="492443"/>
          </a:xfrm>
          <a:prstGeom prst="rect">
            <a:avLst/>
          </a:prstGeom>
          <a:noFill/>
        </p:spPr>
        <p:txBody>
          <a:bodyPr wrap="square"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defRPr sz="2600">
                <a:solidFill>
                  <a:srgbClr val="FF0000"/>
                </a:solidFill>
                <a:latin typeface="Times New Roman" panose="02020603050405020304" charset="0"/>
                <a:cs typeface="Times New Roman" panose="02020603050405020304" charset="0"/>
              </a:defRPr>
            </a:lvl1pPr>
          </a:lstStyle>
          <a:p>
            <a:r>
              <a:rPr lang="en-US" dirty="0">
                <a:sym typeface="+mn-ea"/>
              </a:rPr>
              <a:t>in</a:t>
            </a:r>
            <a:endParaRPr lang="en-US" dirty="0">
              <a:sym typeface="+mn-ea"/>
            </a:endParaRPr>
          </a:p>
        </p:txBody>
      </p:sp>
      <p:sp>
        <p:nvSpPr>
          <p:cNvPr id="8" name="文本框 7"/>
          <p:cNvSpPr txBox="1"/>
          <p:nvPr/>
        </p:nvSpPr>
        <p:spPr>
          <a:xfrm>
            <a:off x="5574560" y="4577684"/>
            <a:ext cx="1239442" cy="492443"/>
          </a:xfrm>
          <a:prstGeom prst="rect">
            <a:avLst/>
          </a:prstGeom>
          <a:noFill/>
        </p:spPr>
        <p:txBody>
          <a:bodyPr wrap="square"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defRPr sz="2600">
                <a:solidFill>
                  <a:srgbClr val="FF0000"/>
                </a:solidFill>
                <a:latin typeface="Times New Roman" panose="02020603050405020304" charset="0"/>
                <a:cs typeface="Times New Roman" panose="02020603050405020304" charset="0"/>
              </a:defRPr>
            </a:lvl1pPr>
          </a:lstStyle>
          <a:p>
            <a:r>
              <a:rPr lang="en-US" dirty="0">
                <a:sym typeface="+mn-ea"/>
              </a:rPr>
              <a:t>to keep </a:t>
            </a:r>
            <a:endParaRPr lang="zh-CN" altLang="en-US" dirty="0">
              <a:sym typeface="+mn-ea"/>
            </a:endParaRPr>
          </a:p>
        </p:txBody>
      </p:sp>
      <p:sp>
        <p:nvSpPr>
          <p:cNvPr id="9" name="文本框 8"/>
          <p:cNvSpPr txBox="1"/>
          <p:nvPr/>
        </p:nvSpPr>
        <p:spPr>
          <a:xfrm>
            <a:off x="2375521" y="5070127"/>
            <a:ext cx="2218877" cy="492443"/>
          </a:xfrm>
          <a:prstGeom prst="rect">
            <a:avLst/>
          </a:prstGeom>
          <a:noFill/>
        </p:spPr>
        <p:txBody>
          <a:bodyPr wrap="square"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defRPr sz="2600">
                <a:solidFill>
                  <a:srgbClr val="FF0000"/>
                </a:solidFill>
                <a:latin typeface="Times New Roman" panose="02020603050405020304" charset="0"/>
                <a:cs typeface="Times New Roman" panose="02020603050405020304" charset="0"/>
              </a:defRPr>
            </a:lvl1pPr>
          </a:lstStyle>
          <a:p>
            <a:r>
              <a:rPr lang="en-US" dirty="0">
                <a:sym typeface="+mn-ea"/>
              </a:rPr>
              <a:t>can’t be denied</a:t>
            </a:r>
            <a:endParaRPr dirty="0">
              <a:sym typeface="+mn-ea"/>
            </a:endParaRPr>
          </a:p>
        </p:txBody>
      </p:sp>
      <p:sp>
        <p:nvSpPr>
          <p:cNvPr id="10" name="文本框 9"/>
          <p:cNvSpPr txBox="1"/>
          <p:nvPr/>
        </p:nvSpPr>
        <p:spPr>
          <a:xfrm>
            <a:off x="7533312" y="5483382"/>
            <a:ext cx="405880" cy="492443"/>
          </a:xfrm>
          <a:prstGeom prst="rect">
            <a:avLst/>
          </a:prstGeom>
          <a:noFill/>
        </p:spPr>
        <p:txBody>
          <a:bodyPr wrap="square"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defRPr sz="2600">
                <a:solidFill>
                  <a:srgbClr val="FF0000"/>
                </a:solidFill>
                <a:latin typeface="Times New Roman" panose="02020603050405020304" charset="0"/>
                <a:cs typeface="Times New Roman" panose="02020603050405020304" charset="0"/>
              </a:defRPr>
            </a:lvl1pPr>
          </a:lstStyle>
          <a:p>
            <a:r>
              <a:rPr lang="en-US" dirty="0">
                <a:sym typeface="+mn-ea"/>
              </a:rPr>
              <a:t>If</a:t>
            </a:r>
            <a:endParaRPr dirty="0">
              <a:sym typeface="+mn-ea"/>
            </a:endParaRPr>
          </a:p>
        </p:txBody>
      </p:sp>
      <p:sp>
        <p:nvSpPr>
          <p:cNvPr id="11" name="文本框 10"/>
          <p:cNvSpPr txBox="1"/>
          <p:nvPr/>
        </p:nvSpPr>
        <p:spPr>
          <a:xfrm>
            <a:off x="7389316" y="6323320"/>
            <a:ext cx="591829" cy="492443"/>
          </a:xfrm>
          <a:prstGeom prst="rect">
            <a:avLst/>
          </a:prstGeom>
          <a:noFill/>
        </p:spPr>
        <p:txBody>
          <a:bodyPr wrap="square"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defRPr sz="2600">
                <a:solidFill>
                  <a:srgbClr val="FF0000"/>
                </a:solidFill>
                <a:latin typeface="Times New Roman" panose="02020603050405020304" charset="0"/>
                <a:cs typeface="Times New Roman" panose="02020603050405020304" charset="0"/>
              </a:defRPr>
            </a:lvl1pPr>
          </a:lstStyle>
          <a:p>
            <a:r>
              <a:rPr lang="en-US" dirty="0">
                <a:sym typeface="+mn-ea"/>
              </a:rPr>
              <a:t>the</a:t>
            </a:r>
            <a:endParaRPr lang="en-US" dirty="0">
              <a:sym typeface="+mn-ea"/>
            </a:endParaRPr>
          </a:p>
        </p:txBody>
      </p:sp>
      <p:sp>
        <p:nvSpPr>
          <p:cNvPr id="12" name="文本框 11"/>
          <p:cNvSpPr txBox="1"/>
          <p:nvPr/>
        </p:nvSpPr>
        <p:spPr>
          <a:xfrm>
            <a:off x="4939957" y="5888503"/>
            <a:ext cx="2121093" cy="492443"/>
          </a:xfrm>
          <a:prstGeom prst="rect">
            <a:avLst/>
          </a:prstGeom>
          <a:noFill/>
        </p:spPr>
        <p:txBody>
          <a:bodyPr wrap="square"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defRPr sz="2600">
                <a:solidFill>
                  <a:srgbClr val="FF0000"/>
                </a:solidFill>
                <a:latin typeface="Times New Roman" panose="02020603050405020304" charset="0"/>
                <a:cs typeface="Times New Roman" panose="02020603050405020304" charset="0"/>
              </a:defRPr>
            </a:lvl1pPr>
          </a:lstStyle>
          <a:p>
            <a:r>
              <a:rPr lang="en-US" dirty="0">
                <a:sym typeface="+mn-ea"/>
              </a:rPr>
              <a:t>is contributing</a:t>
            </a:r>
            <a:endParaRPr lang="en-US" dirty="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linds(horizont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linds(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linds(horizont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linds(horizontal)">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linds(horizontal)">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Lst>
  </p:timing>
</p:sld>
</file>

<file path=ppt/tags/tag1.xml><?xml version="1.0" encoding="utf-8"?>
<p:tagLst xmlns:p="http://schemas.openxmlformats.org/presentationml/2006/main">
  <p:tag name="KSO_WM_UNIT_PLACING_PICTURE_USER_VIEWPORT" val="{&quot;height&quot;:3465,&quot;width&quot;:7110}"/>
</p:tagLst>
</file>

<file path=ppt/theme/theme1.xml><?xml version="1.0" encoding="utf-8"?>
<a:theme xmlns:a="http://schemas.openxmlformats.org/drawingml/2006/main" name="Office 主题">
  <a:themeElements>
    <a:clrScheme name="Office 主题">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主题">
      <a:majorFont>
        <a:latin typeface="Helvetica"/>
        <a:ea typeface="Helvetica"/>
        <a:cs typeface="Helvetica"/>
      </a:majorFont>
      <a:minorFont>
        <a:latin typeface="Calibri"/>
        <a:ea typeface="Calibri"/>
        <a:cs typeface="Calibri"/>
      </a:minorFont>
    </a:fontScheme>
    <a:fmtScheme name="Office 主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spDef>
    <a:lnDef>
      <a:spPr>
        <a:noFill/>
        <a:ln w="25400" cap="flat">
          <a:solidFill>
            <a:schemeClr val="accent1"/>
          </a:solidFill>
          <a:prstDash val="solid"/>
          <a:round/>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lnDef>
    <a:txDef>
      <a:spPr>
        <a:noFill/>
        <a:ln w="12700" cap="flat">
          <a:noFill/>
          <a:miter lim="400000"/>
        </a:ln>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主题">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主题">
      <a:majorFont>
        <a:latin typeface="Helvetica"/>
        <a:ea typeface="Helvetica"/>
        <a:cs typeface="Helvetica"/>
      </a:majorFont>
      <a:minorFont>
        <a:latin typeface="Calibri"/>
        <a:ea typeface="Calibri"/>
        <a:cs typeface="Calibri"/>
      </a:minorFont>
    </a:fontScheme>
    <a:fmtScheme name="Office 主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spDef>
    <a:lnDef>
      <a:spPr>
        <a:noFill/>
        <a:ln w="25400" cap="flat">
          <a:solidFill>
            <a:schemeClr val="accent1"/>
          </a:solidFill>
          <a:prstDash val="solid"/>
          <a:round/>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lnDef>
    <a:txDef>
      <a:spPr>
        <a:noFill/>
        <a:ln w="12700" cap="flat">
          <a:noFill/>
          <a:miter lim="400000"/>
        </a:ln>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14281</Words>
  <Application>WPS 演示</Application>
  <PresentationFormat>宽屏</PresentationFormat>
  <Paragraphs>454</Paragraphs>
  <Slides>24</Slides>
  <Notes>1</Notes>
  <HiddenSlides>0</HiddenSlides>
  <MMClips>2</MMClips>
  <ScaleCrop>false</ScaleCrop>
  <HeadingPairs>
    <vt:vector size="6" baseType="variant">
      <vt:variant>
        <vt:lpstr>已用的字体</vt:lpstr>
      </vt:variant>
      <vt:variant>
        <vt:i4>16</vt:i4>
      </vt:variant>
      <vt:variant>
        <vt:lpstr>主题</vt:lpstr>
      </vt:variant>
      <vt:variant>
        <vt:i4>2</vt:i4>
      </vt:variant>
      <vt:variant>
        <vt:lpstr>幻灯片标题</vt:lpstr>
      </vt:variant>
      <vt:variant>
        <vt:i4>24</vt:i4>
      </vt:variant>
    </vt:vector>
  </HeadingPairs>
  <TitlesOfParts>
    <vt:vector size="42" baseType="lpstr">
      <vt:lpstr>Arial</vt:lpstr>
      <vt:lpstr>宋体</vt:lpstr>
      <vt:lpstr>Wingdings</vt:lpstr>
      <vt:lpstr>Helvetica</vt:lpstr>
      <vt:lpstr>Calibri</vt:lpstr>
      <vt:lpstr>Arial</vt:lpstr>
      <vt:lpstr>Trebuchet MS</vt:lpstr>
      <vt:lpstr>Times New Roman</vt:lpstr>
      <vt:lpstr>华文中宋</vt:lpstr>
      <vt:lpstr>Wingdings</vt:lpstr>
      <vt:lpstr>微软雅黑</vt:lpstr>
      <vt:lpstr>Times New Roman</vt:lpstr>
      <vt:lpstr>Arial Unicode MS</vt:lpstr>
      <vt:lpstr>HelveticaNeue</vt:lpstr>
      <vt:lpstr>Corbel</vt:lpstr>
      <vt:lpstr>华文新魏</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AP News Minute 03/15/22</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24147</cp:lastModifiedBy>
  <cp:revision>175</cp:revision>
  <dcterms:created xsi:type="dcterms:W3CDTF">2022-02-14T11:09:00Z</dcterms:created>
  <dcterms:modified xsi:type="dcterms:W3CDTF">2022-03-23T08:49:33Z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1057DE8A55B04357A7F07007AF13B939</vt:lpwstr>
  </property>
  <property fmtid="{D5CDD505-2E9C-101B-9397-08002B2CF9AE}" pid="3" name="KSOProductBuildVer">
    <vt:lpwstr>2052-11.8.2.8411</vt:lpwstr>
  </property>
</Properties>
</file>