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90" r:id="rId4"/>
  </p:sldMasterIdLst>
  <p:notesMasterIdLst>
    <p:notesMasterId r:id="rId26"/>
  </p:notesMasterIdLst>
  <p:handoutMasterIdLst>
    <p:handoutMasterId r:id="rId38"/>
  </p:handoutMasterIdLst>
  <p:sldIdLst>
    <p:sldId id="456" r:id="rId5"/>
    <p:sldId id="425" r:id="rId6"/>
    <p:sldId id="340" r:id="rId7"/>
    <p:sldId id="312" r:id="rId8"/>
    <p:sldId id="305" r:id="rId9"/>
    <p:sldId id="374" r:id="rId10"/>
    <p:sldId id="323" r:id="rId11"/>
    <p:sldId id="320" r:id="rId12"/>
    <p:sldId id="325" r:id="rId13"/>
    <p:sldId id="326" r:id="rId14"/>
    <p:sldId id="313" r:id="rId15"/>
    <p:sldId id="350" r:id="rId16"/>
    <p:sldId id="322" r:id="rId17"/>
    <p:sldId id="330" r:id="rId18"/>
    <p:sldId id="331" r:id="rId19"/>
    <p:sldId id="332" r:id="rId20"/>
    <p:sldId id="321" r:id="rId21"/>
    <p:sldId id="408" r:id="rId22"/>
    <p:sldId id="406" r:id="rId23"/>
    <p:sldId id="317" r:id="rId24"/>
    <p:sldId id="409" r:id="rId25"/>
    <p:sldId id="339" r:id="rId27"/>
    <p:sldId id="407" r:id="rId28"/>
    <p:sldId id="314" r:id="rId29"/>
    <p:sldId id="318" r:id="rId30"/>
    <p:sldId id="347" r:id="rId31"/>
    <p:sldId id="346" r:id="rId32"/>
    <p:sldId id="349" r:id="rId33"/>
    <p:sldId id="348" r:id="rId34"/>
    <p:sldId id="342" r:id="rId35"/>
    <p:sldId id="344" r:id="rId36"/>
    <p:sldId id="33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5745"/>
    <a:srgbClr val="460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60"/>
  </p:normalViewPr>
  <p:slideViewPr>
    <p:cSldViewPr snapToGrid="0">
      <p:cViewPr varScale="1">
        <p:scale>
          <a:sx n="165" d="100"/>
          <a:sy n="165" d="100"/>
        </p:scale>
        <p:origin x="568"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notesMaster" Target="notesMasters/notesMaster1.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4564-77D0-4A44-96BA-8C44AE0B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41957-7EFC-4003-ADA7-BA44853D4B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45720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71450"/>
            <a:ext cx="6019800" cy="45720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171450"/>
            <a:ext cx="8229600" cy="651272"/>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457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57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4648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图表占位符 2"/>
          <p:cNvSpPr>
            <a:spLocks noGrp="1"/>
          </p:cNvSpPr>
          <p:nvPr>
            <p:ph type="chart"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171450"/>
            <a:ext cx="8229600" cy="4572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Sp="0">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0965" indent="0" algn="ctr">
              <a:buNone/>
              <a:defRPr/>
            </a:lvl5pPr>
            <a:lvl6pPr marL="1713865" indent="0" algn="ctr">
              <a:buNone/>
              <a:defRPr/>
            </a:lvl6pPr>
            <a:lvl7pPr marL="2056765" indent="0" algn="ctr">
              <a:buNone/>
              <a:defRPr/>
            </a:lvl7pPr>
            <a:lvl8pPr marL="2399665" indent="0" algn="ctr">
              <a:buNone/>
              <a:defRPr/>
            </a:lvl8pPr>
            <a:lvl9pPr marL="2742565" indent="0" algn="ctr">
              <a:buNone/>
              <a:defRPr/>
            </a:lvl9pPr>
          </a:lstStyle>
          <a:p>
            <a:r>
              <a:rPr lang="zh-CN" altLang="en-US"/>
              <a:t>单击此处编辑母版副标题样式</a:t>
            </a:r>
            <a:endParaRPr lang="zh-CN" altLang="en-US"/>
          </a:p>
        </p:txBody>
      </p:sp>
      <p:sp>
        <p:nvSpPr>
          <p:cNvPr id="16" name="日期占位符 3"/>
          <p:cNvSpPr>
            <a:spLocks noGrp="1"/>
          </p:cNvSpPr>
          <p:nvPr>
            <p:ph type="dt" sz="half" idx="2"/>
          </p:nvPr>
        </p:nvSpPr>
        <p:spPr bwMode="auto">
          <a:xfrm>
            <a:off x="457200" y="4902994"/>
            <a:ext cx="2133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7" name="页脚占位符 4"/>
          <p:cNvSpPr>
            <a:spLocks noGrp="1"/>
          </p:cNvSpPr>
          <p:nvPr>
            <p:ph type="ftr" sz="quarter" idx="3"/>
          </p:nvPr>
        </p:nvSpPr>
        <p:spPr bwMode="auto">
          <a:xfrm>
            <a:off x="3124200" y="4902994"/>
            <a:ext cx="2895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8" name="灯片编号占位符 5"/>
          <p:cNvSpPr>
            <a:spLocks noGrp="1"/>
          </p:cNvSpPr>
          <p:nvPr>
            <p:ph type="sldNum" sz="quarter" idx="4"/>
          </p:nvPr>
        </p:nvSpPr>
        <p:spPr bwMode="auto">
          <a:xfrm>
            <a:off x="6553200" y="4902994"/>
            <a:ext cx="2133600" cy="183356"/>
          </a:xfrm>
          <a:prstGeom prst="rect">
            <a:avLst/>
          </a:prstGeom>
          <a:ln>
            <a:miter lim="800000"/>
          </a:ln>
        </p:spPr>
        <p:txBody>
          <a:bodyPr vert="horz" wrap="square" lIns="91440" tIns="45720" rIns="91440" bIns="45720" numCol="1" anchor="t" anchorCtr="0" compatLnSpc="1"/>
          <a:lstStyle/>
          <a:p>
            <a:pPr algn="r" eaLnBrk="1" hangingPunct="1"/>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chemeClr val="bg1"/>
        </a:solidFill>
        <a:effectLst/>
      </p:bgPr>
    </p:bg>
    <p:spTree>
      <p:nvGrpSpPr>
        <p:cNvPr id="1" name=""/>
        <p:cNvGrpSpPr/>
        <p:nvPr/>
      </p:nvGrpSpPr>
      <p:grpSpPr>
        <a:xfrm>
          <a:off x="0" y="0"/>
          <a:ext cx="0" cy="0"/>
          <a:chOff x="0" y="0"/>
          <a:chExt cx="0" cy="0"/>
        </a:xfrm>
      </p:grpSpPr>
      <p:grpSp>
        <p:nvGrpSpPr>
          <p:cNvPr id="1024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1025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8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0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标题和内容">
    <p:bg>
      <p:bgPr>
        <a:solidFill>
          <a:schemeClr val="bg1"/>
        </a:solidFill>
        <a:effectLst/>
      </p:bgPr>
    </p:bg>
    <p:spTree>
      <p:nvGrpSpPr>
        <p:cNvPr id="1" name=""/>
        <p:cNvGrpSpPr/>
        <p:nvPr/>
      </p:nvGrpSpPr>
      <p:grpSpPr>
        <a:xfrm>
          <a:off x="0" y="0"/>
          <a:ext cx="0" cy="0"/>
          <a:chOff x="0" y="0"/>
          <a:chExt cx="0" cy="0"/>
        </a:xfrm>
      </p:grpSpPr>
      <p:grpSp>
        <p:nvGrpSpPr>
          <p:cNvPr id="2048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2049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E5B826-6809-49B3-9B4B-177D412235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fld>
            <a:endParaRPr lang="zh-CN" altLang="en-US"/>
          </a:p>
        </p:txBody>
      </p:sp>
    </p:spTree>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30766" y="136379"/>
            <a:ext cx="785234" cy="466101"/>
          </a:xfrm>
          <a:prstGeom prst="rect">
            <a:avLst/>
          </a:prstGeom>
        </p:spPr>
      </p:pic>
      <p:cxnSp>
        <p:nvCxnSpPr>
          <p:cNvPr id="3" name="直接连接符 2"/>
          <p:cNvCxnSpPr/>
          <p:nvPr userDrawn="1"/>
        </p:nvCxnSpPr>
        <p:spPr>
          <a:xfrm>
            <a:off x="812800" y="589780"/>
            <a:ext cx="7988300"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文本框 3"/>
          <p:cNvSpPr txBox="1"/>
          <p:nvPr userDrawn="1"/>
        </p:nvSpPr>
        <p:spPr>
          <a:xfrm>
            <a:off x="1181100" y="136379"/>
            <a:ext cx="2749471" cy="400110"/>
          </a:xfrm>
          <a:prstGeom prst="rect">
            <a:avLst/>
          </a:prstGeom>
          <a:noFill/>
        </p:spPr>
        <p:txBody>
          <a:bodyPr wrap="none" rtlCol="0">
            <a:spAutoFit/>
          </a:bodyPr>
          <a:lstStyle/>
          <a:p>
            <a:r>
              <a:rPr lang="zh-CN" altLang="en-US" sz="2000" b="1" dirty="0">
                <a:solidFill>
                  <a:srgbClr val="135745"/>
                </a:solidFill>
              </a:rPr>
              <a:t>单击此处添加文字标题</a:t>
            </a:r>
            <a:endParaRPr lang="zh-CN" altLang="en-US" sz="2000" b="1" dirty="0">
              <a:solidFill>
                <a:srgbClr val="135745"/>
              </a:solidFill>
            </a:endParaRPr>
          </a:p>
        </p:txBody>
      </p:sp>
    </p:spTree>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PhAnim="0"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2" name="Picture 11" descr="artplus_nature_naturalcity42_d"/>
          <p:cNvPicPr>
            <a:picLocks noChangeAspect="1"/>
          </p:cNvPicPr>
          <p:nvPr/>
        </p:nvPicPr>
        <p:blipFill>
          <a:blip r:embed="rId3"/>
          <a:stretch>
            <a:fillRect/>
          </a:stretch>
        </p:blipFill>
        <p:spPr>
          <a:xfrm>
            <a:off x="5626100" y="2146697"/>
            <a:ext cx="623888" cy="434578"/>
          </a:xfrm>
          <a:prstGeom prst="rect">
            <a:avLst/>
          </a:prstGeom>
          <a:noFill/>
          <a:ln w="9525">
            <a:noFill/>
          </a:ln>
        </p:spPr>
      </p:pic>
      <p:pic>
        <p:nvPicPr>
          <p:cNvPr id="131" name="Picture 8" descr="artplus_nature_naturalcity42_e"/>
          <p:cNvPicPr>
            <a:picLocks noChangeAspect="1"/>
          </p:cNvPicPr>
          <p:nvPr/>
        </p:nvPicPr>
        <p:blipFill>
          <a:blip r:embed="rId4"/>
          <a:stretch>
            <a:fillRect/>
          </a:stretch>
        </p:blipFill>
        <p:spPr>
          <a:xfrm>
            <a:off x="5943600" y="1495425"/>
            <a:ext cx="1546225" cy="1247775"/>
          </a:xfrm>
          <a:prstGeom prst="rect">
            <a:avLst/>
          </a:prstGeom>
          <a:noFill/>
          <a:ln w="9525">
            <a:noFill/>
          </a:ln>
        </p:spPr>
      </p:pic>
      <p:pic>
        <p:nvPicPr>
          <p:cNvPr id="130" name="Picture 9" descr="artplus_nature_naturalcity42_b"/>
          <p:cNvPicPr>
            <a:picLocks noChangeAspect="1"/>
          </p:cNvPicPr>
          <p:nvPr/>
        </p:nvPicPr>
        <p:blipFill>
          <a:blip r:embed="rId5"/>
          <a:stretch>
            <a:fillRect/>
          </a:stretch>
        </p:blipFill>
        <p:spPr>
          <a:xfrm>
            <a:off x="5195888" y="2322910"/>
            <a:ext cx="2971800" cy="428625"/>
          </a:xfrm>
          <a:prstGeom prst="rect">
            <a:avLst/>
          </a:prstGeom>
          <a:noFill/>
          <a:ln w="9525">
            <a:noFill/>
          </a:ln>
        </p:spPr>
      </p:pic>
      <p:pic>
        <p:nvPicPr>
          <p:cNvPr id="129" name="Picture 13" descr="artplus_nature_naturalcity42_f"/>
          <p:cNvPicPr>
            <a:picLocks noChangeAspect="1"/>
          </p:cNvPicPr>
          <p:nvPr/>
        </p:nvPicPr>
        <p:blipFill>
          <a:blip r:embed="rId6"/>
          <a:stretch>
            <a:fillRect/>
          </a:stretch>
        </p:blipFill>
        <p:spPr>
          <a:xfrm>
            <a:off x="4876800" y="3371850"/>
            <a:ext cx="4911725" cy="1412081"/>
          </a:xfrm>
          <a:prstGeom prst="rect">
            <a:avLst/>
          </a:prstGeom>
          <a:noFill/>
          <a:ln w="9525">
            <a:noFill/>
          </a:ln>
        </p:spPr>
      </p:pic>
      <p:pic>
        <p:nvPicPr>
          <p:cNvPr id="128" name="Picture 10" descr="artplus_nature_naturalcity42_c"/>
          <p:cNvPicPr>
            <a:picLocks noChangeAspect="1"/>
          </p:cNvPicPr>
          <p:nvPr/>
        </p:nvPicPr>
        <p:blipFill>
          <a:blip r:embed="rId7"/>
          <a:stretch>
            <a:fillRect/>
          </a:stretch>
        </p:blipFill>
        <p:spPr>
          <a:xfrm>
            <a:off x="9296400" y="2171700"/>
            <a:ext cx="1112838" cy="650081"/>
          </a:xfrm>
          <a:prstGeom prst="rect">
            <a:avLst/>
          </a:prstGeom>
          <a:noFill/>
          <a:ln w="9525">
            <a:noFill/>
          </a:ln>
        </p:spPr>
      </p:pic>
      <p:pic>
        <p:nvPicPr>
          <p:cNvPr id="127" name="Picture 12" descr="artplus_nature_naturalcity42_i"/>
          <p:cNvPicPr>
            <a:picLocks noChangeAspect="1"/>
          </p:cNvPicPr>
          <p:nvPr/>
        </p:nvPicPr>
        <p:blipFill>
          <a:blip r:embed="rId8"/>
          <a:stretch>
            <a:fillRect/>
          </a:stretch>
        </p:blipFill>
        <p:spPr>
          <a:xfrm>
            <a:off x="6956425" y="2514600"/>
            <a:ext cx="1654175" cy="658416"/>
          </a:xfrm>
          <a:prstGeom prst="rect">
            <a:avLst/>
          </a:prstGeom>
          <a:noFill/>
          <a:ln w="9525">
            <a:noFill/>
          </a:ln>
        </p:spPr>
      </p:pic>
      <p:pic>
        <p:nvPicPr>
          <p:cNvPr id="126" name="Picture 7" descr="artplus_nature_naturalcity42_a"/>
          <p:cNvPicPr>
            <a:picLocks noChangeAspect="1"/>
          </p:cNvPicPr>
          <p:nvPr/>
        </p:nvPicPr>
        <p:blipFill>
          <a:blip r:embed="rId9"/>
          <a:stretch>
            <a:fillRect/>
          </a:stretch>
        </p:blipFill>
        <p:spPr>
          <a:xfrm>
            <a:off x="4870450" y="2375297"/>
            <a:ext cx="4425950" cy="2241947"/>
          </a:xfrm>
          <a:prstGeom prst="rect">
            <a:avLst/>
          </a:prstGeom>
          <a:noFill/>
          <a:ln w="9525">
            <a:noFill/>
          </a:ln>
        </p:spPr>
      </p:pic>
      <p:grpSp>
        <p:nvGrpSpPr>
          <p:cNvPr id="17" name="Group 15"/>
          <p:cNvGrpSpPr/>
          <p:nvPr/>
        </p:nvGrpSpPr>
        <p:grpSpPr>
          <a:xfrm>
            <a:off x="0" y="228600"/>
            <a:ext cx="6838950" cy="2524125"/>
            <a:chOff x="664" y="1951"/>
            <a:chExt cx="4308" cy="2120"/>
          </a:xfrm>
        </p:grpSpPr>
        <p:sp>
          <p:nvSpPr>
            <p:cNvPr id="2061" name="Freeform 16"/>
            <p:cNvSpPr/>
            <p:nvPr/>
          </p:nvSpPr>
          <p:spPr>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l" t="t" r="r" b="b"/>
              <a:pathLst>
                <a:path w="1691"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w="12700">
              <a:noFill/>
            </a:ln>
          </p:spPr>
          <p:txBody>
            <a:bodyPr/>
            <a:lstStyle/>
            <a:p>
              <a:endParaRPr lang="zh-CN" altLang="en-US" sz="3000"/>
            </a:p>
          </p:txBody>
        </p:sp>
        <p:sp>
          <p:nvSpPr>
            <p:cNvPr id="2062" name="Freeform 17"/>
            <p:cNvSpPr/>
            <p:nvPr/>
          </p:nvSpPr>
          <p:spPr>
            <a:xfrm>
              <a:off x="703" y="2230"/>
              <a:ext cx="34" cy="28"/>
            </a:xfrm>
            <a:custGeom>
              <a:avLst/>
              <a:gdLst/>
              <a:ahLst/>
              <a:cxnLst>
                <a:cxn ang="0">
                  <a:pos x="16" y="4"/>
                </a:cxn>
                <a:cxn ang="0">
                  <a:pos x="0" y="22"/>
                </a:cxn>
                <a:cxn ang="0">
                  <a:pos x="22" y="38"/>
                </a:cxn>
                <a:cxn ang="0">
                  <a:pos x="46" y="26"/>
                </a:cxn>
                <a:cxn ang="0">
                  <a:pos x="30" y="0"/>
                </a:cxn>
                <a:cxn ang="0">
                  <a:pos x="16" y="4"/>
                </a:cxn>
              </a:cxnLst>
              <a:rect l="l" t="t" r="r" b="b"/>
              <a:pathLst>
                <a:path w="46" h="38">
                  <a:moveTo>
                    <a:pt x="16" y="4"/>
                  </a:moveTo>
                  <a:lnTo>
                    <a:pt x="0" y="22"/>
                  </a:lnTo>
                  <a:lnTo>
                    <a:pt x="22" y="38"/>
                  </a:lnTo>
                  <a:lnTo>
                    <a:pt x="46" y="26"/>
                  </a:lnTo>
                  <a:lnTo>
                    <a:pt x="30" y="0"/>
                  </a:lnTo>
                  <a:lnTo>
                    <a:pt x="16" y="4"/>
                  </a:lnTo>
                  <a:close/>
                </a:path>
              </a:pathLst>
            </a:custGeom>
            <a:solidFill>
              <a:srgbClr val="FEFEFE">
                <a:alpha val="30196"/>
              </a:srgbClr>
            </a:solidFill>
            <a:ln w="12700">
              <a:noFill/>
            </a:ln>
          </p:spPr>
          <p:txBody>
            <a:bodyPr/>
            <a:lstStyle/>
            <a:p>
              <a:endParaRPr lang="zh-CN" altLang="en-US" sz="3000"/>
            </a:p>
          </p:txBody>
        </p:sp>
        <p:sp>
          <p:nvSpPr>
            <p:cNvPr id="2063" name="Freeform 18"/>
            <p:cNvSpPr/>
            <p:nvPr/>
          </p:nvSpPr>
          <p:spPr>
            <a:xfrm>
              <a:off x="1010" y="2353"/>
              <a:ext cx="39" cy="32"/>
            </a:xfrm>
            <a:custGeom>
              <a:avLst/>
              <a:gdLst/>
              <a:ahLst/>
              <a:cxnLst>
                <a:cxn ang="0">
                  <a:pos x="12" y="0"/>
                </a:cxn>
                <a:cxn ang="0">
                  <a:pos x="26" y="44"/>
                </a:cxn>
                <a:cxn ang="0">
                  <a:pos x="42" y="42"/>
                </a:cxn>
                <a:cxn ang="0">
                  <a:pos x="38" y="16"/>
                </a:cxn>
                <a:cxn ang="0">
                  <a:pos x="26" y="2"/>
                </a:cxn>
                <a:cxn ang="0">
                  <a:pos x="12" y="0"/>
                </a:cxn>
              </a:cxnLst>
              <a:rect l="l" t="t"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w="12700">
              <a:noFill/>
            </a:ln>
          </p:spPr>
          <p:txBody>
            <a:bodyPr/>
            <a:lstStyle/>
            <a:p>
              <a:endParaRPr lang="zh-CN" altLang="en-US" sz="3000"/>
            </a:p>
          </p:txBody>
        </p:sp>
        <p:sp>
          <p:nvSpPr>
            <p:cNvPr id="2064" name="Freeform 19"/>
            <p:cNvSpPr/>
            <p:nvPr/>
          </p:nvSpPr>
          <p:spPr>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l" t="t"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w="12700">
              <a:noFill/>
            </a:ln>
          </p:spPr>
          <p:txBody>
            <a:bodyPr/>
            <a:lstStyle/>
            <a:p>
              <a:endParaRPr lang="zh-CN" altLang="en-US" sz="3000"/>
            </a:p>
          </p:txBody>
        </p:sp>
        <p:sp>
          <p:nvSpPr>
            <p:cNvPr id="2065" name="Freeform 20"/>
            <p:cNvSpPr/>
            <p:nvPr/>
          </p:nvSpPr>
          <p:spPr>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l" t="t" r="r" b="b"/>
              <a:pathLst>
                <a:path w="211"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w="12700">
              <a:noFill/>
            </a:ln>
          </p:spPr>
          <p:txBody>
            <a:bodyPr/>
            <a:lstStyle/>
            <a:p>
              <a:endParaRPr lang="zh-CN" altLang="en-US" sz="3000"/>
            </a:p>
          </p:txBody>
        </p:sp>
        <p:sp>
          <p:nvSpPr>
            <p:cNvPr id="2066" name="Freeform 21"/>
            <p:cNvSpPr/>
            <p:nvPr/>
          </p:nvSpPr>
          <p:spPr>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l" t="t"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w="12700">
              <a:noFill/>
            </a:ln>
          </p:spPr>
          <p:txBody>
            <a:bodyPr/>
            <a:lstStyle/>
            <a:p>
              <a:endParaRPr lang="zh-CN" altLang="en-US" sz="3000"/>
            </a:p>
          </p:txBody>
        </p:sp>
        <p:sp>
          <p:nvSpPr>
            <p:cNvPr id="2067" name="Freeform 22"/>
            <p:cNvSpPr/>
            <p:nvPr/>
          </p:nvSpPr>
          <p:spPr>
            <a:xfrm>
              <a:off x="1553" y="288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68" name="Freeform 23"/>
            <p:cNvSpPr/>
            <p:nvPr/>
          </p:nvSpPr>
          <p:spPr>
            <a:xfrm>
              <a:off x="1609" y="2886"/>
              <a:ext cx="12" cy="25"/>
            </a:xfrm>
            <a:custGeom>
              <a:avLst/>
              <a:gdLst/>
              <a:ahLst/>
              <a:cxnLst>
                <a:cxn ang="0">
                  <a:pos x="14" y="0"/>
                </a:cxn>
                <a:cxn ang="0">
                  <a:pos x="0" y="14"/>
                </a:cxn>
                <a:cxn ang="0">
                  <a:pos x="16" y="34"/>
                </a:cxn>
                <a:cxn ang="0">
                  <a:pos x="12" y="18"/>
                </a:cxn>
                <a:cxn ang="0">
                  <a:pos x="16" y="6"/>
                </a:cxn>
                <a:cxn ang="0">
                  <a:pos x="14" y="0"/>
                </a:cxn>
              </a:cxnLst>
              <a:rect l="l" t="t"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w="12700">
              <a:noFill/>
            </a:ln>
          </p:spPr>
          <p:txBody>
            <a:bodyPr/>
            <a:lstStyle/>
            <a:p>
              <a:endParaRPr lang="zh-CN" altLang="en-US" sz="3000"/>
            </a:p>
          </p:txBody>
        </p:sp>
        <p:sp>
          <p:nvSpPr>
            <p:cNvPr id="2069" name="Freeform 24"/>
            <p:cNvSpPr/>
            <p:nvPr/>
          </p:nvSpPr>
          <p:spPr>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l" t="t"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w="12700">
              <a:noFill/>
            </a:ln>
          </p:spPr>
          <p:txBody>
            <a:bodyPr/>
            <a:lstStyle/>
            <a:p>
              <a:endParaRPr lang="zh-CN" altLang="en-US" sz="3000"/>
            </a:p>
          </p:txBody>
        </p:sp>
        <p:sp>
          <p:nvSpPr>
            <p:cNvPr id="2070" name="Freeform 25"/>
            <p:cNvSpPr/>
            <p:nvPr/>
          </p:nvSpPr>
          <p:spPr>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l" t="t"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w="12700">
              <a:noFill/>
            </a:ln>
          </p:spPr>
          <p:txBody>
            <a:bodyPr/>
            <a:lstStyle/>
            <a:p>
              <a:endParaRPr lang="zh-CN" altLang="en-US" sz="3000"/>
            </a:p>
          </p:txBody>
        </p:sp>
        <p:sp>
          <p:nvSpPr>
            <p:cNvPr id="2071" name="Freeform 26"/>
            <p:cNvSpPr/>
            <p:nvPr/>
          </p:nvSpPr>
          <p:spPr>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l" t="t"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w="12700">
              <a:noFill/>
            </a:ln>
          </p:spPr>
          <p:txBody>
            <a:bodyPr/>
            <a:lstStyle/>
            <a:p>
              <a:endParaRPr lang="zh-CN" altLang="en-US" sz="3000"/>
            </a:p>
          </p:txBody>
        </p:sp>
        <p:sp>
          <p:nvSpPr>
            <p:cNvPr id="2072" name="Freeform 27"/>
            <p:cNvSpPr/>
            <p:nvPr/>
          </p:nvSpPr>
          <p:spPr>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l" t="t"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w="12700">
              <a:noFill/>
            </a:ln>
          </p:spPr>
          <p:txBody>
            <a:bodyPr/>
            <a:lstStyle/>
            <a:p>
              <a:endParaRPr lang="zh-CN" altLang="en-US" sz="3000"/>
            </a:p>
          </p:txBody>
        </p:sp>
        <p:sp>
          <p:nvSpPr>
            <p:cNvPr id="2073" name="Freeform 28"/>
            <p:cNvSpPr/>
            <p:nvPr/>
          </p:nvSpPr>
          <p:spPr>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l" t="t"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w="12700">
              <a:noFill/>
            </a:ln>
          </p:spPr>
          <p:txBody>
            <a:bodyPr/>
            <a:lstStyle/>
            <a:p>
              <a:endParaRPr lang="zh-CN" altLang="en-US" sz="3000"/>
            </a:p>
          </p:txBody>
        </p:sp>
        <p:sp>
          <p:nvSpPr>
            <p:cNvPr id="2074" name="Freeform 29"/>
            <p:cNvSpPr/>
            <p:nvPr/>
          </p:nvSpPr>
          <p:spPr>
            <a:xfrm>
              <a:off x="1693" y="2065"/>
              <a:ext cx="54" cy="25"/>
            </a:xfrm>
            <a:custGeom>
              <a:avLst/>
              <a:gdLst/>
              <a:ahLst/>
              <a:cxnLst>
                <a:cxn ang="0">
                  <a:pos x="40" y="0"/>
                </a:cxn>
                <a:cxn ang="0">
                  <a:pos x="10" y="16"/>
                </a:cxn>
                <a:cxn ang="0">
                  <a:pos x="24" y="34"/>
                </a:cxn>
                <a:cxn ang="0">
                  <a:pos x="52" y="28"/>
                </a:cxn>
                <a:cxn ang="0">
                  <a:pos x="64" y="20"/>
                </a:cxn>
                <a:cxn ang="0">
                  <a:pos x="40" y="0"/>
                </a:cxn>
              </a:cxnLst>
              <a:rect l="l" t="t"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w="12700">
              <a:noFill/>
            </a:ln>
          </p:spPr>
          <p:txBody>
            <a:bodyPr/>
            <a:lstStyle/>
            <a:p>
              <a:endParaRPr lang="zh-CN" altLang="en-US" sz="3000"/>
            </a:p>
          </p:txBody>
        </p:sp>
        <p:sp>
          <p:nvSpPr>
            <p:cNvPr id="2075" name="Freeform 30"/>
            <p:cNvSpPr/>
            <p:nvPr/>
          </p:nvSpPr>
          <p:spPr>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l" t="t"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w="12700">
              <a:noFill/>
            </a:ln>
          </p:spPr>
          <p:txBody>
            <a:bodyPr/>
            <a:lstStyle/>
            <a:p>
              <a:endParaRPr lang="zh-CN" altLang="en-US" sz="3000"/>
            </a:p>
          </p:txBody>
        </p:sp>
        <p:sp>
          <p:nvSpPr>
            <p:cNvPr id="2076" name="Freeform 31"/>
            <p:cNvSpPr/>
            <p:nvPr/>
          </p:nvSpPr>
          <p:spPr>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l" t="t" r="r" b="b"/>
              <a:pathLst>
                <a:path w="57"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w="12700">
              <a:noFill/>
            </a:ln>
          </p:spPr>
          <p:txBody>
            <a:bodyPr/>
            <a:lstStyle/>
            <a:p>
              <a:endParaRPr lang="zh-CN" altLang="en-US" sz="3000"/>
            </a:p>
          </p:txBody>
        </p:sp>
        <p:sp>
          <p:nvSpPr>
            <p:cNvPr id="2077" name="Freeform 32"/>
            <p:cNvSpPr/>
            <p:nvPr/>
          </p:nvSpPr>
          <p:spPr>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l" t="t"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w="12700">
              <a:noFill/>
            </a:ln>
          </p:spPr>
          <p:txBody>
            <a:bodyPr/>
            <a:lstStyle/>
            <a:p>
              <a:endParaRPr lang="zh-CN" altLang="en-US" sz="3000"/>
            </a:p>
          </p:txBody>
        </p:sp>
        <p:sp>
          <p:nvSpPr>
            <p:cNvPr id="2078" name="Freeform 33"/>
            <p:cNvSpPr/>
            <p:nvPr/>
          </p:nvSpPr>
          <p:spPr>
            <a:xfrm>
              <a:off x="664" y="2245"/>
              <a:ext cx="25" cy="15"/>
            </a:xfrm>
            <a:custGeom>
              <a:avLst/>
              <a:gdLst/>
              <a:ahLst/>
              <a:cxnLst>
                <a:cxn ang="0">
                  <a:pos x="34" y="0"/>
                </a:cxn>
                <a:cxn ang="0">
                  <a:pos x="24" y="20"/>
                </a:cxn>
                <a:cxn ang="0">
                  <a:pos x="4" y="18"/>
                </a:cxn>
                <a:cxn ang="0">
                  <a:pos x="4" y="6"/>
                </a:cxn>
                <a:cxn ang="0">
                  <a:pos x="34" y="0"/>
                </a:cxn>
              </a:cxnLst>
              <a:rect l="l" t="t"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w="12700">
              <a:noFill/>
            </a:ln>
          </p:spPr>
          <p:txBody>
            <a:bodyPr/>
            <a:lstStyle/>
            <a:p>
              <a:endParaRPr lang="zh-CN" altLang="en-US" sz="3000"/>
            </a:p>
          </p:txBody>
        </p:sp>
        <p:sp>
          <p:nvSpPr>
            <p:cNvPr id="2079" name="Freeform 34"/>
            <p:cNvSpPr/>
            <p:nvPr/>
          </p:nvSpPr>
          <p:spPr>
            <a:xfrm>
              <a:off x="1421" y="2756"/>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0" name="Freeform 35"/>
            <p:cNvSpPr/>
            <p:nvPr/>
          </p:nvSpPr>
          <p:spPr>
            <a:xfrm>
              <a:off x="1424" y="2781"/>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1" name="Freeform 36"/>
            <p:cNvSpPr/>
            <p:nvPr/>
          </p:nvSpPr>
          <p:spPr>
            <a:xfrm>
              <a:off x="1628" y="2913"/>
              <a:ext cx="15"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2" name="Freeform 37"/>
            <p:cNvSpPr/>
            <p:nvPr/>
          </p:nvSpPr>
          <p:spPr>
            <a:xfrm>
              <a:off x="1752" y="2429"/>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3" name="Freeform 38"/>
            <p:cNvSpPr/>
            <p:nvPr/>
          </p:nvSpPr>
          <p:spPr>
            <a:xfrm>
              <a:off x="1652" y="2224"/>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4" name="Freeform 39"/>
            <p:cNvSpPr/>
            <p:nvPr/>
          </p:nvSpPr>
          <p:spPr>
            <a:xfrm>
              <a:off x="1717" y="2045"/>
              <a:ext cx="39"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5" name="Freeform 40"/>
            <p:cNvSpPr/>
            <p:nvPr/>
          </p:nvSpPr>
          <p:spPr>
            <a:xfrm>
              <a:off x="1780" y="215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6" name="Freeform 41"/>
            <p:cNvSpPr/>
            <p:nvPr/>
          </p:nvSpPr>
          <p:spPr>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l" t="t"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w="12700">
              <a:noFill/>
            </a:ln>
          </p:spPr>
          <p:txBody>
            <a:bodyPr/>
            <a:lstStyle/>
            <a:p>
              <a:endParaRPr lang="zh-CN" altLang="en-US" sz="3000"/>
            </a:p>
          </p:txBody>
        </p:sp>
        <p:sp>
          <p:nvSpPr>
            <p:cNvPr id="2087" name="Freeform 42"/>
            <p:cNvSpPr/>
            <p:nvPr/>
          </p:nvSpPr>
          <p:spPr>
            <a:xfrm>
              <a:off x="2009" y="2135"/>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88" name="Freeform 43"/>
            <p:cNvSpPr/>
            <p:nvPr/>
          </p:nvSpPr>
          <p:spPr>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l" t="t"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w="12700">
              <a:noFill/>
            </a:ln>
          </p:spPr>
          <p:txBody>
            <a:bodyPr/>
            <a:lstStyle/>
            <a:p>
              <a:endParaRPr lang="zh-CN" altLang="en-US" sz="3000"/>
            </a:p>
          </p:txBody>
        </p:sp>
        <p:sp>
          <p:nvSpPr>
            <p:cNvPr id="2089" name="Freeform 44"/>
            <p:cNvSpPr/>
            <p:nvPr/>
          </p:nvSpPr>
          <p:spPr>
            <a:xfrm>
              <a:off x="2393" y="2038"/>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90" name="Freeform 45"/>
            <p:cNvSpPr/>
            <p:nvPr/>
          </p:nvSpPr>
          <p:spPr>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l" t="t"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w="12700">
              <a:noFill/>
            </a:ln>
          </p:spPr>
          <p:txBody>
            <a:bodyPr/>
            <a:lstStyle/>
            <a:p>
              <a:endParaRPr lang="zh-CN" altLang="en-US" sz="3000"/>
            </a:p>
          </p:txBody>
        </p:sp>
        <p:sp>
          <p:nvSpPr>
            <p:cNvPr id="2091" name="Freeform 46"/>
            <p:cNvSpPr/>
            <p:nvPr/>
          </p:nvSpPr>
          <p:spPr>
            <a:xfrm>
              <a:off x="2759" y="2039"/>
              <a:ext cx="48" cy="21"/>
            </a:xfrm>
            <a:custGeom>
              <a:avLst/>
              <a:gdLst/>
              <a:ahLst/>
              <a:cxnLst>
                <a:cxn ang="0">
                  <a:pos x="36" y="6"/>
                </a:cxn>
                <a:cxn ang="0">
                  <a:pos x="8" y="4"/>
                </a:cxn>
                <a:cxn ang="0">
                  <a:pos x="24" y="28"/>
                </a:cxn>
                <a:cxn ang="0">
                  <a:pos x="54" y="14"/>
                </a:cxn>
                <a:cxn ang="0">
                  <a:pos x="36" y="6"/>
                </a:cxn>
              </a:cxnLst>
              <a:rect l="l" t="t"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w="12700">
              <a:noFill/>
            </a:ln>
          </p:spPr>
          <p:txBody>
            <a:bodyPr/>
            <a:lstStyle/>
            <a:p>
              <a:endParaRPr lang="zh-CN" altLang="en-US" sz="3000"/>
            </a:p>
          </p:txBody>
        </p:sp>
        <p:sp>
          <p:nvSpPr>
            <p:cNvPr id="2092" name="Freeform 47"/>
            <p:cNvSpPr/>
            <p:nvPr/>
          </p:nvSpPr>
          <p:spPr>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l" t="t"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w="12700">
              <a:noFill/>
            </a:ln>
          </p:spPr>
          <p:txBody>
            <a:bodyPr/>
            <a:lstStyle/>
            <a:p>
              <a:endParaRPr lang="zh-CN" altLang="en-US" sz="3000"/>
            </a:p>
          </p:txBody>
        </p:sp>
        <p:sp>
          <p:nvSpPr>
            <p:cNvPr id="2093" name="Freeform 48"/>
            <p:cNvSpPr/>
            <p:nvPr/>
          </p:nvSpPr>
          <p:spPr>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l" t="t"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w="12700">
              <a:noFill/>
            </a:ln>
          </p:spPr>
          <p:txBody>
            <a:bodyPr/>
            <a:lstStyle/>
            <a:p>
              <a:endParaRPr lang="zh-CN" altLang="en-US" sz="3000"/>
            </a:p>
          </p:txBody>
        </p:sp>
        <p:sp>
          <p:nvSpPr>
            <p:cNvPr id="2094" name="Freeform 49"/>
            <p:cNvSpPr/>
            <p:nvPr/>
          </p:nvSpPr>
          <p:spPr>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l" t="t"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w="12700">
              <a:noFill/>
            </a:ln>
          </p:spPr>
          <p:txBody>
            <a:bodyPr/>
            <a:lstStyle/>
            <a:p>
              <a:endParaRPr lang="zh-CN" altLang="en-US" sz="3000"/>
            </a:p>
          </p:txBody>
        </p:sp>
        <p:sp>
          <p:nvSpPr>
            <p:cNvPr id="2095" name="Freeform 50"/>
            <p:cNvSpPr/>
            <p:nvPr/>
          </p:nvSpPr>
          <p:spPr>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l" t="t"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w="12700">
              <a:noFill/>
            </a:ln>
          </p:spPr>
          <p:txBody>
            <a:bodyPr/>
            <a:lstStyle/>
            <a:p>
              <a:endParaRPr lang="zh-CN" altLang="en-US" sz="3000"/>
            </a:p>
          </p:txBody>
        </p:sp>
        <p:sp>
          <p:nvSpPr>
            <p:cNvPr id="2096" name="Freeform 51"/>
            <p:cNvSpPr/>
            <p:nvPr/>
          </p:nvSpPr>
          <p:spPr>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l" t="t"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w="12700">
              <a:noFill/>
            </a:ln>
          </p:spPr>
          <p:txBody>
            <a:bodyPr/>
            <a:lstStyle/>
            <a:p>
              <a:endParaRPr lang="zh-CN" altLang="en-US" sz="3000"/>
            </a:p>
          </p:txBody>
        </p:sp>
        <p:sp>
          <p:nvSpPr>
            <p:cNvPr id="2097" name="Freeform 52"/>
            <p:cNvSpPr/>
            <p:nvPr/>
          </p:nvSpPr>
          <p:spPr>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l" t="t"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w="12700">
              <a:noFill/>
            </a:ln>
          </p:spPr>
          <p:txBody>
            <a:bodyPr/>
            <a:lstStyle/>
            <a:p>
              <a:endParaRPr lang="zh-CN" altLang="en-US" sz="3000"/>
            </a:p>
          </p:txBody>
        </p:sp>
        <p:sp>
          <p:nvSpPr>
            <p:cNvPr id="2098" name="Freeform 53"/>
            <p:cNvSpPr/>
            <p:nvPr/>
          </p:nvSpPr>
          <p:spPr>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l" t="t"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w="12700">
              <a:noFill/>
            </a:ln>
          </p:spPr>
          <p:txBody>
            <a:bodyPr/>
            <a:lstStyle/>
            <a:p>
              <a:endParaRPr lang="zh-CN" altLang="en-US" sz="3000"/>
            </a:p>
          </p:txBody>
        </p:sp>
        <p:sp>
          <p:nvSpPr>
            <p:cNvPr id="2099" name="Freeform 54"/>
            <p:cNvSpPr/>
            <p:nvPr/>
          </p:nvSpPr>
          <p:spPr>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l" t="t"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w="12700">
              <a:noFill/>
            </a:ln>
          </p:spPr>
          <p:txBody>
            <a:bodyPr/>
            <a:lstStyle/>
            <a:p>
              <a:endParaRPr lang="zh-CN" altLang="en-US" sz="3000"/>
            </a:p>
          </p:txBody>
        </p:sp>
        <p:sp>
          <p:nvSpPr>
            <p:cNvPr id="2100" name="Freeform 55"/>
            <p:cNvSpPr/>
            <p:nvPr/>
          </p:nvSpPr>
          <p:spPr>
            <a:xfrm>
              <a:off x="4846" y="3832"/>
              <a:ext cx="37" cy="26"/>
            </a:xfrm>
            <a:custGeom>
              <a:avLst/>
              <a:gdLst/>
              <a:ahLst/>
              <a:cxnLst>
                <a:cxn ang="0">
                  <a:pos x="29" y="0"/>
                </a:cxn>
                <a:cxn ang="0">
                  <a:pos x="8" y="11"/>
                </a:cxn>
                <a:cxn ang="0">
                  <a:pos x="24" y="35"/>
                </a:cxn>
                <a:cxn ang="0">
                  <a:pos x="39" y="26"/>
                </a:cxn>
                <a:cxn ang="0">
                  <a:pos x="29" y="0"/>
                </a:cxn>
              </a:cxnLst>
              <a:rect l="l" t="t"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w="12700">
              <a:noFill/>
            </a:ln>
          </p:spPr>
          <p:txBody>
            <a:bodyPr/>
            <a:lstStyle/>
            <a:p>
              <a:endParaRPr lang="zh-CN" altLang="en-US" sz="3000"/>
            </a:p>
          </p:txBody>
        </p:sp>
        <p:sp>
          <p:nvSpPr>
            <p:cNvPr id="2101" name="Freeform 56"/>
            <p:cNvSpPr/>
            <p:nvPr/>
          </p:nvSpPr>
          <p:spPr>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l" t="t"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w="12700">
              <a:noFill/>
            </a:ln>
          </p:spPr>
          <p:txBody>
            <a:bodyPr/>
            <a:lstStyle/>
            <a:p>
              <a:endParaRPr lang="zh-CN" altLang="en-US" sz="3000"/>
            </a:p>
          </p:txBody>
        </p:sp>
        <p:sp>
          <p:nvSpPr>
            <p:cNvPr id="2102" name="Freeform 57"/>
            <p:cNvSpPr/>
            <p:nvPr/>
          </p:nvSpPr>
          <p:spPr>
            <a:xfrm>
              <a:off x="3655" y="3034"/>
              <a:ext cx="49" cy="61"/>
            </a:xfrm>
            <a:custGeom>
              <a:avLst/>
              <a:gdLst/>
              <a:ahLst/>
              <a:cxnLst>
                <a:cxn ang="0">
                  <a:pos x="29" y="0"/>
                </a:cxn>
                <a:cxn ang="0">
                  <a:pos x="25" y="60"/>
                </a:cxn>
                <a:cxn ang="0">
                  <a:pos x="29" y="76"/>
                </a:cxn>
                <a:cxn ang="0">
                  <a:pos x="41" y="80"/>
                </a:cxn>
                <a:cxn ang="0">
                  <a:pos x="57" y="76"/>
                </a:cxn>
                <a:cxn ang="0">
                  <a:pos x="29" y="0"/>
                </a:cxn>
              </a:cxnLst>
              <a:rect l="l" t="t"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w="12700">
              <a:noFill/>
            </a:ln>
          </p:spPr>
          <p:txBody>
            <a:bodyPr/>
            <a:lstStyle/>
            <a:p>
              <a:endParaRPr lang="zh-CN" altLang="en-US" sz="3000"/>
            </a:p>
          </p:txBody>
        </p:sp>
        <p:sp>
          <p:nvSpPr>
            <p:cNvPr id="2103" name="Freeform 58"/>
            <p:cNvSpPr/>
            <p:nvPr/>
          </p:nvSpPr>
          <p:spPr>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l" t="t"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w="12700">
              <a:noFill/>
            </a:ln>
          </p:spPr>
          <p:txBody>
            <a:bodyPr/>
            <a:lstStyle/>
            <a:p>
              <a:endParaRPr lang="zh-CN" altLang="en-US" sz="3000"/>
            </a:p>
          </p:txBody>
        </p:sp>
        <p:sp>
          <p:nvSpPr>
            <p:cNvPr id="2104" name="Freeform 59"/>
            <p:cNvSpPr/>
            <p:nvPr/>
          </p:nvSpPr>
          <p:spPr>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l" t="t"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w="12700">
              <a:noFill/>
            </a:ln>
          </p:spPr>
          <p:txBody>
            <a:bodyPr/>
            <a:lstStyle/>
            <a:p>
              <a:endParaRPr lang="zh-CN" altLang="en-US" sz="3000"/>
            </a:p>
          </p:txBody>
        </p:sp>
        <p:sp>
          <p:nvSpPr>
            <p:cNvPr id="2105" name="Freeform 60"/>
            <p:cNvSpPr/>
            <p:nvPr/>
          </p:nvSpPr>
          <p:spPr>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l" t="t"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w="12700">
              <a:noFill/>
            </a:ln>
          </p:spPr>
          <p:txBody>
            <a:bodyPr/>
            <a:lstStyle/>
            <a:p>
              <a:endParaRPr lang="zh-CN" altLang="en-US" sz="3000"/>
            </a:p>
          </p:txBody>
        </p:sp>
        <p:sp>
          <p:nvSpPr>
            <p:cNvPr id="2106" name="Freeform 61"/>
            <p:cNvSpPr/>
            <p:nvPr/>
          </p:nvSpPr>
          <p:spPr>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l" t="t"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w="12700">
              <a:noFill/>
            </a:ln>
          </p:spPr>
          <p:txBody>
            <a:bodyPr/>
            <a:lstStyle/>
            <a:p>
              <a:endParaRPr lang="zh-CN" altLang="en-US" sz="3000"/>
            </a:p>
          </p:txBody>
        </p:sp>
        <p:sp>
          <p:nvSpPr>
            <p:cNvPr id="2107" name="Freeform 62"/>
            <p:cNvSpPr/>
            <p:nvPr/>
          </p:nvSpPr>
          <p:spPr>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l" t="t" r="r" b="b"/>
              <a:pathLst>
                <a:path w="110"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w="12700">
              <a:noFill/>
            </a:ln>
          </p:spPr>
          <p:txBody>
            <a:bodyPr/>
            <a:lstStyle/>
            <a:p>
              <a:endParaRPr lang="zh-CN" altLang="en-US" sz="3000"/>
            </a:p>
          </p:txBody>
        </p:sp>
        <p:sp>
          <p:nvSpPr>
            <p:cNvPr id="2108" name="Freeform 63"/>
            <p:cNvSpPr/>
            <p:nvPr/>
          </p:nvSpPr>
          <p:spPr>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l" t="t"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w="12700">
              <a:noFill/>
            </a:ln>
          </p:spPr>
          <p:txBody>
            <a:bodyPr/>
            <a:lstStyle/>
            <a:p>
              <a:endParaRPr lang="zh-CN" altLang="en-US" sz="3000"/>
            </a:p>
          </p:txBody>
        </p:sp>
        <p:sp>
          <p:nvSpPr>
            <p:cNvPr id="2109" name="Freeform 64"/>
            <p:cNvSpPr/>
            <p:nvPr/>
          </p:nvSpPr>
          <p:spPr>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l" t="t"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w="12700">
              <a:noFill/>
            </a:ln>
          </p:spPr>
          <p:txBody>
            <a:bodyPr/>
            <a:lstStyle/>
            <a:p>
              <a:endParaRPr lang="zh-CN" altLang="en-US" sz="3000"/>
            </a:p>
          </p:txBody>
        </p:sp>
        <p:sp>
          <p:nvSpPr>
            <p:cNvPr id="2110" name="Freeform 65"/>
            <p:cNvSpPr/>
            <p:nvPr/>
          </p:nvSpPr>
          <p:spPr>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l" t="t"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w="12700">
              <a:noFill/>
            </a:ln>
          </p:spPr>
          <p:txBody>
            <a:bodyPr/>
            <a:lstStyle/>
            <a:p>
              <a:endParaRPr lang="zh-CN" altLang="en-US" sz="3000"/>
            </a:p>
          </p:txBody>
        </p:sp>
        <p:sp>
          <p:nvSpPr>
            <p:cNvPr id="2111" name="Freeform 66"/>
            <p:cNvSpPr/>
            <p:nvPr/>
          </p:nvSpPr>
          <p:spPr>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l" t="t"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w="12700">
              <a:noFill/>
            </a:ln>
          </p:spPr>
          <p:txBody>
            <a:bodyPr/>
            <a:lstStyle/>
            <a:p>
              <a:endParaRPr lang="zh-CN" altLang="en-US" sz="3000"/>
            </a:p>
          </p:txBody>
        </p:sp>
        <p:sp>
          <p:nvSpPr>
            <p:cNvPr id="2112" name="Freeform 67"/>
            <p:cNvSpPr/>
            <p:nvPr/>
          </p:nvSpPr>
          <p:spPr>
            <a:xfrm>
              <a:off x="4181" y="3275"/>
              <a:ext cx="18" cy="17"/>
            </a:xfrm>
            <a:custGeom>
              <a:avLst/>
              <a:gdLst/>
              <a:ahLst/>
              <a:cxnLst>
                <a:cxn ang="0">
                  <a:pos x="0" y="0"/>
                </a:cxn>
                <a:cxn ang="0">
                  <a:pos x="6" y="23"/>
                </a:cxn>
                <a:cxn ang="0">
                  <a:pos x="24" y="11"/>
                </a:cxn>
                <a:cxn ang="0">
                  <a:pos x="0" y="0"/>
                </a:cxn>
              </a:cxnLst>
              <a:rect l="l" t="t"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w="12700">
              <a:noFill/>
            </a:ln>
          </p:spPr>
          <p:txBody>
            <a:bodyPr/>
            <a:lstStyle/>
            <a:p>
              <a:endParaRPr lang="zh-CN" altLang="en-US" sz="3000"/>
            </a:p>
          </p:txBody>
        </p:sp>
        <p:sp>
          <p:nvSpPr>
            <p:cNvPr id="2113" name="Freeform 68"/>
            <p:cNvSpPr/>
            <p:nvPr/>
          </p:nvSpPr>
          <p:spPr>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l" t="t"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w="12700">
              <a:noFill/>
            </a:ln>
          </p:spPr>
          <p:txBody>
            <a:bodyPr/>
            <a:lstStyle/>
            <a:p>
              <a:endParaRPr lang="zh-CN" altLang="en-US" sz="3000"/>
            </a:p>
          </p:txBody>
        </p:sp>
        <p:sp>
          <p:nvSpPr>
            <p:cNvPr id="2114" name="Freeform 69"/>
            <p:cNvSpPr/>
            <p:nvPr/>
          </p:nvSpPr>
          <p:spPr>
            <a:xfrm>
              <a:off x="4277" y="3335"/>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15" name="Freeform 70"/>
            <p:cNvSpPr/>
            <p:nvPr/>
          </p:nvSpPr>
          <p:spPr>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l" t="t" r="r" b="b"/>
              <a:pathLst>
                <a:path w="61" h="62">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w="12700">
              <a:noFill/>
            </a:ln>
          </p:spPr>
          <p:txBody>
            <a:bodyPr/>
            <a:lstStyle/>
            <a:p>
              <a:endParaRPr lang="zh-CN" altLang="en-US" sz="3000"/>
            </a:p>
          </p:txBody>
        </p:sp>
        <p:sp>
          <p:nvSpPr>
            <p:cNvPr id="2116" name="Freeform 71"/>
            <p:cNvSpPr/>
            <p:nvPr/>
          </p:nvSpPr>
          <p:spPr>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l" t="t"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w="12700">
              <a:noFill/>
            </a:ln>
          </p:spPr>
          <p:txBody>
            <a:bodyPr/>
            <a:lstStyle/>
            <a:p>
              <a:endParaRPr lang="zh-CN" altLang="en-US" sz="3000"/>
            </a:p>
          </p:txBody>
        </p:sp>
        <p:sp>
          <p:nvSpPr>
            <p:cNvPr id="2117" name="Freeform 72"/>
            <p:cNvSpPr/>
            <p:nvPr/>
          </p:nvSpPr>
          <p:spPr>
            <a:xfrm>
              <a:off x="4098" y="3371"/>
              <a:ext cx="32" cy="27"/>
            </a:xfrm>
            <a:custGeom>
              <a:avLst/>
              <a:gdLst/>
              <a:ahLst/>
              <a:cxnLst>
                <a:cxn ang="0">
                  <a:pos x="21" y="3"/>
                </a:cxn>
                <a:cxn ang="0">
                  <a:pos x="6" y="6"/>
                </a:cxn>
                <a:cxn ang="0">
                  <a:pos x="33" y="36"/>
                </a:cxn>
                <a:cxn ang="0">
                  <a:pos x="42" y="30"/>
                </a:cxn>
                <a:cxn ang="0">
                  <a:pos x="21" y="3"/>
                </a:cxn>
              </a:cxnLst>
              <a:rect l="l" t="t"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w="12700">
              <a:noFill/>
            </a:ln>
          </p:spPr>
          <p:txBody>
            <a:bodyPr/>
            <a:lstStyle/>
            <a:p>
              <a:endParaRPr lang="zh-CN" altLang="en-US" sz="3000"/>
            </a:p>
          </p:txBody>
        </p:sp>
        <p:sp>
          <p:nvSpPr>
            <p:cNvPr id="2118" name="Freeform 73"/>
            <p:cNvSpPr/>
            <p:nvPr/>
          </p:nvSpPr>
          <p:spPr>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l" t="t"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w="12700">
              <a:noFill/>
            </a:ln>
          </p:spPr>
          <p:txBody>
            <a:bodyPr/>
            <a:lstStyle/>
            <a:p>
              <a:endParaRPr lang="zh-CN" altLang="en-US" sz="3000"/>
            </a:p>
          </p:txBody>
        </p:sp>
        <p:sp>
          <p:nvSpPr>
            <p:cNvPr id="2119" name="Freeform 74"/>
            <p:cNvSpPr/>
            <p:nvPr/>
          </p:nvSpPr>
          <p:spPr>
            <a:xfrm>
              <a:off x="4111" y="3353"/>
              <a:ext cx="34" cy="24"/>
            </a:xfrm>
            <a:custGeom>
              <a:avLst/>
              <a:gdLst/>
              <a:ahLst/>
              <a:cxnLst>
                <a:cxn ang="0">
                  <a:pos x="21" y="0"/>
                </a:cxn>
                <a:cxn ang="0">
                  <a:pos x="0" y="7"/>
                </a:cxn>
                <a:cxn ang="0">
                  <a:pos x="27" y="31"/>
                </a:cxn>
                <a:cxn ang="0">
                  <a:pos x="45" y="24"/>
                </a:cxn>
                <a:cxn ang="0">
                  <a:pos x="22" y="10"/>
                </a:cxn>
                <a:cxn ang="0">
                  <a:pos x="21" y="0"/>
                </a:cxn>
              </a:cxnLst>
              <a:rect l="l" t="t"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w="12700">
              <a:noFill/>
            </a:ln>
          </p:spPr>
          <p:txBody>
            <a:bodyPr/>
            <a:lstStyle/>
            <a:p>
              <a:endParaRPr lang="zh-CN" altLang="en-US" sz="3000"/>
            </a:p>
          </p:txBody>
        </p:sp>
        <p:sp>
          <p:nvSpPr>
            <p:cNvPr id="2120" name="Freeform 75"/>
            <p:cNvSpPr/>
            <p:nvPr/>
          </p:nvSpPr>
          <p:spPr>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l" t="t"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w="12700">
              <a:noFill/>
            </a:ln>
          </p:spPr>
          <p:txBody>
            <a:bodyPr/>
            <a:lstStyle/>
            <a:p>
              <a:endParaRPr lang="zh-CN" altLang="en-US" sz="3000"/>
            </a:p>
          </p:txBody>
        </p:sp>
        <p:sp>
          <p:nvSpPr>
            <p:cNvPr id="2121" name="Freeform 76"/>
            <p:cNvSpPr/>
            <p:nvPr/>
          </p:nvSpPr>
          <p:spPr>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l" t="t"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w="12700">
              <a:noFill/>
            </a:ln>
          </p:spPr>
          <p:txBody>
            <a:bodyPr/>
            <a:lstStyle/>
            <a:p>
              <a:endParaRPr lang="zh-CN" altLang="en-US" sz="3000"/>
            </a:p>
          </p:txBody>
        </p:sp>
        <p:sp>
          <p:nvSpPr>
            <p:cNvPr id="2122" name="Freeform 77"/>
            <p:cNvSpPr/>
            <p:nvPr/>
          </p:nvSpPr>
          <p:spPr>
            <a:xfrm>
              <a:off x="4135" y="2995"/>
              <a:ext cx="10" cy="25"/>
            </a:xfrm>
            <a:custGeom>
              <a:avLst/>
              <a:gdLst/>
              <a:ahLst/>
              <a:cxnLst>
                <a:cxn ang="0">
                  <a:pos x="11" y="0"/>
                </a:cxn>
                <a:cxn ang="0">
                  <a:pos x="1" y="10"/>
                </a:cxn>
                <a:cxn ang="0">
                  <a:pos x="11" y="25"/>
                </a:cxn>
                <a:cxn ang="0">
                  <a:pos x="11" y="0"/>
                </a:cxn>
              </a:cxnLst>
              <a:rect l="l" t="t"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w="12700">
              <a:noFill/>
            </a:ln>
          </p:spPr>
          <p:txBody>
            <a:bodyPr/>
            <a:lstStyle/>
            <a:p>
              <a:endParaRPr lang="zh-CN" altLang="en-US" sz="3000"/>
            </a:p>
          </p:txBody>
        </p:sp>
        <p:sp>
          <p:nvSpPr>
            <p:cNvPr id="2123" name="Freeform 78"/>
            <p:cNvSpPr/>
            <p:nvPr/>
          </p:nvSpPr>
          <p:spPr>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l" t="t"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w="12700">
              <a:noFill/>
            </a:ln>
          </p:spPr>
          <p:txBody>
            <a:bodyPr/>
            <a:lstStyle/>
            <a:p>
              <a:endParaRPr lang="zh-CN" altLang="en-US" sz="3000"/>
            </a:p>
          </p:txBody>
        </p:sp>
        <p:sp>
          <p:nvSpPr>
            <p:cNvPr id="2124" name="Freeform 79"/>
            <p:cNvSpPr/>
            <p:nvPr/>
          </p:nvSpPr>
          <p:spPr>
            <a:xfrm>
              <a:off x="3876" y="3076"/>
              <a:ext cx="12" cy="27"/>
            </a:xfrm>
            <a:custGeom>
              <a:avLst/>
              <a:gdLst/>
              <a:ahLst/>
              <a:cxnLst>
                <a:cxn ang="0">
                  <a:pos x="14" y="3"/>
                </a:cxn>
                <a:cxn ang="0">
                  <a:pos x="0" y="7"/>
                </a:cxn>
                <a:cxn ang="0">
                  <a:pos x="8" y="22"/>
                </a:cxn>
                <a:cxn ang="0">
                  <a:pos x="14" y="3"/>
                </a:cxn>
              </a:cxnLst>
              <a:rect l="l" t="t"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w="12700">
              <a:noFill/>
            </a:ln>
          </p:spPr>
          <p:txBody>
            <a:bodyPr/>
            <a:lstStyle/>
            <a:p>
              <a:endParaRPr lang="zh-CN" altLang="en-US" sz="3000"/>
            </a:p>
          </p:txBody>
        </p:sp>
        <p:sp>
          <p:nvSpPr>
            <p:cNvPr id="2125" name="Freeform 80"/>
            <p:cNvSpPr/>
            <p:nvPr/>
          </p:nvSpPr>
          <p:spPr>
            <a:xfrm>
              <a:off x="3866" y="305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26" name="Freeform 81"/>
            <p:cNvSpPr/>
            <p:nvPr/>
          </p:nvSpPr>
          <p:spPr>
            <a:xfrm>
              <a:off x="3862" y="3035"/>
              <a:ext cx="12" cy="14"/>
            </a:xfrm>
            <a:custGeom>
              <a:avLst/>
              <a:gdLst/>
              <a:ahLst/>
              <a:cxnLst>
                <a:cxn ang="0">
                  <a:pos x="10" y="5"/>
                </a:cxn>
                <a:cxn ang="0">
                  <a:pos x="0" y="10"/>
                </a:cxn>
                <a:cxn ang="0">
                  <a:pos x="12" y="19"/>
                </a:cxn>
                <a:cxn ang="0">
                  <a:pos x="10" y="5"/>
                </a:cxn>
              </a:cxnLst>
              <a:rect l="l" t="t"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w="12700">
              <a:noFill/>
            </a:ln>
          </p:spPr>
          <p:txBody>
            <a:bodyPr/>
            <a:lstStyle/>
            <a:p>
              <a:endParaRPr lang="zh-CN" altLang="en-US" sz="3000"/>
            </a:p>
          </p:txBody>
        </p:sp>
        <p:sp>
          <p:nvSpPr>
            <p:cNvPr id="2127" name="Freeform 82"/>
            <p:cNvSpPr/>
            <p:nvPr/>
          </p:nvSpPr>
          <p:spPr>
            <a:xfrm>
              <a:off x="3850" y="2995"/>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28" name="Freeform 83"/>
            <p:cNvSpPr/>
            <p:nvPr/>
          </p:nvSpPr>
          <p:spPr>
            <a:xfrm>
              <a:off x="3852" y="3020"/>
              <a:ext cx="16" cy="13"/>
            </a:xfrm>
            <a:custGeom>
              <a:avLst/>
              <a:gdLst/>
              <a:ahLst/>
              <a:cxnLst>
                <a:cxn ang="0">
                  <a:pos x="13" y="0"/>
                </a:cxn>
                <a:cxn ang="0">
                  <a:pos x="19" y="18"/>
                </a:cxn>
                <a:cxn ang="0">
                  <a:pos x="14" y="6"/>
                </a:cxn>
                <a:cxn ang="0">
                  <a:pos x="13" y="0"/>
                </a:cxn>
              </a:cxnLst>
              <a:rect l="l" t="t"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w="12700">
              <a:noFill/>
            </a:ln>
          </p:spPr>
          <p:txBody>
            <a:bodyPr/>
            <a:lstStyle/>
            <a:p>
              <a:endParaRPr lang="zh-CN" altLang="en-US" sz="3000"/>
            </a:p>
          </p:txBody>
        </p:sp>
        <p:sp>
          <p:nvSpPr>
            <p:cNvPr id="2129" name="Freeform 84"/>
            <p:cNvSpPr/>
            <p:nvPr/>
          </p:nvSpPr>
          <p:spPr>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l" t="t"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w="12700">
              <a:noFill/>
            </a:ln>
          </p:spPr>
          <p:txBody>
            <a:bodyPr/>
            <a:lstStyle/>
            <a:p>
              <a:endParaRPr lang="zh-CN" altLang="en-US" sz="3000"/>
            </a:p>
          </p:txBody>
        </p:sp>
        <p:sp>
          <p:nvSpPr>
            <p:cNvPr id="2130" name="Freeform 85"/>
            <p:cNvSpPr/>
            <p:nvPr/>
          </p:nvSpPr>
          <p:spPr>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l" t="t"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w="12700">
              <a:noFill/>
            </a:ln>
          </p:spPr>
          <p:txBody>
            <a:bodyPr/>
            <a:lstStyle/>
            <a:p>
              <a:endParaRPr lang="zh-CN" altLang="en-US" sz="3000"/>
            </a:p>
          </p:txBody>
        </p:sp>
        <p:sp>
          <p:nvSpPr>
            <p:cNvPr id="2131" name="Freeform 86"/>
            <p:cNvSpPr/>
            <p:nvPr/>
          </p:nvSpPr>
          <p:spPr>
            <a:xfrm>
              <a:off x="4759" y="3569"/>
              <a:ext cx="17" cy="23"/>
            </a:xfrm>
            <a:custGeom>
              <a:avLst/>
              <a:gdLst/>
              <a:ahLst/>
              <a:cxnLst>
                <a:cxn ang="0">
                  <a:pos x="9" y="0"/>
                </a:cxn>
                <a:cxn ang="0">
                  <a:pos x="0" y="14"/>
                </a:cxn>
                <a:cxn ang="0">
                  <a:pos x="12" y="30"/>
                </a:cxn>
                <a:cxn ang="0">
                  <a:pos x="9" y="0"/>
                </a:cxn>
              </a:cxnLst>
              <a:rect l="l" t="t"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w="12700">
              <a:noFill/>
            </a:ln>
          </p:spPr>
          <p:txBody>
            <a:bodyPr/>
            <a:lstStyle/>
            <a:p>
              <a:endParaRPr lang="zh-CN" altLang="en-US" sz="3000"/>
            </a:p>
          </p:txBody>
        </p:sp>
        <p:sp>
          <p:nvSpPr>
            <p:cNvPr id="2132" name="Freeform 87"/>
            <p:cNvSpPr/>
            <p:nvPr/>
          </p:nvSpPr>
          <p:spPr>
            <a:xfrm>
              <a:off x="4751" y="3547"/>
              <a:ext cx="20" cy="17"/>
            </a:xfrm>
            <a:custGeom>
              <a:avLst/>
              <a:gdLst/>
              <a:ahLst/>
              <a:cxnLst>
                <a:cxn ang="0">
                  <a:pos x="19" y="0"/>
                </a:cxn>
                <a:cxn ang="0">
                  <a:pos x="0" y="14"/>
                </a:cxn>
                <a:cxn ang="0">
                  <a:pos x="21" y="20"/>
                </a:cxn>
                <a:cxn ang="0">
                  <a:pos x="19" y="0"/>
                </a:cxn>
              </a:cxnLst>
              <a:rect l="l" t="t"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w="12700">
              <a:noFill/>
            </a:ln>
          </p:spPr>
          <p:txBody>
            <a:bodyPr/>
            <a:lstStyle/>
            <a:p>
              <a:endParaRPr lang="zh-CN" altLang="en-US" sz="3000"/>
            </a:p>
          </p:txBody>
        </p:sp>
        <p:sp>
          <p:nvSpPr>
            <p:cNvPr id="2133" name="Freeform 88"/>
            <p:cNvSpPr/>
            <p:nvPr/>
          </p:nvSpPr>
          <p:spPr>
            <a:xfrm>
              <a:off x="4598" y="3353"/>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34" name="Freeform 89"/>
            <p:cNvSpPr/>
            <p:nvPr/>
          </p:nvSpPr>
          <p:spPr>
            <a:xfrm>
              <a:off x="4632" y="3396"/>
              <a:ext cx="26" cy="33"/>
            </a:xfrm>
            <a:custGeom>
              <a:avLst/>
              <a:gdLst/>
              <a:ahLst/>
              <a:cxnLst>
                <a:cxn ang="0">
                  <a:pos x="30" y="0"/>
                </a:cxn>
                <a:cxn ang="0">
                  <a:pos x="10" y="9"/>
                </a:cxn>
                <a:cxn ang="0">
                  <a:pos x="14" y="32"/>
                </a:cxn>
                <a:cxn ang="0">
                  <a:pos x="26" y="36"/>
                </a:cxn>
                <a:cxn ang="0">
                  <a:pos x="30" y="0"/>
                </a:cxn>
              </a:cxnLst>
              <a:rect l="l" t="t"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w="12700">
              <a:noFill/>
            </a:ln>
          </p:spPr>
          <p:txBody>
            <a:bodyPr/>
            <a:lstStyle/>
            <a:p>
              <a:endParaRPr lang="zh-CN" altLang="en-US" sz="3000"/>
            </a:p>
          </p:txBody>
        </p:sp>
        <p:sp>
          <p:nvSpPr>
            <p:cNvPr id="2135" name="Freeform 90"/>
            <p:cNvSpPr/>
            <p:nvPr/>
          </p:nvSpPr>
          <p:spPr>
            <a:xfrm>
              <a:off x="4659" y="3459"/>
              <a:ext cx="28" cy="28"/>
            </a:xfrm>
            <a:custGeom>
              <a:avLst/>
              <a:gdLst/>
              <a:ahLst/>
              <a:cxnLst>
                <a:cxn ang="0">
                  <a:pos x="34" y="2"/>
                </a:cxn>
                <a:cxn ang="0">
                  <a:pos x="10" y="2"/>
                </a:cxn>
                <a:cxn ang="0">
                  <a:pos x="14" y="25"/>
                </a:cxn>
                <a:cxn ang="0">
                  <a:pos x="26" y="29"/>
                </a:cxn>
                <a:cxn ang="0">
                  <a:pos x="34" y="2"/>
                </a:cxn>
              </a:cxnLst>
              <a:rect l="l" t="t"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w="12700">
              <a:noFill/>
            </a:ln>
          </p:spPr>
          <p:txBody>
            <a:bodyPr/>
            <a:lstStyle/>
            <a:p>
              <a:endParaRPr lang="zh-CN" altLang="en-US" sz="3000"/>
            </a:p>
          </p:txBody>
        </p:sp>
        <p:sp>
          <p:nvSpPr>
            <p:cNvPr id="2136" name="Freeform 91"/>
            <p:cNvSpPr/>
            <p:nvPr/>
          </p:nvSpPr>
          <p:spPr>
            <a:xfrm>
              <a:off x="4693" y="3449"/>
              <a:ext cx="28" cy="26"/>
            </a:xfrm>
            <a:custGeom>
              <a:avLst/>
              <a:gdLst/>
              <a:ahLst/>
              <a:cxnLst>
                <a:cxn ang="0">
                  <a:pos x="34" y="2"/>
                </a:cxn>
                <a:cxn ang="0">
                  <a:pos x="10" y="2"/>
                </a:cxn>
                <a:cxn ang="0">
                  <a:pos x="16" y="22"/>
                </a:cxn>
                <a:cxn ang="0">
                  <a:pos x="27" y="22"/>
                </a:cxn>
                <a:cxn ang="0">
                  <a:pos x="34" y="2"/>
                </a:cxn>
              </a:cxnLst>
              <a:rect l="l" t="t"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w="12700">
              <a:noFill/>
            </a:ln>
          </p:spPr>
          <p:txBody>
            <a:bodyPr/>
            <a:lstStyle/>
            <a:p>
              <a:endParaRPr lang="zh-CN" altLang="en-US" sz="3000"/>
            </a:p>
          </p:txBody>
        </p:sp>
        <p:sp>
          <p:nvSpPr>
            <p:cNvPr id="2137" name="Freeform 92"/>
            <p:cNvSpPr/>
            <p:nvPr/>
          </p:nvSpPr>
          <p:spPr>
            <a:xfrm>
              <a:off x="4683" y="3413"/>
              <a:ext cx="26" cy="20"/>
            </a:xfrm>
            <a:custGeom>
              <a:avLst/>
              <a:gdLst/>
              <a:ahLst/>
              <a:cxnLst>
                <a:cxn ang="0">
                  <a:pos x="31" y="1"/>
                </a:cxn>
                <a:cxn ang="0">
                  <a:pos x="10" y="2"/>
                </a:cxn>
                <a:cxn ang="0">
                  <a:pos x="13" y="15"/>
                </a:cxn>
                <a:cxn ang="0">
                  <a:pos x="25" y="19"/>
                </a:cxn>
                <a:cxn ang="0">
                  <a:pos x="31" y="1"/>
                </a:cxn>
              </a:cxnLst>
              <a:rect l="l" t="t"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w="12700">
              <a:noFill/>
            </a:ln>
          </p:spPr>
          <p:txBody>
            <a:bodyPr/>
            <a:lstStyle/>
            <a:p>
              <a:endParaRPr lang="zh-CN" altLang="en-US" sz="3000"/>
            </a:p>
          </p:txBody>
        </p:sp>
        <p:sp>
          <p:nvSpPr>
            <p:cNvPr id="2138" name="Freeform 93"/>
            <p:cNvSpPr/>
            <p:nvPr/>
          </p:nvSpPr>
          <p:spPr>
            <a:xfrm>
              <a:off x="4657" y="3388"/>
              <a:ext cx="26" cy="35"/>
            </a:xfrm>
            <a:custGeom>
              <a:avLst/>
              <a:gdLst/>
              <a:ahLst/>
              <a:cxnLst>
                <a:cxn ang="0">
                  <a:pos x="28" y="16"/>
                </a:cxn>
                <a:cxn ang="0">
                  <a:pos x="19" y="2"/>
                </a:cxn>
                <a:cxn ang="0">
                  <a:pos x="10" y="25"/>
                </a:cxn>
                <a:cxn ang="0">
                  <a:pos x="19" y="35"/>
                </a:cxn>
                <a:cxn ang="0">
                  <a:pos x="27" y="29"/>
                </a:cxn>
                <a:cxn ang="0">
                  <a:pos x="28" y="16"/>
                </a:cxn>
              </a:cxnLst>
              <a:rect l="l" t="t"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w="12700">
              <a:noFill/>
            </a:ln>
          </p:spPr>
          <p:txBody>
            <a:bodyPr/>
            <a:lstStyle/>
            <a:p>
              <a:endParaRPr lang="zh-CN" altLang="en-US" sz="3000"/>
            </a:p>
          </p:txBody>
        </p:sp>
        <p:sp>
          <p:nvSpPr>
            <p:cNvPr id="2139" name="Freeform 94"/>
            <p:cNvSpPr/>
            <p:nvPr/>
          </p:nvSpPr>
          <p:spPr>
            <a:xfrm>
              <a:off x="4625" y="3372"/>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0" name="Freeform 95"/>
            <p:cNvSpPr/>
            <p:nvPr/>
          </p:nvSpPr>
          <p:spPr>
            <a:xfrm>
              <a:off x="4665" y="3425"/>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1" name="Freeform 96"/>
            <p:cNvSpPr/>
            <p:nvPr/>
          </p:nvSpPr>
          <p:spPr>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l" t="t"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w="12700">
              <a:noFill/>
            </a:ln>
          </p:spPr>
          <p:txBody>
            <a:bodyPr/>
            <a:lstStyle/>
            <a:p>
              <a:endParaRPr lang="zh-CN" altLang="en-US" sz="3000"/>
            </a:p>
          </p:txBody>
        </p:sp>
        <p:sp>
          <p:nvSpPr>
            <p:cNvPr id="2142" name="Freeform 97"/>
            <p:cNvSpPr/>
            <p:nvPr/>
          </p:nvSpPr>
          <p:spPr>
            <a:xfrm>
              <a:off x="3139" y="2155"/>
              <a:ext cx="40" cy="12"/>
            </a:xfrm>
            <a:custGeom>
              <a:avLst/>
              <a:gdLst/>
              <a:ahLst/>
              <a:cxnLst>
                <a:cxn ang="0">
                  <a:pos x="24" y="0"/>
                </a:cxn>
                <a:cxn ang="0">
                  <a:pos x="12" y="2"/>
                </a:cxn>
                <a:cxn ang="0">
                  <a:pos x="32" y="16"/>
                </a:cxn>
                <a:cxn ang="0">
                  <a:pos x="44" y="14"/>
                </a:cxn>
                <a:cxn ang="0">
                  <a:pos x="24" y="0"/>
                </a:cxn>
              </a:cxnLst>
              <a:rect l="l" t="t" r="r" b="b"/>
              <a:pathLst>
                <a:path w="52"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w="12700">
              <a:noFill/>
            </a:ln>
          </p:spPr>
          <p:txBody>
            <a:bodyPr/>
            <a:lstStyle/>
            <a:p>
              <a:endParaRPr lang="zh-CN" altLang="en-US" sz="3000"/>
            </a:p>
          </p:txBody>
        </p:sp>
        <p:sp>
          <p:nvSpPr>
            <p:cNvPr id="2143" name="Freeform 98"/>
            <p:cNvSpPr/>
            <p:nvPr/>
          </p:nvSpPr>
          <p:spPr>
            <a:xfrm>
              <a:off x="3344" y="1999"/>
              <a:ext cx="42" cy="28"/>
            </a:xfrm>
            <a:custGeom>
              <a:avLst/>
              <a:gdLst/>
              <a:ahLst/>
              <a:cxnLst>
                <a:cxn ang="0">
                  <a:pos x="57" y="4"/>
                </a:cxn>
                <a:cxn ang="0">
                  <a:pos x="25" y="24"/>
                </a:cxn>
                <a:cxn ang="0">
                  <a:pos x="11" y="34"/>
                </a:cxn>
                <a:cxn ang="0">
                  <a:pos x="9" y="4"/>
                </a:cxn>
                <a:cxn ang="0">
                  <a:pos x="21" y="0"/>
                </a:cxn>
                <a:cxn ang="0">
                  <a:pos x="57" y="4"/>
                </a:cxn>
              </a:cxnLst>
              <a:rect l="l" t="t"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w="12700">
              <a:noFill/>
            </a:ln>
          </p:spPr>
          <p:txBody>
            <a:bodyPr/>
            <a:lstStyle/>
            <a:p>
              <a:endParaRPr lang="zh-CN" altLang="en-US" sz="3000"/>
            </a:p>
          </p:txBody>
        </p:sp>
        <p:sp>
          <p:nvSpPr>
            <p:cNvPr id="2144" name="Freeform 99"/>
            <p:cNvSpPr/>
            <p:nvPr/>
          </p:nvSpPr>
          <p:spPr>
            <a:xfrm>
              <a:off x="3374" y="2012"/>
              <a:ext cx="50" cy="20"/>
            </a:xfrm>
            <a:custGeom>
              <a:avLst/>
              <a:gdLst/>
              <a:ahLst/>
              <a:cxnLst>
                <a:cxn ang="0">
                  <a:pos x="29" y="0"/>
                </a:cxn>
                <a:cxn ang="0">
                  <a:pos x="11" y="6"/>
                </a:cxn>
                <a:cxn ang="0">
                  <a:pos x="57" y="26"/>
                </a:cxn>
                <a:cxn ang="0">
                  <a:pos x="63" y="24"/>
                </a:cxn>
                <a:cxn ang="0">
                  <a:pos x="29" y="0"/>
                </a:cxn>
              </a:cxnLst>
              <a:rect l="l" t="t"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w="12700">
              <a:noFill/>
            </a:ln>
          </p:spPr>
          <p:txBody>
            <a:bodyPr/>
            <a:lstStyle/>
            <a:p>
              <a:endParaRPr lang="zh-CN" altLang="en-US" sz="3000"/>
            </a:p>
          </p:txBody>
        </p:sp>
        <p:sp>
          <p:nvSpPr>
            <p:cNvPr id="2145" name="Freeform 100"/>
            <p:cNvSpPr/>
            <p:nvPr/>
          </p:nvSpPr>
          <p:spPr>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l" t="t"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w="12700">
              <a:noFill/>
            </a:ln>
          </p:spPr>
          <p:txBody>
            <a:bodyPr/>
            <a:lstStyle/>
            <a:p>
              <a:endParaRPr lang="zh-CN" altLang="en-US" sz="3000"/>
            </a:p>
          </p:txBody>
        </p:sp>
        <p:sp>
          <p:nvSpPr>
            <p:cNvPr id="2146" name="Freeform 101"/>
            <p:cNvSpPr/>
            <p:nvPr/>
          </p:nvSpPr>
          <p:spPr>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l" t="t"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w="12700">
              <a:noFill/>
            </a:ln>
          </p:spPr>
          <p:txBody>
            <a:bodyPr/>
            <a:lstStyle/>
            <a:p>
              <a:endParaRPr lang="zh-CN" altLang="en-US" sz="3000"/>
            </a:p>
          </p:txBody>
        </p:sp>
        <p:sp>
          <p:nvSpPr>
            <p:cNvPr id="2147" name="Freeform 102"/>
            <p:cNvSpPr/>
            <p:nvPr/>
          </p:nvSpPr>
          <p:spPr>
            <a:xfrm>
              <a:off x="3867" y="2041"/>
              <a:ext cx="46" cy="24"/>
            </a:xfrm>
            <a:custGeom>
              <a:avLst/>
              <a:gdLst/>
              <a:ahLst/>
              <a:cxnLst>
                <a:cxn ang="0">
                  <a:pos x="32" y="4"/>
                </a:cxn>
                <a:cxn ang="0">
                  <a:pos x="62" y="10"/>
                </a:cxn>
                <a:cxn ang="0">
                  <a:pos x="30" y="32"/>
                </a:cxn>
                <a:cxn ang="0">
                  <a:pos x="6" y="22"/>
                </a:cxn>
                <a:cxn ang="0">
                  <a:pos x="32" y="4"/>
                </a:cxn>
              </a:cxnLst>
              <a:rect l="l" t="t"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w="12700">
              <a:noFill/>
            </a:ln>
          </p:spPr>
          <p:txBody>
            <a:bodyPr/>
            <a:lstStyle/>
            <a:p>
              <a:endParaRPr lang="zh-CN" altLang="en-US" sz="3000"/>
            </a:p>
          </p:txBody>
        </p:sp>
        <p:sp>
          <p:nvSpPr>
            <p:cNvPr id="2148" name="Freeform 103"/>
            <p:cNvSpPr/>
            <p:nvPr/>
          </p:nvSpPr>
          <p:spPr>
            <a:xfrm>
              <a:off x="3846" y="2070"/>
              <a:ext cx="37" cy="17"/>
            </a:xfrm>
            <a:custGeom>
              <a:avLst/>
              <a:gdLst/>
              <a:ahLst/>
              <a:cxnLst>
                <a:cxn ang="0">
                  <a:pos x="20" y="1"/>
                </a:cxn>
                <a:cxn ang="0">
                  <a:pos x="6" y="5"/>
                </a:cxn>
                <a:cxn ang="0">
                  <a:pos x="38" y="23"/>
                </a:cxn>
                <a:cxn ang="0">
                  <a:pos x="20" y="1"/>
                </a:cxn>
              </a:cxnLst>
              <a:rect l="l" t="t"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w="12700">
              <a:noFill/>
            </a:ln>
          </p:spPr>
          <p:txBody>
            <a:bodyPr/>
            <a:lstStyle/>
            <a:p>
              <a:endParaRPr lang="zh-CN" altLang="en-US" sz="3000"/>
            </a:p>
          </p:txBody>
        </p:sp>
        <p:sp>
          <p:nvSpPr>
            <p:cNvPr id="2149" name="Freeform 104"/>
            <p:cNvSpPr/>
            <p:nvPr/>
          </p:nvSpPr>
          <p:spPr>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l" t="t"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w="12700">
              <a:noFill/>
            </a:ln>
          </p:spPr>
          <p:txBody>
            <a:bodyPr/>
            <a:lstStyle/>
            <a:p>
              <a:endParaRPr lang="zh-CN" altLang="en-US" sz="3000"/>
            </a:p>
          </p:txBody>
        </p:sp>
        <p:sp>
          <p:nvSpPr>
            <p:cNvPr id="2150" name="Freeform 105"/>
            <p:cNvSpPr/>
            <p:nvPr/>
          </p:nvSpPr>
          <p:spPr>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l" t="t"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w="12700">
              <a:noFill/>
            </a:ln>
          </p:spPr>
          <p:txBody>
            <a:bodyPr/>
            <a:lstStyle/>
            <a:p>
              <a:endParaRPr lang="zh-CN" altLang="en-US" sz="3000"/>
            </a:p>
          </p:txBody>
        </p:sp>
        <p:sp>
          <p:nvSpPr>
            <p:cNvPr id="2151" name="Freeform 106"/>
            <p:cNvSpPr/>
            <p:nvPr/>
          </p:nvSpPr>
          <p:spPr>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l" t="t" r="r" b="b"/>
              <a:pathLst>
                <a:path w="146" h="251">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w="12700">
              <a:noFill/>
            </a:ln>
          </p:spPr>
          <p:txBody>
            <a:bodyPr/>
            <a:lstStyle/>
            <a:p>
              <a:endParaRPr lang="zh-CN" altLang="en-US" sz="3000"/>
            </a:p>
          </p:txBody>
        </p:sp>
        <p:sp>
          <p:nvSpPr>
            <p:cNvPr id="2152" name="Freeform 107"/>
            <p:cNvSpPr/>
            <p:nvPr/>
          </p:nvSpPr>
          <p:spPr>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l" t="t"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w="12700">
              <a:noFill/>
            </a:ln>
          </p:spPr>
          <p:txBody>
            <a:bodyPr/>
            <a:lstStyle/>
            <a:p>
              <a:endParaRPr lang="zh-CN" altLang="en-US" sz="3000"/>
            </a:p>
          </p:txBody>
        </p:sp>
        <p:sp>
          <p:nvSpPr>
            <p:cNvPr id="2153" name="Freeform 108"/>
            <p:cNvSpPr/>
            <p:nvPr/>
          </p:nvSpPr>
          <p:spPr>
            <a:xfrm>
              <a:off x="2955" y="1997"/>
              <a:ext cx="19" cy="22"/>
            </a:xfrm>
            <a:custGeom>
              <a:avLst/>
              <a:gdLst/>
              <a:ahLst/>
              <a:cxnLst>
                <a:cxn ang="0">
                  <a:pos x="18" y="0"/>
                </a:cxn>
                <a:cxn ang="0">
                  <a:pos x="0" y="18"/>
                </a:cxn>
                <a:cxn ang="0">
                  <a:pos x="18" y="26"/>
                </a:cxn>
                <a:cxn ang="0">
                  <a:pos x="18" y="0"/>
                </a:cxn>
              </a:cxnLst>
              <a:rect l="l" t="t" r="r" b="b"/>
              <a:pathLst>
                <a:path w="26" h="28">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w="12700">
              <a:noFill/>
            </a:ln>
          </p:spPr>
          <p:txBody>
            <a:bodyPr/>
            <a:lstStyle/>
            <a:p>
              <a:endParaRPr lang="zh-CN" altLang="en-US" sz="3000"/>
            </a:p>
          </p:txBody>
        </p:sp>
        <p:sp>
          <p:nvSpPr>
            <p:cNvPr id="2154" name="Freeform 109"/>
            <p:cNvSpPr/>
            <p:nvPr/>
          </p:nvSpPr>
          <p:spPr>
            <a:xfrm>
              <a:off x="2979" y="1996"/>
              <a:ext cx="37" cy="27"/>
            </a:xfrm>
            <a:custGeom>
              <a:avLst/>
              <a:gdLst/>
              <a:ahLst/>
              <a:cxnLst>
                <a:cxn ang="0">
                  <a:pos x="14" y="6"/>
                </a:cxn>
                <a:cxn ang="0">
                  <a:pos x="0" y="18"/>
                </a:cxn>
                <a:cxn ang="0">
                  <a:pos x="6" y="32"/>
                </a:cxn>
                <a:cxn ang="0">
                  <a:pos x="18" y="36"/>
                </a:cxn>
                <a:cxn ang="0">
                  <a:pos x="40" y="26"/>
                </a:cxn>
                <a:cxn ang="0">
                  <a:pos x="14" y="6"/>
                </a:cxn>
              </a:cxnLst>
              <a:rect l="l" t="t"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w="12700">
              <a:noFill/>
            </a:ln>
          </p:spPr>
          <p:txBody>
            <a:bodyPr/>
            <a:lstStyle/>
            <a:p>
              <a:endParaRPr lang="zh-CN" altLang="en-US" sz="3000"/>
            </a:p>
          </p:txBody>
        </p:sp>
        <p:sp>
          <p:nvSpPr>
            <p:cNvPr id="2155" name="Freeform 110"/>
            <p:cNvSpPr/>
            <p:nvPr/>
          </p:nvSpPr>
          <p:spPr>
            <a:xfrm>
              <a:off x="3040" y="1987"/>
              <a:ext cx="20" cy="16"/>
            </a:xfrm>
            <a:custGeom>
              <a:avLst/>
              <a:gdLst/>
              <a:ahLst/>
              <a:cxnLst>
                <a:cxn ang="0">
                  <a:pos x="11" y="0"/>
                </a:cxn>
                <a:cxn ang="0">
                  <a:pos x="3" y="12"/>
                </a:cxn>
                <a:cxn ang="0">
                  <a:pos x="19" y="22"/>
                </a:cxn>
                <a:cxn ang="0">
                  <a:pos x="11" y="0"/>
                </a:cxn>
              </a:cxnLst>
              <a:rect l="l" t="t"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w="12700">
              <a:noFill/>
            </a:ln>
          </p:spPr>
          <p:txBody>
            <a:bodyPr/>
            <a:lstStyle/>
            <a:p>
              <a:endParaRPr lang="zh-CN" altLang="en-US" sz="3000"/>
            </a:p>
          </p:txBody>
        </p:sp>
        <p:sp>
          <p:nvSpPr>
            <p:cNvPr id="2156" name="Freeform 111"/>
            <p:cNvSpPr/>
            <p:nvPr/>
          </p:nvSpPr>
          <p:spPr>
            <a:xfrm>
              <a:off x="3022" y="2005"/>
              <a:ext cx="15" cy="13"/>
            </a:xfrm>
            <a:custGeom>
              <a:avLst/>
              <a:gdLst/>
              <a:ahLst/>
              <a:cxnLst>
                <a:cxn ang="0">
                  <a:pos x="11" y="0"/>
                </a:cxn>
                <a:cxn ang="0">
                  <a:pos x="9" y="18"/>
                </a:cxn>
                <a:cxn ang="0">
                  <a:pos x="11" y="0"/>
                </a:cxn>
              </a:cxnLst>
              <a:rect l="l" t="t" r="r" b="b"/>
              <a:pathLst>
                <a:path w="20" h="18">
                  <a:moveTo>
                    <a:pt x="11" y="0"/>
                  </a:moveTo>
                  <a:cubicBezTo>
                    <a:pt x="1" y="14"/>
                    <a:pt x="0" y="9"/>
                    <a:pt x="9" y="18"/>
                  </a:cubicBezTo>
                  <a:cubicBezTo>
                    <a:pt x="20" y="14"/>
                    <a:pt x="16" y="18"/>
                    <a:pt x="11" y="0"/>
                  </a:cubicBezTo>
                  <a:close/>
                </a:path>
              </a:pathLst>
            </a:custGeom>
            <a:solidFill>
              <a:srgbClr val="FEFEFE">
                <a:alpha val="30196"/>
              </a:srgbClr>
            </a:solidFill>
            <a:ln w="12700">
              <a:noFill/>
            </a:ln>
          </p:spPr>
          <p:txBody>
            <a:bodyPr/>
            <a:lstStyle/>
            <a:p>
              <a:endParaRPr lang="zh-CN" altLang="en-US" sz="3000"/>
            </a:p>
          </p:txBody>
        </p:sp>
        <p:sp>
          <p:nvSpPr>
            <p:cNvPr id="2157" name="Freeform 112"/>
            <p:cNvSpPr/>
            <p:nvPr/>
          </p:nvSpPr>
          <p:spPr>
            <a:xfrm>
              <a:off x="4162" y="2021"/>
              <a:ext cx="18" cy="33"/>
            </a:xfrm>
            <a:custGeom>
              <a:avLst/>
              <a:gdLst/>
              <a:ahLst/>
              <a:cxnLst>
                <a:cxn ang="0">
                  <a:pos x="24" y="0"/>
                </a:cxn>
                <a:cxn ang="0">
                  <a:pos x="8" y="16"/>
                </a:cxn>
                <a:cxn ang="0">
                  <a:pos x="0" y="34"/>
                </a:cxn>
                <a:cxn ang="0">
                  <a:pos x="16" y="40"/>
                </a:cxn>
                <a:cxn ang="0">
                  <a:pos x="24" y="0"/>
                </a:cxn>
              </a:cxnLst>
              <a:rect l="l" t="t"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w="12700">
              <a:noFill/>
            </a:ln>
          </p:spPr>
          <p:txBody>
            <a:bodyPr/>
            <a:lstStyle/>
            <a:p>
              <a:endParaRPr lang="zh-CN" altLang="en-US" sz="3000"/>
            </a:p>
          </p:txBody>
        </p:sp>
        <p:sp>
          <p:nvSpPr>
            <p:cNvPr id="2158" name="Freeform 113"/>
            <p:cNvSpPr/>
            <p:nvPr/>
          </p:nvSpPr>
          <p:spPr>
            <a:xfrm>
              <a:off x="3278" y="3473"/>
              <a:ext cx="31" cy="18"/>
            </a:xfrm>
            <a:custGeom>
              <a:avLst/>
              <a:gdLst/>
              <a:ahLst/>
              <a:cxnLst>
                <a:cxn ang="0">
                  <a:pos x="30" y="0"/>
                </a:cxn>
                <a:cxn ang="0">
                  <a:pos x="26" y="24"/>
                </a:cxn>
                <a:cxn ang="0">
                  <a:pos x="30" y="0"/>
                </a:cxn>
              </a:cxnLst>
              <a:rect l="l" t="t" r="r" b="b"/>
              <a:pathLst>
                <a:path w="41" h="24">
                  <a:moveTo>
                    <a:pt x="30" y="0"/>
                  </a:moveTo>
                  <a:cubicBezTo>
                    <a:pt x="4" y="4"/>
                    <a:pt x="0" y="17"/>
                    <a:pt x="26" y="24"/>
                  </a:cubicBezTo>
                  <a:cubicBezTo>
                    <a:pt x="41" y="19"/>
                    <a:pt x="38" y="10"/>
                    <a:pt x="30" y="0"/>
                  </a:cubicBezTo>
                  <a:close/>
                </a:path>
              </a:pathLst>
            </a:custGeom>
            <a:solidFill>
              <a:srgbClr val="FEFEFE">
                <a:alpha val="30196"/>
              </a:srgbClr>
            </a:solidFill>
            <a:ln w="12700">
              <a:noFill/>
            </a:ln>
          </p:spPr>
          <p:txBody>
            <a:bodyPr/>
            <a:lstStyle/>
            <a:p>
              <a:endParaRPr lang="zh-CN" altLang="en-US" sz="3000"/>
            </a:p>
          </p:txBody>
        </p:sp>
        <p:sp>
          <p:nvSpPr>
            <p:cNvPr id="2159" name="Freeform 114"/>
            <p:cNvSpPr/>
            <p:nvPr/>
          </p:nvSpPr>
          <p:spPr>
            <a:xfrm>
              <a:off x="3318" y="3466"/>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0" name="Freeform 115"/>
            <p:cNvSpPr/>
            <p:nvPr/>
          </p:nvSpPr>
          <p:spPr>
            <a:xfrm>
              <a:off x="3251" y="3312"/>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1" name="Freeform 116"/>
            <p:cNvSpPr/>
            <p:nvPr/>
          </p:nvSpPr>
          <p:spPr>
            <a:xfrm>
              <a:off x="3311" y="3239"/>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2" name="Freeform 117"/>
            <p:cNvSpPr/>
            <p:nvPr/>
          </p:nvSpPr>
          <p:spPr>
            <a:xfrm>
              <a:off x="3287" y="3238"/>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3" name="Freeform 118"/>
            <p:cNvSpPr/>
            <p:nvPr/>
          </p:nvSpPr>
          <p:spPr>
            <a:xfrm>
              <a:off x="3276" y="3260"/>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4" name="Freeform 119"/>
            <p:cNvSpPr/>
            <p:nvPr/>
          </p:nvSpPr>
          <p:spPr>
            <a:xfrm>
              <a:off x="3251" y="3294"/>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5" name="Freeform 120"/>
            <p:cNvSpPr/>
            <p:nvPr/>
          </p:nvSpPr>
          <p:spPr>
            <a:xfrm>
              <a:off x="3270" y="3281"/>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6" name="Freeform 121"/>
            <p:cNvSpPr/>
            <p:nvPr/>
          </p:nvSpPr>
          <p:spPr>
            <a:xfrm>
              <a:off x="2537" y="229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7" name="Freeform 122"/>
            <p:cNvSpPr/>
            <p:nvPr/>
          </p:nvSpPr>
          <p:spPr>
            <a:xfrm>
              <a:off x="2476" y="2259"/>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8" name="Freeform 123"/>
            <p:cNvSpPr/>
            <p:nvPr/>
          </p:nvSpPr>
          <p:spPr>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l" t="t"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w="12700">
              <a:noFill/>
            </a:ln>
          </p:spPr>
          <p:txBody>
            <a:bodyPr/>
            <a:lstStyle/>
            <a:p>
              <a:endParaRPr lang="zh-CN" altLang="en-US" sz="3000"/>
            </a:p>
          </p:txBody>
        </p:sp>
      </p:grpSp>
      <p:sp>
        <p:nvSpPr>
          <p:cNvPr id="16" name="Rectangle 127"/>
          <p:cNvSpPr>
            <a:spLocks noChangeArrowheads="1"/>
          </p:cNvSpPr>
          <p:nvPr/>
        </p:nvSpPr>
        <p:spPr bwMode="gray">
          <a:xfrm>
            <a:off x="152400" y="0"/>
            <a:ext cx="9144000" cy="1371600"/>
          </a:xfrm>
          <a:prstGeom prst="rect">
            <a:avLst/>
          </a:prstGeom>
          <a:gradFill rotWithShape="1">
            <a:gsLst>
              <a:gs pos="0">
                <a:schemeClr val="accent1"/>
              </a:gs>
              <a:gs pos="100000">
                <a:schemeClr val="accent1">
                  <a:gamma/>
                  <a:tint val="0"/>
                  <a:invGamma/>
                  <a:alpha val="0"/>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2000"/>
                                        <p:tgtEl>
                                          <p:spTgt spid="12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1000"/>
                                        <p:tgtEl>
                                          <p:spTgt spid="130"/>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wipe(down)">
                                      <p:cBhvr>
                                        <p:cTn id="18" dur="500"/>
                                        <p:tgtEl>
                                          <p:spTgt spid="132"/>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wipe(down)">
                                      <p:cBhvr>
                                        <p:cTn id="22" dur="500"/>
                                        <p:tgtEl>
                                          <p:spTgt spid="131"/>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07 2.37743E-06 L -0.21076 0.04787" pathEditMode="relative" rAng="0" ptsTypes="AA">
                                      <p:cBhvr>
                                        <p:cTn id="25" dur="2000" fill="hold"/>
                                        <p:tgtEl>
                                          <p:spTgt spid="128"/>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1000"/>
                                        <p:tgtEl>
                                          <p:spTgt spid="128"/>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wipe(down)">
                                      <p:cBhvr>
                                        <p:cTn id="32" dur="500"/>
                                        <p:tgtEl>
                                          <p:spTgt spid="127"/>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wipe(down)">
                                      <p:cBhvr>
                                        <p:cTn id="36" dur="1000"/>
                                        <p:tgtEl>
                                          <p:spTgt spid="129"/>
                                        </p:tgtEl>
                                      </p:cBhvr>
                                    </p:animEffect>
                                  </p:childTnLst>
                                </p:cTn>
                              </p:par>
                              <p:par>
                                <p:cTn id="37" presetID="10" presetClass="entr" presetSubtype="0" fill="hold" nodeType="withEffect">
                                  <p:stCondLst>
                                    <p:cond delay="8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3" Type="http://schemas.openxmlformats.org/officeDocument/2006/relationships/theme" Target="../theme/theme2.xml"/><Relationship Id="rId42" Type="http://schemas.openxmlformats.org/officeDocument/2006/relationships/image" Target="../media/image1.png"/><Relationship Id="rId41" Type="http://schemas.openxmlformats.org/officeDocument/2006/relationships/image" Target="../media/image17.png"/><Relationship Id="rId40" Type="http://schemas.openxmlformats.org/officeDocument/2006/relationships/image" Target="../media/image16.png"/><Relationship Id="rId4" Type="http://schemas.openxmlformats.org/officeDocument/2006/relationships/slideLayout" Target="../slideLayouts/slideLayout11.xml"/><Relationship Id="rId39" Type="http://schemas.openxmlformats.org/officeDocument/2006/relationships/image" Target="../media/image15.png"/><Relationship Id="rId38" Type="http://schemas.openxmlformats.org/officeDocument/2006/relationships/image" Target="../media/image14.png"/><Relationship Id="rId37" Type="http://schemas.openxmlformats.org/officeDocument/2006/relationships/image" Target="../media/image13.png"/><Relationship Id="rId36" Type="http://schemas.openxmlformats.org/officeDocument/2006/relationships/image" Target="../media/image12.png"/><Relationship Id="rId35" Type="http://schemas.openxmlformats.org/officeDocument/2006/relationships/image" Target="../media/image11.png"/><Relationship Id="rId34" Type="http://schemas.openxmlformats.org/officeDocument/2006/relationships/image" Target="../media/image10.jpeg"/><Relationship Id="rId33" Type="http://schemas.openxmlformats.org/officeDocument/2006/relationships/slideLayout" Target="../slideLayouts/slideLayout40.xml"/><Relationship Id="rId32" Type="http://schemas.openxmlformats.org/officeDocument/2006/relationships/slideLayout" Target="../slideLayouts/slideLayout39.xml"/><Relationship Id="rId31" Type="http://schemas.openxmlformats.org/officeDocument/2006/relationships/slideLayout" Target="../slideLayouts/slideLayout38.xml"/><Relationship Id="rId30" Type="http://schemas.openxmlformats.org/officeDocument/2006/relationships/slideLayout" Target="../slideLayouts/slideLayout37.xml"/><Relationship Id="rId3" Type="http://schemas.openxmlformats.org/officeDocument/2006/relationships/slideLayout" Target="../slideLayouts/slideLayout10.xml"/><Relationship Id="rId29" Type="http://schemas.openxmlformats.org/officeDocument/2006/relationships/slideLayout" Target="../slideLayouts/slideLayout36.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0" Type="http://schemas.openxmlformats.org/officeDocument/2006/relationships/slideLayout" Target="../slideLayouts/slideLayout27.xml"/><Relationship Id="rId2" Type="http://schemas.openxmlformats.org/officeDocument/2006/relationships/slideLayout" Target="../slideLayouts/slideLayout9.xml"/><Relationship Id="rId19" Type="http://schemas.openxmlformats.org/officeDocument/2006/relationships/slideLayout" Target="../slideLayouts/slideLayout26.xml"/><Relationship Id="rId18" Type="http://schemas.openxmlformats.org/officeDocument/2006/relationships/slideLayout" Target="../slideLayouts/slideLayout25.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slideLayout" Target="../slideLayouts/slideLayout52.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8"/>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19" descr="1"/>
          <p:cNvPicPr>
            <a:picLocks noChangeAspect="1"/>
          </p:cNvPicPr>
          <p:nvPr userDrawn="1"/>
        </p:nvPicPr>
        <p:blipFill>
          <a:blip r:embed="rId34"/>
          <a:srcRect b="38461"/>
          <a:stretch>
            <a:fillRect/>
          </a:stretch>
        </p:blipFill>
        <p:spPr>
          <a:xfrm>
            <a:off x="0" y="4743450"/>
            <a:ext cx="9144000" cy="407194"/>
          </a:xfrm>
          <a:prstGeom prst="rect">
            <a:avLst/>
          </a:prstGeom>
          <a:noFill/>
          <a:ln w="9525">
            <a:noFill/>
          </a:ln>
        </p:spPr>
      </p:pic>
      <p:sp>
        <p:nvSpPr>
          <p:cNvPr id="1041" name="Rectangle 17"/>
          <p:cNvSpPr>
            <a:spLocks noChangeArrowheads="1"/>
          </p:cNvSpPr>
          <p:nvPr userDrawn="1"/>
        </p:nvSpPr>
        <p:spPr bwMode="gray">
          <a:xfrm>
            <a:off x="0" y="0"/>
            <a:ext cx="9144000" cy="914400"/>
          </a:xfrm>
          <a:prstGeom prst="rect">
            <a:avLst/>
          </a:prstGeom>
          <a:gradFill rotWithShape="1">
            <a:gsLst>
              <a:gs pos="0">
                <a:schemeClr val="accent1"/>
              </a:gs>
              <a:gs pos="100000">
                <a:schemeClr val="accent1">
                  <a:gamma/>
                  <a:tint val="0"/>
                  <a:invGamma/>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
        <p:nvSpPr>
          <p:cNvPr id="1028" name="Rectangle 3"/>
          <p:cNvSpPr>
            <a:spLocks noGrp="1"/>
          </p:cNvSpPr>
          <p:nvPr>
            <p:ph type="body" idx="1"/>
          </p:nvPr>
        </p:nvSpPr>
        <p:spPr>
          <a:xfrm>
            <a:off x="457200" y="971550"/>
            <a:ext cx="8229600" cy="3771900"/>
          </a:xfrm>
          <a:prstGeom prst="rect">
            <a:avLst/>
          </a:prstGeom>
          <a:noFill/>
          <a:ln w="9525">
            <a:noFill/>
          </a:ln>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2" name="Rectangle 4"/>
          <p:cNvSpPr>
            <a:spLocks noGrp="1" noChangeArrowheads="1"/>
          </p:cNvSpPr>
          <p:nvPr>
            <p:ph type="dt" sz="half" idx="2"/>
          </p:nvPr>
        </p:nvSpPr>
        <p:spPr bwMode="auto">
          <a:xfrm>
            <a:off x="457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l">
              <a:defRPr sz="9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902994"/>
            <a:ext cx="2895600" cy="183356"/>
          </a:xfrm>
          <a:prstGeom prst="rect">
            <a:avLst/>
          </a:prstGeom>
          <a:noFill/>
          <a:ln w="9525">
            <a:noFill/>
            <a:miter lim="800000"/>
          </a:ln>
          <a:effectLst/>
        </p:spPr>
        <p:txBody>
          <a:bodyPr vert="horz" wrap="square" lIns="91440" tIns="45720" rIns="91440" bIns="45720" numCol="1" anchor="t" anchorCtr="0" compatLnSpc="1"/>
          <a:lstStyle>
            <a:lvl1pPr>
              <a:defRPr sz="9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r">
              <a:defRPr sz="900" b="0">
                <a:latin typeface="Arial" panose="020B0604020202020204" pitchFamily="34" charset="0"/>
              </a:defRPr>
            </a:lvl1pPr>
          </a:lstStyle>
          <a:p>
            <a:pPr lvl="0" eaLnBrk="1" hangingPunct="1"/>
            <a:fld id="{9A0DB2DC-4C9A-4742-B13C-FB6460FD3503}" type="slidenum">
              <a:rPr lang="zh-CN" altLang="en-US"/>
            </a:fld>
            <a:endParaRPr lang="zh-CN" altLang="en-US">
              <a:latin typeface="Impact" panose="020B0806030902050204" pitchFamily="34" charset="0"/>
            </a:endParaRPr>
          </a:p>
        </p:txBody>
      </p:sp>
      <p:pic>
        <p:nvPicPr>
          <p:cNvPr id="1032" name="Picture 9" descr="artplus_nature_naturalcity42_a"/>
          <p:cNvPicPr>
            <a:picLocks noChangeAspect="1"/>
          </p:cNvPicPr>
          <p:nvPr userDrawn="1"/>
        </p:nvPicPr>
        <p:blipFill>
          <a:blip r:embed="rId35"/>
          <a:stretch>
            <a:fillRect/>
          </a:stretch>
        </p:blipFill>
        <p:spPr>
          <a:xfrm>
            <a:off x="7772400" y="4343400"/>
            <a:ext cx="1235075" cy="625079"/>
          </a:xfrm>
          <a:prstGeom prst="rect">
            <a:avLst/>
          </a:prstGeom>
          <a:noFill/>
          <a:ln w="9525">
            <a:noFill/>
          </a:ln>
        </p:spPr>
      </p:pic>
      <p:pic>
        <p:nvPicPr>
          <p:cNvPr id="1033" name="Picture 10" descr="artplus_nature_naturalcity42_b"/>
          <p:cNvPicPr>
            <a:picLocks noChangeAspect="1"/>
          </p:cNvPicPr>
          <p:nvPr userDrawn="1"/>
        </p:nvPicPr>
        <p:blipFill>
          <a:blip r:embed="rId36"/>
          <a:stretch>
            <a:fillRect/>
          </a:stretch>
        </p:blipFill>
        <p:spPr>
          <a:xfrm>
            <a:off x="7981950" y="4437460"/>
            <a:ext cx="828675" cy="119063"/>
          </a:xfrm>
          <a:prstGeom prst="rect">
            <a:avLst/>
          </a:prstGeom>
          <a:noFill/>
          <a:ln w="9525">
            <a:noFill/>
          </a:ln>
        </p:spPr>
      </p:pic>
      <p:pic>
        <p:nvPicPr>
          <p:cNvPr id="1034" name="Picture 11" descr="artplus_nature_naturalcity42_e"/>
          <p:cNvPicPr>
            <a:picLocks noChangeAspect="1"/>
          </p:cNvPicPr>
          <p:nvPr userDrawn="1"/>
        </p:nvPicPr>
        <p:blipFill>
          <a:blip r:embed="rId37"/>
          <a:stretch>
            <a:fillRect/>
          </a:stretch>
        </p:blipFill>
        <p:spPr>
          <a:xfrm>
            <a:off x="8161338" y="4206479"/>
            <a:ext cx="430212" cy="347663"/>
          </a:xfrm>
          <a:prstGeom prst="rect">
            <a:avLst/>
          </a:prstGeom>
          <a:noFill/>
          <a:ln w="9525">
            <a:noFill/>
          </a:ln>
        </p:spPr>
      </p:pic>
      <p:pic>
        <p:nvPicPr>
          <p:cNvPr id="1035" name="Picture 12" descr="artplus_nature_naturalcity42_d"/>
          <p:cNvPicPr>
            <a:picLocks noChangeAspect="1"/>
          </p:cNvPicPr>
          <p:nvPr userDrawn="1"/>
        </p:nvPicPr>
        <p:blipFill>
          <a:blip r:embed="rId38"/>
          <a:stretch>
            <a:fillRect/>
          </a:stretch>
        </p:blipFill>
        <p:spPr>
          <a:xfrm>
            <a:off x="8102600" y="4387454"/>
            <a:ext cx="173038" cy="121444"/>
          </a:xfrm>
          <a:prstGeom prst="rect">
            <a:avLst/>
          </a:prstGeom>
          <a:noFill/>
          <a:ln w="9525">
            <a:noFill/>
          </a:ln>
        </p:spPr>
      </p:pic>
      <p:pic>
        <p:nvPicPr>
          <p:cNvPr id="1036" name="Picture 13" descr="artplus_nature_naturalcity42_i"/>
          <p:cNvPicPr>
            <a:picLocks noChangeAspect="1"/>
          </p:cNvPicPr>
          <p:nvPr userDrawn="1"/>
        </p:nvPicPr>
        <p:blipFill>
          <a:blip r:embed="rId39"/>
          <a:stretch>
            <a:fillRect/>
          </a:stretch>
        </p:blipFill>
        <p:spPr>
          <a:xfrm>
            <a:off x="8469313" y="4476750"/>
            <a:ext cx="461962" cy="183356"/>
          </a:xfrm>
          <a:prstGeom prst="rect">
            <a:avLst/>
          </a:prstGeom>
          <a:noFill/>
          <a:ln w="9525">
            <a:noFill/>
          </a:ln>
        </p:spPr>
      </p:pic>
      <p:pic>
        <p:nvPicPr>
          <p:cNvPr id="1037" name="Picture 14" descr="artplus_nature_naturalcity42_c"/>
          <p:cNvPicPr>
            <a:picLocks noChangeAspect="1"/>
          </p:cNvPicPr>
          <p:nvPr userDrawn="1"/>
        </p:nvPicPr>
        <p:blipFill>
          <a:blip r:embed="rId40"/>
          <a:stretch>
            <a:fillRect/>
          </a:stretch>
        </p:blipFill>
        <p:spPr>
          <a:xfrm>
            <a:off x="8534400" y="4457700"/>
            <a:ext cx="309563" cy="180975"/>
          </a:xfrm>
          <a:prstGeom prst="rect">
            <a:avLst/>
          </a:prstGeom>
          <a:noFill/>
          <a:ln w="9525">
            <a:noFill/>
          </a:ln>
        </p:spPr>
      </p:pic>
      <p:pic>
        <p:nvPicPr>
          <p:cNvPr id="1039" name="Picture 15" descr="artplus_nature_naturalcity42_f"/>
          <p:cNvPicPr>
            <a:picLocks noChangeAspect="1"/>
          </p:cNvPicPr>
          <p:nvPr userDrawn="1"/>
        </p:nvPicPr>
        <p:blipFill>
          <a:blip r:embed="rId41"/>
          <a:stretch>
            <a:fillRect/>
          </a:stretch>
        </p:blipFill>
        <p:spPr>
          <a:xfrm>
            <a:off x="7773988" y="4572000"/>
            <a:ext cx="1370012" cy="392906"/>
          </a:xfrm>
          <a:prstGeom prst="rect">
            <a:avLst/>
          </a:prstGeom>
          <a:noFill/>
          <a:ln w="9525">
            <a:noFill/>
          </a:ln>
        </p:spPr>
      </p:pic>
      <p:sp>
        <p:nvSpPr>
          <p:cNvPr id="3" name="Rectangle 2"/>
          <p:cNvSpPr>
            <a:spLocks noGrp="1"/>
          </p:cNvSpPr>
          <p:nvPr>
            <p:ph type="title"/>
          </p:nvPr>
        </p:nvSpPr>
        <p:spPr>
          <a:xfrm>
            <a:off x="457200" y="171450"/>
            <a:ext cx="8229600" cy="651272"/>
          </a:xfrm>
          <a:prstGeom prst="rect">
            <a:avLst/>
          </a:prstGeom>
          <a:noFill/>
          <a:ln w="9525">
            <a:noFill/>
          </a:ln>
        </p:spPr>
        <p:txBody>
          <a:bodyPr anchor="ctr" anchorCtr="0"/>
          <a:lstStyle/>
          <a:p>
            <a:pPr lvl="0"/>
            <a:r>
              <a:rPr lang="en-US" altLang="zh-CN"/>
              <a:t>Click to edit Master title style</a:t>
            </a:r>
            <a:endParaRPr lang="en-US" altLang="zh-CN"/>
          </a:p>
        </p:txBody>
      </p:sp>
      <p:pic>
        <p:nvPicPr>
          <p:cNvPr id="12" name="图片 11" descr="水印"/>
          <p:cNvPicPr>
            <a:picLocks noChangeAspect="1"/>
          </p:cNvPicPr>
          <p:nvPr userDrawn="1"/>
        </p:nvPicPr>
        <p:blipFill>
          <a:blip r:embed="rId42"/>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ctr" rtl="0" eaLnBrk="0" fontAlgn="base" hangingPunct="0">
        <a:spcBef>
          <a:spcPct val="0"/>
        </a:spcBef>
        <a:spcAft>
          <a:spcPct val="0"/>
        </a:spcAft>
        <a:defRPr sz="315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panose="020B0604020202020204" pitchFamily="34" charset="0"/>
        </a:defRPr>
      </a:lvl2pPr>
      <a:lvl3pPr algn="ctr" rtl="0" eaLnBrk="0" fontAlgn="base" hangingPunct="0">
        <a:spcBef>
          <a:spcPct val="0"/>
        </a:spcBef>
        <a:spcAft>
          <a:spcPct val="0"/>
        </a:spcAft>
        <a:defRPr sz="4200" b="1" i="1">
          <a:solidFill>
            <a:schemeClr val="tx1"/>
          </a:solidFill>
          <a:latin typeface="Arial" panose="020B0604020202020204" pitchFamily="34" charset="0"/>
        </a:defRPr>
      </a:lvl3pPr>
      <a:lvl4pPr algn="ctr" rtl="0" eaLnBrk="0" fontAlgn="base" hangingPunct="0">
        <a:spcBef>
          <a:spcPct val="0"/>
        </a:spcBef>
        <a:spcAft>
          <a:spcPct val="0"/>
        </a:spcAft>
        <a:defRPr sz="4200" b="1" i="1">
          <a:solidFill>
            <a:schemeClr val="tx1"/>
          </a:solidFill>
          <a:latin typeface="Arial" panose="020B0604020202020204" pitchFamily="34" charset="0"/>
        </a:defRPr>
      </a:lvl4pPr>
      <a:lvl5pPr algn="ctr" rtl="0" eaLnBrk="0" fontAlgn="base" hangingPunct="0">
        <a:spcBef>
          <a:spcPct val="0"/>
        </a:spcBef>
        <a:spcAft>
          <a:spcPct val="0"/>
        </a:spcAft>
        <a:defRPr sz="4200" b="1" i="1">
          <a:solidFill>
            <a:schemeClr val="tx1"/>
          </a:solidFill>
          <a:latin typeface="Arial" panose="020B0604020202020204" pitchFamily="34" charset="0"/>
        </a:defRPr>
      </a:lvl5pPr>
      <a:lvl6pPr marL="457200" algn="ctr" rtl="0" fontAlgn="base">
        <a:spcBef>
          <a:spcPct val="0"/>
        </a:spcBef>
        <a:spcAft>
          <a:spcPct val="0"/>
        </a:spcAft>
        <a:defRPr sz="4200" b="1" i="1">
          <a:solidFill>
            <a:schemeClr val="tx1"/>
          </a:solidFill>
          <a:latin typeface="Arial" panose="020B0604020202020204" pitchFamily="34" charset="0"/>
        </a:defRPr>
      </a:lvl6pPr>
      <a:lvl7pPr marL="914400" algn="ctr" rtl="0" fontAlgn="base">
        <a:spcBef>
          <a:spcPct val="0"/>
        </a:spcBef>
        <a:spcAft>
          <a:spcPct val="0"/>
        </a:spcAft>
        <a:defRPr sz="4200" b="1" i="1">
          <a:solidFill>
            <a:schemeClr val="tx1"/>
          </a:solidFill>
          <a:latin typeface="Arial" panose="020B0604020202020204" pitchFamily="34" charset="0"/>
        </a:defRPr>
      </a:lvl7pPr>
      <a:lvl8pPr marL="1371600" algn="ctr" rtl="0" fontAlgn="base">
        <a:spcBef>
          <a:spcPct val="0"/>
        </a:spcBef>
        <a:spcAft>
          <a:spcPct val="0"/>
        </a:spcAft>
        <a:defRPr sz="4200" b="1" i="1">
          <a:solidFill>
            <a:schemeClr val="tx1"/>
          </a:solidFill>
          <a:latin typeface="Arial" panose="020B0604020202020204" pitchFamily="34" charset="0"/>
        </a:defRPr>
      </a:lvl8pPr>
      <a:lvl9pPr marL="1828800" algn="ctr" rtl="0" fontAlgn="base">
        <a:spcBef>
          <a:spcPct val="0"/>
        </a:spcBef>
        <a:spcAft>
          <a:spcPct val="0"/>
        </a:spcAft>
        <a:defRPr sz="4200" b="1" i="1">
          <a:solidFill>
            <a:schemeClr val="tx1"/>
          </a:solidFill>
          <a:latin typeface="Arial" panose="020B0604020202020204" pitchFamily="34" charset="0"/>
        </a:defRPr>
      </a:lvl9pPr>
    </p:titleStyle>
    <p:bodyStyle>
      <a:lvl1pPr marL="257175" indent="-257175" algn="l" rtl="0" eaLnBrk="0" fontAlgn="base" hangingPunct="0">
        <a:spcBef>
          <a:spcPct val="15000"/>
        </a:spcBef>
        <a:spcAft>
          <a:spcPct val="0"/>
        </a:spcAft>
        <a:buClr>
          <a:schemeClr val="folHlink"/>
        </a:buClr>
        <a:buFont typeface="Wingdings" panose="05000000000000000000" pitchFamily="2" charset="2"/>
        <a:buChar char="v"/>
        <a:defRPr sz="2400">
          <a:solidFill>
            <a:schemeClr val="tx1"/>
          </a:solidFill>
          <a:latin typeface="+mn-lt"/>
          <a:ea typeface="+mn-ea"/>
          <a:cs typeface="+mn-cs"/>
        </a:defRPr>
      </a:lvl1pPr>
      <a:lvl2pPr marL="556895" indent="-213995" algn="l" rtl="0" eaLnBrk="0" fontAlgn="base" hangingPunct="0">
        <a:spcBef>
          <a:spcPct val="15000"/>
        </a:spcBef>
        <a:spcAft>
          <a:spcPct val="0"/>
        </a:spcAft>
        <a:buClr>
          <a:schemeClr val="tx2"/>
        </a:buClr>
        <a:buFont typeface="Wingdings" panose="05000000000000000000" pitchFamily="2" charset="2"/>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2415" indent="-171450" algn="l" rtl="0" eaLnBrk="0" fontAlgn="base" hangingPunct="0">
        <a:spcBef>
          <a:spcPct val="15000"/>
        </a:spcBef>
        <a:spcAft>
          <a:spcPct val="0"/>
        </a:spcAft>
        <a:buChar char="»"/>
        <a:defRPr sz="1500">
          <a:solidFill>
            <a:schemeClr val="tx1"/>
          </a:solidFill>
          <a:latin typeface="+mn-lt"/>
        </a:defRPr>
      </a:lvl5pPr>
      <a:lvl6pPr marL="1885315" indent="-171450" algn="l" rtl="0" fontAlgn="base">
        <a:spcBef>
          <a:spcPct val="15000"/>
        </a:spcBef>
        <a:spcAft>
          <a:spcPct val="0"/>
        </a:spcAft>
        <a:buChar char="»"/>
        <a:defRPr sz="1500">
          <a:solidFill>
            <a:schemeClr val="tx1"/>
          </a:solidFill>
          <a:latin typeface="+mn-lt"/>
        </a:defRPr>
      </a:lvl6pPr>
      <a:lvl7pPr marL="2228215" indent="-171450" algn="l" rtl="0" fontAlgn="base">
        <a:spcBef>
          <a:spcPct val="15000"/>
        </a:spcBef>
        <a:spcAft>
          <a:spcPct val="0"/>
        </a:spcAft>
        <a:buChar char="»"/>
        <a:defRPr sz="1500">
          <a:solidFill>
            <a:schemeClr val="tx1"/>
          </a:solidFill>
          <a:latin typeface="+mn-lt"/>
        </a:defRPr>
      </a:lvl7pPr>
      <a:lvl8pPr marL="2571115" indent="-171450" algn="l" rtl="0" fontAlgn="base">
        <a:spcBef>
          <a:spcPct val="15000"/>
        </a:spcBef>
        <a:spcAft>
          <a:spcPct val="0"/>
        </a:spcAft>
        <a:buChar char="»"/>
        <a:defRPr sz="1500">
          <a:solidFill>
            <a:schemeClr val="tx1"/>
          </a:solidFill>
          <a:latin typeface="+mn-lt"/>
        </a:defRPr>
      </a:lvl8pPr>
      <a:lvl9pPr marL="2914015" indent="-171450" algn="l" rtl="0" fontAlgn="base">
        <a:spcBef>
          <a:spcPct val="15000"/>
        </a:spcBef>
        <a:spcAft>
          <a:spcPct val="0"/>
        </a:spcAft>
        <a:buChar char="»"/>
        <a:defRPr sz="1500">
          <a:solidFill>
            <a:schemeClr val="tx1"/>
          </a:solidFill>
          <a:latin typeface="+mn-lt"/>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E5B826-6809-49B3-9B4B-177D412235B0}"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1AD0B5-09AD-499F-88BC-01FCE55CDA76}"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0.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8.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tags" Target="../tags/tag37.xml"/><Relationship Id="rId4" Type="http://schemas.openxmlformats.org/officeDocument/2006/relationships/image" Target="../media/image31.png"/><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11.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44.xml"/><Relationship Id="rId7" Type="http://schemas.openxmlformats.org/officeDocument/2006/relationships/image" Target="../media/image31.png"/><Relationship Id="rId6" Type="http://schemas.openxmlformats.org/officeDocument/2006/relationships/image" Target="../media/image32.jpeg"/><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1" Type="http://schemas.openxmlformats.org/officeDocument/2006/relationships/slideLayout" Target="../slideLayouts/slideLayout14.xml"/><Relationship Id="rId10" Type="http://schemas.openxmlformats.org/officeDocument/2006/relationships/tags" Target="../tags/tag45.xml"/><Relationship Id="rId1" Type="http://schemas.openxmlformats.org/officeDocument/2006/relationships/tags" Target="../tags/tag3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0.xml"/><Relationship Id="rId6" Type="http://schemas.openxmlformats.org/officeDocument/2006/relationships/image" Target="../media/image35.png"/><Relationship Id="rId5" Type="http://schemas.openxmlformats.org/officeDocument/2006/relationships/tags" Target="../tags/tag49.xml"/><Relationship Id="rId4" Type="http://schemas.openxmlformats.org/officeDocument/2006/relationships/image" Target="../media/image31.png"/><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tags" Target="../tags/tag54.xml"/><Relationship Id="rId4" Type="http://schemas.openxmlformats.org/officeDocument/2006/relationships/image" Target="../media/image31.png"/><Relationship Id="rId3" Type="http://schemas.openxmlformats.org/officeDocument/2006/relationships/tags" Target="../tags/tag53.xml"/><Relationship Id="rId2" Type="http://schemas.openxmlformats.org/officeDocument/2006/relationships/tags" Target="../tags/tag52.xml"/><Relationship Id="rId10" Type="http://schemas.openxmlformats.org/officeDocument/2006/relationships/slideLayout" Target="../slideLayouts/slideLayout1.xml"/><Relationship Id="rId1" Type="http://schemas.openxmlformats.org/officeDocument/2006/relationships/tags" Target="../tags/tag51.xml"/></Relationships>
</file>

<file path=ppt/slides/_rels/slide14.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39.png"/><Relationship Id="rId7" Type="http://schemas.openxmlformats.org/officeDocument/2006/relationships/image" Target="../media/image35.png"/><Relationship Id="rId6" Type="http://schemas.openxmlformats.org/officeDocument/2006/relationships/image" Target="../media/image38.png"/><Relationship Id="rId5" Type="http://schemas.openxmlformats.org/officeDocument/2006/relationships/tags" Target="../tags/tag59.xml"/><Relationship Id="rId4" Type="http://schemas.openxmlformats.org/officeDocument/2006/relationships/image" Target="../media/image31.png"/><Relationship Id="rId3" Type="http://schemas.openxmlformats.org/officeDocument/2006/relationships/tags" Target="../tags/tag58.xml"/><Relationship Id="rId2" Type="http://schemas.openxmlformats.org/officeDocument/2006/relationships/tags" Target="../tags/tag57.xml"/><Relationship Id="rId10" Type="http://schemas.openxmlformats.org/officeDocument/2006/relationships/slideLayout" Target="../slideLayouts/slideLayout1.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5.png"/><Relationship Id="rId5" Type="http://schemas.openxmlformats.org/officeDocument/2006/relationships/tags" Target="../tags/tag64.xml"/><Relationship Id="rId4" Type="http://schemas.openxmlformats.org/officeDocument/2006/relationships/image" Target="../media/image31.png"/><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slideLayout" Target="../slideLayouts/slideLayout1.xml"/><Relationship Id="rId1" Type="http://schemas.openxmlformats.org/officeDocument/2006/relationships/tags" Target="../tags/tag61.xml"/></Relationships>
</file>

<file path=ppt/slides/_rels/slide16.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35.png"/><Relationship Id="rId5" Type="http://schemas.openxmlformats.org/officeDocument/2006/relationships/tags" Target="../tags/tag69.xml"/><Relationship Id="rId4" Type="http://schemas.openxmlformats.org/officeDocument/2006/relationships/image" Target="../media/image31.png"/><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slideLayout" Target="../slideLayouts/slideLayout1.xml"/><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76.xml"/><Relationship Id="rId7" Type="http://schemas.openxmlformats.org/officeDocument/2006/relationships/image" Target="../media/image31.png"/><Relationship Id="rId6" Type="http://schemas.openxmlformats.org/officeDocument/2006/relationships/image" Target="../media/image32.jpeg"/><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1" Type="http://schemas.openxmlformats.org/officeDocument/2006/relationships/slideLayout" Target="../slideLayouts/slideLayout14.xml"/><Relationship Id="rId10" Type="http://schemas.openxmlformats.org/officeDocument/2006/relationships/tags" Target="../tags/tag77.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image" Target="../media/image31.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7.xml"/><Relationship Id="rId7" Type="http://schemas.openxmlformats.org/officeDocument/2006/relationships/image" Target="../media/image34.png"/><Relationship Id="rId6" Type="http://schemas.openxmlformats.org/officeDocument/2006/relationships/image" Target="../media/image44.png"/><Relationship Id="rId5" Type="http://schemas.openxmlformats.org/officeDocument/2006/relationships/tags" Target="../tags/tag86.xml"/><Relationship Id="rId4" Type="http://schemas.openxmlformats.org/officeDocument/2006/relationships/image" Target="../media/image31.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2.xml"/><Relationship Id="rId6" Type="http://schemas.openxmlformats.org/officeDocument/2006/relationships/image" Target="../media/image44.png"/><Relationship Id="rId5" Type="http://schemas.openxmlformats.org/officeDocument/2006/relationships/tags" Target="../tags/tag91.xml"/><Relationship Id="rId4" Type="http://schemas.openxmlformats.org/officeDocument/2006/relationships/image" Target="../media/image31.png"/><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image" Target="../media/image31.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2.xml"/><Relationship Id="rId7" Type="http://schemas.openxmlformats.org/officeDocument/2006/relationships/image" Target="../media/image34.png"/><Relationship Id="rId6" Type="http://schemas.openxmlformats.org/officeDocument/2006/relationships/image" Target="../media/image45.png"/><Relationship Id="rId5" Type="http://schemas.openxmlformats.org/officeDocument/2006/relationships/tags" Target="../tags/tag101.xml"/><Relationship Id="rId4" Type="http://schemas.openxmlformats.org/officeDocument/2006/relationships/image" Target="../media/image31.png"/><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07.xml"/><Relationship Id="rId6" Type="http://schemas.openxmlformats.org/officeDocument/2006/relationships/image" Target="../media/image45.png"/><Relationship Id="rId5" Type="http://schemas.openxmlformats.org/officeDocument/2006/relationships/tags" Target="../tags/tag106.xml"/><Relationship Id="rId4" Type="http://schemas.openxmlformats.org/officeDocument/2006/relationships/image" Target="../media/image31.png"/><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24.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113.xml"/><Relationship Id="rId7" Type="http://schemas.openxmlformats.org/officeDocument/2006/relationships/image" Target="../media/image31.png"/><Relationship Id="rId6" Type="http://schemas.openxmlformats.org/officeDocument/2006/relationships/image" Target="../media/image32.jpeg"/><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3" Type="http://schemas.openxmlformats.org/officeDocument/2006/relationships/slideLayout" Target="../slideLayouts/slideLayout14.xml"/><Relationship Id="rId12" Type="http://schemas.openxmlformats.org/officeDocument/2006/relationships/audio" Target="../media/audio1.wav"/><Relationship Id="rId11" Type="http://schemas.openxmlformats.org/officeDocument/2006/relationships/tags" Target="../tags/tag114.xml"/><Relationship Id="rId10" Type="http://schemas.openxmlformats.org/officeDocument/2006/relationships/image" Target="../media/image46.jpeg"/><Relationship Id="rId1" Type="http://schemas.openxmlformats.org/officeDocument/2006/relationships/tags" Target="../tags/tag108.xml"/></Relationships>
</file>

<file path=ppt/slides/_rels/slide25.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tags" Target="../tags/tag119.xml"/><Relationship Id="rId7" Type="http://schemas.openxmlformats.org/officeDocument/2006/relationships/image" Target="../media/image45.png"/><Relationship Id="rId6" Type="http://schemas.openxmlformats.org/officeDocument/2006/relationships/image" Target="../media/image47.png"/><Relationship Id="rId5" Type="http://schemas.openxmlformats.org/officeDocument/2006/relationships/tags" Target="../tags/tag118.xml"/><Relationship Id="rId4" Type="http://schemas.openxmlformats.org/officeDocument/2006/relationships/image" Target="../media/image31.png"/><Relationship Id="rId3" Type="http://schemas.openxmlformats.org/officeDocument/2006/relationships/tags" Target="../tags/tag117.xml"/><Relationship Id="rId2" Type="http://schemas.openxmlformats.org/officeDocument/2006/relationships/tags" Target="../tags/tag116.xml"/><Relationship Id="rId14" Type="http://schemas.openxmlformats.org/officeDocument/2006/relationships/slideLayout" Target="../slideLayouts/slideLayout1.xml"/><Relationship Id="rId13" Type="http://schemas.openxmlformats.org/officeDocument/2006/relationships/tags" Target="../tags/tag121.xml"/><Relationship Id="rId12" Type="http://schemas.openxmlformats.org/officeDocument/2006/relationships/image" Target="../media/image50.emf"/><Relationship Id="rId11" Type="http://schemas.openxmlformats.org/officeDocument/2006/relationships/image" Target="../media/image49.emf"/><Relationship Id="rId10" Type="http://schemas.openxmlformats.org/officeDocument/2006/relationships/tags" Target="../tags/tag120.xml"/><Relationship Id="rId1" Type="http://schemas.openxmlformats.org/officeDocument/2006/relationships/tags" Target="../tags/tag115.xml"/></Relationships>
</file>

<file path=ppt/slides/_rels/slide26.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tags" Target="../tags/tag126.xml"/><Relationship Id="rId7" Type="http://schemas.openxmlformats.org/officeDocument/2006/relationships/image" Target="../media/image45.png"/><Relationship Id="rId6" Type="http://schemas.openxmlformats.org/officeDocument/2006/relationships/image" Target="../media/image51.png"/><Relationship Id="rId5" Type="http://schemas.openxmlformats.org/officeDocument/2006/relationships/tags" Target="../tags/tag125.xml"/><Relationship Id="rId4" Type="http://schemas.openxmlformats.org/officeDocument/2006/relationships/image" Target="../media/image31.png"/><Relationship Id="rId3" Type="http://schemas.openxmlformats.org/officeDocument/2006/relationships/tags" Target="../tags/tag124.xml"/><Relationship Id="rId2" Type="http://schemas.openxmlformats.org/officeDocument/2006/relationships/tags" Target="../tags/tag123.xml"/><Relationship Id="rId16" Type="http://schemas.openxmlformats.org/officeDocument/2006/relationships/slideLayout" Target="../slideLayouts/slideLayout1.xml"/><Relationship Id="rId15" Type="http://schemas.openxmlformats.org/officeDocument/2006/relationships/tags" Target="../tags/tag130.xml"/><Relationship Id="rId14" Type="http://schemas.openxmlformats.org/officeDocument/2006/relationships/image" Target="../media/image50.emf"/><Relationship Id="rId13" Type="http://schemas.openxmlformats.org/officeDocument/2006/relationships/image" Target="../media/image49.emf"/><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22.xml"/></Relationships>
</file>

<file path=ppt/slides/_rels/slide27.xml.rels><?xml version="1.0" encoding="UTF-8" standalone="yes"?>
<Relationships xmlns="http://schemas.openxmlformats.org/package/2006/relationships"><Relationship Id="rId9" Type="http://schemas.openxmlformats.org/officeDocument/2006/relationships/image" Target="../media/image54.emf"/><Relationship Id="rId8" Type="http://schemas.openxmlformats.org/officeDocument/2006/relationships/image" Target="../media/image53.png"/><Relationship Id="rId7" Type="http://schemas.openxmlformats.org/officeDocument/2006/relationships/image" Target="../media/image45.png"/><Relationship Id="rId6" Type="http://schemas.openxmlformats.org/officeDocument/2006/relationships/image" Target="../media/image52.png"/><Relationship Id="rId5" Type="http://schemas.openxmlformats.org/officeDocument/2006/relationships/tags" Target="../tags/tag134.xml"/><Relationship Id="rId4" Type="http://schemas.openxmlformats.org/officeDocument/2006/relationships/image" Target="../media/image31.png"/><Relationship Id="rId3" Type="http://schemas.openxmlformats.org/officeDocument/2006/relationships/tags" Target="../tags/tag133.xml"/><Relationship Id="rId2" Type="http://schemas.openxmlformats.org/officeDocument/2006/relationships/tags" Target="../tags/tag132.xml"/><Relationship Id="rId11" Type="http://schemas.openxmlformats.org/officeDocument/2006/relationships/slideLayout" Target="../slideLayouts/slideLayout1.xml"/><Relationship Id="rId10" Type="http://schemas.openxmlformats.org/officeDocument/2006/relationships/tags" Target="../tags/tag135.xml"/><Relationship Id="rId1" Type="http://schemas.openxmlformats.org/officeDocument/2006/relationships/tags" Target="../tags/tag131.xml"/></Relationships>
</file>

<file path=ppt/slides/_rels/slide28.xml.rels><?xml version="1.0" encoding="UTF-8" standalone="yes"?>
<Relationships xmlns="http://schemas.openxmlformats.org/package/2006/relationships"><Relationship Id="rId9" Type="http://schemas.openxmlformats.org/officeDocument/2006/relationships/image" Target="../media/image54.emf"/><Relationship Id="rId8" Type="http://schemas.openxmlformats.org/officeDocument/2006/relationships/image" Target="../media/image53.png"/><Relationship Id="rId7" Type="http://schemas.openxmlformats.org/officeDocument/2006/relationships/image" Target="../media/image45.png"/><Relationship Id="rId6" Type="http://schemas.openxmlformats.org/officeDocument/2006/relationships/image" Target="../media/image55.png"/><Relationship Id="rId5" Type="http://schemas.openxmlformats.org/officeDocument/2006/relationships/tags" Target="../tags/tag139.xml"/><Relationship Id="rId4" Type="http://schemas.openxmlformats.org/officeDocument/2006/relationships/image" Target="../media/image31.png"/><Relationship Id="rId3" Type="http://schemas.openxmlformats.org/officeDocument/2006/relationships/tags" Target="../tags/tag138.xml"/><Relationship Id="rId2" Type="http://schemas.openxmlformats.org/officeDocument/2006/relationships/tags" Target="../tags/tag137.xml"/><Relationship Id="rId11" Type="http://schemas.openxmlformats.org/officeDocument/2006/relationships/slideLayout" Target="../slideLayouts/slideLayout1.xml"/><Relationship Id="rId10" Type="http://schemas.openxmlformats.org/officeDocument/2006/relationships/tags" Target="../tags/tag140.xml"/><Relationship Id="rId1" Type="http://schemas.openxmlformats.org/officeDocument/2006/relationships/tags" Target="../tags/tag136.xml"/></Relationships>
</file>

<file path=ppt/slides/_rels/slide29.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tags" Target="../tags/tag145.xml"/><Relationship Id="rId7" Type="http://schemas.openxmlformats.org/officeDocument/2006/relationships/image" Target="../media/image45.png"/><Relationship Id="rId6" Type="http://schemas.openxmlformats.org/officeDocument/2006/relationships/image" Target="../media/image56.png"/><Relationship Id="rId5" Type="http://schemas.openxmlformats.org/officeDocument/2006/relationships/tags" Target="../tags/tag144.xml"/><Relationship Id="rId4" Type="http://schemas.openxmlformats.org/officeDocument/2006/relationships/image" Target="../media/image31.png"/><Relationship Id="rId3" Type="http://schemas.openxmlformats.org/officeDocument/2006/relationships/tags" Target="../tags/tag143.xml"/><Relationship Id="rId2" Type="http://schemas.openxmlformats.org/officeDocument/2006/relationships/tags" Target="../tags/tag142.xml"/><Relationship Id="rId16" Type="http://schemas.openxmlformats.org/officeDocument/2006/relationships/slideLayout" Target="../slideLayouts/slideLayout1.xml"/><Relationship Id="rId15" Type="http://schemas.openxmlformats.org/officeDocument/2006/relationships/tags" Target="../tags/tag149.xml"/><Relationship Id="rId14" Type="http://schemas.openxmlformats.org/officeDocument/2006/relationships/image" Target="../media/image50.emf"/><Relationship Id="rId13" Type="http://schemas.openxmlformats.org/officeDocument/2006/relationships/image" Target="../media/image49.emf"/><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41.xml"/></Relationships>
</file>

<file path=ppt/slides/_rels/slide3.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2" Type="http://schemas.openxmlformats.org/officeDocument/2006/relationships/slideLayout" Target="../slideLayouts/slideLayout14.xml"/><Relationship Id="rId11" Type="http://schemas.openxmlformats.org/officeDocument/2006/relationships/tags" Target="../tags/tag1.xml"/><Relationship Id="rId10" Type="http://schemas.openxmlformats.org/officeDocument/2006/relationships/image" Target="../media/image31.png"/><Relationship Id="rId1" Type="http://schemas.openxmlformats.org/officeDocument/2006/relationships/image" Target="../media/image22.png"/></Relationships>
</file>

<file path=ppt/slides/_rels/slide30.x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tags" Target="../tags/tag154.xml"/><Relationship Id="rId7" Type="http://schemas.openxmlformats.org/officeDocument/2006/relationships/image" Target="../media/image45.png"/><Relationship Id="rId6" Type="http://schemas.openxmlformats.org/officeDocument/2006/relationships/image" Target="../media/image57.png"/><Relationship Id="rId5" Type="http://schemas.openxmlformats.org/officeDocument/2006/relationships/tags" Target="../tags/tag153.xml"/><Relationship Id="rId4" Type="http://schemas.openxmlformats.org/officeDocument/2006/relationships/image" Target="../media/image31.png"/><Relationship Id="rId3" Type="http://schemas.openxmlformats.org/officeDocument/2006/relationships/tags" Target="../tags/tag152.xml"/><Relationship Id="rId2" Type="http://schemas.openxmlformats.org/officeDocument/2006/relationships/tags" Target="../tags/tag151.xml"/><Relationship Id="rId13" Type="http://schemas.openxmlformats.org/officeDocument/2006/relationships/slideLayout" Target="../slideLayouts/slideLayout1.xml"/><Relationship Id="rId12" Type="http://schemas.openxmlformats.org/officeDocument/2006/relationships/tags" Target="../tags/tag155.xml"/><Relationship Id="rId11" Type="http://schemas.openxmlformats.org/officeDocument/2006/relationships/image" Target="../media/image58.emf"/><Relationship Id="rId10" Type="http://schemas.openxmlformats.org/officeDocument/2006/relationships/image" Target="../media/image53.png"/><Relationship Id="rId1" Type="http://schemas.openxmlformats.org/officeDocument/2006/relationships/tags" Target="../tags/tag150.xml"/></Relationships>
</file>

<file path=ppt/slides/_rels/slide31.xml.rels><?xml version="1.0" encoding="UTF-8" standalone="yes"?>
<Relationships xmlns="http://schemas.openxmlformats.org/package/2006/relationships"><Relationship Id="rId9" Type="http://schemas.openxmlformats.org/officeDocument/2006/relationships/image" Target="../media/image58.emf"/><Relationship Id="rId8" Type="http://schemas.openxmlformats.org/officeDocument/2006/relationships/image" Target="../media/image53.png"/><Relationship Id="rId7" Type="http://schemas.openxmlformats.org/officeDocument/2006/relationships/image" Target="../media/image45.png"/><Relationship Id="rId6" Type="http://schemas.openxmlformats.org/officeDocument/2006/relationships/image" Target="../media/image59.png"/><Relationship Id="rId5" Type="http://schemas.openxmlformats.org/officeDocument/2006/relationships/tags" Target="../tags/tag159.xml"/><Relationship Id="rId4" Type="http://schemas.openxmlformats.org/officeDocument/2006/relationships/image" Target="../media/image31.png"/><Relationship Id="rId3" Type="http://schemas.openxmlformats.org/officeDocument/2006/relationships/tags" Target="../tags/tag158.xml"/><Relationship Id="rId2" Type="http://schemas.openxmlformats.org/officeDocument/2006/relationships/tags" Target="../tags/tag157.xml"/><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tags" Target="../tags/tag160.xml"/><Relationship Id="rId1" Type="http://schemas.openxmlformats.org/officeDocument/2006/relationships/tags" Target="../tags/tag15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tags" Target="../tags/tag161.xml"/></Relationships>
</file>

<file path=ppt/slides/_rels/slide4.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7.xml"/><Relationship Id="rId7" Type="http://schemas.openxmlformats.org/officeDocument/2006/relationships/image" Target="../media/image31.png"/><Relationship Id="rId6" Type="http://schemas.openxmlformats.org/officeDocument/2006/relationships/image" Target="../media/image32.jpe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1" Type="http://schemas.openxmlformats.org/officeDocument/2006/relationships/slideLayout" Target="../slideLayouts/slideLayout14.xml"/><Relationship Id="rId10" Type="http://schemas.openxmlformats.org/officeDocument/2006/relationships/tags" Target="../tags/tag8.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31.png"/><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31.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31.pn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8.xml"/><Relationship Id="rId6" Type="http://schemas.openxmlformats.org/officeDocument/2006/relationships/image" Target="../media/image33.png"/><Relationship Id="rId5" Type="http://schemas.openxmlformats.org/officeDocument/2006/relationships/tags" Target="../tags/tag27.xml"/><Relationship Id="rId4" Type="http://schemas.openxmlformats.org/officeDocument/2006/relationships/image" Target="../media/image31.png"/><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3.xml"/><Relationship Id="rId6" Type="http://schemas.openxmlformats.org/officeDocument/2006/relationships/image" Target="../media/image33.png"/><Relationship Id="rId5" Type="http://schemas.openxmlformats.org/officeDocument/2006/relationships/tags" Target="../tags/tag32.xml"/><Relationship Id="rId4" Type="http://schemas.openxmlformats.org/officeDocument/2006/relationships/image" Target="../media/image31.png"/><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en-US" altLang="zh-CN" sz="1600" b="1"/>
                        <a:t>   </a:t>
                      </a: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chemeClr val="accent3">
                              <a:lumMod val="75000"/>
                            </a:schemeClr>
                          </a:solidFill>
                        </a:rPr>
                        <a:t>.希望保持联系。</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Appreciation</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367790"/>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Chris,</a:t>
            </a:r>
            <a:endParaRPr lang="en-US" altLang="zh-CN" sz="1600" b="1">
              <a:solidFill>
                <a:schemeClr val="tx1"/>
              </a:solidFill>
            </a:endParaRPr>
          </a:p>
          <a:p>
            <a:pPr algn="l" defTabSz="913765">
              <a:lnSpc>
                <a:spcPts val="2120"/>
              </a:lnSpc>
            </a:pPr>
            <a:r>
              <a:rPr lang="en-US" altLang="zh-CN" sz="1600" b="1">
                <a:solidFill>
                  <a:schemeClr val="tx1"/>
                </a:solidFill>
                <a:sym typeface="+mn-ea"/>
              </a:rPr>
              <a:t>    How was your journey home?</a:t>
            </a:r>
            <a:endParaRPr lang="en-US" altLang="zh-CN" sz="1600" b="1">
              <a:solidFill>
                <a:schemeClr val="tx1"/>
              </a:solidFill>
            </a:endParaRPr>
          </a:p>
          <a:p>
            <a:pPr algn="l" defTabSz="913765">
              <a:lnSpc>
                <a:spcPts val="2120"/>
              </a:lnSpc>
            </a:pPr>
            <a:r>
              <a:rPr lang="en-US" altLang="zh-CN" sz="1600" b="1">
                <a:solidFill>
                  <a:schemeClr val="tx1"/>
                </a:solidFill>
                <a:sym typeface="+mn-ea"/>
              </a:rPr>
              <a:t>     I’m </a:t>
            </a:r>
            <a:r>
              <a:rPr lang="en-US" altLang="zh-CN" sz="1600" b="1">
                <a:solidFill>
                  <a:srgbClr val="C00000"/>
                </a:solidFill>
                <a:sym typeface="+mn-ea"/>
              </a:rPr>
              <a:t>still excited</a:t>
            </a:r>
            <a:r>
              <a:rPr lang="en-US" altLang="zh-CN" sz="1600" b="1">
                <a:solidFill>
                  <a:schemeClr val="tx1"/>
                </a:solidFill>
                <a:sym typeface="+mn-ea"/>
              </a:rPr>
              <a:t> about what we experienced together during the China-Ireland Cultural Festival. The lectures we attended, the movies we watched, and the exhibitions we visited </a:t>
            </a:r>
            <a:r>
              <a:rPr lang="en-US" altLang="zh-CN" sz="1600" b="1">
                <a:solidFill>
                  <a:srgbClr val="C00000"/>
                </a:solidFill>
                <a:sym typeface="+mn-ea"/>
              </a:rPr>
              <a:t>were really impressive</a:t>
            </a:r>
            <a:r>
              <a:rPr lang="en-US" altLang="zh-CN" sz="1600" b="1">
                <a:solidFill>
                  <a:schemeClr val="tx1"/>
                </a:solidFill>
                <a:sym typeface="+mn-ea"/>
              </a:rPr>
              <a:t>. I certainly learned a lot about the Irish culture. What is </a:t>
            </a:r>
            <a:r>
              <a:rPr lang="en-US" altLang="zh-CN" sz="1600" b="1">
                <a:solidFill>
                  <a:srgbClr val="C00000"/>
                </a:solidFill>
                <a:sym typeface="+mn-ea"/>
              </a:rPr>
              <a:t>amazing</a:t>
            </a:r>
            <a:r>
              <a:rPr lang="en-US" altLang="zh-CN" sz="1600" b="1">
                <a:solidFill>
                  <a:schemeClr val="tx1"/>
                </a:solidFill>
                <a:sym typeface="+mn-ea"/>
              </a:rPr>
              <a:t> is that I gained a deeper understanding of my own culture as well.</a:t>
            </a:r>
            <a:endParaRPr lang="en-US" altLang="zh-CN" sz="1600" b="1">
              <a:solidFill>
                <a:schemeClr val="tx1"/>
              </a:solidFill>
            </a:endParaRPr>
          </a:p>
          <a:p>
            <a:pPr algn="l" defTabSz="913765">
              <a:lnSpc>
                <a:spcPts val="2120"/>
              </a:lnSpc>
            </a:pPr>
            <a:r>
              <a:rPr lang="en-US" altLang="zh-CN" sz="1600" b="1">
                <a:solidFill>
                  <a:schemeClr val="tx1"/>
                </a:solidFill>
                <a:sym typeface="+mn-ea"/>
              </a:rPr>
              <a:t>   I </a:t>
            </a:r>
            <a:r>
              <a:rPr lang="en-US" altLang="zh-CN" sz="1600" b="1">
                <a:solidFill>
                  <a:srgbClr val="C00000"/>
                </a:solidFill>
                <a:sym typeface="+mn-ea"/>
              </a:rPr>
              <a:t>hope</a:t>
            </a:r>
            <a:r>
              <a:rPr lang="en-US" altLang="zh-CN" sz="1600" b="1">
                <a:solidFill>
                  <a:schemeClr val="tx1"/>
                </a:solidFill>
                <a:sym typeface="+mn-ea"/>
              </a:rPr>
              <a:t> I can visit Ireland some day and gain first-hand experience of your culture. I</a:t>
            </a:r>
            <a:r>
              <a:rPr lang="en-US" altLang="zh-CN" sz="1600" b="1">
                <a:solidFill>
                  <a:srgbClr val="C00000"/>
                </a:solidFill>
                <a:sym typeface="+mn-ea"/>
              </a:rPr>
              <a:t> also hope</a:t>
            </a:r>
            <a:r>
              <a:rPr lang="en-US" altLang="zh-CN" sz="1600" b="1">
                <a:solidFill>
                  <a:schemeClr val="tx1"/>
                </a:solidFill>
                <a:sym typeface="+mn-ea"/>
              </a:rPr>
              <a:t> you will come to China again sometime. Let’s keep in touch.</a:t>
            </a:r>
            <a:endParaRPr lang="en-US" altLang="zh-CN" sz="1600" b="1">
              <a:solidFill>
                <a:schemeClr val="tx1"/>
              </a:solidFill>
            </a:endParaRPr>
          </a:p>
          <a:p>
            <a:pPr algn="l" defTabSz="913765">
              <a:lnSpc>
                <a:spcPts val="2120"/>
              </a:lnSpc>
            </a:pPr>
            <a:r>
              <a:rPr lang="en-US" altLang="zh-CN" sz="1600" b="1">
                <a:solidFill>
                  <a:schemeClr val="tx1"/>
                </a:solidFill>
                <a:sym typeface="+mn-ea"/>
              </a:rPr>
              <a:t>                                                                              Yours,</a:t>
            </a:r>
            <a:endParaRPr lang="en-US" altLang="zh-CN" sz="1600" b="1">
              <a:solidFill>
                <a:schemeClr val="tx1"/>
              </a:solidFill>
            </a:endParaRPr>
          </a:p>
          <a:p>
            <a:pPr algn="l" defTabSz="913765">
              <a:lnSpc>
                <a:spcPts val="2120"/>
              </a:lnSpc>
            </a:pPr>
            <a:r>
              <a:rPr lang="en-US" altLang="zh-CN" sz="1600" b="1">
                <a:solidFill>
                  <a:schemeClr val="tx1"/>
                </a:solidFill>
                <a:sym typeface="+mn-ea"/>
              </a:rPr>
              <a:t>                                                                              Li Hua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2951480" y="1978025"/>
            <a:ext cx="438150" cy="222885"/>
          </a:xfrm>
          <a:prstGeom prst="roundRect">
            <a:avLst/>
          </a:prstGeom>
          <a:noFill/>
          <a:ln>
            <a:solidFill>
              <a:schemeClr val="accent2">
                <a:lumMod val="75000"/>
              </a:schemeClr>
            </a:solid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84465" y="2537460"/>
            <a:ext cx="580390" cy="222885"/>
          </a:xfrm>
          <a:prstGeom prst="roundRect">
            <a:avLst/>
          </a:prstGeom>
          <a:noFill/>
          <a:ln w="25400" cap="flat" cmpd="sng" algn="ctr">
            <a:solidFill>
              <a:schemeClr val="accent2">
                <a:lumMod val="75000"/>
              </a:scheme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3968750" y="3892550"/>
            <a:ext cx="438150" cy="222885"/>
          </a:xfrm>
          <a:prstGeom prst="roundRect">
            <a:avLst/>
          </a:prstGeom>
          <a:noFill/>
          <a:ln w="25400" cap="flat" cmpd="sng" algn="ctr">
            <a:solidFill>
              <a:schemeClr val="accent3">
                <a:lumMod val="75000"/>
              </a:scheme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3609340" y="2760345"/>
            <a:ext cx="853440" cy="251460"/>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4830445" y="3069590"/>
            <a:ext cx="710565" cy="222885"/>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6828155" y="1978025"/>
            <a:ext cx="821055" cy="222885"/>
          </a:xfrm>
          <a:prstGeom prst="roundRect">
            <a:avLst/>
          </a:prstGeom>
          <a:noFill/>
          <a:ln w="25400" cap="flat" cmpd="sng" algn="ctr">
            <a:solidFill>
              <a:srgbClr val="C0504D">
                <a:lumMod val="75000"/>
              </a:srgb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24100" y="3353435"/>
            <a:ext cx="710565" cy="222885"/>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367790" y="4102735"/>
            <a:ext cx="733425" cy="1178560"/>
          </a:xfrm>
          <a:prstGeom prst="rect">
            <a:avLst/>
          </a:prstGeom>
        </p:spPr>
      </p:pic>
      <p:sp>
        <p:nvSpPr>
          <p:cNvPr id="15" name="矩形 14"/>
          <p:cNvSpPr/>
          <p:nvPr/>
        </p:nvSpPr>
        <p:spPr>
          <a:xfrm>
            <a:off x="2243455" y="4326255"/>
            <a:ext cx="6366510" cy="732790"/>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827530" y="4325620"/>
            <a:ext cx="6715760" cy="714375"/>
          </a:xfrm>
          <a:prstGeom prst="rect">
            <a:avLst/>
          </a:prstGeom>
          <a:noFill/>
        </p:spPr>
        <p:txBody>
          <a:bodyPr wrap="square" rtlCol="0">
            <a:spAutoFit/>
          </a:bodyPr>
          <a:p>
            <a:r>
              <a:rPr lang="en-US" altLang="zh-CN"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摒弃生僻词，合理运用小词，如</a:t>
            </a:r>
            <a:r>
              <a:rPr lang="en-US" altLang="zh-CN" b="1" dirty="0" smtClean="0">
                <a:latin typeface="Times New Roman" panose="02020603050405020304" pitchFamily="18" charset="0"/>
                <a:cs typeface="Times New Roman" panose="02020603050405020304" pitchFamily="18" charset="0"/>
              </a:rPr>
              <a:t>“ </a:t>
            </a:r>
            <a:r>
              <a:rPr lang="en-US" altLang="zh-CN" b="1" u="sng" dirty="0" smtClean="0">
                <a:latin typeface="Times New Roman" panose="02020603050405020304" pitchFamily="18" charset="0"/>
                <a:cs typeface="Times New Roman" panose="02020603050405020304" pitchFamily="18" charset="0"/>
              </a:rPr>
              <a:t>still</a:t>
            </a:r>
            <a:r>
              <a:rPr lang="en-US" altLang="zh-CN" b="1" dirty="0" smtClean="0">
                <a:latin typeface="Times New Roman" panose="02020603050405020304" pitchFamily="18" charset="0"/>
                <a:cs typeface="Times New Roman" panose="02020603050405020304" pitchFamily="18" charset="0"/>
              </a:rPr>
              <a:t> excited</a:t>
            </a:r>
            <a:r>
              <a:rPr lang="zh-CN" altLang="en-US" b="1" dirty="0" smtClean="0">
                <a:latin typeface="Times New Roman" panose="02020603050405020304" pitchFamily="18" charset="0"/>
                <a:cs typeface="Times New Roman" panose="02020603050405020304" pitchFamily="18" charset="0"/>
              </a:rPr>
              <a:t>，</a:t>
            </a:r>
            <a:r>
              <a:rPr lang="zh-CN" altLang="en-US" b="1" u="sng" dirty="0" smtClean="0">
                <a:latin typeface="Times New Roman" panose="02020603050405020304" pitchFamily="18" charset="0"/>
                <a:cs typeface="Times New Roman" panose="02020603050405020304" pitchFamily="18" charset="0"/>
              </a:rPr>
              <a:t>really</a:t>
            </a:r>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impressive</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形象表示经历难忘，历历在目；用</a:t>
            </a:r>
            <a:r>
              <a:rPr lang="en-US" altLang="zh-CN" b="1" dirty="0" smtClean="0">
                <a:latin typeface="Times New Roman" panose="02020603050405020304" pitchFamily="18" charset="0"/>
                <a:cs typeface="Times New Roman" panose="02020603050405020304" pitchFamily="18" charset="0"/>
              </a:rPr>
              <a:t> “certainly</a:t>
            </a:r>
            <a:r>
              <a:rPr lang="zh-CN" altLang="en-US" b="1" baseline="-25000" dirty="0" smtClean="0">
                <a:latin typeface="Times New Roman" panose="02020603050405020304" pitchFamily="18" charset="0"/>
                <a:cs typeface="Times New Roman" panose="02020603050405020304" pitchFamily="18" charset="0"/>
              </a:rPr>
              <a:t>因果</a:t>
            </a:r>
            <a:r>
              <a:rPr lang="zh-CN" altLang="en-US" b="1" dirty="0" smtClean="0">
                <a:latin typeface="Times New Roman" panose="02020603050405020304" pitchFamily="18" charset="0"/>
                <a:cs typeface="Times New Roman" panose="02020603050405020304" pitchFamily="18" charset="0"/>
              </a:rPr>
              <a:t>，as well</a:t>
            </a:r>
            <a:r>
              <a:rPr lang="zh-CN" altLang="en-US" b="1" baseline="-25000" dirty="0" smtClean="0">
                <a:latin typeface="Times New Roman" panose="02020603050405020304" pitchFamily="18" charset="0"/>
                <a:cs typeface="Times New Roman" panose="02020603050405020304" pitchFamily="18" charset="0"/>
              </a:rPr>
              <a:t>递进</a:t>
            </a:r>
            <a:r>
              <a:rPr lang="zh-CN" altLang="en-US" b="1" dirty="0" smtClean="0">
                <a:latin typeface="Times New Roman" panose="02020603050405020304" pitchFamily="18" charset="0"/>
                <a:cs typeface="Times New Roman" panose="02020603050405020304" pitchFamily="18" charset="0"/>
              </a:rPr>
              <a:t>，also</a:t>
            </a:r>
            <a:r>
              <a:rPr lang="zh-CN" altLang="en-US" b="1" baseline="-25000" dirty="0" smtClean="0">
                <a:latin typeface="Times New Roman" panose="02020603050405020304" pitchFamily="18" charset="0"/>
                <a:cs typeface="Times New Roman" panose="02020603050405020304" pitchFamily="18" charset="0"/>
              </a:rPr>
              <a:t>并列</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清晰表明语义逻辑和上下文的衔接。这些小词的运用，文风朴实，娓娓道来，</a:t>
            </a:r>
            <a:r>
              <a:rPr lang="zh-CN" altLang="en-US" b="1" dirty="0" smtClean="0">
                <a:latin typeface="Times New Roman" panose="02020603050405020304" pitchFamily="18" charset="0"/>
                <a:cs typeface="Times New Roman" panose="02020603050405020304" pitchFamily="18" charset="0"/>
                <a:sym typeface="+mn-ea"/>
              </a:rPr>
              <a:t>体现了</a:t>
            </a:r>
            <a:r>
              <a:rPr lang="zh-CN" altLang="en-US" b="1" dirty="0" smtClean="0">
                <a:latin typeface="Times New Roman" panose="02020603050405020304" pitchFamily="18" charset="0"/>
                <a:cs typeface="Times New Roman" panose="02020603050405020304" pitchFamily="18" charset="0"/>
              </a:rPr>
              <a:t>朋友之间亲和自然的真实交际。</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bldLvl="0" animBg="1"/>
      <p:bldP spid="15" grpId="1" animBg="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Mistakes and countermeasures in Gaokao</a:t>
            </a: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33702" y="1143372"/>
            <a:ext cx="642620"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2</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228975" y="1434465"/>
            <a:ext cx="4363720" cy="643890"/>
          </a:xfrm>
          <a:prstGeom prst="rect">
            <a:avLst/>
          </a:prstGeom>
          <a:noFill/>
          <a:ln w="9525">
            <a:noFill/>
            <a:miter lim="800000"/>
          </a:ln>
        </p:spPr>
        <p:txBody>
          <a:bodyPr wrap="square" lIns="91438" tIns="45719" rIns="91438" bIns="45719">
            <a:spAutoFit/>
          </a:bodyPr>
          <a:p>
            <a:pPr eaLnBrk="0" hangingPunct="0"/>
            <a:r>
              <a:rPr lang="zh-CN" altLang="en-US" sz="3600" b="1" dirty="0">
                <a:latin typeface="微软雅黑" panose="020B0503020204020204" pitchFamily="34" charset="-122"/>
                <a:ea typeface="微软雅黑" panose="020B0503020204020204" pitchFamily="34" charset="-122"/>
              </a:rPr>
              <a:t>高考审题雷区及对策</a:t>
            </a:r>
            <a:endParaRPr lang="zh-CN" altLang="en-US" sz="3600" b="1" dirty="0">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50252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”信息分层“</a:t>
            </a:r>
            <a:r>
              <a:rPr lang="zh-CN" altLang="en-US" sz="2000" b="1" dirty="0">
                <a:solidFill>
                  <a:srgbClr val="00B0F0"/>
                </a:solidFill>
                <a:latin typeface="微软雅黑" panose="020B0503020204020204" pitchFamily="34" charset="-122"/>
                <a:ea typeface="微软雅黑" panose="020B0503020204020204" pitchFamily="34" charset="-122"/>
              </a:rPr>
              <a:t>的审题误区</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2020年1月浙江卷</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endParaRPr lang="zh-CN" altLang="en-US" sz="1600" b="1"/>
                    </a:p>
                    <a:p>
                      <a:pPr>
                        <a:buNone/>
                      </a:pPr>
                      <a:r>
                        <a:rPr lang="zh-CN" altLang="en-US" sz="1600" b="1"/>
                        <a:t> </a:t>
                      </a:r>
                      <a:r>
                        <a:rPr sz="1600" b="1"/>
                        <a:t> 假定你是李华，你校将举办</a:t>
                      </a:r>
                      <a:r>
                        <a:rPr sz="1600" b="1">
                          <a:solidFill>
                            <a:srgbClr val="0070C0"/>
                          </a:solidFill>
                        </a:rPr>
                        <a:t>外国学生中文演讲比赛</a:t>
                      </a:r>
                      <a:r>
                        <a:rPr sz="1600" b="1"/>
                        <a:t>，请给你的英国朋友George 写封邮件邀请他参加。内容包括：</a:t>
                      </a:r>
                      <a:endParaRPr sz="1600" b="1"/>
                    </a:p>
                    <a:p>
                      <a:pPr>
                        <a:buNone/>
                      </a:pPr>
                      <a:r>
                        <a:rPr sz="1600" b="1"/>
                        <a:t>1.比赛时间；</a:t>
                      </a:r>
                      <a:endParaRPr sz="1600" b="1"/>
                    </a:p>
                    <a:p>
                      <a:pPr>
                        <a:buNone/>
                      </a:pPr>
                      <a:r>
                        <a:rPr sz="1600" b="1"/>
                        <a:t>2.演讲话题；</a:t>
                      </a:r>
                      <a:endParaRPr sz="1600" b="1"/>
                    </a:p>
                    <a:p>
                      <a:pPr>
                        <a:buNone/>
                      </a:pPr>
                      <a:r>
                        <a:rPr sz="1600" b="1"/>
                        <a:t>3.报名方式。</a:t>
                      </a:r>
                      <a:endParaRPr sz="1600" b="1"/>
                    </a:p>
                  </a:txBody>
                  <a:tcPr>
                    <a:solidFill>
                      <a:schemeClr val="bg1">
                        <a:lumMod val="95000"/>
                      </a:schemeClr>
                    </a:solidFill>
                  </a:tcPr>
                </a:tc>
                <a:tc gridSpan="4">
                  <a:txBody>
                    <a:bodyPr/>
                    <a:p>
                      <a:pPr algn="l"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George, </a:t>
                      </a:r>
                      <a:endParaRPr lang="en-US" altLang="zh-CN" sz="1600" b="0">
                        <a:solidFill>
                          <a:schemeClr val="tx1"/>
                        </a:solidFill>
                        <a:latin typeface="Times New Roman" panose="02020603050405020304" pitchFamily="18" charset="0"/>
                        <a:cs typeface="Times New Roman" panose="02020603050405020304" pitchFamily="18" charset="0"/>
                      </a:endParaRPr>
                    </a:p>
                    <a:p>
                      <a:pPr algn="l"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As the </a:t>
                      </a:r>
                      <a:r>
                        <a:rPr lang="en-US" altLang="zh-CN" sz="1600" b="0">
                          <a:solidFill>
                            <a:srgbClr val="0070C0"/>
                          </a:solidFill>
                          <a:latin typeface="Times New Roman" panose="02020603050405020304" pitchFamily="18" charset="0"/>
                          <a:cs typeface="Times New Roman" panose="02020603050405020304" pitchFamily="18" charset="0"/>
                        </a:rPr>
                        <a:t>Chinese competition</a:t>
                      </a:r>
                      <a:r>
                        <a:rPr lang="en-US" altLang="zh-CN" sz="1600" b="0">
                          <a:solidFill>
                            <a:schemeClr val="tx1"/>
                          </a:solidFill>
                          <a:latin typeface="Times New Roman" panose="02020603050405020304" pitchFamily="18" charset="0"/>
                          <a:cs typeface="Times New Roman" panose="02020603050405020304" pitchFamily="18" charset="0"/>
                        </a:rPr>
                        <a:t> in my school is around the corner, I’m writing to invite you to participate in.</a:t>
                      </a:r>
                      <a:endParaRPr lang="en-US" altLang="zh-CN" sz="1600" b="0">
                        <a:solidFill>
                          <a:schemeClr val="tx1"/>
                        </a:solidFill>
                        <a:latin typeface="Times New Roman" panose="02020603050405020304" pitchFamily="18" charset="0"/>
                        <a:cs typeface="Times New Roman" panose="02020603050405020304" pitchFamily="18" charset="0"/>
                      </a:endParaRPr>
                    </a:p>
                    <a:p>
                      <a:pPr algn="l"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As scheduled, the competition only designed for foreign students is to be held in School Hall next Thursday morning. And the lecture is going ot be centered on the traditional Chinese festivals. If interested, please call 12345 or email 223@163.com to sign up.</a:t>
                      </a:r>
                      <a:endParaRPr lang="en-US" altLang="zh-CN" sz="1600" b="0">
                        <a:solidFill>
                          <a:schemeClr val="tx1"/>
                        </a:solidFill>
                        <a:latin typeface="Times New Roman" panose="02020603050405020304" pitchFamily="18" charset="0"/>
                        <a:cs typeface="Times New Roman" panose="02020603050405020304" pitchFamily="18" charset="0"/>
                      </a:endParaRPr>
                    </a:p>
                    <a:p>
                      <a:pPr algn="l"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I promise that it would be a great platform where you can enjoy yourself and benefit a lot. Looking  forward to your reply.</a:t>
                      </a:r>
                      <a:endParaRPr lang="en-US" altLang="zh-CN" sz="1600" b="0">
                        <a:solidFill>
                          <a:schemeClr val="tx1"/>
                        </a:solidFill>
                        <a:latin typeface="Times New Roman" panose="02020603050405020304" pitchFamily="18" charset="0"/>
                        <a:cs typeface="Times New Roman" panose="02020603050405020304" pitchFamily="18" charset="0"/>
                      </a:endParaRPr>
                    </a:p>
                    <a:p>
                      <a:pPr algn="l"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Yours, </a:t>
                      </a:r>
                      <a:endParaRPr lang="en-US" altLang="zh-CN" sz="1600" b="0">
                        <a:solidFill>
                          <a:schemeClr val="tx1"/>
                        </a:solidFill>
                        <a:latin typeface="Times New Roman" panose="02020603050405020304" pitchFamily="18" charset="0"/>
                        <a:cs typeface="Times New Roman" panose="02020603050405020304" pitchFamily="18" charset="0"/>
                      </a:endParaRPr>
                    </a:p>
                    <a:p>
                      <a:pPr algn="l"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7" name="图片 6"/>
          <p:cNvPicPr>
            <a:picLocks noChangeAspect="1"/>
          </p:cNvPicPr>
          <p:nvPr/>
        </p:nvPicPr>
        <p:blipFill>
          <a:blip r:embed="rId6"/>
          <a:stretch>
            <a:fillRect/>
          </a:stretch>
        </p:blipFill>
        <p:spPr>
          <a:xfrm>
            <a:off x="8150860" y="3731260"/>
            <a:ext cx="1033145" cy="1374140"/>
          </a:xfrm>
          <a:prstGeom prst="rect">
            <a:avLst/>
          </a:prstGeom>
        </p:spPr>
      </p:pic>
      <p:sp>
        <p:nvSpPr>
          <p:cNvPr id="9" name="线形标注 2 8"/>
          <p:cNvSpPr/>
          <p:nvPr/>
        </p:nvSpPr>
        <p:spPr>
          <a:xfrm>
            <a:off x="2882265" y="3850005"/>
            <a:ext cx="5436870" cy="1111885"/>
          </a:xfrm>
          <a:prstGeom prst="borderCallout2">
            <a:avLst>
              <a:gd name="adj1" fmla="val 18750"/>
              <a:gd name="adj2" fmla="val -8333"/>
              <a:gd name="adj3" fmla="val 18750"/>
              <a:gd name="adj4" fmla="val -16667"/>
              <a:gd name="adj5" fmla="val -171387"/>
              <a:gd name="adj6" fmla="val 9985"/>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C00000"/>
                </a:solidFill>
              </a:rPr>
              <a:t>本篇写作特别注意第一层级信息的表达“Chinese speech competition/ contest”，这三个意思缺一不可，共同构成一个完整的方向标的关键信息，直接影响交际的有效性，因此缺失任何一个都判为要点缺失，要掉到2档，再看语言面貌适当调档。如果后面有相关信息的补充，亦视为有效信息。</a:t>
            </a:r>
            <a:endParaRPr lang="zh-CN" altLang="en-US">
              <a:solidFill>
                <a:srgbClr val="C00000"/>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50252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”信息分层“</a:t>
            </a:r>
            <a:r>
              <a:rPr lang="zh-CN" altLang="en-US" sz="2000" b="1" dirty="0">
                <a:solidFill>
                  <a:srgbClr val="00B0F0"/>
                </a:solidFill>
                <a:latin typeface="微软雅黑" panose="020B0503020204020204" pitchFamily="34" charset="-122"/>
                <a:ea typeface="微软雅黑" panose="020B0503020204020204" pitchFamily="34" charset="-122"/>
              </a:rPr>
              <a:t>的审题误区</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2021年6月浙江卷</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endParaRPr lang="zh-CN" altLang="en-US" sz="1600" b="1"/>
                    </a:p>
                    <a:p>
                      <a:pPr>
                        <a:buNone/>
                      </a:pPr>
                      <a:r>
                        <a:rPr lang="zh-CN" altLang="en-US" sz="1600" b="1"/>
                        <a:t> </a:t>
                      </a:r>
                      <a:r>
                        <a:rPr lang="en-US" altLang="zh-CN" sz="1600" b="1"/>
                        <a:t> </a:t>
                      </a:r>
                      <a:r>
                        <a:rPr lang="zh-CN" altLang="en-US" sz="1600" b="1">
                          <a:solidFill>
                            <a:srgbClr val="0070C0"/>
                          </a:solidFill>
                        </a:rPr>
                        <a:t>昨天</a:t>
                      </a:r>
                      <a:r>
                        <a:rPr lang="zh-CN" altLang="en-US" sz="1600" b="1"/>
                        <a:t>你参观了学校举办的学生国画作</a:t>
                      </a:r>
                      <a:r>
                        <a:rPr lang="en-US" altLang="zh-CN" sz="1600" b="1"/>
                        <a:t>  </a:t>
                      </a:r>
                      <a:r>
                        <a:rPr lang="zh-CN" altLang="en-US" sz="1600" b="1"/>
                        <a:t>品展。请给校英文报写一篇宣传稿，内容包括：</a:t>
                      </a:r>
                      <a:endParaRPr lang="zh-CN" altLang="en-US" sz="1600" b="1"/>
                    </a:p>
                    <a:p>
                      <a:pPr>
                        <a:buNone/>
                      </a:pPr>
                      <a:r>
                        <a:rPr lang="zh-CN" altLang="en-US" sz="1600" b="1"/>
                        <a:t>1. </a:t>
                      </a:r>
                      <a:r>
                        <a:rPr lang="zh-CN" altLang="en-US" sz="1600" b="1">
                          <a:solidFill>
                            <a:srgbClr val="C00000"/>
                          </a:solidFill>
                        </a:rPr>
                        <a:t>展览时间、地点</a:t>
                      </a:r>
                      <a:r>
                        <a:rPr lang="zh-CN" altLang="en-US" sz="1600" b="1"/>
                        <a:t>；2. 观展感受；</a:t>
                      </a:r>
                      <a:endParaRPr lang="zh-CN" altLang="en-US" sz="1600" b="1"/>
                    </a:p>
                    <a:p>
                      <a:pPr>
                        <a:buNone/>
                      </a:pPr>
                      <a:r>
                        <a:rPr lang="zh-CN" altLang="en-US" sz="1600" b="1"/>
                        <a:t>3. 推荐观展。</a:t>
                      </a:r>
                      <a:endParaRPr lang="zh-CN" altLang="en-US" sz="1600" b="1"/>
                    </a:p>
                  </a:txBody>
                  <a:tcPr>
                    <a:solidFill>
                      <a:schemeClr val="bg1">
                        <a:lumMod val="95000"/>
                      </a:schemeClr>
                    </a:solidFill>
                  </a:tcPr>
                </a:tc>
                <a:tc gridSpan="4">
                  <a:txBody>
                    <a:bodyPr/>
                    <a:p>
                      <a:pPr algn="ct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An extrodinary Chinese Painting Exhibition</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C00000"/>
                          </a:solidFill>
                          <a:latin typeface="Times New Roman" panose="02020603050405020304" pitchFamily="18" charset="0"/>
                          <a:cs typeface="Times New Roman" panose="02020603050405020304" pitchFamily="18" charset="0"/>
                        </a:rPr>
                        <a:t>Yesterday</a:t>
                      </a:r>
                      <a:r>
                        <a:rPr lang="en-US" altLang="zh-CN" sz="1600" b="0">
                          <a:solidFill>
                            <a:schemeClr val="tx1"/>
                          </a:solidFill>
                          <a:latin typeface="Times New Roman" panose="02020603050405020304" pitchFamily="18" charset="0"/>
                          <a:cs typeface="Times New Roman" panose="02020603050405020304" pitchFamily="18" charset="0"/>
                        </a:rPr>
                        <a:t>, I visited the show of students’ Chinese pictures, this show was in our school. </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When I saw these pictures, I was shocked. Many different kinds of pictures are in this show. These pictures are so beautiful that I couldn’t speak anything to show my feeling. This show is in our school so it is near by our home, we can spend less time to arrive this show. So, I hope students could visit this show if you have some free time. </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7" name="图片 6"/>
          <p:cNvPicPr>
            <a:picLocks noChangeAspect="1"/>
          </p:cNvPicPr>
          <p:nvPr/>
        </p:nvPicPr>
        <p:blipFill>
          <a:blip r:embed="rId6"/>
          <a:stretch>
            <a:fillRect/>
          </a:stretch>
        </p:blipFill>
        <p:spPr>
          <a:xfrm>
            <a:off x="8150860" y="3731260"/>
            <a:ext cx="1033145" cy="1374140"/>
          </a:xfrm>
          <a:prstGeom prst="rect">
            <a:avLst/>
          </a:prstGeom>
        </p:spPr>
      </p:pic>
      <p:sp>
        <p:nvSpPr>
          <p:cNvPr id="9" name="线形标注 2 8"/>
          <p:cNvSpPr/>
          <p:nvPr/>
        </p:nvSpPr>
        <p:spPr>
          <a:xfrm>
            <a:off x="5090795" y="3415030"/>
            <a:ext cx="2381885" cy="577850"/>
          </a:xfrm>
          <a:prstGeom prst="borderCallout2">
            <a:avLst>
              <a:gd name="adj1" fmla="val 18750"/>
              <a:gd name="adj2" fmla="val -8333"/>
              <a:gd name="adj3" fmla="val 18750"/>
              <a:gd name="adj4" fmla="val -16667"/>
              <a:gd name="adj5" fmla="val -234725"/>
              <a:gd name="adj6" fmla="val -75819"/>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C00000"/>
                </a:solidFill>
              </a:rPr>
              <a:t>作者参观时间≠展览时间</a:t>
            </a:r>
            <a:endParaRPr lang="zh-CN" altLang="en-US">
              <a:solidFill>
                <a:srgbClr val="C00000"/>
              </a:solidFill>
            </a:endParaRPr>
          </a:p>
          <a:p>
            <a:pPr algn="l"/>
            <a:r>
              <a:rPr lang="zh-CN" altLang="en-US">
                <a:solidFill>
                  <a:srgbClr val="C00000"/>
                </a:solidFill>
              </a:rPr>
              <a:t>漏掉了</a:t>
            </a:r>
            <a:r>
              <a:rPr lang="en-US" altLang="zh-CN">
                <a:solidFill>
                  <a:srgbClr val="C00000"/>
                </a:solidFill>
              </a:rPr>
              <a:t>“展览时间、地点”</a:t>
            </a:r>
            <a:r>
              <a:rPr lang="zh-CN" altLang="en-US">
                <a:solidFill>
                  <a:srgbClr val="C00000"/>
                </a:solidFill>
              </a:rPr>
              <a:t>要点</a:t>
            </a:r>
            <a:endParaRPr lang="zh-CN" altLang="en-US">
              <a:solidFill>
                <a:srgbClr val="C00000"/>
              </a:solidFill>
            </a:endParaRPr>
          </a:p>
        </p:txBody>
      </p:sp>
      <p:grpSp>
        <p:nvGrpSpPr>
          <p:cNvPr id="10" name="组合 9"/>
          <p:cNvGrpSpPr/>
          <p:nvPr/>
        </p:nvGrpSpPr>
        <p:grpSpPr>
          <a:xfrm>
            <a:off x="40943" y="3839000"/>
            <a:ext cx="794563" cy="635201"/>
            <a:chOff x="500034" y="2214560"/>
            <a:chExt cx="898272" cy="718110"/>
          </a:xfrm>
        </p:grpSpPr>
        <p:pic>
          <p:nvPicPr>
            <p:cNvPr id="11" name="图片 10" descr="未标题-2.png"/>
            <p:cNvPicPr>
              <a:picLocks noChangeAspect="1"/>
            </p:cNvPicPr>
            <p:nvPr/>
          </p:nvPicPr>
          <p:blipFill>
            <a:blip r:embed="rId7" cstate="print"/>
            <a:stretch>
              <a:fillRect/>
            </a:stretch>
          </p:blipFill>
          <p:spPr>
            <a:xfrm>
              <a:off x="500034" y="2214560"/>
              <a:ext cx="898272" cy="718110"/>
            </a:xfrm>
            <a:prstGeom prst="rect">
              <a:avLst/>
            </a:prstGeom>
          </p:spPr>
        </p:pic>
        <p:sp>
          <p:nvSpPr>
            <p:cNvPr id="12" name="Text Box 70"/>
            <p:cNvSpPr txBox="1">
              <a:spLocks noChangeArrowheads="1"/>
            </p:cNvSpPr>
            <p:nvPr/>
          </p:nvSpPr>
          <p:spPr bwMode="gray">
            <a:xfrm>
              <a:off x="510802" y="2331574"/>
              <a:ext cx="781774" cy="381196"/>
            </a:xfrm>
            <a:prstGeom prst="rect">
              <a:avLst/>
            </a:prstGeom>
            <a:noFill/>
            <a:ln w="9525" algn="ctr">
              <a:noFill/>
              <a:miter lim="800000"/>
            </a:ln>
          </p:spPr>
          <p:txBody>
            <a:bodyPr wrap="square">
              <a:spAutoFit/>
            </a:bodyPr>
            <a:p>
              <a:pPr algn="ctr" eaLnBrk="0" hangingPunct="0">
                <a:defRPr/>
              </a:pPr>
              <a:r>
                <a:rPr lang="en-US" altLang="zh-CN" sz="1600" b="1" kern="0" dirty="0">
                  <a:solidFill>
                    <a:srgbClr val="000000"/>
                  </a:solidFill>
                  <a:sym typeface="+mn-ea"/>
                </a:rPr>
                <a:t>tips1</a:t>
              </a:r>
              <a:endParaRPr lang="en-US" altLang="zh-CN" sz="2400" kern="0" dirty="0">
                <a:solidFill>
                  <a:srgbClr val="000000"/>
                </a:solidFill>
              </a:endParaRPr>
            </a:p>
          </p:txBody>
        </p:sp>
      </p:grpSp>
      <p:pic>
        <p:nvPicPr>
          <p:cNvPr id="13" name="图片 12" descr="未标题-2.png"/>
          <p:cNvPicPr>
            <a:picLocks noChangeAspect="1"/>
          </p:cNvPicPr>
          <p:nvPr/>
        </p:nvPicPr>
        <p:blipFill>
          <a:blip r:embed="rId8" cstate="print"/>
          <a:stretch>
            <a:fillRect/>
          </a:stretch>
        </p:blipFill>
        <p:spPr>
          <a:xfrm>
            <a:off x="606184" y="4226333"/>
            <a:ext cx="4112004" cy="821472"/>
          </a:xfrm>
          <a:prstGeom prst="rect">
            <a:avLst/>
          </a:prstGeom>
        </p:spPr>
      </p:pic>
      <p:sp>
        <p:nvSpPr>
          <p:cNvPr id="22" name="TextBox 21"/>
          <p:cNvSpPr txBox="1"/>
          <p:nvPr/>
        </p:nvSpPr>
        <p:spPr>
          <a:xfrm>
            <a:off x="1560820" y="3942714"/>
            <a:ext cx="2739517" cy="828675"/>
          </a:xfrm>
          <a:prstGeom prst="rect">
            <a:avLst/>
          </a:prstGeom>
          <a:noFill/>
        </p:spPr>
        <p:txBody>
          <a:bodyPr wrap="square" lIns="91438" tIns="45719" rIns="91438" bIns="45719" rtlCol="0">
            <a:spAutoFit/>
          </a:bodyPr>
          <a:p>
            <a:pPr lvl="0"/>
            <a:r>
              <a:rPr lang="en-US" altLang="zh-CN" sz="1200" b="1" dirty="0">
                <a:solidFill>
                  <a:prstClr val="black"/>
                </a:solidFill>
                <a:latin typeface="微软雅黑" panose="020B0503020204020204" pitchFamily="34" charset="-122"/>
                <a:ea typeface="微软雅黑" panose="020B0503020204020204" pitchFamily="34" charset="-122"/>
              </a:rPr>
              <a:t>  </a:t>
            </a:r>
            <a:r>
              <a:rPr lang="zh-CN" altLang="en-US" sz="1200" b="1" dirty="0">
                <a:solidFill>
                  <a:prstClr val="black"/>
                </a:solidFill>
                <a:latin typeface="微软雅黑" panose="020B0503020204020204" pitchFamily="34" charset="-122"/>
                <a:ea typeface="微软雅黑" panose="020B0503020204020204" pitchFamily="34" charset="-122"/>
              </a:rPr>
              <a:t>对第一和第二层级隐藏信息解读透彻，根据背景信息确定和</a:t>
            </a:r>
            <a:r>
              <a:rPr lang="zh-CN" altLang="en-US" sz="1200" b="1" dirty="0">
                <a:solidFill>
                  <a:prstClr val="black"/>
                </a:solidFill>
                <a:latin typeface="微软雅黑" panose="020B0503020204020204" pitchFamily="34" charset="-122"/>
                <a:ea typeface="微软雅黑" panose="020B0503020204020204" pitchFamily="34" charset="-122"/>
                <a:sym typeface="+mn-ea"/>
              </a:rPr>
              <a:t>代入</a:t>
            </a:r>
            <a:r>
              <a:rPr lang="zh-CN" altLang="en-US" sz="1200" b="1" dirty="0">
                <a:solidFill>
                  <a:prstClr val="black"/>
                </a:solidFill>
                <a:latin typeface="微软雅黑" panose="020B0503020204020204" pitchFamily="34" charset="-122"/>
                <a:ea typeface="微软雅黑" panose="020B0503020204020204" pitchFamily="34" charset="-122"/>
              </a:rPr>
              <a:t>角色，产生共情，并以此为交际方向，拓展真实有效的交际内容。</a:t>
            </a:r>
            <a:endParaRPr lang="zh-CN" altLang="en-US" b="1" dirty="0"/>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10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2"/>
                                        </p:tgtEl>
                                        <p:attrNameLst>
                                          <p:attrName>style.visibility</p:attrName>
                                        </p:attrNameLst>
                                      </p:cBhvr>
                                      <p:to>
                                        <p:strVal val="visible"/>
                                      </p:to>
                                    </p:set>
                                    <p:anim calcmode="discrete" valueType="clr">
                                      <p:cBhvr override="childStyle">
                                        <p:cTn id="2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2"/>
                                        </p:tgtEl>
                                        <p:attrNameLst>
                                          <p:attrName>fillcolor</p:attrName>
                                        </p:attrNameLst>
                                      </p:cBhvr>
                                      <p:tavLst>
                                        <p:tav tm="0">
                                          <p:val>
                                            <p:clrVal>
                                              <a:schemeClr val="accent2"/>
                                            </p:clrVal>
                                          </p:val>
                                        </p:tav>
                                        <p:tav tm="50000">
                                          <p:val>
                                            <p:clrVal>
                                              <a:schemeClr val="hlink"/>
                                            </p:clrVal>
                                          </p:val>
                                        </p:tav>
                                      </p:tavLst>
                                    </p:anim>
                                    <p:set>
                                      <p:cBhvr>
                                        <p:cTn id="31"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50252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”要点齐全“</a:t>
            </a:r>
            <a:r>
              <a:rPr lang="zh-CN" altLang="en-US" sz="2000" b="1" dirty="0">
                <a:solidFill>
                  <a:srgbClr val="00B0F0"/>
                </a:solidFill>
                <a:latin typeface="微软雅黑" panose="020B0503020204020204" pitchFamily="34" charset="-122"/>
                <a:ea typeface="微软雅黑" panose="020B0503020204020204" pitchFamily="34" charset="-122"/>
              </a:rPr>
              <a:t>的审题误区</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2018年06月浙江卷</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r>
                        <a:rPr lang="en-US" altLang="zh-CN" sz="1600" b="1"/>
                        <a:t>   </a:t>
                      </a:r>
                      <a:r>
                        <a:rPr lang="zh-CN" altLang="en-US" sz="1600" b="1"/>
                        <a:t>假如你是李华，你校英语协会招聘志愿者，接待来访的外国中学生。请你写信应聘，内容包括： </a:t>
                      </a:r>
                      <a:endParaRPr lang="zh-CN" altLang="en-US" sz="1600" b="1"/>
                    </a:p>
                    <a:p>
                      <a:pPr>
                        <a:buNone/>
                      </a:pPr>
                      <a:r>
                        <a:rPr lang="zh-CN" altLang="en-US" sz="1600" b="1"/>
                        <a:t>1.</a:t>
                      </a:r>
                      <a:r>
                        <a:rPr lang="zh-CN" altLang="en-US" sz="1600" b="1">
                          <a:solidFill>
                            <a:srgbClr val="C00000"/>
                          </a:solidFill>
                        </a:rPr>
                        <a:t>口语能力</a:t>
                      </a:r>
                      <a:r>
                        <a:rPr lang="zh-CN" altLang="en-US" sz="1600" b="1"/>
                        <a:t>；</a:t>
                      </a:r>
                      <a:endParaRPr lang="zh-CN" altLang="en-US" sz="1600" b="1"/>
                    </a:p>
                    <a:p>
                      <a:pPr>
                        <a:buNone/>
                      </a:pPr>
                      <a:r>
                        <a:rPr lang="zh-CN" altLang="en-US" sz="1600" b="1"/>
                        <a:t>2.</a:t>
                      </a:r>
                      <a:r>
                        <a:rPr lang="zh-CN" altLang="en-US" sz="1600" b="1">
                          <a:solidFill>
                            <a:srgbClr val="00B050"/>
                          </a:solidFill>
                        </a:rPr>
                        <a:t>相关经验</a:t>
                      </a:r>
                      <a:r>
                        <a:rPr lang="zh-CN" altLang="en-US" sz="1600" b="1"/>
                        <a:t>；</a:t>
                      </a:r>
                      <a:endParaRPr lang="zh-CN" altLang="en-US" sz="1600" b="1"/>
                    </a:p>
                    <a:p>
                      <a:pPr>
                        <a:buNone/>
                      </a:pPr>
                      <a:r>
                        <a:rPr lang="zh-CN" altLang="en-US" sz="1600" b="1"/>
                        <a:t>3.</a:t>
                      </a:r>
                      <a:r>
                        <a:rPr lang="zh-CN" altLang="en-US" sz="1600" b="1">
                          <a:solidFill>
                            <a:srgbClr val="7030A0"/>
                          </a:solidFill>
                        </a:rPr>
                        <a:t>应聘目的。</a:t>
                      </a:r>
                      <a:endParaRPr lang="zh-CN" altLang="en-US" sz="1600" b="1">
                        <a:solidFill>
                          <a:srgbClr val="7030A0"/>
                        </a:solidFill>
                      </a:endParaRPr>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Sir/Madam,</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On hearing that volunteers are  in desperate need for receiving the foreign students, I can't wait to be part of you.</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Equipped with </a:t>
                      </a:r>
                      <a:r>
                        <a:rPr lang="en-US" altLang="zh-CN" sz="1600" b="0">
                          <a:solidFill>
                            <a:srgbClr val="C00000"/>
                          </a:solidFill>
                          <a:latin typeface="Times New Roman" panose="02020603050405020304" pitchFamily="18" charset="0"/>
                          <a:cs typeface="Times New Roman" panose="02020603050405020304" pitchFamily="18" charset="0"/>
                        </a:rPr>
                        <a:t>a briliant spoken-English</a:t>
                      </a:r>
                      <a:r>
                        <a:rPr lang="en-US" altLang="zh-CN" sz="1600" b="0">
                          <a:solidFill>
                            <a:schemeClr val="tx1"/>
                          </a:solidFill>
                          <a:latin typeface="Times New Roman" panose="02020603050405020304" pitchFamily="18" charset="0"/>
                          <a:cs typeface="Times New Roman" panose="02020603050405020304" pitchFamily="18" charset="0"/>
                        </a:rPr>
                        <a:t>, I can surely meet with the requestments. Besides, </a:t>
                      </a:r>
                      <a:r>
                        <a:rPr lang="en-US" altLang="zh-CN" sz="1600" b="0">
                          <a:solidFill>
                            <a:srgbClr val="00B050"/>
                          </a:solidFill>
                          <a:latin typeface="Times New Roman" panose="02020603050405020304" pitchFamily="18" charset="0"/>
                          <a:cs typeface="Times New Roman" panose="02020603050405020304" pitchFamily="18" charset="0"/>
                        </a:rPr>
                        <a:t>my great sense of humor also adds to my strength</a:t>
                      </a: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00B050"/>
                          </a:solidFill>
                          <a:latin typeface="Times New Roman" panose="02020603050405020304" pitchFamily="18" charset="0"/>
                          <a:cs typeface="Times New Roman" panose="02020603050405020304" pitchFamily="18" charset="0"/>
                        </a:rPr>
                        <a:t>Overwhelming with abundant relevant experience,</a:t>
                      </a:r>
                      <a:r>
                        <a:rPr lang="en-US" altLang="zh-CN" sz="1600" b="0">
                          <a:solidFill>
                            <a:schemeClr val="tx1"/>
                          </a:solidFill>
                          <a:latin typeface="Times New Roman" panose="02020603050405020304" pitchFamily="18" charset="0"/>
                          <a:cs typeface="Times New Roman" panose="02020603050405020304" pitchFamily="18" charset="0"/>
                        </a:rPr>
                        <a:t> I am bound to be qualified for the job. Additionally, </a:t>
                      </a:r>
                      <a:r>
                        <a:rPr lang="en-US" altLang="zh-CN" sz="1600" b="0">
                          <a:solidFill>
                            <a:srgbClr val="7030A0"/>
                          </a:solidFill>
                          <a:latin typeface="Times New Roman" panose="02020603050405020304" pitchFamily="18" charset="0"/>
                          <a:cs typeface="Times New Roman" panose="02020603050405020304" pitchFamily="18" charset="0"/>
                        </a:rPr>
                        <a:t>I can't let the golden opportunity to practice my spolken-English slip through my fingers.</a:t>
                      </a:r>
                      <a:endParaRPr lang="en-US" altLang="zh-CN" sz="1600" b="0">
                        <a:solidFill>
                          <a:srgbClr val="7030A0"/>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I would appreciate it if you could take my application into favorable consideration.Looking forward to your reply.</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Sincerely yours,</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18" name="图片 17" descr="未标题-2.png"/>
          <p:cNvPicPr>
            <a:picLocks noChangeAspect="1"/>
          </p:cNvPicPr>
          <p:nvPr/>
        </p:nvPicPr>
        <p:blipFill>
          <a:blip r:embed="rId6" cstate="print"/>
          <a:stretch>
            <a:fillRect/>
          </a:stretch>
        </p:blipFill>
        <p:spPr>
          <a:xfrm>
            <a:off x="574040" y="4297680"/>
            <a:ext cx="4244340" cy="845820"/>
          </a:xfrm>
          <a:prstGeom prst="rect">
            <a:avLst/>
          </a:prstGeom>
        </p:spPr>
      </p:pic>
      <p:pic>
        <p:nvPicPr>
          <p:cNvPr id="6" name="图片 5"/>
          <p:cNvPicPr>
            <a:picLocks noChangeAspect="1"/>
          </p:cNvPicPr>
          <p:nvPr/>
        </p:nvPicPr>
        <p:blipFill>
          <a:blip r:embed="rId7"/>
          <a:stretch>
            <a:fillRect/>
          </a:stretch>
        </p:blipFill>
        <p:spPr>
          <a:xfrm>
            <a:off x="8037195" y="3731260"/>
            <a:ext cx="1106805" cy="1510030"/>
          </a:xfrm>
          <a:prstGeom prst="rect">
            <a:avLst/>
          </a:prstGeom>
        </p:spPr>
      </p:pic>
      <p:grpSp>
        <p:nvGrpSpPr>
          <p:cNvPr id="10" name="组合 9"/>
          <p:cNvGrpSpPr/>
          <p:nvPr/>
        </p:nvGrpSpPr>
        <p:grpSpPr>
          <a:xfrm>
            <a:off x="109026" y="3902917"/>
            <a:ext cx="794563" cy="635201"/>
            <a:chOff x="477164" y="3023248"/>
            <a:chExt cx="898272" cy="718110"/>
          </a:xfrm>
        </p:grpSpPr>
        <p:pic>
          <p:nvPicPr>
            <p:cNvPr id="11" name="图片 10" descr="未标题-2.png"/>
            <p:cNvPicPr>
              <a:picLocks noChangeAspect="1"/>
            </p:cNvPicPr>
            <p:nvPr/>
          </p:nvPicPr>
          <p:blipFill>
            <a:blip r:embed="rId8" cstate="print"/>
            <a:stretch>
              <a:fillRect/>
            </a:stretch>
          </p:blipFill>
          <p:spPr>
            <a:xfrm>
              <a:off x="477164" y="3023248"/>
              <a:ext cx="898272" cy="718110"/>
            </a:xfrm>
            <a:prstGeom prst="rect">
              <a:avLst/>
            </a:prstGeom>
          </p:spPr>
        </p:pic>
        <p:sp>
          <p:nvSpPr>
            <p:cNvPr id="12" name="Text Box 70"/>
            <p:cNvSpPr txBox="1">
              <a:spLocks noChangeArrowheads="1"/>
            </p:cNvSpPr>
            <p:nvPr/>
          </p:nvSpPr>
          <p:spPr bwMode="gray">
            <a:xfrm>
              <a:off x="477165" y="3191233"/>
              <a:ext cx="816232" cy="381196"/>
            </a:xfrm>
            <a:prstGeom prst="rect">
              <a:avLst/>
            </a:prstGeom>
            <a:noFill/>
            <a:ln w="9525" algn="ctr">
              <a:noFill/>
              <a:miter lim="800000"/>
            </a:ln>
          </p:spPr>
          <p:txBody>
            <a:bodyPr wrap="square">
              <a:spAutoFit/>
            </a:bodyPr>
            <a:p>
              <a:pPr algn="ctr" eaLnBrk="0" hangingPunct="0">
                <a:defRPr/>
              </a:pPr>
              <a:r>
                <a:rPr lang="en-US" altLang="zh-CN" sz="1600" b="1" kern="0" dirty="0">
                  <a:solidFill>
                    <a:srgbClr val="000000"/>
                  </a:solidFill>
                </a:rPr>
                <a:t>tips2</a:t>
              </a:r>
              <a:endParaRPr lang="en-US" altLang="zh-CN" sz="1600" b="1" kern="0" dirty="0">
                <a:solidFill>
                  <a:srgbClr val="000000"/>
                </a:solidFill>
              </a:endParaRPr>
            </a:p>
          </p:txBody>
        </p:sp>
      </p:grpSp>
      <p:sp>
        <p:nvSpPr>
          <p:cNvPr id="9" name="线形标注 2 8"/>
          <p:cNvSpPr/>
          <p:nvPr/>
        </p:nvSpPr>
        <p:spPr>
          <a:xfrm>
            <a:off x="5101590" y="4051300"/>
            <a:ext cx="2969260" cy="906780"/>
          </a:xfrm>
          <a:prstGeom prst="borderCallout2">
            <a:avLst>
              <a:gd name="adj1" fmla="val 18750"/>
              <a:gd name="adj2" fmla="val -8333"/>
              <a:gd name="adj3" fmla="val 18750"/>
              <a:gd name="adj4" fmla="val -16667"/>
              <a:gd name="adj5" fmla="val -82422"/>
              <a:gd name="adj6" fmla="val -25748"/>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C00000"/>
                </a:solidFill>
              </a:rPr>
              <a:t>要点不明：</a:t>
            </a:r>
            <a:r>
              <a:rPr lang="en-US" altLang="zh-CN">
                <a:solidFill>
                  <a:srgbClr val="C00000"/>
                </a:solidFill>
              </a:rPr>
              <a:t>“</a:t>
            </a:r>
            <a:r>
              <a:rPr lang="zh-CN" altLang="en-US">
                <a:solidFill>
                  <a:srgbClr val="C00000"/>
                </a:solidFill>
              </a:rPr>
              <a:t>口语能力</a:t>
            </a:r>
            <a:r>
              <a:rPr lang="en-US" altLang="zh-CN">
                <a:solidFill>
                  <a:srgbClr val="C00000"/>
                </a:solidFill>
              </a:rPr>
              <a:t>”</a:t>
            </a:r>
            <a:r>
              <a:rPr lang="zh-CN" altLang="en-US">
                <a:solidFill>
                  <a:srgbClr val="C00000"/>
                </a:solidFill>
              </a:rPr>
              <a:t>和“相关经验”都不具体；</a:t>
            </a:r>
            <a:r>
              <a:rPr lang="en-US" altLang="zh-CN">
                <a:solidFill>
                  <a:srgbClr val="C00000"/>
                </a:solidFill>
              </a:rPr>
              <a:t>“</a:t>
            </a:r>
            <a:r>
              <a:rPr lang="zh-CN" altLang="en-US">
                <a:solidFill>
                  <a:srgbClr val="C00000"/>
                </a:solidFill>
              </a:rPr>
              <a:t>幽默感</a:t>
            </a:r>
            <a:r>
              <a:rPr lang="en-US" altLang="zh-CN">
                <a:solidFill>
                  <a:srgbClr val="C00000"/>
                </a:solidFill>
              </a:rPr>
              <a:t>”</a:t>
            </a:r>
            <a:r>
              <a:rPr lang="zh-CN" altLang="en-US">
                <a:solidFill>
                  <a:srgbClr val="C00000"/>
                </a:solidFill>
              </a:rPr>
              <a:t>与要点无关；</a:t>
            </a:r>
            <a:r>
              <a:rPr lang="en-US" altLang="zh-CN">
                <a:solidFill>
                  <a:srgbClr val="C00000"/>
                </a:solidFill>
              </a:rPr>
              <a:t>“</a:t>
            </a:r>
            <a:r>
              <a:rPr lang="zh-CN" altLang="en-US">
                <a:solidFill>
                  <a:srgbClr val="C00000"/>
                </a:solidFill>
              </a:rPr>
              <a:t>不想错失机会</a:t>
            </a:r>
            <a:r>
              <a:rPr lang="en-US" altLang="zh-CN">
                <a:solidFill>
                  <a:srgbClr val="C00000"/>
                </a:solidFill>
              </a:rPr>
              <a:t>”</a:t>
            </a:r>
            <a:r>
              <a:rPr lang="zh-CN" altLang="en-US">
                <a:solidFill>
                  <a:srgbClr val="C00000"/>
                </a:solidFill>
              </a:rPr>
              <a:t>不是“应聘目的。</a:t>
            </a:r>
            <a:endParaRPr lang="zh-CN" altLang="en-US">
              <a:solidFill>
                <a:srgbClr val="C00000"/>
              </a:solidFill>
            </a:endParaRPr>
          </a:p>
        </p:txBody>
      </p:sp>
      <p:sp>
        <p:nvSpPr>
          <p:cNvPr id="21" name="TextBox 20"/>
          <p:cNvSpPr txBox="1"/>
          <p:nvPr/>
        </p:nvSpPr>
        <p:spPr>
          <a:xfrm>
            <a:off x="1412875" y="4297680"/>
            <a:ext cx="2969260" cy="643890"/>
          </a:xfrm>
          <a:prstGeom prst="rect">
            <a:avLst/>
          </a:prstGeom>
          <a:noFill/>
        </p:spPr>
        <p:txBody>
          <a:bodyPr wrap="square" lIns="91438" tIns="45719" rIns="91438" bIns="45719" rtlCol="0">
            <a:spAutoFit/>
          </a:bodyPr>
          <a:p>
            <a:r>
              <a:rPr lang="zh-CN" altLang="en-US" sz="1200" b="1" dirty="0">
                <a:latin typeface="微软雅黑" panose="020B0503020204020204" pitchFamily="34" charset="-122"/>
                <a:ea typeface="微软雅黑" panose="020B0503020204020204" pitchFamily="34" charset="-122"/>
              </a:rPr>
              <a:t>不能完全依赖不是平时背下的高分范文和句子，</a:t>
            </a:r>
            <a:r>
              <a:rPr lang="zh-CN" altLang="en-US" sz="1200" b="1" dirty="0">
                <a:latin typeface="微软雅黑" panose="020B0503020204020204" pitchFamily="34" charset="-122"/>
                <a:ea typeface="微软雅黑" panose="020B0503020204020204" pitchFamily="34" charset="-122"/>
                <a:sym typeface="+mn-ea"/>
              </a:rPr>
              <a:t>死搬硬套，缺乏应用能力</a:t>
            </a:r>
            <a:r>
              <a:rPr lang="zh-CN" altLang="en-US" sz="1200" b="1" dirty="0">
                <a:latin typeface="微软雅黑" panose="020B0503020204020204" pitchFamily="34" charset="-122"/>
                <a:ea typeface="微软雅黑" panose="020B0503020204020204" pitchFamily="34" charset="-122"/>
              </a:rPr>
              <a:t>。要结合主题语境，</a:t>
            </a:r>
            <a:r>
              <a:rPr lang="zh-CN" altLang="en-US" sz="1200" b="1" dirty="0">
                <a:latin typeface="微软雅黑" panose="020B0503020204020204" pitchFamily="34" charset="-122"/>
                <a:ea typeface="微软雅黑" panose="020B0503020204020204" pitchFamily="34" charset="-122"/>
                <a:sym typeface="+mn-ea"/>
              </a:rPr>
              <a:t>合理</a:t>
            </a:r>
            <a:r>
              <a:rPr lang="zh-CN" altLang="en-US" sz="1200" b="1" dirty="0">
                <a:latin typeface="微软雅黑" panose="020B0503020204020204" pitchFamily="34" charset="-122"/>
                <a:ea typeface="微软雅黑" panose="020B0503020204020204" pitchFamily="34" charset="-122"/>
              </a:rPr>
              <a:t>分析、拓展和整合要点。</a:t>
            </a:r>
            <a:endParaRPr lang="zh-CN" altLang="en-US" sz="1200" dirty="0">
              <a:latin typeface="微软雅黑" panose="020B0503020204020204" pitchFamily="34" charset="-122"/>
              <a:ea typeface="微软雅黑" panose="020B0503020204020204" pitchFamily="34"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1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1"/>
                                        </p:tgtEl>
                                        <p:attrNameLst>
                                          <p:attrName>style.visibility</p:attrName>
                                        </p:attrNameLst>
                                      </p:cBhvr>
                                      <p:to>
                                        <p:strVal val="visible"/>
                                      </p:to>
                                    </p:set>
                                    <p:anim calcmode="discrete" valueType="clr">
                                      <p:cBhvr override="childStyle">
                                        <p:cTn id="30"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1"/>
                                        </p:tgtEl>
                                        <p:attrNameLst>
                                          <p:attrName>fillcolor</p:attrName>
                                        </p:attrNameLst>
                                      </p:cBhvr>
                                      <p:tavLst>
                                        <p:tav tm="0">
                                          <p:val>
                                            <p:clrVal>
                                              <a:schemeClr val="accent2"/>
                                            </p:clrVal>
                                          </p:val>
                                        </p:tav>
                                        <p:tav tm="50000">
                                          <p:val>
                                            <p:clrVal>
                                              <a:schemeClr val="hlink"/>
                                            </p:clrVal>
                                          </p:val>
                                        </p:tav>
                                      </p:tavLst>
                                    </p:anim>
                                    <p:set>
                                      <p:cBhvr>
                                        <p:cTn id="32"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50252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”合理建构“</a:t>
            </a:r>
            <a:r>
              <a:rPr lang="zh-CN" altLang="en-US" sz="2000" b="1" dirty="0">
                <a:solidFill>
                  <a:srgbClr val="00B0F0"/>
                </a:solidFill>
                <a:latin typeface="微软雅黑" panose="020B0503020204020204" pitchFamily="34" charset="-122"/>
                <a:ea typeface="微软雅黑" panose="020B0503020204020204" pitchFamily="34" charset="-122"/>
              </a:rPr>
              <a:t>的审题误区</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202</a:t>
            </a:r>
            <a:r>
              <a:rPr lang="en-US" altLang="zh-CN" sz="1400" b="1" dirty="0">
                <a:solidFill>
                  <a:srgbClr val="00B0F0"/>
                </a:solidFill>
                <a:latin typeface="微软雅黑" panose="020B0503020204020204" pitchFamily="34" charset="-122"/>
                <a:ea typeface="微软雅黑" panose="020B0503020204020204" pitchFamily="34" charset="-122"/>
              </a:rPr>
              <a:t>2</a:t>
            </a:r>
            <a:r>
              <a:rPr lang="zh-CN" altLang="en-US" sz="1400" b="1" dirty="0">
                <a:solidFill>
                  <a:srgbClr val="00B0F0"/>
                </a:solidFill>
                <a:latin typeface="微软雅黑" panose="020B0503020204020204" pitchFamily="34" charset="-122"/>
                <a:ea typeface="微软雅黑" panose="020B0503020204020204" pitchFamily="34" charset="-122"/>
              </a:rPr>
              <a:t>年</a:t>
            </a:r>
            <a:r>
              <a:rPr lang="en-US" altLang="zh-CN" sz="1400" b="1" dirty="0">
                <a:solidFill>
                  <a:srgbClr val="00B0F0"/>
                </a:solidFill>
                <a:latin typeface="微软雅黑" panose="020B0503020204020204" pitchFamily="34" charset="-122"/>
                <a:ea typeface="微软雅黑" panose="020B0503020204020204" pitchFamily="34" charset="-122"/>
              </a:rPr>
              <a:t>1</a:t>
            </a:r>
            <a:r>
              <a:rPr lang="zh-CN" altLang="en-US" sz="1400" b="1" dirty="0">
                <a:solidFill>
                  <a:srgbClr val="00B0F0"/>
                </a:solidFill>
                <a:latin typeface="微软雅黑" panose="020B0503020204020204" pitchFamily="34" charset="-122"/>
                <a:ea typeface="微软雅黑" panose="020B0503020204020204" pitchFamily="34" charset="-122"/>
              </a:rPr>
              <a:t>月浙江卷</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r>
                        <a:rPr lang="en-US" altLang="zh-CN" sz="1600" b="1"/>
                        <a:t>   </a:t>
                      </a:r>
                      <a:r>
                        <a:rPr lang="zh-CN" altLang="en-US" sz="1600" b="1"/>
                        <a:t>假定你是李华，在“中国—爱尔兰文化节”活动中结识了爱尔兰朋友Chris，现在他已回国。请你给他写一封邮件，内容包括:</a:t>
                      </a:r>
                      <a:endParaRPr lang="zh-CN" altLang="en-US" sz="1600" b="1"/>
                    </a:p>
                    <a:p>
                      <a:pPr>
                        <a:buNone/>
                      </a:pPr>
                      <a:r>
                        <a:rPr lang="zh-CN" altLang="en-US" sz="1600" b="1"/>
                        <a:t>1.</a:t>
                      </a:r>
                      <a:r>
                        <a:rPr lang="zh-CN" altLang="en-US" sz="1600" b="1">
                          <a:solidFill>
                            <a:srgbClr val="C00000"/>
                          </a:solidFill>
                        </a:rPr>
                        <a:t>回忆活动经历</a:t>
                      </a:r>
                      <a:r>
                        <a:rPr lang="zh-CN" altLang="en-US" sz="1600" b="1"/>
                        <a:t>；</a:t>
                      </a:r>
                      <a:endParaRPr lang="zh-CN" altLang="en-US" sz="1600" b="1"/>
                    </a:p>
                    <a:p>
                      <a:pPr>
                        <a:buNone/>
                      </a:pPr>
                      <a:r>
                        <a:rPr lang="zh-CN" altLang="en-US" sz="1600" b="1"/>
                        <a:t>2.分享个人收获；</a:t>
                      </a:r>
                      <a:endParaRPr lang="zh-CN" altLang="en-US" sz="1600" b="1"/>
                    </a:p>
                    <a:p>
                      <a:pPr>
                        <a:buNone/>
                      </a:pPr>
                      <a:r>
                        <a:rPr lang="zh-CN" altLang="en-US" sz="1600" b="1"/>
                        <a:t>3.希望保持联系。</a:t>
                      </a:r>
                      <a:endParaRPr lang="zh-CN" altLang="en-US" sz="1600" b="1"/>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Chris,</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Hearing that you have returned to your country. I’m writing this email to share my experience during the Culture Festival with you.</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C00000"/>
                          </a:solidFill>
                          <a:latin typeface="Times New Roman" panose="02020603050405020304" pitchFamily="18" charset="0"/>
                          <a:cs typeface="Times New Roman" panose="02020603050405020304" pitchFamily="18" charset="0"/>
                        </a:rPr>
                        <a:t> Themed on colorful culture of different country, the festival contained many activities including speech competition, exhibitions and so on, in which I all took part. </a:t>
                      </a:r>
                      <a:r>
                        <a:rPr lang="en-US" altLang="zh-CN" sz="1600" b="0">
                          <a:solidFill>
                            <a:schemeClr val="tx1"/>
                          </a:solidFill>
                          <a:latin typeface="Times New Roman" panose="02020603050405020304" pitchFamily="18" charset="0"/>
                          <a:cs typeface="Times New Roman" panose="02020603050405020304" pitchFamily="18" charset="0"/>
                        </a:rPr>
                        <a:t>This experience really broadened my horizon. It sparked my enthusiasm of foreign culture and I learned a lot.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I hope we can stay in touch. I’m looking forward to your early reply.</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Yours,</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6" name="图片 5"/>
          <p:cNvPicPr>
            <a:picLocks noChangeAspect="1"/>
          </p:cNvPicPr>
          <p:nvPr/>
        </p:nvPicPr>
        <p:blipFill>
          <a:blip r:embed="rId6"/>
          <a:stretch>
            <a:fillRect/>
          </a:stretch>
        </p:blipFill>
        <p:spPr>
          <a:xfrm>
            <a:off x="7932420" y="3651885"/>
            <a:ext cx="1360805" cy="1612900"/>
          </a:xfrm>
          <a:prstGeom prst="rect">
            <a:avLst/>
          </a:prstGeom>
        </p:spPr>
      </p:pic>
      <p:sp>
        <p:nvSpPr>
          <p:cNvPr id="9" name="线形标注 2 8"/>
          <p:cNvSpPr/>
          <p:nvPr/>
        </p:nvSpPr>
        <p:spPr>
          <a:xfrm>
            <a:off x="4813935" y="3549015"/>
            <a:ext cx="3248025" cy="906780"/>
          </a:xfrm>
          <a:prstGeom prst="borderCallout2">
            <a:avLst>
              <a:gd name="adj1" fmla="val 18750"/>
              <a:gd name="adj2" fmla="val -8333"/>
              <a:gd name="adj3" fmla="val 18750"/>
              <a:gd name="adj4" fmla="val -16667"/>
              <a:gd name="adj5" fmla="val -98809"/>
              <a:gd name="adj6" fmla="val -24971"/>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a:solidFill>
                  <a:srgbClr val="C00000"/>
                </a:solidFill>
              </a:rPr>
              <a:t>   </a:t>
            </a:r>
            <a:r>
              <a:rPr lang="zh-CN" altLang="en-US">
                <a:solidFill>
                  <a:srgbClr val="C00000"/>
                </a:solidFill>
              </a:rPr>
              <a:t>介绍了文化节活动，而不是回忆活动经历。一旦介绍活动，马上9分或以下。其实只要在此基础上加I vividly remember; I never forget等字眼就行。</a:t>
            </a:r>
            <a:endParaRPr lang="zh-CN" altLang="en-US">
              <a:solidFill>
                <a:srgbClr val="C00000"/>
              </a:solidFill>
            </a:endParaRPr>
          </a:p>
        </p:txBody>
      </p:sp>
      <p:grpSp>
        <p:nvGrpSpPr>
          <p:cNvPr id="10" name="组合 9"/>
          <p:cNvGrpSpPr/>
          <p:nvPr/>
        </p:nvGrpSpPr>
        <p:grpSpPr>
          <a:xfrm>
            <a:off x="160323" y="3911607"/>
            <a:ext cx="832663" cy="635201"/>
            <a:chOff x="434091" y="1358011"/>
            <a:chExt cx="941345" cy="718110"/>
          </a:xfrm>
        </p:grpSpPr>
        <p:pic>
          <p:nvPicPr>
            <p:cNvPr id="11" name="图片 10" descr="未标题-2.png"/>
            <p:cNvPicPr>
              <a:picLocks noChangeAspect="1"/>
            </p:cNvPicPr>
            <p:nvPr/>
          </p:nvPicPr>
          <p:blipFill>
            <a:blip r:embed="rId7" cstate="print"/>
            <a:stretch>
              <a:fillRect/>
            </a:stretch>
          </p:blipFill>
          <p:spPr>
            <a:xfrm>
              <a:off x="477164" y="1358011"/>
              <a:ext cx="898272" cy="718110"/>
            </a:xfrm>
            <a:prstGeom prst="rect">
              <a:avLst/>
            </a:prstGeom>
          </p:spPr>
        </p:pic>
        <p:sp>
          <p:nvSpPr>
            <p:cNvPr id="12" name="Text Box 70"/>
            <p:cNvSpPr txBox="1">
              <a:spLocks noChangeArrowheads="1"/>
            </p:cNvSpPr>
            <p:nvPr/>
          </p:nvSpPr>
          <p:spPr bwMode="gray">
            <a:xfrm>
              <a:off x="434091" y="1525995"/>
              <a:ext cx="834179" cy="381196"/>
            </a:xfrm>
            <a:prstGeom prst="rect">
              <a:avLst/>
            </a:prstGeom>
            <a:noFill/>
            <a:ln w="9525" algn="ctr">
              <a:noFill/>
              <a:miter lim="800000"/>
            </a:ln>
          </p:spPr>
          <p:txBody>
            <a:bodyPr wrap="square">
              <a:spAutoFit/>
            </a:bodyPr>
            <a:p>
              <a:pPr algn="ctr" eaLnBrk="0" hangingPunct="0">
                <a:defRPr/>
              </a:pPr>
              <a:r>
                <a:rPr lang="en-US" altLang="zh-CN" sz="1600" b="1" kern="0" dirty="0">
                  <a:solidFill>
                    <a:srgbClr val="000000"/>
                  </a:solidFill>
                  <a:sym typeface="+mn-ea"/>
                </a:rPr>
                <a:t>tips3</a:t>
              </a:r>
              <a:endParaRPr lang="en-US" altLang="zh-CN" sz="2400" kern="0" dirty="0">
                <a:solidFill>
                  <a:srgbClr val="000000"/>
                </a:solidFill>
              </a:endParaRPr>
            </a:p>
          </p:txBody>
        </p:sp>
      </p:grpSp>
      <p:pic>
        <p:nvPicPr>
          <p:cNvPr id="16" name="图片 15" descr="未标题-2.png"/>
          <p:cNvPicPr>
            <a:picLocks noChangeAspect="1"/>
          </p:cNvPicPr>
          <p:nvPr/>
        </p:nvPicPr>
        <p:blipFill>
          <a:blip r:embed="rId8" cstate="print"/>
          <a:stretch>
            <a:fillRect/>
          </a:stretch>
        </p:blipFill>
        <p:spPr>
          <a:xfrm>
            <a:off x="683895" y="4321810"/>
            <a:ext cx="4130040" cy="821690"/>
          </a:xfrm>
          <a:prstGeom prst="rect">
            <a:avLst/>
          </a:prstGeom>
        </p:spPr>
      </p:pic>
      <p:sp>
        <p:nvSpPr>
          <p:cNvPr id="21" name="TextBox 20"/>
          <p:cNvSpPr txBox="1"/>
          <p:nvPr/>
        </p:nvSpPr>
        <p:spPr>
          <a:xfrm>
            <a:off x="1599565" y="4060190"/>
            <a:ext cx="2798445" cy="828675"/>
          </a:xfrm>
          <a:prstGeom prst="rect">
            <a:avLst/>
          </a:prstGeom>
          <a:noFill/>
        </p:spPr>
        <p:txBody>
          <a:bodyPr wrap="square" lIns="91438" tIns="45719" rIns="91438" bIns="45719" rtlCol="0">
            <a:spAutoFit/>
          </a:bodyPr>
          <a:p>
            <a:r>
              <a:rPr lang="en-US" altLang="zh-CN" sz="1200" b="1" dirty="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打破体裁模板的限制，注重交际内容之间的关系，以意义传达为主。</a:t>
            </a:r>
            <a:endParaRPr lang="zh-CN" altLang="en-US" sz="1200" b="1" dirty="0">
              <a:latin typeface="微软雅黑" panose="020B0503020204020204" pitchFamily="34" charset="-122"/>
              <a:ea typeface="微软雅黑" panose="020B0503020204020204" pitchFamily="34" charset="-122"/>
            </a:endParaRPr>
          </a:p>
          <a:p>
            <a:r>
              <a:rPr lang="en-US" altLang="zh-CN" sz="1200" b="1" dirty="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简化语言提示，找到写作题开放性与限制性之间的结合点。</a:t>
            </a:r>
            <a:endParaRPr lang="zh-CN" altLang="en-US" sz="1200" b="1" dirty="0">
              <a:latin typeface="微软雅黑" panose="020B0503020204020204" pitchFamily="34" charset="-122"/>
              <a:ea typeface="微软雅黑" panose="020B0503020204020204" pitchFamily="34"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1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1"/>
                                        </p:tgtEl>
                                        <p:attrNameLst>
                                          <p:attrName>style.visibility</p:attrName>
                                        </p:attrNameLst>
                                      </p:cBhvr>
                                      <p:to>
                                        <p:strVal val="visible"/>
                                      </p:to>
                                    </p:set>
                                    <p:anim calcmode="discrete" valueType="clr">
                                      <p:cBhvr override="childStyle">
                                        <p:cTn id="30"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1"/>
                                        </p:tgtEl>
                                        <p:attrNameLst>
                                          <p:attrName>fillcolor</p:attrName>
                                        </p:attrNameLst>
                                      </p:cBhvr>
                                      <p:tavLst>
                                        <p:tav tm="0">
                                          <p:val>
                                            <p:clrVal>
                                              <a:schemeClr val="accent2"/>
                                            </p:clrVal>
                                          </p:val>
                                        </p:tav>
                                        <p:tav tm="50000">
                                          <p:val>
                                            <p:clrVal>
                                              <a:schemeClr val="hlink"/>
                                            </p:clrVal>
                                          </p:val>
                                        </p:tav>
                                      </p:tavLst>
                                    </p:anim>
                                    <p:set>
                                      <p:cBhvr>
                                        <p:cTn id="32"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9" grpId="0" bldLvl="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50252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”真实交际“</a:t>
            </a:r>
            <a:r>
              <a:rPr lang="zh-CN" altLang="en-US" sz="2000" b="1" dirty="0">
                <a:solidFill>
                  <a:srgbClr val="00B0F0"/>
                </a:solidFill>
                <a:latin typeface="微软雅黑" panose="020B0503020204020204" pitchFamily="34" charset="-122"/>
                <a:ea typeface="微软雅黑" panose="020B0503020204020204" pitchFamily="34" charset="-122"/>
              </a:rPr>
              <a:t>的审题误区</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2018年11月浙江卷</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假定你是李华，乘坐FL753航班抵达伦敦后发现钱包遗失。请给航空公司写一封邮件说明情况并寻求帮助。内容包括：</a:t>
                      </a:r>
                      <a:endParaRPr lang="zh-CN" altLang="en-US" sz="1600" b="1"/>
                    </a:p>
                    <a:p>
                      <a:pPr>
                        <a:buNone/>
                      </a:pPr>
                      <a:r>
                        <a:rPr lang="zh-CN" altLang="en-US" sz="1600" b="1"/>
                        <a:t>1. 行程信息；</a:t>
                      </a:r>
                      <a:endParaRPr lang="zh-CN" altLang="en-US" sz="1600" b="1"/>
                    </a:p>
                    <a:p>
                      <a:pPr>
                        <a:buNone/>
                      </a:pPr>
                      <a:r>
                        <a:rPr lang="zh-CN" altLang="en-US" sz="1600" b="1"/>
                        <a:t>2. </a:t>
                      </a:r>
                      <a:r>
                        <a:rPr lang="zh-CN" altLang="en-US" sz="1600" b="1">
                          <a:solidFill>
                            <a:srgbClr val="00B050"/>
                          </a:solidFill>
                        </a:rPr>
                        <a:t>钱包特征</a:t>
                      </a:r>
                      <a:r>
                        <a:rPr lang="zh-CN" altLang="en-US" sz="1600" b="1"/>
                        <a:t>；</a:t>
                      </a:r>
                      <a:endParaRPr lang="zh-CN" altLang="en-US" sz="1600" b="1"/>
                    </a:p>
                    <a:p>
                      <a:pPr>
                        <a:buNone/>
                      </a:pPr>
                      <a:r>
                        <a:rPr lang="zh-CN" altLang="en-US" sz="1600" b="1"/>
                        <a:t>3. </a:t>
                      </a:r>
                      <a:r>
                        <a:rPr lang="zh-CN" altLang="en-US" sz="1600" b="1">
                          <a:solidFill>
                            <a:srgbClr val="7030A0"/>
                          </a:solidFill>
                        </a:rPr>
                        <a:t>联系方式</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Sir / Madam,                             </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I’m Li Hua, a passenger in the FL753 flight. I hope you can help me find my wallet which was lost when I arrived in London.</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Yesterday, I just took FL753 flight from Shanghai to London. I realized my wallet was lost when I got to my destination.</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My wallet was black and small. There was</a:t>
                      </a:r>
                      <a:r>
                        <a:rPr lang="en-US" altLang="zh-CN" sz="1600" b="0">
                          <a:solidFill>
                            <a:srgbClr val="00B050"/>
                          </a:solidFill>
                          <a:latin typeface="Times New Roman" panose="02020603050405020304" pitchFamily="18" charset="0"/>
                          <a:cs typeface="Times New Roman" panose="02020603050405020304" pitchFamily="18" charset="0"/>
                        </a:rPr>
                        <a:t> some books</a:t>
                      </a:r>
                      <a:r>
                        <a:rPr lang="en-US" altLang="zh-CN" sz="1600" b="0">
                          <a:solidFill>
                            <a:schemeClr val="tx1"/>
                          </a:solidFill>
                          <a:latin typeface="Times New Roman" panose="02020603050405020304" pitchFamily="18" charset="0"/>
                          <a:cs typeface="Times New Roman" panose="02020603050405020304" pitchFamily="18" charset="0"/>
                        </a:rPr>
                        <a:t>, money and my ID card.</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7030A0"/>
                          </a:solidFill>
                          <a:latin typeface="Times New Roman" panose="02020603050405020304" pitchFamily="18" charset="0"/>
                          <a:cs typeface="Times New Roman" panose="02020603050405020304" pitchFamily="18" charset="0"/>
                        </a:rPr>
                        <a:t> Please call my phone if you find it</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Thanks for your assistance.</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Sincerely yours,</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6" name="图片 5"/>
          <p:cNvPicPr>
            <a:picLocks noChangeAspect="1"/>
          </p:cNvPicPr>
          <p:nvPr/>
        </p:nvPicPr>
        <p:blipFill>
          <a:blip r:embed="rId6"/>
          <a:stretch>
            <a:fillRect/>
          </a:stretch>
        </p:blipFill>
        <p:spPr>
          <a:xfrm>
            <a:off x="7318375" y="2952115"/>
            <a:ext cx="1825625" cy="2335530"/>
          </a:xfrm>
          <a:prstGeom prst="rect">
            <a:avLst/>
          </a:prstGeom>
        </p:spPr>
      </p:pic>
      <p:sp>
        <p:nvSpPr>
          <p:cNvPr id="9" name="线形标注 2 8"/>
          <p:cNvSpPr/>
          <p:nvPr/>
        </p:nvSpPr>
        <p:spPr>
          <a:xfrm>
            <a:off x="4939665" y="3719195"/>
            <a:ext cx="2480945" cy="939165"/>
          </a:xfrm>
          <a:prstGeom prst="borderCallout2">
            <a:avLst>
              <a:gd name="adj1" fmla="val 18750"/>
              <a:gd name="adj2" fmla="val -8333"/>
              <a:gd name="adj3" fmla="val 18750"/>
              <a:gd name="adj4" fmla="val -16667"/>
              <a:gd name="adj5" fmla="val -14145"/>
              <a:gd name="adj6" fmla="val -24971"/>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a:solidFill>
                  <a:srgbClr val="C00000"/>
                </a:solidFill>
              </a:rPr>
              <a:t>   </a:t>
            </a:r>
            <a:r>
              <a:rPr lang="zh-CN" altLang="en-US">
                <a:solidFill>
                  <a:srgbClr val="C00000"/>
                </a:solidFill>
              </a:rPr>
              <a:t>钱包里有“books”不合情理。</a:t>
            </a:r>
            <a:r>
              <a:rPr lang="en-US" altLang="zh-CN">
                <a:solidFill>
                  <a:srgbClr val="C00000"/>
                </a:solidFill>
              </a:rPr>
              <a:t>  </a:t>
            </a:r>
            <a:r>
              <a:rPr lang="zh-CN" altLang="en-US">
                <a:solidFill>
                  <a:srgbClr val="C00000"/>
                </a:solidFill>
              </a:rPr>
              <a:t>“Please call my phone if you find it”没有具体方式，不能体现实际交际功能。</a:t>
            </a:r>
            <a:endParaRPr lang="zh-CN" altLang="en-US">
              <a:solidFill>
                <a:srgbClr val="C00000"/>
              </a:solidFill>
            </a:endParaRPr>
          </a:p>
        </p:txBody>
      </p:sp>
      <p:grpSp>
        <p:nvGrpSpPr>
          <p:cNvPr id="13" name="组合 12"/>
          <p:cNvGrpSpPr/>
          <p:nvPr/>
        </p:nvGrpSpPr>
        <p:grpSpPr>
          <a:xfrm>
            <a:off x="112201" y="3871584"/>
            <a:ext cx="794563" cy="635201"/>
            <a:chOff x="477164" y="3855866"/>
            <a:chExt cx="898272" cy="718110"/>
          </a:xfrm>
        </p:grpSpPr>
        <p:pic>
          <p:nvPicPr>
            <p:cNvPr id="14" name="图片 13" descr="未标题-2.png"/>
            <p:cNvPicPr>
              <a:picLocks noChangeAspect="1"/>
            </p:cNvPicPr>
            <p:nvPr/>
          </p:nvPicPr>
          <p:blipFill>
            <a:blip r:embed="rId7" cstate="print"/>
            <a:stretch>
              <a:fillRect/>
            </a:stretch>
          </p:blipFill>
          <p:spPr>
            <a:xfrm>
              <a:off x="477164" y="3855866"/>
              <a:ext cx="898272" cy="718110"/>
            </a:xfrm>
            <a:prstGeom prst="rect">
              <a:avLst/>
            </a:prstGeom>
          </p:spPr>
        </p:pic>
        <p:sp>
          <p:nvSpPr>
            <p:cNvPr id="15" name="Text Box 70"/>
            <p:cNvSpPr txBox="1">
              <a:spLocks noChangeArrowheads="1"/>
            </p:cNvSpPr>
            <p:nvPr/>
          </p:nvSpPr>
          <p:spPr bwMode="gray">
            <a:xfrm>
              <a:off x="477164" y="4024568"/>
              <a:ext cx="798285" cy="381196"/>
            </a:xfrm>
            <a:prstGeom prst="rect">
              <a:avLst/>
            </a:prstGeom>
            <a:noFill/>
            <a:ln w="9525" algn="ctr">
              <a:noFill/>
              <a:miter lim="800000"/>
            </a:ln>
          </p:spPr>
          <p:txBody>
            <a:bodyPr wrap="square">
              <a:spAutoFit/>
            </a:bodyPr>
            <a:p>
              <a:pPr algn="ctr" eaLnBrk="0" hangingPunct="0">
                <a:defRPr/>
              </a:pPr>
              <a:r>
                <a:rPr lang="en-US" altLang="zh-CN" sz="1600" b="1" kern="0" dirty="0">
                  <a:solidFill>
                    <a:srgbClr val="000000"/>
                  </a:solidFill>
                  <a:sym typeface="+mn-ea"/>
                </a:rPr>
                <a:t>tips4</a:t>
              </a:r>
              <a:endParaRPr lang="en-US" altLang="zh-CN" sz="2400" kern="0" dirty="0">
                <a:solidFill>
                  <a:srgbClr val="000000"/>
                </a:solidFill>
              </a:endParaRPr>
            </a:p>
          </p:txBody>
        </p:sp>
      </p:grpSp>
      <p:pic>
        <p:nvPicPr>
          <p:cNvPr id="19" name="图片 18" descr="未标题-2.png"/>
          <p:cNvPicPr>
            <a:picLocks noChangeAspect="1"/>
          </p:cNvPicPr>
          <p:nvPr/>
        </p:nvPicPr>
        <p:blipFill>
          <a:blip r:embed="rId8" cstate="print"/>
          <a:stretch>
            <a:fillRect/>
          </a:stretch>
        </p:blipFill>
        <p:spPr>
          <a:xfrm>
            <a:off x="596080" y="4308449"/>
            <a:ext cx="4233743" cy="845793"/>
          </a:xfrm>
          <a:prstGeom prst="rect">
            <a:avLst/>
          </a:prstGeom>
        </p:spPr>
      </p:pic>
      <p:sp>
        <p:nvSpPr>
          <p:cNvPr id="24" name="TextBox 23"/>
          <p:cNvSpPr txBox="1"/>
          <p:nvPr/>
        </p:nvSpPr>
        <p:spPr>
          <a:xfrm>
            <a:off x="1552575" y="4308475"/>
            <a:ext cx="2867025" cy="643890"/>
          </a:xfrm>
          <a:prstGeom prst="rect">
            <a:avLst/>
          </a:prstGeom>
          <a:noFill/>
        </p:spPr>
        <p:txBody>
          <a:bodyPr wrap="square" lIns="91438" tIns="45719" rIns="91438" bIns="45719" rtlCol="0">
            <a:spAutoFit/>
          </a:bodyPr>
          <a:p>
            <a:pPr lvl="0"/>
            <a:r>
              <a:rPr lang="en-US" altLang="zh-CN" sz="1200" b="1" dirty="0">
                <a:solidFill>
                  <a:prstClr val="black"/>
                </a:solidFill>
                <a:latin typeface="微软雅黑" panose="020B0503020204020204" pitchFamily="34" charset="-122"/>
                <a:ea typeface="微软雅黑" panose="020B0503020204020204" pitchFamily="34" charset="-122"/>
              </a:rPr>
              <a:t>   </a:t>
            </a:r>
            <a:r>
              <a:rPr lang="zh-CN" altLang="en-US" sz="1200" b="1" dirty="0">
                <a:solidFill>
                  <a:prstClr val="black"/>
                </a:solidFill>
                <a:latin typeface="微软雅黑" panose="020B0503020204020204" pitchFamily="34" charset="-122"/>
                <a:ea typeface="微软雅黑" panose="020B0503020204020204" pitchFamily="34" charset="-122"/>
              </a:rPr>
              <a:t>挖掘试题中隐含的情感态度及文化意识。强化读者意识，行文注重逻辑性，思想性</a:t>
            </a:r>
            <a:r>
              <a:rPr lang="zh-CN" altLang="en-US" sz="1200" b="1" dirty="0">
                <a:solidFill>
                  <a:prstClr val="black"/>
                </a:solidFill>
                <a:latin typeface="微软雅黑" panose="020B0503020204020204" pitchFamily="34" charset="-122"/>
                <a:ea typeface="微软雅黑" panose="020B0503020204020204" pitchFamily="34" charset="-122"/>
                <a:sym typeface="+mn-ea"/>
              </a:rPr>
              <a:t>和真实性。</a:t>
            </a:r>
            <a:endParaRPr lang="zh-CN" altLang="en-US" sz="1200" b="1" dirty="0">
              <a:solidFill>
                <a:prstClr val="black"/>
              </a:solidFill>
              <a:latin typeface="微软雅黑" panose="020B0503020204020204" pitchFamily="34" charset="-122"/>
              <a:ea typeface="微软雅黑" panose="020B0503020204020204" pitchFamily="34"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1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4"/>
                                        </p:tgtEl>
                                        <p:attrNameLst>
                                          <p:attrName>style.visibility</p:attrName>
                                        </p:attrNameLst>
                                      </p:cBhvr>
                                      <p:to>
                                        <p:strVal val="visible"/>
                                      </p:to>
                                    </p:set>
                                    <p:anim calcmode="discrete" valueType="clr">
                                      <p:cBhvr override="childStyle">
                                        <p:cTn id="3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4"/>
                                        </p:tgtEl>
                                        <p:attrNameLst>
                                          <p:attrName>fillcolor</p:attrName>
                                        </p:attrNameLst>
                                      </p:cBhvr>
                                      <p:tavLst>
                                        <p:tav tm="0">
                                          <p:val>
                                            <p:clrVal>
                                              <a:schemeClr val="accent2"/>
                                            </p:clrVal>
                                          </p:val>
                                        </p:tav>
                                        <p:tav tm="50000">
                                          <p:val>
                                            <p:clrVal>
                                              <a:schemeClr val="hlink"/>
                                            </p:clrVal>
                                          </p:val>
                                        </p:tav>
                                      </p:tavLst>
                                    </p:anim>
                                    <p:set>
                                      <p:cBhvr>
                                        <p:cTn id="32"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9" grpId="0" bldLvl="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Further thinking expansion to recent tests</a:t>
            </a:r>
            <a:endPar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20684" y="1143372"/>
            <a:ext cx="66865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3</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14040" y="1413510"/>
            <a:ext cx="4594860" cy="643890"/>
          </a:xfrm>
          <a:prstGeom prst="rect">
            <a:avLst/>
          </a:prstGeom>
          <a:noFill/>
          <a:ln w="9525">
            <a:noFill/>
            <a:miter lim="800000"/>
          </a:ln>
        </p:spPr>
        <p:txBody>
          <a:bodyPr wrap="square" lIns="91438" tIns="45719" rIns="91438" bIns="45719">
            <a:spAutoFit/>
          </a:bodyPr>
          <a:p>
            <a:pPr eaLnBrk="0" hangingPunct="0"/>
            <a:r>
              <a:rPr lang="zh-CN" altLang="en-US" sz="3600" b="1" dirty="0">
                <a:latin typeface="微软雅黑" panose="020B0503020204020204" pitchFamily="34" charset="-122"/>
                <a:ea typeface="微软雅黑" panose="020B0503020204020204" pitchFamily="34" charset="-122"/>
              </a:rPr>
              <a:t>审题训练和思维拓展</a:t>
            </a:r>
            <a:endParaRPr lang="zh-CN" altLang="en-US" sz="3600" b="1" dirty="0">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90575"/>
          <a:ext cx="8710295" cy="404241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09600">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en-US" altLang="zh-CN" sz="12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rPr>
                        <a:t>Clear levels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rPr>
                        <a:t>Complete</a:t>
                      </a:r>
                      <a:r>
                        <a:rPr lang="en-US" altLang="zh-CN" sz="1200">
                          <a:solidFill>
                            <a:srgbClr val="002060"/>
                          </a:solidFill>
                        </a:rPr>
                        <a:t> points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en-US" altLang="zh-CN"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rPr>
                        <a:t>Authentic</a:t>
                      </a:r>
                      <a:r>
                        <a:rPr lang="en-US" altLang="zh-CN" sz="1200">
                          <a:solidFill>
                            <a:srgbClr val="002060"/>
                          </a:solidFill>
                        </a:rPr>
                        <a:t> emotions</a:t>
                      </a:r>
                      <a:endParaRPr lang="en-US" altLang="zh-CN" sz="1200">
                        <a:solidFill>
                          <a:srgbClr val="002060"/>
                        </a:solidFill>
                      </a:endParaRPr>
                    </a:p>
                  </a:txBody>
                  <a:tcPr>
                    <a:solidFill>
                      <a:schemeClr val="tx2">
                        <a:lumMod val="20000"/>
                        <a:lumOff val="80000"/>
                      </a:schemeClr>
                    </a:solidFill>
                  </a:tcPr>
                </a:tc>
              </a:tr>
              <a:tr h="786130">
                <a:tc rowSpan="3">
                  <a:txBody>
                    <a:bodyPr/>
                    <a:p>
                      <a:pPr algn="l">
                        <a:buNone/>
                      </a:pPr>
                      <a:r>
                        <a:rPr lang="zh-CN" altLang="en-US" sz="1600" b="1">
                          <a:sym typeface="+mn-ea"/>
                        </a:rPr>
                        <a:t>假定你是李华，你的朋友交换生 Jonny 发来邮件，询问你暑期社会实践活动安排。请你给他回一封邮件，内容包括：</a:t>
                      </a:r>
                      <a:endParaRPr lang="zh-CN" altLang="en-US" sz="1600" b="1"/>
                    </a:p>
                    <a:p>
                      <a:pPr algn="l">
                        <a:buNone/>
                      </a:pPr>
                      <a:r>
                        <a:rPr lang="zh-CN" altLang="en-US" sz="1600" b="1">
                          <a:sym typeface="+mn-ea"/>
                        </a:rPr>
                        <a:t>1. 表明写信目的；</a:t>
                      </a:r>
                      <a:endParaRPr lang="zh-CN" altLang="en-US" sz="1600" b="1"/>
                    </a:p>
                    <a:p>
                      <a:pPr algn="l">
                        <a:buNone/>
                      </a:pPr>
                      <a:r>
                        <a:rPr lang="zh-CN" altLang="en-US" sz="1600" b="1">
                          <a:sym typeface="+mn-ea"/>
                        </a:rPr>
                        <a:t>2. 介绍活动安排；</a:t>
                      </a:r>
                      <a:endParaRPr lang="zh-CN" altLang="en-US" sz="1600" b="1"/>
                    </a:p>
                    <a:p>
                      <a:pPr algn="l">
                        <a:buNone/>
                      </a:pPr>
                      <a:r>
                        <a:rPr lang="zh-CN" altLang="en-US" sz="1600" b="1">
                          <a:sym typeface="+mn-ea"/>
                        </a:rPr>
                        <a:t>3. 询问对方计划。</a:t>
                      </a:r>
                      <a:endParaRPr lang="zh-CN" altLang="en-US" sz="1600" b="1">
                        <a:sym typeface="+mn-ea"/>
                      </a:endParaRPr>
                    </a:p>
                    <a:p>
                      <a:pPr algn="l">
                        <a:buNone/>
                      </a:pPr>
                      <a:endParaRPr lang="zh-CN" altLang="en-US" sz="1600"/>
                    </a:p>
                    <a:p>
                      <a:pPr algn="l">
                        <a:buNone/>
                      </a:pPr>
                      <a:endParaRPr lang="zh-CN" altLang="en-US" sz="1600">
                        <a:solidFill>
                          <a:srgbClr val="C00000"/>
                        </a:solidFill>
                      </a:endParaRPr>
                    </a:p>
                  </a:txBody>
                  <a:tcPr>
                    <a:solidFill>
                      <a:schemeClr val="accent1">
                        <a:lumMod val="20000"/>
                        <a:lumOff val="80000"/>
                      </a:schemeClr>
                    </a:solidFill>
                  </a:tcPr>
                </a:tc>
                <a:tc>
                  <a:txBody>
                    <a:bodyPr/>
                    <a:p>
                      <a:pPr>
                        <a:buNone/>
                      </a:pPr>
                      <a:r>
                        <a:rPr lang="zh-CN" altLang="en-US" sz="1600"/>
                        <a:t>Dear Jonny,</a:t>
                      </a:r>
                      <a:endParaRPr lang="zh-CN" altLang="en-US" sz="1600"/>
                    </a:p>
                    <a:p>
                      <a:pPr>
                        <a:buNone/>
                      </a:pPr>
                      <a:r>
                        <a:rPr lang="en-US" altLang="zh-CN" sz="1600"/>
                        <a:t>   ...</a:t>
                      </a:r>
                      <a:endParaRPr lang="en-US" altLang="zh-CN" sz="1600"/>
                    </a:p>
                    <a:p>
                      <a:pPr>
                        <a:buNone/>
                      </a:pPr>
                      <a:r>
                        <a:rPr lang="en-US" altLang="zh-CN" sz="1600"/>
                        <a:t>            Yours,                                                     </a:t>
                      </a:r>
                      <a:endParaRPr lang="en-US" altLang="zh-CN" sz="1600"/>
                    </a:p>
                    <a:p>
                      <a:pPr>
                        <a:buNone/>
                      </a:pPr>
                      <a:r>
                        <a:rPr lang="en-US" altLang="zh-CN" sz="1600"/>
                        <a:t>           Li Hua       </a:t>
                      </a:r>
                      <a:endParaRPr lang="en-US" altLang="zh-CN" sz="1600"/>
                    </a:p>
                  </a:txBody>
                  <a:tcPr>
                    <a:solidFill>
                      <a:schemeClr val="accent1">
                        <a:lumMod val="20000"/>
                        <a:lumOff val="80000"/>
                      </a:schemeClr>
                    </a:solidFill>
                  </a:tcPr>
                </a:tc>
                <a:tc>
                  <a:txBody>
                    <a:bodyPr/>
                    <a:p>
                      <a:pPr>
                        <a:buNone/>
                      </a:pPr>
                      <a:r>
                        <a:rPr lang="zh-CN" altLang="en-US" sz="1600">
                          <a:sym typeface="+mn-ea"/>
                        </a:rPr>
                        <a:t>交换生 Jonny 发来邮件，询问你暑期社会实践活动安排。</a:t>
                      </a:r>
                      <a:endParaRPr lang="zh-CN" altLang="en-US" sz="1600">
                        <a:sym typeface="+mn-ea"/>
                      </a:endParaRPr>
                    </a:p>
                  </a:txBody>
                  <a:tcPr>
                    <a:solidFill>
                      <a:schemeClr val="accent1">
                        <a:lumMod val="20000"/>
                        <a:lumOff val="80000"/>
                      </a:schemeClr>
                    </a:solidFill>
                  </a:tcPr>
                </a:tc>
                <a:tc rowSpan="3">
                  <a:txBody>
                    <a:bodyPr/>
                    <a:p>
                      <a:pPr algn="ctr">
                        <a:buNone/>
                      </a:pPr>
                      <a:r>
                        <a:rPr lang="zh-CN" altLang="en-US" sz="1600">
                          <a:sym typeface="+mn-ea"/>
                        </a:rPr>
                        <a:t>朋友询问</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sym typeface="+mn-ea"/>
                        </a:rPr>
                        <a:t>写信目的答复</a:t>
                      </a:r>
                      <a:endParaRPr lang="zh-CN" altLang="en-US" sz="1600">
                        <a:sym typeface="+mn-ea"/>
                      </a:endParaRPr>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t>介绍暑期安排</a:t>
                      </a:r>
                      <a:endParaRPr lang="zh-CN" altLang="en-US" sz="1600"/>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r>
                        <a:rPr lang="zh-CN" altLang="en-US" sz="1600"/>
                        <a:t>社会实践活动</a:t>
                      </a:r>
                      <a:endParaRPr lang="zh-CN" altLang="en-US" sz="1600"/>
                    </a:p>
                  </a:txBody>
                  <a:tcPr>
                    <a:solidFill>
                      <a:schemeClr val="accent1">
                        <a:lumMod val="20000"/>
                        <a:lumOff val="80000"/>
                      </a:schemeClr>
                    </a:solidFill>
                  </a:tcPr>
                </a:tc>
                <a:tc rowSpan="3">
                  <a:txBody>
                    <a:bodyPr/>
                    <a:p>
                      <a:pPr algn="ctr">
                        <a:buNone/>
                      </a:pPr>
                      <a:r>
                        <a:rPr lang="en-US" altLang="zh-CN" sz="1600">
                          <a:sym typeface="+mn-ea"/>
                        </a:rPr>
                        <a:t> </a:t>
                      </a:r>
                      <a:r>
                        <a:rPr lang="en-US" altLang="zh-CN" sz="1400">
                          <a:sym typeface="+mn-ea"/>
                        </a:rPr>
                        <a:t>Para-1: </a:t>
                      </a:r>
                      <a:endParaRPr lang="en-US" altLang="zh-CN" sz="1400">
                        <a:sym typeface="+mn-ea"/>
                      </a:endParaRPr>
                    </a:p>
                    <a:p>
                      <a:pPr algn="l">
                        <a:buNone/>
                      </a:pPr>
                      <a:r>
                        <a:rPr lang="en-US" altLang="zh-CN" sz="1600">
                          <a:sym typeface="+mn-ea"/>
                        </a:rPr>
                        <a:t> </a:t>
                      </a:r>
                      <a:r>
                        <a:rPr lang="zh-CN" altLang="en-US" sz="1600">
                          <a:sym typeface="+mn-ea"/>
                        </a:rPr>
                        <a:t>朋友询问</a:t>
                      </a:r>
                      <a:endParaRPr lang="zh-CN" altLang="en-US" sz="1600">
                        <a:sym typeface="+mn-ea"/>
                      </a:endParaRPr>
                    </a:p>
                    <a:p>
                      <a:pPr algn="l">
                        <a:buNone/>
                      </a:pPr>
                      <a:r>
                        <a:rPr lang="en-US" altLang="zh-CN" sz="1600"/>
                        <a:t>   </a:t>
                      </a:r>
                      <a:r>
                        <a:rPr lang="zh-CN" altLang="en-US" sz="1600"/>
                        <a:t>↓</a:t>
                      </a:r>
                      <a:r>
                        <a:rPr lang="en-US" altLang="zh-CN" sz="1600">
                          <a:sym typeface="+mn-ea"/>
                        </a:rPr>
                        <a:t> </a:t>
                      </a:r>
                      <a:endParaRPr lang="en-US" altLang="zh-CN" sz="1600">
                        <a:sym typeface="+mn-ea"/>
                      </a:endParaRPr>
                    </a:p>
                    <a:p>
                      <a:pPr algn="l">
                        <a:buNone/>
                      </a:pPr>
                      <a:r>
                        <a:rPr lang="en-US" altLang="zh-CN" sz="1600">
                          <a:sym typeface="+mn-ea"/>
                        </a:rPr>
                        <a:t> 表明写信目的</a:t>
                      </a:r>
                      <a:endParaRPr lang="en-US" altLang="zh-CN" sz="1600">
                        <a:sym typeface="+mn-ea"/>
                      </a:endParaRPr>
                    </a:p>
                    <a:p>
                      <a:pPr algn="l">
                        <a:buNone/>
                      </a:pPr>
                      <a:r>
                        <a:rPr lang="en-US" altLang="zh-CN" sz="1600">
                          <a:sym typeface="+mn-ea"/>
                        </a:rPr>
                        <a:t>   </a:t>
                      </a:r>
                      <a:r>
                        <a:rPr lang="zh-CN" altLang="en-US" sz="1600">
                          <a:sym typeface="+mn-ea"/>
                        </a:rPr>
                        <a:t>↓</a:t>
                      </a:r>
                      <a:r>
                        <a:rPr lang="en-US" altLang="zh-CN" sz="1600">
                          <a:sym typeface="+mn-ea"/>
                        </a:rPr>
                        <a:t> </a:t>
                      </a:r>
                      <a:r>
                        <a:rPr lang="en-US" altLang="zh-CN" sz="1600"/>
                        <a:t>   </a:t>
                      </a:r>
                      <a:endParaRPr lang="en-US" altLang="zh-CN" sz="1600"/>
                    </a:p>
                    <a:p>
                      <a:pPr algn="ctr">
                        <a:buNone/>
                      </a:pPr>
                      <a:r>
                        <a:rPr lang="en-US" altLang="zh-CN" sz="1400">
                          <a:sym typeface="+mn-ea"/>
                        </a:rPr>
                        <a:t>Para-2: </a:t>
                      </a:r>
                      <a:endParaRPr lang="en-US" altLang="zh-CN" sz="1400">
                        <a:sym typeface="+mn-ea"/>
                      </a:endParaRPr>
                    </a:p>
                    <a:p>
                      <a:pPr algn="l">
                        <a:buNone/>
                      </a:pPr>
                      <a:r>
                        <a:rPr lang="zh-CN" altLang="en-US" sz="1600">
                          <a:sym typeface="+mn-ea"/>
                        </a:rPr>
                        <a:t>介绍暑假安排</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endParaRPr lang="en-US" altLang="zh-CN" sz="1600"/>
                    </a:p>
                    <a:p>
                      <a:pPr algn="l">
                        <a:buNone/>
                      </a:pPr>
                      <a:r>
                        <a:rPr lang="en-US" altLang="zh-CN" sz="1000"/>
                        <a:t> </a:t>
                      </a:r>
                      <a:r>
                        <a:rPr lang="zh-CN" altLang="en-US" sz="1600"/>
                        <a:t>社会实践活动</a:t>
                      </a:r>
                      <a:endParaRPr lang="zh-CN" altLang="en-US" sz="1600"/>
                    </a:p>
                    <a:p>
                      <a:pPr algn="l">
                        <a:buNone/>
                      </a:pPr>
                      <a:r>
                        <a:rPr lang="zh-CN" altLang="en-US" sz="1600"/>
                        <a:t> </a:t>
                      </a:r>
                      <a:r>
                        <a:rPr lang="en-US" altLang="zh-CN" sz="1600"/>
                        <a:t>  </a:t>
                      </a:r>
                      <a:r>
                        <a:rPr lang="zh-CN" altLang="en-US" sz="1600">
                          <a:sym typeface="+mn-ea"/>
                        </a:rPr>
                        <a:t>↓</a:t>
                      </a:r>
                      <a:r>
                        <a:rPr lang="en-US" altLang="zh-CN" sz="1600">
                          <a:sym typeface="+mn-ea"/>
                        </a:rPr>
                        <a:t>   </a:t>
                      </a:r>
                      <a:endParaRPr lang="en-US" altLang="zh-CN" sz="1600">
                        <a:sym typeface="+mn-ea"/>
                      </a:endParaRPr>
                    </a:p>
                    <a:p>
                      <a:pPr algn="ctr">
                        <a:buNone/>
                      </a:pPr>
                      <a:r>
                        <a:rPr lang="en-US" altLang="zh-CN" sz="1400">
                          <a:sym typeface="+mn-ea"/>
                        </a:rPr>
                        <a:t>Para-3: </a:t>
                      </a:r>
                      <a:endParaRPr lang="en-US" altLang="zh-CN" sz="1400">
                        <a:sym typeface="+mn-ea"/>
                      </a:endParaRPr>
                    </a:p>
                    <a:p>
                      <a:pPr algn="l">
                        <a:buNone/>
                      </a:pPr>
                      <a:r>
                        <a:rPr lang="zh-CN" altLang="en-US" sz="1600">
                          <a:sym typeface="+mn-ea"/>
                        </a:rPr>
                        <a:t>询问对方计划</a:t>
                      </a:r>
                      <a:endParaRPr lang="zh-CN" altLang="en-US" sz="1600">
                        <a:sym typeface="+mn-ea"/>
                      </a:endParaRPr>
                    </a:p>
                    <a:p>
                      <a:pPr algn="l">
                        <a:buNone/>
                      </a:pPr>
                      <a:r>
                        <a:rPr lang="zh-CN" altLang="en-US" sz="1600">
                          <a:sym typeface="+mn-ea"/>
                        </a:rPr>
                        <a:t> </a:t>
                      </a:r>
                      <a:r>
                        <a:rPr lang="en-US" altLang="zh-CN" sz="1600">
                          <a:sym typeface="+mn-ea"/>
                        </a:rPr>
                        <a:t>  ↓   </a:t>
                      </a:r>
                      <a:endParaRPr lang="zh-CN" altLang="en-US" sz="1600">
                        <a:solidFill>
                          <a:srgbClr val="C00000"/>
                        </a:solidFill>
                        <a:sym typeface="+mn-ea"/>
                      </a:endParaRPr>
                    </a:p>
                    <a:p>
                      <a:pPr algn="l">
                        <a:buNone/>
                      </a:pPr>
                      <a:r>
                        <a:rPr lang="zh-CN" altLang="en-US" sz="1600">
                          <a:sym typeface="+mn-ea"/>
                        </a:rPr>
                        <a:t> </a:t>
                      </a:r>
                      <a:r>
                        <a:rPr lang="en-US" altLang="zh-CN" sz="1600">
                          <a:sym typeface="+mn-ea"/>
                        </a:rPr>
                        <a:t>     </a:t>
                      </a:r>
                      <a:endParaRPr lang="en-US" altLang="zh-CN" sz="1600">
                        <a:solidFill>
                          <a:srgbClr val="C00000"/>
                        </a:solidFill>
                        <a:sym typeface="+mn-ea"/>
                      </a:endParaRPr>
                    </a:p>
                    <a:p>
                      <a:pPr>
                        <a:buNone/>
                      </a:pPr>
                      <a:endParaRPr lang="en-US" altLang="zh-CN" sz="1600">
                        <a:solidFill>
                          <a:srgbClr val="C00000"/>
                        </a:solidFill>
                        <a:sym typeface="+mn-ea"/>
                      </a:endParaRPr>
                    </a:p>
                  </a:txBody>
                  <a:tcPr>
                    <a:solidFill>
                      <a:schemeClr val="accent1">
                        <a:lumMod val="20000"/>
                        <a:lumOff val="80000"/>
                      </a:schemeClr>
                    </a:solidFill>
                  </a:tcPr>
                </a:tc>
              </a:tr>
              <a:tr h="786130">
                <a:tc vMerge="1">
                  <a:tcPr>
                    <a:solidFill>
                      <a:schemeClr val="tx2">
                        <a:lumMod val="20000"/>
                        <a:lumOff val="80000"/>
                      </a:schemeClr>
                    </a:solidFill>
                  </a:tcPr>
                </a:tc>
                <a:tc>
                  <a:txBody>
                    <a:bodyPr/>
                    <a:p>
                      <a:pPr>
                        <a:buNone/>
                      </a:pPr>
                      <a:r>
                        <a:rPr lang="zh-CN" altLang="en-US" sz="1600"/>
                        <a:t>背景信息：交换生 Jonny 发来邮件，询问你暑期社会实践活动安排。</a:t>
                      </a:r>
                      <a:endParaRPr lang="zh-CN" altLang="en-US" sz="1600"/>
                    </a:p>
                  </a:txBody>
                  <a:tcPr>
                    <a:solidFill>
                      <a:schemeClr val="accent1">
                        <a:lumMod val="20000"/>
                        <a:lumOff val="80000"/>
                      </a:schemeClr>
                    </a:solidFill>
                  </a:tcPr>
                </a:tc>
                <a:tc rowSpan="2">
                  <a:txBody>
                    <a:bodyPr/>
                    <a:p>
                      <a:pPr algn="l">
                        <a:buNone/>
                      </a:pPr>
                      <a:endParaRPr lang="zh-CN" altLang="en-US" sz="1600">
                        <a:sym typeface="+mn-ea"/>
                      </a:endParaRPr>
                    </a:p>
                    <a:p>
                      <a:pPr algn="l">
                        <a:buNone/>
                      </a:pPr>
                      <a:endParaRPr lang="zh-CN" altLang="en-US" sz="1600">
                        <a:sym typeface="+mn-ea"/>
                      </a:endParaRPr>
                    </a:p>
                    <a:p>
                      <a:pPr algn="l">
                        <a:buNone/>
                      </a:pPr>
                      <a:r>
                        <a:rPr lang="zh-CN" altLang="en-US" sz="1600">
                          <a:sym typeface="+mn-ea"/>
                        </a:rPr>
                        <a:t>1. </a:t>
                      </a:r>
                      <a:r>
                        <a:rPr lang="zh-CN" altLang="en-US" sz="1600">
                          <a:solidFill>
                            <a:srgbClr val="C00000"/>
                          </a:solidFill>
                          <a:sym typeface="+mn-ea"/>
                        </a:rPr>
                        <a:t>表明</a:t>
                      </a:r>
                      <a:r>
                        <a:rPr lang="zh-CN" altLang="en-US" sz="1600">
                          <a:sym typeface="+mn-ea"/>
                        </a:rPr>
                        <a:t>写信目的；</a:t>
                      </a:r>
                      <a:endParaRPr lang="zh-CN" altLang="en-US" sz="1600">
                        <a:sym typeface="+mn-ea"/>
                      </a:endParaRPr>
                    </a:p>
                    <a:p>
                      <a:pPr algn="l">
                        <a:buNone/>
                      </a:pPr>
                      <a:r>
                        <a:rPr lang="zh-CN" altLang="en-US" sz="1600">
                          <a:sym typeface="+mn-ea"/>
                        </a:rPr>
                        <a:t>2. </a:t>
                      </a:r>
                      <a:r>
                        <a:rPr lang="zh-CN" altLang="en-US" sz="1600">
                          <a:solidFill>
                            <a:srgbClr val="C00000"/>
                          </a:solidFill>
                          <a:sym typeface="+mn-ea"/>
                        </a:rPr>
                        <a:t>介绍</a:t>
                      </a:r>
                      <a:r>
                        <a:rPr lang="zh-CN" altLang="en-US" sz="1600">
                          <a:sym typeface="+mn-ea"/>
                        </a:rPr>
                        <a:t>活动安排；</a:t>
                      </a:r>
                      <a:endParaRPr lang="zh-CN" altLang="en-US" sz="1600">
                        <a:sym typeface="+mn-ea"/>
                      </a:endParaRPr>
                    </a:p>
                    <a:p>
                      <a:pPr algn="l">
                        <a:buNone/>
                      </a:pPr>
                      <a:r>
                        <a:rPr lang="zh-CN" altLang="en-US" sz="1600">
                          <a:sym typeface="+mn-ea"/>
                        </a:rPr>
                        <a:t>3. </a:t>
                      </a:r>
                      <a:r>
                        <a:rPr lang="zh-CN" altLang="en-US" sz="1600">
                          <a:solidFill>
                            <a:srgbClr val="C00000"/>
                          </a:solidFill>
                          <a:sym typeface="+mn-ea"/>
                        </a:rPr>
                        <a:t>询问</a:t>
                      </a:r>
                      <a:r>
                        <a:rPr lang="zh-CN" altLang="en-US" sz="1600">
                          <a:sym typeface="+mn-ea"/>
                        </a:rPr>
                        <a:t>对方计划。</a:t>
                      </a:r>
                      <a:endParaRPr lang="zh-CN" altLang="en-US" sz="1600">
                        <a:sym typeface="+mn-ea"/>
                      </a:endParaRPr>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r h="1299210">
                <a:tc vMerge="1">
                  <a:tcPr>
                    <a:solidFill>
                      <a:schemeClr val="tx2">
                        <a:lumMod val="20000"/>
                        <a:lumOff val="80000"/>
                      </a:schemeClr>
                    </a:solidFill>
                  </a:tcPr>
                </a:tc>
                <a:tc>
                  <a:txBody>
                    <a:bodyPr/>
                    <a:p>
                      <a:pPr>
                        <a:buNone/>
                      </a:pPr>
                      <a:endParaRPr lang="zh-CN" altLang="en-US" sz="1600"/>
                    </a:p>
                    <a:p>
                      <a:pPr>
                        <a:buNone/>
                      </a:pPr>
                      <a:r>
                        <a:rPr lang="zh-CN" altLang="en-US" sz="1600"/>
                        <a:t>三个内容要点</a:t>
                      </a: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408305" y="146685"/>
            <a:ext cx="839978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Analyze and explore based on </a:t>
            </a:r>
            <a:r>
              <a:rPr lang="en-US" altLang="zh-CN" sz="2000" b="1" dirty="0">
                <a:solidFill>
                  <a:srgbClr val="00B0F0"/>
                </a:solidFill>
                <a:latin typeface="微软雅黑" panose="020B0503020204020204" pitchFamily="34" charset="-122"/>
                <a:ea typeface="微软雅黑" panose="020B0503020204020204" pitchFamily="34" charset="-122"/>
                <a:sym typeface="+mn-ea"/>
              </a:rPr>
              <a:t>Mind map</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20220317金丽衢</a:t>
            </a:r>
            <a:r>
              <a:rPr lang="en-US" altLang="zh-CN" sz="1400" b="1" dirty="0">
                <a:solidFill>
                  <a:srgbClr val="00B0F0"/>
                </a:solidFill>
                <a:latin typeface="微软雅黑" panose="020B0503020204020204" pitchFamily="34" charset="-122"/>
                <a:ea typeface="微软雅黑" panose="020B0503020204020204" pitchFamily="34" charset="-122"/>
                <a:sym typeface="+mn-ea"/>
              </a:rPr>
              <a:t>12</a:t>
            </a:r>
            <a:r>
              <a:rPr lang="zh-CN" altLang="en-US" sz="1400" b="1" dirty="0">
                <a:solidFill>
                  <a:srgbClr val="00B0F0"/>
                </a:solidFill>
                <a:latin typeface="微软雅黑" panose="020B0503020204020204" pitchFamily="34" charset="-122"/>
                <a:ea typeface="微软雅黑" panose="020B0503020204020204" pitchFamily="34" charset="-122"/>
                <a:sym typeface="+mn-ea"/>
              </a:rPr>
              <a:t>校联考</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741670" y="1598930"/>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5741670" y="3561080"/>
            <a:ext cx="1380490" cy="829945"/>
          </a:xfrm>
          <a:prstGeom prst="rect">
            <a:avLst/>
          </a:prstGeom>
          <a:noFill/>
        </p:spPr>
        <p:txBody>
          <a:bodyPr wrap="square" rtlCol="0" anchor="t">
            <a:spAutoFit/>
          </a:bodyPr>
          <a:p>
            <a:pPr algn="ctr" defTabSz="913765"/>
            <a:r>
              <a:rPr lang="zh-CN" altLang="en-US" sz="1600">
                <a:solidFill>
                  <a:srgbClr val="C00000"/>
                </a:solidFill>
                <a:sym typeface="+mn-ea"/>
              </a:rPr>
              <a:t>（一般）</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（特殊）</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7524750" y="1884680"/>
            <a:ext cx="995680" cy="337185"/>
          </a:xfrm>
          <a:prstGeom prst="rect">
            <a:avLst/>
          </a:prstGeom>
          <a:noFill/>
        </p:spPr>
        <p:txBody>
          <a:bodyPr wrap="none" rtlCol="0" anchor="t">
            <a:spAutoFit/>
          </a:bodyPr>
          <a:p>
            <a:r>
              <a:rPr lang="zh-CN" altLang="en-US" sz="1600">
                <a:solidFill>
                  <a:srgbClr val="C00000"/>
                </a:solidFill>
              </a:rPr>
              <a:t>乐意分享</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7609205" y="3561080"/>
            <a:ext cx="1198880" cy="337185"/>
          </a:xfrm>
          <a:prstGeom prst="rect">
            <a:avLst/>
          </a:prstGeom>
          <a:noFill/>
        </p:spPr>
        <p:txBody>
          <a:bodyPr wrap="none" rtlCol="0" anchor="t">
            <a:spAutoFit/>
          </a:bodyPr>
          <a:p>
            <a:r>
              <a:rPr lang="zh-CN" altLang="en-US" sz="1600" dirty="0" smtClean="0">
                <a:solidFill>
                  <a:srgbClr val="C00000"/>
                </a:solidFill>
                <a:latin typeface="Times New Roman" panose="02020603050405020304" pitchFamily="18" charset="0"/>
                <a:cs typeface="Times New Roman" panose="02020603050405020304" pitchFamily="18" charset="0"/>
                <a:sym typeface="+mn-ea"/>
              </a:rPr>
              <a:t>成长，奉献</a:t>
            </a:r>
            <a:endParaRPr lang="zh-CN" altLang="en-US" sz="1600"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7614285" y="3081655"/>
            <a:ext cx="996315" cy="337185"/>
          </a:xfrm>
          <a:prstGeom prst="rect">
            <a:avLst/>
          </a:prstGeom>
          <a:noFill/>
        </p:spPr>
        <p:txBody>
          <a:bodyPr wrap="square" rtlCol="0" anchor="t">
            <a:spAutoFit/>
          </a:bodyPr>
          <a:p>
            <a:r>
              <a:rPr lang="zh-CN" altLang="en-US" sz="1600" dirty="0" smtClean="0">
                <a:solidFill>
                  <a:srgbClr val="C00000"/>
                </a:solidFill>
                <a:latin typeface="Times New Roman" panose="02020603050405020304" pitchFamily="18" charset="0"/>
                <a:cs typeface="Times New Roman" panose="02020603050405020304" pitchFamily="18" charset="0"/>
              </a:rPr>
              <a:t>快乐</a:t>
            </a:r>
            <a:endParaRPr lang="zh-CN" altLang="en-US" sz="1600" dirty="0" smtClean="0">
              <a:solidFill>
                <a:srgbClr val="C0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7609205" y="4278630"/>
            <a:ext cx="995680" cy="337185"/>
          </a:xfrm>
          <a:prstGeom prst="rect">
            <a:avLst/>
          </a:prstGeom>
          <a:noFill/>
        </p:spPr>
        <p:txBody>
          <a:bodyPr wrap="none" rtlCol="0" anchor="t">
            <a:spAutoFit/>
          </a:bodyPr>
          <a:p>
            <a:r>
              <a:rPr lang="zh-CN" altLang="en-US" sz="1600" dirty="0" smtClean="0">
                <a:solidFill>
                  <a:srgbClr val="C00000"/>
                </a:solidFill>
                <a:latin typeface="Times New Roman" panose="02020603050405020304" pitchFamily="18" charset="0"/>
                <a:cs typeface="Times New Roman" panose="02020603050405020304" pitchFamily="18" charset="0"/>
              </a:rPr>
              <a:t>期待精彩</a:t>
            </a:r>
            <a:endParaRPr lang="zh-CN" altLang="en-US" dirty="0" smtClean="0">
              <a:latin typeface="Times New Roman" panose="02020603050405020304" pitchFamily="18" charset="0"/>
              <a:cs typeface="Times New Roman" panose="02020603050405020304" pitchFamily="18" charset="0"/>
            </a:endParaRPr>
          </a:p>
        </p:txBody>
      </p:sp>
      <p:sp>
        <p:nvSpPr>
          <p:cNvPr id="13" name="文本框 12"/>
          <p:cNvSpPr txBox="1"/>
          <p:nvPr/>
        </p:nvSpPr>
        <p:spPr>
          <a:xfrm>
            <a:off x="266065" y="4063365"/>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介绍暑期社会实践活动安排</a:t>
            </a:r>
            <a:endParaRPr lang="zh-CN" altLang="en-US" sz="1600" dirty="0" smtClean="0">
              <a:solidFill>
                <a:srgbClr val="0070C0"/>
              </a:solidFill>
              <a:latin typeface="Times New Roman" panose="02020603050405020304" pitchFamily="18" charset="0"/>
              <a:cs typeface="Times New Roman" panose="02020603050405020304" pitchFamily="18" charset="0"/>
              <a:sym typeface="+mn-ea"/>
            </a:endParaRPr>
          </a:p>
        </p:txBody>
      </p:sp>
      <p:cxnSp>
        <p:nvCxnSpPr>
          <p:cNvPr id="15" name="直接连接符 14"/>
          <p:cNvCxnSpPr/>
          <p:nvPr/>
        </p:nvCxnSpPr>
        <p:spPr>
          <a:xfrm>
            <a:off x="5563870" y="3020060"/>
            <a:ext cx="1649730" cy="0"/>
          </a:xfrm>
          <a:prstGeom prst="line">
            <a:avLst/>
          </a:prstGeom>
          <a:noFill/>
          <a:ln w="12700" cap="flat" cmpd="sng" algn="ctr">
            <a:solidFill>
              <a:sysClr val="window" lastClr="FFFFFF"/>
            </a:solidFill>
            <a:prstDash val="solid"/>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6" grpId="0"/>
      <p:bldP spid="6" grpId="1"/>
      <p:bldP spid="7" grpId="0"/>
      <p:bldP spid="7" grpId="1"/>
      <p:bldP spid="8" grpId="0"/>
      <p:bldP spid="8" grpId="1"/>
      <p:bldP spid="11" grpId="0"/>
      <p:bldP spid="11" grpId="1"/>
      <p:bldP spid="12" grpId="0"/>
      <p:bldP spid="12" grpId="1"/>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56907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Appreciation </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20220317金丽衢</a:t>
            </a:r>
            <a:r>
              <a:rPr lang="en-US" altLang="zh-CN" sz="1400" b="1" dirty="0">
                <a:solidFill>
                  <a:srgbClr val="00B0F0"/>
                </a:solidFill>
                <a:latin typeface="微软雅黑" panose="020B0503020204020204" pitchFamily="34" charset="-122"/>
                <a:ea typeface="微软雅黑" panose="020B0503020204020204" pitchFamily="34" charset="-122"/>
              </a:rPr>
              <a:t>12</a:t>
            </a:r>
            <a:r>
              <a:rPr lang="zh-CN" altLang="en-US" sz="1400" b="1" dirty="0">
                <a:solidFill>
                  <a:srgbClr val="00B0F0"/>
                </a:solidFill>
                <a:latin typeface="微软雅黑" panose="020B0503020204020204" pitchFamily="34" charset="-122"/>
                <a:ea typeface="微软雅黑" panose="020B0503020204020204" pitchFamily="34" charset="-122"/>
              </a:rPr>
              <a:t>校联考</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a:t>
                      </a:r>
                      <a:r>
                        <a:rPr lang="zh-CN" altLang="en-US" sz="1600" b="1">
                          <a:solidFill>
                            <a:srgbClr val="0070C0"/>
                          </a:solidFill>
                        </a:rPr>
                        <a:t>朋友交换生 Jonny 发来邮件，询问你暑期社会实践活动安排</a:t>
                      </a:r>
                      <a:r>
                        <a:rPr lang="zh-CN" altLang="en-US" sz="1600" b="1"/>
                        <a:t>。请你给他回一封邮件，内容包括：</a:t>
                      </a:r>
                      <a:endParaRPr lang="zh-CN" altLang="en-US" sz="1600" b="1"/>
                    </a:p>
                    <a:p>
                      <a:pPr>
                        <a:buNone/>
                      </a:pPr>
                      <a:r>
                        <a:rPr lang="zh-CN" altLang="en-US" sz="1600" b="1">
                          <a:solidFill>
                            <a:srgbClr val="C00000"/>
                          </a:solidFill>
                        </a:rPr>
                        <a:t>1. 表明写信目的</a:t>
                      </a:r>
                      <a:r>
                        <a:rPr lang="zh-CN" altLang="en-US" sz="1600" b="1"/>
                        <a:t>；</a:t>
                      </a:r>
                      <a:endParaRPr lang="zh-CN" altLang="en-US" sz="1600" b="1"/>
                    </a:p>
                    <a:p>
                      <a:pPr>
                        <a:buNone/>
                      </a:pPr>
                      <a:r>
                        <a:rPr lang="zh-CN" altLang="en-US" sz="1600" b="1"/>
                        <a:t>2. </a:t>
                      </a:r>
                      <a:r>
                        <a:rPr lang="zh-CN" altLang="en-US" sz="1600" b="1">
                          <a:solidFill>
                            <a:srgbClr val="00B050"/>
                          </a:solidFill>
                        </a:rPr>
                        <a:t>介绍活动安排</a:t>
                      </a:r>
                      <a:r>
                        <a:rPr lang="zh-CN" altLang="en-US" sz="1600" b="1"/>
                        <a:t>；</a:t>
                      </a:r>
                      <a:endParaRPr lang="zh-CN" altLang="en-US" sz="1600" b="1"/>
                    </a:p>
                    <a:p>
                      <a:pPr>
                        <a:buNone/>
                      </a:pPr>
                      <a:r>
                        <a:rPr lang="zh-CN" altLang="en-US" sz="1600" b="1"/>
                        <a:t>3. </a:t>
                      </a:r>
                      <a:r>
                        <a:rPr lang="zh-CN" altLang="en-US" sz="1600" b="1">
                          <a:solidFill>
                            <a:srgbClr val="7030A0"/>
                          </a:solidFill>
                        </a:rPr>
                        <a:t>询问对方计划</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Jonny, </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0070C0"/>
                          </a:solidFill>
                          <a:latin typeface="Times New Roman" panose="02020603050405020304" pitchFamily="18" charset="0"/>
                          <a:cs typeface="Times New Roman" panose="02020603050405020304" pitchFamily="18" charset="0"/>
                        </a:rPr>
                        <a:t> I’m </a:t>
                      </a:r>
                      <a:r>
                        <a:rPr lang="en-US" altLang="zh-CN" sz="1600" b="0" u="sng">
                          <a:solidFill>
                            <a:srgbClr val="0070C0"/>
                          </a:solidFill>
                          <a:latin typeface="Times New Roman" panose="02020603050405020304" pitchFamily="18" charset="0"/>
                          <a:cs typeface="Times New Roman" panose="02020603050405020304" pitchFamily="18" charset="0"/>
                        </a:rPr>
                        <a:t>glad</a:t>
                      </a:r>
                      <a:r>
                        <a:rPr lang="en-US" altLang="zh-CN" sz="1600" b="0">
                          <a:solidFill>
                            <a:srgbClr val="0070C0"/>
                          </a:solidFill>
                          <a:latin typeface="Times New Roman" panose="02020603050405020304" pitchFamily="18" charset="0"/>
                          <a:cs typeface="Times New Roman" panose="02020603050405020304" pitchFamily="18" charset="0"/>
                        </a:rPr>
                        <a:t> to receive your letter </a:t>
                      </a:r>
                      <a:r>
                        <a:rPr lang="en-US" altLang="zh-CN" sz="1600" b="0">
                          <a:solidFill>
                            <a:schemeClr val="tx1"/>
                          </a:solidFill>
                          <a:latin typeface="Times New Roman" panose="02020603050405020304" pitchFamily="18" charset="0"/>
                          <a:cs typeface="Times New Roman" panose="02020603050405020304" pitchFamily="18" charset="0"/>
                        </a:rPr>
                        <a:t>and </a:t>
                      </a:r>
                      <a:r>
                        <a:rPr lang="en-US" altLang="zh-CN" sz="1600" b="0">
                          <a:solidFill>
                            <a:srgbClr val="C00000"/>
                          </a:solidFill>
                          <a:latin typeface="Times New Roman" panose="02020603050405020304" pitchFamily="18" charset="0"/>
                          <a:cs typeface="Times New Roman" panose="02020603050405020304" pitchFamily="18" charset="0"/>
                        </a:rPr>
                        <a:t>I’</a:t>
                      </a:r>
                      <a:r>
                        <a:rPr lang="en-US" altLang="zh-CN" sz="1600" b="0" u="sng">
                          <a:solidFill>
                            <a:srgbClr val="C00000"/>
                          </a:solidFill>
                          <a:latin typeface="Times New Roman" panose="02020603050405020304" pitchFamily="18" charset="0"/>
                          <a:cs typeface="Times New Roman" panose="02020603050405020304" pitchFamily="18" charset="0"/>
                        </a:rPr>
                        <a:t>d like to share</a:t>
                      </a: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0070C0"/>
                          </a:solidFill>
                          <a:latin typeface="Times New Roman" panose="02020603050405020304" pitchFamily="18" charset="0"/>
                          <a:cs typeface="Times New Roman" panose="02020603050405020304" pitchFamily="18" charset="0"/>
                        </a:rPr>
                        <a:t>my plans for social practice in the coming summer vacation with you</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present my community is recruiting student volunteers and I’m </a:t>
                      </a:r>
                      <a:r>
                        <a:rPr lang="en-US" altLang="zh-CN" sz="1600" b="0" u="sng">
                          <a:solidFill>
                            <a:schemeClr val="tx1"/>
                          </a:solidFill>
                          <a:latin typeface="Times New Roman" panose="02020603050405020304" pitchFamily="18" charset="0"/>
                          <a:cs typeface="Times New Roman" panose="02020603050405020304" pitchFamily="18" charset="0"/>
                        </a:rPr>
                        <a:t>lucky</a:t>
                      </a:r>
                      <a:r>
                        <a:rPr lang="en-US" altLang="zh-CN" sz="1600" b="0">
                          <a:solidFill>
                            <a:schemeClr val="tx1"/>
                          </a:solidFill>
                          <a:latin typeface="Times New Roman" panose="02020603050405020304" pitchFamily="18" charset="0"/>
                          <a:cs typeface="Times New Roman" panose="02020603050405020304" pitchFamily="18" charset="0"/>
                        </a:rPr>
                        <a:t> enough to be admitted. So </a:t>
                      </a:r>
                      <a:r>
                        <a:rPr lang="en-US" altLang="zh-CN" sz="1600" b="0">
                          <a:solidFill>
                            <a:srgbClr val="00B050"/>
                          </a:solidFill>
                          <a:latin typeface="Times New Roman" panose="02020603050405020304" pitchFamily="18" charset="0"/>
                          <a:cs typeface="Times New Roman" panose="02020603050405020304" pitchFamily="18" charset="0"/>
                        </a:rPr>
                        <a:t>during the holiday, I’ll participate in various activities organized by the volunteer group</a:t>
                      </a:r>
                      <a:r>
                        <a:rPr lang="en-US" altLang="zh-CN" sz="1600" b="0">
                          <a:solidFill>
                            <a:schemeClr val="tx1"/>
                          </a:solidFill>
                          <a:latin typeface="Times New Roman" panose="02020603050405020304" pitchFamily="18" charset="0"/>
                          <a:cs typeface="Times New Roman" panose="02020603050405020304" pitchFamily="18" charset="0"/>
                        </a:rPr>
                        <a:t>, including </a:t>
                      </a:r>
                      <a:r>
                        <a:rPr lang="en-US" altLang="zh-CN" sz="1600" b="0">
                          <a:solidFill>
                            <a:srgbClr val="00B050"/>
                          </a:solidFill>
                          <a:latin typeface="Times New Roman" panose="02020603050405020304" pitchFamily="18" charset="0"/>
                          <a:cs typeface="Times New Roman" panose="02020603050405020304" pitchFamily="18" charset="0"/>
                        </a:rPr>
                        <a:t>cleaning the community, teaching residents how to sort out rubbish and visiting the elderly in the local nursery home</a:t>
                      </a: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u="sng">
                          <a:solidFill>
                            <a:schemeClr val="tx1"/>
                          </a:solidFill>
                          <a:latin typeface="Times New Roman" panose="02020603050405020304" pitchFamily="18" charset="0"/>
                          <a:cs typeface="Times New Roman" panose="02020603050405020304" pitchFamily="18" charset="0"/>
                        </a:rPr>
                        <a:t>Hopefully,</a:t>
                      </a:r>
                      <a:r>
                        <a:rPr lang="en-US" altLang="zh-CN" sz="1600" b="0">
                          <a:solidFill>
                            <a:schemeClr val="tx1"/>
                          </a:solidFill>
                          <a:latin typeface="Times New Roman" panose="02020603050405020304" pitchFamily="18" charset="0"/>
                          <a:cs typeface="Times New Roman" panose="02020603050405020304" pitchFamily="18" charset="0"/>
                        </a:rPr>
                        <a:t> I’ll have a meaningful and unforgettable experience. </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7030A0"/>
                          </a:solidFill>
                          <a:latin typeface="Times New Roman" panose="02020603050405020304" pitchFamily="18" charset="0"/>
                          <a:cs typeface="Times New Roman" panose="02020603050405020304" pitchFamily="18" charset="0"/>
                        </a:rPr>
                        <a:t>What are your plans for the vacation?</a:t>
                      </a:r>
                      <a:r>
                        <a:rPr lang="en-US" altLang="zh-CN" sz="1600" b="0">
                          <a:solidFill>
                            <a:schemeClr val="tx1"/>
                          </a:solidFill>
                          <a:latin typeface="Times New Roman" panose="02020603050405020304" pitchFamily="18" charset="0"/>
                          <a:cs typeface="Times New Roman" panose="02020603050405020304" pitchFamily="18" charset="0"/>
                        </a:rPr>
                        <a:t> Looking forward to your reply.</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Yours,</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710" y="3620135"/>
            <a:ext cx="1032510" cy="1482725"/>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95630" y="3717925"/>
            <a:ext cx="972185" cy="1346200"/>
          </a:xfrm>
          <a:prstGeom prst="rect">
            <a:avLst/>
          </a:prstGeom>
        </p:spPr>
      </p:pic>
      <p:sp>
        <p:nvSpPr>
          <p:cNvPr id="15" name="矩形 14"/>
          <p:cNvSpPr/>
          <p:nvPr/>
        </p:nvSpPr>
        <p:spPr>
          <a:xfrm>
            <a:off x="1674495" y="3905250"/>
            <a:ext cx="6366510" cy="972185"/>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125855" y="3930015"/>
            <a:ext cx="6778625" cy="922020"/>
          </a:xfrm>
          <a:prstGeom prst="rect">
            <a:avLst/>
          </a:prstGeom>
          <a:noFill/>
        </p:spPr>
        <p:txBody>
          <a:bodyPr wrap="square" rtlCol="0">
            <a:spAutoFit/>
          </a:bodyPr>
          <a:p>
            <a:r>
              <a:rPr lang="en-US" altLang="zh-CN"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    本文情感饱满，如</a:t>
            </a:r>
            <a:r>
              <a:rPr lang="en-US" altLang="zh-CN" b="1" dirty="0" smtClean="0">
                <a:latin typeface="Times New Roman" panose="02020603050405020304" pitchFamily="18" charset="0"/>
                <a:cs typeface="Times New Roman" panose="02020603050405020304" pitchFamily="18" charset="0"/>
              </a:rPr>
              <a:t>“  I’m glad</a:t>
            </a:r>
            <a:r>
              <a:rPr lang="zh-CN" b="1" dirty="0" smtClean="0">
                <a:latin typeface="Times New Roman" panose="02020603050405020304" pitchFamily="18" charset="0"/>
                <a:cs typeface="Times New Roman" panose="02020603050405020304" pitchFamily="18" charset="0"/>
              </a:rPr>
              <a:t>，I</a:t>
            </a:r>
            <a:r>
              <a:rPr lang="en-US" altLang="zh-CN" b="1" dirty="0" smtClean="0">
                <a:latin typeface="Times New Roman" panose="02020603050405020304" pitchFamily="18" charset="0"/>
                <a:cs typeface="Times New Roman" panose="02020603050405020304" pitchFamily="18" charset="0"/>
              </a:rPr>
              <a:t>’</a:t>
            </a:r>
            <a:r>
              <a:rPr lang="zh-CN" b="1" dirty="0" smtClean="0">
                <a:latin typeface="Times New Roman" panose="02020603050405020304" pitchFamily="18" charset="0"/>
                <a:cs typeface="Times New Roman" panose="02020603050405020304" pitchFamily="18" charset="0"/>
              </a:rPr>
              <a:t>d like to share</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体现作者真诚待人</a:t>
            </a:r>
            <a:r>
              <a:rPr lang="zh-CN" b="1" dirty="0" smtClean="0">
                <a:latin typeface="Times New Roman" panose="02020603050405020304" pitchFamily="18" charset="0"/>
                <a:cs typeface="Times New Roman" panose="02020603050405020304" pitchFamily="18" charset="0"/>
              </a:rPr>
              <a:t>，语气得体；</a:t>
            </a:r>
            <a:r>
              <a:rPr lang="en-US" altLang="zh-CN" b="1" dirty="0" smtClean="0">
                <a:latin typeface="Times New Roman" panose="02020603050405020304" pitchFamily="18" charset="0"/>
                <a:cs typeface="Times New Roman" panose="02020603050405020304" pitchFamily="18" charset="0"/>
                <a:sym typeface="+mn-ea"/>
              </a:rPr>
              <a:t>“</a:t>
            </a:r>
            <a:r>
              <a:rPr lang="zh-CN" b="1" dirty="0" smtClean="0">
                <a:latin typeface="Times New Roman" panose="02020603050405020304" pitchFamily="18" charset="0"/>
                <a:cs typeface="Times New Roman" panose="02020603050405020304" pitchFamily="18" charset="0"/>
              </a:rPr>
              <a:t>I</a:t>
            </a:r>
            <a:r>
              <a:rPr lang="en-US" altLang="zh-CN" b="1" dirty="0" smtClean="0">
                <a:latin typeface="Times New Roman" panose="02020603050405020304" pitchFamily="18" charset="0"/>
                <a:cs typeface="Times New Roman" panose="02020603050405020304" pitchFamily="18" charset="0"/>
              </a:rPr>
              <a:t>’</a:t>
            </a:r>
            <a:r>
              <a:rPr lang="zh-CN" b="1" dirty="0" smtClean="0">
                <a:latin typeface="Times New Roman" panose="02020603050405020304" pitchFamily="18" charset="0"/>
                <a:cs typeface="Times New Roman" panose="02020603050405020304" pitchFamily="18" charset="0"/>
              </a:rPr>
              <a:t>m lucky enough，Hopefully</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表明作者对暑假活动的兴奋和期待，</a:t>
            </a:r>
            <a:r>
              <a:rPr lang="en-US" altLang="zh-CN" b="1" dirty="0" smtClean="0">
                <a:latin typeface="Times New Roman" panose="02020603050405020304" pitchFamily="18" charset="0"/>
                <a:cs typeface="Times New Roman" panose="02020603050405020304" pitchFamily="18" charset="0"/>
              </a:rPr>
              <a:t>容易引起共鸣，读者会更容易接受</a:t>
            </a:r>
            <a:r>
              <a:rPr lang="zh-CN" altLang="en-US" b="1" dirty="0" smtClean="0">
                <a:latin typeface="Times New Roman" panose="02020603050405020304" pitchFamily="18" charset="0"/>
                <a:cs typeface="Times New Roman" panose="02020603050405020304" pitchFamily="18" charset="0"/>
              </a:rPr>
              <a:t>。本篇范文内容完整、以</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暑期社会实践活动安排</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为中心，层层推进，逻辑连贯，段落清晰。</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2250"/>
                            </p:stCondLst>
                            <p:childTnLst>
                              <p:par>
                                <p:cTn id="10" presetID="3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bldLvl="0" animBg="1"/>
      <p:bldP spid="15" grpId="1" animBg="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635"/>
            <a:ext cx="9144635" cy="51441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p15:prstTrans prst="airplane"/>
      </p:transition>
    </mc:Choice>
    <mc:Fallback>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56907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Critical thinking </a:t>
            </a:r>
            <a:r>
              <a:rPr lang="zh-CN" altLang="en-US" sz="1400" b="1" dirty="0">
                <a:solidFill>
                  <a:srgbClr val="00B0F0"/>
                </a:solidFill>
                <a:latin typeface="微软雅黑" panose="020B0503020204020204" pitchFamily="34" charset="-122"/>
                <a:ea typeface="微软雅黑" panose="020B0503020204020204" pitchFamily="34" charset="-122"/>
              </a:rPr>
              <a:t>（以</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20220317金丽衢</a:t>
            </a:r>
            <a:r>
              <a:rPr lang="en-US" altLang="zh-CN" sz="1400" b="1" dirty="0">
                <a:solidFill>
                  <a:srgbClr val="00B0F0"/>
                </a:solidFill>
                <a:latin typeface="微软雅黑" panose="020B0503020204020204" pitchFamily="34" charset="-122"/>
                <a:ea typeface="微软雅黑" panose="020B0503020204020204" pitchFamily="34" charset="-122"/>
              </a:rPr>
              <a:t>12</a:t>
            </a:r>
            <a:r>
              <a:rPr lang="zh-CN" altLang="en-US" sz="1400" b="1" dirty="0">
                <a:solidFill>
                  <a:srgbClr val="00B0F0"/>
                </a:solidFill>
                <a:latin typeface="微软雅黑" panose="020B0503020204020204" pitchFamily="34" charset="-122"/>
                <a:ea typeface="微软雅黑" panose="020B0503020204020204" pitchFamily="34" charset="-122"/>
              </a:rPr>
              <a:t>校联考</a:t>
            </a:r>
            <a:r>
              <a:rPr lang="en-US" altLang="zh-CN" sz="1400" b="1" dirty="0">
                <a:solidFill>
                  <a:srgbClr val="00B0F0"/>
                </a:solidFill>
                <a:latin typeface="微软雅黑" panose="020B0503020204020204" pitchFamily="34" charset="-122"/>
                <a:ea typeface="微软雅黑" panose="020B0503020204020204" pitchFamily="34" charset="-122"/>
              </a:rPr>
              <a:t> </a:t>
            </a:r>
            <a:r>
              <a:rPr lang="zh-CN" altLang="en-US" sz="1400" b="1" dirty="0">
                <a:solidFill>
                  <a:srgbClr val="00B0F0"/>
                </a:solidFill>
                <a:latin typeface="微软雅黑" panose="020B0503020204020204" pitchFamily="34" charset="-122"/>
                <a:ea typeface="微软雅黑" panose="020B0503020204020204" pitchFamily="34" charset="-122"/>
              </a:rPr>
              <a:t>为例）</a:t>
            </a:r>
            <a:endParaRPr lang="zh-CN" altLang="en-US" sz="14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假定你是李华，你的朋友交换生 Jonny 发来邮件，询问你暑期社会实践活动安排。请你给他回一封邮件，内容包括：</a:t>
                      </a:r>
                      <a:endParaRPr lang="zh-CN" altLang="en-US" sz="1600" b="1"/>
                    </a:p>
                    <a:p>
                      <a:pPr>
                        <a:buNone/>
                      </a:pPr>
                      <a:r>
                        <a:rPr lang="zh-CN" altLang="en-US" sz="1600" b="1"/>
                        <a:t>1. 表明写信目的；</a:t>
                      </a:r>
                      <a:endParaRPr lang="zh-CN" altLang="en-US" sz="1600" b="1"/>
                    </a:p>
                    <a:p>
                      <a:pPr>
                        <a:buNone/>
                      </a:pPr>
                      <a:r>
                        <a:rPr lang="zh-CN" altLang="en-US" sz="1600" b="1"/>
                        <a:t>2. 介绍活动安排；</a:t>
                      </a:r>
                      <a:endParaRPr lang="zh-CN" altLang="en-US" sz="1600" b="1"/>
                    </a:p>
                    <a:p>
                      <a:pPr>
                        <a:buNone/>
                      </a:pPr>
                      <a:r>
                        <a:rPr lang="zh-CN" altLang="en-US" sz="1600" b="1"/>
                        <a:t>3. 询问对方计划。</a:t>
                      </a:r>
                      <a:endParaRPr lang="zh-CN" altLang="en-US" sz="1600" b="1"/>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Jonny, </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I’m glad to receive your letter and I’d like to share my plans for social practice in the coming summer vacation with you.</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present my community is recruiting student volunteers and I’m lucky enough to be admitted. So during the holiday, I’ll participate in various activities organized by the volunteer group, including cleaning the community, teaching residents how to sort out rubbish and visiting the elderly in the local nursery home. Hopefully, I’ll have a meaningful and unforgettable experience. </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What are your plans for the vacation? Looking forward to your reply.</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Yours,</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710" y="3620135"/>
            <a:ext cx="1032510" cy="1482725"/>
          </a:xfrm>
          <a:prstGeom prst="rect">
            <a:avLst/>
          </a:prstGeom>
        </p:spPr>
      </p:pic>
      <p:sp>
        <p:nvSpPr>
          <p:cNvPr id="8" name="线形标注 2 7"/>
          <p:cNvSpPr/>
          <p:nvPr/>
        </p:nvSpPr>
        <p:spPr>
          <a:xfrm rot="10800000">
            <a:off x="534035" y="4039235"/>
            <a:ext cx="4702175" cy="720090"/>
          </a:xfrm>
          <a:prstGeom prst="borderCallout2">
            <a:avLst>
              <a:gd name="adj1" fmla="val 18750"/>
              <a:gd name="adj2" fmla="val -8333"/>
              <a:gd name="adj3" fmla="val 18750"/>
              <a:gd name="adj4" fmla="val -16667"/>
              <a:gd name="adj5" fmla="val 117989"/>
              <a:gd name="adj6" fmla="val -32275"/>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l"/>
            <a:endParaRPr lang="en-US" altLang="zh-CN">
              <a:solidFill>
                <a:srgbClr val="C00000"/>
              </a:solidFill>
            </a:endParaRPr>
          </a:p>
        </p:txBody>
      </p:sp>
      <p:sp>
        <p:nvSpPr>
          <p:cNvPr id="7" name="文本框 6"/>
          <p:cNvSpPr txBox="1"/>
          <p:nvPr/>
        </p:nvSpPr>
        <p:spPr>
          <a:xfrm>
            <a:off x="574675" y="4039235"/>
            <a:ext cx="4661535" cy="714375"/>
          </a:xfrm>
          <a:prstGeom prst="rect">
            <a:avLst/>
          </a:prstGeom>
          <a:noFill/>
        </p:spPr>
        <p:txBody>
          <a:bodyPr wrap="square" rtlCol="0">
            <a:spAutoFit/>
          </a:bodyPr>
          <a:p>
            <a:r>
              <a:rPr lang="zh-CN" altLang="en-US" dirty="0" smtClean="0">
                <a:solidFill>
                  <a:srgbClr val="C00000"/>
                </a:solidFill>
                <a:latin typeface="Times New Roman" panose="02020603050405020304" pitchFamily="18" charset="0"/>
                <a:cs typeface="Times New Roman" panose="02020603050405020304" pitchFamily="18" charset="0"/>
              </a:rPr>
              <a:t>Looking forward to your reply通常用于咨询或邀请。此处改为</a:t>
            </a:r>
            <a:r>
              <a:rPr lang="en-US" altLang="zh-CN" dirty="0" smtClean="0">
                <a:solidFill>
                  <a:srgbClr val="C00000"/>
                </a:solidFill>
                <a:latin typeface="Times New Roman" panose="02020603050405020304" pitchFamily="18" charset="0"/>
                <a:cs typeface="Times New Roman" panose="02020603050405020304" pitchFamily="18" charset="0"/>
              </a:rPr>
              <a:t> “Wish you an enjoyable and fulfilling holiday”, </a:t>
            </a:r>
            <a:r>
              <a:rPr lang="zh-CN" altLang="en-US" dirty="0" smtClean="0">
                <a:solidFill>
                  <a:srgbClr val="C00000"/>
                </a:solidFill>
                <a:latin typeface="Times New Roman" panose="02020603050405020304" pitchFamily="18" charset="0"/>
                <a:cs typeface="Times New Roman" panose="02020603050405020304" pitchFamily="18" charset="0"/>
              </a:rPr>
              <a:t>既增强感情，又与第二段</a:t>
            </a:r>
            <a:r>
              <a:rPr lang="en-US" altLang="zh-CN" dirty="0" smtClean="0">
                <a:solidFill>
                  <a:srgbClr val="C00000"/>
                </a:solidFill>
                <a:latin typeface="Times New Roman" panose="02020603050405020304" pitchFamily="18" charset="0"/>
                <a:cs typeface="Times New Roman" panose="02020603050405020304" pitchFamily="18" charset="0"/>
              </a:rPr>
              <a:t>“Hopefully...”</a:t>
            </a:r>
            <a:r>
              <a:rPr lang="zh-CN" altLang="en-US" dirty="0" smtClean="0">
                <a:solidFill>
                  <a:srgbClr val="C00000"/>
                </a:solidFill>
                <a:latin typeface="Times New Roman" panose="02020603050405020304" pitchFamily="18" charset="0"/>
                <a:cs typeface="Times New Roman" panose="02020603050405020304" pitchFamily="18" charset="0"/>
              </a:rPr>
              <a:t>语义连贯，一气呵成。</a:t>
            </a:r>
            <a:endParaRPr lang="zh-CN" altLang="en-US" dirty="0" smtClean="0">
              <a:solidFill>
                <a:srgbClr val="C00000"/>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5501005" y="3620135"/>
            <a:ext cx="2765425" cy="324485"/>
          </a:xfrm>
          <a:prstGeom prst="round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2500"/>
                            </p:stCondLst>
                            <p:childTnLst>
                              <p:par>
                                <p:cTn id="10" presetID="3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7" grpId="0"/>
      <p:bldP spid="7" grpId="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20624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09600">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en-US" altLang="zh-CN" sz="12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rPr>
                        <a:t>Clear levels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rPr>
                        <a:t>Complete</a:t>
                      </a:r>
                      <a:r>
                        <a:rPr lang="en-US" altLang="zh-CN" sz="1200">
                          <a:solidFill>
                            <a:srgbClr val="002060"/>
                          </a:solidFill>
                        </a:rPr>
                        <a:t> points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en-US" altLang="zh-CN"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rPr>
                        <a:t>Authentic</a:t>
                      </a:r>
                      <a:r>
                        <a:rPr lang="en-US" altLang="zh-CN" sz="1200">
                          <a:solidFill>
                            <a:srgbClr val="002060"/>
                          </a:solidFill>
                        </a:rPr>
                        <a:t> emotions</a:t>
                      </a:r>
                      <a:endParaRPr lang="en-US" altLang="zh-CN" sz="1200">
                        <a:solidFill>
                          <a:srgbClr val="002060"/>
                        </a:solidFill>
                      </a:endParaRPr>
                    </a:p>
                  </a:txBody>
                  <a:tcPr>
                    <a:solidFill>
                      <a:schemeClr val="tx2">
                        <a:lumMod val="20000"/>
                        <a:lumOff val="80000"/>
                      </a:schemeClr>
                    </a:solidFill>
                  </a:tcPr>
                </a:tc>
              </a:tr>
              <a:tr h="786130">
                <a:tc rowSpan="3">
                  <a:txBody>
                    <a:bodyPr/>
                    <a:p>
                      <a:pPr>
                        <a:buNone/>
                      </a:pPr>
                      <a:r>
                        <a:rPr lang="zh-CN" altLang="en-US" sz="1600"/>
                        <a:t>假定你是李华，你的英国朋友 Jason 上周五邀请你观看了他参加的留学生中文辩论赛，并在获奖后向你征求改进建议。请你用英文给他写一封邮件，内容包括:</a:t>
                      </a:r>
                      <a:endParaRPr lang="zh-CN" altLang="en-US" sz="1600"/>
                    </a:p>
                    <a:p>
                      <a:pPr>
                        <a:buNone/>
                      </a:pPr>
                      <a:r>
                        <a:rPr lang="zh-CN" altLang="en-US" sz="1600"/>
                        <a:t>1.祝贺获奖;</a:t>
                      </a:r>
                      <a:endParaRPr lang="zh-CN" altLang="en-US" sz="1600"/>
                    </a:p>
                    <a:p>
                      <a:pPr>
                        <a:buNone/>
                      </a:pPr>
                      <a:r>
                        <a:rPr lang="zh-CN" altLang="en-US" sz="1600"/>
                        <a:t>2.提出建议;</a:t>
                      </a:r>
                      <a:endParaRPr lang="zh-CN" altLang="en-US" sz="1600"/>
                    </a:p>
                    <a:p>
                      <a:pPr>
                        <a:buNone/>
                      </a:pPr>
                      <a:r>
                        <a:rPr lang="zh-CN" altLang="en-US" sz="1600"/>
                        <a:t>3.表达祝愿。</a:t>
                      </a:r>
                      <a:endParaRPr lang="zh-CN" altLang="en-US" sz="1600"/>
                    </a:p>
                  </a:txBody>
                  <a:tcPr>
                    <a:solidFill>
                      <a:schemeClr val="accent1">
                        <a:lumMod val="20000"/>
                        <a:lumOff val="80000"/>
                      </a:schemeClr>
                    </a:solidFill>
                  </a:tcPr>
                </a:tc>
                <a:tc>
                  <a:txBody>
                    <a:bodyPr/>
                    <a:p>
                      <a:pPr>
                        <a:buNone/>
                      </a:pPr>
                      <a:r>
                        <a:rPr lang="zh-CN" altLang="en-US" sz="1600"/>
                        <a:t>Dear Jason,</a:t>
                      </a:r>
                      <a:endParaRPr lang="zh-CN" altLang="en-US" sz="1600"/>
                    </a:p>
                    <a:p>
                      <a:pPr>
                        <a:buNone/>
                      </a:pPr>
                      <a:r>
                        <a:rPr lang="en-US" altLang="zh-CN" sz="1600"/>
                        <a:t>   ...</a:t>
                      </a:r>
                      <a:endParaRPr lang="en-US" altLang="zh-CN" sz="1600"/>
                    </a:p>
                    <a:p>
                      <a:pPr>
                        <a:buNone/>
                      </a:pPr>
                      <a:r>
                        <a:rPr lang="en-US" altLang="zh-CN" sz="1600"/>
                        <a:t>            Yours,                                                     </a:t>
                      </a:r>
                      <a:endParaRPr lang="en-US" altLang="zh-CN" sz="1600"/>
                    </a:p>
                    <a:p>
                      <a:pPr>
                        <a:buNone/>
                      </a:pPr>
                      <a:r>
                        <a:rPr lang="en-US" altLang="zh-CN" sz="1600"/>
                        <a:t>           Li Hua       </a:t>
                      </a:r>
                      <a:endParaRPr lang="en-US" altLang="zh-CN" sz="1600"/>
                    </a:p>
                  </a:txBody>
                  <a:tcPr>
                    <a:solidFill>
                      <a:schemeClr val="accent1">
                        <a:lumMod val="20000"/>
                        <a:lumOff val="80000"/>
                      </a:schemeClr>
                    </a:solidFill>
                  </a:tcPr>
                </a:tc>
                <a:tc>
                  <a:txBody>
                    <a:bodyPr/>
                    <a:p>
                      <a:pPr>
                        <a:buNone/>
                      </a:pPr>
                      <a:r>
                        <a:rPr lang="zh-CN" altLang="en-US" sz="1600">
                          <a:sym typeface="+mn-ea"/>
                        </a:rPr>
                        <a:t>留学生中文辩论赛获奖后征求改进建议</a:t>
                      </a:r>
                      <a:endParaRPr lang="zh-CN" altLang="en-US" sz="1600">
                        <a:sym typeface="+mn-ea"/>
                      </a:endParaRPr>
                    </a:p>
                  </a:txBody>
                  <a:tcPr>
                    <a:solidFill>
                      <a:schemeClr val="accent1">
                        <a:lumMod val="20000"/>
                        <a:lumOff val="80000"/>
                      </a:schemeClr>
                    </a:solidFill>
                  </a:tcPr>
                </a:tc>
                <a:tc rowSpan="3">
                  <a:txBody>
                    <a:bodyPr/>
                    <a:p>
                      <a:pPr algn="ctr">
                        <a:buNone/>
                      </a:pPr>
                      <a:r>
                        <a:rPr lang="zh-CN" altLang="en-US" sz="1600"/>
                        <a:t>辩论赛上乘表现</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sym typeface="+mn-ea"/>
                        </a:rPr>
                        <a:t>祝贺获奖</a:t>
                      </a:r>
                      <a:endParaRPr lang="zh-CN" altLang="en-US" sz="1600"/>
                    </a:p>
                    <a:p>
                      <a:pPr algn="ctr">
                        <a:buNone/>
                      </a:pPr>
                      <a:endParaRPr lang="zh-CN" altLang="en-US" sz="1600"/>
                    </a:p>
                    <a:p>
                      <a:pPr algn="ctr">
                        <a:buNone/>
                      </a:pPr>
                      <a:r>
                        <a:rPr lang="zh-CN" altLang="en-US" sz="1600"/>
                        <a:t>中文辩论</a:t>
                      </a:r>
                      <a:endParaRPr lang="zh-CN" altLang="en-US" sz="1600"/>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r>
                        <a:rPr lang="zh-CN" altLang="en-US" sz="1600"/>
                        <a:t>老外改进建议</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t>祝愿</a:t>
                      </a:r>
                      <a:endParaRPr lang="zh-CN" altLang="en-US" sz="1600"/>
                    </a:p>
                  </a:txBody>
                  <a:tcPr>
                    <a:solidFill>
                      <a:schemeClr val="accent1">
                        <a:lumMod val="20000"/>
                        <a:lumOff val="80000"/>
                      </a:schemeClr>
                    </a:solidFill>
                  </a:tcPr>
                </a:tc>
                <a:tc rowSpan="3">
                  <a:txBody>
                    <a:bodyPr/>
                    <a:p>
                      <a:pPr marL="285750" indent="-285750" algn="l">
                        <a:buFont typeface="Wingdings" panose="05000000000000000000" charset="0"/>
                        <a:buChar char="Ø"/>
                      </a:pPr>
                      <a:r>
                        <a:rPr lang="en-US" altLang="zh-CN" sz="1400">
                          <a:sym typeface="+mn-ea"/>
                        </a:rPr>
                        <a:t>Para-1: </a:t>
                      </a:r>
                      <a:endParaRPr lang="en-US" altLang="zh-CN" sz="1400">
                        <a:sym typeface="+mn-ea"/>
                      </a:endParaRPr>
                    </a:p>
                    <a:p>
                      <a:pPr algn="l">
                        <a:buNone/>
                      </a:pPr>
                      <a:r>
                        <a:rPr lang="zh-CN" altLang="en-US" sz="1600">
                          <a:sym typeface="+mn-ea"/>
                        </a:rPr>
                        <a:t>观看辩论赛</a:t>
                      </a:r>
                      <a:endParaRPr lang="zh-CN" altLang="en-US" sz="1600">
                        <a:sym typeface="+mn-ea"/>
                      </a:endParaRPr>
                    </a:p>
                    <a:p>
                      <a:pPr algn="l">
                        <a:buNone/>
                      </a:pPr>
                      <a:r>
                        <a:rPr lang="en-US" altLang="zh-CN" sz="1600"/>
                        <a:t>     </a:t>
                      </a:r>
                      <a:r>
                        <a:rPr lang="zh-CN" altLang="en-US" sz="1600"/>
                        <a:t>↓</a:t>
                      </a:r>
                      <a:r>
                        <a:rPr lang="en-US" altLang="zh-CN" sz="1600"/>
                        <a:t>   </a:t>
                      </a:r>
                      <a:endParaRPr lang="en-US" altLang="zh-CN" sz="1600"/>
                    </a:p>
                    <a:p>
                      <a:pPr algn="l">
                        <a:buNone/>
                      </a:pPr>
                      <a:r>
                        <a:rPr lang="zh-CN" altLang="en-US" sz="1600">
                          <a:sym typeface="+mn-ea"/>
                        </a:rPr>
                        <a:t>祝贺获奖</a:t>
                      </a:r>
                      <a:endParaRPr lang="en-US" altLang="zh-CN" sz="1400">
                        <a:sym typeface="+mn-ea"/>
                      </a:endParaRPr>
                    </a:p>
                    <a:p>
                      <a:pPr marL="285750" indent="-285750" algn="l">
                        <a:buFont typeface="Wingdings" panose="05000000000000000000" charset="0"/>
                        <a:buChar char="Ø"/>
                      </a:pPr>
                      <a:r>
                        <a:rPr lang="en-US" altLang="zh-CN" sz="1400">
                          <a:sym typeface="+mn-ea"/>
                        </a:rPr>
                        <a:t>Para-2: </a:t>
                      </a:r>
                      <a:endParaRPr lang="en-US" altLang="zh-CN" sz="1400">
                        <a:sym typeface="+mn-ea"/>
                      </a:endParaRPr>
                    </a:p>
                    <a:p>
                      <a:pPr algn="l">
                        <a:buNone/>
                      </a:pPr>
                      <a:r>
                        <a:rPr lang="zh-CN" altLang="en-US" sz="1600">
                          <a:sym typeface="+mn-ea"/>
                        </a:rPr>
                        <a:t>中文辩论赛不足</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r>
                        <a:rPr lang="en-US" altLang="zh-CN" sz="1600">
                          <a:solidFill>
                            <a:srgbClr val="C00000"/>
                          </a:solidFill>
                        </a:rPr>
                        <a:t> </a:t>
                      </a:r>
                      <a:endParaRPr lang="en-US" altLang="zh-CN" sz="1600">
                        <a:solidFill>
                          <a:srgbClr val="C00000"/>
                        </a:solidFill>
                      </a:endParaRPr>
                    </a:p>
                    <a:p>
                      <a:pPr algn="l">
                        <a:buNone/>
                      </a:pPr>
                      <a:r>
                        <a:rPr lang="zh-CN" altLang="en-US" sz="1600">
                          <a:sym typeface="+mn-ea"/>
                        </a:rPr>
                        <a:t>提出改进建议 </a:t>
                      </a:r>
                      <a:r>
                        <a:rPr lang="en-US" altLang="zh-CN" sz="1600">
                          <a:sym typeface="+mn-ea"/>
                        </a:rPr>
                        <a:t> </a:t>
                      </a:r>
                      <a:r>
                        <a:rPr lang="en-US" altLang="zh-CN" sz="1600"/>
                        <a:t>  </a:t>
                      </a:r>
                      <a:endParaRPr lang="zh-CN" altLang="en-US" sz="1000"/>
                    </a:p>
                    <a:p>
                      <a:pPr algn="l">
                        <a:buNone/>
                      </a:pPr>
                      <a:r>
                        <a:rPr lang="zh-CN" altLang="en-US" sz="1600"/>
                        <a:t> </a:t>
                      </a:r>
                      <a:r>
                        <a:rPr lang="en-US" altLang="zh-CN" sz="1600"/>
                        <a:t>   </a:t>
                      </a:r>
                      <a:r>
                        <a:rPr lang="zh-CN" altLang="en-US" sz="1600">
                          <a:sym typeface="+mn-ea"/>
                        </a:rPr>
                        <a:t>↓</a:t>
                      </a:r>
                      <a:r>
                        <a:rPr lang="en-US" altLang="zh-CN" sz="1600">
                          <a:sym typeface="+mn-ea"/>
                        </a:rPr>
                        <a:t>   </a:t>
                      </a:r>
                      <a:endParaRPr lang="en-US" altLang="zh-CN" sz="1600">
                        <a:sym typeface="+mn-ea"/>
                      </a:endParaRPr>
                    </a:p>
                    <a:p>
                      <a:pPr marL="285750" indent="-285750" algn="l">
                        <a:buFont typeface="Wingdings" panose="05000000000000000000" charset="0"/>
                        <a:buChar char="Ø"/>
                      </a:pPr>
                      <a:r>
                        <a:rPr lang="en-US" altLang="zh-CN" sz="1400">
                          <a:sym typeface="+mn-ea"/>
                        </a:rPr>
                        <a:t>Para-3: </a:t>
                      </a:r>
                      <a:endParaRPr lang="en-US" altLang="zh-CN" sz="1400">
                        <a:sym typeface="+mn-ea"/>
                      </a:endParaRPr>
                    </a:p>
                    <a:p>
                      <a:pPr algn="l">
                        <a:buNone/>
                      </a:pPr>
                      <a:r>
                        <a:rPr lang="zh-CN" altLang="en-US" sz="1600">
                          <a:sym typeface="+mn-ea"/>
                        </a:rPr>
                        <a:t>表达祝愿</a:t>
                      </a:r>
                      <a:endParaRPr lang="zh-CN" altLang="en-US" sz="1600">
                        <a:sym typeface="+mn-ea"/>
                      </a:endParaRPr>
                    </a:p>
                    <a:p>
                      <a:pPr algn="l">
                        <a:buNone/>
                      </a:pPr>
                      <a:r>
                        <a:rPr lang="zh-CN" altLang="en-US" sz="1600">
                          <a:sym typeface="+mn-ea"/>
                        </a:rPr>
                        <a:t> </a:t>
                      </a:r>
                      <a:r>
                        <a:rPr lang="en-US" altLang="zh-CN" sz="1600">
                          <a:sym typeface="+mn-ea"/>
                        </a:rPr>
                        <a:t>   ↓   </a:t>
                      </a:r>
                      <a:endParaRPr lang="zh-CN" altLang="en-US" sz="1600">
                        <a:solidFill>
                          <a:srgbClr val="C00000"/>
                        </a:solidFill>
                        <a:sym typeface="+mn-ea"/>
                      </a:endParaRPr>
                    </a:p>
                    <a:p>
                      <a:pPr algn="l">
                        <a:buNone/>
                      </a:pPr>
                      <a:r>
                        <a:rPr lang="zh-CN" altLang="en-US" sz="1600">
                          <a:sym typeface="+mn-ea"/>
                        </a:rPr>
                        <a:t> </a:t>
                      </a:r>
                      <a:r>
                        <a:rPr lang="en-US" altLang="zh-CN" sz="1600">
                          <a:sym typeface="+mn-ea"/>
                        </a:rPr>
                        <a:t>   ↓   </a:t>
                      </a:r>
                      <a:endParaRPr lang="en-US" altLang="zh-CN" sz="1600">
                        <a:solidFill>
                          <a:srgbClr val="C00000"/>
                        </a:solidFill>
                        <a:sym typeface="+mn-ea"/>
                      </a:endParaRPr>
                    </a:p>
                    <a:p>
                      <a:pPr>
                        <a:buNone/>
                      </a:pPr>
                      <a:endParaRPr lang="en-US" altLang="zh-CN" sz="1600">
                        <a:solidFill>
                          <a:srgbClr val="C00000"/>
                        </a:solidFill>
                        <a:sym typeface="+mn-ea"/>
                      </a:endParaRPr>
                    </a:p>
                  </a:txBody>
                  <a:tcPr>
                    <a:solidFill>
                      <a:schemeClr val="accent1">
                        <a:lumMod val="20000"/>
                        <a:lumOff val="80000"/>
                      </a:schemeClr>
                    </a:solidFill>
                  </a:tcPr>
                </a:tc>
              </a:tr>
              <a:tr h="786130">
                <a:tc vMerge="1">
                  <a:tcPr>
                    <a:solidFill>
                      <a:schemeClr val="tx2">
                        <a:lumMod val="20000"/>
                        <a:lumOff val="80000"/>
                      </a:schemeClr>
                    </a:solidFill>
                  </a:tcPr>
                </a:tc>
                <a:tc>
                  <a:txBody>
                    <a:bodyPr/>
                    <a:p>
                      <a:pPr>
                        <a:buNone/>
                      </a:pPr>
                      <a:r>
                        <a:rPr lang="zh-CN" altLang="en-US" sz="1600"/>
                        <a:t>背景信息：英国朋友 Jason 上周五邀请你观看了他参加的留学生中文辩论赛，并在获奖后向你征求改进建议</a:t>
                      </a:r>
                      <a:endParaRPr lang="zh-CN" altLang="en-US" sz="1600"/>
                    </a:p>
                  </a:txBody>
                  <a:tcPr>
                    <a:solidFill>
                      <a:schemeClr val="accent1">
                        <a:lumMod val="20000"/>
                        <a:lumOff val="80000"/>
                      </a:schemeClr>
                    </a:solidFill>
                  </a:tcPr>
                </a:tc>
                <a:tc rowSpan="2">
                  <a:txBody>
                    <a:bodyPr/>
                    <a:p>
                      <a:pPr algn="l">
                        <a:buNone/>
                      </a:pPr>
                      <a:endParaRPr lang="zh-CN" altLang="en-US" sz="1600">
                        <a:sym typeface="+mn-ea"/>
                      </a:endParaRPr>
                    </a:p>
                    <a:p>
                      <a:pPr algn="l">
                        <a:buNone/>
                      </a:pPr>
                      <a:endParaRPr lang="zh-CN" altLang="en-US" sz="1600">
                        <a:sym typeface="+mn-ea"/>
                      </a:endParaRPr>
                    </a:p>
                    <a:p>
                      <a:pPr algn="l">
                        <a:buNone/>
                      </a:pPr>
                      <a:r>
                        <a:rPr lang="zh-CN" altLang="en-US" sz="1600">
                          <a:sym typeface="+mn-ea"/>
                        </a:rPr>
                        <a:t>1.</a:t>
                      </a:r>
                      <a:r>
                        <a:rPr lang="zh-CN" altLang="en-US" sz="1600">
                          <a:solidFill>
                            <a:srgbClr val="C00000"/>
                          </a:solidFill>
                          <a:sym typeface="+mn-ea"/>
                        </a:rPr>
                        <a:t>祝贺</a:t>
                      </a:r>
                      <a:r>
                        <a:rPr lang="zh-CN" altLang="en-US" sz="1600">
                          <a:sym typeface="+mn-ea"/>
                        </a:rPr>
                        <a:t>获奖;</a:t>
                      </a:r>
                      <a:endParaRPr lang="zh-CN" altLang="en-US" sz="1600">
                        <a:sym typeface="+mn-ea"/>
                      </a:endParaRPr>
                    </a:p>
                    <a:p>
                      <a:pPr algn="l">
                        <a:buNone/>
                      </a:pPr>
                      <a:r>
                        <a:rPr lang="zh-CN" altLang="en-US" sz="1600">
                          <a:sym typeface="+mn-ea"/>
                        </a:rPr>
                        <a:t>2.提出</a:t>
                      </a:r>
                      <a:r>
                        <a:rPr lang="zh-CN" altLang="en-US" sz="1600">
                          <a:solidFill>
                            <a:srgbClr val="C00000"/>
                          </a:solidFill>
                          <a:sym typeface="+mn-ea"/>
                        </a:rPr>
                        <a:t>建议</a:t>
                      </a:r>
                      <a:r>
                        <a:rPr lang="zh-CN" altLang="en-US" sz="1600">
                          <a:sym typeface="+mn-ea"/>
                        </a:rPr>
                        <a:t>;</a:t>
                      </a:r>
                      <a:endParaRPr lang="zh-CN" altLang="en-US" sz="1600">
                        <a:sym typeface="+mn-ea"/>
                      </a:endParaRPr>
                    </a:p>
                    <a:p>
                      <a:pPr algn="l">
                        <a:buNone/>
                      </a:pPr>
                      <a:r>
                        <a:rPr lang="zh-CN" altLang="en-US" sz="1600">
                          <a:sym typeface="+mn-ea"/>
                        </a:rPr>
                        <a:t>3.表达</a:t>
                      </a:r>
                      <a:r>
                        <a:rPr lang="zh-CN" altLang="en-US" sz="1600">
                          <a:solidFill>
                            <a:srgbClr val="C00000"/>
                          </a:solidFill>
                          <a:sym typeface="+mn-ea"/>
                        </a:rPr>
                        <a:t>祝愿</a:t>
                      </a:r>
                      <a:r>
                        <a:rPr lang="zh-CN" altLang="en-US" sz="1600">
                          <a:sym typeface="+mn-ea"/>
                        </a:rPr>
                        <a:t>。</a:t>
                      </a:r>
                      <a:endParaRPr lang="zh-CN" altLang="en-US" sz="1600">
                        <a:sym typeface="+mn-ea"/>
                      </a:endParaRPr>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r h="605155">
                <a:tc vMerge="1">
                  <a:tcPr>
                    <a:solidFill>
                      <a:schemeClr val="tx2">
                        <a:lumMod val="20000"/>
                        <a:lumOff val="80000"/>
                      </a:schemeClr>
                    </a:solidFill>
                  </a:tcPr>
                </a:tc>
                <a:tc>
                  <a:txBody>
                    <a:bodyPr/>
                    <a:p>
                      <a:pPr>
                        <a:buNone/>
                      </a:pPr>
                      <a:endParaRPr lang="zh-CN" altLang="en-US" sz="1600"/>
                    </a:p>
                    <a:p>
                      <a:pPr>
                        <a:buNone/>
                      </a:pPr>
                      <a:r>
                        <a:rPr lang="zh-CN" altLang="en-US" sz="1600"/>
                        <a:t>三个内容要点</a:t>
                      </a: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408305" y="175260"/>
            <a:ext cx="839978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Analyze and explore based on </a:t>
            </a:r>
            <a:r>
              <a:rPr lang="en-US" altLang="zh-CN" sz="2000" b="1" dirty="0">
                <a:solidFill>
                  <a:srgbClr val="00B0F0"/>
                </a:solidFill>
                <a:latin typeface="微软雅黑" panose="020B0503020204020204" pitchFamily="34" charset="-122"/>
                <a:ea typeface="微软雅黑" panose="020B0503020204020204" pitchFamily="34" charset="-122"/>
                <a:sym typeface="+mn-ea"/>
              </a:rPr>
              <a:t>Mind map</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a:t>
            </a:r>
            <a:r>
              <a:rPr lang="en-US" altLang="zh-CN" sz="1400" b="1" dirty="0">
                <a:solidFill>
                  <a:srgbClr val="00B0F0"/>
                </a:solidFill>
                <a:latin typeface="微软雅黑" panose="020B0503020204020204" pitchFamily="34" charset="-122"/>
                <a:ea typeface="微软雅黑" panose="020B0503020204020204" pitchFamily="34" charset="-122"/>
                <a:sym typeface="+mn-ea"/>
              </a:rPr>
              <a:t>22</a:t>
            </a:r>
            <a:r>
              <a:rPr lang="zh-CN" altLang="en-US" sz="1400" b="1" dirty="0">
                <a:solidFill>
                  <a:srgbClr val="00B0F0"/>
                </a:solidFill>
                <a:latin typeface="微软雅黑" panose="020B0503020204020204" pitchFamily="34" charset="-122"/>
                <a:ea typeface="微软雅黑" panose="020B0503020204020204" pitchFamily="34" charset="-122"/>
                <a:sym typeface="+mn-ea"/>
              </a:rPr>
              <a:t>三钉冲刺卷</a:t>
            </a:r>
            <a:r>
              <a:rPr lang="en-US" altLang="zh-CN" sz="1400" b="1" dirty="0">
                <a:solidFill>
                  <a:srgbClr val="00B0F0"/>
                </a:solidFill>
                <a:latin typeface="微软雅黑" panose="020B0503020204020204" pitchFamily="34" charset="-122"/>
                <a:ea typeface="微软雅黑" panose="020B0503020204020204" pitchFamily="34" charset="-122"/>
                <a:sym typeface="+mn-ea"/>
              </a:rPr>
              <a:t>-1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741670" y="1598930"/>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5787390" y="3103245"/>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7649210" y="1793875"/>
            <a:ext cx="589280" cy="337185"/>
          </a:xfrm>
          <a:prstGeom prst="rect">
            <a:avLst/>
          </a:prstGeom>
          <a:noFill/>
        </p:spPr>
        <p:txBody>
          <a:bodyPr wrap="none" rtlCol="0" anchor="t">
            <a:spAutoFit/>
          </a:bodyPr>
          <a:p>
            <a:r>
              <a:rPr lang="zh-CN" altLang="en-US" sz="1600">
                <a:solidFill>
                  <a:srgbClr val="C00000"/>
                </a:solidFill>
              </a:rPr>
              <a:t>惊喜</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7649210" y="2767330"/>
            <a:ext cx="995680" cy="337185"/>
          </a:xfrm>
          <a:prstGeom prst="rect">
            <a:avLst/>
          </a:prstGeom>
          <a:noFill/>
        </p:spPr>
        <p:txBody>
          <a:bodyPr wrap="none" rtlCol="0" anchor="t">
            <a:spAutoFit/>
          </a:bodyPr>
          <a:p>
            <a:r>
              <a:rPr lang="zh-CN" altLang="en-US" sz="1600">
                <a:solidFill>
                  <a:srgbClr val="C00000"/>
                </a:solidFill>
              </a:rPr>
              <a:t>中文表达</a:t>
            </a:r>
            <a:endParaRPr lang="zh-CN" altLang="en-US" sz="1600">
              <a:solidFill>
                <a:srgbClr val="C00000"/>
              </a:solidFill>
            </a:endParaRPr>
          </a:p>
        </p:txBody>
      </p:sp>
      <p:sp>
        <p:nvSpPr>
          <p:cNvPr id="11" name="文本框 10"/>
          <p:cNvSpPr txBox="1"/>
          <p:nvPr/>
        </p:nvSpPr>
        <p:spPr>
          <a:xfrm>
            <a:off x="7590155" y="3999865"/>
            <a:ext cx="1402080" cy="337185"/>
          </a:xfrm>
          <a:prstGeom prst="rect">
            <a:avLst/>
          </a:prstGeom>
          <a:noFill/>
        </p:spPr>
        <p:txBody>
          <a:bodyPr wrap="none" rtlCol="0" anchor="t">
            <a:spAutoFit/>
          </a:bodyPr>
          <a:p>
            <a:r>
              <a:rPr lang="zh-CN" altLang="en-US" sz="1600">
                <a:solidFill>
                  <a:srgbClr val="C00000"/>
                </a:solidFill>
              </a:rPr>
              <a:t>享受中文辩论</a:t>
            </a:r>
            <a:endParaRPr lang="zh-CN" altLang="en-US" dirty="0" smtClean="0">
              <a:solidFill>
                <a:srgbClr val="C0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7609205" y="4326255"/>
            <a:ext cx="1198880" cy="337185"/>
          </a:xfrm>
          <a:prstGeom prst="rect">
            <a:avLst/>
          </a:prstGeom>
          <a:noFill/>
        </p:spPr>
        <p:txBody>
          <a:bodyPr wrap="none" rtlCol="0" anchor="t">
            <a:spAutoFit/>
          </a:bodyPr>
          <a:p>
            <a:r>
              <a:rPr lang="zh-CN" altLang="en-US" sz="1600">
                <a:solidFill>
                  <a:srgbClr val="C00000"/>
                </a:solidFill>
                <a:sym typeface="+mn-ea"/>
              </a:rPr>
              <a:t>更精彩表现</a:t>
            </a:r>
            <a:endParaRPr lang="zh-CN" altLang="en-US" dirty="0" smtClean="0">
              <a:latin typeface="Times New Roman" panose="02020603050405020304" pitchFamily="18" charset="0"/>
              <a:cs typeface="Times New Roman" panose="02020603050405020304" pitchFamily="18" charset="0"/>
            </a:endParaRPr>
          </a:p>
        </p:txBody>
      </p:sp>
      <p:sp>
        <p:nvSpPr>
          <p:cNvPr id="13" name="文本框 12"/>
          <p:cNvSpPr txBox="1"/>
          <p:nvPr/>
        </p:nvSpPr>
        <p:spPr>
          <a:xfrm>
            <a:off x="216535" y="4337050"/>
            <a:ext cx="2020570"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留学生中文辩论赛的建议</a:t>
            </a:r>
            <a:endParaRPr lang="zh-CN" altLang="en-US" sz="1600">
              <a:solidFill>
                <a:srgbClr val="0070C0"/>
              </a:solidFill>
              <a:sym typeface="+mn-ea"/>
            </a:endParaRPr>
          </a:p>
        </p:txBody>
      </p:sp>
      <p:sp>
        <p:nvSpPr>
          <p:cNvPr id="14" name="文本框 13"/>
          <p:cNvSpPr txBox="1"/>
          <p:nvPr/>
        </p:nvSpPr>
        <p:spPr>
          <a:xfrm>
            <a:off x="5787390" y="4032250"/>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cxnSp>
        <p:nvCxnSpPr>
          <p:cNvPr id="15" name="直接连接符 14"/>
          <p:cNvCxnSpPr/>
          <p:nvPr/>
        </p:nvCxnSpPr>
        <p:spPr>
          <a:xfrm>
            <a:off x="5552440" y="2696210"/>
            <a:ext cx="1649730" cy="0"/>
          </a:xfrm>
          <a:prstGeom prst="line">
            <a:avLst/>
          </a:prstGeom>
          <a:ln w="127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7649210" y="3254375"/>
            <a:ext cx="995680" cy="337185"/>
          </a:xfrm>
          <a:prstGeom prst="rect">
            <a:avLst/>
          </a:prstGeom>
          <a:noFill/>
        </p:spPr>
        <p:txBody>
          <a:bodyPr wrap="none" rtlCol="0" anchor="t">
            <a:spAutoFit/>
          </a:bodyPr>
          <a:p>
            <a:r>
              <a:rPr lang="zh-CN" altLang="en-US" sz="1600">
                <a:solidFill>
                  <a:srgbClr val="C00000"/>
                </a:solidFill>
              </a:rPr>
              <a:t>内涵发展</a:t>
            </a:r>
            <a:endParaRPr lang="zh-CN" altLang="en-US" sz="1600">
              <a:solidFill>
                <a:srgbClr val="C00000"/>
              </a:solidFill>
            </a:endParaRPr>
          </a:p>
        </p:txBody>
      </p:sp>
      <p:sp>
        <p:nvSpPr>
          <p:cNvPr id="18" name="文本框 17"/>
          <p:cNvSpPr txBox="1"/>
          <p:nvPr/>
        </p:nvSpPr>
        <p:spPr>
          <a:xfrm>
            <a:off x="7590155" y="4663440"/>
            <a:ext cx="1198880" cy="337185"/>
          </a:xfrm>
          <a:prstGeom prst="rect">
            <a:avLst/>
          </a:prstGeom>
          <a:noFill/>
        </p:spPr>
        <p:txBody>
          <a:bodyPr wrap="none" rtlCol="0" anchor="t">
            <a:spAutoFit/>
          </a:bodyPr>
          <a:p>
            <a:r>
              <a:rPr lang="zh-CN" altLang="en-US" sz="1600">
                <a:solidFill>
                  <a:srgbClr val="C00000"/>
                </a:solidFill>
                <a:sym typeface="+mn-ea"/>
              </a:rPr>
              <a:t>更长足进步</a:t>
            </a:r>
            <a:endParaRPr lang="zh-CN" altLang="en-US"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6" grpId="0"/>
      <p:bldP spid="6" grpId="1"/>
      <p:bldP spid="7" grpId="0"/>
      <p:bldP spid="7" grpId="1"/>
      <p:bldP spid="8" grpId="0"/>
      <p:bldP spid="8" grpId="1"/>
      <p:bldP spid="11" grpId="0"/>
      <p:bldP spid="11" grpId="1"/>
      <p:bldP spid="12" grpId="0"/>
      <p:bldP spid="12" grpId="1"/>
      <p:bldP spid="14" grpId="0"/>
      <p:bldP spid="14" grpId="1"/>
      <p:bldP spid="16" grpId="0"/>
      <p:bldP spid="16" grpId="1"/>
      <p:bldP spid="18" grpId="0"/>
      <p:bldP spid="18"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41743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Appreciation</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a:t>
            </a:r>
            <a:r>
              <a:rPr lang="en-US" altLang="zh-CN" sz="1400" b="1" dirty="0">
                <a:solidFill>
                  <a:srgbClr val="00B0F0"/>
                </a:solidFill>
                <a:latin typeface="微软雅黑" panose="020B0503020204020204" pitchFamily="34" charset="-122"/>
                <a:ea typeface="微软雅黑" panose="020B0503020204020204" pitchFamily="34" charset="-122"/>
                <a:sym typeface="+mn-ea"/>
              </a:rPr>
              <a:t>22</a:t>
            </a:r>
            <a:r>
              <a:rPr lang="zh-CN" altLang="en-US" sz="1400" b="1" dirty="0">
                <a:solidFill>
                  <a:srgbClr val="00B0F0"/>
                </a:solidFill>
                <a:latin typeface="微软雅黑" panose="020B0503020204020204" pitchFamily="34" charset="-122"/>
                <a:ea typeface="微软雅黑" panose="020B0503020204020204" pitchFamily="34" charset="-122"/>
                <a:sym typeface="+mn-ea"/>
              </a:rPr>
              <a:t>三钉冲刺卷</a:t>
            </a:r>
            <a:r>
              <a:rPr lang="en-US" altLang="zh-CN" sz="1400" b="1" dirty="0">
                <a:solidFill>
                  <a:srgbClr val="00B0F0"/>
                </a:solidFill>
                <a:latin typeface="微软雅黑" panose="020B0503020204020204" pitchFamily="34" charset="-122"/>
                <a:ea typeface="微软雅黑" panose="020B0503020204020204" pitchFamily="34" charset="-122"/>
                <a:sym typeface="+mn-ea"/>
              </a:rPr>
              <a:t>-1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假定你是李华，你的英国朋友 Jason 上周五邀请你观看了他参加的</a:t>
                      </a:r>
                      <a:r>
                        <a:rPr lang="zh-CN" altLang="en-US" sz="1600" b="1">
                          <a:solidFill>
                            <a:srgbClr val="0070C0"/>
                          </a:solidFill>
                        </a:rPr>
                        <a:t>留学生中文辩论赛</a:t>
                      </a:r>
                      <a:r>
                        <a:rPr lang="zh-CN" altLang="en-US" sz="1600" b="1"/>
                        <a:t>，并在获奖后向你征求改进建议。请你用英文给他写一封邮件，内容包括:</a:t>
                      </a:r>
                      <a:endParaRPr lang="zh-CN" altLang="en-US" sz="1600" b="1"/>
                    </a:p>
                    <a:p>
                      <a:pPr>
                        <a:buNone/>
                      </a:pPr>
                      <a:r>
                        <a:rPr lang="zh-CN" altLang="en-US" sz="1600" b="1"/>
                        <a:t>1.</a:t>
                      </a:r>
                      <a:r>
                        <a:rPr lang="zh-CN" altLang="en-US" sz="1600" b="1">
                          <a:solidFill>
                            <a:srgbClr val="C00000"/>
                          </a:solidFill>
                        </a:rPr>
                        <a:t>祝贺获奖</a:t>
                      </a:r>
                      <a:r>
                        <a:rPr lang="zh-CN" altLang="en-US" sz="1600" b="1"/>
                        <a:t>;</a:t>
                      </a:r>
                      <a:endParaRPr lang="zh-CN" altLang="en-US" sz="1600" b="1"/>
                    </a:p>
                    <a:p>
                      <a:pPr>
                        <a:buNone/>
                      </a:pPr>
                      <a:r>
                        <a:rPr lang="zh-CN" altLang="en-US" sz="1600" b="1"/>
                        <a:t>2.</a:t>
                      </a:r>
                      <a:r>
                        <a:rPr lang="zh-CN" altLang="en-US" sz="1600" b="1">
                          <a:solidFill>
                            <a:srgbClr val="00B050"/>
                          </a:solidFill>
                        </a:rPr>
                        <a:t>提出建议</a:t>
                      </a:r>
                      <a:r>
                        <a:rPr lang="zh-CN" altLang="en-US" sz="1600" b="1"/>
                        <a:t>;</a:t>
                      </a:r>
                      <a:endParaRPr lang="zh-CN" altLang="en-US" sz="1600" b="1"/>
                    </a:p>
                    <a:p>
                      <a:pPr>
                        <a:buNone/>
                      </a:pPr>
                      <a:r>
                        <a:rPr lang="zh-CN" altLang="en-US" sz="1600" b="1"/>
                        <a:t>3.</a:t>
                      </a:r>
                      <a:r>
                        <a:rPr lang="zh-CN" altLang="en-US" sz="1600" b="1">
                          <a:solidFill>
                            <a:srgbClr val="7030A0"/>
                          </a:solidFill>
                        </a:rPr>
                        <a:t>表达祝愿</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Jason,</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C00000"/>
                          </a:solidFill>
                          <a:latin typeface="Times New Roman" panose="02020603050405020304" pitchFamily="18" charset="0"/>
                          <a:cs typeface="Times New Roman" panose="02020603050405020304" pitchFamily="18" charset="0"/>
                        </a:rPr>
                        <a:t>Congratulations!</a:t>
                      </a:r>
                      <a:r>
                        <a:rPr lang="en-US" altLang="zh-CN" sz="1600" b="0">
                          <a:solidFill>
                            <a:schemeClr val="tx1"/>
                          </a:solidFill>
                          <a:latin typeface="Times New Roman" panose="02020603050405020304" pitchFamily="18" charset="0"/>
                          <a:cs typeface="Times New Roman" panose="02020603050405020304" pitchFamily="18" charset="0"/>
                        </a:rPr>
                        <a:t> It came as no surprise that</a:t>
                      </a:r>
                      <a:r>
                        <a:rPr lang="en-US" altLang="zh-CN" sz="1600" b="0">
                          <a:solidFill>
                            <a:srgbClr val="0070C0"/>
                          </a:solidFill>
                          <a:latin typeface="Times New Roman" panose="02020603050405020304" pitchFamily="18" charset="0"/>
                          <a:cs typeface="Times New Roman" panose="02020603050405020304" pitchFamily="18" charset="0"/>
                        </a:rPr>
                        <a:t> your team won the debate competition</a:t>
                      </a:r>
                      <a:r>
                        <a:rPr lang="en-US" altLang="zh-CN" sz="1600" b="0">
                          <a:solidFill>
                            <a:schemeClr val="tx1"/>
                          </a:solidFill>
                          <a:latin typeface="Times New Roman" panose="02020603050405020304" pitchFamily="18" charset="0"/>
                          <a:cs typeface="Times New Roman" panose="02020603050405020304" pitchFamily="18" charset="0"/>
                        </a:rPr>
                        <a:t>. I'm deeply impressed by </a:t>
                      </a:r>
                      <a:r>
                        <a:rPr lang="en-US" altLang="zh-CN" sz="1600" b="0">
                          <a:solidFill>
                            <a:srgbClr val="0070C0"/>
                          </a:solidFill>
                          <a:latin typeface="Times New Roman" panose="02020603050405020304" pitchFamily="18" charset="0"/>
                          <a:cs typeface="Times New Roman" panose="02020603050405020304" pitchFamily="18" charset="0"/>
                        </a:rPr>
                        <a:t>your excellent debating skills and quick wit</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As for your performance, you were doing amazingly well during the debate except for</a:t>
                      </a:r>
                      <a:r>
                        <a:rPr lang="en-US" altLang="zh-CN" sz="1600" b="0">
                          <a:solidFill>
                            <a:srgbClr val="00B050"/>
                          </a:solidFill>
                          <a:latin typeface="Times New Roman" panose="02020603050405020304" pitchFamily="18" charset="0"/>
                          <a:cs typeface="Times New Roman" panose="02020603050405020304" pitchFamily="18" charset="0"/>
                        </a:rPr>
                        <a:t> some stumble</a:t>
                      </a:r>
                      <a:r>
                        <a:rPr lang="en-US" altLang="zh-CN" sz="1600" b="0">
                          <a:solidFill>
                            <a:schemeClr val="tx1"/>
                          </a:solidFill>
                          <a:latin typeface="Times New Roman" panose="02020603050405020304" pitchFamily="18" charset="0"/>
                          <a:cs typeface="Times New Roman" panose="02020603050405020304" pitchFamily="18" charset="0"/>
                        </a:rPr>
                        <a:t>s. Otherwise, you would have got your ideas across better. I understand it's really challenging for foreign language learners</a:t>
                      </a:r>
                      <a:r>
                        <a:rPr lang="en-US" altLang="zh-CN" sz="1600" b="0">
                          <a:solidFill>
                            <a:srgbClr val="00B050"/>
                          </a:solidFill>
                          <a:latin typeface="Times New Roman" panose="02020603050405020304" pitchFamily="18" charset="0"/>
                          <a:cs typeface="Times New Roman" panose="02020603050405020304" pitchFamily="18" charset="0"/>
                        </a:rPr>
                        <a:t> to speak Chinese with great fluency</a:t>
                      </a:r>
                      <a:r>
                        <a:rPr lang="en-US" altLang="zh-CN" sz="1600" b="0">
                          <a:solidFill>
                            <a:schemeClr val="tx1"/>
                          </a:solidFill>
                          <a:latin typeface="Times New Roman" panose="02020603050405020304" pitchFamily="18" charset="0"/>
                          <a:cs typeface="Times New Roman" panose="02020603050405020304" pitchFamily="18" charset="0"/>
                        </a:rPr>
                        <a:t>. It calls for</a:t>
                      </a:r>
                      <a:r>
                        <a:rPr lang="en-US" altLang="zh-CN" sz="1600" b="0">
                          <a:solidFill>
                            <a:srgbClr val="00B050"/>
                          </a:solidFill>
                          <a:latin typeface="Times New Roman" panose="02020603050405020304" pitchFamily="18" charset="0"/>
                          <a:cs typeface="Times New Roman" panose="02020603050405020304" pitchFamily="18" charset="0"/>
                        </a:rPr>
                        <a:t> tremendous practice with native speakers</a:t>
                      </a:r>
                      <a:r>
                        <a:rPr lang="en-US" altLang="zh-CN" sz="1600" b="0">
                          <a:solidFill>
                            <a:schemeClr val="tx1"/>
                          </a:solidFill>
                          <a:latin typeface="Times New Roman" panose="02020603050405020304" pitchFamily="18" charset="0"/>
                          <a:cs typeface="Times New Roman" panose="02020603050405020304" pitchFamily="18" charset="0"/>
                        </a:rPr>
                        <a:t>. And </a:t>
                      </a:r>
                      <a:r>
                        <a:rPr lang="en-US" altLang="zh-CN" sz="1600" b="0">
                          <a:solidFill>
                            <a:srgbClr val="00B050"/>
                          </a:solidFill>
                          <a:latin typeface="Times New Roman" panose="02020603050405020304" pitchFamily="18" charset="0"/>
                          <a:cs typeface="Times New Roman" panose="02020603050405020304" pitchFamily="18" charset="0"/>
                        </a:rPr>
                        <a:t>I am always ready if you need help</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Congratulations again! </a:t>
                      </a:r>
                      <a:r>
                        <a:rPr lang="en-US" altLang="zh-CN" sz="1600" b="0">
                          <a:solidFill>
                            <a:srgbClr val="7030A0"/>
                          </a:solidFill>
                          <a:latin typeface="Times New Roman" panose="02020603050405020304" pitchFamily="18" charset="0"/>
                          <a:cs typeface="Times New Roman" panose="02020603050405020304" pitchFamily="18" charset="0"/>
                        </a:rPr>
                        <a:t>Wish you continued success and progress</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Yours,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6" name="图片 5" descr="未标题-2.png"/>
          <p:cNvPicPr>
            <a:picLocks noChangeAspect="1"/>
          </p:cNvPicPr>
          <p:nvPr/>
        </p:nvPicPr>
        <p:blipFill>
          <a:blip r:embed="rId6" cstate="print"/>
          <a:stretch>
            <a:fillRect/>
          </a:stretch>
        </p:blipFill>
        <p:spPr>
          <a:xfrm>
            <a:off x="7951470" y="3743960"/>
            <a:ext cx="1109345" cy="13995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337945" y="4000500"/>
            <a:ext cx="733425" cy="1178560"/>
          </a:xfrm>
          <a:prstGeom prst="rect">
            <a:avLst/>
          </a:prstGeom>
        </p:spPr>
      </p:pic>
      <p:sp>
        <p:nvSpPr>
          <p:cNvPr id="15" name="矩形 14"/>
          <p:cNvSpPr/>
          <p:nvPr/>
        </p:nvSpPr>
        <p:spPr>
          <a:xfrm>
            <a:off x="2213610" y="4224020"/>
            <a:ext cx="5860415" cy="732790"/>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478915" y="4223385"/>
            <a:ext cx="6671310" cy="714375"/>
          </a:xfrm>
          <a:prstGeom prst="rect">
            <a:avLst/>
          </a:prstGeom>
          <a:noFill/>
        </p:spPr>
        <p:txBody>
          <a:bodyPr wrap="square" rtlCol="0">
            <a:spAutoFit/>
          </a:bodyPr>
          <a:p>
            <a:r>
              <a:rPr lang="en-US" altLang="zh-CN"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本篇范文角色代入感强，</a:t>
            </a:r>
            <a:r>
              <a:rPr lang="en-US" altLang="zh-CN" b="1" dirty="0" smtClean="0">
                <a:latin typeface="Times New Roman" panose="02020603050405020304" pitchFamily="18" charset="0"/>
                <a:cs typeface="Times New Roman" panose="02020603050405020304" pitchFamily="18" charset="0"/>
              </a:rPr>
              <a:t>“ your team </a:t>
            </a:r>
            <a:r>
              <a:rPr lang="zh-CN" altLang="en-US" b="1" dirty="0" smtClean="0">
                <a:latin typeface="Times New Roman" panose="02020603050405020304" pitchFamily="18" charset="0"/>
                <a:cs typeface="Times New Roman" panose="02020603050405020304" pitchFamily="18" charset="0"/>
              </a:rPr>
              <a:t>，</a:t>
            </a:r>
            <a:r>
              <a:rPr b="1" dirty="0" smtClean="0">
                <a:latin typeface="Times New Roman" panose="02020603050405020304" pitchFamily="18" charset="0"/>
                <a:cs typeface="Times New Roman" panose="02020603050405020304" pitchFamily="18" charset="0"/>
              </a:rPr>
              <a:t>your excellent debating skills and quick wit</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的比赛现场真实形象，特色鲜明。并针对</a:t>
            </a:r>
            <a:r>
              <a:rPr lang="zh-CN" altLang="en-US" b="1" u="sng" dirty="0" smtClean="0">
                <a:solidFill>
                  <a:srgbClr val="FF0000"/>
                </a:solidFill>
                <a:latin typeface="Times New Roman" panose="02020603050405020304" pitchFamily="18" charset="0"/>
                <a:cs typeface="Times New Roman" panose="02020603050405020304" pitchFamily="18" charset="0"/>
              </a:rPr>
              <a:t>英国</a:t>
            </a:r>
            <a:r>
              <a:rPr lang="zh-CN" altLang="en-US" b="1" dirty="0" smtClean="0">
                <a:latin typeface="Times New Roman" panose="02020603050405020304" pitchFamily="18" charset="0"/>
                <a:cs typeface="Times New Roman" panose="02020603050405020304" pitchFamily="18" charset="0"/>
              </a:rPr>
              <a:t>朋友表现出的</a:t>
            </a:r>
            <a:r>
              <a:rPr lang="zh-CN" altLang="en-US" b="1" u="sng" dirty="0" smtClean="0">
                <a:solidFill>
                  <a:srgbClr val="FF0000"/>
                </a:solidFill>
                <a:latin typeface="Times New Roman" panose="02020603050405020304" pitchFamily="18" charset="0"/>
                <a:cs typeface="Times New Roman" panose="02020603050405020304" pitchFamily="18" charset="0"/>
              </a:rPr>
              <a:t>中文</a:t>
            </a:r>
            <a:r>
              <a:rPr lang="zh-CN" altLang="en-US" b="1" dirty="0" smtClean="0">
                <a:latin typeface="Times New Roman" panose="02020603050405020304" pitchFamily="18" charset="0"/>
                <a:cs typeface="Times New Roman" panose="02020603050405020304" pitchFamily="18" charset="0"/>
              </a:rPr>
              <a:t>辩论</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some stumbles</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的不足，提出合理建议，乐意帮助。行文逻辑严谨、合情合理，难得的佳作。</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215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bldLvl="0" animBg="1"/>
      <p:bldP spid="15" grpId="1" animBg="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41743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Critical thinking</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a:t>
            </a:r>
            <a:r>
              <a:rPr lang="en-US" altLang="zh-CN" sz="1400" b="1" dirty="0">
                <a:solidFill>
                  <a:srgbClr val="00B0F0"/>
                </a:solidFill>
                <a:latin typeface="微软雅黑" panose="020B0503020204020204" pitchFamily="34" charset="-122"/>
                <a:ea typeface="微软雅黑" panose="020B0503020204020204" pitchFamily="34" charset="-122"/>
                <a:sym typeface="+mn-ea"/>
              </a:rPr>
              <a:t>22</a:t>
            </a:r>
            <a:r>
              <a:rPr lang="zh-CN" altLang="en-US" sz="1400" b="1" dirty="0">
                <a:solidFill>
                  <a:srgbClr val="00B0F0"/>
                </a:solidFill>
                <a:latin typeface="微软雅黑" panose="020B0503020204020204" pitchFamily="34" charset="-122"/>
                <a:ea typeface="微软雅黑" panose="020B0503020204020204" pitchFamily="34" charset="-122"/>
                <a:sym typeface="+mn-ea"/>
              </a:rPr>
              <a:t>三钉冲刺卷</a:t>
            </a:r>
            <a:r>
              <a:rPr lang="en-US" altLang="zh-CN" sz="1400" b="1" dirty="0">
                <a:solidFill>
                  <a:srgbClr val="00B0F0"/>
                </a:solidFill>
                <a:latin typeface="微软雅黑" panose="020B0503020204020204" pitchFamily="34" charset="-122"/>
                <a:ea typeface="微软雅黑" panose="020B0503020204020204" pitchFamily="34" charset="-122"/>
                <a:sym typeface="+mn-ea"/>
              </a:rPr>
              <a:t>-1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假定你是李华，你的英国朋友 Jason 上周五邀请你观看了他参加的</a:t>
                      </a:r>
                      <a:r>
                        <a:rPr lang="zh-CN" altLang="en-US" sz="1600" b="1">
                          <a:solidFill>
                            <a:srgbClr val="0070C0"/>
                          </a:solidFill>
                        </a:rPr>
                        <a:t>留学生中文辩论赛</a:t>
                      </a:r>
                      <a:r>
                        <a:rPr lang="zh-CN" altLang="en-US" sz="1600" b="1"/>
                        <a:t>，并在获奖后向你征求改进建议。请你用英文给他写一封邮件，内容包括:</a:t>
                      </a:r>
                      <a:endParaRPr lang="zh-CN" altLang="en-US" sz="1600" b="1"/>
                    </a:p>
                    <a:p>
                      <a:pPr>
                        <a:buNone/>
                      </a:pPr>
                      <a:r>
                        <a:rPr lang="zh-CN" altLang="en-US" sz="1600" b="1"/>
                        <a:t>1.</a:t>
                      </a:r>
                      <a:r>
                        <a:rPr lang="zh-CN" altLang="en-US" sz="1600" b="1">
                          <a:solidFill>
                            <a:srgbClr val="C00000"/>
                          </a:solidFill>
                        </a:rPr>
                        <a:t>祝贺获奖</a:t>
                      </a:r>
                      <a:r>
                        <a:rPr lang="zh-CN" altLang="en-US" sz="1600" b="1"/>
                        <a:t>;</a:t>
                      </a:r>
                      <a:endParaRPr lang="zh-CN" altLang="en-US" sz="1600" b="1"/>
                    </a:p>
                    <a:p>
                      <a:pPr>
                        <a:buNone/>
                      </a:pPr>
                      <a:r>
                        <a:rPr lang="zh-CN" altLang="en-US" sz="1600" b="1"/>
                        <a:t>2.</a:t>
                      </a:r>
                      <a:r>
                        <a:rPr lang="zh-CN" altLang="en-US" sz="1600" b="1">
                          <a:solidFill>
                            <a:srgbClr val="00B050"/>
                          </a:solidFill>
                        </a:rPr>
                        <a:t>提出建议</a:t>
                      </a:r>
                      <a:r>
                        <a:rPr lang="zh-CN" altLang="en-US" sz="1600" b="1"/>
                        <a:t>;</a:t>
                      </a:r>
                      <a:endParaRPr lang="zh-CN" altLang="en-US" sz="1600" b="1"/>
                    </a:p>
                    <a:p>
                      <a:pPr>
                        <a:buNone/>
                      </a:pPr>
                      <a:r>
                        <a:rPr lang="zh-CN" altLang="en-US" sz="1600" b="1"/>
                        <a:t>3.</a:t>
                      </a:r>
                      <a:r>
                        <a:rPr lang="zh-CN" altLang="en-US" sz="1600" b="1">
                          <a:solidFill>
                            <a:srgbClr val="7030A0"/>
                          </a:solidFill>
                        </a:rPr>
                        <a:t>表达祝愿</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Dear Jason,</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t>
                      </a:r>
                      <a:r>
                        <a:rPr lang="en-US" altLang="zh-CN" sz="1600" b="0">
                          <a:solidFill>
                            <a:srgbClr val="C00000"/>
                          </a:solidFill>
                          <a:latin typeface="Times New Roman" panose="02020603050405020304" pitchFamily="18" charset="0"/>
                          <a:cs typeface="Times New Roman" panose="02020603050405020304" pitchFamily="18" charset="0"/>
                        </a:rPr>
                        <a:t>Congratulations!</a:t>
                      </a:r>
                      <a:r>
                        <a:rPr lang="en-US" altLang="zh-CN" sz="1600" b="0">
                          <a:solidFill>
                            <a:schemeClr val="tx1"/>
                          </a:solidFill>
                          <a:latin typeface="Times New Roman" panose="02020603050405020304" pitchFamily="18" charset="0"/>
                          <a:cs typeface="Times New Roman" panose="02020603050405020304" pitchFamily="18" charset="0"/>
                        </a:rPr>
                        <a:t> It came as no surprise that</a:t>
                      </a:r>
                      <a:r>
                        <a:rPr lang="en-US" altLang="zh-CN" sz="1600" b="0">
                          <a:solidFill>
                            <a:srgbClr val="0070C0"/>
                          </a:solidFill>
                          <a:latin typeface="Times New Roman" panose="02020603050405020304" pitchFamily="18" charset="0"/>
                          <a:cs typeface="Times New Roman" panose="02020603050405020304" pitchFamily="18" charset="0"/>
                        </a:rPr>
                        <a:t> your team won the debate competition</a:t>
                      </a:r>
                      <a:r>
                        <a:rPr lang="en-US" altLang="zh-CN" sz="1600" b="0">
                          <a:solidFill>
                            <a:schemeClr val="tx1"/>
                          </a:solidFill>
                          <a:latin typeface="Times New Roman" panose="02020603050405020304" pitchFamily="18" charset="0"/>
                          <a:cs typeface="Times New Roman" panose="02020603050405020304" pitchFamily="18" charset="0"/>
                        </a:rPr>
                        <a:t>. I'm deeply impressed by </a:t>
                      </a:r>
                      <a:r>
                        <a:rPr lang="en-US" altLang="zh-CN" sz="1600" b="0">
                          <a:solidFill>
                            <a:srgbClr val="0070C0"/>
                          </a:solidFill>
                          <a:latin typeface="Times New Roman" panose="02020603050405020304" pitchFamily="18" charset="0"/>
                          <a:cs typeface="Times New Roman" panose="02020603050405020304" pitchFamily="18" charset="0"/>
                        </a:rPr>
                        <a:t>your excellent debating skills and quick wit</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As for your performance, you were doing amazingly well during the debate except for</a:t>
                      </a:r>
                      <a:r>
                        <a:rPr lang="en-US" altLang="zh-CN" sz="1600" b="0">
                          <a:solidFill>
                            <a:srgbClr val="00B050"/>
                          </a:solidFill>
                          <a:latin typeface="Times New Roman" panose="02020603050405020304" pitchFamily="18" charset="0"/>
                          <a:cs typeface="Times New Roman" panose="02020603050405020304" pitchFamily="18" charset="0"/>
                        </a:rPr>
                        <a:t> some stumble</a:t>
                      </a:r>
                      <a:r>
                        <a:rPr lang="en-US" altLang="zh-CN" sz="1600" b="0">
                          <a:solidFill>
                            <a:schemeClr val="tx1"/>
                          </a:solidFill>
                          <a:latin typeface="Times New Roman" panose="02020603050405020304" pitchFamily="18" charset="0"/>
                          <a:cs typeface="Times New Roman" panose="02020603050405020304" pitchFamily="18" charset="0"/>
                        </a:rPr>
                        <a:t>s. Otherwise, you would have got your ideas across better. I understand it's really challenging for foreign language learners</a:t>
                      </a:r>
                      <a:r>
                        <a:rPr lang="en-US" altLang="zh-CN" sz="1600" b="0">
                          <a:solidFill>
                            <a:srgbClr val="00B050"/>
                          </a:solidFill>
                          <a:latin typeface="Times New Roman" panose="02020603050405020304" pitchFamily="18" charset="0"/>
                          <a:cs typeface="Times New Roman" panose="02020603050405020304" pitchFamily="18" charset="0"/>
                        </a:rPr>
                        <a:t> to speak Chinese with great fluency</a:t>
                      </a:r>
                      <a:r>
                        <a:rPr lang="en-US" altLang="zh-CN" sz="1600" b="0">
                          <a:solidFill>
                            <a:schemeClr val="tx1"/>
                          </a:solidFill>
                          <a:latin typeface="Times New Roman" panose="02020603050405020304" pitchFamily="18" charset="0"/>
                          <a:cs typeface="Times New Roman" panose="02020603050405020304" pitchFamily="18" charset="0"/>
                        </a:rPr>
                        <a:t>. It calls for</a:t>
                      </a:r>
                      <a:r>
                        <a:rPr lang="en-US" altLang="zh-CN" sz="1600" b="0">
                          <a:solidFill>
                            <a:srgbClr val="00B050"/>
                          </a:solidFill>
                          <a:latin typeface="Times New Roman" panose="02020603050405020304" pitchFamily="18" charset="0"/>
                          <a:cs typeface="Times New Roman" panose="02020603050405020304" pitchFamily="18" charset="0"/>
                        </a:rPr>
                        <a:t> tremendous practice with native speakers</a:t>
                      </a:r>
                      <a:r>
                        <a:rPr lang="en-US" altLang="zh-CN" sz="1600" b="0">
                          <a:solidFill>
                            <a:schemeClr val="tx1"/>
                          </a:solidFill>
                          <a:latin typeface="Times New Roman" panose="02020603050405020304" pitchFamily="18" charset="0"/>
                          <a:cs typeface="Times New Roman" panose="02020603050405020304" pitchFamily="18" charset="0"/>
                        </a:rPr>
                        <a:t>. And </a:t>
                      </a:r>
                      <a:r>
                        <a:rPr lang="en-US" altLang="zh-CN" sz="1600" b="0">
                          <a:solidFill>
                            <a:srgbClr val="00B050"/>
                          </a:solidFill>
                          <a:latin typeface="Times New Roman" panose="02020603050405020304" pitchFamily="18" charset="0"/>
                          <a:cs typeface="Times New Roman" panose="02020603050405020304" pitchFamily="18" charset="0"/>
                        </a:rPr>
                        <a:t>I am always ready if you need help</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Congratulations again! </a:t>
                      </a:r>
                      <a:r>
                        <a:rPr lang="en-US" altLang="zh-CN" sz="1600" b="0">
                          <a:solidFill>
                            <a:srgbClr val="7030A0"/>
                          </a:solidFill>
                          <a:latin typeface="Times New Roman" panose="02020603050405020304" pitchFamily="18" charset="0"/>
                          <a:cs typeface="Times New Roman" panose="02020603050405020304" pitchFamily="18" charset="0"/>
                        </a:rPr>
                        <a:t>Wish you continued success and progress</a:t>
                      </a:r>
                      <a:r>
                        <a:rPr lang="en-US" altLang="zh-CN" sz="1600" b="0">
                          <a:solidFill>
                            <a:schemeClr val="tx1"/>
                          </a:solidFill>
                          <a:latin typeface="Times New Roman" panose="02020603050405020304" pitchFamily="18" charset="0"/>
                          <a:cs typeface="Times New Roman" panose="02020603050405020304" pitchFamily="18" charset="0"/>
                        </a:rPr>
                        <a:t>!</a:t>
                      </a:r>
                      <a:endParaRPr lang="en-US" altLang="zh-CN" sz="1600" b="0">
                        <a:solidFill>
                          <a:schemeClr val="tx1"/>
                        </a:solidFill>
                        <a:latin typeface="Times New Roman" panose="02020603050405020304" pitchFamily="18" charset="0"/>
                        <a:cs typeface="Times New Roman" panose="02020603050405020304" pitchFamily="18" charset="0"/>
                      </a:endParaRPr>
                    </a:p>
                    <a:p>
                      <a:pPr fontAlgn="auto">
                        <a:lnSpc>
                          <a:spcPts val="2120"/>
                        </a:lnSpc>
                        <a:buNone/>
                      </a:pPr>
                      <a:r>
                        <a:rPr lang="en-US" altLang="zh-CN" sz="1600" b="0">
                          <a:solidFill>
                            <a:schemeClr val="tx1"/>
                          </a:solidFill>
                          <a:latin typeface="Times New Roman" panose="02020603050405020304" pitchFamily="18" charset="0"/>
                          <a:cs typeface="Times New Roman" panose="02020603050405020304" pitchFamily="18" charset="0"/>
                        </a:rPr>
                        <a:t>                                                                      Yours, Li Hua</a:t>
                      </a: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6" name="图片 5" descr="未标题-2.png"/>
          <p:cNvPicPr>
            <a:picLocks noChangeAspect="1"/>
          </p:cNvPicPr>
          <p:nvPr/>
        </p:nvPicPr>
        <p:blipFill>
          <a:blip r:embed="rId6" cstate="print"/>
          <a:stretch>
            <a:fillRect/>
          </a:stretch>
        </p:blipFill>
        <p:spPr>
          <a:xfrm>
            <a:off x="7951470" y="3743960"/>
            <a:ext cx="1109345" cy="1399540"/>
          </a:xfrm>
          <a:prstGeom prst="rect">
            <a:avLst/>
          </a:prstGeom>
        </p:spPr>
      </p:pic>
      <p:sp>
        <p:nvSpPr>
          <p:cNvPr id="10" name="线形标注 2 9"/>
          <p:cNvSpPr/>
          <p:nvPr/>
        </p:nvSpPr>
        <p:spPr>
          <a:xfrm rot="10800000">
            <a:off x="1397635" y="4286885"/>
            <a:ext cx="5126355" cy="720090"/>
          </a:xfrm>
          <a:prstGeom prst="borderCallout2">
            <a:avLst>
              <a:gd name="adj1" fmla="val 18750"/>
              <a:gd name="adj2" fmla="val -8333"/>
              <a:gd name="adj3" fmla="val 18750"/>
              <a:gd name="adj4" fmla="val -16667"/>
              <a:gd name="adj5" fmla="val 127425"/>
              <a:gd name="adj6" fmla="val -8931"/>
            </a:avLst>
          </a:prstGeom>
          <a:solidFill>
            <a:schemeClr val="accent1">
              <a:lumMod val="20000"/>
              <a:lumOff val="80000"/>
            </a:schemeClr>
          </a:solidFill>
          <a:ln w="25400" cap="flat" cmpd="sng" algn="ctr">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p>
            <a:pPr algn="l"/>
            <a:endParaRPr lang="en-US" altLang="zh-CN">
              <a:solidFill>
                <a:srgbClr val="C00000"/>
              </a:solidFill>
            </a:endParaRPr>
          </a:p>
        </p:txBody>
      </p:sp>
      <p:sp>
        <p:nvSpPr>
          <p:cNvPr id="9" name="圆角矩形 8"/>
          <p:cNvSpPr/>
          <p:nvPr/>
        </p:nvSpPr>
        <p:spPr>
          <a:xfrm>
            <a:off x="2473960" y="3931285"/>
            <a:ext cx="5382260" cy="324485"/>
          </a:xfrm>
          <a:prstGeom prst="roundRect">
            <a:avLst/>
          </a:prstGeom>
          <a:solidFill>
            <a:schemeClr val="accent1">
              <a:alpha val="37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397635" y="4292600"/>
            <a:ext cx="5048250" cy="714375"/>
          </a:xfrm>
          <a:prstGeom prst="rect">
            <a:avLst/>
          </a:prstGeom>
          <a:noFill/>
        </p:spPr>
        <p:txBody>
          <a:bodyPr wrap="square" rtlCol="0" anchor="t">
            <a:spAutoFit/>
          </a:bodyPr>
          <a:p>
            <a:r>
              <a:rPr lang="en-US" altLang="zh-CN" b="1" dirty="0" smtClean="0">
                <a:solidFill>
                  <a:srgbClr val="C00000"/>
                </a:solidFill>
                <a:latin typeface="Times New Roman" panose="02020603050405020304" pitchFamily="18" charset="0"/>
                <a:cs typeface="Times New Roman" panose="02020603050405020304" pitchFamily="18" charset="0"/>
              </a:rPr>
              <a:t>“Hope my suggestions could help you make further progress. Anticipating a brilliant performance in the future.” </a:t>
            </a:r>
            <a:r>
              <a:rPr lang="zh-CN" altLang="en-US" b="1" dirty="0" smtClean="0">
                <a:solidFill>
                  <a:srgbClr val="C00000"/>
                </a:solidFill>
                <a:latin typeface="Times New Roman" panose="02020603050405020304" pitchFamily="18" charset="0"/>
                <a:cs typeface="Times New Roman" panose="02020603050405020304" pitchFamily="18" charset="0"/>
              </a:rPr>
              <a:t>既衔接上文，统领全文，又表达美好期待。</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cxnSp>
        <p:nvCxnSpPr>
          <p:cNvPr id="7" name="直接连接符 6"/>
          <p:cNvCxnSpPr/>
          <p:nvPr/>
        </p:nvCxnSpPr>
        <p:spPr>
          <a:xfrm flipV="1">
            <a:off x="2473960" y="4079240"/>
            <a:ext cx="1946275" cy="11430"/>
          </a:xfrm>
          <a:prstGeom prst="line">
            <a:avLst/>
          </a:prstGeom>
          <a:ln w="28575" cmpd="sng">
            <a:solidFill>
              <a:srgbClr val="FF0000">
                <a:alpha val="68000"/>
              </a:srgbClr>
            </a:solidFill>
            <a:prstDash val="solid"/>
          </a:ln>
        </p:spPr>
        <p:style>
          <a:lnRef idx="3">
            <a:schemeClr val="accent6"/>
          </a:lnRef>
          <a:fillRef idx="0">
            <a:schemeClr val="accent6"/>
          </a:fillRef>
          <a:effectRef idx="2">
            <a:schemeClr val="accent6"/>
          </a:effectRef>
          <a:fontRef idx="minor">
            <a:schemeClr val="tx1"/>
          </a:fontRef>
        </p:style>
      </p:cxnSp>
      <p:cxnSp>
        <p:nvCxnSpPr>
          <p:cNvPr id="8" name="直接连接符 7"/>
          <p:cNvCxnSpPr/>
          <p:nvPr/>
        </p:nvCxnSpPr>
        <p:spPr>
          <a:xfrm flipV="1">
            <a:off x="6152515" y="4071620"/>
            <a:ext cx="516255" cy="7620"/>
          </a:xfrm>
          <a:prstGeom prst="line">
            <a:avLst/>
          </a:prstGeom>
          <a:noFill/>
          <a:ln w="28575" cap="flat" cmpd="sng" algn="ctr">
            <a:solidFill>
              <a:srgbClr val="FF0000">
                <a:alpha val="68000"/>
              </a:srgbClr>
            </a:solidFill>
            <a:prstDash val="solid"/>
          </a:ln>
          <a:effectLst>
            <a:outerShdw blurRad="40000" dist="23000" dir="5400000" rotWithShape="0">
              <a:srgbClr val="000000">
                <a:alpha val="35000"/>
              </a:srgbClr>
            </a:outerShdw>
          </a:effectLst>
        </p:spPr>
        <p:style>
          <a:lnRef idx="3">
            <a:schemeClr val="accent6"/>
          </a:lnRef>
          <a:fillRef idx="0">
            <a:schemeClr val="accent6"/>
          </a:fillRef>
          <a:effectRef idx="2">
            <a:schemeClr val="accent6"/>
          </a:effectRef>
          <a:fontRef idx="minor">
            <a:schemeClr val="tx1"/>
          </a:fontRef>
        </p:style>
      </p:cxn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240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9" grpId="1" animBg="1"/>
      <p:bldP spid="2" grpId="0"/>
      <p:bldP spid="2" grpId="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The deviation in the  students' compositions</a:t>
            </a: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34972" y="1143372"/>
            <a:ext cx="640080"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4</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8059" y="254095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032486" y="1402786"/>
            <a:ext cx="4339176" cy="643890"/>
          </a:xfrm>
          <a:prstGeom prst="rect">
            <a:avLst/>
          </a:prstGeom>
          <a:noFill/>
          <a:ln w="9525">
            <a:noFill/>
            <a:miter lim="800000"/>
          </a:ln>
        </p:spPr>
        <p:txBody>
          <a:bodyPr wrap="square" lIns="91438" tIns="45719" rIns="91438" bIns="45719">
            <a:spAutoFit/>
          </a:bodyPr>
          <a:p>
            <a:pPr eaLnBrk="0" hangingPunct="0"/>
            <a:r>
              <a:rPr lang="zh-CN" altLang="en-US" sz="3600" b="1" dirty="0">
                <a:latin typeface="微软雅黑" panose="020B0503020204020204" pitchFamily="34" charset="-122"/>
                <a:ea typeface="微软雅黑" panose="020B0503020204020204" pitchFamily="34" charset="-122"/>
              </a:rPr>
              <a:t>学生习作的审题偏差</a:t>
            </a:r>
            <a:endParaRPr lang="zh-CN" altLang="en-US" sz="3600" b="1" dirty="0">
              <a:latin typeface="微软雅黑" panose="020B0503020204020204" pitchFamily="34" charset="-122"/>
              <a:ea typeface="微软雅黑" panose="020B0503020204020204" pitchFamily="34" charset="-122"/>
            </a:endParaRPr>
          </a:p>
        </p:txBody>
      </p:sp>
      <p:pic>
        <p:nvPicPr>
          <p:cNvPr id="32776" name="图片 7" descr="u=1429213879,3990603348&amp;fm=21&amp;gp=0.jpg"/>
          <p:cNvPicPr>
            <a:picLocks noChangeAspect="1"/>
          </p:cNvPicPr>
          <p:nvPr/>
        </p:nvPicPr>
        <p:blipFill>
          <a:blip r:embed="rId10"/>
          <a:stretch>
            <a:fillRect/>
          </a:stretch>
        </p:blipFill>
        <p:spPr>
          <a:xfrm>
            <a:off x="10676890" y="3904933"/>
            <a:ext cx="1085850" cy="1262062"/>
          </a:xfrm>
          <a:prstGeom prst="rect">
            <a:avLst/>
          </a:prstGeom>
          <a:noFill/>
          <a:ln w="9525">
            <a:noFill/>
          </a:ln>
        </p:spPr>
      </p:pic>
    </p:spTree>
    <p:custDataLst>
      <p:tags r:id="rId1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2776"/>
                                        </p:tgtEl>
                                        <p:attrNameLst>
                                          <p:attrName>style.visibility</p:attrName>
                                        </p:attrNameLst>
                                      </p:cBhvr>
                                      <p:to>
                                        <p:strVal val="visible"/>
                                      </p:to>
                                    </p:set>
                                    <p:anim calcmode="lin" valueType="num">
                                      <p:cBhvr additive="base">
                                        <p:cTn id="43" dur="500" fill="hold"/>
                                        <p:tgtEl>
                                          <p:spTgt spid="32776"/>
                                        </p:tgtEl>
                                        <p:attrNameLst>
                                          <p:attrName>ppt_x</p:attrName>
                                        </p:attrNameLst>
                                      </p:cBhvr>
                                      <p:tavLst>
                                        <p:tav tm="0">
                                          <p:val>
                                            <p:strVal val="#ppt_x"/>
                                          </p:val>
                                        </p:tav>
                                        <p:tav tm="100000">
                                          <p:val>
                                            <p:strVal val="#ppt_x"/>
                                          </p:val>
                                        </p:tav>
                                      </p:tavLst>
                                    </p:anim>
                                    <p:anim calcmode="lin" valueType="num">
                                      <p:cBhvr additive="base">
                                        <p:cTn id="44" dur="500" fill="hold"/>
                                        <p:tgtEl>
                                          <p:spTgt spid="327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1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61619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20220317金丽衢</a:t>
            </a:r>
            <a:r>
              <a:rPr lang="en-US" altLang="zh-CN" sz="1400" b="1" dirty="0">
                <a:solidFill>
                  <a:srgbClr val="00B0F0"/>
                </a:solidFill>
                <a:latin typeface="微软雅黑" panose="020B0503020204020204" pitchFamily="34" charset="-122"/>
                <a:ea typeface="微软雅黑" panose="020B0503020204020204" pitchFamily="34" charset="-122"/>
                <a:sym typeface="+mn-ea"/>
              </a:rPr>
              <a:t>12</a:t>
            </a:r>
            <a:r>
              <a:rPr lang="zh-CN" altLang="en-US" sz="1400" b="1" dirty="0">
                <a:solidFill>
                  <a:srgbClr val="00B0F0"/>
                </a:solidFill>
                <a:latin typeface="微软雅黑" panose="020B0503020204020204" pitchFamily="34" charset="-122"/>
                <a:ea typeface="微软雅黑" panose="020B0503020204020204" pitchFamily="34" charset="-122"/>
                <a:sym typeface="+mn-ea"/>
              </a:rPr>
              <a:t>校联考</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r>
                        <a:rPr lang="zh-CN" altLang="en-US" sz="1600" b="1"/>
                        <a:t>假定你是李华，你的朋友交换生 Jonny 发来邮件，询问你</a:t>
                      </a:r>
                      <a:r>
                        <a:rPr lang="zh-CN" altLang="en-US" sz="1600" b="1">
                          <a:solidFill>
                            <a:srgbClr val="0070C0"/>
                          </a:solidFill>
                        </a:rPr>
                        <a:t>暑期社会实践活动</a:t>
                      </a:r>
                      <a:r>
                        <a:rPr lang="zh-CN" altLang="en-US" sz="1600" b="1"/>
                        <a:t>安排。请你给他回一封邮件，内容包括：</a:t>
                      </a:r>
                      <a:endParaRPr lang="zh-CN" altLang="en-US" sz="1600" b="1"/>
                    </a:p>
                    <a:p>
                      <a:pPr>
                        <a:buNone/>
                      </a:pPr>
                      <a:r>
                        <a:rPr lang="zh-CN" altLang="en-US" sz="1600" b="1"/>
                        <a:t>1. </a:t>
                      </a:r>
                      <a:r>
                        <a:rPr lang="zh-CN" altLang="en-US" sz="1600" b="1">
                          <a:solidFill>
                            <a:srgbClr val="C00000"/>
                          </a:solidFill>
                        </a:rPr>
                        <a:t>表明写信目的</a:t>
                      </a:r>
                      <a:r>
                        <a:rPr lang="zh-CN" altLang="en-US" sz="1600" b="1"/>
                        <a:t>；</a:t>
                      </a:r>
                      <a:endParaRPr lang="zh-CN" altLang="en-US" sz="1600" b="1"/>
                    </a:p>
                    <a:p>
                      <a:pPr>
                        <a:buNone/>
                      </a:pPr>
                      <a:r>
                        <a:rPr lang="zh-CN" altLang="en-US" sz="1600" b="1"/>
                        <a:t>2. </a:t>
                      </a:r>
                      <a:r>
                        <a:rPr lang="zh-CN" altLang="en-US" sz="1600" b="1">
                          <a:solidFill>
                            <a:srgbClr val="00B050"/>
                          </a:solidFill>
                        </a:rPr>
                        <a:t>介绍活动安排</a:t>
                      </a:r>
                      <a:r>
                        <a:rPr lang="zh-CN" altLang="en-US" sz="1600" b="1"/>
                        <a:t>；</a:t>
                      </a:r>
                      <a:endParaRPr lang="zh-CN" altLang="en-US" sz="1600" b="1"/>
                    </a:p>
                    <a:p>
                      <a:pPr>
                        <a:buNone/>
                      </a:pPr>
                      <a:r>
                        <a:rPr lang="zh-CN" altLang="en-US" sz="1600" b="1"/>
                        <a:t>3. </a:t>
                      </a:r>
                      <a:r>
                        <a:rPr lang="zh-CN" altLang="en-US" sz="1600" b="1">
                          <a:solidFill>
                            <a:srgbClr val="7030A0"/>
                          </a:solidFill>
                        </a:rPr>
                        <a:t>询问对方计划</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7" name="图片 6"/>
          <p:cNvPicPr>
            <a:picLocks noChangeAspect="1"/>
          </p:cNvPicPr>
          <p:nvPr/>
        </p:nvPicPr>
        <p:blipFill>
          <a:blip r:embed="rId6"/>
          <a:stretch>
            <a:fillRect/>
          </a:stretch>
        </p:blipFill>
        <p:spPr>
          <a:xfrm rot="16200000">
            <a:off x="3634740" y="-90170"/>
            <a:ext cx="3441700" cy="6621780"/>
          </a:xfrm>
          <a:prstGeom prst="rect">
            <a:avLst/>
          </a:prstGeom>
        </p:spPr>
      </p:pic>
      <p:pic>
        <p:nvPicPr>
          <p:cNvPr id="6" name="图片 5" descr="未标题-2.png"/>
          <p:cNvPicPr>
            <a:picLocks noChangeAspect="1"/>
          </p:cNvPicPr>
          <p:nvPr/>
        </p:nvPicPr>
        <p:blipFill>
          <a:blip r:embed="rId7" cstate="print"/>
          <a:stretch>
            <a:fillRect/>
          </a:stretch>
        </p:blipFill>
        <p:spPr>
          <a:xfrm>
            <a:off x="8364220" y="4090035"/>
            <a:ext cx="779780" cy="1053465"/>
          </a:xfrm>
          <a:prstGeom prst="rect">
            <a:avLst/>
          </a:prstGeom>
        </p:spPr>
      </p:pic>
      <p:pic>
        <p:nvPicPr>
          <p:cNvPr id="50185" name="Picture 14" descr="C:\Users\Hectol\AppData\Local\Microsoft\Windows\Temporary Internet Files\Content.IE5\MFF0D7US\MC900434411[1].wmf"/>
          <p:cNvPicPr>
            <a:picLocks noChangeAspect="1"/>
          </p:cNvPicPr>
          <p:nvPr>
            <p:custDataLst>
              <p:tags r:id="rId8"/>
            </p:custDataLst>
          </p:nvPr>
        </p:nvPicPr>
        <p:blipFill>
          <a:blip r:embed="rId9"/>
          <a:stretch>
            <a:fillRect/>
          </a:stretch>
        </p:blipFill>
        <p:spPr>
          <a:xfrm>
            <a:off x="2099310" y="2177415"/>
            <a:ext cx="702310" cy="535940"/>
          </a:xfrm>
          <a:prstGeom prst="rect">
            <a:avLst/>
          </a:prstGeom>
          <a:noFill/>
          <a:ln w="9525">
            <a:noFill/>
          </a:ln>
        </p:spPr>
      </p:pic>
      <p:pic>
        <p:nvPicPr>
          <p:cNvPr id="9" name="Picture 14" descr="C:\Users\Hectol\AppData\Local\Microsoft\Windows\Temporary Internet Files\Content.IE5\MFF0D7US\MC900434411[1].wmf"/>
          <p:cNvPicPr>
            <a:picLocks noChangeAspect="1"/>
          </p:cNvPicPr>
          <p:nvPr>
            <p:custDataLst>
              <p:tags r:id="rId10"/>
            </p:custDataLst>
          </p:nvPr>
        </p:nvPicPr>
        <p:blipFill>
          <a:blip r:embed="rId9"/>
          <a:stretch>
            <a:fillRect/>
          </a:stretch>
        </p:blipFill>
        <p:spPr>
          <a:xfrm>
            <a:off x="-17145" y="2177415"/>
            <a:ext cx="702310" cy="535940"/>
          </a:xfrm>
          <a:prstGeom prst="rect">
            <a:avLst/>
          </a:prstGeom>
          <a:noFill/>
          <a:ln w="9525">
            <a:noFill/>
          </a:ln>
        </p:spPr>
      </p:pic>
      <p:sp>
        <p:nvSpPr>
          <p:cNvPr id="12" name="圆角矩形 11"/>
          <p:cNvSpPr/>
          <p:nvPr/>
        </p:nvSpPr>
        <p:spPr>
          <a:xfrm>
            <a:off x="222885" y="4446270"/>
            <a:ext cx="4562475" cy="495300"/>
          </a:xfrm>
          <a:prstGeom prst="roundRect">
            <a:avLst/>
          </a:prstGeom>
          <a:solidFill>
            <a:schemeClr val="accent5">
              <a:lumMod val="20000"/>
              <a:lumOff val="8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p:cNvPicPr>
            <a:picLocks noChangeAspect="1"/>
          </p:cNvPicPr>
          <p:nvPr/>
        </p:nvPicPr>
        <p:blipFill>
          <a:blip r:embed="rId11"/>
          <a:stretch>
            <a:fillRect/>
          </a:stretch>
        </p:blipFill>
        <p:spPr>
          <a:xfrm>
            <a:off x="62865" y="4483735"/>
            <a:ext cx="683895" cy="709295"/>
          </a:xfrm>
          <a:prstGeom prst="rect">
            <a:avLst/>
          </a:prstGeom>
        </p:spPr>
      </p:pic>
      <p:pic>
        <p:nvPicPr>
          <p:cNvPr id="19" name="图片 18"/>
          <p:cNvPicPr>
            <a:picLocks noChangeAspect="1"/>
          </p:cNvPicPr>
          <p:nvPr/>
        </p:nvPicPr>
        <p:blipFill>
          <a:blip r:embed="rId12"/>
          <a:stretch>
            <a:fillRect/>
          </a:stretch>
        </p:blipFill>
        <p:spPr>
          <a:xfrm rot="1291583">
            <a:off x="571538" y="4234421"/>
            <a:ext cx="585383" cy="584812"/>
          </a:xfrm>
          <a:prstGeom prst="rect">
            <a:avLst/>
          </a:prstGeom>
        </p:spPr>
      </p:pic>
      <p:sp>
        <p:nvSpPr>
          <p:cNvPr id="2" name="文本框 1"/>
          <p:cNvSpPr txBox="1"/>
          <p:nvPr/>
        </p:nvSpPr>
        <p:spPr>
          <a:xfrm>
            <a:off x="1134110" y="4544695"/>
            <a:ext cx="3528695" cy="299085"/>
          </a:xfrm>
          <a:prstGeom prst="rect">
            <a:avLst/>
          </a:prstGeom>
          <a:noFill/>
        </p:spPr>
        <p:txBody>
          <a:bodyPr wrap="square" rtlCol="0" anchor="t">
            <a:spAutoFit/>
          </a:bodyPr>
          <a:p>
            <a:r>
              <a:rPr lang="zh-CN" altLang="en-US" b="1" dirty="0" smtClean="0">
                <a:solidFill>
                  <a:srgbClr val="C00000"/>
                </a:solidFill>
                <a:latin typeface="Times New Roman" panose="02020603050405020304" pitchFamily="18" charset="0"/>
                <a:cs typeface="Times New Roman" panose="02020603050405020304" pitchFamily="18" charset="0"/>
              </a:rPr>
              <a:t>暑期较长，活动不应只有一个，</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建构不</a:t>
            </a:r>
            <a:r>
              <a:rPr lang="zh-CN" altLang="en-US" b="1" dirty="0" smtClean="0">
                <a:solidFill>
                  <a:srgbClr val="C00000"/>
                </a:solidFill>
                <a:latin typeface="Times New Roman" panose="02020603050405020304" pitchFamily="18" charset="0"/>
                <a:cs typeface="Times New Roman" panose="02020603050405020304" pitchFamily="18" charset="0"/>
              </a:rPr>
              <a:t>合理</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5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0185"/>
                                        </p:tgtEl>
                                        <p:attrNameLst>
                                          <p:attrName>style.visibility</p:attrName>
                                        </p:attrNameLst>
                                      </p:cBhvr>
                                      <p:to>
                                        <p:strVal val="visible"/>
                                      </p:to>
                                    </p:set>
                                    <p:animEffect transition="in" filter="barn(inVertical)">
                                      <p:cBhvr>
                                        <p:cTn id="30" dur="500"/>
                                        <p:tgtEl>
                                          <p:spTgt spid="5018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0" presetClass="entr" presetSubtype="0" fill="hold" nodeType="withEffect">
                                  <p:stCondLst>
                                    <p:cond delay="175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175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61619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20220317金丽衢</a:t>
            </a:r>
            <a:r>
              <a:rPr lang="en-US" altLang="zh-CN" sz="1400" b="1" dirty="0">
                <a:solidFill>
                  <a:srgbClr val="00B0F0"/>
                </a:solidFill>
                <a:latin typeface="微软雅黑" panose="020B0503020204020204" pitchFamily="34" charset="-122"/>
                <a:ea typeface="微软雅黑" panose="020B0503020204020204" pitchFamily="34" charset="-122"/>
                <a:sym typeface="+mn-ea"/>
              </a:rPr>
              <a:t>12</a:t>
            </a:r>
            <a:r>
              <a:rPr lang="zh-CN" altLang="en-US" sz="1400" b="1" dirty="0">
                <a:solidFill>
                  <a:srgbClr val="00B0F0"/>
                </a:solidFill>
                <a:latin typeface="微软雅黑" panose="020B0503020204020204" pitchFamily="34" charset="-122"/>
                <a:ea typeface="微软雅黑" panose="020B0503020204020204" pitchFamily="34" charset="-122"/>
                <a:sym typeface="+mn-ea"/>
              </a:rPr>
              <a:t>校联考</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chemeClr val="tx1"/>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r>
                        <a:rPr lang="zh-CN" altLang="en-US" sz="1600" b="1"/>
                        <a:t>假定你是李华，你的朋友交换生 Jonny 发来邮件，询问你</a:t>
                      </a:r>
                      <a:r>
                        <a:rPr lang="zh-CN" altLang="en-US" sz="1600" b="1">
                          <a:solidFill>
                            <a:srgbClr val="0070C0"/>
                          </a:solidFill>
                        </a:rPr>
                        <a:t>暑期社会实践活动</a:t>
                      </a:r>
                      <a:r>
                        <a:rPr lang="zh-CN" altLang="en-US" sz="1600" b="1"/>
                        <a:t>安排。请你给他回一封邮件，内容包括：</a:t>
                      </a:r>
                      <a:endParaRPr lang="zh-CN" altLang="en-US" sz="1600" b="1"/>
                    </a:p>
                    <a:p>
                      <a:pPr>
                        <a:buNone/>
                      </a:pPr>
                      <a:r>
                        <a:rPr lang="zh-CN" altLang="en-US" sz="1600" b="1"/>
                        <a:t>1. </a:t>
                      </a:r>
                      <a:r>
                        <a:rPr lang="zh-CN" altLang="en-US" sz="1600" b="1">
                          <a:solidFill>
                            <a:srgbClr val="C00000"/>
                          </a:solidFill>
                        </a:rPr>
                        <a:t>表明写信目的</a:t>
                      </a:r>
                      <a:r>
                        <a:rPr lang="zh-CN" altLang="en-US" sz="1600" b="1"/>
                        <a:t>；</a:t>
                      </a:r>
                      <a:endParaRPr lang="zh-CN" altLang="en-US" sz="1600" b="1"/>
                    </a:p>
                    <a:p>
                      <a:pPr>
                        <a:buNone/>
                      </a:pPr>
                      <a:r>
                        <a:rPr lang="zh-CN" altLang="en-US" sz="1600" b="1"/>
                        <a:t>2. </a:t>
                      </a:r>
                      <a:r>
                        <a:rPr lang="zh-CN" altLang="en-US" sz="1600" b="1">
                          <a:solidFill>
                            <a:srgbClr val="00B050"/>
                          </a:solidFill>
                        </a:rPr>
                        <a:t>介绍活动安排</a:t>
                      </a:r>
                      <a:r>
                        <a:rPr lang="zh-CN" altLang="en-US" sz="1600" b="1"/>
                        <a:t>；</a:t>
                      </a:r>
                      <a:endParaRPr lang="zh-CN" altLang="en-US" sz="1600" b="1"/>
                    </a:p>
                    <a:p>
                      <a:pPr>
                        <a:buNone/>
                      </a:pPr>
                      <a:r>
                        <a:rPr lang="zh-CN" altLang="en-US" sz="1600" b="1"/>
                        <a:t>3. </a:t>
                      </a:r>
                      <a:r>
                        <a:rPr lang="zh-CN" altLang="en-US" sz="1600" b="1">
                          <a:solidFill>
                            <a:srgbClr val="7030A0"/>
                          </a:solidFill>
                        </a:rPr>
                        <a:t>询问对方计划</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7" name="图片 6"/>
          <p:cNvPicPr>
            <a:picLocks noChangeAspect="1"/>
          </p:cNvPicPr>
          <p:nvPr/>
        </p:nvPicPr>
        <p:blipFill>
          <a:blip r:embed="rId6"/>
          <a:stretch>
            <a:fillRect/>
          </a:stretch>
        </p:blipFill>
        <p:spPr>
          <a:xfrm>
            <a:off x="2301240" y="1435735"/>
            <a:ext cx="6524625" cy="3373755"/>
          </a:xfrm>
          <a:prstGeom prst="rect">
            <a:avLst/>
          </a:prstGeom>
        </p:spPr>
      </p:pic>
      <p:pic>
        <p:nvPicPr>
          <p:cNvPr id="6" name="图片 5" descr="未标题-2.png"/>
          <p:cNvPicPr>
            <a:picLocks noChangeAspect="1"/>
          </p:cNvPicPr>
          <p:nvPr/>
        </p:nvPicPr>
        <p:blipFill>
          <a:blip r:embed="rId7" cstate="print"/>
          <a:stretch>
            <a:fillRect/>
          </a:stretch>
        </p:blipFill>
        <p:spPr>
          <a:xfrm>
            <a:off x="8364220" y="4090035"/>
            <a:ext cx="779780" cy="1053465"/>
          </a:xfrm>
          <a:prstGeom prst="rect">
            <a:avLst/>
          </a:prstGeom>
        </p:spPr>
      </p:pic>
      <p:pic>
        <p:nvPicPr>
          <p:cNvPr id="50185" name="Picture 14" descr="C:\Users\Hectol\AppData\Local\Microsoft\Windows\Temporary Internet Files\Content.IE5\MFF0D7US\MC900434411[1].wmf"/>
          <p:cNvPicPr>
            <a:picLocks noChangeAspect="1"/>
          </p:cNvPicPr>
          <p:nvPr>
            <p:custDataLst>
              <p:tags r:id="rId8"/>
            </p:custDataLst>
          </p:nvPr>
        </p:nvPicPr>
        <p:blipFill>
          <a:blip r:embed="rId9"/>
          <a:stretch>
            <a:fillRect/>
          </a:stretch>
        </p:blipFill>
        <p:spPr>
          <a:xfrm>
            <a:off x="1916430" y="2376805"/>
            <a:ext cx="702310" cy="535940"/>
          </a:xfrm>
          <a:prstGeom prst="rect">
            <a:avLst/>
          </a:prstGeom>
          <a:noFill/>
          <a:ln w="9525">
            <a:noFill/>
          </a:ln>
        </p:spPr>
      </p:pic>
      <p:pic>
        <p:nvPicPr>
          <p:cNvPr id="8" name="Picture 14" descr="C:\Users\Hectol\AppData\Local\Microsoft\Windows\Temporary Internet Files\Content.IE5\MFF0D7US\MC900434411[1].wmf"/>
          <p:cNvPicPr>
            <a:picLocks noChangeAspect="1"/>
          </p:cNvPicPr>
          <p:nvPr>
            <p:custDataLst>
              <p:tags r:id="rId10"/>
            </p:custDataLst>
          </p:nvPr>
        </p:nvPicPr>
        <p:blipFill>
          <a:blip r:embed="rId9"/>
          <a:stretch>
            <a:fillRect/>
          </a:stretch>
        </p:blipFill>
        <p:spPr>
          <a:xfrm>
            <a:off x="8364220" y="2656205"/>
            <a:ext cx="702310" cy="535940"/>
          </a:xfrm>
          <a:prstGeom prst="rect">
            <a:avLst/>
          </a:prstGeom>
          <a:noFill/>
          <a:ln w="9525">
            <a:noFill/>
          </a:ln>
        </p:spPr>
      </p:pic>
      <p:pic>
        <p:nvPicPr>
          <p:cNvPr id="9" name="Picture 14" descr="C:\Users\Hectol\AppData\Local\Microsoft\Windows\Temporary Internet Files\Content.IE5\MFF0D7US\MC900434411[1].wmf"/>
          <p:cNvPicPr>
            <a:picLocks noChangeAspect="1"/>
          </p:cNvPicPr>
          <p:nvPr>
            <p:custDataLst>
              <p:tags r:id="rId11"/>
            </p:custDataLst>
          </p:nvPr>
        </p:nvPicPr>
        <p:blipFill>
          <a:blip r:embed="rId9"/>
          <a:stretch>
            <a:fillRect/>
          </a:stretch>
        </p:blipFill>
        <p:spPr>
          <a:xfrm>
            <a:off x="1962150" y="3327400"/>
            <a:ext cx="702310" cy="535940"/>
          </a:xfrm>
          <a:prstGeom prst="rect">
            <a:avLst/>
          </a:prstGeom>
          <a:noFill/>
          <a:ln w="9525">
            <a:noFill/>
          </a:ln>
        </p:spPr>
      </p:pic>
      <p:pic>
        <p:nvPicPr>
          <p:cNvPr id="10" name="Picture 14" descr="C:\Users\Hectol\AppData\Local\Microsoft\Windows\Temporary Internet Files\Content.IE5\MFF0D7US\MC900434411[1].wmf"/>
          <p:cNvPicPr>
            <a:picLocks noChangeAspect="1"/>
          </p:cNvPicPr>
          <p:nvPr>
            <p:custDataLst>
              <p:tags r:id="rId12"/>
            </p:custDataLst>
          </p:nvPr>
        </p:nvPicPr>
        <p:blipFill>
          <a:blip r:embed="rId9"/>
          <a:stretch>
            <a:fillRect/>
          </a:stretch>
        </p:blipFill>
        <p:spPr>
          <a:xfrm>
            <a:off x="302260" y="1905635"/>
            <a:ext cx="702310" cy="535940"/>
          </a:xfrm>
          <a:prstGeom prst="rect">
            <a:avLst/>
          </a:prstGeom>
          <a:noFill/>
          <a:ln w="9525">
            <a:noFill/>
          </a:ln>
        </p:spPr>
      </p:pic>
      <p:sp>
        <p:nvSpPr>
          <p:cNvPr id="12" name="圆角矩形 11"/>
          <p:cNvSpPr/>
          <p:nvPr/>
        </p:nvSpPr>
        <p:spPr>
          <a:xfrm>
            <a:off x="222885" y="4410710"/>
            <a:ext cx="4562475" cy="495300"/>
          </a:xfrm>
          <a:prstGeom prst="roundRect">
            <a:avLst/>
          </a:prstGeom>
          <a:solidFill>
            <a:schemeClr val="accent5">
              <a:lumMod val="20000"/>
              <a:lumOff val="8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p:cNvPicPr>
            <a:picLocks noChangeAspect="1"/>
          </p:cNvPicPr>
          <p:nvPr/>
        </p:nvPicPr>
        <p:blipFill>
          <a:blip r:embed="rId13"/>
          <a:stretch>
            <a:fillRect/>
          </a:stretch>
        </p:blipFill>
        <p:spPr>
          <a:xfrm>
            <a:off x="62865" y="4483735"/>
            <a:ext cx="683895" cy="709295"/>
          </a:xfrm>
          <a:prstGeom prst="rect">
            <a:avLst/>
          </a:prstGeom>
        </p:spPr>
      </p:pic>
      <p:pic>
        <p:nvPicPr>
          <p:cNvPr id="19" name="图片 18"/>
          <p:cNvPicPr>
            <a:picLocks noChangeAspect="1"/>
          </p:cNvPicPr>
          <p:nvPr/>
        </p:nvPicPr>
        <p:blipFill>
          <a:blip r:embed="rId14"/>
          <a:stretch>
            <a:fillRect/>
          </a:stretch>
        </p:blipFill>
        <p:spPr>
          <a:xfrm rot="1291583">
            <a:off x="571538" y="4234421"/>
            <a:ext cx="585383" cy="584812"/>
          </a:xfrm>
          <a:prstGeom prst="rect">
            <a:avLst/>
          </a:prstGeom>
        </p:spPr>
      </p:pic>
      <p:sp>
        <p:nvSpPr>
          <p:cNvPr id="2" name="文本框 1"/>
          <p:cNvSpPr txBox="1"/>
          <p:nvPr/>
        </p:nvSpPr>
        <p:spPr>
          <a:xfrm>
            <a:off x="1004570" y="4410710"/>
            <a:ext cx="3658235" cy="506730"/>
          </a:xfrm>
          <a:prstGeom prst="rect">
            <a:avLst/>
          </a:prstGeom>
          <a:noFill/>
        </p:spPr>
        <p:txBody>
          <a:bodyPr wrap="square" rtlCol="0" anchor="t">
            <a:spAutoFit/>
          </a:bodyPr>
          <a:p>
            <a:r>
              <a:rPr lang="zh-CN" altLang="en-US" b="1" dirty="0" smtClean="0">
                <a:solidFill>
                  <a:srgbClr val="C00000"/>
                </a:solidFill>
                <a:latin typeface="Times New Roman" panose="02020603050405020304" pitchFamily="18" charset="0"/>
                <a:cs typeface="Times New Roman" panose="02020603050405020304" pitchFamily="18" charset="0"/>
                <a:sym typeface="+mn-ea"/>
              </a:rPr>
              <a:t>没有抓住主题语境</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“社会实践”</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，所计划的活动都是无关信息。要点严重缺失。</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5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0185"/>
                                        </p:tgtEl>
                                        <p:attrNameLst>
                                          <p:attrName>style.visibility</p:attrName>
                                        </p:attrNameLst>
                                      </p:cBhvr>
                                      <p:to>
                                        <p:strVal val="visible"/>
                                      </p:to>
                                    </p:set>
                                    <p:animEffect transition="in" filter="barn(inVertical)">
                                      <p:cBhvr>
                                        <p:cTn id="30" dur="500"/>
                                        <p:tgtEl>
                                          <p:spTgt spid="5018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0" presetClass="entr" presetSubtype="0" fill="hold"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17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61619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20220317金丽衢</a:t>
            </a:r>
            <a:r>
              <a:rPr lang="en-US" altLang="zh-CN" sz="1400" b="1" dirty="0">
                <a:solidFill>
                  <a:srgbClr val="00B0F0"/>
                </a:solidFill>
                <a:latin typeface="微软雅黑" panose="020B0503020204020204" pitchFamily="34" charset="-122"/>
                <a:ea typeface="微软雅黑" panose="020B0503020204020204" pitchFamily="34" charset="-122"/>
                <a:sym typeface="+mn-ea"/>
              </a:rPr>
              <a:t>12</a:t>
            </a:r>
            <a:r>
              <a:rPr lang="zh-CN" altLang="en-US" sz="1400" b="1" dirty="0">
                <a:solidFill>
                  <a:srgbClr val="00B0F0"/>
                </a:solidFill>
                <a:latin typeface="微软雅黑" panose="020B0503020204020204" pitchFamily="34" charset="-122"/>
                <a:ea typeface="微软雅黑" panose="020B0503020204020204" pitchFamily="34" charset="-122"/>
                <a:sym typeface="+mn-ea"/>
              </a:rPr>
              <a:t>校联考</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假定你是李华，你的朋友交换生 Jonny 发来邮件，询问你</a:t>
                      </a:r>
                      <a:r>
                        <a:rPr lang="zh-CN" altLang="en-US" sz="1600" b="1">
                          <a:solidFill>
                            <a:srgbClr val="0070C0"/>
                          </a:solidFill>
                        </a:rPr>
                        <a:t>暑期社会实践活动</a:t>
                      </a:r>
                      <a:r>
                        <a:rPr lang="zh-CN" altLang="en-US" sz="1600" b="1"/>
                        <a:t>安排。请你给他回一封邮件，内容包括：</a:t>
                      </a:r>
                      <a:endParaRPr lang="zh-CN" altLang="en-US" sz="1600" b="1"/>
                    </a:p>
                    <a:p>
                      <a:pPr>
                        <a:buNone/>
                      </a:pPr>
                      <a:r>
                        <a:rPr lang="zh-CN" altLang="en-US" sz="1600" b="1"/>
                        <a:t>1. </a:t>
                      </a:r>
                      <a:r>
                        <a:rPr lang="zh-CN" altLang="en-US" sz="1600" b="1">
                          <a:solidFill>
                            <a:srgbClr val="C00000"/>
                          </a:solidFill>
                        </a:rPr>
                        <a:t>表明写信目的</a:t>
                      </a:r>
                      <a:r>
                        <a:rPr lang="zh-CN" altLang="en-US" sz="1600" b="1"/>
                        <a:t>；</a:t>
                      </a:r>
                      <a:endParaRPr lang="zh-CN" altLang="en-US" sz="1600" b="1"/>
                    </a:p>
                    <a:p>
                      <a:pPr>
                        <a:buNone/>
                      </a:pPr>
                      <a:r>
                        <a:rPr lang="zh-CN" altLang="en-US" sz="1600" b="1"/>
                        <a:t>2. </a:t>
                      </a:r>
                      <a:r>
                        <a:rPr lang="zh-CN" altLang="en-US" sz="1600" b="1">
                          <a:solidFill>
                            <a:srgbClr val="00B050"/>
                          </a:solidFill>
                        </a:rPr>
                        <a:t>介绍活动安排</a:t>
                      </a:r>
                      <a:r>
                        <a:rPr lang="zh-CN" altLang="en-US" sz="1600" b="1"/>
                        <a:t>；</a:t>
                      </a:r>
                      <a:endParaRPr lang="zh-CN" altLang="en-US" sz="1600" b="1"/>
                    </a:p>
                    <a:p>
                      <a:pPr>
                        <a:buNone/>
                      </a:pPr>
                      <a:r>
                        <a:rPr lang="zh-CN" altLang="en-US" sz="1600" b="1"/>
                        <a:t>3. </a:t>
                      </a:r>
                      <a:r>
                        <a:rPr lang="zh-CN" altLang="en-US" sz="1600" b="1">
                          <a:solidFill>
                            <a:srgbClr val="7030A0"/>
                          </a:solidFill>
                        </a:rPr>
                        <a:t>询问对方计划</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a:stretch>
            <a:fillRect/>
          </a:stretch>
        </p:blipFill>
        <p:spPr>
          <a:xfrm>
            <a:off x="2205355" y="1443355"/>
            <a:ext cx="6677660" cy="3526155"/>
          </a:xfrm>
          <a:prstGeom prst="rect">
            <a:avLst/>
          </a:prstGeom>
        </p:spPr>
      </p:pic>
      <p:pic>
        <p:nvPicPr>
          <p:cNvPr id="6" name="图片 5" descr="未标题-2.png"/>
          <p:cNvPicPr>
            <a:picLocks noChangeAspect="1"/>
          </p:cNvPicPr>
          <p:nvPr/>
        </p:nvPicPr>
        <p:blipFill>
          <a:blip r:embed="rId7" cstate="print"/>
          <a:stretch>
            <a:fillRect/>
          </a:stretch>
        </p:blipFill>
        <p:spPr>
          <a:xfrm>
            <a:off x="8364220" y="4090035"/>
            <a:ext cx="779780" cy="1053465"/>
          </a:xfrm>
          <a:prstGeom prst="rect">
            <a:avLst/>
          </a:prstGeom>
        </p:spPr>
      </p:pic>
      <p:pic>
        <p:nvPicPr>
          <p:cNvPr id="10" name="图片 9"/>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2649220" y="2531110"/>
            <a:ext cx="815340" cy="746760"/>
          </a:xfrm>
          <a:prstGeom prst="rect">
            <a:avLst/>
          </a:prstGeom>
        </p:spPr>
      </p:pic>
      <p:pic>
        <p:nvPicPr>
          <p:cNvPr id="12" name="图片 11"/>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4732020" y="3066415"/>
            <a:ext cx="815340" cy="746760"/>
          </a:xfrm>
          <a:prstGeom prst="rect">
            <a:avLst/>
          </a:prstGeom>
        </p:spPr>
      </p:pic>
      <p:pic>
        <p:nvPicPr>
          <p:cNvPr id="13" name="图片 12"/>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3775710" y="3566795"/>
            <a:ext cx="815340" cy="746760"/>
          </a:xfrm>
          <a:prstGeom prst="rect">
            <a:avLst/>
          </a:prstGeom>
        </p:spPr>
      </p:pic>
      <p:sp>
        <p:nvSpPr>
          <p:cNvPr id="7" name="圆角矩形 6"/>
          <p:cNvSpPr/>
          <p:nvPr/>
        </p:nvSpPr>
        <p:spPr>
          <a:xfrm>
            <a:off x="222885" y="4474210"/>
            <a:ext cx="5199380" cy="495300"/>
          </a:xfrm>
          <a:prstGeom prst="roundRect">
            <a:avLst/>
          </a:prstGeom>
          <a:solidFill>
            <a:schemeClr val="accent6">
              <a:lumMod val="20000"/>
              <a:lumOff val="80000"/>
            </a:schemeClr>
          </a:solidFill>
          <a:ln w="25400" cap="flat" cmpd="sng" algn="ctr">
            <a:solidFill>
              <a:srgbClr val="F79646">
                <a:lumMod val="20000"/>
                <a:lumOff val="8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9"/>
          <a:stretch>
            <a:fillRect/>
          </a:stretch>
        </p:blipFill>
        <p:spPr>
          <a:xfrm rot="834387">
            <a:off x="-111125" y="3956050"/>
            <a:ext cx="1201420" cy="1217930"/>
          </a:xfrm>
          <a:prstGeom prst="rect">
            <a:avLst/>
          </a:prstGeom>
        </p:spPr>
      </p:pic>
      <p:sp>
        <p:nvSpPr>
          <p:cNvPr id="9" name="文本框 8"/>
          <p:cNvSpPr txBox="1"/>
          <p:nvPr/>
        </p:nvSpPr>
        <p:spPr>
          <a:xfrm>
            <a:off x="987425" y="4462780"/>
            <a:ext cx="4323715" cy="506730"/>
          </a:xfrm>
          <a:prstGeom prst="rect">
            <a:avLst/>
          </a:prstGeom>
          <a:noFill/>
        </p:spPr>
        <p:txBody>
          <a:bodyPr wrap="square" rtlCol="0" anchor="t">
            <a:spAutoFit/>
          </a:bodyPr>
          <a:p>
            <a:r>
              <a:rPr lang="zh-CN" altLang="en-US" b="1" dirty="0" smtClean="0">
                <a:solidFill>
                  <a:srgbClr val="C00000"/>
                </a:solidFill>
                <a:latin typeface="Times New Roman" panose="02020603050405020304" pitchFamily="18" charset="0"/>
                <a:cs typeface="Times New Roman" panose="02020603050405020304" pitchFamily="18" charset="0"/>
                <a:sym typeface="+mn-ea"/>
              </a:rPr>
              <a:t>抓住时间主线</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“June-July-August”</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，安排的活动非常契合主题语境</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暑期</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社会实践”</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，思维缜密。</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5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61619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20220317金丽衢</a:t>
            </a:r>
            <a:r>
              <a:rPr lang="en-US" altLang="zh-CN" sz="1400" b="1" dirty="0">
                <a:solidFill>
                  <a:srgbClr val="00B0F0"/>
                </a:solidFill>
                <a:latin typeface="微软雅黑" panose="020B0503020204020204" pitchFamily="34" charset="-122"/>
                <a:ea typeface="微软雅黑" panose="020B0503020204020204" pitchFamily="34" charset="-122"/>
                <a:sym typeface="+mn-ea"/>
              </a:rPr>
              <a:t>12</a:t>
            </a:r>
            <a:r>
              <a:rPr lang="zh-CN" altLang="en-US" sz="1400" b="1" dirty="0">
                <a:solidFill>
                  <a:srgbClr val="00B0F0"/>
                </a:solidFill>
                <a:latin typeface="微软雅黑" panose="020B0503020204020204" pitchFamily="34" charset="-122"/>
                <a:ea typeface="微软雅黑" panose="020B0503020204020204" pitchFamily="34" charset="-122"/>
                <a:sym typeface="+mn-ea"/>
              </a:rPr>
              <a:t>校联考</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假定你是李华，你的朋友交换生 Jonny 发来邮件，询问你</a:t>
                      </a:r>
                      <a:r>
                        <a:rPr lang="zh-CN" altLang="en-US" sz="1600" b="1">
                          <a:solidFill>
                            <a:srgbClr val="0070C0"/>
                          </a:solidFill>
                        </a:rPr>
                        <a:t>暑期社会实践活动</a:t>
                      </a:r>
                      <a:r>
                        <a:rPr lang="zh-CN" altLang="en-US" sz="1600" b="1"/>
                        <a:t>安排。请你给他回一封邮件，内容包括：</a:t>
                      </a:r>
                      <a:endParaRPr lang="zh-CN" altLang="en-US" sz="1600" b="1"/>
                    </a:p>
                    <a:p>
                      <a:pPr>
                        <a:buNone/>
                      </a:pPr>
                      <a:r>
                        <a:rPr lang="zh-CN" altLang="en-US" sz="1600" b="1"/>
                        <a:t>1. </a:t>
                      </a:r>
                      <a:r>
                        <a:rPr lang="zh-CN" altLang="en-US" sz="1600" b="1">
                          <a:solidFill>
                            <a:srgbClr val="C00000"/>
                          </a:solidFill>
                        </a:rPr>
                        <a:t>表明写信目的</a:t>
                      </a:r>
                      <a:r>
                        <a:rPr lang="zh-CN" altLang="en-US" sz="1600" b="1"/>
                        <a:t>；</a:t>
                      </a:r>
                      <a:endParaRPr lang="zh-CN" altLang="en-US" sz="1600" b="1"/>
                    </a:p>
                    <a:p>
                      <a:pPr>
                        <a:buNone/>
                      </a:pPr>
                      <a:r>
                        <a:rPr lang="zh-CN" altLang="en-US" sz="1600" b="1"/>
                        <a:t>2. </a:t>
                      </a:r>
                      <a:r>
                        <a:rPr lang="zh-CN" altLang="en-US" sz="1600" b="1">
                          <a:solidFill>
                            <a:srgbClr val="00B050"/>
                          </a:solidFill>
                        </a:rPr>
                        <a:t>介绍活动安排</a:t>
                      </a:r>
                      <a:r>
                        <a:rPr lang="zh-CN" altLang="en-US" sz="1600" b="1"/>
                        <a:t>；</a:t>
                      </a:r>
                      <a:endParaRPr lang="zh-CN" altLang="en-US" sz="1600" b="1"/>
                    </a:p>
                    <a:p>
                      <a:pPr>
                        <a:buNone/>
                      </a:pPr>
                      <a:r>
                        <a:rPr lang="zh-CN" altLang="en-US" sz="1600" b="1"/>
                        <a:t>3. </a:t>
                      </a:r>
                      <a:r>
                        <a:rPr lang="zh-CN" altLang="en-US" sz="1600" b="1">
                          <a:solidFill>
                            <a:srgbClr val="7030A0"/>
                          </a:solidFill>
                        </a:rPr>
                        <a:t>询问对方计划</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7" name="图片 6"/>
          <p:cNvPicPr>
            <a:picLocks noChangeAspect="1"/>
          </p:cNvPicPr>
          <p:nvPr/>
        </p:nvPicPr>
        <p:blipFill>
          <a:blip r:embed="rId6"/>
          <a:stretch>
            <a:fillRect/>
          </a:stretch>
        </p:blipFill>
        <p:spPr>
          <a:xfrm>
            <a:off x="2216785" y="1481455"/>
            <a:ext cx="6669405" cy="3466465"/>
          </a:xfrm>
          <a:prstGeom prst="rect">
            <a:avLst/>
          </a:prstGeom>
        </p:spPr>
      </p:pic>
      <p:pic>
        <p:nvPicPr>
          <p:cNvPr id="6" name="图片 5" descr="未标题-2.png"/>
          <p:cNvPicPr>
            <a:picLocks noChangeAspect="1"/>
          </p:cNvPicPr>
          <p:nvPr/>
        </p:nvPicPr>
        <p:blipFill>
          <a:blip r:embed="rId7" cstate="print"/>
          <a:stretch>
            <a:fillRect/>
          </a:stretch>
        </p:blipFill>
        <p:spPr>
          <a:xfrm>
            <a:off x="8364220" y="4090035"/>
            <a:ext cx="779780" cy="1053465"/>
          </a:xfrm>
          <a:prstGeom prst="rect">
            <a:avLst/>
          </a:prstGeom>
        </p:spPr>
      </p:pic>
      <p:pic>
        <p:nvPicPr>
          <p:cNvPr id="2" name="图片 1"/>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4501515" y="2645410"/>
            <a:ext cx="815340" cy="746760"/>
          </a:xfrm>
          <a:prstGeom prst="rect">
            <a:avLst/>
          </a:prstGeom>
        </p:spPr>
      </p:pic>
      <p:pic>
        <p:nvPicPr>
          <p:cNvPr id="10" name="图片 9"/>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6176645" y="2878455"/>
            <a:ext cx="815340" cy="746760"/>
          </a:xfrm>
          <a:prstGeom prst="rect">
            <a:avLst/>
          </a:prstGeom>
        </p:spPr>
      </p:pic>
      <p:pic>
        <p:nvPicPr>
          <p:cNvPr id="12" name="图片 11"/>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4356100" y="2065655"/>
            <a:ext cx="815340" cy="746760"/>
          </a:xfrm>
          <a:prstGeom prst="rect">
            <a:avLst/>
          </a:prstGeom>
        </p:spPr>
      </p:pic>
      <p:sp>
        <p:nvSpPr>
          <p:cNvPr id="13" name="圆角矩形 12"/>
          <p:cNvSpPr/>
          <p:nvPr/>
        </p:nvSpPr>
        <p:spPr>
          <a:xfrm>
            <a:off x="222885" y="4441190"/>
            <a:ext cx="8338820" cy="495300"/>
          </a:xfrm>
          <a:prstGeom prst="roundRect">
            <a:avLst/>
          </a:prstGeom>
          <a:solidFill>
            <a:schemeClr val="accent6">
              <a:lumMod val="20000"/>
              <a:lumOff val="80000"/>
            </a:schemeClr>
          </a:solidFill>
          <a:ln w="25400" cap="flat" cmpd="sng" algn="ctr">
            <a:solidFill>
              <a:srgbClr val="F79646">
                <a:lumMod val="20000"/>
                <a:lumOff val="8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9"/>
          <a:stretch>
            <a:fillRect/>
          </a:stretch>
        </p:blipFill>
        <p:spPr>
          <a:xfrm rot="834387">
            <a:off x="-111125" y="3956050"/>
            <a:ext cx="1201420" cy="1217930"/>
          </a:xfrm>
          <a:prstGeom prst="rect">
            <a:avLst/>
          </a:prstGeom>
        </p:spPr>
      </p:pic>
      <p:sp>
        <p:nvSpPr>
          <p:cNvPr id="9" name="文本框 8"/>
          <p:cNvSpPr txBox="1"/>
          <p:nvPr/>
        </p:nvSpPr>
        <p:spPr>
          <a:xfrm>
            <a:off x="715645" y="4441190"/>
            <a:ext cx="7894320" cy="506730"/>
          </a:xfrm>
          <a:prstGeom prst="rect">
            <a:avLst/>
          </a:prstGeom>
          <a:noFill/>
        </p:spPr>
        <p:txBody>
          <a:bodyPr wrap="square" rtlCol="0" anchor="t">
            <a:spAutoFit/>
          </a:bodyPr>
          <a:p>
            <a:r>
              <a:rPr lang="zh-CN" altLang="en-US" b="1" dirty="0" smtClean="0">
                <a:solidFill>
                  <a:srgbClr val="C00000"/>
                </a:solidFill>
                <a:latin typeface="Times New Roman" panose="02020603050405020304" pitchFamily="18" charset="0"/>
                <a:cs typeface="Times New Roman" panose="02020603050405020304" pitchFamily="18" charset="0"/>
                <a:sym typeface="+mn-ea"/>
              </a:rPr>
              <a:t>习作者</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 “I </a:t>
            </a:r>
            <a:r>
              <a:rPr lang="en-US" altLang="zh-CN" b="1" u="sng" dirty="0" smtClean="0">
                <a:solidFill>
                  <a:srgbClr val="C00000"/>
                </a:solidFill>
                <a:latin typeface="Times New Roman" panose="02020603050405020304" pitchFamily="18" charset="0"/>
                <a:cs typeface="Times New Roman" panose="02020603050405020304" pitchFamily="18" charset="0"/>
                <a:sym typeface="+mn-ea"/>
              </a:rPr>
              <a:t>am going to</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 be a volunteer...; Also, I </a:t>
            </a:r>
            <a:r>
              <a:rPr lang="en-US" altLang="zh-CN" b="1" u="sng" dirty="0" smtClean="0">
                <a:solidFill>
                  <a:srgbClr val="C00000"/>
                </a:solidFill>
                <a:latin typeface="Times New Roman" panose="02020603050405020304" pitchFamily="18" charset="0"/>
                <a:cs typeface="Times New Roman" panose="02020603050405020304" pitchFamily="18" charset="0"/>
                <a:sym typeface="+mn-ea"/>
              </a:rPr>
              <a:t>want to</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 collect rubbish...; Besides, I </a:t>
            </a:r>
            <a:r>
              <a:rPr lang="en-US" altLang="zh-CN" b="1" u="sng" dirty="0" smtClean="0">
                <a:solidFill>
                  <a:srgbClr val="C00000"/>
                </a:solidFill>
                <a:latin typeface="Times New Roman" panose="02020603050405020304" pitchFamily="18" charset="0"/>
                <a:cs typeface="Times New Roman" panose="02020603050405020304" pitchFamily="18" charset="0"/>
                <a:sym typeface="+mn-ea"/>
              </a:rPr>
              <a:t>decide to</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 take a part time job”语义逻辑密切的相关词的复现，连接全文，</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紧扣主题</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“社会实践活动”形成一条完整的逻辑链</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5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41743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a:t>
            </a:r>
            <a:r>
              <a:rPr lang="en-US" altLang="zh-CN" sz="1400" b="1" dirty="0">
                <a:solidFill>
                  <a:srgbClr val="00B0F0"/>
                </a:solidFill>
                <a:latin typeface="微软雅黑" panose="020B0503020204020204" pitchFamily="34" charset="-122"/>
                <a:ea typeface="微软雅黑" panose="020B0503020204020204" pitchFamily="34" charset="-122"/>
                <a:sym typeface="+mn-ea"/>
              </a:rPr>
              <a:t>22</a:t>
            </a:r>
            <a:r>
              <a:rPr lang="zh-CN" altLang="en-US" sz="1400" b="1" dirty="0">
                <a:solidFill>
                  <a:srgbClr val="00B0F0"/>
                </a:solidFill>
                <a:latin typeface="微软雅黑" panose="020B0503020204020204" pitchFamily="34" charset="-122"/>
                <a:ea typeface="微软雅黑" panose="020B0503020204020204" pitchFamily="34" charset="-122"/>
                <a:sym typeface="+mn-ea"/>
              </a:rPr>
              <a:t>三钉冲刺卷</a:t>
            </a:r>
            <a:r>
              <a:rPr lang="en-US" altLang="zh-CN" sz="1400" b="1" dirty="0">
                <a:solidFill>
                  <a:srgbClr val="00B0F0"/>
                </a:solidFill>
                <a:latin typeface="微软雅黑" panose="020B0503020204020204" pitchFamily="34" charset="-122"/>
                <a:ea typeface="微软雅黑" panose="020B0503020204020204" pitchFamily="34" charset="-122"/>
                <a:sym typeface="+mn-ea"/>
              </a:rPr>
              <a:t>-1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假定你是李华，你的英国朋友 Jason 上周五邀请你观看了他参加的</a:t>
                      </a:r>
                      <a:r>
                        <a:rPr lang="zh-CN" altLang="en-US" sz="1600" b="1">
                          <a:solidFill>
                            <a:srgbClr val="0070C0"/>
                          </a:solidFill>
                        </a:rPr>
                        <a:t>留学生中文辩论赛</a:t>
                      </a:r>
                      <a:r>
                        <a:rPr lang="zh-CN" altLang="en-US" sz="1600" b="1"/>
                        <a:t>，并在获奖后向你征求改进建议。请你用英文给他写一封邮件，内容包括:</a:t>
                      </a:r>
                      <a:endParaRPr lang="zh-CN" altLang="en-US" sz="1600" b="1"/>
                    </a:p>
                    <a:p>
                      <a:pPr>
                        <a:buNone/>
                      </a:pPr>
                      <a:r>
                        <a:rPr lang="zh-CN" altLang="en-US" sz="1600" b="1"/>
                        <a:t>1.</a:t>
                      </a:r>
                      <a:r>
                        <a:rPr lang="zh-CN" altLang="en-US" sz="1600" b="1">
                          <a:solidFill>
                            <a:srgbClr val="C00000"/>
                          </a:solidFill>
                        </a:rPr>
                        <a:t>祝贺获奖</a:t>
                      </a:r>
                      <a:r>
                        <a:rPr lang="zh-CN" altLang="en-US" sz="1600" b="1"/>
                        <a:t>;</a:t>
                      </a:r>
                      <a:endParaRPr lang="zh-CN" altLang="en-US" sz="1600" b="1"/>
                    </a:p>
                    <a:p>
                      <a:pPr>
                        <a:buNone/>
                      </a:pPr>
                      <a:r>
                        <a:rPr lang="zh-CN" altLang="en-US" sz="1600" b="1"/>
                        <a:t>2.</a:t>
                      </a:r>
                      <a:r>
                        <a:rPr lang="zh-CN" altLang="en-US" sz="1600" b="1">
                          <a:solidFill>
                            <a:srgbClr val="00B050"/>
                          </a:solidFill>
                        </a:rPr>
                        <a:t>提出建议</a:t>
                      </a:r>
                      <a:r>
                        <a:rPr lang="zh-CN" altLang="en-US" sz="1600" b="1"/>
                        <a:t>;</a:t>
                      </a:r>
                      <a:endParaRPr lang="zh-CN" altLang="en-US" sz="1600" b="1"/>
                    </a:p>
                    <a:p>
                      <a:pPr>
                        <a:buNone/>
                      </a:pPr>
                      <a:r>
                        <a:rPr lang="zh-CN" altLang="en-US" sz="1600" b="1"/>
                        <a:t>3.</a:t>
                      </a:r>
                      <a:r>
                        <a:rPr lang="zh-CN" altLang="en-US" sz="1600" b="1">
                          <a:solidFill>
                            <a:srgbClr val="7030A0"/>
                          </a:solidFill>
                        </a:rPr>
                        <a:t>表达祝愿</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a:srcRect t="10064"/>
          <a:stretch>
            <a:fillRect/>
          </a:stretch>
        </p:blipFill>
        <p:spPr>
          <a:xfrm>
            <a:off x="2263775" y="1505585"/>
            <a:ext cx="6346190" cy="3308350"/>
          </a:xfrm>
          <a:prstGeom prst="rect">
            <a:avLst/>
          </a:prstGeom>
        </p:spPr>
      </p:pic>
      <p:pic>
        <p:nvPicPr>
          <p:cNvPr id="6" name="图片 5" descr="未标题-2.png"/>
          <p:cNvPicPr>
            <a:picLocks noChangeAspect="1"/>
          </p:cNvPicPr>
          <p:nvPr/>
        </p:nvPicPr>
        <p:blipFill>
          <a:blip r:embed="rId7" cstate="print"/>
          <a:stretch>
            <a:fillRect/>
          </a:stretch>
        </p:blipFill>
        <p:spPr>
          <a:xfrm>
            <a:off x="8034655" y="3743960"/>
            <a:ext cx="1109345" cy="1399540"/>
          </a:xfrm>
          <a:prstGeom prst="rect">
            <a:avLst/>
          </a:prstGeom>
        </p:spPr>
      </p:pic>
      <p:pic>
        <p:nvPicPr>
          <p:cNvPr id="50185" name="Picture 14" descr="C:\Users\Hectol\AppData\Local\Microsoft\Windows\Temporary Internet Files\Content.IE5\MFF0D7US\MC900434411[1].wmf"/>
          <p:cNvPicPr>
            <a:picLocks noChangeAspect="1"/>
          </p:cNvPicPr>
          <p:nvPr>
            <p:custDataLst>
              <p:tags r:id="rId8"/>
            </p:custDataLst>
          </p:nvPr>
        </p:nvPicPr>
        <p:blipFill>
          <a:blip r:embed="rId9"/>
          <a:stretch>
            <a:fillRect/>
          </a:stretch>
        </p:blipFill>
        <p:spPr>
          <a:xfrm>
            <a:off x="4056380" y="2484120"/>
            <a:ext cx="702310" cy="535940"/>
          </a:xfrm>
          <a:prstGeom prst="rect">
            <a:avLst/>
          </a:prstGeom>
          <a:noFill/>
          <a:ln w="9525">
            <a:noFill/>
          </a:ln>
        </p:spPr>
      </p:pic>
      <p:pic>
        <p:nvPicPr>
          <p:cNvPr id="7" name="Picture 14" descr="C:\Users\Hectol\AppData\Local\Microsoft\Windows\Temporary Internet Files\Content.IE5\MFF0D7US\MC900434411[1].wmf"/>
          <p:cNvPicPr>
            <a:picLocks noChangeAspect="1"/>
          </p:cNvPicPr>
          <p:nvPr>
            <p:custDataLst>
              <p:tags r:id="rId10"/>
            </p:custDataLst>
          </p:nvPr>
        </p:nvPicPr>
        <p:blipFill>
          <a:blip r:embed="rId9"/>
          <a:stretch>
            <a:fillRect/>
          </a:stretch>
        </p:blipFill>
        <p:spPr>
          <a:xfrm>
            <a:off x="3549650" y="2775585"/>
            <a:ext cx="702310" cy="535940"/>
          </a:xfrm>
          <a:prstGeom prst="rect">
            <a:avLst/>
          </a:prstGeom>
          <a:noFill/>
          <a:ln w="9525">
            <a:noFill/>
          </a:ln>
        </p:spPr>
      </p:pic>
      <p:pic>
        <p:nvPicPr>
          <p:cNvPr id="8" name="Picture 14" descr="C:\Users\Hectol\AppData\Local\Microsoft\Windows\Temporary Internet Files\Content.IE5\MFF0D7US\MC900434411[1].wmf"/>
          <p:cNvPicPr>
            <a:picLocks noChangeAspect="1"/>
          </p:cNvPicPr>
          <p:nvPr>
            <p:custDataLst>
              <p:tags r:id="rId11"/>
            </p:custDataLst>
          </p:nvPr>
        </p:nvPicPr>
        <p:blipFill>
          <a:blip r:embed="rId9"/>
          <a:stretch>
            <a:fillRect/>
          </a:stretch>
        </p:blipFill>
        <p:spPr>
          <a:xfrm>
            <a:off x="3998595" y="3139440"/>
            <a:ext cx="702310" cy="535940"/>
          </a:xfrm>
          <a:prstGeom prst="rect">
            <a:avLst/>
          </a:prstGeom>
          <a:noFill/>
          <a:ln w="9525">
            <a:noFill/>
          </a:ln>
        </p:spPr>
      </p:pic>
      <p:pic>
        <p:nvPicPr>
          <p:cNvPr id="9" name="Picture 14" descr="C:\Users\Hectol\AppData\Local\Microsoft\Windows\Temporary Internet Files\Content.IE5\MFF0D7US\MC900434411[1].wmf"/>
          <p:cNvPicPr>
            <a:picLocks noChangeAspect="1"/>
          </p:cNvPicPr>
          <p:nvPr>
            <p:custDataLst>
              <p:tags r:id="rId12"/>
            </p:custDataLst>
          </p:nvPr>
        </p:nvPicPr>
        <p:blipFill>
          <a:blip r:embed="rId9"/>
          <a:stretch>
            <a:fillRect/>
          </a:stretch>
        </p:blipFill>
        <p:spPr>
          <a:xfrm>
            <a:off x="0" y="1948180"/>
            <a:ext cx="702310" cy="535940"/>
          </a:xfrm>
          <a:prstGeom prst="rect">
            <a:avLst/>
          </a:prstGeom>
          <a:noFill/>
          <a:ln w="9525">
            <a:noFill/>
          </a:ln>
        </p:spPr>
      </p:pic>
      <p:sp>
        <p:nvSpPr>
          <p:cNvPr id="12" name="圆角矩形 11"/>
          <p:cNvSpPr/>
          <p:nvPr/>
        </p:nvSpPr>
        <p:spPr>
          <a:xfrm>
            <a:off x="222885" y="4483735"/>
            <a:ext cx="6480175" cy="495300"/>
          </a:xfrm>
          <a:prstGeom prst="roundRect">
            <a:avLst/>
          </a:prstGeom>
          <a:solidFill>
            <a:schemeClr val="accent5">
              <a:lumMod val="20000"/>
              <a:lumOff val="8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p:cNvPicPr>
            <a:picLocks noChangeAspect="1"/>
          </p:cNvPicPr>
          <p:nvPr/>
        </p:nvPicPr>
        <p:blipFill>
          <a:blip r:embed="rId13"/>
          <a:stretch>
            <a:fillRect/>
          </a:stretch>
        </p:blipFill>
        <p:spPr>
          <a:xfrm>
            <a:off x="62865" y="4483735"/>
            <a:ext cx="683895" cy="709295"/>
          </a:xfrm>
          <a:prstGeom prst="rect">
            <a:avLst/>
          </a:prstGeom>
        </p:spPr>
      </p:pic>
      <p:pic>
        <p:nvPicPr>
          <p:cNvPr id="19" name="图片 18"/>
          <p:cNvPicPr>
            <a:picLocks noChangeAspect="1"/>
          </p:cNvPicPr>
          <p:nvPr/>
        </p:nvPicPr>
        <p:blipFill>
          <a:blip r:embed="rId14"/>
          <a:stretch>
            <a:fillRect/>
          </a:stretch>
        </p:blipFill>
        <p:spPr>
          <a:xfrm rot="1291583">
            <a:off x="571538" y="4234421"/>
            <a:ext cx="585383" cy="584812"/>
          </a:xfrm>
          <a:prstGeom prst="rect">
            <a:avLst/>
          </a:prstGeom>
        </p:spPr>
      </p:pic>
      <p:sp>
        <p:nvSpPr>
          <p:cNvPr id="10" name="文本框 9"/>
          <p:cNvSpPr txBox="1"/>
          <p:nvPr/>
        </p:nvSpPr>
        <p:spPr>
          <a:xfrm>
            <a:off x="970280" y="4472305"/>
            <a:ext cx="5666740" cy="506730"/>
          </a:xfrm>
          <a:prstGeom prst="rect">
            <a:avLst/>
          </a:prstGeom>
          <a:noFill/>
        </p:spPr>
        <p:txBody>
          <a:bodyPr wrap="square" rtlCol="0" anchor="t">
            <a:spAutoFit/>
          </a:bodyPr>
          <a:p>
            <a:r>
              <a:rPr lang="en-US" altLang="zh-CN" b="1" dirty="0" smtClean="0">
                <a:solidFill>
                  <a:srgbClr val="C00000"/>
                </a:solidFill>
                <a:latin typeface="Times New Roman" panose="02020603050405020304" pitchFamily="18" charset="0"/>
                <a:cs typeface="Times New Roman" panose="02020603050405020304" pitchFamily="18" charset="0"/>
                <a:sym typeface="+mn-ea"/>
              </a:rPr>
              <a:t>    </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没有突出英国留学生在中文辩论赛的问题和改进意见，因此所提建议没有结合</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主题语境</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，显得不真实，事实摆得很多，却不能切中要点。</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0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0185"/>
                                        </p:tgtEl>
                                        <p:attrNameLst>
                                          <p:attrName>style.visibility</p:attrName>
                                        </p:attrNameLst>
                                      </p:cBhvr>
                                      <p:to>
                                        <p:strVal val="visible"/>
                                      </p:to>
                                    </p:set>
                                    <p:animEffect transition="in" filter="barn(inVertical)">
                                      <p:cBhvr>
                                        <p:cTn id="30" dur="500"/>
                                        <p:tgtEl>
                                          <p:spTgt spid="5018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0" presetClass="entr" presetSubtype="0" fill="hold"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17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58868" y="1348650"/>
            <a:ext cx="4412200" cy="914847"/>
            <a:chOff x="3650291" y="1805278"/>
            <a:chExt cx="4412200" cy="914847"/>
          </a:xfrm>
        </p:grpSpPr>
        <p:pic>
          <p:nvPicPr>
            <p:cNvPr id="5" name="矩形 2"/>
            <p:cNvPicPr>
              <a:picLocks noChangeArrowheads="1"/>
            </p:cNvPicPr>
            <p:nvPr/>
          </p:nvPicPr>
          <p:blipFill>
            <a:blip r:embed="rId1" cstate="print"/>
            <a:srcRect/>
            <a:stretch>
              <a:fillRect/>
            </a:stretch>
          </p:blipFill>
          <p:spPr bwMode="auto">
            <a:xfrm>
              <a:off x="3650291" y="2069512"/>
              <a:ext cx="4412200" cy="650613"/>
            </a:xfrm>
            <a:prstGeom prst="rect">
              <a:avLst/>
            </a:prstGeom>
            <a:noFill/>
            <a:ln w="9525" cmpd="sng">
              <a:noFill/>
              <a:miter lim="800000"/>
              <a:headEnd/>
              <a:tailEnd/>
            </a:ln>
          </p:spPr>
        </p:pic>
        <p:grpSp>
          <p:nvGrpSpPr>
            <p:cNvPr id="6" name="组合 5"/>
            <p:cNvGrpSpPr/>
            <p:nvPr/>
          </p:nvGrpSpPr>
          <p:grpSpPr>
            <a:xfrm>
              <a:off x="3941944" y="1805278"/>
              <a:ext cx="746584" cy="746584"/>
              <a:chOff x="3811619" y="2311385"/>
              <a:chExt cx="950912" cy="950912"/>
            </a:xfrm>
          </p:grpSpPr>
          <p:pic>
            <p:nvPicPr>
              <p:cNvPr id="7" name="圆角矩形 9"/>
              <p:cNvPicPr>
                <a:picLocks noChangeAspect="1" noChangeArrowheads="1"/>
              </p:cNvPicPr>
              <p:nvPr/>
            </p:nvPicPr>
            <p:blipFill>
              <a:blip r:embed="rId2" cstate="print"/>
              <a:srcRect/>
              <a:stretch>
                <a:fillRect/>
              </a:stretch>
            </p:blipFill>
            <p:spPr bwMode="auto">
              <a:xfrm>
                <a:off x="3811619" y="2311385"/>
                <a:ext cx="950912" cy="950912"/>
              </a:xfrm>
              <a:prstGeom prst="rect">
                <a:avLst/>
              </a:prstGeom>
              <a:noFill/>
              <a:ln w="9525" cmpd="sng">
                <a:noFill/>
                <a:miter lim="800000"/>
                <a:headEnd/>
                <a:tailEnd/>
              </a:ln>
            </p:spPr>
          </p:pic>
          <p:sp>
            <p:nvSpPr>
              <p:cNvPr id="8" name="TextBox 61"/>
              <p:cNvSpPr txBox="1">
                <a:spLocks noChangeArrowheads="1"/>
              </p:cNvSpPr>
              <p:nvPr/>
            </p:nvSpPr>
            <p:spPr bwMode="auto">
              <a:xfrm>
                <a:off x="4102131" y="2601897"/>
                <a:ext cx="379413" cy="392011"/>
              </a:xfrm>
              <a:prstGeom prst="rect">
                <a:avLst/>
              </a:prstGeom>
              <a:noFill/>
              <a:ln w="9525">
                <a:noFill/>
                <a:miter lim="800000"/>
              </a:ln>
            </p:spPr>
            <p:txBody>
              <a:bodyPr>
                <a:spAutoFit/>
              </a:bodyPr>
              <a:p>
                <a:pPr algn="ctr" eaLnBrk="0" hangingPunct="0"/>
                <a:r>
                  <a:rPr lang="en-US" sz="1400" b="1" dirty="0">
                    <a:latin typeface="微软雅黑" panose="020B0503020204020204" pitchFamily="34" charset="-122"/>
                    <a:ea typeface="微软雅黑" panose="020B0503020204020204" pitchFamily="34" charset="-122"/>
                  </a:rPr>
                  <a:t>2</a:t>
                </a:r>
                <a:endParaRPr lang="zh-CN" altLang="en-US" sz="1400" b="1" dirty="0">
                  <a:latin typeface="微软雅黑" panose="020B0503020204020204" pitchFamily="34" charset="-122"/>
                  <a:ea typeface="微软雅黑" panose="020B0503020204020204" pitchFamily="34" charset="-122"/>
                </a:endParaRPr>
              </a:p>
            </p:txBody>
          </p:sp>
        </p:grpSp>
      </p:grpSp>
      <p:sp>
        <p:nvSpPr>
          <p:cNvPr id="2" name="TextBox 71"/>
          <p:cNvSpPr txBox="1">
            <a:spLocks noChangeArrowheads="1"/>
          </p:cNvSpPr>
          <p:nvPr/>
        </p:nvSpPr>
        <p:spPr bwMode="auto">
          <a:xfrm>
            <a:off x="4195445" y="1485900"/>
            <a:ext cx="3079750" cy="490220"/>
          </a:xfrm>
          <a:prstGeom prst="rect">
            <a:avLst/>
          </a:prstGeom>
          <a:noFill/>
          <a:ln w="9525">
            <a:noFill/>
            <a:miter lim="800000"/>
          </a:ln>
        </p:spPr>
        <p:txBody>
          <a:bodyPr wrap="square" lIns="91438" tIns="45719" rIns="91438" bIns="45719">
            <a:spAutoFit/>
          </a:bodyPr>
          <a:p>
            <a:pPr eaLnBrk="0" hangingPunct="0"/>
            <a:r>
              <a:rPr lang="zh-CN" altLang="en-US" sz="1600" dirty="0">
                <a:latin typeface="微软雅黑" panose="020B0503020204020204" pitchFamily="34" charset="-122"/>
                <a:ea typeface="微软雅黑" panose="020B0503020204020204" pitchFamily="34" charset="-122"/>
              </a:rPr>
              <a:t>高考审题雷区及对策</a:t>
            </a:r>
            <a:endParaRPr lang="zh-CN" altLang="en-US" sz="1600" dirty="0">
              <a:latin typeface="微软雅黑" panose="020B0503020204020204" pitchFamily="34" charset="-122"/>
              <a:ea typeface="微软雅黑" panose="020B0503020204020204" pitchFamily="34" charset="-122"/>
            </a:endParaRPr>
          </a:p>
          <a:p>
            <a:pPr eaLnBrk="0" hangingPunct="0"/>
            <a:r>
              <a:rPr lang="zh-CN" altLang="en-US" sz="1000" dirty="0">
                <a:solidFill>
                  <a:srgbClr val="0070C0"/>
                </a:solidFill>
                <a:latin typeface="微软雅黑" panose="020B0503020204020204" pitchFamily="34" charset="-122"/>
                <a:ea typeface="微软雅黑" panose="020B0503020204020204" pitchFamily="34" charset="-122"/>
              </a:rPr>
              <a:t>Mistakes and countermeasures in Gaokao</a:t>
            </a:r>
            <a:endParaRPr lang="zh-CN" altLang="en-US" sz="16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2860730" y="2326191"/>
            <a:ext cx="4809797" cy="919832"/>
            <a:chOff x="3247708" y="2494528"/>
            <a:chExt cx="4809797" cy="919832"/>
          </a:xfrm>
        </p:grpSpPr>
        <p:pic>
          <p:nvPicPr>
            <p:cNvPr id="11" name="矩形 3"/>
            <p:cNvPicPr>
              <a:picLocks noChangeArrowheads="1"/>
            </p:cNvPicPr>
            <p:nvPr/>
          </p:nvPicPr>
          <p:blipFill>
            <a:blip r:embed="rId3" cstate="print"/>
            <a:srcRect/>
            <a:stretch>
              <a:fillRect/>
            </a:stretch>
          </p:blipFill>
          <p:spPr bwMode="auto">
            <a:xfrm>
              <a:off x="3247708" y="2762501"/>
              <a:ext cx="4809797" cy="651859"/>
            </a:xfrm>
            <a:prstGeom prst="rect">
              <a:avLst/>
            </a:prstGeom>
            <a:noFill/>
            <a:ln w="9525" cmpd="sng">
              <a:noFill/>
              <a:miter lim="800000"/>
              <a:headEnd/>
              <a:tailEnd/>
            </a:ln>
          </p:spPr>
        </p:pic>
        <p:grpSp>
          <p:nvGrpSpPr>
            <p:cNvPr id="12" name="组合 11"/>
            <p:cNvGrpSpPr/>
            <p:nvPr/>
          </p:nvGrpSpPr>
          <p:grpSpPr>
            <a:xfrm>
              <a:off x="3597942" y="2494528"/>
              <a:ext cx="746584" cy="746585"/>
              <a:chOff x="3373469" y="3189272"/>
              <a:chExt cx="950912" cy="950913"/>
            </a:xfrm>
          </p:grpSpPr>
          <p:pic>
            <p:nvPicPr>
              <p:cNvPr id="13" name="圆角矩形 12"/>
              <p:cNvPicPr>
                <a:picLocks noChangeAspect="1" noChangeArrowheads="1"/>
              </p:cNvPicPr>
              <p:nvPr/>
            </p:nvPicPr>
            <p:blipFill>
              <a:blip r:embed="rId4" cstate="print"/>
              <a:srcRect/>
              <a:stretch>
                <a:fillRect/>
              </a:stretch>
            </p:blipFill>
            <p:spPr bwMode="auto">
              <a:xfrm>
                <a:off x="3373469" y="3189272"/>
                <a:ext cx="950912" cy="950913"/>
              </a:xfrm>
              <a:prstGeom prst="rect">
                <a:avLst/>
              </a:prstGeom>
              <a:noFill/>
              <a:ln w="9525" cmpd="sng">
                <a:noFill/>
                <a:miter lim="800000"/>
                <a:headEnd/>
                <a:tailEnd/>
              </a:ln>
            </p:spPr>
          </p:pic>
          <p:sp>
            <p:nvSpPr>
              <p:cNvPr id="14" name="TextBox 61"/>
              <p:cNvSpPr txBox="1">
                <a:spLocks noChangeArrowheads="1"/>
              </p:cNvSpPr>
              <p:nvPr/>
            </p:nvSpPr>
            <p:spPr bwMode="auto">
              <a:xfrm>
                <a:off x="3662394" y="3476610"/>
                <a:ext cx="379413"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3</a:t>
                </a:r>
                <a:endParaRPr lang="zh-CN" altLang="en-US" sz="1400" b="1">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2400812" y="3303449"/>
            <a:ext cx="5227336" cy="908614"/>
            <a:chOff x="2821445" y="3198736"/>
            <a:chExt cx="5227336" cy="908614"/>
          </a:xfrm>
        </p:grpSpPr>
        <p:pic>
          <p:nvPicPr>
            <p:cNvPr id="16" name="矩形 4"/>
            <p:cNvPicPr>
              <a:picLocks noChangeArrowheads="1"/>
            </p:cNvPicPr>
            <p:nvPr/>
          </p:nvPicPr>
          <p:blipFill>
            <a:blip r:embed="rId5" cstate="print"/>
            <a:srcRect/>
            <a:stretch>
              <a:fillRect/>
            </a:stretch>
          </p:blipFill>
          <p:spPr bwMode="auto">
            <a:xfrm>
              <a:off x="2821445" y="3456737"/>
              <a:ext cx="5227336" cy="650613"/>
            </a:xfrm>
            <a:prstGeom prst="rect">
              <a:avLst/>
            </a:prstGeom>
            <a:noFill/>
            <a:ln w="9525" cmpd="sng">
              <a:noFill/>
              <a:miter lim="800000"/>
              <a:headEnd/>
              <a:tailEnd/>
            </a:ln>
          </p:spPr>
        </p:pic>
        <p:grpSp>
          <p:nvGrpSpPr>
            <p:cNvPr id="3" name="组合 2"/>
            <p:cNvGrpSpPr/>
            <p:nvPr/>
          </p:nvGrpSpPr>
          <p:grpSpPr>
            <a:xfrm>
              <a:off x="3180403" y="3198736"/>
              <a:ext cx="747831" cy="746584"/>
              <a:chOff x="2841656" y="4086210"/>
              <a:chExt cx="952500" cy="950912"/>
            </a:xfrm>
          </p:grpSpPr>
          <p:pic>
            <p:nvPicPr>
              <p:cNvPr id="17" name="圆角矩形 14"/>
              <p:cNvPicPr>
                <a:picLocks noChangeAspect="1" noChangeArrowheads="1"/>
              </p:cNvPicPr>
              <p:nvPr/>
            </p:nvPicPr>
            <p:blipFill>
              <a:blip r:embed="rId6" cstate="print"/>
              <a:srcRect/>
              <a:stretch>
                <a:fillRect/>
              </a:stretch>
            </p:blipFill>
            <p:spPr bwMode="auto">
              <a:xfrm>
                <a:off x="2841656" y="4086210"/>
                <a:ext cx="952500" cy="950912"/>
              </a:xfrm>
              <a:prstGeom prst="rect">
                <a:avLst/>
              </a:prstGeom>
              <a:noFill/>
              <a:ln w="9525" cmpd="sng">
                <a:noFill/>
                <a:miter lim="800000"/>
                <a:headEnd/>
                <a:tailEnd/>
              </a:ln>
            </p:spPr>
          </p:pic>
          <p:sp>
            <p:nvSpPr>
              <p:cNvPr id="24" name="TextBox 61"/>
              <p:cNvSpPr txBox="1">
                <a:spLocks noChangeArrowheads="1"/>
              </p:cNvSpPr>
              <p:nvPr/>
            </p:nvSpPr>
            <p:spPr bwMode="auto">
              <a:xfrm>
                <a:off x="3128994" y="4375135"/>
                <a:ext cx="379412" cy="392011"/>
              </a:xfrm>
              <a:prstGeom prst="rect">
                <a:avLst/>
              </a:prstGeom>
              <a:noFill/>
              <a:ln w="9525">
                <a:noFill/>
                <a:miter lim="800000"/>
              </a:ln>
            </p:spPr>
            <p:txBody>
              <a:bodyPr>
                <a:spAutoFit/>
              </a:bodyPr>
              <a:p>
                <a:pPr algn="ctr" eaLnBrk="0" hangingPunct="0"/>
                <a:r>
                  <a:rPr lang="en-US" sz="1400" b="1" dirty="0">
                    <a:latin typeface="微软雅黑" panose="020B0503020204020204" pitchFamily="34" charset="-122"/>
                    <a:ea typeface="微软雅黑" panose="020B0503020204020204" pitchFamily="34" charset="-122"/>
                  </a:rPr>
                  <a:t>4</a:t>
                </a:r>
                <a:endParaRPr lang="zh-CN" altLang="en-US" sz="1400" b="1" dirty="0">
                  <a:latin typeface="微软雅黑" panose="020B0503020204020204" pitchFamily="34" charset="-122"/>
                  <a:ea typeface="微软雅黑" panose="020B0503020204020204" pitchFamily="34" charset="-122"/>
                </a:endParaRPr>
              </a:p>
            </p:txBody>
          </p:sp>
        </p:grpSp>
      </p:grpSp>
      <p:pic>
        <p:nvPicPr>
          <p:cNvPr id="30" name="任意多边形 18"/>
          <p:cNvPicPr>
            <a:picLocks noChangeArrowheads="1"/>
          </p:cNvPicPr>
          <p:nvPr/>
        </p:nvPicPr>
        <p:blipFill>
          <a:blip r:embed="rId7" cstate="print"/>
          <a:srcRect/>
          <a:stretch>
            <a:fillRect/>
          </a:stretch>
        </p:blipFill>
        <p:spPr bwMode="auto">
          <a:xfrm>
            <a:off x="1608174" y="403152"/>
            <a:ext cx="2398043" cy="3872516"/>
          </a:xfrm>
          <a:prstGeom prst="rect">
            <a:avLst/>
          </a:prstGeom>
          <a:noFill/>
          <a:ln w="9525" cmpd="sng">
            <a:noFill/>
            <a:miter lim="800000"/>
            <a:headEnd/>
            <a:tailEnd/>
          </a:ln>
        </p:spPr>
      </p:pic>
      <p:sp>
        <p:nvSpPr>
          <p:cNvPr id="31" name="TextBox 34"/>
          <p:cNvSpPr txBox="1">
            <a:spLocks noChangeArrowheads="1"/>
          </p:cNvSpPr>
          <p:nvPr/>
        </p:nvSpPr>
        <p:spPr bwMode="auto">
          <a:xfrm>
            <a:off x="3825240" y="2447290"/>
            <a:ext cx="3660140" cy="490220"/>
          </a:xfrm>
          <a:prstGeom prst="rect">
            <a:avLst/>
          </a:prstGeom>
          <a:noFill/>
          <a:ln w="9525">
            <a:noFill/>
            <a:miter lim="800000"/>
          </a:ln>
        </p:spPr>
        <p:txBody>
          <a:bodyPr wrap="square" lIns="91438" tIns="45719" rIns="91438" bIns="45719">
            <a:spAutoFit/>
          </a:bodyPr>
          <a:p>
            <a:pPr eaLnBrk="0" hangingPunct="0"/>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审题训练和思维拓展</a:t>
            </a:r>
            <a:endParaRPr lang="zh-CN" altLang="en-US" sz="1600" dirty="0">
              <a:latin typeface="微软雅黑" panose="020B0503020204020204" pitchFamily="34" charset="-122"/>
              <a:ea typeface="微软雅黑" panose="020B0503020204020204" pitchFamily="34" charset="-122"/>
            </a:endParaRPr>
          </a:p>
          <a:p>
            <a:pPr eaLnBrk="0" hangingPunct="0"/>
            <a:r>
              <a:rPr lang="en-US" altLang="zh-CN" sz="1000" dirty="0">
                <a:solidFill>
                  <a:srgbClr val="0070C0"/>
                </a:solidFill>
                <a:latin typeface="微软雅黑" panose="020B0503020204020204" pitchFamily="34" charset="-122"/>
                <a:ea typeface="微软雅黑" panose="020B0503020204020204" pitchFamily="34" charset="-122"/>
              </a:rPr>
              <a:t>     Further</a:t>
            </a:r>
            <a:r>
              <a:rPr lang="zh-CN" altLang="en-US" sz="1000" dirty="0">
                <a:solidFill>
                  <a:srgbClr val="0070C0"/>
                </a:solidFill>
                <a:latin typeface="微软雅黑" panose="020B0503020204020204" pitchFamily="34" charset="-122"/>
                <a:ea typeface="微软雅黑" panose="020B0503020204020204" pitchFamily="34" charset="-122"/>
              </a:rPr>
              <a:t> thinking</a:t>
            </a:r>
            <a:r>
              <a:rPr lang="en-US" altLang="zh-CN" sz="1000" dirty="0">
                <a:solidFill>
                  <a:srgbClr val="0070C0"/>
                </a:solidFill>
                <a:latin typeface="微软雅黑" panose="020B0503020204020204" pitchFamily="34" charset="-122"/>
                <a:ea typeface="微软雅黑" panose="020B0503020204020204" pitchFamily="34" charset="-122"/>
              </a:rPr>
              <a:t> expansion</a:t>
            </a:r>
            <a:r>
              <a:rPr lang="zh-CN" altLang="en-US" sz="1000" dirty="0">
                <a:solidFill>
                  <a:srgbClr val="0070C0"/>
                </a:solidFill>
                <a:latin typeface="微软雅黑" panose="020B0503020204020204" pitchFamily="34" charset="-122"/>
                <a:ea typeface="微软雅黑" panose="020B0503020204020204" pitchFamily="34" charset="-122"/>
              </a:rPr>
              <a:t> to recent tests</a:t>
            </a:r>
            <a:endParaRPr lang="zh-CN" altLang="en-US" sz="1000" dirty="0">
              <a:solidFill>
                <a:srgbClr val="0070C0"/>
              </a:solidFill>
              <a:latin typeface="微软雅黑" panose="020B0503020204020204" pitchFamily="34" charset="-122"/>
              <a:ea typeface="微软雅黑" panose="020B0503020204020204" pitchFamily="34" charset="-122"/>
            </a:endParaRPr>
          </a:p>
        </p:txBody>
      </p:sp>
      <p:sp>
        <p:nvSpPr>
          <p:cNvPr id="32" name="TextBox 71"/>
          <p:cNvSpPr txBox="1">
            <a:spLocks noChangeArrowheads="1"/>
          </p:cNvSpPr>
          <p:nvPr/>
        </p:nvSpPr>
        <p:spPr bwMode="auto">
          <a:xfrm>
            <a:off x="3437890" y="3468370"/>
            <a:ext cx="3947795" cy="490220"/>
          </a:xfrm>
          <a:prstGeom prst="rect">
            <a:avLst/>
          </a:prstGeom>
          <a:noFill/>
          <a:ln w="9525">
            <a:noFill/>
            <a:miter lim="800000"/>
          </a:ln>
        </p:spPr>
        <p:txBody>
          <a:bodyPr wrap="square" lIns="91438" tIns="45719" rIns="91438" bIns="45719">
            <a:spAutoFit/>
          </a:bodyPr>
          <a:p>
            <a:pPr eaLnBrk="0" hangingPunct="0"/>
            <a:r>
              <a:rPr lang="zh-CN" altLang="en-US" sz="1600" dirty="0">
                <a:latin typeface="微软雅黑" panose="020B0503020204020204" pitchFamily="34" charset="-122"/>
                <a:ea typeface="微软雅黑" panose="020B0503020204020204" pitchFamily="34" charset="-122"/>
              </a:rPr>
              <a:t>学生习作的审题偏差</a:t>
            </a:r>
            <a:endParaRPr lang="zh-CN" altLang="en-US" sz="1600" dirty="0">
              <a:latin typeface="微软雅黑" panose="020B0503020204020204" pitchFamily="34" charset="-122"/>
              <a:ea typeface="微软雅黑" panose="020B0503020204020204" pitchFamily="34" charset="-122"/>
            </a:endParaRPr>
          </a:p>
          <a:p>
            <a:pPr eaLnBrk="0" hangingPunct="0"/>
            <a:r>
              <a:rPr lang="zh-CN" altLang="en-US" sz="1000" dirty="0">
                <a:solidFill>
                  <a:srgbClr val="0070C0"/>
                </a:solidFill>
                <a:latin typeface="微软雅黑" panose="020B0503020204020204" pitchFamily="34" charset="-122"/>
                <a:ea typeface="微软雅黑" panose="020B0503020204020204" pitchFamily="34" charset="-122"/>
              </a:rPr>
              <a:t>The deviation in the  students' compositions</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3608438" y="508380"/>
            <a:ext cx="4019590" cy="894904"/>
            <a:chOff x="4037916" y="1130984"/>
            <a:chExt cx="4019590" cy="894904"/>
          </a:xfrm>
        </p:grpSpPr>
        <p:pic>
          <p:nvPicPr>
            <p:cNvPr id="35" name="矩形 1"/>
            <p:cNvPicPr>
              <a:picLocks noChangeArrowheads="1"/>
            </p:cNvPicPr>
            <p:nvPr/>
          </p:nvPicPr>
          <p:blipFill>
            <a:blip r:embed="rId8" cstate="print"/>
            <a:srcRect/>
            <a:stretch>
              <a:fillRect/>
            </a:stretch>
          </p:blipFill>
          <p:spPr bwMode="auto">
            <a:xfrm>
              <a:off x="4037916" y="1375275"/>
              <a:ext cx="4019590" cy="650613"/>
            </a:xfrm>
            <a:prstGeom prst="rect">
              <a:avLst/>
            </a:prstGeom>
            <a:noFill/>
            <a:ln w="9525" cmpd="sng">
              <a:noFill/>
              <a:miter lim="800000"/>
              <a:headEnd/>
              <a:tailEnd/>
            </a:ln>
          </p:spPr>
        </p:pic>
        <p:grpSp>
          <p:nvGrpSpPr>
            <p:cNvPr id="36" name="组合 35"/>
            <p:cNvGrpSpPr/>
            <p:nvPr/>
          </p:nvGrpSpPr>
          <p:grpSpPr>
            <a:xfrm>
              <a:off x="4344526" y="1130984"/>
              <a:ext cx="746585" cy="746585"/>
              <a:chOff x="4324381" y="1452547"/>
              <a:chExt cx="950913" cy="950913"/>
            </a:xfrm>
          </p:grpSpPr>
          <p:pic>
            <p:nvPicPr>
              <p:cNvPr id="37" name="圆角矩形 22"/>
              <p:cNvPicPr>
                <a:picLocks noChangeAspect="1" noChangeArrowheads="1"/>
              </p:cNvPicPr>
              <p:nvPr/>
            </p:nvPicPr>
            <p:blipFill>
              <a:blip r:embed="rId9" cstate="print"/>
              <a:srcRect/>
              <a:stretch>
                <a:fillRect/>
              </a:stretch>
            </p:blipFill>
            <p:spPr bwMode="auto">
              <a:xfrm>
                <a:off x="4324381" y="1452547"/>
                <a:ext cx="950913" cy="950913"/>
              </a:xfrm>
              <a:prstGeom prst="rect">
                <a:avLst/>
              </a:prstGeom>
              <a:noFill/>
              <a:ln w="9525" cmpd="sng">
                <a:noFill/>
                <a:miter lim="800000"/>
                <a:headEnd/>
                <a:tailEnd/>
              </a:ln>
            </p:spPr>
          </p:pic>
          <p:sp>
            <p:nvSpPr>
              <p:cNvPr id="38" name="TextBox 61"/>
              <p:cNvSpPr txBox="1">
                <a:spLocks noChangeArrowheads="1"/>
              </p:cNvSpPr>
              <p:nvPr/>
            </p:nvSpPr>
            <p:spPr bwMode="auto">
              <a:xfrm>
                <a:off x="4611719" y="1738297"/>
                <a:ext cx="379412"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1</a:t>
                </a:r>
                <a:endParaRPr lang="zh-CN" altLang="en-US" sz="1400" b="1">
                  <a:latin typeface="微软雅黑" panose="020B0503020204020204" pitchFamily="34" charset="-122"/>
                  <a:ea typeface="微软雅黑" panose="020B0503020204020204" pitchFamily="34" charset="-122"/>
                </a:endParaRPr>
              </a:p>
            </p:txBody>
          </p:sp>
        </p:grpSp>
      </p:grpSp>
      <p:sp>
        <p:nvSpPr>
          <p:cNvPr id="39" name="TextBox 34"/>
          <p:cNvSpPr txBox="1">
            <a:spLocks noChangeArrowheads="1"/>
          </p:cNvSpPr>
          <p:nvPr/>
        </p:nvSpPr>
        <p:spPr bwMode="auto">
          <a:xfrm>
            <a:off x="4573270" y="550545"/>
            <a:ext cx="2956560" cy="490220"/>
          </a:xfrm>
          <a:prstGeom prst="rect">
            <a:avLst/>
          </a:prstGeom>
          <a:noFill/>
          <a:ln w="9525">
            <a:noFill/>
            <a:miter lim="800000"/>
          </a:ln>
        </p:spPr>
        <p:txBody>
          <a:bodyPr wrap="square" lIns="91438" tIns="45719" rIns="91438" bIns="45719">
            <a:spAutoFit/>
          </a:bodyPr>
          <a:p>
            <a:pPr eaLnBrk="0" hangingPunct="0"/>
            <a:r>
              <a:rPr lang="zh-CN" altLang="en-US" sz="1600" dirty="0">
                <a:latin typeface="微软雅黑" panose="020B0503020204020204" pitchFamily="34" charset="-122"/>
                <a:ea typeface="微软雅黑" panose="020B0503020204020204" pitchFamily="34" charset="-122"/>
              </a:rPr>
              <a:t>审题立意的思维导图</a:t>
            </a:r>
            <a:endParaRPr lang="zh-CN" altLang="en-US" sz="1600" dirty="0">
              <a:latin typeface="微软雅黑" panose="020B0503020204020204" pitchFamily="34" charset="-122"/>
              <a:ea typeface="微软雅黑" panose="020B0503020204020204" pitchFamily="34" charset="-122"/>
            </a:endParaRPr>
          </a:p>
          <a:p>
            <a:pPr eaLnBrk="0" hangingPunct="0"/>
            <a:r>
              <a:rPr lang="zh-CN" altLang="en-US" sz="1000" dirty="0">
                <a:solidFill>
                  <a:srgbClr val="0070C0"/>
                </a:solidFill>
                <a:latin typeface="微软雅黑" panose="020B0503020204020204" pitchFamily="34" charset="-122"/>
                <a:ea typeface="微软雅黑" panose="020B0503020204020204" pitchFamily="34" charset="-122"/>
              </a:rPr>
              <a:t>Mind map to analyze and explore the topic</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36603" y="688904"/>
            <a:ext cx="1500198" cy="3000395"/>
            <a:chOff x="1028728" y="892104"/>
            <a:chExt cx="1500198" cy="3000395"/>
          </a:xfrm>
        </p:grpSpPr>
        <p:pic>
          <p:nvPicPr>
            <p:cNvPr id="41" name="图片 40" descr="未标题-1.png"/>
            <p:cNvPicPr>
              <a:picLocks noChangeAspect="1"/>
            </p:cNvPicPr>
            <p:nvPr/>
          </p:nvPicPr>
          <p:blipFill>
            <a:blip r:embed="rId10" cstate="print"/>
            <a:stretch>
              <a:fillRect/>
            </a:stretch>
          </p:blipFill>
          <p:spPr>
            <a:xfrm>
              <a:off x="1028728" y="892104"/>
              <a:ext cx="1500198" cy="3000395"/>
            </a:xfrm>
            <a:prstGeom prst="rect">
              <a:avLst/>
            </a:prstGeom>
          </p:spPr>
        </p:pic>
        <p:sp>
          <p:nvSpPr>
            <p:cNvPr id="42" name="文本框 41"/>
            <p:cNvSpPr txBox="1"/>
            <p:nvPr/>
          </p:nvSpPr>
          <p:spPr>
            <a:xfrm>
              <a:off x="1145220" y="2754713"/>
              <a:ext cx="1210588" cy="707886"/>
            </a:xfrm>
            <a:prstGeom prst="rect">
              <a:avLst/>
            </a:prstGeom>
            <a:noFill/>
          </p:spPr>
          <p:txBody>
            <a:bodyPr wrap="none" rtlCol="0">
              <a:spAutoFit/>
            </a:bodyPr>
            <a:p>
              <a:r>
                <a:rPr lang="zh-CN" altLang="en-US" sz="4000" b="1" dirty="0">
                  <a:latin typeface="微软雅黑" panose="020B0503020204020204" pitchFamily="34" charset="-122"/>
                  <a:ea typeface="微软雅黑" panose="020B0503020204020204" pitchFamily="34" charset="-122"/>
                </a:rPr>
                <a:t>目录</a:t>
              </a:r>
              <a:endParaRPr lang="zh-CN" altLang="en-US" sz="4000" b="1" dirty="0">
                <a:latin typeface="微软雅黑" panose="020B0503020204020204" pitchFamily="34" charset="-122"/>
                <a:ea typeface="微软雅黑" panose="020B0503020204020204" pitchFamily="34" charset="-122"/>
              </a:endParaRPr>
            </a:p>
          </p:txBody>
        </p:sp>
      </p:grpSp>
    </p:spTree>
    <p:custDataLst>
      <p:tags r:id="rId1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ppt_x</p:attrName>
                                        </p:attrNameLst>
                                      </p:cBhvr>
                                      <p:tavLst>
                                        <p:tav tm="0">
                                          <p:val>
                                            <p:strVal val="#ppt_x-.2"/>
                                          </p:val>
                                        </p:tav>
                                        <p:tav tm="100000">
                                          <p:val>
                                            <p:strVal val="#ppt_x"/>
                                          </p:val>
                                        </p:tav>
                                      </p:tavLst>
                                    </p:anim>
                                    <p:anim calcmode="lin" valueType="num">
                                      <p:cBhvr>
                                        <p:cTn id="1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
                                        </p:tgtEl>
                                      </p:cBhvr>
                                    </p:animEffect>
                                  </p:childTnLst>
                                </p:cTn>
                              </p:par>
                            </p:childTnLst>
                          </p:cTn>
                        </p:par>
                        <p:par>
                          <p:cTn id="20" fill="hold">
                            <p:stCondLst>
                              <p:cond delay="25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9"/>
                                        </p:tgtEl>
                                        <p:attrNameLst>
                                          <p:attrName>style.visibility</p:attrName>
                                        </p:attrNameLst>
                                      </p:cBhvr>
                                      <p:to>
                                        <p:strVal val="visible"/>
                                      </p:to>
                                    </p:set>
                                    <p:anim calcmode="discrete" valueType="clr">
                                      <p:cBhvr override="childStyle">
                                        <p:cTn id="23"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9"/>
                                        </p:tgtEl>
                                        <p:attrNameLst>
                                          <p:attrName>fillcolor</p:attrName>
                                        </p:attrNameLst>
                                      </p:cBhvr>
                                      <p:tavLst>
                                        <p:tav tm="0">
                                          <p:val>
                                            <p:clrVal>
                                              <a:schemeClr val="accent2"/>
                                            </p:clrVal>
                                          </p:val>
                                        </p:tav>
                                        <p:tav tm="50000">
                                          <p:val>
                                            <p:clrVal>
                                              <a:schemeClr val="hlink"/>
                                            </p:clrVal>
                                          </p:val>
                                        </p:tav>
                                      </p:tavLst>
                                    </p:anim>
                                    <p:set>
                                      <p:cBhvr>
                                        <p:cTn id="25" dur="80"/>
                                        <p:tgtEl>
                                          <p:spTgt spid="39"/>
                                        </p:tgtEl>
                                        <p:attrNameLst>
                                          <p:attrName>fill.type</p:attrName>
                                        </p:attrNameLst>
                                      </p:cBhvr>
                                      <p:to>
                                        <p:strVal val="solid"/>
                                      </p:to>
                                    </p:set>
                                  </p:childTnLst>
                                </p:cTn>
                              </p:par>
                            </p:childTnLst>
                          </p:cTn>
                        </p:par>
                        <p:par>
                          <p:cTn id="26" fill="hold">
                            <p:stCondLst>
                              <p:cond delay="3539"/>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4539"/>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2"/>
                                        </p:tgtEl>
                                        <p:attrNameLst>
                                          <p:attrName>style.visibility</p:attrName>
                                        </p:attrNameLst>
                                      </p:cBhvr>
                                      <p:to>
                                        <p:strVal val="visible"/>
                                      </p:to>
                                    </p:set>
                                    <p:anim calcmode="discrete" valueType="clr">
                                      <p:cBhvr override="childStyle">
                                        <p:cTn id="3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
                                        </p:tgtEl>
                                        <p:attrNameLst>
                                          <p:attrName>fillcolor</p:attrName>
                                        </p:attrNameLst>
                                      </p:cBhvr>
                                      <p:tavLst>
                                        <p:tav tm="0">
                                          <p:val>
                                            <p:clrVal>
                                              <a:schemeClr val="accent2"/>
                                            </p:clrVal>
                                          </p:val>
                                        </p:tav>
                                        <p:tav tm="50000">
                                          <p:val>
                                            <p:clrVal>
                                              <a:schemeClr val="hlink"/>
                                            </p:clrVal>
                                          </p:val>
                                        </p:tav>
                                      </p:tavLst>
                                    </p:anim>
                                    <p:set>
                                      <p:cBhvr>
                                        <p:cTn id="37" dur="80"/>
                                        <p:tgtEl>
                                          <p:spTgt spid="2"/>
                                        </p:tgtEl>
                                        <p:attrNameLst>
                                          <p:attrName>fill.type</p:attrName>
                                        </p:attrNameLst>
                                      </p:cBhvr>
                                      <p:to>
                                        <p:strVal val="solid"/>
                                      </p:to>
                                    </p:set>
                                  </p:childTnLst>
                                </p:cTn>
                              </p:par>
                            </p:childTnLst>
                          </p:cTn>
                        </p:par>
                        <p:par>
                          <p:cTn id="38" fill="hold">
                            <p:stCondLst>
                              <p:cond delay="6460"/>
                            </p:stCondLst>
                            <p:childTnLst>
                              <p:par>
                                <p:cTn id="39" presetID="29"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childTnLst>
                          </p:cTn>
                        </p:par>
                        <p:par>
                          <p:cTn id="44" fill="hold">
                            <p:stCondLst>
                              <p:cond delay="746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31"/>
                                        </p:tgtEl>
                                        <p:attrNameLst>
                                          <p:attrName>style.visibility</p:attrName>
                                        </p:attrNameLst>
                                      </p:cBhvr>
                                      <p:to>
                                        <p:strVal val="visible"/>
                                      </p:to>
                                    </p:set>
                                    <p:anim calcmode="discrete" valueType="clr">
                                      <p:cBhvr override="childStyle">
                                        <p:cTn id="47"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31"/>
                                        </p:tgtEl>
                                        <p:attrNameLst>
                                          <p:attrName>fillcolor</p:attrName>
                                        </p:attrNameLst>
                                      </p:cBhvr>
                                      <p:tavLst>
                                        <p:tav tm="0">
                                          <p:val>
                                            <p:clrVal>
                                              <a:schemeClr val="accent2"/>
                                            </p:clrVal>
                                          </p:val>
                                        </p:tav>
                                        <p:tav tm="50000">
                                          <p:val>
                                            <p:clrVal>
                                              <a:schemeClr val="hlink"/>
                                            </p:clrVal>
                                          </p:val>
                                        </p:tav>
                                      </p:tavLst>
                                    </p:anim>
                                    <p:set>
                                      <p:cBhvr>
                                        <p:cTn id="49" dur="80"/>
                                        <p:tgtEl>
                                          <p:spTgt spid="31"/>
                                        </p:tgtEl>
                                        <p:attrNameLst>
                                          <p:attrName>fill.type</p:attrName>
                                        </p:attrNameLst>
                                      </p:cBhvr>
                                      <p:to>
                                        <p:strVal val="solid"/>
                                      </p:to>
                                    </p:set>
                                  </p:childTnLst>
                                </p:cTn>
                              </p:par>
                            </p:childTnLst>
                          </p:cTn>
                        </p:par>
                        <p:par>
                          <p:cTn id="50" fill="hold">
                            <p:stCondLst>
                              <p:cond delay="9899"/>
                            </p:stCondLst>
                            <p:childTnLst>
                              <p:par>
                                <p:cTn id="51" presetID="29"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ppt_x</p:attrName>
                                        </p:attrNameLst>
                                      </p:cBhvr>
                                      <p:tavLst>
                                        <p:tav tm="0">
                                          <p:val>
                                            <p:strVal val="#ppt_x-.2"/>
                                          </p:val>
                                        </p:tav>
                                        <p:tav tm="100000">
                                          <p:val>
                                            <p:strVal val="#ppt_x"/>
                                          </p:val>
                                        </p:tav>
                                      </p:tavLst>
                                    </p:anim>
                                    <p:anim calcmode="lin" valueType="num">
                                      <p:cBhvr>
                                        <p:cTn id="5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5"/>
                                        </p:tgtEl>
                                      </p:cBhvr>
                                    </p:animEffect>
                                  </p:childTnLst>
                                </p:cTn>
                              </p:par>
                            </p:childTnLst>
                          </p:cTn>
                        </p:par>
                        <p:par>
                          <p:cTn id="56" fill="hold">
                            <p:stCondLst>
                              <p:cond delay="10899"/>
                            </p:stCondLst>
                            <p:childTnLst>
                              <p:par>
                                <p:cTn id="57" presetID="27" presetClass="entr" presetSubtype="0" fill="hold" grpId="0" nodeType="afterEffect">
                                  <p:stCondLst>
                                    <p:cond delay="0"/>
                                  </p:stCondLst>
                                  <p:iterate type="lt">
                                    <p:tmPct val="50000"/>
                                  </p:iterate>
                                  <p:childTnLst>
                                    <p:set>
                                      <p:cBhvr>
                                        <p:cTn id="58" dur="1" fill="hold">
                                          <p:stCondLst>
                                            <p:cond delay="0"/>
                                          </p:stCondLst>
                                        </p:cTn>
                                        <p:tgtEl>
                                          <p:spTgt spid="32"/>
                                        </p:tgtEl>
                                        <p:attrNameLst>
                                          <p:attrName>style.visibility</p:attrName>
                                        </p:attrNameLst>
                                      </p:cBhvr>
                                      <p:to>
                                        <p:strVal val="visible"/>
                                      </p:to>
                                    </p:set>
                                    <p:anim calcmode="discrete" valueType="clr">
                                      <p:cBhvr override="childStyle">
                                        <p:cTn id="59"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32"/>
                                        </p:tgtEl>
                                        <p:attrNameLst>
                                          <p:attrName>fillcolor</p:attrName>
                                        </p:attrNameLst>
                                      </p:cBhvr>
                                      <p:tavLst>
                                        <p:tav tm="0">
                                          <p:val>
                                            <p:clrVal>
                                              <a:schemeClr val="accent2"/>
                                            </p:clrVal>
                                          </p:val>
                                        </p:tav>
                                        <p:tav tm="50000">
                                          <p:val>
                                            <p:clrVal>
                                              <a:schemeClr val="hlink"/>
                                            </p:clrVal>
                                          </p:val>
                                        </p:tav>
                                      </p:tavLst>
                                    </p:anim>
                                    <p:set>
                                      <p:cBhvr>
                                        <p:cTn id="61"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41743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a:t>
            </a:r>
            <a:r>
              <a:rPr lang="en-US" altLang="zh-CN" sz="1400" b="1" dirty="0">
                <a:solidFill>
                  <a:srgbClr val="00B0F0"/>
                </a:solidFill>
                <a:latin typeface="微软雅黑" panose="020B0503020204020204" pitchFamily="34" charset="-122"/>
                <a:ea typeface="微软雅黑" panose="020B0503020204020204" pitchFamily="34" charset="-122"/>
                <a:sym typeface="+mn-ea"/>
              </a:rPr>
              <a:t>22</a:t>
            </a:r>
            <a:r>
              <a:rPr lang="zh-CN" altLang="en-US" sz="1400" b="1" dirty="0">
                <a:solidFill>
                  <a:srgbClr val="00B0F0"/>
                </a:solidFill>
                <a:latin typeface="微软雅黑" panose="020B0503020204020204" pitchFamily="34" charset="-122"/>
                <a:ea typeface="微软雅黑" panose="020B0503020204020204" pitchFamily="34" charset="-122"/>
                <a:sym typeface="+mn-ea"/>
              </a:rPr>
              <a:t>三钉冲刺卷</a:t>
            </a:r>
            <a:r>
              <a:rPr lang="en-US" altLang="zh-CN" sz="1400" b="1" dirty="0">
                <a:solidFill>
                  <a:srgbClr val="00B0F0"/>
                </a:solidFill>
                <a:latin typeface="微软雅黑" panose="020B0503020204020204" pitchFamily="34" charset="-122"/>
                <a:ea typeface="微软雅黑" panose="020B0503020204020204" pitchFamily="34" charset="-122"/>
                <a:sym typeface="+mn-ea"/>
              </a:rPr>
              <a:t>-1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假定你是李华，你的英国朋友 Jason 上周五邀请你观看了他参加的</a:t>
                      </a:r>
                      <a:r>
                        <a:rPr lang="zh-CN" altLang="en-US" sz="1600" b="1">
                          <a:solidFill>
                            <a:srgbClr val="0070C0"/>
                          </a:solidFill>
                        </a:rPr>
                        <a:t>留学生中文辩论赛</a:t>
                      </a:r>
                      <a:r>
                        <a:rPr lang="zh-CN" altLang="en-US" sz="1600" b="1"/>
                        <a:t>，并在获奖后向你征求改进建议。请你用英文给他写一封邮件，内容包括:</a:t>
                      </a:r>
                      <a:endParaRPr lang="zh-CN" altLang="en-US" sz="1600" b="1"/>
                    </a:p>
                    <a:p>
                      <a:pPr>
                        <a:buNone/>
                      </a:pPr>
                      <a:r>
                        <a:rPr lang="zh-CN" altLang="en-US" sz="1600" b="1"/>
                        <a:t>1.</a:t>
                      </a:r>
                      <a:r>
                        <a:rPr lang="zh-CN" altLang="en-US" sz="1600" b="1">
                          <a:solidFill>
                            <a:srgbClr val="C00000"/>
                          </a:solidFill>
                        </a:rPr>
                        <a:t>祝贺获奖</a:t>
                      </a:r>
                      <a:r>
                        <a:rPr lang="zh-CN" altLang="en-US" sz="1600" b="1"/>
                        <a:t>;</a:t>
                      </a:r>
                      <a:endParaRPr lang="zh-CN" altLang="en-US" sz="1600" b="1"/>
                    </a:p>
                    <a:p>
                      <a:pPr>
                        <a:buNone/>
                      </a:pPr>
                      <a:r>
                        <a:rPr lang="zh-CN" altLang="en-US" sz="1600" b="1"/>
                        <a:t>2.</a:t>
                      </a:r>
                      <a:r>
                        <a:rPr lang="zh-CN" altLang="en-US" sz="1600" b="1">
                          <a:solidFill>
                            <a:srgbClr val="00B050"/>
                          </a:solidFill>
                        </a:rPr>
                        <a:t>提出建议</a:t>
                      </a:r>
                      <a:r>
                        <a:rPr lang="zh-CN" altLang="en-US" sz="1600" b="1"/>
                        <a:t>;</a:t>
                      </a:r>
                      <a:endParaRPr lang="zh-CN" altLang="en-US" sz="1600" b="1"/>
                    </a:p>
                    <a:p>
                      <a:pPr>
                        <a:buNone/>
                      </a:pPr>
                      <a:r>
                        <a:rPr lang="zh-CN" altLang="en-US" sz="1600" b="1"/>
                        <a:t>3.</a:t>
                      </a:r>
                      <a:r>
                        <a:rPr lang="zh-CN" altLang="en-US" sz="1600" b="1">
                          <a:solidFill>
                            <a:srgbClr val="7030A0"/>
                          </a:solidFill>
                        </a:rPr>
                        <a:t>表达祝愿</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a:srcRect l="2211" t="6805"/>
          <a:stretch>
            <a:fillRect/>
          </a:stretch>
        </p:blipFill>
        <p:spPr>
          <a:xfrm>
            <a:off x="2193290" y="1478280"/>
            <a:ext cx="6139815" cy="3275330"/>
          </a:xfrm>
          <a:prstGeom prst="rect">
            <a:avLst/>
          </a:prstGeom>
        </p:spPr>
      </p:pic>
      <p:pic>
        <p:nvPicPr>
          <p:cNvPr id="6" name="图片 5" descr="未标题-2.png"/>
          <p:cNvPicPr>
            <a:picLocks noChangeAspect="1"/>
          </p:cNvPicPr>
          <p:nvPr/>
        </p:nvPicPr>
        <p:blipFill>
          <a:blip r:embed="rId7" cstate="print"/>
          <a:stretch>
            <a:fillRect/>
          </a:stretch>
        </p:blipFill>
        <p:spPr>
          <a:xfrm>
            <a:off x="8034655" y="3743960"/>
            <a:ext cx="1109345" cy="1399540"/>
          </a:xfrm>
          <a:prstGeom prst="rect">
            <a:avLst/>
          </a:prstGeom>
        </p:spPr>
      </p:pic>
      <p:pic>
        <p:nvPicPr>
          <p:cNvPr id="50185" name="Picture 14" descr="C:\Users\Hectol\AppData\Local\Microsoft\Windows\Temporary Internet Files\Content.IE5\MFF0D7US\MC900434411[1].wmf"/>
          <p:cNvPicPr>
            <a:picLocks noChangeAspect="1"/>
          </p:cNvPicPr>
          <p:nvPr>
            <p:custDataLst>
              <p:tags r:id="rId8"/>
            </p:custDataLst>
          </p:nvPr>
        </p:nvPicPr>
        <p:blipFill>
          <a:blip r:embed="rId9"/>
          <a:stretch>
            <a:fillRect/>
          </a:stretch>
        </p:blipFill>
        <p:spPr>
          <a:xfrm>
            <a:off x="8089900" y="2593340"/>
            <a:ext cx="702310" cy="535940"/>
          </a:xfrm>
          <a:prstGeom prst="rect">
            <a:avLst/>
          </a:prstGeom>
          <a:noFill/>
          <a:ln w="9525">
            <a:noFill/>
          </a:ln>
        </p:spPr>
      </p:pic>
      <p:pic>
        <p:nvPicPr>
          <p:cNvPr id="7" name="图片 6"/>
          <p:cNvPicPr>
            <a:picLocks noChangeAspect="1"/>
          </p:cNvPicPr>
          <p:nvPr/>
        </p:nvPicPr>
        <p:blipFill>
          <a:blip r:embed="rId10">
            <a:clrChange>
              <a:clrFrom>
                <a:srgbClr val="F6F6F6">
                  <a:alpha val="100000"/>
                </a:srgbClr>
              </a:clrFrom>
              <a:clrTo>
                <a:srgbClr val="F6F6F6">
                  <a:alpha val="100000"/>
                  <a:alpha val="0"/>
                </a:srgbClr>
              </a:clrTo>
            </a:clrChange>
          </a:blip>
          <a:stretch>
            <a:fillRect/>
          </a:stretch>
        </p:blipFill>
        <p:spPr>
          <a:xfrm>
            <a:off x="6228080" y="3237230"/>
            <a:ext cx="815340" cy="746760"/>
          </a:xfrm>
          <a:prstGeom prst="rect">
            <a:avLst/>
          </a:prstGeom>
        </p:spPr>
      </p:pic>
      <p:sp>
        <p:nvSpPr>
          <p:cNvPr id="13" name="圆角矩形 12"/>
          <p:cNvSpPr/>
          <p:nvPr/>
        </p:nvSpPr>
        <p:spPr>
          <a:xfrm>
            <a:off x="222885" y="4491355"/>
            <a:ext cx="4562475" cy="495300"/>
          </a:xfrm>
          <a:prstGeom prst="roundRect">
            <a:avLst/>
          </a:prstGeom>
          <a:solidFill>
            <a:schemeClr val="accent6">
              <a:lumMod val="20000"/>
              <a:lumOff val="80000"/>
            </a:schemeClr>
          </a:solidFill>
          <a:ln w="25400" cap="flat" cmpd="sng" algn="ctr">
            <a:solidFill>
              <a:srgbClr val="F79646">
                <a:lumMod val="20000"/>
                <a:lumOff val="8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p:cNvPicPr>
            <a:picLocks noChangeAspect="1"/>
          </p:cNvPicPr>
          <p:nvPr/>
        </p:nvPicPr>
        <p:blipFill>
          <a:blip r:embed="rId11"/>
          <a:stretch>
            <a:fillRect/>
          </a:stretch>
        </p:blipFill>
        <p:spPr>
          <a:xfrm>
            <a:off x="98537" y="4334707"/>
            <a:ext cx="738000" cy="808960"/>
          </a:xfrm>
          <a:prstGeom prst="rect">
            <a:avLst/>
          </a:prstGeom>
        </p:spPr>
      </p:pic>
      <p:sp>
        <p:nvSpPr>
          <p:cNvPr id="9" name="文本框 8"/>
          <p:cNvSpPr txBox="1"/>
          <p:nvPr/>
        </p:nvSpPr>
        <p:spPr>
          <a:xfrm>
            <a:off x="1055370" y="4479925"/>
            <a:ext cx="3640455" cy="506730"/>
          </a:xfrm>
          <a:prstGeom prst="rect">
            <a:avLst/>
          </a:prstGeom>
          <a:noFill/>
        </p:spPr>
        <p:txBody>
          <a:bodyPr wrap="square" rtlCol="0" anchor="t">
            <a:spAutoFit/>
          </a:bodyPr>
          <a:p>
            <a:r>
              <a:rPr lang="en-US" altLang="zh-CN" b="1" dirty="0" smtClean="0">
                <a:solidFill>
                  <a:srgbClr val="C00000"/>
                </a:solidFill>
                <a:latin typeface="Times New Roman" panose="02020603050405020304" pitchFamily="18" charset="0"/>
                <a:cs typeface="Times New Roman" panose="02020603050405020304" pitchFamily="18" charset="0"/>
                <a:sym typeface="+mn-ea"/>
              </a:rPr>
              <a:t>   </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提出学习</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“Confucianism </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儒家思想</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的建议，内涵发展，突显作者传播中华文化的能力。</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0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0185"/>
                                        </p:tgtEl>
                                        <p:attrNameLst>
                                          <p:attrName>style.visibility</p:attrName>
                                        </p:attrNameLst>
                                      </p:cBhvr>
                                      <p:to>
                                        <p:strVal val="visible"/>
                                      </p:to>
                                    </p:set>
                                    <p:animEffect transition="in" filter="barn(inVertical)">
                                      <p:cBhvr>
                                        <p:cTn id="30" dur="500"/>
                                        <p:tgtEl>
                                          <p:spTgt spid="5018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41743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sym typeface="+mn-ea"/>
              </a:rPr>
              <a:t>Deviation in the Ss' compositions</a:t>
            </a:r>
            <a:r>
              <a:rPr lang="zh-CN" altLang="en-US" sz="1400" b="1" dirty="0">
                <a:solidFill>
                  <a:srgbClr val="00B0F0"/>
                </a:solidFill>
                <a:latin typeface="微软雅黑" panose="020B0503020204020204" pitchFamily="34" charset="-122"/>
                <a:ea typeface="微软雅黑" panose="020B0503020204020204" pitchFamily="34" charset="-122"/>
                <a:sym typeface="+mn-ea"/>
              </a:rPr>
              <a:t>（以</a:t>
            </a:r>
            <a:r>
              <a:rPr lang="en-US" altLang="zh-CN" sz="1400" b="1" dirty="0">
                <a:solidFill>
                  <a:srgbClr val="00B0F0"/>
                </a:solidFill>
                <a:latin typeface="微软雅黑" panose="020B0503020204020204" pitchFamily="34" charset="-122"/>
                <a:ea typeface="微软雅黑" panose="020B0503020204020204" pitchFamily="34" charset="-122"/>
                <a:sym typeface="+mn-ea"/>
              </a:rPr>
              <a:t> </a:t>
            </a:r>
            <a:r>
              <a:rPr lang="zh-CN" altLang="en-US" sz="1400" b="1" dirty="0">
                <a:solidFill>
                  <a:srgbClr val="00B0F0"/>
                </a:solidFill>
                <a:latin typeface="微软雅黑" panose="020B0503020204020204" pitchFamily="34" charset="-122"/>
                <a:ea typeface="微软雅黑" panose="020B0503020204020204" pitchFamily="34" charset="-122"/>
                <a:sym typeface="+mn-ea"/>
              </a:rPr>
              <a:t>202203</a:t>
            </a:r>
            <a:r>
              <a:rPr lang="en-US" altLang="zh-CN" sz="1400" b="1" dirty="0">
                <a:solidFill>
                  <a:srgbClr val="00B0F0"/>
                </a:solidFill>
                <a:latin typeface="微软雅黑" panose="020B0503020204020204" pitchFamily="34" charset="-122"/>
                <a:ea typeface="微软雅黑" panose="020B0503020204020204" pitchFamily="34" charset="-122"/>
                <a:sym typeface="+mn-ea"/>
              </a:rPr>
              <a:t>22</a:t>
            </a:r>
            <a:r>
              <a:rPr lang="zh-CN" altLang="en-US" sz="1400" b="1" dirty="0">
                <a:solidFill>
                  <a:srgbClr val="00B0F0"/>
                </a:solidFill>
                <a:latin typeface="微软雅黑" panose="020B0503020204020204" pitchFamily="34" charset="-122"/>
                <a:ea typeface="微软雅黑" panose="020B0503020204020204" pitchFamily="34" charset="-122"/>
                <a:sym typeface="+mn-ea"/>
              </a:rPr>
              <a:t>三钉冲刺卷</a:t>
            </a:r>
            <a:r>
              <a:rPr lang="en-US" altLang="zh-CN" sz="1400" b="1" dirty="0">
                <a:solidFill>
                  <a:srgbClr val="00B0F0"/>
                </a:solidFill>
                <a:latin typeface="微软雅黑" panose="020B0503020204020204" pitchFamily="34" charset="-122"/>
                <a:ea typeface="微软雅黑" panose="020B0503020204020204" pitchFamily="34" charset="-122"/>
                <a:sym typeface="+mn-ea"/>
              </a:rPr>
              <a:t>-1 </a:t>
            </a:r>
            <a:r>
              <a:rPr lang="zh-CN" altLang="en-US" sz="1400" b="1" dirty="0">
                <a:solidFill>
                  <a:srgbClr val="00B0F0"/>
                </a:solidFill>
                <a:latin typeface="微软雅黑" panose="020B0503020204020204" pitchFamily="34" charset="-122"/>
                <a:ea typeface="微软雅黑" panose="020B0503020204020204" pitchFamily="34" charset="-122"/>
                <a:sym typeface="+mn-ea"/>
              </a:rPr>
              <a:t>为例）</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presentationquote</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buNone/>
                      </a:pPr>
                      <a:r>
                        <a:rPr lang="zh-CN" altLang="en-US" sz="1600" b="1"/>
                        <a:t>假定你是李华，你的英国朋友 Jason 上周五邀请你观看了他参加的</a:t>
                      </a:r>
                      <a:r>
                        <a:rPr lang="zh-CN" altLang="en-US" sz="1600" b="1">
                          <a:solidFill>
                            <a:srgbClr val="0070C0"/>
                          </a:solidFill>
                        </a:rPr>
                        <a:t>留学生中文辩论赛</a:t>
                      </a:r>
                      <a:r>
                        <a:rPr lang="zh-CN" altLang="en-US" sz="1600" b="1"/>
                        <a:t>，并在获奖后向你征求改进建议。请你用英文给他写一封邮件，内容包括:</a:t>
                      </a:r>
                      <a:endParaRPr lang="zh-CN" altLang="en-US" sz="1600" b="1"/>
                    </a:p>
                    <a:p>
                      <a:pPr>
                        <a:buNone/>
                      </a:pPr>
                      <a:r>
                        <a:rPr lang="zh-CN" altLang="en-US" sz="1600" b="1"/>
                        <a:t>1.</a:t>
                      </a:r>
                      <a:r>
                        <a:rPr lang="zh-CN" altLang="en-US" sz="1600" b="1">
                          <a:solidFill>
                            <a:srgbClr val="C00000"/>
                          </a:solidFill>
                        </a:rPr>
                        <a:t>祝贺获奖</a:t>
                      </a:r>
                      <a:r>
                        <a:rPr lang="zh-CN" altLang="en-US" sz="1600" b="1"/>
                        <a:t>;</a:t>
                      </a:r>
                      <a:endParaRPr lang="zh-CN" altLang="en-US" sz="1600" b="1"/>
                    </a:p>
                    <a:p>
                      <a:pPr>
                        <a:buNone/>
                      </a:pPr>
                      <a:r>
                        <a:rPr lang="zh-CN" altLang="en-US" sz="1600" b="1"/>
                        <a:t>2.</a:t>
                      </a:r>
                      <a:r>
                        <a:rPr lang="zh-CN" altLang="en-US" sz="1600" b="1">
                          <a:solidFill>
                            <a:srgbClr val="00B050"/>
                          </a:solidFill>
                        </a:rPr>
                        <a:t>提出建议</a:t>
                      </a:r>
                      <a:r>
                        <a:rPr lang="zh-CN" altLang="en-US" sz="1600" b="1"/>
                        <a:t>;</a:t>
                      </a:r>
                      <a:endParaRPr lang="zh-CN" altLang="en-US" sz="1600" b="1"/>
                    </a:p>
                    <a:p>
                      <a:pPr>
                        <a:buNone/>
                      </a:pPr>
                      <a:r>
                        <a:rPr lang="zh-CN" altLang="en-US" sz="1600" b="1"/>
                        <a:t>3.</a:t>
                      </a:r>
                      <a:r>
                        <a:rPr lang="zh-CN" altLang="en-US" sz="1600" b="1">
                          <a:solidFill>
                            <a:srgbClr val="7030A0"/>
                          </a:solidFill>
                        </a:rPr>
                        <a:t>表达祝愿</a:t>
                      </a:r>
                      <a:r>
                        <a:rPr lang="zh-CN" altLang="en-US" sz="1600" b="1"/>
                        <a:t>。</a:t>
                      </a:r>
                      <a:endParaRPr lang="zh-CN" altLang="en-US" sz="1600" b="1"/>
                    </a:p>
                  </a:txBody>
                  <a:tcPr>
                    <a:solidFill>
                      <a:schemeClr val="bg1">
                        <a:lumMod val="95000"/>
                      </a:schemeClr>
                    </a:solidFill>
                  </a:tcPr>
                </a:tc>
                <a:tc gridSpan="4">
                  <a:txBody>
                    <a:bodyPr/>
                    <a:p>
                      <a:pPr fontAlgn="auto">
                        <a:lnSpc>
                          <a:spcPts val="2120"/>
                        </a:lnSpc>
                        <a:buNone/>
                      </a:pPr>
                      <a:endParaRPr lang="en-US" altLang="zh-CN" sz="1600" b="0">
                        <a:solidFill>
                          <a:schemeClr val="tx1"/>
                        </a:solidFill>
                        <a:latin typeface="Times New Roman" panose="02020603050405020304" pitchFamily="18" charset="0"/>
                        <a:cs typeface="Times New Roman" panose="02020603050405020304" pitchFamily="18" charset="0"/>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a:srcRect t="9562"/>
          <a:stretch>
            <a:fillRect/>
          </a:stretch>
        </p:blipFill>
        <p:spPr>
          <a:xfrm>
            <a:off x="2197735" y="1508125"/>
            <a:ext cx="6315710" cy="3245485"/>
          </a:xfrm>
          <a:prstGeom prst="rect">
            <a:avLst/>
          </a:prstGeom>
        </p:spPr>
      </p:pic>
      <p:pic>
        <p:nvPicPr>
          <p:cNvPr id="6" name="图片 5" descr="未标题-2.png"/>
          <p:cNvPicPr>
            <a:picLocks noChangeAspect="1"/>
          </p:cNvPicPr>
          <p:nvPr/>
        </p:nvPicPr>
        <p:blipFill>
          <a:blip r:embed="rId7" cstate="print"/>
          <a:stretch>
            <a:fillRect/>
          </a:stretch>
        </p:blipFill>
        <p:spPr>
          <a:xfrm>
            <a:off x="8034655" y="3743960"/>
            <a:ext cx="1109345" cy="1399540"/>
          </a:xfrm>
          <a:prstGeom prst="rect">
            <a:avLst/>
          </a:prstGeom>
        </p:spPr>
      </p:pic>
      <p:pic>
        <p:nvPicPr>
          <p:cNvPr id="7" name="图片 6"/>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5397500" y="3453130"/>
            <a:ext cx="815340" cy="746760"/>
          </a:xfrm>
          <a:prstGeom prst="rect">
            <a:avLst/>
          </a:prstGeom>
        </p:spPr>
      </p:pic>
      <p:pic>
        <p:nvPicPr>
          <p:cNvPr id="9" name="图片 8"/>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7530465" y="2929890"/>
            <a:ext cx="815340" cy="746760"/>
          </a:xfrm>
          <a:prstGeom prst="rect">
            <a:avLst/>
          </a:prstGeom>
        </p:spPr>
      </p:pic>
      <p:pic>
        <p:nvPicPr>
          <p:cNvPr id="12" name="图片 11"/>
          <p:cNvPicPr>
            <a:picLocks noChangeAspect="1"/>
          </p:cNvPicPr>
          <p:nvPr/>
        </p:nvPicPr>
        <p:blipFill>
          <a:blip r:embed="rId8">
            <a:clrChange>
              <a:clrFrom>
                <a:srgbClr val="F6F6F6">
                  <a:alpha val="100000"/>
                </a:srgbClr>
              </a:clrFrom>
              <a:clrTo>
                <a:srgbClr val="F6F6F6">
                  <a:alpha val="100000"/>
                  <a:alpha val="0"/>
                </a:srgbClr>
              </a:clrTo>
            </a:clrChange>
          </a:blip>
          <a:stretch>
            <a:fillRect/>
          </a:stretch>
        </p:blipFill>
        <p:spPr>
          <a:xfrm>
            <a:off x="8034655" y="2327275"/>
            <a:ext cx="815340" cy="746760"/>
          </a:xfrm>
          <a:prstGeom prst="rect">
            <a:avLst/>
          </a:prstGeom>
        </p:spPr>
      </p:pic>
      <p:sp>
        <p:nvSpPr>
          <p:cNvPr id="13" name="圆角矩形 12"/>
          <p:cNvSpPr/>
          <p:nvPr/>
        </p:nvSpPr>
        <p:spPr>
          <a:xfrm>
            <a:off x="222885" y="4491355"/>
            <a:ext cx="7382510" cy="4953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p:cNvPicPr>
            <a:picLocks noChangeAspect="1"/>
          </p:cNvPicPr>
          <p:nvPr/>
        </p:nvPicPr>
        <p:blipFill>
          <a:blip r:embed="rId9"/>
          <a:stretch>
            <a:fillRect/>
          </a:stretch>
        </p:blipFill>
        <p:spPr>
          <a:xfrm>
            <a:off x="98537" y="4334707"/>
            <a:ext cx="738000" cy="808960"/>
          </a:xfrm>
          <a:prstGeom prst="rect">
            <a:avLst/>
          </a:prstGeom>
        </p:spPr>
      </p:pic>
      <p:sp>
        <p:nvSpPr>
          <p:cNvPr id="8" name="文本框 7"/>
          <p:cNvSpPr txBox="1"/>
          <p:nvPr/>
        </p:nvSpPr>
        <p:spPr>
          <a:xfrm>
            <a:off x="836295" y="4491355"/>
            <a:ext cx="6812915" cy="506730"/>
          </a:xfrm>
          <a:prstGeom prst="rect">
            <a:avLst/>
          </a:prstGeom>
          <a:noFill/>
        </p:spPr>
        <p:txBody>
          <a:bodyPr wrap="square" rtlCol="0" anchor="t">
            <a:spAutoFit/>
          </a:bodyPr>
          <a:p>
            <a:r>
              <a:rPr lang="en-US" altLang="zh-CN" b="1" dirty="0" smtClean="0">
                <a:solidFill>
                  <a:srgbClr val="C00000"/>
                </a:solidFill>
                <a:latin typeface="Times New Roman" panose="02020603050405020304" pitchFamily="18" charset="0"/>
                <a:cs typeface="Times New Roman" panose="02020603050405020304" pitchFamily="18" charset="0"/>
                <a:sym typeface="+mn-ea"/>
              </a:rPr>
              <a:t>    </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在“中文辩论赛”中合理运用中国元素</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 “wear Han-style cloth, practise Chineses pronunciation, quote </a:t>
            </a:r>
            <a:r>
              <a:rPr lang="en-US" altLang="zh-CN" b="1" i="1" dirty="0" smtClean="0">
                <a:solidFill>
                  <a:srgbClr val="C00000"/>
                </a:solidFill>
                <a:latin typeface="Times New Roman" panose="02020603050405020304" pitchFamily="18" charset="0"/>
                <a:cs typeface="Times New Roman" panose="02020603050405020304" pitchFamily="18" charset="0"/>
                <a:sym typeface="+mn-ea"/>
              </a:rPr>
              <a:t>The Analects</a:t>
            </a:r>
            <a:r>
              <a:rPr lang="en-US" altLang="zh-CN" b="1" dirty="0" smtClean="0">
                <a:solidFill>
                  <a:srgbClr val="C00000"/>
                </a:solidFill>
                <a:latin typeface="Times New Roman" panose="02020603050405020304" pitchFamily="18" charset="0"/>
                <a:cs typeface="Times New Roman" panose="02020603050405020304" pitchFamily="18" charset="0"/>
                <a:sym typeface="+mn-ea"/>
              </a:rPr>
              <a:t> 论语”</a:t>
            </a:r>
            <a:r>
              <a:rPr lang="zh-CN" altLang="en-US" b="1" dirty="0" smtClean="0">
                <a:solidFill>
                  <a:srgbClr val="C00000"/>
                </a:solidFill>
                <a:latin typeface="Times New Roman" panose="02020603050405020304" pitchFamily="18" charset="0"/>
                <a:cs typeface="Times New Roman" panose="02020603050405020304" pitchFamily="18" charset="0"/>
                <a:sym typeface="+mn-ea"/>
              </a:rPr>
              <a:t>，审题到位，也反映作者传播中华文化能力突出。</a:t>
            </a:r>
            <a:endParaRPr lang="zh-CN" altLang="en-US"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0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图片 2"/>
          <p:cNvPicPr>
            <a:picLocks noChangeAspect="1"/>
          </p:cNvPicPr>
          <p:nvPr>
            <p:custDataLst>
              <p:tags r:id="rId1"/>
            </p:custDataLst>
          </p:nvPr>
        </p:nvPicPr>
        <p:blipFill>
          <a:blip r:embed="rId2"/>
          <a:stretch>
            <a:fillRect/>
          </a:stretch>
        </p:blipFill>
        <p:spPr bwMode="auto">
          <a:xfrm>
            <a:off x="1270" y="-635"/>
            <a:ext cx="9142730" cy="5143500"/>
          </a:xfrm>
          <a:prstGeom prst="rect">
            <a:avLst/>
          </a:prstGeom>
          <a:noFill/>
          <a:ln w="9525">
            <a:noFill/>
            <a:miter lim="800000"/>
            <a:headEnd/>
            <a:tailEnd/>
          </a:ln>
        </p:spPr>
      </p:pic>
      <p:sp>
        <p:nvSpPr>
          <p:cNvPr id="3" name="文本框 2"/>
          <p:cNvSpPr txBox="1"/>
          <p:nvPr/>
        </p:nvSpPr>
        <p:spPr>
          <a:xfrm>
            <a:off x="1111250" y="529590"/>
            <a:ext cx="7825105" cy="2306955"/>
          </a:xfrm>
          <a:prstGeom prst="rect">
            <a:avLst/>
          </a:prstGeom>
          <a:noFill/>
        </p:spPr>
        <p:txBody>
          <a:bodyPr wrap="square" rtlCol="0" anchor="t">
            <a:spAutoFit/>
          </a:bodyPr>
          <a:p>
            <a:r>
              <a:rPr lang="zh-CN" altLang="en-US" sz="2400" b="1" dirty="0" smtClean="0">
                <a:solidFill>
                  <a:schemeClr val="bg1"/>
                </a:solidFill>
                <a:latin typeface="Times New Roman" panose="02020603050405020304" pitchFamily="18" charset="0"/>
                <a:cs typeface="Times New Roman" panose="02020603050405020304" pitchFamily="18" charset="0"/>
              </a:rPr>
              <a:t>博学之</a:t>
            </a:r>
            <a:r>
              <a:rPr lang="en-US" altLang="zh-CN" sz="2400" b="1" dirty="0" smtClean="0">
                <a:solidFill>
                  <a:schemeClr val="bg1"/>
                </a:solidFill>
                <a:latin typeface="Times New Roman" panose="02020603050405020304" pitchFamily="18" charset="0"/>
                <a:cs typeface="Times New Roman" panose="02020603050405020304" pitchFamily="18" charset="0"/>
              </a:rPr>
              <a:t>   </a:t>
            </a:r>
            <a:r>
              <a:rPr lang="zh-CN" altLang="en-US" sz="2400" b="1" dirty="0" smtClean="0">
                <a:solidFill>
                  <a:schemeClr val="bg1"/>
                </a:solidFill>
                <a:latin typeface="Times New Roman" panose="02020603050405020304" pitchFamily="18" charset="0"/>
                <a:cs typeface="Times New Roman" panose="02020603050405020304" pitchFamily="18" charset="0"/>
              </a:rPr>
              <a:t>Study extensively，</a:t>
            </a:r>
            <a:endParaRPr lang="zh-CN" altLang="en-US" sz="2400" b="1" dirty="0" smtClean="0">
              <a:solidFill>
                <a:schemeClr val="bg1"/>
              </a:solidFill>
              <a:latin typeface="Times New Roman" panose="02020603050405020304" pitchFamily="18" charset="0"/>
              <a:cs typeface="Times New Roman" panose="02020603050405020304" pitchFamily="18" charset="0"/>
            </a:endParaRPr>
          </a:p>
          <a:p>
            <a:r>
              <a:rPr lang="zh-CN" altLang="en-US" sz="2400" b="1" dirty="0" smtClean="0">
                <a:solidFill>
                  <a:schemeClr val="bg1"/>
                </a:solidFill>
                <a:latin typeface="Times New Roman" panose="02020603050405020304" pitchFamily="18" charset="0"/>
                <a:cs typeface="Times New Roman" panose="02020603050405020304" pitchFamily="18" charset="0"/>
              </a:rPr>
              <a:t>慎思之</a:t>
            </a:r>
            <a:r>
              <a:rPr lang="en-US" altLang="zh-CN" sz="2400" b="1" dirty="0" smtClean="0">
                <a:solidFill>
                  <a:schemeClr val="bg1"/>
                </a:solidFill>
                <a:latin typeface="Times New Roman" panose="02020603050405020304" pitchFamily="18" charset="0"/>
                <a:cs typeface="Times New Roman" panose="02020603050405020304" pitchFamily="18" charset="0"/>
              </a:rPr>
              <a:t>   </a:t>
            </a:r>
            <a:r>
              <a:rPr lang="zh-CN" altLang="en-US" sz="2400" b="1" dirty="0" smtClean="0">
                <a:solidFill>
                  <a:schemeClr val="bg1"/>
                </a:solidFill>
                <a:latin typeface="Times New Roman" panose="02020603050405020304" pitchFamily="18" charset="0"/>
                <a:cs typeface="Times New Roman" panose="02020603050405020304" pitchFamily="18" charset="0"/>
              </a:rPr>
              <a:t>Enquire accurately，</a:t>
            </a:r>
            <a:endParaRPr lang="zh-CN" altLang="en-US" sz="2400" b="1" dirty="0" smtClean="0">
              <a:solidFill>
                <a:schemeClr val="bg1"/>
              </a:solidFill>
              <a:latin typeface="Times New Roman" panose="02020603050405020304" pitchFamily="18" charset="0"/>
              <a:cs typeface="Times New Roman" panose="02020603050405020304" pitchFamily="18" charset="0"/>
            </a:endParaRPr>
          </a:p>
          <a:p>
            <a:r>
              <a:rPr lang="zh-CN" altLang="en-US" sz="2400" b="1" dirty="0" smtClean="0">
                <a:solidFill>
                  <a:schemeClr val="bg1"/>
                </a:solidFill>
                <a:latin typeface="Times New Roman" panose="02020603050405020304" pitchFamily="18" charset="0"/>
                <a:cs typeface="Times New Roman" panose="02020603050405020304" pitchFamily="18" charset="0"/>
              </a:rPr>
              <a:t>审问之</a:t>
            </a:r>
            <a:r>
              <a:rPr lang="en-US" altLang="zh-CN" sz="2400" b="1" dirty="0" smtClean="0">
                <a:solidFill>
                  <a:schemeClr val="bg1"/>
                </a:solidFill>
                <a:latin typeface="Times New Roman" panose="02020603050405020304" pitchFamily="18" charset="0"/>
                <a:cs typeface="Times New Roman" panose="02020603050405020304" pitchFamily="18" charset="0"/>
              </a:rPr>
              <a:t>   </a:t>
            </a:r>
            <a:r>
              <a:rPr lang="zh-CN" altLang="en-US" sz="2400" b="1" dirty="0" smtClean="0">
                <a:solidFill>
                  <a:schemeClr val="bg1"/>
                </a:solidFill>
                <a:latin typeface="Times New Roman" panose="02020603050405020304" pitchFamily="18" charset="0"/>
                <a:cs typeface="Times New Roman" panose="02020603050405020304" pitchFamily="18" charset="0"/>
              </a:rPr>
              <a:t>Reflect carefully，</a:t>
            </a:r>
            <a:endParaRPr lang="zh-CN" altLang="en-US" sz="2400" b="1" dirty="0" smtClean="0">
              <a:solidFill>
                <a:schemeClr val="bg1"/>
              </a:solidFill>
              <a:latin typeface="Times New Roman" panose="02020603050405020304" pitchFamily="18" charset="0"/>
              <a:cs typeface="Times New Roman" panose="02020603050405020304" pitchFamily="18" charset="0"/>
            </a:endParaRPr>
          </a:p>
          <a:p>
            <a:r>
              <a:rPr lang="zh-CN" altLang="en-US" sz="2400" b="1" dirty="0" smtClean="0">
                <a:solidFill>
                  <a:schemeClr val="bg1"/>
                </a:solidFill>
                <a:latin typeface="Times New Roman" panose="02020603050405020304" pitchFamily="18" charset="0"/>
                <a:cs typeface="Times New Roman" panose="02020603050405020304" pitchFamily="18" charset="0"/>
              </a:rPr>
              <a:t>明辨之</a:t>
            </a:r>
            <a:r>
              <a:rPr lang="en-US" altLang="zh-CN" sz="2400" b="1" dirty="0" smtClean="0">
                <a:solidFill>
                  <a:schemeClr val="bg1"/>
                </a:solidFill>
                <a:latin typeface="Times New Roman" panose="02020603050405020304" pitchFamily="18" charset="0"/>
                <a:cs typeface="Times New Roman" panose="02020603050405020304" pitchFamily="18" charset="0"/>
              </a:rPr>
              <a:t>   </a:t>
            </a:r>
            <a:r>
              <a:rPr lang="zh-CN" altLang="en-US" sz="2400" b="1" dirty="0" smtClean="0">
                <a:solidFill>
                  <a:schemeClr val="bg1"/>
                </a:solidFill>
                <a:latin typeface="Times New Roman" panose="02020603050405020304" pitchFamily="18" charset="0"/>
                <a:cs typeface="Times New Roman" panose="02020603050405020304" pitchFamily="18" charset="0"/>
              </a:rPr>
              <a:t>Discriminate clearly，</a:t>
            </a:r>
            <a:endParaRPr lang="zh-CN" altLang="en-US" sz="2400" b="1" dirty="0" smtClean="0">
              <a:solidFill>
                <a:schemeClr val="bg1"/>
              </a:solidFill>
              <a:latin typeface="Times New Roman" panose="02020603050405020304" pitchFamily="18" charset="0"/>
              <a:cs typeface="Times New Roman" panose="02020603050405020304" pitchFamily="18" charset="0"/>
            </a:endParaRPr>
          </a:p>
          <a:p>
            <a:r>
              <a:rPr lang="zh-CN" altLang="en-US" sz="2400" b="1" dirty="0" smtClean="0">
                <a:solidFill>
                  <a:schemeClr val="bg1"/>
                </a:solidFill>
                <a:latin typeface="Times New Roman" panose="02020603050405020304" pitchFamily="18" charset="0"/>
                <a:cs typeface="Times New Roman" panose="02020603050405020304" pitchFamily="18" charset="0"/>
              </a:rPr>
              <a:t>笃行之</a:t>
            </a:r>
            <a:r>
              <a:rPr lang="en-US" altLang="zh-CN" sz="2400" b="1" dirty="0" smtClean="0">
                <a:solidFill>
                  <a:schemeClr val="bg1"/>
                </a:solidFill>
                <a:latin typeface="Times New Roman" panose="02020603050405020304" pitchFamily="18" charset="0"/>
                <a:cs typeface="Times New Roman" panose="02020603050405020304" pitchFamily="18" charset="0"/>
              </a:rPr>
              <a:t>   </a:t>
            </a:r>
            <a:r>
              <a:rPr lang="zh-CN" altLang="en-US" sz="2400" b="1" dirty="0" smtClean="0">
                <a:solidFill>
                  <a:schemeClr val="bg1"/>
                </a:solidFill>
                <a:latin typeface="Times New Roman" panose="02020603050405020304" pitchFamily="18" charset="0"/>
                <a:cs typeface="Times New Roman" panose="02020603050405020304" pitchFamily="18" charset="0"/>
              </a:rPr>
              <a:t>Practice earnestly  </a:t>
            </a:r>
            <a:endParaRPr lang="zh-CN" altLang="en-US" sz="2400" b="1" dirty="0" smtClean="0">
              <a:solidFill>
                <a:schemeClr val="bg1"/>
              </a:solidFill>
              <a:latin typeface="Times New Roman" panose="02020603050405020304" pitchFamily="18" charset="0"/>
              <a:cs typeface="Times New Roman" panose="02020603050405020304" pitchFamily="18" charset="0"/>
            </a:endParaRPr>
          </a:p>
          <a:p>
            <a:r>
              <a:rPr lang="en-US" altLang="zh-CN" sz="2400" b="1" dirty="0" smtClean="0">
                <a:solidFill>
                  <a:schemeClr val="bg1"/>
                </a:solidFill>
                <a:latin typeface="Times New Roman" panose="02020603050405020304" pitchFamily="18" charset="0"/>
                <a:cs typeface="Times New Roman" panose="02020603050405020304" pitchFamily="18" charset="0"/>
              </a:rPr>
              <a:t>              </a:t>
            </a:r>
            <a:r>
              <a:rPr lang="zh-CN" altLang="en-US" sz="2400" b="1" dirty="0" smtClean="0">
                <a:solidFill>
                  <a:schemeClr val="bg1"/>
                </a:solidFill>
                <a:latin typeface="Times New Roman" panose="02020603050405020304" pitchFamily="18" charset="0"/>
                <a:cs typeface="Times New Roman" panose="02020603050405020304" pitchFamily="18" charset="0"/>
              </a:rPr>
              <a:t>—— 摘自《中庸》（本句也是中山大学的校训）</a:t>
            </a:r>
            <a:endParaRPr lang="zh-CN" altLang="en-US" sz="2400" b="1"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Mind map to analyze and explore the topic</a:t>
            </a:r>
            <a:r>
              <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89264" y="1143372"/>
            <a:ext cx="53149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1</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226435" y="1423670"/>
            <a:ext cx="4345305" cy="643890"/>
          </a:xfrm>
          <a:prstGeom prst="rect">
            <a:avLst/>
          </a:prstGeom>
          <a:noFill/>
          <a:ln w="9525">
            <a:noFill/>
            <a:miter lim="800000"/>
          </a:ln>
        </p:spPr>
        <p:txBody>
          <a:bodyPr wrap="square" lIns="91438" tIns="45719" rIns="91438" bIns="45719">
            <a:spAutoFit/>
          </a:bodyPr>
          <a:p>
            <a:pPr eaLnBrk="0" hangingPunct="0"/>
            <a:r>
              <a:rPr lang="zh-CN" altLang="en-US" sz="3600" b="1" dirty="0">
                <a:latin typeface="微软雅黑" panose="020B0503020204020204" pitchFamily="34" charset="-122"/>
                <a:ea typeface="微软雅黑" panose="020B0503020204020204" pitchFamily="34" charset="-122"/>
              </a:rPr>
              <a:t>审题立意的思维导图</a:t>
            </a:r>
            <a:endParaRPr lang="zh-CN" altLang="en-US" sz="3600" b="1" dirty="0">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55993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423545">
                <a:tc>
                  <a:txBody>
                    <a:bodyPr/>
                    <a:p>
                      <a:pPr algn="ctr">
                        <a:buNone/>
                      </a:pPr>
                      <a:r>
                        <a:rPr lang="zh-CN" altLang="en-US">
                          <a:solidFill>
                            <a:schemeClr val="tx1"/>
                          </a:solidFill>
                        </a:rPr>
                        <a:t>试题呈现</a:t>
                      </a:r>
                      <a:r>
                        <a:rPr lang="en-US" altLang="zh-CN" sz="1600">
                          <a:solidFill>
                            <a:schemeClr val="tx1"/>
                          </a:solidFill>
                        </a:rPr>
                        <a:t>Presentation</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600">
                          <a:solidFill>
                            <a:schemeClr val="tx1"/>
                          </a:solidFill>
                        </a:rPr>
                        <a:t>Level</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600">
                          <a:solidFill>
                            <a:schemeClr val="tx1"/>
                          </a:solidFill>
                        </a:rPr>
                        <a:t>Completeness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600">
                          <a:solidFill>
                            <a:schemeClr val="tx1"/>
                          </a:solidFill>
                          <a:sym typeface="+mn-ea"/>
                        </a:rPr>
                        <a:t>L</a:t>
                      </a:r>
                      <a:r>
                        <a:rPr lang="zh-CN" altLang="en-US" sz="1600">
                          <a:solidFill>
                            <a:schemeClr val="tx1"/>
                          </a:solidFill>
                          <a:sym typeface="+mn-ea"/>
                        </a:rPr>
                        <a:t>ogic</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600">
                          <a:solidFill>
                            <a:schemeClr val="tx1"/>
                          </a:solidFill>
                        </a:rPr>
                        <a:t>Authenticity</a:t>
                      </a:r>
                      <a:endParaRPr lang="zh-CN" altLang="en-US" sz="1600">
                        <a:solidFill>
                          <a:schemeClr val="tx1"/>
                        </a:solidFill>
                      </a:endParaRPr>
                    </a:p>
                  </a:txBody>
                  <a:tcPr>
                    <a:solidFill>
                      <a:schemeClr val="tx2">
                        <a:lumMod val="20000"/>
                        <a:lumOff val="80000"/>
                      </a:schemeClr>
                    </a:solidFill>
                  </a:tcPr>
                </a:tc>
              </a:tr>
              <a:tr h="786130">
                <a:tc rowSpan="4">
                  <a:txBody>
                    <a:bodyPr/>
                    <a:p>
                      <a:pPr>
                        <a:buNone/>
                      </a:pPr>
                      <a:endParaRPr lang="zh-CN" altLang="en-US" sz="1400"/>
                    </a:p>
                    <a:p>
                      <a:pPr>
                        <a:buNone/>
                      </a:pP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000" i="1"/>
                        <a:t>Level-1.</a:t>
                      </a:r>
                      <a:endParaRPr lang="en-US" altLang="zh-CN" sz="1000" i="1"/>
                    </a:p>
                    <a:p>
                      <a:pPr>
                        <a:buNone/>
                      </a:pPr>
                      <a:endParaRPr lang="en-US" altLang="zh-CN" sz="1000" i="1"/>
                    </a:p>
                    <a:p>
                      <a:pPr>
                        <a:buNone/>
                      </a:pPr>
                      <a:endParaRPr lang="zh-CN" altLang="en-US" sz="1400" b="1">
                        <a:solidFill>
                          <a:srgbClr val="C00000"/>
                        </a:solidFill>
                      </a:endParaRPr>
                    </a:p>
                  </a:txBody>
                  <a:tcPr>
                    <a:solidFill>
                      <a:schemeClr val="accent1">
                        <a:lumMod val="20000"/>
                        <a:lumOff val="80000"/>
                      </a:schemeClr>
                    </a:solidFill>
                  </a:tcPr>
                </a:tc>
                <a:tc rowSpan="4">
                  <a:txBody>
                    <a:bodyPr/>
                    <a:p>
                      <a:pPr>
                        <a:buNone/>
                      </a:pPr>
                      <a:endParaRPr lang="en-US" altLang="zh-CN" sz="1200"/>
                    </a:p>
                  </a:txBody>
                  <a:tcPr>
                    <a:solidFill>
                      <a:schemeClr val="accent1">
                        <a:lumMod val="20000"/>
                        <a:lumOff val="80000"/>
                      </a:schemeClr>
                    </a:solidFill>
                  </a:tcPr>
                </a:tc>
                <a:tc rowSpan="4">
                  <a:txBody>
                    <a:bodyPr/>
                    <a:p>
                      <a:pPr>
                        <a:buNone/>
                      </a:pPr>
                      <a:endParaRPr lang="zh-CN" altLang="en-US" sz="1400"/>
                    </a:p>
                    <a:p>
                      <a:pPr>
                        <a:buNone/>
                      </a:pP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400">
                          <a:sym typeface="+mn-ea"/>
                        </a:rPr>
                        <a:t>Para-1: </a:t>
                      </a:r>
                      <a:r>
                        <a:rPr lang="zh-CN" altLang="en-US" sz="1400"/>
                        <a:t>写作者+</a:t>
                      </a:r>
                      <a:endParaRPr lang="zh-CN" altLang="en-US" sz="1400"/>
                    </a:p>
                    <a:p>
                      <a:pPr>
                        <a:buNone/>
                      </a:pPr>
                      <a:endParaRPr lang="zh-CN" altLang="en-US" sz="1400"/>
                    </a:p>
                    <a:p>
                      <a:pPr>
                        <a:buNone/>
                      </a:pPr>
                      <a:endParaRPr lang="zh-CN" altLang="en-US" sz="1400"/>
                    </a:p>
                    <a:p>
                      <a:pPr>
                        <a:buNone/>
                      </a:pPr>
                      <a:r>
                        <a:rPr lang="zh-CN" altLang="en-US" sz="1400"/>
                        <a:t>+写作对象</a:t>
                      </a:r>
                      <a:endParaRPr lang="zh-CN" altLang="en-US" sz="1400"/>
                    </a:p>
                  </a:txBody>
                  <a:tcPr>
                    <a:solidFill>
                      <a:schemeClr val="accent1">
                        <a:lumMod val="20000"/>
                        <a:lumOff val="80000"/>
                      </a:schemeClr>
                    </a:solidFill>
                  </a:tcPr>
                </a:tc>
              </a:tr>
              <a:tr h="1152525">
                <a:tc vMerge="1">
                  <a:tcPr>
                    <a:solidFill>
                      <a:schemeClr val="tx2">
                        <a:lumMod val="20000"/>
                        <a:lumOff val="80000"/>
                      </a:schemeClr>
                    </a:solidFill>
                  </a:tcPr>
                </a:tc>
                <a:tc rowSpan="2">
                  <a:txBody>
                    <a:bodyPr/>
                    <a:p>
                      <a:pPr>
                        <a:buNone/>
                      </a:pPr>
                      <a:r>
                        <a:rPr lang="zh-CN" altLang="en-US" sz="1000" i="1"/>
                        <a:t>Level</a:t>
                      </a:r>
                      <a:r>
                        <a:rPr lang="en-US" altLang="zh-CN" sz="1000" i="1"/>
                        <a:t>-2</a:t>
                      </a:r>
                      <a:r>
                        <a:rPr lang="zh-CN" altLang="en-US" sz="1000" i="1"/>
                        <a:t>.</a:t>
                      </a:r>
                      <a:endParaRPr lang="zh-CN" altLang="en-US" sz="1000" i="1"/>
                    </a:p>
                    <a:p>
                      <a:pPr>
                        <a:buNone/>
                      </a:pPr>
                      <a:endParaRPr lang="zh-CN" altLang="en-US" sz="1000" i="1"/>
                    </a:p>
                    <a:p>
                      <a:pPr>
                        <a:buNone/>
                      </a:pPr>
                      <a:endParaRPr lang="zh-CN" altLang="en-US" sz="1400">
                        <a:solidFill>
                          <a:srgbClr val="C00000"/>
                        </a:solidFill>
                      </a:endParaRPr>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a:txBody>
                    <a:bodyPr/>
                    <a:p>
                      <a:pPr>
                        <a:buNone/>
                      </a:pPr>
                      <a:r>
                        <a:rPr lang="en-US" altLang="zh-CN" sz="1400">
                          <a:sym typeface="+mn-ea"/>
                        </a:rPr>
                        <a:t>Para-2: </a:t>
                      </a:r>
                      <a:r>
                        <a:rPr lang="zh-CN" altLang="en-US" sz="1400"/>
                        <a:t>写作者+</a:t>
                      </a:r>
                      <a:endParaRPr lang="zh-CN" altLang="en-US" sz="1400" b="1">
                        <a:solidFill>
                          <a:srgbClr val="C00000"/>
                        </a:solidFill>
                      </a:endParaRPr>
                    </a:p>
                    <a:p>
                      <a:pPr>
                        <a:buNone/>
                      </a:pPr>
                      <a:endParaRPr lang="zh-CN" altLang="en-US" sz="1400" b="1">
                        <a:solidFill>
                          <a:srgbClr val="C00000"/>
                        </a:solidFill>
                      </a:endParaRPr>
                    </a:p>
                    <a:p>
                      <a:pPr>
                        <a:buNone/>
                      </a:pPr>
                      <a:endParaRPr lang="zh-CN" altLang="en-US" sz="1400" b="1">
                        <a:solidFill>
                          <a:srgbClr val="C00000"/>
                        </a:solidFill>
                      </a:endParaRPr>
                    </a:p>
                    <a:p>
                      <a:pPr>
                        <a:buNone/>
                      </a:pPr>
                      <a:r>
                        <a:rPr lang="zh-CN" altLang="en-US" sz="1400"/>
                        <a:t>+写作对象</a:t>
                      </a:r>
                      <a:endParaRPr lang="zh-CN" altLang="en-US" sz="1400"/>
                    </a:p>
                  </a:txBody>
                  <a:tcPr>
                    <a:solidFill>
                      <a:schemeClr val="accent1">
                        <a:lumMod val="20000"/>
                        <a:lumOff val="80000"/>
                      </a:schemeClr>
                    </a:solidFill>
                  </a:tcPr>
                </a:tc>
              </a:tr>
              <a:tr h="0">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rowSpan="2">
                  <a:txBody>
                    <a:bodyPr/>
                    <a:p>
                      <a:pPr>
                        <a:buNone/>
                      </a:pPr>
                      <a:r>
                        <a:rPr lang="en-US" altLang="zh-CN" sz="1400">
                          <a:sym typeface="+mn-ea"/>
                        </a:rPr>
                        <a:t>Para-3: </a:t>
                      </a:r>
                      <a:r>
                        <a:rPr lang="zh-CN" altLang="en-US" sz="1400"/>
                        <a:t>写作者+</a:t>
                      </a:r>
                      <a:endParaRPr lang="zh-CN" altLang="en-US" sz="1400"/>
                    </a:p>
                    <a:p>
                      <a:pPr>
                        <a:buNone/>
                      </a:pPr>
                      <a:endParaRPr lang="zh-CN" altLang="en-US" sz="1400"/>
                    </a:p>
                    <a:p>
                      <a:pPr>
                        <a:buNone/>
                      </a:pPr>
                      <a:endParaRPr lang="zh-CN" altLang="en-US" sz="1400"/>
                    </a:p>
                    <a:p>
                      <a:pPr>
                        <a:buNone/>
                      </a:pPr>
                      <a:r>
                        <a:rPr lang="zh-CN" altLang="en-US" sz="1400"/>
                        <a:t>+写作对象</a:t>
                      </a:r>
                      <a:endParaRPr lang="zh-CN" altLang="en-US" sz="1400"/>
                    </a:p>
                    <a:p>
                      <a:pPr>
                        <a:buNone/>
                      </a:pPr>
                      <a:endParaRPr lang="zh-CN" altLang="en-US" sz="1400">
                        <a:solidFill>
                          <a:srgbClr val="0070C0"/>
                        </a:solidFill>
                        <a:sym typeface="+mn-ea"/>
                      </a:endParaRPr>
                    </a:p>
                  </a:txBody>
                  <a:tcPr>
                    <a:solidFill>
                      <a:schemeClr val="accent1">
                        <a:lumMod val="20000"/>
                        <a:lumOff val="80000"/>
                      </a:schemeClr>
                    </a:solidFill>
                  </a:tcPr>
                </a:tc>
              </a:tr>
              <a:tr h="1128395">
                <a:tc vMerge="1">
                  <a:tcPr>
                    <a:solidFill>
                      <a:schemeClr val="tx2">
                        <a:lumMod val="20000"/>
                        <a:lumOff val="80000"/>
                      </a:schemeClr>
                    </a:solidFill>
                  </a:tcPr>
                </a:tc>
                <a:tc>
                  <a:txBody>
                    <a:bodyPr/>
                    <a:p>
                      <a:pPr algn="l">
                        <a:buNone/>
                      </a:pPr>
                      <a:r>
                        <a:rPr lang="zh-CN" altLang="en-US" sz="1000">
                          <a:sym typeface="+mn-ea"/>
                        </a:rPr>
                        <a:t>Level</a:t>
                      </a:r>
                      <a:r>
                        <a:rPr lang="en-US" altLang="zh-CN" sz="1000">
                          <a:sym typeface="+mn-ea"/>
                        </a:rPr>
                        <a:t>-3</a:t>
                      </a:r>
                      <a:r>
                        <a:rPr lang="zh-CN" altLang="en-US" sz="1000">
                          <a:sym typeface="+mn-ea"/>
                        </a:rPr>
                        <a:t>.</a:t>
                      </a:r>
                      <a:endParaRPr lang="zh-CN" altLang="en-US" sz="1000">
                        <a:sym typeface="+mn-ea"/>
                      </a:endParaRPr>
                    </a:p>
                    <a:p>
                      <a:pPr algn="l">
                        <a:buNone/>
                      </a:pPr>
                      <a:endParaRPr lang="zh-CN" altLang="en-US" sz="1000">
                        <a:sym typeface="+mn-ea"/>
                      </a:endParaRPr>
                    </a:p>
                    <a:p>
                      <a:pPr algn="l">
                        <a:buNone/>
                      </a:pPr>
                      <a:endParaRPr lang="zh-CN" altLang="en-US" sz="1400">
                        <a:sym typeface="+mn-ea"/>
                      </a:endParaRPr>
                    </a:p>
                    <a:p>
                      <a:pPr algn="l">
                        <a:buNone/>
                      </a:pPr>
                      <a:r>
                        <a:rPr lang="en-US" altLang="zh-CN" sz="1600"/>
                        <a:t>  </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Mind map</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55993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423545">
                <a:tc>
                  <a:txBody>
                    <a:bodyPr/>
                    <a:p>
                      <a:pPr algn="ctr">
                        <a:buNone/>
                      </a:pPr>
                      <a:r>
                        <a:rPr lang="zh-CN" altLang="en-US">
                          <a:solidFill>
                            <a:schemeClr val="tx1"/>
                          </a:solidFill>
                        </a:rPr>
                        <a:t>试题呈现</a:t>
                      </a:r>
                      <a:r>
                        <a:rPr lang="en-US" altLang="zh-CN" sz="1600">
                          <a:solidFill>
                            <a:schemeClr val="tx1"/>
                          </a:solidFill>
                        </a:rPr>
                        <a:t>Presentation</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600">
                          <a:solidFill>
                            <a:schemeClr val="tx1"/>
                          </a:solidFill>
                        </a:rPr>
                        <a:t>Level</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600">
                          <a:solidFill>
                            <a:schemeClr val="tx1"/>
                          </a:solidFill>
                        </a:rPr>
                        <a:t>Completeness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600">
                          <a:solidFill>
                            <a:schemeClr val="tx1"/>
                          </a:solidFill>
                          <a:sym typeface="+mn-ea"/>
                        </a:rPr>
                        <a:t>L</a:t>
                      </a:r>
                      <a:r>
                        <a:rPr lang="zh-CN" altLang="en-US" sz="1600">
                          <a:solidFill>
                            <a:schemeClr val="tx1"/>
                          </a:solidFill>
                          <a:sym typeface="+mn-ea"/>
                        </a:rPr>
                        <a:t>ogic</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600">
                          <a:solidFill>
                            <a:schemeClr val="tx1"/>
                          </a:solidFill>
                        </a:rPr>
                        <a:t>Authenticity</a:t>
                      </a:r>
                      <a:endParaRPr lang="zh-CN" altLang="en-US" sz="1600">
                        <a:solidFill>
                          <a:schemeClr val="tx1"/>
                        </a:solidFill>
                      </a:endParaRPr>
                    </a:p>
                  </a:txBody>
                  <a:tcPr>
                    <a:solidFill>
                      <a:schemeClr val="tx2">
                        <a:lumMod val="20000"/>
                        <a:lumOff val="80000"/>
                      </a:schemeClr>
                    </a:solidFill>
                  </a:tcPr>
                </a:tc>
              </a:tr>
              <a:tr h="786130">
                <a:tc rowSpan="4">
                  <a:txBody>
                    <a:bodyPr/>
                    <a:p>
                      <a:pPr>
                        <a:buNone/>
                      </a:pPr>
                      <a:endParaRPr lang="zh-CN" altLang="en-US" sz="1400"/>
                    </a:p>
                    <a:p>
                      <a:pPr>
                        <a:buNone/>
                      </a:pPr>
                      <a:r>
                        <a:rPr lang="zh-CN" altLang="en-US" sz="1400"/>
                        <a:t>1.交际双方</a:t>
                      </a:r>
                      <a:endParaRPr lang="zh-CN" altLang="en-US" sz="1400"/>
                    </a:p>
                    <a:p>
                      <a:pPr>
                        <a:buNone/>
                      </a:pPr>
                      <a:r>
                        <a:rPr lang="zh-CN" altLang="en-US" sz="1400" b="1">
                          <a:solidFill>
                            <a:srgbClr val="C00000"/>
                          </a:solidFill>
                        </a:rPr>
                        <a:t>（树立读者意识）</a:t>
                      </a:r>
                      <a:endParaRPr lang="zh-CN" altLang="en-US" sz="1400" b="1">
                        <a:solidFill>
                          <a:srgbClr val="C00000"/>
                        </a:solidFill>
                      </a:endParaRPr>
                    </a:p>
                    <a:p>
                      <a:pPr>
                        <a:buNone/>
                      </a:pPr>
                      <a:endParaRPr lang="zh-CN" altLang="en-US" sz="1400"/>
                    </a:p>
                    <a:p>
                      <a:pPr>
                        <a:buNone/>
                      </a:pPr>
                      <a:endParaRPr lang="zh-CN" altLang="en-US" sz="1400"/>
                    </a:p>
                    <a:p>
                      <a:pPr>
                        <a:buNone/>
                      </a:pPr>
                      <a:r>
                        <a:rPr lang="zh-CN" altLang="en-US" sz="1400"/>
                        <a:t>2.交际背景</a:t>
                      </a:r>
                      <a:endParaRPr lang="zh-CN" altLang="en-US" sz="1400"/>
                    </a:p>
                    <a:p>
                      <a:pPr>
                        <a:buNone/>
                      </a:pPr>
                      <a:r>
                        <a:rPr lang="zh-CN" altLang="en-US" sz="1400" b="1">
                          <a:solidFill>
                            <a:srgbClr val="C00000"/>
                          </a:solidFill>
                        </a:rPr>
                        <a:t>（设立主题语境）</a:t>
                      </a:r>
                      <a:endParaRPr lang="zh-CN" altLang="en-US" sz="1400"/>
                    </a:p>
                    <a:p>
                      <a:pPr>
                        <a:buNone/>
                      </a:pPr>
                      <a:endParaRPr lang="zh-CN" altLang="en-US" sz="1400"/>
                    </a:p>
                    <a:p>
                      <a:pPr>
                        <a:buNone/>
                      </a:pPr>
                      <a:endParaRPr lang="zh-CN" altLang="en-US" sz="1400"/>
                    </a:p>
                    <a:p>
                      <a:pPr>
                        <a:buNone/>
                      </a:pPr>
                      <a:r>
                        <a:rPr lang="zh-CN" altLang="en-US" sz="1400"/>
                        <a:t>3.交际要点</a:t>
                      </a:r>
                      <a:endParaRPr lang="zh-CN" altLang="en-US" sz="1400"/>
                    </a:p>
                    <a:p>
                      <a:pPr>
                        <a:buNone/>
                      </a:pPr>
                      <a:r>
                        <a:rPr lang="zh-CN" altLang="en-US" sz="1400" b="1">
                          <a:solidFill>
                            <a:srgbClr val="C00000"/>
                          </a:solidFill>
                        </a:rPr>
                        <a:t>（</a:t>
                      </a:r>
                      <a:r>
                        <a:rPr lang="zh-CN" altLang="en-US" sz="1400" b="1">
                          <a:solidFill>
                            <a:srgbClr val="C00000"/>
                          </a:solidFill>
                          <a:sym typeface="+mn-ea"/>
                        </a:rPr>
                        <a:t>建立</a:t>
                      </a:r>
                      <a:r>
                        <a:rPr lang="zh-CN" altLang="en-US" sz="1400" b="1">
                          <a:solidFill>
                            <a:srgbClr val="C00000"/>
                          </a:solidFill>
                        </a:rPr>
                        <a:t>语篇意识）</a:t>
                      </a: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000" i="1"/>
                        <a:t>Level-1.</a:t>
                      </a:r>
                      <a:endParaRPr lang="en-US" altLang="zh-CN" sz="1000" i="1"/>
                    </a:p>
                    <a:p>
                      <a:pPr>
                        <a:buNone/>
                      </a:pPr>
                      <a:endParaRPr lang="en-US" altLang="zh-CN" sz="1000" i="1"/>
                    </a:p>
                    <a:p>
                      <a:pPr>
                        <a:buNone/>
                      </a:pPr>
                      <a:r>
                        <a:rPr lang="zh-CN" altLang="en-US" sz="1400"/>
                        <a:t>交际双方</a:t>
                      </a:r>
                      <a:r>
                        <a:rPr lang="zh-CN" altLang="en-US" sz="1400" b="1">
                          <a:solidFill>
                            <a:srgbClr val="C00000"/>
                          </a:solidFill>
                        </a:rPr>
                        <a:t>对象明确</a:t>
                      </a:r>
                      <a:endParaRPr lang="zh-CN" altLang="en-US" sz="1400" b="1">
                        <a:solidFill>
                          <a:srgbClr val="C00000"/>
                        </a:solidFill>
                      </a:endParaRPr>
                    </a:p>
                  </a:txBody>
                  <a:tcPr>
                    <a:solidFill>
                      <a:schemeClr val="accent1">
                        <a:lumMod val="20000"/>
                        <a:lumOff val="80000"/>
                      </a:schemeClr>
                    </a:solidFill>
                  </a:tcPr>
                </a:tc>
                <a:tc rowSpan="4">
                  <a:txBody>
                    <a:bodyPr/>
                    <a:p>
                      <a:pPr>
                        <a:buNone/>
                      </a:pPr>
                      <a:r>
                        <a:rPr lang="zh-CN" altLang="en-US" sz="1000">
                          <a:solidFill>
                            <a:srgbClr val="0070C0"/>
                          </a:solidFill>
                        </a:rPr>
                        <a:t>第五档（13—15）要求</a:t>
                      </a:r>
                      <a:r>
                        <a:rPr lang="zh-CN" altLang="en-US" sz="1400">
                          <a:solidFill>
                            <a:srgbClr val="0070C0"/>
                          </a:solidFill>
                        </a:rPr>
                        <a:t>：</a:t>
                      </a:r>
                      <a:endParaRPr lang="zh-CN" altLang="en-US" sz="1400">
                        <a:solidFill>
                          <a:srgbClr val="0070C0"/>
                        </a:solidFill>
                      </a:endParaRPr>
                    </a:p>
                    <a:p>
                      <a:pPr>
                        <a:buNone/>
                      </a:pPr>
                      <a:r>
                        <a:rPr lang="zh-CN" altLang="en-US" sz="1200">
                          <a:solidFill>
                            <a:schemeClr val="tx1"/>
                          </a:solidFill>
                        </a:rPr>
                        <a:t>覆盖</a:t>
                      </a:r>
                      <a:r>
                        <a:rPr lang="zh-CN" altLang="en-US" sz="1200">
                          <a:solidFill>
                            <a:srgbClr val="C00000"/>
                          </a:solidFill>
                        </a:rPr>
                        <a:t>所有</a:t>
                      </a:r>
                      <a:r>
                        <a:rPr lang="zh-CN" altLang="en-US" sz="1200">
                          <a:solidFill>
                            <a:schemeClr val="tx1"/>
                          </a:solidFill>
                        </a:rPr>
                        <a:t>内容要点</a:t>
                      </a:r>
                      <a:r>
                        <a:rPr lang="zh-CN" altLang="en-US" sz="1200"/>
                        <a:t>。</a:t>
                      </a:r>
                      <a:endParaRPr lang="zh-CN" altLang="en-US" sz="14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第四档（1</a:t>
                      </a:r>
                      <a:r>
                        <a:rPr lang="en-US" altLang="zh-CN" sz="1000">
                          <a:solidFill>
                            <a:srgbClr val="0070C0"/>
                          </a:solidFill>
                          <a:sym typeface="+mn-ea"/>
                        </a:rPr>
                        <a:t>0</a:t>
                      </a:r>
                      <a:r>
                        <a:rPr lang="zh-CN" altLang="en-US" sz="1000">
                          <a:solidFill>
                            <a:srgbClr val="0070C0"/>
                          </a:solidFill>
                          <a:sym typeface="+mn-ea"/>
                        </a:rPr>
                        <a:t>—1</a:t>
                      </a:r>
                      <a:r>
                        <a:rPr lang="en-US" altLang="zh-CN" sz="1000">
                          <a:solidFill>
                            <a:srgbClr val="0070C0"/>
                          </a:solidFill>
                          <a:sym typeface="+mn-ea"/>
                        </a:rPr>
                        <a:t>2</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endParaRPr>
                    </a:p>
                    <a:p>
                      <a:pPr>
                        <a:buNone/>
                      </a:pPr>
                      <a:r>
                        <a:rPr lang="zh-CN" altLang="en-US" sz="1200"/>
                        <a:t>虽</a:t>
                      </a:r>
                      <a:r>
                        <a:rPr lang="zh-CN" altLang="en-US" sz="1200">
                          <a:solidFill>
                            <a:srgbClr val="C00000"/>
                          </a:solidFill>
                        </a:rPr>
                        <a:t>漏掉1、2个次重点</a:t>
                      </a:r>
                      <a:r>
                        <a:rPr lang="zh-CN" altLang="en-US" sz="1200"/>
                        <a:t>，但覆盖所有主要内容。</a:t>
                      </a:r>
                      <a:endParaRPr lang="zh-CN" altLang="en-US" sz="12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第三档（</a:t>
                      </a:r>
                      <a:r>
                        <a:rPr lang="en-US" altLang="zh-CN" sz="1000">
                          <a:solidFill>
                            <a:srgbClr val="0070C0"/>
                          </a:solidFill>
                          <a:sym typeface="+mn-ea"/>
                        </a:rPr>
                        <a:t>7</a:t>
                      </a:r>
                      <a:r>
                        <a:rPr lang="zh-CN" altLang="en-US" sz="1000">
                          <a:solidFill>
                            <a:srgbClr val="0070C0"/>
                          </a:solidFill>
                          <a:sym typeface="+mn-ea"/>
                        </a:rPr>
                        <a:t>—</a:t>
                      </a:r>
                      <a:r>
                        <a:rPr lang="en-US" altLang="zh-CN" sz="1000">
                          <a:solidFill>
                            <a:srgbClr val="0070C0"/>
                          </a:solidFill>
                          <a:sym typeface="+mn-ea"/>
                        </a:rPr>
                        <a:t>9</a:t>
                      </a:r>
                      <a:r>
                        <a:rPr lang="zh-CN" altLang="en-US" sz="1000">
                          <a:solidFill>
                            <a:srgbClr val="0070C0"/>
                          </a:solidFill>
                          <a:sym typeface="+mn-ea"/>
                        </a:rPr>
                        <a:t>）要求：</a:t>
                      </a:r>
                      <a:endParaRPr lang="en-US" altLang="zh-CN" sz="1400">
                        <a:solidFill>
                          <a:srgbClr val="0070C0"/>
                        </a:solidFill>
                      </a:endParaRPr>
                    </a:p>
                    <a:p>
                      <a:pPr>
                        <a:buNone/>
                      </a:pPr>
                      <a:r>
                        <a:rPr lang="en-US" altLang="zh-CN" sz="1200"/>
                        <a:t>虽</a:t>
                      </a:r>
                      <a:r>
                        <a:rPr lang="en-US" altLang="zh-CN" sz="1200">
                          <a:solidFill>
                            <a:srgbClr val="C00000"/>
                          </a:solidFill>
                        </a:rPr>
                        <a:t>漏掉一些内容</a:t>
                      </a:r>
                      <a:r>
                        <a:rPr lang="en-US" altLang="zh-CN" sz="1200"/>
                        <a:t>，但覆盖所有主要内容。</a:t>
                      </a:r>
                      <a:endParaRPr lang="en-US" altLang="zh-CN" sz="14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第二档（</a:t>
                      </a:r>
                      <a:r>
                        <a:rPr lang="en-US" altLang="zh-CN" sz="1000">
                          <a:solidFill>
                            <a:srgbClr val="0070C0"/>
                          </a:solidFill>
                          <a:sym typeface="+mn-ea"/>
                        </a:rPr>
                        <a:t>4</a:t>
                      </a:r>
                      <a:r>
                        <a:rPr lang="zh-CN" altLang="en-US" sz="1000">
                          <a:solidFill>
                            <a:srgbClr val="0070C0"/>
                          </a:solidFill>
                          <a:sym typeface="+mn-ea"/>
                        </a:rPr>
                        <a:t>—</a:t>
                      </a:r>
                      <a:r>
                        <a:rPr lang="en-US" altLang="zh-CN" sz="1000">
                          <a:solidFill>
                            <a:srgbClr val="0070C0"/>
                          </a:solidFill>
                          <a:sym typeface="+mn-ea"/>
                        </a:rPr>
                        <a:t>6</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sym typeface="+mn-ea"/>
                      </a:endParaRPr>
                    </a:p>
                    <a:p>
                      <a:pPr>
                        <a:buNone/>
                      </a:pPr>
                      <a:r>
                        <a:rPr lang="zh-CN" altLang="en-US" sz="1200">
                          <a:solidFill>
                            <a:srgbClr val="C00000"/>
                          </a:solidFill>
                          <a:sym typeface="+mn-ea"/>
                        </a:rPr>
                        <a:t>漏掉或未描述清楚一些主要内容</a:t>
                      </a:r>
                      <a:r>
                        <a:rPr lang="zh-CN" altLang="en-US" sz="1200">
                          <a:sym typeface="+mn-ea"/>
                        </a:rPr>
                        <a:t>，写了一些无关内容。</a:t>
                      </a:r>
                      <a:endParaRPr lang="zh-CN" altLang="en-US" sz="1400">
                        <a:sym typeface="+mn-ea"/>
                      </a:endParaRPr>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第一档（1—</a:t>
                      </a:r>
                      <a:r>
                        <a:rPr lang="en-US" altLang="zh-CN" sz="1000">
                          <a:solidFill>
                            <a:srgbClr val="0070C0"/>
                          </a:solidFill>
                          <a:sym typeface="+mn-ea"/>
                        </a:rPr>
                        <a:t>3</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sym typeface="+mn-ea"/>
                      </a:endParaRPr>
                    </a:p>
                    <a:p>
                      <a:pPr>
                        <a:buNone/>
                      </a:pPr>
                      <a:r>
                        <a:rPr lang="en-US" altLang="zh-CN" sz="1200">
                          <a:solidFill>
                            <a:srgbClr val="C00000"/>
                          </a:solidFill>
                        </a:rPr>
                        <a:t>明显遗漏主要内容</a:t>
                      </a:r>
                      <a:r>
                        <a:rPr lang="en-US" altLang="zh-CN" sz="1200"/>
                        <a:t>，写了一些无关内容，原因可能是未理解试题要求。</a:t>
                      </a:r>
                      <a:endParaRPr lang="en-US" altLang="zh-CN" sz="1200"/>
                    </a:p>
                  </a:txBody>
                  <a:tcPr>
                    <a:solidFill>
                      <a:schemeClr val="accent1">
                        <a:lumMod val="20000"/>
                        <a:lumOff val="80000"/>
                      </a:schemeClr>
                    </a:solidFill>
                  </a:tcPr>
                </a:tc>
                <a:tc rowSpan="4">
                  <a:txBody>
                    <a:bodyPr/>
                    <a:p>
                      <a:pPr>
                        <a:buNone/>
                      </a:pPr>
                      <a:endParaRPr lang="zh-CN" altLang="en-US" sz="1400"/>
                    </a:p>
                    <a:p>
                      <a:pPr>
                        <a:buNone/>
                      </a:pPr>
                      <a:r>
                        <a:rPr lang="zh-CN" altLang="en-US" sz="1400"/>
                        <a:t>交际双方</a:t>
                      </a:r>
                      <a:r>
                        <a:rPr lang="zh-CN" altLang="en-US" sz="1400" b="1">
                          <a:solidFill>
                            <a:srgbClr val="C00000"/>
                          </a:solidFill>
                        </a:rPr>
                        <a:t>统一语境</a:t>
                      </a:r>
                      <a:endParaRPr lang="zh-CN" altLang="en-US" sz="1400"/>
                    </a:p>
                    <a:p>
                      <a:pPr>
                        <a:buNone/>
                      </a:pPr>
                      <a:endParaRPr lang="zh-CN" altLang="en-US" sz="1400"/>
                    </a:p>
                    <a:p>
                      <a:pPr>
                        <a:buNone/>
                      </a:pPr>
                      <a:endParaRPr lang="zh-CN" altLang="en-US" sz="1400"/>
                    </a:p>
                    <a:p>
                      <a:pPr>
                        <a:buNone/>
                      </a:pPr>
                      <a:r>
                        <a:rPr lang="zh-CN" altLang="en-US" sz="1400"/>
                        <a:t>交际背景</a:t>
                      </a:r>
                      <a:r>
                        <a:rPr lang="zh-CN" altLang="en-US" sz="1400" b="1">
                          <a:solidFill>
                            <a:srgbClr val="C00000"/>
                          </a:solidFill>
                        </a:rPr>
                        <a:t>方向明确</a:t>
                      </a:r>
                      <a:endParaRPr lang="zh-CN" altLang="en-US" sz="1400"/>
                    </a:p>
                    <a:p>
                      <a:pPr>
                        <a:buNone/>
                      </a:pPr>
                      <a:endParaRPr lang="zh-CN" altLang="en-US" sz="1400"/>
                    </a:p>
                    <a:p>
                      <a:pPr>
                        <a:buNone/>
                      </a:pPr>
                      <a:endParaRPr lang="zh-CN" altLang="en-US" sz="1400"/>
                    </a:p>
                    <a:p>
                      <a:pPr>
                        <a:buNone/>
                      </a:pPr>
                      <a:r>
                        <a:rPr lang="zh-CN" altLang="en-US" sz="1400"/>
                        <a:t>要点</a:t>
                      </a:r>
                      <a:r>
                        <a:rPr lang="zh-CN" altLang="en-US" sz="1400" b="0">
                          <a:solidFill>
                            <a:schemeClr val="tx1"/>
                          </a:solidFill>
                          <a:sym typeface="+mn-ea"/>
                        </a:rPr>
                        <a:t>展开</a:t>
                      </a:r>
                      <a:r>
                        <a:rPr lang="zh-CN" altLang="en-US" sz="1400" b="1">
                          <a:solidFill>
                            <a:srgbClr val="C00000"/>
                          </a:solidFill>
                          <a:sym typeface="+mn-ea"/>
                        </a:rPr>
                        <a:t>紧扣</a:t>
                      </a:r>
                      <a:r>
                        <a:rPr lang="zh-CN" altLang="en-US" sz="1400" b="1">
                          <a:solidFill>
                            <a:srgbClr val="C00000"/>
                          </a:solidFill>
                        </a:rPr>
                        <a:t>主题</a:t>
                      </a:r>
                      <a:endParaRPr lang="zh-CN" altLang="en-US" sz="1400"/>
                    </a:p>
                    <a:p>
                      <a:pPr>
                        <a:buNone/>
                      </a:pPr>
                      <a:endParaRPr lang="zh-CN" altLang="en-US" sz="1400"/>
                    </a:p>
                    <a:p>
                      <a:pPr>
                        <a:buNone/>
                      </a:pPr>
                      <a:endParaRPr lang="zh-CN" altLang="en-US" sz="1400"/>
                    </a:p>
                    <a:p>
                      <a:pPr>
                        <a:buNone/>
                      </a:pPr>
                      <a:r>
                        <a:rPr lang="zh-CN" altLang="en-US" sz="1400"/>
                        <a:t>要点之间</a:t>
                      </a:r>
                      <a:r>
                        <a:rPr lang="zh-CN" altLang="en-US" sz="1400" b="1">
                          <a:solidFill>
                            <a:srgbClr val="C00000"/>
                          </a:solidFill>
                        </a:rPr>
                        <a:t>逻辑关联</a:t>
                      </a: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400"/>
                        <a:t>Para-1: </a:t>
                      </a:r>
                      <a:endParaRPr lang="en-US" altLang="zh-CN" sz="1400"/>
                    </a:p>
                    <a:p>
                      <a:pPr>
                        <a:buNone/>
                      </a:pPr>
                      <a:r>
                        <a:rPr lang="zh-CN" altLang="en-US" sz="1400"/>
                        <a:t>写作者+</a:t>
                      </a:r>
                      <a:r>
                        <a:rPr lang="zh-CN" altLang="en-US" sz="1400" b="1">
                          <a:solidFill>
                            <a:srgbClr val="C00000"/>
                          </a:solidFill>
                        </a:rPr>
                        <a:t>写作背景导入下的情感交流</a:t>
                      </a:r>
                      <a:r>
                        <a:rPr lang="zh-CN" altLang="en-US" sz="1400"/>
                        <a:t>+写作对象</a:t>
                      </a:r>
                      <a:endParaRPr lang="zh-CN" altLang="en-US" sz="1400"/>
                    </a:p>
                  </a:txBody>
                  <a:tcPr>
                    <a:solidFill>
                      <a:schemeClr val="accent1">
                        <a:lumMod val="20000"/>
                        <a:lumOff val="80000"/>
                      </a:schemeClr>
                    </a:solidFill>
                  </a:tcPr>
                </a:tc>
              </a:tr>
              <a:tr h="1152525">
                <a:tc vMerge="1">
                  <a:tcPr>
                    <a:solidFill>
                      <a:schemeClr val="tx2">
                        <a:lumMod val="20000"/>
                        <a:lumOff val="80000"/>
                      </a:schemeClr>
                    </a:solidFill>
                  </a:tcPr>
                </a:tc>
                <a:tc rowSpan="2">
                  <a:txBody>
                    <a:bodyPr/>
                    <a:p>
                      <a:pPr>
                        <a:buNone/>
                      </a:pPr>
                      <a:r>
                        <a:rPr lang="zh-CN" altLang="en-US" sz="1000" i="1"/>
                        <a:t>Level</a:t>
                      </a:r>
                      <a:r>
                        <a:rPr lang="en-US" altLang="zh-CN" sz="1000" i="1"/>
                        <a:t>-2</a:t>
                      </a:r>
                      <a:r>
                        <a:rPr lang="zh-CN" altLang="en-US" sz="1000" i="1"/>
                        <a:t>.</a:t>
                      </a:r>
                      <a:endParaRPr lang="zh-CN" altLang="en-US" sz="1000" i="1"/>
                    </a:p>
                    <a:p>
                      <a:pPr>
                        <a:buNone/>
                      </a:pPr>
                      <a:endParaRPr lang="zh-CN" altLang="en-US" sz="1000" i="1"/>
                    </a:p>
                    <a:p>
                      <a:pPr>
                        <a:buNone/>
                      </a:pPr>
                      <a:r>
                        <a:rPr lang="zh-CN" altLang="en-US" sz="1400"/>
                        <a:t>交际背景</a:t>
                      </a:r>
                      <a:r>
                        <a:rPr lang="zh-CN" altLang="en-US" sz="1400" b="1">
                          <a:solidFill>
                            <a:srgbClr val="C00000"/>
                          </a:solidFill>
                        </a:rPr>
                        <a:t>交代清晰</a:t>
                      </a:r>
                      <a:endParaRPr lang="zh-CN" altLang="en-US" sz="1400"/>
                    </a:p>
                    <a:p>
                      <a:pPr>
                        <a:buNone/>
                      </a:pPr>
                      <a:r>
                        <a:rPr lang="zh-CN" altLang="en-US" sz="1400">
                          <a:solidFill>
                            <a:srgbClr val="C00000"/>
                          </a:solidFill>
                        </a:rPr>
                        <a:t>（</a:t>
                      </a:r>
                      <a:r>
                        <a:rPr lang="zh-CN" altLang="en-US" sz="1200">
                          <a:solidFill>
                            <a:srgbClr val="C00000"/>
                          </a:solidFill>
                        </a:rPr>
                        <a:t>交际背景</a:t>
                      </a:r>
                      <a:r>
                        <a:rPr lang="en-US" altLang="zh-CN" sz="1200">
                          <a:solidFill>
                            <a:srgbClr val="C00000"/>
                          </a:solidFill>
                        </a:rPr>
                        <a:t>=</a:t>
                      </a:r>
                      <a:r>
                        <a:rPr lang="zh-CN" altLang="en-US" sz="1200">
                          <a:solidFill>
                            <a:srgbClr val="C00000"/>
                          </a:solidFill>
                        </a:rPr>
                        <a:t>主题语境</a:t>
                      </a:r>
                      <a:r>
                        <a:rPr lang="zh-CN" altLang="en-US" sz="1400">
                          <a:solidFill>
                            <a:srgbClr val="C00000"/>
                          </a:solidFill>
                        </a:rPr>
                        <a:t>）</a:t>
                      </a:r>
                      <a:endParaRPr lang="zh-CN" altLang="en-US" sz="1400">
                        <a:solidFill>
                          <a:srgbClr val="C00000"/>
                        </a:solidFill>
                      </a:endParaRPr>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a:txBody>
                    <a:bodyPr/>
                    <a:p>
                      <a:pPr>
                        <a:buNone/>
                      </a:pPr>
                      <a:r>
                        <a:rPr lang="en-US" altLang="zh-CN" sz="1400">
                          <a:sym typeface="+mn-ea"/>
                        </a:rPr>
                        <a:t>Para-2: </a:t>
                      </a:r>
                      <a:endParaRPr lang="en-US" altLang="zh-CN" sz="1400">
                        <a:sym typeface="+mn-ea"/>
                      </a:endParaRPr>
                    </a:p>
                    <a:p>
                      <a:pPr>
                        <a:buNone/>
                      </a:pPr>
                      <a:r>
                        <a:rPr lang="zh-CN" altLang="en-US" sz="1400"/>
                        <a:t>写作者+</a:t>
                      </a:r>
                      <a:r>
                        <a:rPr lang="zh-CN" altLang="en-US" sz="1400" b="1">
                          <a:solidFill>
                            <a:srgbClr val="C00000"/>
                          </a:solidFill>
                        </a:rPr>
                        <a:t>主题语境下的要点呈现，实现交际目的</a:t>
                      </a:r>
                      <a:r>
                        <a:rPr lang="zh-CN" altLang="en-US" sz="1400"/>
                        <a:t>+写作对象</a:t>
                      </a:r>
                      <a:endParaRPr lang="zh-CN" altLang="en-US" sz="1400"/>
                    </a:p>
                  </a:txBody>
                  <a:tcPr>
                    <a:solidFill>
                      <a:schemeClr val="accent1">
                        <a:lumMod val="20000"/>
                        <a:lumOff val="80000"/>
                      </a:schemeClr>
                    </a:solidFill>
                  </a:tcPr>
                </a:tc>
              </a:tr>
              <a:tr h="0">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rowSpan="2">
                  <a:txBody>
                    <a:bodyPr/>
                    <a:p>
                      <a:pPr>
                        <a:buNone/>
                      </a:pPr>
                      <a:r>
                        <a:rPr lang="en-US" altLang="zh-CN" sz="1400">
                          <a:sym typeface="+mn-ea"/>
                        </a:rPr>
                        <a:t>Para-3: </a:t>
                      </a:r>
                      <a:endParaRPr lang="en-US" altLang="zh-CN" sz="1400">
                        <a:sym typeface="+mn-ea"/>
                      </a:endParaRPr>
                    </a:p>
                    <a:p>
                      <a:pPr>
                        <a:buNone/>
                      </a:pPr>
                      <a:r>
                        <a:rPr lang="zh-CN" altLang="en-US" sz="1400"/>
                        <a:t>写作者+</a:t>
                      </a:r>
                      <a:r>
                        <a:rPr lang="zh-CN" altLang="en-US" sz="1400" b="1">
                          <a:solidFill>
                            <a:srgbClr val="C00000"/>
                          </a:solidFill>
                        </a:rPr>
                        <a:t>写作体裁框架下的期盼、祝愿、鼓励等情感</a:t>
                      </a:r>
                      <a:r>
                        <a:rPr lang="zh-CN" altLang="en-US" sz="1400"/>
                        <a:t>+写作对象</a:t>
                      </a:r>
                      <a:endParaRPr lang="zh-CN" altLang="en-US" sz="1400"/>
                    </a:p>
                    <a:p>
                      <a:pPr>
                        <a:buNone/>
                      </a:pPr>
                      <a:endParaRPr lang="zh-CN" altLang="en-US" sz="1400">
                        <a:solidFill>
                          <a:srgbClr val="0070C0"/>
                        </a:solidFill>
                        <a:sym typeface="+mn-ea"/>
                      </a:endParaRPr>
                    </a:p>
                  </a:txBody>
                  <a:tcPr>
                    <a:solidFill>
                      <a:schemeClr val="accent1">
                        <a:lumMod val="20000"/>
                        <a:lumOff val="80000"/>
                      </a:schemeClr>
                    </a:solidFill>
                  </a:tcPr>
                </a:tc>
              </a:tr>
              <a:tr h="1128395">
                <a:tc vMerge="1">
                  <a:tcPr>
                    <a:solidFill>
                      <a:schemeClr val="tx2">
                        <a:lumMod val="20000"/>
                        <a:lumOff val="80000"/>
                      </a:schemeClr>
                    </a:solidFill>
                  </a:tcPr>
                </a:tc>
                <a:tc>
                  <a:txBody>
                    <a:bodyPr/>
                    <a:p>
                      <a:pPr algn="l">
                        <a:buNone/>
                      </a:pPr>
                      <a:r>
                        <a:rPr lang="zh-CN" altLang="en-US" sz="1000">
                          <a:sym typeface="+mn-ea"/>
                        </a:rPr>
                        <a:t>Level</a:t>
                      </a:r>
                      <a:r>
                        <a:rPr lang="en-US" altLang="zh-CN" sz="1000">
                          <a:sym typeface="+mn-ea"/>
                        </a:rPr>
                        <a:t>-3</a:t>
                      </a:r>
                      <a:r>
                        <a:rPr lang="zh-CN" altLang="en-US" sz="1000">
                          <a:sym typeface="+mn-ea"/>
                        </a:rPr>
                        <a:t>.</a:t>
                      </a:r>
                      <a:endParaRPr lang="zh-CN" altLang="en-US" sz="1000">
                        <a:sym typeface="+mn-ea"/>
                      </a:endParaRPr>
                    </a:p>
                    <a:p>
                      <a:pPr algn="l">
                        <a:buNone/>
                      </a:pPr>
                      <a:endParaRPr lang="zh-CN" altLang="en-US" sz="1000">
                        <a:sym typeface="+mn-ea"/>
                      </a:endParaRPr>
                    </a:p>
                    <a:p>
                      <a:pPr algn="l">
                        <a:buNone/>
                      </a:pPr>
                      <a:r>
                        <a:rPr lang="zh-CN" altLang="en-US" sz="1400">
                          <a:sym typeface="+mn-ea"/>
                        </a:rPr>
                        <a:t>内容要点</a:t>
                      </a:r>
                      <a:r>
                        <a:rPr lang="zh-CN" altLang="en-US" sz="1400" b="1">
                          <a:solidFill>
                            <a:srgbClr val="C00000"/>
                          </a:solidFill>
                          <a:sym typeface="+mn-ea"/>
                        </a:rPr>
                        <a:t>详略得当</a:t>
                      </a:r>
                      <a:endParaRPr lang="zh-CN" altLang="en-US" sz="1400">
                        <a:sym typeface="+mn-ea"/>
                      </a:endParaRPr>
                    </a:p>
                    <a:p>
                      <a:pPr algn="l">
                        <a:buNone/>
                      </a:pPr>
                      <a:r>
                        <a:rPr lang="en-US" altLang="zh-CN" sz="1600"/>
                        <a:t>  </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Mind map</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16535" y="4023360"/>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以极简的语言概要，突显重心和特色</a:t>
            </a:r>
            <a:endParaRPr lang="zh-CN" altLang="en-US" sz="1600">
              <a:solidFill>
                <a:srgbClr val="0070C0"/>
              </a:solidFill>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90575"/>
          <a:ext cx="8710295" cy="404241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09600">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en-US" altLang="zh-CN" sz="12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rPr>
                        <a:t>Clear levels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rPr>
                        <a:t>Complete</a:t>
                      </a:r>
                      <a:r>
                        <a:rPr lang="en-US" altLang="zh-CN" sz="1200">
                          <a:solidFill>
                            <a:srgbClr val="002060"/>
                          </a:solidFill>
                        </a:rPr>
                        <a:t> points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en-US" altLang="zh-CN"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rPr>
                        <a:t>Authentic</a:t>
                      </a:r>
                      <a:r>
                        <a:rPr lang="en-US" altLang="zh-CN" sz="1200">
                          <a:solidFill>
                            <a:srgbClr val="002060"/>
                          </a:solidFill>
                        </a:rPr>
                        <a:t> emotions</a:t>
                      </a:r>
                      <a:endParaRPr lang="en-US" altLang="zh-CN" sz="1200">
                        <a:solidFill>
                          <a:srgbClr val="002060"/>
                        </a:solidFill>
                      </a:endParaRPr>
                    </a:p>
                  </a:txBody>
                  <a:tcPr>
                    <a:solidFill>
                      <a:schemeClr val="tx2">
                        <a:lumMod val="20000"/>
                        <a:lumOff val="80000"/>
                      </a:schemeClr>
                    </a:solidFill>
                  </a:tcPr>
                </a:tc>
              </a:tr>
              <a:tr h="786130">
                <a:tc rowSpan="3">
                  <a:txBody>
                    <a:bodyPr/>
                    <a:p>
                      <a:pPr>
                        <a:buNone/>
                      </a:pPr>
                      <a:r>
                        <a:rPr lang="zh-CN" altLang="en-US" sz="1600"/>
                        <a:t>假定你是李华，在“中国—爱尔兰文化节”活动中结识了爱尔兰朋友Chris，现在他已回国。请你给他写一封邮件，内容包括:</a:t>
                      </a:r>
                      <a:endParaRPr lang="zh-CN" altLang="en-US" sz="1600"/>
                    </a:p>
                    <a:p>
                      <a:pPr>
                        <a:buNone/>
                      </a:pPr>
                      <a:r>
                        <a:rPr lang="zh-CN" altLang="en-US" sz="1600"/>
                        <a:t>1.回忆活动经历；</a:t>
                      </a:r>
                      <a:endParaRPr lang="zh-CN" altLang="en-US" sz="1600"/>
                    </a:p>
                    <a:p>
                      <a:pPr>
                        <a:buNone/>
                      </a:pPr>
                      <a:r>
                        <a:rPr lang="zh-CN" altLang="en-US" sz="1600"/>
                        <a:t>2.分享个人收获；</a:t>
                      </a:r>
                      <a:endParaRPr lang="zh-CN" altLang="en-US" sz="1600"/>
                    </a:p>
                    <a:p>
                      <a:pPr>
                        <a:buNone/>
                      </a:pPr>
                      <a:r>
                        <a:rPr lang="zh-CN" altLang="en-US" sz="1600"/>
                        <a:t>3.希望保持联系。</a:t>
                      </a:r>
                      <a:endParaRPr lang="zh-CN" altLang="en-US" sz="1600"/>
                    </a:p>
                  </a:txBody>
                  <a:tcPr>
                    <a:solidFill>
                      <a:schemeClr val="accent1">
                        <a:lumMod val="20000"/>
                        <a:lumOff val="80000"/>
                      </a:schemeClr>
                    </a:solidFill>
                  </a:tcPr>
                </a:tc>
                <a:tc>
                  <a:txBody>
                    <a:bodyPr/>
                    <a:p>
                      <a:pPr>
                        <a:buNone/>
                      </a:pPr>
                      <a:r>
                        <a:rPr lang="zh-CN" altLang="en-US" sz="1600"/>
                        <a:t>Dear Chris,</a:t>
                      </a:r>
                      <a:endParaRPr lang="zh-CN" altLang="en-US" sz="1600"/>
                    </a:p>
                    <a:p>
                      <a:pPr>
                        <a:buNone/>
                      </a:pPr>
                      <a:r>
                        <a:rPr lang="en-US" altLang="zh-CN" sz="1600"/>
                        <a:t>   ...</a:t>
                      </a:r>
                      <a:endParaRPr lang="en-US" altLang="zh-CN" sz="1600"/>
                    </a:p>
                    <a:p>
                      <a:pPr>
                        <a:buNone/>
                      </a:pPr>
                      <a:r>
                        <a:rPr lang="en-US" altLang="zh-CN" sz="1600"/>
                        <a:t>            Yours,                                                     </a:t>
                      </a:r>
                      <a:endParaRPr lang="en-US" altLang="zh-CN" sz="1600"/>
                    </a:p>
                    <a:p>
                      <a:pPr>
                        <a:buNone/>
                      </a:pPr>
                      <a:r>
                        <a:rPr lang="en-US" altLang="zh-CN" sz="1600"/>
                        <a:t>           Li Hua       </a:t>
                      </a:r>
                      <a:endParaRPr lang="en-US" altLang="zh-CN" sz="1600"/>
                    </a:p>
                  </a:txBody>
                  <a:tcPr>
                    <a:solidFill>
                      <a:schemeClr val="accent1">
                        <a:lumMod val="20000"/>
                        <a:lumOff val="80000"/>
                      </a:schemeClr>
                    </a:solidFill>
                  </a:tcPr>
                </a:tc>
                <a:tc>
                  <a:txBody>
                    <a:bodyPr/>
                    <a:p>
                      <a:pPr>
                        <a:buNone/>
                      </a:pPr>
                      <a:r>
                        <a:rPr lang="zh-CN" altLang="en-US" sz="1600">
                          <a:sym typeface="+mn-ea"/>
                        </a:rPr>
                        <a:t>在“中—爱文化节”活动中结识的爱尔兰朋友Chris已回国</a:t>
                      </a:r>
                      <a:endParaRPr lang="zh-CN" altLang="en-US" sz="1600">
                        <a:sym typeface="+mn-ea"/>
                      </a:endParaRPr>
                    </a:p>
                  </a:txBody>
                  <a:tcPr>
                    <a:solidFill>
                      <a:schemeClr val="accent1">
                        <a:lumMod val="20000"/>
                        <a:lumOff val="80000"/>
                      </a:schemeClr>
                    </a:solidFill>
                  </a:tcPr>
                </a:tc>
                <a:tc rowSpan="3">
                  <a:txBody>
                    <a:bodyPr/>
                    <a:p>
                      <a:pPr algn="ctr">
                        <a:buNone/>
                      </a:pPr>
                      <a:r>
                        <a:rPr lang="zh-CN" altLang="en-US" sz="1600"/>
                        <a:t>结识的朋友回国</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sym typeface="+mn-ea"/>
                        </a:rPr>
                        <a:t>希望保持联系</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t>回忆活动经历</a:t>
                      </a:r>
                      <a:endParaRPr lang="zh-CN" altLang="en-US" sz="1600"/>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r>
                        <a:rPr lang="zh-CN" altLang="en-US" sz="1600"/>
                        <a:t>分享个人收获</a:t>
                      </a:r>
                      <a:endParaRPr lang="zh-CN" altLang="en-US" sz="1600"/>
                    </a:p>
                  </a:txBody>
                  <a:tcPr>
                    <a:solidFill>
                      <a:schemeClr val="accent1">
                        <a:lumMod val="20000"/>
                        <a:lumOff val="80000"/>
                      </a:schemeClr>
                    </a:solidFill>
                  </a:tcPr>
                </a:tc>
                <a:tc rowSpan="3">
                  <a:txBody>
                    <a:bodyPr/>
                    <a:p>
                      <a:pPr algn="l">
                        <a:buNone/>
                      </a:pPr>
                      <a:r>
                        <a:rPr lang="en-US" altLang="zh-CN" sz="1600">
                          <a:sym typeface="+mn-ea"/>
                        </a:rPr>
                        <a:t> </a:t>
                      </a:r>
                      <a:r>
                        <a:rPr lang="en-US" altLang="zh-CN" sz="1400">
                          <a:sym typeface="+mn-ea"/>
                        </a:rPr>
                        <a:t>Para-1: </a:t>
                      </a:r>
                      <a:endParaRPr lang="en-US" altLang="zh-CN" sz="1400">
                        <a:sym typeface="+mn-ea"/>
                      </a:endParaRPr>
                    </a:p>
                    <a:p>
                      <a:pPr algn="l">
                        <a:buNone/>
                      </a:pPr>
                      <a:r>
                        <a:rPr lang="en-US" altLang="zh-CN" sz="1600">
                          <a:sym typeface="+mn-ea"/>
                        </a:rPr>
                        <a:t> </a:t>
                      </a:r>
                      <a:r>
                        <a:rPr lang="zh-CN" altLang="en-US" sz="1600">
                          <a:sym typeface="+mn-ea"/>
                        </a:rPr>
                        <a:t>朋友回国</a:t>
                      </a:r>
                      <a:endParaRPr lang="zh-CN" altLang="en-US" sz="1600"/>
                    </a:p>
                    <a:p>
                      <a:pPr algn="l">
                        <a:buNone/>
                      </a:pPr>
                      <a:r>
                        <a:rPr lang="en-US" altLang="zh-CN" sz="1600"/>
                        <a:t>     </a:t>
                      </a:r>
                      <a:r>
                        <a:rPr lang="zh-CN" altLang="en-US" sz="1600"/>
                        <a:t>↓</a:t>
                      </a:r>
                      <a:r>
                        <a:rPr lang="en-US" altLang="zh-CN" sz="1600"/>
                        <a:t>   </a:t>
                      </a:r>
                      <a:endParaRPr lang="en-US" altLang="zh-CN" sz="1600"/>
                    </a:p>
                    <a:p>
                      <a:pPr algn="l">
                        <a:buNone/>
                      </a:pPr>
                      <a:r>
                        <a:rPr lang="en-US" altLang="zh-CN" sz="1400">
                          <a:sym typeface="+mn-ea"/>
                        </a:rPr>
                        <a:t>Para-2: </a:t>
                      </a:r>
                      <a:endParaRPr lang="en-US" altLang="zh-CN" sz="1400">
                        <a:sym typeface="+mn-ea"/>
                      </a:endParaRPr>
                    </a:p>
                    <a:p>
                      <a:pPr algn="ctr">
                        <a:buNone/>
                      </a:pPr>
                      <a:r>
                        <a:rPr lang="zh-CN" altLang="en-US" sz="1600">
                          <a:sym typeface="+mn-ea"/>
                        </a:rPr>
                        <a:t>回忆活动经历</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r>
                        <a:rPr lang="en-US" altLang="zh-CN" sz="1600">
                          <a:solidFill>
                            <a:srgbClr val="C00000"/>
                          </a:solidFill>
                        </a:rPr>
                        <a:t> </a:t>
                      </a:r>
                      <a:endParaRPr lang="zh-CN" altLang="en-US" sz="1600">
                        <a:solidFill>
                          <a:srgbClr val="C00000"/>
                        </a:solidFill>
                      </a:endParaRPr>
                    </a:p>
                    <a:p>
                      <a:pPr algn="ctr">
                        <a:buNone/>
                      </a:pPr>
                      <a:r>
                        <a:rPr lang="zh-CN" altLang="en-US" sz="1600">
                          <a:sym typeface="+mn-ea"/>
                        </a:rPr>
                        <a:t>分享个人收获</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endParaRPr lang="en-US" altLang="zh-CN" sz="1600"/>
                    </a:p>
                    <a:p>
                      <a:pPr algn="l">
                        <a:buNone/>
                      </a:pPr>
                      <a:r>
                        <a:rPr lang="en-US" altLang="zh-CN" sz="1000"/>
                        <a:t> </a:t>
                      </a:r>
                      <a:endParaRPr lang="zh-CN" altLang="en-US" sz="1000"/>
                    </a:p>
                    <a:p>
                      <a:pPr algn="l">
                        <a:buNone/>
                      </a:pPr>
                      <a:r>
                        <a:rPr lang="zh-CN" altLang="en-US" sz="1600"/>
                        <a:t> </a:t>
                      </a:r>
                      <a:r>
                        <a:rPr lang="en-US" altLang="zh-CN" sz="1600"/>
                        <a:t>   </a:t>
                      </a:r>
                      <a:r>
                        <a:rPr lang="zh-CN" altLang="en-US" sz="1600">
                          <a:sym typeface="+mn-ea"/>
                        </a:rPr>
                        <a:t>↓</a:t>
                      </a:r>
                      <a:r>
                        <a:rPr lang="en-US" altLang="zh-CN" sz="1600">
                          <a:sym typeface="+mn-ea"/>
                        </a:rPr>
                        <a:t>   </a:t>
                      </a:r>
                      <a:endParaRPr lang="en-US" altLang="zh-CN" sz="1600">
                        <a:sym typeface="+mn-ea"/>
                      </a:endParaRPr>
                    </a:p>
                    <a:p>
                      <a:pPr algn="l">
                        <a:buNone/>
                      </a:pPr>
                      <a:r>
                        <a:rPr lang="en-US" altLang="zh-CN" sz="1400">
                          <a:sym typeface="+mn-ea"/>
                        </a:rPr>
                        <a:t>Para-3: </a:t>
                      </a:r>
                      <a:endParaRPr lang="en-US" altLang="zh-CN" sz="1400">
                        <a:sym typeface="+mn-ea"/>
                      </a:endParaRPr>
                    </a:p>
                    <a:p>
                      <a:pPr algn="ctr">
                        <a:buNone/>
                      </a:pPr>
                      <a:r>
                        <a:rPr lang="zh-CN" altLang="en-US" sz="1600">
                          <a:sym typeface="+mn-ea"/>
                        </a:rPr>
                        <a:t>希望保持联系</a:t>
                      </a:r>
                      <a:endParaRPr lang="zh-CN" altLang="en-US" sz="1600">
                        <a:sym typeface="+mn-ea"/>
                      </a:endParaRPr>
                    </a:p>
                    <a:p>
                      <a:pPr algn="l">
                        <a:buNone/>
                      </a:pPr>
                      <a:r>
                        <a:rPr lang="zh-CN" altLang="en-US" sz="1600">
                          <a:sym typeface="+mn-ea"/>
                        </a:rPr>
                        <a:t> </a:t>
                      </a:r>
                      <a:r>
                        <a:rPr lang="en-US" altLang="zh-CN" sz="1600">
                          <a:sym typeface="+mn-ea"/>
                        </a:rPr>
                        <a:t>   ↓   </a:t>
                      </a:r>
                      <a:endParaRPr lang="zh-CN" altLang="en-US" sz="1600">
                        <a:solidFill>
                          <a:srgbClr val="C00000"/>
                        </a:solidFill>
                        <a:sym typeface="+mn-ea"/>
                      </a:endParaRPr>
                    </a:p>
                    <a:p>
                      <a:pPr algn="l">
                        <a:buNone/>
                      </a:pPr>
                      <a:r>
                        <a:rPr lang="zh-CN" altLang="en-US" sz="1600">
                          <a:sym typeface="+mn-ea"/>
                        </a:rPr>
                        <a:t> </a:t>
                      </a:r>
                      <a:r>
                        <a:rPr lang="en-US" altLang="zh-CN" sz="1600">
                          <a:sym typeface="+mn-ea"/>
                        </a:rPr>
                        <a:t>   ↓   </a:t>
                      </a:r>
                      <a:endParaRPr lang="en-US" altLang="zh-CN" sz="1600">
                        <a:solidFill>
                          <a:srgbClr val="C00000"/>
                        </a:solidFill>
                        <a:sym typeface="+mn-ea"/>
                      </a:endParaRPr>
                    </a:p>
                    <a:p>
                      <a:pPr>
                        <a:buNone/>
                      </a:pPr>
                      <a:endParaRPr lang="en-US" altLang="zh-CN" sz="1600">
                        <a:solidFill>
                          <a:srgbClr val="C00000"/>
                        </a:solidFill>
                        <a:sym typeface="+mn-ea"/>
                      </a:endParaRPr>
                    </a:p>
                  </a:txBody>
                  <a:tcPr>
                    <a:solidFill>
                      <a:schemeClr val="accent1">
                        <a:lumMod val="20000"/>
                        <a:lumOff val="80000"/>
                      </a:schemeClr>
                    </a:solidFill>
                  </a:tcPr>
                </a:tc>
              </a:tr>
              <a:tr h="786130">
                <a:tc vMerge="1">
                  <a:tcPr>
                    <a:solidFill>
                      <a:schemeClr val="tx2">
                        <a:lumMod val="20000"/>
                        <a:lumOff val="80000"/>
                      </a:schemeClr>
                    </a:solidFill>
                  </a:tcPr>
                </a:tc>
                <a:tc>
                  <a:txBody>
                    <a:bodyPr/>
                    <a:p>
                      <a:pPr>
                        <a:buNone/>
                      </a:pPr>
                      <a:r>
                        <a:rPr lang="zh-CN" altLang="en-US" sz="1600"/>
                        <a:t>背景信息：“中国—爱尔兰文化节”</a:t>
                      </a:r>
                      <a:endParaRPr lang="zh-CN" altLang="en-US" sz="1600"/>
                    </a:p>
                  </a:txBody>
                  <a:tcPr>
                    <a:solidFill>
                      <a:schemeClr val="accent1">
                        <a:lumMod val="20000"/>
                        <a:lumOff val="80000"/>
                      </a:schemeClr>
                    </a:solidFill>
                  </a:tcPr>
                </a:tc>
                <a:tc rowSpan="2">
                  <a:txBody>
                    <a:bodyPr/>
                    <a:p>
                      <a:pPr algn="l">
                        <a:buNone/>
                      </a:pPr>
                      <a:endParaRPr lang="zh-CN" altLang="en-US" sz="1600">
                        <a:sym typeface="+mn-ea"/>
                      </a:endParaRPr>
                    </a:p>
                    <a:p>
                      <a:pPr algn="l">
                        <a:buNone/>
                      </a:pPr>
                      <a:endParaRPr lang="zh-CN" altLang="en-US" sz="1600">
                        <a:sym typeface="+mn-ea"/>
                      </a:endParaRPr>
                    </a:p>
                    <a:p>
                      <a:pPr algn="l">
                        <a:buNone/>
                      </a:pPr>
                      <a:r>
                        <a:rPr lang="zh-CN" altLang="en-US" sz="1600">
                          <a:sym typeface="+mn-ea"/>
                        </a:rPr>
                        <a:t>1.</a:t>
                      </a:r>
                      <a:r>
                        <a:rPr lang="zh-CN" altLang="en-US" sz="1600" b="1">
                          <a:solidFill>
                            <a:srgbClr val="C00000"/>
                          </a:solidFill>
                          <a:sym typeface="+mn-ea"/>
                        </a:rPr>
                        <a:t>回忆</a:t>
                      </a:r>
                      <a:r>
                        <a:rPr lang="zh-CN" altLang="en-US" sz="1600">
                          <a:sym typeface="+mn-ea"/>
                        </a:rPr>
                        <a:t>活动经历；</a:t>
                      </a:r>
                      <a:endParaRPr lang="zh-CN" altLang="en-US" sz="1600"/>
                    </a:p>
                    <a:p>
                      <a:pPr algn="l">
                        <a:buNone/>
                      </a:pPr>
                      <a:r>
                        <a:rPr lang="zh-CN" altLang="en-US" sz="1600">
                          <a:sym typeface="+mn-ea"/>
                        </a:rPr>
                        <a:t>2.</a:t>
                      </a:r>
                      <a:r>
                        <a:rPr lang="zh-CN" altLang="en-US" sz="1600">
                          <a:solidFill>
                            <a:srgbClr val="C00000"/>
                          </a:solidFill>
                          <a:sym typeface="+mn-ea"/>
                        </a:rPr>
                        <a:t>分享</a:t>
                      </a:r>
                      <a:r>
                        <a:rPr lang="zh-CN" altLang="en-US" sz="1600">
                          <a:sym typeface="+mn-ea"/>
                        </a:rPr>
                        <a:t>个人收获；</a:t>
                      </a:r>
                      <a:endParaRPr lang="zh-CN" altLang="en-US" sz="1600"/>
                    </a:p>
                    <a:p>
                      <a:pPr algn="l">
                        <a:buNone/>
                      </a:pPr>
                      <a:r>
                        <a:rPr lang="zh-CN" altLang="en-US" sz="1600">
                          <a:sym typeface="+mn-ea"/>
                        </a:rPr>
                        <a:t>3.</a:t>
                      </a:r>
                      <a:r>
                        <a:rPr lang="zh-CN" altLang="en-US" sz="1600">
                          <a:solidFill>
                            <a:srgbClr val="C00000"/>
                          </a:solidFill>
                          <a:sym typeface="+mn-ea"/>
                        </a:rPr>
                        <a:t>希望</a:t>
                      </a:r>
                      <a:r>
                        <a:rPr lang="zh-CN" altLang="en-US" sz="1600">
                          <a:sym typeface="+mn-ea"/>
                        </a:rPr>
                        <a:t>保持联系。</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r h="1299210">
                <a:tc vMerge="1">
                  <a:tcPr>
                    <a:solidFill>
                      <a:schemeClr val="tx2">
                        <a:lumMod val="20000"/>
                        <a:lumOff val="80000"/>
                      </a:schemeClr>
                    </a:solidFill>
                  </a:tcPr>
                </a:tc>
                <a:tc>
                  <a:txBody>
                    <a:bodyPr/>
                    <a:p>
                      <a:pPr>
                        <a:buNone/>
                      </a:pPr>
                      <a:endParaRPr lang="zh-CN" altLang="en-US" sz="1600"/>
                    </a:p>
                    <a:p>
                      <a:pPr>
                        <a:buNone/>
                      </a:pPr>
                      <a:r>
                        <a:rPr lang="zh-CN" altLang="en-US" sz="1600"/>
                        <a:t>三个内容要点</a:t>
                      </a: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6694805"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Analyze and explore based on Mind map</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741670" y="1598930"/>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5741670" y="3556635"/>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7877810" y="1884045"/>
            <a:ext cx="589280" cy="337185"/>
          </a:xfrm>
          <a:prstGeom prst="rect">
            <a:avLst/>
          </a:prstGeom>
          <a:noFill/>
        </p:spPr>
        <p:txBody>
          <a:bodyPr wrap="none" rtlCol="0" anchor="t">
            <a:spAutoFit/>
          </a:bodyPr>
          <a:p>
            <a:r>
              <a:rPr lang="zh-CN" altLang="en-US" sz="1600">
                <a:solidFill>
                  <a:srgbClr val="C00000"/>
                </a:solidFill>
                <a:sym typeface="+mn-ea"/>
              </a:rPr>
              <a:t>思念</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7924165" y="2561590"/>
            <a:ext cx="589280" cy="337185"/>
          </a:xfrm>
          <a:prstGeom prst="rect">
            <a:avLst/>
          </a:prstGeom>
          <a:noFill/>
        </p:spPr>
        <p:txBody>
          <a:bodyPr wrap="none" rtlCol="0" anchor="t">
            <a:spAutoFit/>
          </a:bodyPr>
          <a:p>
            <a:r>
              <a:rPr lang="zh-CN" altLang="en-US" sz="1600">
                <a:solidFill>
                  <a:srgbClr val="C00000"/>
                </a:solidFill>
                <a:sym typeface="+mn-ea"/>
              </a:rPr>
              <a:t>开心</a:t>
            </a:r>
            <a:endParaRPr lang="zh-CN" altLang="en-US"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7583805" y="3065145"/>
            <a:ext cx="1672590" cy="491490"/>
          </a:xfrm>
          <a:prstGeom prst="rect">
            <a:avLst/>
          </a:prstGeom>
          <a:noFill/>
        </p:spPr>
        <p:txBody>
          <a:bodyPr wrap="square" rtlCol="0" anchor="t">
            <a:spAutoFit/>
          </a:bodyPr>
          <a:p>
            <a:pPr algn="l" defTabSz="913765"/>
            <a:r>
              <a:rPr lang="en-US" altLang="zh-CN" sz="1600">
                <a:solidFill>
                  <a:schemeClr val="dk1"/>
                </a:solidFill>
                <a:sym typeface="+mn-ea"/>
              </a:rPr>
              <a:t> </a:t>
            </a:r>
            <a:r>
              <a:rPr lang="zh-CN" altLang="en-US" sz="1600">
                <a:solidFill>
                  <a:srgbClr val="C00000"/>
                </a:solidFill>
                <a:sym typeface="+mn-ea"/>
              </a:rPr>
              <a:t>文化理解</a:t>
            </a:r>
            <a:endParaRPr lang="zh-CN" altLang="en-US" sz="1600">
              <a:solidFill>
                <a:srgbClr val="C00000"/>
              </a:solidFill>
            </a:endParaRPr>
          </a:p>
          <a:p>
            <a:pPr algn="l" defTabSz="913765"/>
            <a:r>
              <a:rPr lang="zh-CN" altLang="en-US" sz="1000">
                <a:solidFill>
                  <a:srgbClr val="C00000"/>
                </a:solidFill>
                <a:sym typeface="+mn-ea"/>
              </a:rPr>
              <a:t>（</a:t>
            </a:r>
            <a:r>
              <a:rPr lang="en-US" altLang="zh-CN" sz="1000">
                <a:solidFill>
                  <a:srgbClr val="C00000"/>
                </a:solidFill>
                <a:sym typeface="+mn-ea"/>
              </a:rPr>
              <a:t>自我文化与跨文化 </a:t>
            </a:r>
            <a:r>
              <a:rPr lang="zh-CN" altLang="en-US" sz="1000">
                <a:solidFill>
                  <a:srgbClr val="C00000"/>
                </a:solidFill>
                <a:sym typeface="+mn-ea"/>
              </a:rPr>
              <a:t>）</a:t>
            </a:r>
            <a:endParaRPr lang="zh-CN" altLang="en-US"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7646670" y="3461385"/>
            <a:ext cx="1052195" cy="337185"/>
          </a:xfrm>
          <a:prstGeom prst="rect">
            <a:avLst/>
          </a:prstGeom>
          <a:noFill/>
        </p:spPr>
        <p:txBody>
          <a:bodyPr wrap="none" rtlCol="0" anchor="t">
            <a:spAutoFit/>
          </a:bodyPr>
          <a:p>
            <a:r>
              <a:rPr lang="en-US" altLang="zh-CN" sz="1600">
                <a:solidFill>
                  <a:schemeClr val="dk1"/>
                </a:solidFill>
                <a:sym typeface="+mn-ea"/>
              </a:rPr>
              <a:t> </a:t>
            </a:r>
            <a:r>
              <a:rPr lang="zh-CN" altLang="en-US" sz="1600">
                <a:solidFill>
                  <a:srgbClr val="C00000"/>
                </a:solidFill>
                <a:sym typeface="+mn-ea"/>
              </a:rPr>
              <a:t>国际友谊</a:t>
            </a:r>
            <a:endParaRPr lang="zh-CN" altLang="en-US"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7703820" y="4154805"/>
            <a:ext cx="995680" cy="337185"/>
          </a:xfrm>
          <a:prstGeom prst="rect">
            <a:avLst/>
          </a:prstGeom>
          <a:noFill/>
        </p:spPr>
        <p:txBody>
          <a:bodyPr wrap="none" rtlCol="0" anchor="t">
            <a:spAutoFit/>
          </a:bodyPr>
          <a:p>
            <a:r>
              <a:rPr lang="zh-CN" altLang="en-US" sz="1600">
                <a:solidFill>
                  <a:srgbClr val="C00000"/>
                </a:solidFill>
                <a:sym typeface="+mn-ea"/>
              </a:rPr>
              <a:t>加深友谊</a:t>
            </a:r>
            <a:endParaRPr lang="zh-CN" altLang="en-US"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7675880" y="4452620"/>
            <a:ext cx="995680" cy="337185"/>
          </a:xfrm>
          <a:prstGeom prst="rect">
            <a:avLst/>
          </a:prstGeom>
          <a:noFill/>
        </p:spPr>
        <p:txBody>
          <a:bodyPr wrap="none" rtlCol="0" anchor="t">
            <a:spAutoFit/>
          </a:bodyPr>
          <a:p>
            <a:r>
              <a:rPr lang="zh-CN" altLang="en-US" sz="1600">
                <a:solidFill>
                  <a:srgbClr val="C00000"/>
                </a:solidFill>
                <a:sym typeface="+mn-ea"/>
              </a:rPr>
              <a:t>增强交流</a:t>
            </a:r>
            <a:endParaRPr lang="zh-CN" altLang="en-US" dirty="0" smtClean="0">
              <a:latin typeface="Times New Roman" panose="02020603050405020304" pitchFamily="18" charset="0"/>
              <a:cs typeface="Times New Roman" panose="02020603050405020304" pitchFamily="18" charset="0"/>
            </a:endParaRPr>
          </a:p>
        </p:txBody>
      </p:sp>
      <p:sp>
        <p:nvSpPr>
          <p:cNvPr id="14" name="文本框 13"/>
          <p:cNvSpPr txBox="1"/>
          <p:nvPr/>
        </p:nvSpPr>
        <p:spPr>
          <a:xfrm>
            <a:off x="266065" y="4063365"/>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“中爱文化节”活动的回忆和收获</a:t>
            </a:r>
            <a:endParaRPr lang="zh-CN" altLang="en-US" sz="1600">
              <a:solidFill>
                <a:srgbClr val="0070C0"/>
              </a:solidFill>
              <a:sym typeface="+mn-ea"/>
            </a:endParaRPr>
          </a:p>
        </p:txBody>
      </p:sp>
      <p:cxnSp>
        <p:nvCxnSpPr>
          <p:cNvPr id="15" name="直接连接符 14"/>
          <p:cNvCxnSpPr/>
          <p:nvPr/>
        </p:nvCxnSpPr>
        <p:spPr>
          <a:xfrm>
            <a:off x="5579110" y="3020060"/>
            <a:ext cx="1649730" cy="0"/>
          </a:xfrm>
          <a:prstGeom prst="line">
            <a:avLst/>
          </a:prstGeom>
          <a:noFill/>
          <a:ln w="12700" cap="flat" cmpd="sng" algn="ctr">
            <a:solidFill>
              <a:sysClr val="window" lastClr="FFFFFF"/>
            </a:solidFill>
            <a:prstDash val="solid"/>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chemeClr val="accent3">
                              <a:lumMod val="75000"/>
                            </a:schemeClr>
                          </a:solidFill>
                        </a:rPr>
                        <a:t>.希望保持联系。</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Appreciation</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3625850"/>
          </a:xfrm>
          <a:prstGeom prst="rect">
            <a:avLst/>
          </a:prstGeom>
          <a:noFill/>
        </p:spPr>
        <p:txBody>
          <a:bodyPr wrap="square" rtlCol="0" anchor="t">
            <a:spAutoFit/>
          </a:bodyPr>
          <a:p>
            <a:pPr algn="l" defTabSz="913765">
              <a:lnSpc>
                <a:spcPts val="2120"/>
              </a:lnSpc>
            </a:pPr>
            <a:r>
              <a:rPr lang="en-US" altLang="zh-CN" sz="1600" b="1">
                <a:solidFill>
                  <a:srgbClr val="C00000"/>
                </a:solidFill>
                <a:sym typeface="+mn-ea"/>
              </a:rPr>
              <a:t>Dear Chris</a:t>
            </a:r>
            <a:r>
              <a:rPr lang="en-US" altLang="zh-CN" sz="1600" b="1">
                <a:solidFill>
                  <a:schemeClr val="dk1"/>
                </a:solidFill>
                <a:sym typeface="+mn-ea"/>
              </a:rPr>
              <a:t>,</a:t>
            </a:r>
            <a:endParaRPr lang="en-US" altLang="zh-CN" sz="1600" b="1"/>
          </a:p>
          <a:p>
            <a:pPr algn="l" defTabSz="913765">
              <a:lnSpc>
                <a:spcPts val="2120"/>
              </a:lnSpc>
            </a:pPr>
            <a:r>
              <a:rPr lang="en-US" altLang="zh-CN" sz="1600" b="1">
                <a:solidFill>
                  <a:schemeClr val="dk1"/>
                </a:solidFill>
                <a:sym typeface="+mn-ea"/>
              </a:rPr>
              <a:t>    </a:t>
            </a:r>
            <a:r>
              <a:rPr lang="en-US" altLang="zh-CN" sz="1600" b="1">
                <a:solidFill>
                  <a:srgbClr val="7030A0"/>
                </a:solidFill>
                <a:sym typeface="+mn-ea"/>
              </a:rPr>
              <a:t>How was your journey home?</a:t>
            </a:r>
            <a:endParaRPr lang="en-US" altLang="zh-CN" sz="1600" b="1">
              <a:solidFill>
                <a:srgbClr val="7030A0"/>
              </a:solidFill>
            </a:endParaRPr>
          </a:p>
          <a:p>
            <a:pPr algn="l" defTabSz="913765">
              <a:lnSpc>
                <a:spcPts val="2120"/>
              </a:lnSpc>
            </a:pPr>
            <a:r>
              <a:rPr lang="en-US" altLang="zh-CN" sz="1600" b="1">
                <a:solidFill>
                  <a:schemeClr val="dk1"/>
                </a:solidFill>
                <a:sym typeface="+mn-ea"/>
              </a:rPr>
              <a:t>    </a:t>
            </a:r>
            <a:r>
              <a:rPr lang="en-US" altLang="zh-CN" sz="1600" b="1">
                <a:solidFill>
                  <a:schemeClr val="accent6">
                    <a:lumMod val="50000"/>
                  </a:schemeClr>
                </a:solidFill>
                <a:sym typeface="+mn-ea"/>
              </a:rPr>
              <a:t> I’m still excited about what we experienced together</a:t>
            </a:r>
            <a:r>
              <a:rPr lang="en-US" altLang="zh-CN" sz="1600" b="1">
                <a:solidFill>
                  <a:schemeClr val="dk1"/>
                </a:solidFill>
                <a:sym typeface="+mn-ea"/>
              </a:rPr>
              <a:t> </a:t>
            </a:r>
            <a:r>
              <a:rPr lang="en-US" altLang="zh-CN" sz="1600" b="1">
                <a:solidFill>
                  <a:srgbClr val="7030A0"/>
                </a:solidFill>
                <a:sym typeface="+mn-ea"/>
              </a:rPr>
              <a:t>during the China-Ireland Cultural Festival</a:t>
            </a:r>
            <a:r>
              <a:rPr lang="en-US" altLang="zh-CN" sz="1600" b="1">
                <a:solidFill>
                  <a:schemeClr val="dk1"/>
                </a:solidFill>
                <a:sym typeface="+mn-ea"/>
              </a:rPr>
              <a:t>. </a:t>
            </a:r>
            <a:r>
              <a:rPr lang="en-US" altLang="zh-CN" sz="1600" b="1">
                <a:solidFill>
                  <a:schemeClr val="accent6">
                    <a:lumMod val="50000"/>
                  </a:schemeClr>
                </a:solidFill>
                <a:sym typeface="+mn-ea"/>
              </a:rPr>
              <a:t>The lectures we attended, the movies we watched, and the exhibitions we visited were really impressive.</a:t>
            </a:r>
            <a:r>
              <a:rPr lang="en-US" altLang="zh-CN" sz="1600" b="1">
                <a:solidFill>
                  <a:schemeClr val="dk1"/>
                </a:solidFill>
                <a:sym typeface="+mn-ea"/>
              </a:rPr>
              <a:t> </a:t>
            </a:r>
            <a:r>
              <a:rPr lang="en-US" altLang="zh-CN" sz="1600" b="1">
                <a:solidFill>
                  <a:srgbClr val="002060"/>
                </a:solidFill>
                <a:sym typeface="+mn-ea"/>
              </a:rPr>
              <a:t>I certainly learned a lot about the Irish culture. What is amazing is that I gained a deeper understanding of my own culture as well.</a:t>
            </a:r>
            <a:endParaRPr lang="en-US" altLang="zh-CN" sz="1600" b="1">
              <a:solidFill>
                <a:srgbClr val="002060"/>
              </a:solidFill>
            </a:endParaRPr>
          </a:p>
          <a:p>
            <a:pPr algn="l" defTabSz="913765">
              <a:lnSpc>
                <a:spcPts val="2120"/>
              </a:lnSpc>
            </a:pPr>
            <a:r>
              <a:rPr lang="en-US" altLang="zh-CN" sz="1600" b="1">
                <a:solidFill>
                  <a:schemeClr val="dk1"/>
                </a:solidFill>
                <a:sym typeface="+mn-ea"/>
              </a:rPr>
              <a:t> </a:t>
            </a:r>
            <a:r>
              <a:rPr lang="en-US" altLang="zh-CN" sz="1600" b="1">
                <a:solidFill>
                  <a:schemeClr val="accent3">
                    <a:lumMod val="75000"/>
                  </a:schemeClr>
                </a:solidFill>
                <a:sym typeface="+mn-ea"/>
              </a:rPr>
              <a:t>  I hope I can visit Ireland some day and gain first-hand experience of your culture. I also hope you will come to China again sometime. Let’s keep in touch.</a:t>
            </a:r>
            <a:endParaRPr lang="en-US" altLang="zh-CN" sz="1600" b="1">
              <a:solidFill>
                <a:schemeClr val="accent3">
                  <a:lumMod val="75000"/>
                </a:schemeClr>
              </a:solidFill>
            </a:endParaRPr>
          </a:p>
          <a:p>
            <a:pPr algn="l" defTabSz="913765">
              <a:lnSpc>
                <a:spcPts val="2120"/>
              </a:lnSpc>
            </a:pPr>
            <a:r>
              <a:rPr lang="en-US" altLang="zh-CN" sz="1600" b="1">
                <a:solidFill>
                  <a:schemeClr val="dk1"/>
                </a:solidFill>
                <a:sym typeface="+mn-ea"/>
              </a:rPr>
              <a:t>                                                                              </a:t>
            </a:r>
            <a:r>
              <a:rPr lang="en-US" altLang="zh-CN" sz="1600" b="1">
                <a:solidFill>
                  <a:srgbClr val="C00000"/>
                </a:solidFill>
                <a:sym typeface="+mn-ea"/>
              </a:rPr>
              <a:t>Yours,</a:t>
            </a:r>
            <a:endParaRPr lang="en-US" altLang="zh-CN" sz="1600" b="1">
              <a:solidFill>
                <a:srgbClr val="C00000"/>
              </a:solidFill>
            </a:endParaRPr>
          </a:p>
          <a:p>
            <a:pPr algn="l" defTabSz="913765">
              <a:lnSpc>
                <a:spcPts val="2120"/>
              </a:lnSpc>
            </a:pPr>
            <a:r>
              <a:rPr lang="en-US" altLang="zh-CN" sz="1600" b="1">
                <a:solidFill>
                  <a:srgbClr val="C00000"/>
                </a:solidFill>
                <a:sym typeface="+mn-ea"/>
              </a:rPr>
              <a:t>                                                                              Li Hua </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rgbClr val="00B050"/>
                          </a:solidFill>
                        </a:rPr>
                        <a:t>.希望保持联系</a:t>
                      </a:r>
                      <a:r>
                        <a:rPr lang="zh-CN" altLang="en-US" sz="1600" b="1">
                          <a:solidFill>
                            <a:schemeClr val="accent3">
                              <a:lumMod val="75000"/>
                            </a:schemeClr>
                          </a:solidFill>
                        </a:rPr>
                        <a:t>。</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rgbClr val="00B0F0"/>
                </a:solidFill>
                <a:latin typeface="微软雅黑" panose="020B0503020204020204" pitchFamily="34" charset="-122"/>
                <a:ea typeface="微软雅黑" panose="020B0503020204020204" pitchFamily="34" charset="-122"/>
              </a:rPr>
              <a:t>Appreciation</a:t>
            </a:r>
            <a:endParaRPr lang="en-US" altLang="zh-CN" sz="2000" b="1" dirty="0">
              <a:solidFill>
                <a:srgbClr val="00B0F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Chris,</a:t>
            </a:r>
            <a:endParaRPr lang="en-US" altLang="zh-CN" sz="1600" b="1">
              <a:solidFill>
                <a:schemeClr val="tx1"/>
              </a:solidFill>
            </a:endParaRPr>
          </a:p>
          <a:p>
            <a:pPr algn="l" defTabSz="913765">
              <a:lnSpc>
                <a:spcPts val="2120"/>
              </a:lnSpc>
            </a:pPr>
            <a:r>
              <a:rPr lang="en-US" altLang="zh-CN" sz="1600" b="1">
                <a:solidFill>
                  <a:schemeClr val="tx1"/>
                </a:solidFill>
                <a:sym typeface="+mn-ea"/>
              </a:rPr>
              <a:t>    How was your journey home?</a:t>
            </a:r>
            <a:endParaRPr lang="en-US" altLang="zh-CN" sz="1600" b="1">
              <a:solidFill>
                <a:schemeClr val="tx1"/>
              </a:solidFill>
            </a:endParaRPr>
          </a:p>
          <a:p>
            <a:pPr algn="l" defTabSz="913765">
              <a:lnSpc>
                <a:spcPts val="2120"/>
              </a:lnSpc>
            </a:pPr>
            <a:r>
              <a:rPr lang="en-US" altLang="zh-CN" sz="1600" b="1">
                <a:solidFill>
                  <a:schemeClr val="tx1"/>
                </a:solidFill>
                <a:sym typeface="+mn-ea"/>
              </a:rPr>
              <a:t>     I’m still excited about what we experienced together during the China-Ireland Cultural Festival. The lectures we attended, the movies we watched, and the exhibitions we visited </a:t>
            </a:r>
            <a:r>
              <a:rPr lang="en-US" altLang="zh-CN" sz="1600" b="1" u="sng">
                <a:solidFill>
                  <a:schemeClr val="accent6">
                    <a:lumMod val="50000"/>
                  </a:schemeClr>
                </a:solidFill>
                <a:sym typeface="+mn-ea"/>
              </a:rPr>
              <a:t>were really impressive</a:t>
            </a:r>
            <a:r>
              <a:rPr lang="zh-CN" altLang="en-US" sz="1600" b="1" u="sng" baseline="-25000">
                <a:solidFill>
                  <a:schemeClr val="accent6">
                    <a:lumMod val="50000"/>
                  </a:schemeClr>
                </a:solidFill>
                <a:sym typeface="+mn-ea"/>
              </a:rPr>
              <a:t>（因）</a:t>
            </a:r>
            <a:r>
              <a:rPr lang="en-US" altLang="zh-CN" sz="1600" b="1">
                <a:solidFill>
                  <a:schemeClr val="tx1"/>
                </a:solidFill>
                <a:sym typeface="+mn-ea"/>
              </a:rPr>
              <a:t>.</a:t>
            </a:r>
            <a:r>
              <a:rPr lang="en-US" altLang="zh-CN" sz="1600" b="1">
                <a:solidFill>
                  <a:srgbClr val="002060"/>
                </a:solidFill>
                <a:sym typeface="+mn-ea"/>
              </a:rPr>
              <a:t> </a:t>
            </a:r>
            <a:r>
              <a:rPr lang="en-US" altLang="zh-CN" sz="1600" b="1" u="sng">
                <a:solidFill>
                  <a:srgbClr val="002060"/>
                </a:solidFill>
                <a:sym typeface="+mn-ea"/>
              </a:rPr>
              <a:t>I </a:t>
            </a:r>
            <a:r>
              <a:rPr lang="en-US" altLang="zh-CN" sz="1600" b="1" u="sng">
                <a:solidFill>
                  <a:schemeClr val="accent6">
                    <a:lumMod val="50000"/>
                  </a:schemeClr>
                </a:solidFill>
                <a:sym typeface="+mn-ea"/>
              </a:rPr>
              <a:t>certainly</a:t>
            </a:r>
            <a:r>
              <a:rPr lang="en-US" altLang="zh-CN" sz="1600" b="1" u="sng">
                <a:solidFill>
                  <a:srgbClr val="002060"/>
                </a:solidFill>
                <a:sym typeface="+mn-ea"/>
              </a:rPr>
              <a:t> learned a lot</a:t>
            </a:r>
            <a:r>
              <a:rPr lang="zh-CN" altLang="en-US" sz="1600" b="1" u="sng" baseline="-25000">
                <a:solidFill>
                  <a:srgbClr val="002060"/>
                </a:solidFill>
                <a:sym typeface="+mn-ea"/>
              </a:rPr>
              <a:t>（果）</a:t>
            </a:r>
            <a:r>
              <a:rPr lang="en-US" altLang="zh-CN" sz="1600" b="1">
                <a:solidFill>
                  <a:srgbClr val="002060"/>
                </a:solidFill>
                <a:sym typeface="+mn-ea"/>
              </a:rPr>
              <a:t> about the Irish culture. </a:t>
            </a:r>
            <a:r>
              <a:rPr lang="en-US" altLang="zh-CN" sz="1600" b="1" u="sng">
                <a:solidFill>
                  <a:srgbClr val="002060"/>
                </a:solidFill>
                <a:sym typeface="+mn-ea"/>
              </a:rPr>
              <a:t>What is amazing is that I gained a deeper understanding of my own culture as well</a:t>
            </a:r>
            <a:r>
              <a:rPr lang="zh-CN" altLang="en-US" sz="1600" b="1" u="sng" baseline="-25000">
                <a:solidFill>
                  <a:srgbClr val="002060"/>
                </a:solidFill>
                <a:sym typeface="+mn-ea"/>
              </a:rPr>
              <a:t>（并列和递进）</a:t>
            </a:r>
            <a:r>
              <a:rPr lang="en-US" altLang="zh-CN" sz="1600" b="1">
                <a:solidFill>
                  <a:srgbClr val="002060"/>
                </a:solidFill>
                <a:sym typeface="+mn-ea"/>
              </a:rPr>
              <a:t>.</a:t>
            </a:r>
            <a:endParaRPr lang="en-US" altLang="zh-CN" sz="1600" b="1">
              <a:solidFill>
                <a:srgbClr val="002060"/>
              </a:solidFill>
            </a:endParaRPr>
          </a:p>
          <a:p>
            <a:pPr algn="l" defTabSz="913765">
              <a:lnSpc>
                <a:spcPts val="2120"/>
              </a:lnSpc>
            </a:pPr>
            <a:r>
              <a:rPr lang="en-US" altLang="zh-CN" sz="1600" b="1">
                <a:solidFill>
                  <a:schemeClr val="tx1"/>
                </a:solidFill>
                <a:sym typeface="+mn-ea"/>
              </a:rPr>
              <a:t>  </a:t>
            </a:r>
            <a:r>
              <a:rPr lang="en-US" altLang="zh-CN" sz="1600" b="1" u="sng">
                <a:solidFill>
                  <a:srgbClr val="00B050"/>
                </a:solidFill>
                <a:sym typeface="+mn-ea"/>
              </a:rPr>
              <a:t> I hope I can visit Ireland some day and gain first-hand experience of your culture. I also hope you will come to China again sometime</a:t>
            </a:r>
            <a:r>
              <a:rPr lang="zh-CN" altLang="en-US" sz="1600" b="1" u="sng" baseline="-25000">
                <a:solidFill>
                  <a:srgbClr val="00B050"/>
                </a:solidFill>
                <a:sym typeface="+mn-ea"/>
              </a:rPr>
              <a:t>（因）</a:t>
            </a:r>
            <a:r>
              <a:rPr lang="en-US" altLang="zh-CN" sz="1600" b="1">
                <a:solidFill>
                  <a:schemeClr val="tx1"/>
                </a:solidFill>
                <a:sym typeface="+mn-ea"/>
              </a:rPr>
              <a:t>. </a:t>
            </a:r>
            <a:r>
              <a:rPr lang="en-US" altLang="zh-CN" sz="1600" b="1" u="sng">
                <a:solidFill>
                  <a:srgbClr val="00B050"/>
                </a:solidFill>
                <a:sym typeface="+mn-ea"/>
              </a:rPr>
              <a:t>Let’s keep in touch</a:t>
            </a:r>
            <a:r>
              <a:rPr lang="zh-CN" altLang="en-US" sz="1600" b="1" u="sng" baseline="-25000">
                <a:solidFill>
                  <a:srgbClr val="00B050"/>
                </a:solidFill>
                <a:sym typeface="+mn-ea"/>
              </a:rPr>
              <a:t>（果）</a:t>
            </a:r>
            <a:r>
              <a:rPr lang="en-US" altLang="zh-CN" sz="1600" b="1">
                <a:solidFill>
                  <a:schemeClr val="tx1"/>
                </a:solidFill>
                <a:sym typeface="+mn-ea"/>
              </a:rPr>
              <a:t>.</a:t>
            </a:r>
            <a:endParaRPr lang="en-US" altLang="zh-CN" sz="1600" b="1">
              <a:solidFill>
                <a:schemeClr val="tx1"/>
              </a:solidFill>
            </a:endParaRPr>
          </a:p>
          <a:p>
            <a:pPr algn="l" defTabSz="913765">
              <a:lnSpc>
                <a:spcPts val="2120"/>
              </a:lnSpc>
            </a:pPr>
            <a:r>
              <a:rPr lang="en-US" altLang="zh-CN" sz="1600" b="1">
                <a:solidFill>
                  <a:schemeClr val="tx1"/>
                </a:solidFill>
                <a:sym typeface="+mn-ea"/>
              </a:rPr>
              <a:t>                                                                              Yours,</a:t>
            </a:r>
            <a:endParaRPr lang="en-US" altLang="zh-CN" sz="1600" b="1">
              <a:solidFill>
                <a:schemeClr val="tx1"/>
              </a:solidFill>
            </a:endParaRPr>
          </a:p>
          <a:p>
            <a:pPr algn="l" defTabSz="913765">
              <a:lnSpc>
                <a:spcPts val="2120"/>
              </a:lnSpc>
            </a:pPr>
            <a:r>
              <a:rPr lang="en-US" altLang="zh-CN" sz="1600" b="1">
                <a:solidFill>
                  <a:schemeClr val="tx1"/>
                </a:solidFill>
                <a:sym typeface="+mn-ea"/>
              </a:rPr>
              <a:t>                                                                              Li Hua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KSO_WM_FULL_TEXT_BEAUTIFY_COPY_ID" val="150996029"/>
</p:tagLst>
</file>

<file path=ppt/tags/tag10.xml><?xml version="1.0" encoding="utf-8"?>
<p:tagLst xmlns:p="http://schemas.openxmlformats.org/presentationml/2006/main">
  <p:tag name="KSO_WM_FULL_TEXT_BEAUTIFY_COPY_ID" val="28"/>
</p:tagLst>
</file>

<file path=ppt/tags/tag100.xml><?xml version="1.0" encoding="utf-8"?>
<p:tagLst xmlns:p="http://schemas.openxmlformats.org/presentationml/2006/main">
  <p:tag name="KSO_WM_FULL_TEXT_BEAUTIFY_COPY_ID" val="29"/>
</p:tagLst>
</file>

<file path=ppt/tags/tag101.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02.xml><?xml version="1.0" encoding="utf-8"?>
<p:tagLst xmlns:p="http://schemas.openxmlformats.org/presentationml/2006/main">
  <p:tag name="KSO_WM_FULL_TEXT_BEAUTIFY_COPY_ID" val="150995792"/>
</p:tagLst>
</file>

<file path=ppt/tags/tag103.xml><?xml version="1.0" encoding="utf-8"?>
<p:tagLst xmlns:p="http://schemas.openxmlformats.org/presentationml/2006/main">
  <p:tag name="KSO_WM_FULL_TEXT_BEAUTIFY_COPY_ID" val="17"/>
</p:tagLst>
</file>

<file path=ppt/tags/tag104.xml><?xml version="1.0" encoding="utf-8"?>
<p:tagLst xmlns:p="http://schemas.openxmlformats.org/presentationml/2006/main">
  <p:tag name="KSO_WM_FULL_TEXT_BEAUTIFY_COPY_ID" val="28"/>
</p:tagLst>
</file>

<file path=ppt/tags/tag105.xml><?xml version="1.0" encoding="utf-8"?>
<p:tagLst xmlns:p="http://schemas.openxmlformats.org/presentationml/2006/main">
  <p:tag name="KSO_WM_FULL_TEXT_BEAUTIFY_COPY_ID" val="29"/>
</p:tagLst>
</file>

<file path=ppt/tags/tag106.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07.xml><?xml version="1.0" encoding="utf-8"?>
<p:tagLst xmlns:p="http://schemas.openxmlformats.org/presentationml/2006/main">
  <p:tag name="KSO_WM_FULL_TEXT_BEAUTIFY_COPY_ID" val="150995792"/>
</p:tagLst>
</file>

<file path=ppt/tags/tag108.xml><?xml version="1.0" encoding="utf-8"?>
<p:tagLst xmlns:p="http://schemas.openxmlformats.org/presentationml/2006/main">
  <p:tag name="KSO_WM_FULL_TEXT_BEAUTIFY_COPY_ID" val="18"/>
</p:tagLst>
</file>

<file path=ppt/tags/tag109.xml><?xml version="1.0" encoding="utf-8"?>
<p:tagLst xmlns:p="http://schemas.openxmlformats.org/presentationml/2006/main">
  <p:tag name="KSO_WM_FULL_TEXT_BEAUTIFY_COPY_ID" val="19"/>
</p:tagLst>
</file>

<file path=ppt/tags/tag11.xml><?xml version="1.0" encoding="utf-8"?>
<p:tagLst xmlns:p="http://schemas.openxmlformats.org/presentationml/2006/main">
  <p:tag name="KSO_WM_FULL_TEXT_BEAUTIFY_COPY_ID" val="29"/>
</p:tagLst>
</file>

<file path=ppt/tags/tag110.xml><?xml version="1.0" encoding="utf-8"?>
<p:tagLst xmlns:p="http://schemas.openxmlformats.org/presentationml/2006/main">
  <p:tag name="KSO_WM_FULL_TEXT_BEAUTIFY_COPY_ID" val="20"/>
</p:tagLst>
</file>

<file path=ppt/tags/tag111.xml><?xml version="1.0" encoding="utf-8"?>
<p:tagLst xmlns:p="http://schemas.openxmlformats.org/presentationml/2006/main">
  <p:tag name="KSO_WM_FULL_TEXT_BEAUTIFY_COPY_ID" val="21"/>
</p:tagLst>
</file>

<file path=ppt/tags/tag112.xml><?xml version="1.0" encoding="utf-8"?>
<p:tagLst xmlns:p="http://schemas.openxmlformats.org/presentationml/2006/main">
  <p:tag name="KSO_WM_UNIT_PLACING_PICTURE_USER_VIEWPORT" val="{&quot;height&quot;:2880,&quot;width&quot;:14400}"/>
  <p:tag name="KSO_WM_FULL_TEXT_BEAUTIFY_COPY_ID" val="38929"/>
</p:tagLst>
</file>

<file path=ppt/tags/tag113.xml><?xml version="1.0" encoding="utf-8"?>
<p:tagLst xmlns:p="http://schemas.openxmlformats.org/presentationml/2006/main">
  <p:tag name="KSO_WM_FULL_TEXT_BEAUTIFY_COPY_ID" val="23"/>
</p:tagLst>
</file>

<file path=ppt/tags/tag114.xml><?xml version="1.0" encoding="utf-8"?>
<p:tagLst xmlns:p="http://schemas.openxmlformats.org/presentationml/2006/main">
  <p:tag name="KSO_WM_FULL_TEXT_BEAUTIFY_COPY_ID" val="150996028"/>
</p:tagLst>
</file>

<file path=ppt/tags/tag115.xml><?xml version="1.0" encoding="utf-8"?>
<p:tagLst xmlns:p="http://schemas.openxmlformats.org/presentationml/2006/main">
  <p:tag name="KSO_WM_FULL_TEXT_BEAUTIFY_COPY_ID" val="17"/>
</p:tagLst>
</file>

<file path=ppt/tags/tag116.xml><?xml version="1.0" encoding="utf-8"?>
<p:tagLst xmlns:p="http://schemas.openxmlformats.org/presentationml/2006/main">
  <p:tag name="KSO_WM_FULL_TEXT_BEAUTIFY_COPY_ID" val="28"/>
</p:tagLst>
</file>

<file path=ppt/tags/tag117.xml><?xml version="1.0" encoding="utf-8"?>
<p:tagLst xmlns:p="http://schemas.openxmlformats.org/presentationml/2006/main">
  <p:tag name="KSO_WM_FULL_TEXT_BEAUTIFY_COPY_ID" val="29"/>
</p:tagLst>
</file>

<file path=ppt/tags/tag118.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19.xml><?xml version="1.0" encoding="utf-8"?>
<p:tagLst xmlns:p="http://schemas.openxmlformats.org/presentationml/2006/main">
  <p:tag name="KSO_WM_FULL_TEXT_BEAUTIFY_COPY_ID" val="50185"/>
</p:tagLst>
</file>

<file path=ppt/tags/tag12.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20.xml><?xml version="1.0" encoding="utf-8"?>
<p:tagLst xmlns:p="http://schemas.openxmlformats.org/presentationml/2006/main">
  <p:tag name="KSO_WM_FULL_TEXT_BEAUTIFY_COPY_ID" val="50185"/>
</p:tagLst>
</file>

<file path=ppt/tags/tag121.xml><?xml version="1.0" encoding="utf-8"?>
<p:tagLst xmlns:p="http://schemas.openxmlformats.org/presentationml/2006/main">
  <p:tag name="KSO_WM_FULL_TEXT_BEAUTIFY_COPY_ID" val="150995792"/>
</p:tagLst>
</file>

<file path=ppt/tags/tag122.xml><?xml version="1.0" encoding="utf-8"?>
<p:tagLst xmlns:p="http://schemas.openxmlformats.org/presentationml/2006/main">
  <p:tag name="KSO_WM_FULL_TEXT_BEAUTIFY_COPY_ID" val="17"/>
</p:tagLst>
</file>

<file path=ppt/tags/tag123.xml><?xml version="1.0" encoding="utf-8"?>
<p:tagLst xmlns:p="http://schemas.openxmlformats.org/presentationml/2006/main">
  <p:tag name="KSO_WM_FULL_TEXT_BEAUTIFY_COPY_ID" val="28"/>
</p:tagLst>
</file>

<file path=ppt/tags/tag124.xml><?xml version="1.0" encoding="utf-8"?>
<p:tagLst xmlns:p="http://schemas.openxmlformats.org/presentationml/2006/main">
  <p:tag name="KSO_WM_FULL_TEXT_BEAUTIFY_COPY_ID" val="29"/>
</p:tagLst>
</file>

<file path=ppt/tags/tag125.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26.xml><?xml version="1.0" encoding="utf-8"?>
<p:tagLst xmlns:p="http://schemas.openxmlformats.org/presentationml/2006/main">
  <p:tag name="KSO_WM_FULL_TEXT_BEAUTIFY_COPY_ID" val="50185"/>
</p:tagLst>
</file>

<file path=ppt/tags/tag127.xml><?xml version="1.0" encoding="utf-8"?>
<p:tagLst xmlns:p="http://schemas.openxmlformats.org/presentationml/2006/main">
  <p:tag name="KSO_WM_FULL_TEXT_BEAUTIFY_COPY_ID" val="50185"/>
</p:tagLst>
</file>

<file path=ppt/tags/tag128.xml><?xml version="1.0" encoding="utf-8"?>
<p:tagLst xmlns:p="http://schemas.openxmlformats.org/presentationml/2006/main">
  <p:tag name="KSO_WM_FULL_TEXT_BEAUTIFY_COPY_ID" val="50185"/>
</p:tagLst>
</file>

<file path=ppt/tags/tag129.xml><?xml version="1.0" encoding="utf-8"?>
<p:tagLst xmlns:p="http://schemas.openxmlformats.org/presentationml/2006/main">
  <p:tag name="KSO_WM_FULL_TEXT_BEAUTIFY_COPY_ID" val="50185"/>
</p:tagLst>
</file>

<file path=ppt/tags/tag13.xml><?xml version="1.0" encoding="utf-8"?>
<p:tagLst xmlns:p="http://schemas.openxmlformats.org/presentationml/2006/main">
  <p:tag name="KSO_WM_FULL_TEXT_BEAUTIFY_COPY_ID" val="150995792"/>
</p:tagLst>
</file>

<file path=ppt/tags/tag130.xml><?xml version="1.0" encoding="utf-8"?>
<p:tagLst xmlns:p="http://schemas.openxmlformats.org/presentationml/2006/main">
  <p:tag name="KSO_WM_FULL_TEXT_BEAUTIFY_COPY_ID" val="150995792"/>
</p:tagLst>
</file>

<file path=ppt/tags/tag131.xml><?xml version="1.0" encoding="utf-8"?>
<p:tagLst xmlns:p="http://schemas.openxmlformats.org/presentationml/2006/main">
  <p:tag name="KSO_WM_FULL_TEXT_BEAUTIFY_COPY_ID" val="17"/>
</p:tagLst>
</file>

<file path=ppt/tags/tag132.xml><?xml version="1.0" encoding="utf-8"?>
<p:tagLst xmlns:p="http://schemas.openxmlformats.org/presentationml/2006/main">
  <p:tag name="KSO_WM_FULL_TEXT_BEAUTIFY_COPY_ID" val="28"/>
</p:tagLst>
</file>

<file path=ppt/tags/tag133.xml><?xml version="1.0" encoding="utf-8"?>
<p:tagLst xmlns:p="http://schemas.openxmlformats.org/presentationml/2006/main">
  <p:tag name="KSO_WM_FULL_TEXT_BEAUTIFY_COPY_ID" val="29"/>
</p:tagLst>
</file>

<file path=ppt/tags/tag13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35.xml><?xml version="1.0" encoding="utf-8"?>
<p:tagLst xmlns:p="http://schemas.openxmlformats.org/presentationml/2006/main">
  <p:tag name="KSO_WM_FULL_TEXT_BEAUTIFY_COPY_ID" val="150995792"/>
</p:tagLst>
</file>

<file path=ppt/tags/tag136.xml><?xml version="1.0" encoding="utf-8"?>
<p:tagLst xmlns:p="http://schemas.openxmlformats.org/presentationml/2006/main">
  <p:tag name="KSO_WM_FULL_TEXT_BEAUTIFY_COPY_ID" val="17"/>
</p:tagLst>
</file>

<file path=ppt/tags/tag137.xml><?xml version="1.0" encoding="utf-8"?>
<p:tagLst xmlns:p="http://schemas.openxmlformats.org/presentationml/2006/main">
  <p:tag name="KSO_WM_FULL_TEXT_BEAUTIFY_COPY_ID" val="28"/>
</p:tagLst>
</file>

<file path=ppt/tags/tag138.xml><?xml version="1.0" encoding="utf-8"?>
<p:tagLst xmlns:p="http://schemas.openxmlformats.org/presentationml/2006/main">
  <p:tag name="KSO_WM_FULL_TEXT_BEAUTIFY_COPY_ID" val="29"/>
</p:tagLst>
</file>

<file path=ppt/tags/tag13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4.xml><?xml version="1.0" encoding="utf-8"?>
<p:tagLst xmlns:p="http://schemas.openxmlformats.org/presentationml/2006/main">
  <p:tag name="KSO_WM_FULL_TEXT_BEAUTIFY_COPY_ID" val="17"/>
</p:tagLst>
</file>

<file path=ppt/tags/tag140.xml><?xml version="1.0" encoding="utf-8"?>
<p:tagLst xmlns:p="http://schemas.openxmlformats.org/presentationml/2006/main">
  <p:tag name="KSO_WM_FULL_TEXT_BEAUTIFY_COPY_ID" val="150995792"/>
</p:tagLst>
</file>

<file path=ppt/tags/tag141.xml><?xml version="1.0" encoding="utf-8"?>
<p:tagLst xmlns:p="http://schemas.openxmlformats.org/presentationml/2006/main">
  <p:tag name="KSO_WM_FULL_TEXT_BEAUTIFY_COPY_ID" val="17"/>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45.xml><?xml version="1.0" encoding="utf-8"?>
<p:tagLst xmlns:p="http://schemas.openxmlformats.org/presentationml/2006/main">
  <p:tag name="KSO_WM_FULL_TEXT_BEAUTIFY_COPY_ID" val="50185"/>
</p:tagLst>
</file>

<file path=ppt/tags/tag146.xml><?xml version="1.0" encoding="utf-8"?>
<p:tagLst xmlns:p="http://schemas.openxmlformats.org/presentationml/2006/main">
  <p:tag name="KSO_WM_FULL_TEXT_BEAUTIFY_COPY_ID" val="50185"/>
</p:tagLst>
</file>

<file path=ppt/tags/tag147.xml><?xml version="1.0" encoding="utf-8"?>
<p:tagLst xmlns:p="http://schemas.openxmlformats.org/presentationml/2006/main">
  <p:tag name="KSO_WM_FULL_TEXT_BEAUTIFY_COPY_ID" val="50185"/>
</p:tagLst>
</file>

<file path=ppt/tags/tag148.xml><?xml version="1.0" encoding="utf-8"?>
<p:tagLst xmlns:p="http://schemas.openxmlformats.org/presentationml/2006/main">
  <p:tag name="KSO_WM_FULL_TEXT_BEAUTIFY_COPY_ID" val="50185"/>
</p:tagLst>
</file>

<file path=ppt/tags/tag149.xml><?xml version="1.0" encoding="utf-8"?>
<p:tagLst xmlns:p="http://schemas.openxmlformats.org/presentationml/2006/main">
  <p:tag name="KSO_WM_FULL_TEXT_BEAUTIFY_COPY_ID" val="150995792"/>
</p:tagLst>
</file>

<file path=ppt/tags/tag15.xml><?xml version="1.0" encoding="utf-8"?>
<p:tagLst xmlns:p="http://schemas.openxmlformats.org/presentationml/2006/main">
  <p:tag name="KSO_WM_FULL_TEXT_BEAUTIFY_COPY_ID" val="28"/>
</p:tagLst>
</file>

<file path=ppt/tags/tag150.xml><?xml version="1.0" encoding="utf-8"?>
<p:tagLst xmlns:p="http://schemas.openxmlformats.org/presentationml/2006/main">
  <p:tag name="KSO_WM_FULL_TEXT_BEAUTIFY_COPY_ID" val="17"/>
</p:tagLst>
</file>

<file path=ppt/tags/tag151.xml><?xml version="1.0" encoding="utf-8"?>
<p:tagLst xmlns:p="http://schemas.openxmlformats.org/presentationml/2006/main">
  <p:tag name="KSO_WM_FULL_TEXT_BEAUTIFY_COPY_ID" val="28"/>
</p:tagLst>
</file>

<file path=ppt/tags/tag152.xml><?xml version="1.0" encoding="utf-8"?>
<p:tagLst xmlns:p="http://schemas.openxmlformats.org/presentationml/2006/main">
  <p:tag name="KSO_WM_FULL_TEXT_BEAUTIFY_COPY_ID" val="29"/>
</p:tagLst>
</file>

<file path=ppt/tags/tag153.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54.xml><?xml version="1.0" encoding="utf-8"?>
<p:tagLst xmlns:p="http://schemas.openxmlformats.org/presentationml/2006/main">
  <p:tag name="KSO_WM_FULL_TEXT_BEAUTIFY_COPY_ID" val="50185"/>
</p:tagLst>
</file>

<file path=ppt/tags/tag155.xml><?xml version="1.0" encoding="utf-8"?>
<p:tagLst xmlns:p="http://schemas.openxmlformats.org/presentationml/2006/main">
  <p:tag name="KSO_WM_FULL_TEXT_BEAUTIFY_COPY_ID" val="150995792"/>
</p:tagLst>
</file>

<file path=ppt/tags/tag156.xml><?xml version="1.0" encoding="utf-8"?>
<p:tagLst xmlns:p="http://schemas.openxmlformats.org/presentationml/2006/main">
  <p:tag name="KSO_WM_FULL_TEXT_BEAUTIFY_COPY_ID" val="17"/>
</p:tagLst>
</file>

<file path=ppt/tags/tag157.xml><?xml version="1.0" encoding="utf-8"?>
<p:tagLst xmlns:p="http://schemas.openxmlformats.org/presentationml/2006/main">
  <p:tag name="KSO_WM_FULL_TEXT_BEAUTIFY_COPY_ID" val="28"/>
</p:tagLst>
</file>

<file path=ppt/tags/tag158.xml><?xml version="1.0" encoding="utf-8"?>
<p:tagLst xmlns:p="http://schemas.openxmlformats.org/presentationml/2006/main">
  <p:tag name="KSO_WM_FULL_TEXT_BEAUTIFY_COPY_ID" val="29"/>
</p:tagLst>
</file>

<file path=ppt/tags/tag15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6.xml><?xml version="1.0" encoding="utf-8"?>
<p:tagLst xmlns:p="http://schemas.openxmlformats.org/presentationml/2006/main">
  <p:tag name="KSO_WM_FULL_TEXT_BEAUTIFY_COPY_ID" val="29"/>
</p:tagLst>
</file>

<file path=ppt/tags/tag160.xml><?xml version="1.0" encoding="utf-8"?>
<p:tagLst xmlns:p="http://schemas.openxmlformats.org/presentationml/2006/main">
  <p:tag name="KSO_WM_FULL_TEXT_BEAUTIFY_COPY_ID" val="150995792"/>
</p:tagLst>
</file>

<file path=ppt/tags/tag161.xml><?xml version="1.0" encoding="utf-8"?>
<p:tagLst xmlns:p="http://schemas.openxmlformats.org/presentationml/2006/main">
  <p:tag name="KSO_WM_UNIT_PLACING_PICTURE_USER_VIEWPORT" val="{&quot;height&quot;:8225,&quot;width&quot;:6322}"/>
</p:tagLst>
</file>

<file path=ppt/tags/tag17.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8.xml><?xml version="1.0" encoding="utf-8"?>
<p:tagLst xmlns:p="http://schemas.openxmlformats.org/presentationml/2006/main">
  <p:tag name="KSO_WM_FULL_TEXT_BEAUTIFY_COPY_ID" val="150995792"/>
</p:tagLst>
</file>

<file path=ppt/tags/tag19.xml><?xml version="1.0" encoding="utf-8"?>
<p:tagLst xmlns:p="http://schemas.openxmlformats.org/presentationml/2006/main">
  <p:tag name="KSO_WM_FULL_TEXT_BEAUTIFY_COPY_ID" val="17"/>
</p:tagLst>
</file>

<file path=ppt/tags/tag2.xml><?xml version="1.0" encoding="utf-8"?>
<p:tagLst xmlns:p="http://schemas.openxmlformats.org/presentationml/2006/main">
  <p:tag name="KSO_WM_FULL_TEXT_BEAUTIFY_COPY_ID" val="18"/>
</p:tagLst>
</file>

<file path=ppt/tags/tag20.xml><?xml version="1.0" encoding="utf-8"?>
<p:tagLst xmlns:p="http://schemas.openxmlformats.org/presentationml/2006/main">
  <p:tag name="KSO_WM_FULL_TEXT_BEAUTIFY_COPY_ID" val="28"/>
</p:tagLst>
</file>

<file path=ppt/tags/tag21.xml><?xml version="1.0" encoding="utf-8"?>
<p:tagLst xmlns:p="http://schemas.openxmlformats.org/presentationml/2006/main">
  <p:tag name="KSO_WM_FULL_TEXT_BEAUTIFY_COPY_ID" val="29"/>
</p:tagLst>
</file>

<file path=ppt/tags/tag22.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23.xml><?xml version="1.0" encoding="utf-8"?>
<p:tagLst xmlns:p="http://schemas.openxmlformats.org/presentationml/2006/main">
  <p:tag name="KSO_WM_FULL_TEXT_BEAUTIFY_COPY_ID" val="150995792"/>
</p:tagLst>
</file>

<file path=ppt/tags/tag24.xml><?xml version="1.0" encoding="utf-8"?>
<p:tagLst xmlns:p="http://schemas.openxmlformats.org/presentationml/2006/main">
  <p:tag name="KSO_WM_FULL_TEXT_BEAUTIFY_COPY_ID" val="17"/>
</p:tagLst>
</file>

<file path=ppt/tags/tag25.xml><?xml version="1.0" encoding="utf-8"?>
<p:tagLst xmlns:p="http://schemas.openxmlformats.org/presentationml/2006/main">
  <p:tag name="KSO_WM_FULL_TEXT_BEAUTIFY_COPY_ID" val="28"/>
</p:tagLst>
</file>

<file path=ppt/tags/tag26.xml><?xml version="1.0" encoding="utf-8"?>
<p:tagLst xmlns:p="http://schemas.openxmlformats.org/presentationml/2006/main">
  <p:tag name="KSO_WM_FULL_TEXT_BEAUTIFY_COPY_ID" val="29"/>
</p:tagLst>
</file>

<file path=ppt/tags/tag27.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28.xml><?xml version="1.0" encoding="utf-8"?>
<p:tagLst xmlns:p="http://schemas.openxmlformats.org/presentationml/2006/main">
  <p:tag name="KSO_WM_FULL_TEXT_BEAUTIFY_COPY_ID" val="150995792"/>
</p:tagLst>
</file>

<file path=ppt/tags/tag29.xml><?xml version="1.0" encoding="utf-8"?>
<p:tagLst xmlns:p="http://schemas.openxmlformats.org/presentationml/2006/main">
  <p:tag name="KSO_WM_FULL_TEXT_BEAUTIFY_COPY_ID" val="17"/>
</p:tagLst>
</file>

<file path=ppt/tags/tag3.xml><?xml version="1.0" encoding="utf-8"?>
<p:tagLst xmlns:p="http://schemas.openxmlformats.org/presentationml/2006/main">
  <p:tag name="KSO_WM_FULL_TEXT_BEAUTIFY_COPY_ID" val="19"/>
</p:tagLst>
</file>

<file path=ppt/tags/tag30.xml><?xml version="1.0" encoding="utf-8"?>
<p:tagLst xmlns:p="http://schemas.openxmlformats.org/presentationml/2006/main">
  <p:tag name="KSO_WM_FULL_TEXT_BEAUTIFY_COPY_ID" val="28"/>
</p:tagLst>
</file>

<file path=ppt/tags/tag31.xml><?xml version="1.0" encoding="utf-8"?>
<p:tagLst xmlns:p="http://schemas.openxmlformats.org/presentationml/2006/main">
  <p:tag name="KSO_WM_FULL_TEXT_BEAUTIFY_COPY_ID" val="29"/>
</p:tagLst>
</file>

<file path=ppt/tags/tag32.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33.xml><?xml version="1.0" encoding="utf-8"?>
<p:tagLst xmlns:p="http://schemas.openxmlformats.org/presentationml/2006/main">
  <p:tag name="KSO_WM_FULL_TEXT_BEAUTIFY_COPY_ID" val="150995792"/>
</p:tagLst>
</file>

<file path=ppt/tags/tag34.xml><?xml version="1.0" encoding="utf-8"?>
<p:tagLst xmlns:p="http://schemas.openxmlformats.org/presentationml/2006/main">
  <p:tag name="KSO_WM_FULL_TEXT_BEAUTIFY_COPY_ID" val="17"/>
</p:tagLst>
</file>

<file path=ppt/tags/tag35.xml><?xml version="1.0" encoding="utf-8"?>
<p:tagLst xmlns:p="http://schemas.openxmlformats.org/presentationml/2006/main">
  <p:tag name="KSO_WM_FULL_TEXT_BEAUTIFY_COPY_ID" val="28"/>
</p:tagLst>
</file>

<file path=ppt/tags/tag36.xml><?xml version="1.0" encoding="utf-8"?>
<p:tagLst xmlns:p="http://schemas.openxmlformats.org/presentationml/2006/main">
  <p:tag name="KSO_WM_FULL_TEXT_BEAUTIFY_COPY_ID" val="29"/>
</p:tagLst>
</file>

<file path=ppt/tags/tag37.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38.xml><?xml version="1.0" encoding="utf-8"?>
<p:tagLst xmlns:p="http://schemas.openxmlformats.org/presentationml/2006/main">
  <p:tag name="KSO_WM_FULL_TEXT_BEAUTIFY_COPY_ID" val="150995792"/>
</p:tagLst>
</file>

<file path=ppt/tags/tag39.xml><?xml version="1.0" encoding="utf-8"?>
<p:tagLst xmlns:p="http://schemas.openxmlformats.org/presentationml/2006/main">
  <p:tag name="KSO_WM_FULL_TEXT_BEAUTIFY_COPY_ID" val="18"/>
</p:tagLst>
</file>

<file path=ppt/tags/tag4.xml><?xml version="1.0" encoding="utf-8"?>
<p:tagLst xmlns:p="http://schemas.openxmlformats.org/presentationml/2006/main">
  <p:tag name="KSO_WM_FULL_TEXT_BEAUTIFY_COPY_ID" val="20"/>
</p:tagLst>
</file>

<file path=ppt/tags/tag40.xml><?xml version="1.0" encoding="utf-8"?>
<p:tagLst xmlns:p="http://schemas.openxmlformats.org/presentationml/2006/main">
  <p:tag name="KSO_WM_FULL_TEXT_BEAUTIFY_COPY_ID" val="19"/>
</p:tagLst>
</file>

<file path=ppt/tags/tag41.xml><?xml version="1.0" encoding="utf-8"?>
<p:tagLst xmlns:p="http://schemas.openxmlformats.org/presentationml/2006/main">
  <p:tag name="KSO_WM_FULL_TEXT_BEAUTIFY_COPY_ID" val="20"/>
</p:tagLst>
</file>

<file path=ppt/tags/tag42.xml><?xml version="1.0" encoding="utf-8"?>
<p:tagLst xmlns:p="http://schemas.openxmlformats.org/presentationml/2006/main">
  <p:tag name="KSO_WM_FULL_TEXT_BEAUTIFY_COPY_ID" val="21"/>
</p:tagLst>
</file>

<file path=ppt/tags/tag43.xml><?xml version="1.0" encoding="utf-8"?>
<p:tagLst xmlns:p="http://schemas.openxmlformats.org/presentationml/2006/main">
  <p:tag name="KSO_WM_UNIT_PLACING_PICTURE_USER_VIEWPORT" val="{&quot;height&quot;:2880,&quot;width&quot;:14400}"/>
  <p:tag name="KSO_WM_FULL_TEXT_BEAUTIFY_COPY_ID" val="38929"/>
</p:tagLst>
</file>

<file path=ppt/tags/tag44.xml><?xml version="1.0" encoding="utf-8"?>
<p:tagLst xmlns:p="http://schemas.openxmlformats.org/presentationml/2006/main">
  <p:tag name="KSO_WM_FULL_TEXT_BEAUTIFY_COPY_ID" val="23"/>
</p:tagLst>
</file>

<file path=ppt/tags/tag45.xml><?xml version="1.0" encoding="utf-8"?>
<p:tagLst xmlns:p="http://schemas.openxmlformats.org/presentationml/2006/main">
  <p:tag name="KSO_WM_FULL_TEXT_BEAUTIFY_COPY_ID" val="150996028"/>
</p:tagLst>
</file>

<file path=ppt/tags/tag46.xml><?xml version="1.0" encoding="utf-8"?>
<p:tagLst xmlns:p="http://schemas.openxmlformats.org/presentationml/2006/main">
  <p:tag name="KSO_WM_FULL_TEXT_BEAUTIFY_COPY_ID" val="17"/>
</p:tagLst>
</file>

<file path=ppt/tags/tag47.xml><?xml version="1.0" encoding="utf-8"?>
<p:tagLst xmlns:p="http://schemas.openxmlformats.org/presentationml/2006/main">
  <p:tag name="KSO_WM_FULL_TEXT_BEAUTIFY_COPY_ID" val="28"/>
</p:tagLst>
</file>

<file path=ppt/tags/tag48.xml><?xml version="1.0" encoding="utf-8"?>
<p:tagLst xmlns:p="http://schemas.openxmlformats.org/presentationml/2006/main">
  <p:tag name="KSO_WM_FULL_TEXT_BEAUTIFY_COPY_ID" val="29"/>
</p:tagLst>
</file>

<file path=ppt/tags/tag4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5.xml><?xml version="1.0" encoding="utf-8"?>
<p:tagLst xmlns:p="http://schemas.openxmlformats.org/presentationml/2006/main">
  <p:tag name="KSO_WM_FULL_TEXT_BEAUTIFY_COPY_ID" val="21"/>
</p:tagLst>
</file>

<file path=ppt/tags/tag50.xml><?xml version="1.0" encoding="utf-8"?>
<p:tagLst xmlns:p="http://schemas.openxmlformats.org/presentationml/2006/main">
  <p:tag name="KSO_WM_FULL_TEXT_BEAUTIFY_COPY_ID" val="150995792"/>
</p:tagLst>
</file>

<file path=ppt/tags/tag51.xml><?xml version="1.0" encoding="utf-8"?>
<p:tagLst xmlns:p="http://schemas.openxmlformats.org/presentationml/2006/main">
  <p:tag name="KSO_WM_FULL_TEXT_BEAUTIFY_COPY_ID" val="17"/>
</p:tagLst>
</file>

<file path=ppt/tags/tag52.xml><?xml version="1.0" encoding="utf-8"?>
<p:tagLst xmlns:p="http://schemas.openxmlformats.org/presentationml/2006/main">
  <p:tag name="KSO_WM_FULL_TEXT_BEAUTIFY_COPY_ID" val="28"/>
</p:tagLst>
</file>

<file path=ppt/tags/tag53.xml><?xml version="1.0" encoding="utf-8"?>
<p:tagLst xmlns:p="http://schemas.openxmlformats.org/presentationml/2006/main">
  <p:tag name="KSO_WM_FULL_TEXT_BEAUTIFY_COPY_ID" val="29"/>
</p:tagLst>
</file>

<file path=ppt/tags/tag5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55.xml><?xml version="1.0" encoding="utf-8"?>
<p:tagLst xmlns:p="http://schemas.openxmlformats.org/presentationml/2006/main">
  <p:tag name="KSO_WM_FULL_TEXT_BEAUTIFY_COPY_ID" val="150995792"/>
</p:tagLst>
</file>

<file path=ppt/tags/tag56.xml><?xml version="1.0" encoding="utf-8"?>
<p:tagLst xmlns:p="http://schemas.openxmlformats.org/presentationml/2006/main">
  <p:tag name="KSO_WM_FULL_TEXT_BEAUTIFY_COPY_ID" val="17"/>
</p:tagLst>
</file>

<file path=ppt/tags/tag57.xml><?xml version="1.0" encoding="utf-8"?>
<p:tagLst xmlns:p="http://schemas.openxmlformats.org/presentationml/2006/main">
  <p:tag name="KSO_WM_FULL_TEXT_BEAUTIFY_COPY_ID" val="28"/>
</p:tagLst>
</file>

<file path=ppt/tags/tag58.xml><?xml version="1.0" encoding="utf-8"?>
<p:tagLst xmlns:p="http://schemas.openxmlformats.org/presentationml/2006/main">
  <p:tag name="KSO_WM_FULL_TEXT_BEAUTIFY_COPY_ID" val="29"/>
</p:tagLst>
</file>

<file path=ppt/tags/tag5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6.xml><?xml version="1.0" encoding="utf-8"?>
<p:tagLst xmlns:p="http://schemas.openxmlformats.org/presentationml/2006/main">
  <p:tag name="KSO_WM_UNIT_PLACING_PICTURE_USER_VIEWPORT" val="{&quot;height&quot;:2880,&quot;width&quot;:14400}"/>
  <p:tag name="KSO_WM_FULL_TEXT_BEAUTIFY_COPY_ID" val="38929"/>
</p:tagLst>
</file>

<file path=ppt/tags/tag60.xml><?xml version="1.0" encoding="utf-8"?>
<p:tagLst xmlns:p="http://schemas.openxmlformats.org/presentationml/2006/main">
  <p:tag name="KSO_WM_FULL_TEXT_BEAUTIFY_COPY_ID" val="150995792"/>
</p:tagLst>
</file>

<file path=ppt/tags/tag61.xml><?xml version="1.0" encoding="utf-8"?>
<p:tagLst xmlns:p="http://schemas.openxmlformats.org/presentationml/2006/main">
  <p:tag name="KSO_WM_FULL_TEXT_BEAUTIFY_COPY_ID" val="17"/>
</p:tagLst>
</file>

<file path=ppt/tags/tag62.xml><?xml version="1.0" encoding="utf-8"?>
<p:tagLst xmlns:p="http://schemas.openxmlformats.org/presentationml/2006/main">
  <p:tag name="KSO_WM_FULL_TEXT_BEAUTIFY_COPY_ID" val="28"/>
</p:tagLst>
</file>

<file path=ppt/tags/tag63.xml><?xml version="1.0" encoding="utf-8"?>
<p:tagLst xmlns:p="http://schemas.openxmlformats.org/presentationml/2006/main">
  <p:tag name="KSO_WM_FULL_TEXT_BEAUTIFY_COPY_ID" val="29"/>
</p:tagLst>
</file>

<file path=ppt/tags/tag6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65.xml><?xml version="1.0" encoding="utf-8"?>
<p:tagLst xmlns:p="http://schemas.openxmlformats.org/presentationml/2006/main">
  <p:tag name="KSO_WM_FULL_TEXT_BEAUTIFY_COPY_ID" val="150995792"/>
</p:tagLst>
</file>

<file path=ppt/tags/tag66.xml><?xml version="1.0" encoding="utf-8"?>
<p:tagLst xmlns:p="http://schemas.openxmlformats.org/presentationml/2006/main">
  <p:tag name="KSO_WM_FULL_TEXT_BEAUTIFY_COPY_ID" val="17"/>
</p:tagLst>
</file>

<file path=ppt/tags/tag67.xml><?xml version="1.0" encoding="utf-8"?>
<p:tagLst xmlns:p="http://schemas.openxmlformats.org/presentationml/2006/main">
  <p:tag name="KSO_WM_FULL_TEXT_BEAUTIFY_COPY_ID" val="28"/>
</p:tagLst>
</file>

<file path=ppt/tags/tag68.xml><?xml version="1.0" encoding="utf-8"?>
<p:tagLst xmlns:p="http://schemas.openxmlformats.org/presentationml/2006/main">
  <p:tag name="KSO_WM_FULL_TEXT_BEAUTIFY_COPY_ID" val="29"/>
</p:tagLst>
</file>

<file path=ppt/tags/tag6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7.xml><?xml version="1.0" encoding="utf-8"?>
<p:tagLst xmlns:p="http://schemas.openxmlformats.org/presentationml/2006/main">
  <p:tag name="KSO_WM_FULL_TEXT_BEAUTIFY_COPY_ID" val="23"/>
</p:tagLst>
</file>

<file path=ppt/tags/tag70.xml><?xml version="1.0" encoding="utf-8"?>
<p:tagLst xmlns:p="http://schemas.openxmlformats.org/presentationml/2006/main">
  <p:tag name="KSO_WM_FULL_TEXT_BEAUTIFY_COPY_ID" val="150995792"/>
</p:tagLst>
</file>

<file path=ppt/tags/tag71.xml><?xml version="1.0" encoding="utf-8"?>
<p:tagLst xmlns:p="http://schemas.openxmlformats.org/presentationml/2006/main">
  <p:tag name="KSO_WM_FULL_TEXT_BEAUTIFY_COPY_ID" val="18"/>
</p:tagLst>
</file>

<file path=ppt/tags/tag72.xml><?xml version="1.0" encoding="utf-8"?>
<p:tagLst xmlns:p="http://schemas.openxmlformats.org/presentationml/2006/main">
  <p:tag name="KSO_WM_FULL_TEXT_BEAUTIFY_COPY_ID" val="19"/>
</p:tagLst>
</file>

<file path=ppt/tags/tag73.xml><?xml version="1.0" encoding="utf-8"?>
<p:tagLst xmlns:p="http://schemas.openxmlformats.org/presentationml/2006/main">
  <p:tag name="KSO_WM_FULL_TEXT_BEAUTIFY_COPY_ID" val="20"/>
</p:tagLst>
</file>

<file path=ppt/tags/tag74.xml><?xml version="1.0" encoding="utf-8"?>
<p:tagLst xmlns:p="http://schemas.openxmlformats.org/presentationml/2006/main">
  <p:tag name="KSO_WM_FULL_TEXT_BEAUTIFY_COPY_ID" val="21"/>
</p:tagLst>
</file>

<file path=ppt/tags/tag75.xml><?xml version="1.0" encoding="utf-8"?>
<p:tagLst xmlns:p="http://schemas.openxmlformats.org/presentationml/2006/main">
  <p:tag name="KSO_WM_UNIT_PLACING_PICTURE_USER_VIEWPORT" val="{&quot;height&quot;:2880,&quot;width&quot;:14400}"/>
  <p:tag name="KSO_WM_FULL_TEXT_BEAUTIFY_COPY_ID" val="38929"/>
</p:tagLst>
</file>

<file path=ppt/tags/tag76.xml><?xml version="1.0" encoding="utf-8"?>
<p:tagLst xmlns:p="http://schemas.openxmlformats.org/presentationml/2006/main">
  <p:tag name="KSO_WM_FULL_TEXT_BEAUTIFY_COPY_ID" val="23"/>
</p:tagLst>
</file>

<file path=ppt/tags/tag77.xml><?xml version="1.0" encoding="utf-8"?>
<p:tagLst xmlns:p="http://schemas.openxmlformats.org/presentationml/2006/main">
  <p:tag name="KSO_WM_FULL_TEXT_BEAUTIFY_COPY_ID" val="150996028"/>
</p:tagLst>
</file>

<file path=ppt/tags/tag78.xml><?xml version="1.0" encoding="utf-8"?>
<p:tagLst xmlns:p="http://schemas.openxmlformats.org/presentationml/2006/main">
  <p:tag name="KSO_WM_FULL_TEXT_BEAUTIFY_COPY_ID" val="17"/>
</p:tagLst>
</file>

<file path=ppt/tags/tag79.xml><?xml version="1.0" encoding="utf-8"?>
<p:tagLst xmlns:p="http://schemas.openxmlformats.org/presentationml/2006/main">
  <p:tag name="KSO_WM_FULL_TEXT_BEAUTIFY_COPY_ID" val="28"/>
</p:tagLst>
</file>

<file path=ppt/tags/tag8.xml><?xml version="1.0" encoding="utf-8"?>
<p:tagLst xmlns:p="http://schemas.openxmlformats.org/presentationml/2006/main">
  <p:tag name="KSO_WM_FULL_TEXT_BEAUTIFY_COPY_ID" val="150996028"/>
</p:tagLst>
</file>

<file path=ppt/tags/tag80.xml><?xml version="1.0" encoding="utf-8"?>
<p:tagLst xmlns:p="http://schemas.openxmlformats.org/presentationml/2006/main">
  <p:tag name="KSO_WM_FULL_TEXT_BEAUTIFY_COPY_ID" val="29"/>
</p:tagLst>
</file>

<file path=ppt/tags/tag81.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82.xml><?xml version="1.0" encoding="utf-8"?>
<p:tagLst xmlns:p="http://schemas.openxmlformats.org/presentationml/2006/main">
  <p:tag name="KSO_WM_FULL_TEXT_BEAUTIFY_COPY_ID" val="150995792"/>
</p:tagLst>
</file>

<file path=ppt/tags/tag83.xml><?xml version="1.0" encoding="utf-8"?>
<p:tagLst xmlns:p="http://schemas.openxmlformats.org/presentationml/2006/main">
  <p:tag name="KSO_WM_FULL_TEXT_BEAUTIFY_COPY_ID" val="17"/>
</p:tagLst>
</file>

<file path=ppt/tags/tag84.xml><?xml version="1.0" encoding="utf-8"?>
<p:tagLst xmlns:p="http://schemas.openxmlformats.org/presentationml/2006/main">
  <p:tag name="KSO_WM_FULL_TEXT_BEAUTIFY_COPY_ID" val="28"/>
</p:tagLst>
</file>

<file path=ppt/tags/tag85.xml><?xml version="1.0" encoding="utf-8"?>
<p:tagLst xmlns:p="http://schemas.openxmlformats.org/presentationml/2006/main">
  <p:tag name="KSO_WM_FULL_TEXT_BEAUTIFY_COPY_ID" val="29"/>
</p:tagLst>
</file>

<file path=ppt/tags/tag86.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87.xml><?xml version="1.0" encoding="utf-8"?>
<p:tagLst xmlns:p="http://schemas.openxmlformats.org/presentationml/2006/main">
  <p:tag name="KSO_WM_FULL_TEXT_BEAUTIFY_COPY_ID" val="150995792"/>
</p:tagLst>
</file>

<file path=ppt/tags/tag88.xml><?xml version="1.0" encoding="utf-8"?>
<p:tagLst xmlns:p="http://schemas.openxmlformats.org/presentationml/2006/main">
  <p:tag name="KSO_WM_FULL_TEXT_BEAUTIFY_COPY_ID" val="17"/>
</p:tagLst>
</file>

<file path=ppt/tags/tag89.xml><?xml version="1.0" encoding="utf-8"?>
<p:tagLst xmlns:p="http://schemas.openxmlformats.org/presentationml/2006/main">
  <p:tag name="KSO_WM_FULL_TEXT_BEAUTIFY_COPY_ID" val="28"/>
</p:tagLst>
</file>

<file path=ppt/tags/tag9.xml><?xml version="1.0" encoding="utf-8"?>
<p:tagLst xmlns:p="http://schemas.openxmlformats.org/presentationml/2006/main">
  <p:tag name="KSO_WM_FULL_TEXT_BEAUTIFY_COPY_ID" val="17"/>
</p:tagLst>
</file>

<file path=ppt/tags/tag90.xml><?xml version="1.0" encoding="utf-8"?>
<p:tagLst xmlns:p="http://schemas.openxmlformats.org/presentationml/2006/main">
  <p:tag name="KSO_WM_FULL_TEXT_BEAUTIFY_COPY_ID" val="29"/>
</p:tagLst>
</file>

<file path=ppt/tags/tag91.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92.xml><?xml version="1.0" encoding="utf-8"?>
<p:tagLst xmlns:p="http://schemas.openxmlformats.org/presentationml/2006/main">
  <p:tag name="KSO_WM_FULL_TEXT_BEAUTIFY_COPY_ID" val="150995792"/>
</p:tagLst>
</file>

<file path=ppt/tags/tag93.xml><?xml version="1.0" encoding="utf-8"?>
<p:tagLst xmlns:p="http://schemas.openxmlformats.org/presentationml/2006/main">
  <p:tag name="KSO_WM_FULL_TEXT_BEAUTIFY_COPY_ID" val="17"/>
</p:tagLst>
</file>

<file path=ppt/tags/tag94.xml><?xml version="1.0" encoding="utf-8"?>
<p:tagLst xmlns:p="http://schemas.openxmlformats.org/presentationml/2006/main">
  <p:tag name="KSO_WM_FULL_TEXT_BEAUTIFY_COPY_ID" val="28"/>
</p:tagLst>
</file>

<file path=ppt/tags/tag95.xml><?xml version="1.0" encoding="utf-8"?>
<p:tagLst xmlns:p="http://schemas.openxmlformats.org/presentationml/2006/main">
  <p:tag name="KSO_WM_FULL_TEXT_BEAUTIFY_COPY_ID" val="29"/>
</p:tagLst>
</file>

<file path=ppt/tags/tag96.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97.xml><?xml version="1.0" encoding="utf-8"?>
<p:tagLst xmlns:p="http://schemas.openxmlformats.org/presentationml/2006/main">
  <p:tag name="KSO_WM_FULL_TEXT_BEAUTIFY_COPY_ID" val="150995792"/>
</p:tagLst>
</file>

<file path=ppt/tags/tag98.xml><?xml version="1.0" encoding="utf-8"?>
<p:tagLst xmlns:p="http://schemas.openxmlformats.org/presentationml/2006/main">
  <p:tag name="KSO_WM_FULL_TEXT_BEAUTIFY_COPY_ID" val="17"/>
</p:tagLst>
</file>

<file path=ppt/tags/tag99.xml><?xml version="1.0" encoding="utf-8"?>
<p:tagLst xmlns:p="http://schemas.openxmlformats.org/presentationml/2006/main">
  <p:tag name="KSO_WM_FULL_TEXT_BEAUTIFY_COPY_ID" val="28"/>
</p:tagLst>
</file>

<file path=ppt/theme/theme1.xml><?xml version="1.0" encoding="utf-8"?>
<a:theme xmlns:a="http://schemas.openxmlformats.org/drawingml/2006/main" name="3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lnDef>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38570</Words>
  <Application>WPS 演示</Application>
  <PresentationFormat>全屏显示(16:9)</PresentationFormat>
  <Paragraphs>1600</Paragraphs>
  <Slides>32</Slides>
  <Notes>21</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32</vt:i4>
      </vt:variant>
    </vt:vector>
  </HeadingPairs>
  <TitlesOfParts>
    <vt:vector size="50" baseType="lpstr">
      <vt:lpstr>Arial</vt:lpstr>
      <vt:lpstr>宋体</vt:lpstr>
      <vt:lpstr>Wingdings</vt:lpstr>
      <vt:lpstr>Times New Roman</vt:lpstr>
      <vt:lpstr>Impact</vt:lpstr>
      <vt:lpstr>微软雅黑</vt:lpstr>
      <vt:lpstr>楷体</vt:lpstr>
      <vt:lpstr>Wingdings</vt:lpstr>
      <vt:lpstr>Arial Unicode MS</vt:lpstr>
      <vt:lpstr>等线 Light</vt:lpstr>
      <vt:lpstr>等线</vt:lpstr>
      <vt:lpstr>黑体</vt:lpstr>
      <vt:lpstr>HelveticaNeue</vt:lpstr>
      <vt:lpstr>Corbel</vt:lpstr>
      <vt:lpstr>华文新魏</vt:lpstr>
      <vt:lpstr>3_Office 主题</vt:lpstr>
      <vt:lpstr>Default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24147</cp:lastModifiedBy>
  <cp:revision>31</cp:revision>
  <dcterms:created xsi:type="dcterms:W3CDTF">2016-12-25T02:27:00Z</dcterms:created>
  <dcterms:modified xsi:type="dcterms:W3CDTF">2022-03-26T12:21:24Z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8A3D7350E62D4B81ACED4745D1AEEBB7</vt:lpwstr>
  </property>
  <property fmtid="{D5CDD505-2E9C-101B-9397-08002B2CF9AE}" pid="3" name="KSOProductBuildVer">
    <vt:lpwstr>2052-11.8.2.8411</vt:lpwstr>
  </property>
</Properties>
</file>