
<file path=[Content_Types].xml><?xml version="1.0" encoding="utf-8"?>
<Types xmlns="http://schemas.openxmlformats.org/package/2006/content-types">
  <Default Extension="png" ContentType="image/png"/>
  <Default Extension="jpeg" ContentType="image/jpe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3"/>
  </p:sldMasterIdLst>
  <p:notesMasterIdLst>
    <p:notesMasterId r:id="rId8"/>
  </p:notesMasterIdLst>
  <p:sldIdLst>
    <p:sldId id="406" r:id="rId4"/>
    <p:sldId id="256" r:id="rId5"/>
    <p:sldId id="313" r:id="rId6"/>
    <p:sldId id="283" r:id="rId7"/>
    <p:sldId id="339" r:id="rId9"/>
    <p:sldId id="340" r:id="rId10"/>
    <p:sldId id="341" r:id="rId11"/>
    <p:sldId id="350" r:id="rId12"/>
    <p:sldId id="304" r:id="rId13"/>
    <p:sldId id="358" r:id="rId14"/>
    <p:sldId id="359" r:id="rId15"/>
    <p:sldId id="366" r:id="rId16"/>
    <p:sldId id="285" r:id="rId17"/>
    <p:sldId id="377" r:id="rId18"/>
    <p:sldId id="378" r:id="rId19"/>
    <p:sldId id="379" r:id="rId20"/>
    <p:sldId id="380" r:id="rId21"/>
    <p:sldId id="381" r:id="rId22"/>
    <p:sldId id="382" r:id="rId23"/>
    <p:sldId id="383" r:id="rId24"/>
    <p:sldId id="384" r:id="rId25"/>
    <p:sldId id="385" r:id="rId26"/>
    <p:sldId id="386" r:id="rId27"/>
    <p:sldId id="387" r:id="rId28"/>
    <p:sldId id="388" r:id="rId29"/>
    <p:sldId id="395" r:id="rId30"/>
    <p:sldId id="396" r:id="rId31"/>
    <p:sldId id="397" r:id="rId32"/>
    <p:sldId id="398" r:id="rId33"/>
    <p:sldId id="399" r:id="rId34"/>
    <p:sldId id="317" r:id="rId35"/>
    <p:sldId id="262" r:id="rId36"/>
    <p:sldId id="373" r:id="rId37"/>
    <p:sldId id="264" r:id="rId38"/>
    <p:sldId id="374" r:id="rId39"/>
    <p:sldId id="309" r:id="rId4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7F9A"/>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774" y="5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notesMaster" Target="notesMasters/notesMaster1.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2" name="Shape 172"/>
          <p:cNvSpPr>
            <a:spLocks noGrp="1" noRot="1" noChangeAspect="1"/>
          </p:cNvSpPr>
          <p:nvPr>
            <p:ph type="sldImg"/>
          </p:nvPr>
        </p:nvSpPr>
        <p:spPr>
          <a:xfrm>
            <a:off x="1143000" y="685800"/>
            <a:ext cx="4572000" cy="3429000"/>
          </a:xfrm>
          <a:prstGeom prst="rect">
            <a:avLst/>
          </a:prstGeom>
        </p:spPr>
        <p:txBody>
          <a:bodyPr/>
          <a:lstStyle/>
          <a:p/>
        </p:txBody>
      </p:sp>
      <p:sp>
        <p:nvSpPr>
          <p:cNvPr id="173" name="Shape 173"/>
          <p:cNvSpPr>
            <a:spLocks noGrp="1"/>
          </p:cNvSpPr>
          <p:nvPr>
            <p:ph type="body" sz="quarter" idx="1"/>
          </p:nvPr>
        </p:nvSpPr>
        <p:spPr>
          <a:xfrm>
            <a:off x="914400" y="4343400"/>
            <a:ext cx="5029200" cy="4114800"/>
          </a:xfrm>
          <a:prstGeom prst="rect">
            <a:avLst/>
          </a:prstGeom>
        </p:spPr>
        <p:txBody>
          <a:bodyPr/>
          <a:lstStyle/>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panose="020F0502020204030204"/>
      </a:defRPr>
    </a:lvl1pPr>
    <a:lvl2pPr indent="228600" latinLnBrk="0">
      <a:defRPr sz="1200">
        <a:latin typeface="+mn-lt"/>
        <a:ea typeface="+mn-ea"/>
        <a:cs typeface="+mn-cs"/>
        <a:sym typeface="Calibri" panose="020F0502020204030204"/>
      </a:defRPr>
    </a:lvl2pPr>
    <a:lvl3pPr indent="457200" latinLnBrk="0">
      <a:defRPr sz="1200">
        <a:latin typeface="+mn-lt"/>
        <a:ea typeface="+mn-ea"/>
        <a:cs typeface="+mn-cs"/>
        <a:sym typeface="Calibri" panose="020F0502020204030204"/>
      </a:defRPr>
    </a:lvl3pPr>
    <a:lvl4pPr indent="685800" latinLnBrk="0">
      <a:defRPr sz="1200">
        <a:latin typeface="+mn-lt"/>
        <a:ea typeface="+mn-ea"/>
        <a:cs typeface="+mn-cs"/>
        <a:sym typeface="Calibri" panose="020F0502020204030204"/>
      </a:defRPr>
    </a:lvl4pPr>
    <a:lvl5pPr indent="914400" latinLnBrk="0">
      <a:defRPr sz="1200">
        <a:latin typeface="+mn-lt"/>
        <a:ea typeface="+mn-ea"/>
        <a:cs typeface="+mn-cs"/>
        <a:sym typeface="Calibri" panose="020F0502020204030204"/>
      </a:defRPr>
    </a:lvl5pPr>
    <a:lvl6pPr indent="1143000" latinLnBrk="0">
      <a:defRPr sz="1200">
        <a:latin typeface="+mn-lt"/>
        <a:ea typeface="+mn-ea"/>
        <a:cs typeface="+mn-cs"/>
        <a:sym typeface="Calibri" panose="020F0502020204030204"/>
      </a:defRPr>
    </a:lvl6pPr>
    <a:lvl7pPr indent="1371600" latinLnBrk="0">
      <a:defRPr sz="1200">
        <a:latin typeface="+mn-lt"/>
        <a:ea typeface="+mn-ea"/>
        <a:cs typeface="+mn-cs"/>
        <a:sym typeface="Calibri" panose="020F0502020204030204"/>
      </a:defRPr>
    </a:lvl7pPr>
    <a:lvl8pPr indent="1600200" latinLnBrk="0">
      <a:defRPr sz="1200">
        <a:latin typeface="+mn-lt"/>
        <a:ea typeface="+mn-ea"/>
        <a:cs typeface="+mn-cs"/>
        <a:sym typeface="Calibri" panose="020F0502020204030204"/>
      </a:defRPr>
    </a:lvl8pPr>
    <a:lvl9pPr indent="1828800" latinLnBrk="0">
      <a:defRPr sz="1200">
        <a:latin typeface="+mn-lt"/>
        <a:ea typeface="+mn-ea"/>
        <a:cs typeface="+mn-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11" name="标题文本"/>
          <p:cNvSpPr txBox="1">
            <a:spLocks noGrp="1"/>
          </p:cNvSpPr>
          <p:nvPr>
            <p:ph type="title" hasCustomPrompt="1"/>
          </p:nvPr>
        </p:nvSpPr>
        <p:spPr>
          <a:xfrm>
            <a:off x="1524000" y="1122362"/>
            <a:ext cx="9144000" cy="2387601"/>
          </a:xfrm>
          <a:prstGeom prst="rect">
            <a:avLst/>
          </a:prstGeom>
        </p:spPr>
        <p:txBody>
          <a:bodyPr anchor="b"/>
          <a:lstStyle>
            <a:lvl1pPr algn="ctr">
              <a:defRPr sz="6000"/>
            </a:lvl1pPr>
          </a:lstStyle>
          <a:p>
            <a:r>
              <a:t>标题文本</a:t>
            </a:r>
          </a:p>
        </p:txBody>
      </p:sp>
      <p:sp>
        <p:nvSpPr>
          <p:cNvPr id="12" name="正文级别 1…"/>
          <p:cNvSpPr txBox="1">
            <a:spLocks noGrp="1"/>
          </p:cNvSpPr>
          <p:nvPr>
            <p:ph type="body" sz="quarter" idx="1" hasCustomPrompt="1"/>
          </p:nvPr>
        </p:nvSpPr>
        <p:spPr>
          <a:xfrm>
            <a:off x="1524000" y="3602037"/>
            <a:ext cx="9144000" cy="1655781"/>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正文级别 1</a:t>
            </a:r>
          </a:p>
          <a:p>
            <a:pPr lvl="1"/>
            <a:r>
              <a:t>正文级别 2</a:t>
            </a:r>
          </a:p>
          <a:p>
            <a:pPr lvl="2"/>
            <a:r>
              <a:t>正文级别 3</a:t>
            </a:r>
          </a:p>
          <a:p>
            <a:pPr lvl="3"/>
            <a:r>
              <a:t>正文级别 4</a:t>
            </a:r>
          </a:p>
          <a:p>
            <a:pPr lvl="4"/>
            <a:r>
              <a:t>正文级别 5</a:t>
            </a:r>
          </a:p>
        </p:txBody>
      </p:sp>
      <p:sp>
        <p:nvSpPr>
          <p:cNvPr id="13"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标题幻灯片">
    <p:spTree>
      <p:nvGrpSpPr>
        <p:cNvPr id="1" name=""/>
        <p:cNvGrpSpPr/>
        <p:nvPr/>
      </p:nvGrpSpPr>
      <p:grpSpPr>
        <a:xfrm>
          <a:off x="0" y="0"/>
          <a:ext cx="0" cy="0"/>
          <a:chOff x="0" y="0"/>
          <a:chExt cx="0" cy="0"/>
        </a:xfrm>
      </p:grpSpPr>
      <p:sp>
        <p:nvSpPr>
          <p:cNvPr id="92" name="标题文本"/>
          <p:cNvSpPr txBox="1">
            <a:spLocks noGrp="1"/>
          </p:cNvSpPr>
          <p:nvPr>
            <p:ph type="title" hasCustomPrompt="1"/>
          </p:nvPr>
        </p:nvSpPr>
        <p:spPr>
          <a:xfrm>
            <a:off x="1524000" y="1122362"/>
            <a:ext cx="9144000" cy="2387601"/>
          </a:xfrm>
          <a:prstGeom prst="rect">
            <a:avLst/>
          </a:prstGeom>
        </p:spPr>
        <p:txBody>
          <a:bodyPr anchor="b"/>
          <a:lstStyle>
            <a:lvl1pPr algn="ctr">
              <a:defRPr sz="6000"/>
            </a:lvl1pPr>
          </a:lstStyle>
          <a:p>
            <a:r>
              <a:t>标题文本</a:t>
            </a:r>
          </a:p>
        </p:txBody>
      </p:sp>
      <p:sp>
        <p:nvSpPr>
          <p:cNvPr id="93" name="正文级别 1…"/>
          <p:cNvSpPr txBox="1">
            <a:spLocks noGrp="1"/>
          </p:cNvSpPr>
          <p:nvPr>
            <p:ph type="body" sz="quarter" idx="1" hasCustomPrompt="1"/>
          </p:nvPr>
        </p:nvSpPr>
        <p:spPr>
          <a:xfrm>
            <a:off x="1524000" y="3602037"/>
            <a:ext cx="9144000" cy="1655781"/>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正文级别 1</a:t>
            </a:r>
          </a:p>
          <a:p>
            <a:pPr lvl="1"/>
            <a:r>
              <a:t>正文级别 2</a:t>
            </a:r>
          </a:p>
          <a:p>
            <a:pPr lvl="2"/>
            <a:r>
              <a:t>正文级别 3</a:t>
            </a:r>
          </a:p>
          <a:p>
            <a:pPr lvl="3"/>
            <a:r>
              <a:t>正文级别 4</a:t>
            </a:r>
          </a:p>
          <a:p>
            <a:pPr lvl="4"/>
            <a:r>
              <a:t>正文级别 5</a:t>
            </a:r>
          </a:p>
        </p:txBody>
      </p:sp>
      <p:sp>
        <p:nvSpPr>
          <p:cNvPr id="94"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标题和内容">
    <p:spTree>
      <p:nvGrpSpPr>
        <p:cNvPr id="1" name=""/>
        <p:cNvGrpSpPr/>
        <p:nvPr/>
      </p:nvGrpSpPr>
      <p:grpSpPr>
        <a:xfrm>
          <a:off x="0" y="0"/>
          <a:ext cx="0" cy="0"/>
          <a:chOff x="0" y="0"/>
          <a:chExt cx="0" cy="0"/>
        </a:xfrm>
      </p:grpSpPr>
      <p:sp>
        <p:nvSpPr>
          <p:cNvPr id="101" name="标题文本"/>
          <p:cNvSpPr txBox="1">
            <a:spLocks noGrp="1"/>
          </p:cNvSpPr>
          <p:nvPr>
            <p:ph type="title" hasCustomPrompt="1"/>
          </p:nvPr>
        </p:nvSpPr>
        <p:spPr>
          <a:prstGeom prst="rect">
            <a:avLst/>
          </a:prstGeom>
        </p:spPr>
        <p:txBody>
          <a:bodyPr/>
          <a:lstStyle/>
          <a:p>
            <a:r>
              <a:t>标题文本</a:t>
            </a:r>
          </a:p>
        </p:txBody>
      </p:sp>
      <p:sp>
        <p:nvSpPr>
          <p:cNvPr id="102" name="正文级别 1…"/>
          <p:cNvSpPr txBox="1">
            <a:spLocks noGrp="1"/>
          </p:cNvSpPr>
          <p:nvPr>
            <p:ph type="body" idx="1" hasCustomPrompt="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103"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节标题">
    <p:spTree>
      <p:nvGrpSpPr>
        <p:cNvPr id="1" name=""/>
        <p:cNvGrpSpPr/>
        <p:nvPr/>
      </p:nvGrpSpPr>
      <p:grpSpPr>
        <a:xfrm>
          <a:off x="0" y="0"/>
          <a:ext cx="0" cy="0"/>
          <a:chOff x="0" y="0"/>
          <a:chExt cx="0" cy="0"/>
        </a:xfrm>
      </p:grpSpPr>
      <p:sp>
        <p:nvSpPr>
          <p:cNvPr id="110" name="标题文本"/>
          <p:cNvSpPr txBox="1">
            <a:spLocks noGrp="1"/>
          </p:cNvSpPr>
          <p:nvPr>
            <p:ph type="title" hasCustomPrompt="1"/>
          </p:nvPr>
        </p:nvSpPr>
        <p:spPr>
          <a:xfrm>
            <a:off x="831850" y="1709738"/>
            <a:ext cx="10515600" cy="2852737"/>
          </a:xfrm>
          <a:prstGeom prst="rect">
            <a:avLst/>
          </a:prstGeom>
        </p:spPr>
        <p:txBody>
          <a:bodyPr anchor="b"/>
          <a:lstStyle>
            <a:lvl1pPr>
              <a:defRPr sz="6000"/>
            </a:lvl1pPr>
          </a:lstStyle>
          <a:p>
            <a:r>
              <a:t>标题文本</a:t>
            </a:r>
          </a:p>
        </p:txBody>
      </p:sp>
      <p:sp>
        <p:nvSpPr>
          <p:cNvPr id="111" name="正文级别 1…"/>
          <p:cNvSpPr txBox="1">
            <a:spLocks noGrp="1"/>
          </p:cNvSpPr>
          <p:nvPr>
            <p:ph type="body" sz="quarter" idx="1" hasCustomPrompt="1"/>
          </p:nvPr>
        </p:nvSpPr>
        <p:spPr>
          <a:xfrm>
            <a:off x="831850" y="4589462"/>
            <a:ext cx="10515600" cy="1500206"/>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正文级别 1</a:t>
            </a:r>
          </a:p>
          <a:p>
            <a:pPr lvl="1"/>
            <a:r>
              <a:t>正文级别 2</a:t>
            </a:r>
          </a:p>
          <a:p>
            <a:pPr lvl="2"/>
            <a:r>
              <a:t>正文级别 3</a:t>
            </a:r>
          </a:p>
          <a:p>
            <a:pPr lvl="3"/>
            <a:r>
              <a:t>正文级别 4</a:t>
            </a:r>
          </a:p>
          <a:p>
            <a:pPr lvl="4"/>
            <a:r>
              <a:t>正文级别 5</a:t>
            </a:r>
          </a:p>
        </p:txBody>
      </p:sp>
      <p:sp>
        <p:nvSpPr>
          <p:cNvPr id="112"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两栏内容">
    <p:spTree>
      <p:nvGrpSpPr>
        <p:cNvPr id="1" name=""/>
        <p:cNvGrpSpPr/>
        <p:nvPr/>
      </p:nvGrpSpPr>
      <p:grpSpPr>
        <a:xfrm>
          <a:off x="0" y="0"/>
          <a:ext cx="0" cy="0"/>
          <a:chOff x="0" y="0"/>
          <a:chExt cx="0" cy="0"/>
        </a:xfrm>
      </p:grpSpPr>
      <p:sp>
        <p:nvSpPr>
          <p:cNvPr id="119" name="标题文本"/>
          <p:cNvSpPr txBox="1">
            <a:spLocks noGrp="1"/>
          </p:cNvSpPr>
          <p:nvPr>
            <p:ph type="title" hasCustomPrompt="1"/>
          </p:nvPr>
        </p:nvSpPr>
        <p:spPr>
          <a:prstGeom prst="rect">
            <a:avLst/>
          </a:prstGeom>
        </p:spPr>
        <p:txBody>
          <a:bodyPr/>
          <a:lstStyle/>
          <a:p>
            <a:r>
              <a:t>标题文本</a:t>
            </a:r>
          </a:p>
        </p:txBody>
      </p:sp>
      <p:sp>
        <p:nvSpPr>
          <p:cNvPr id="120" name="正文级别 1…"/>
          <p:cNvSpPr txBox="1">
            <a:spLocks noGrp="1"/>
          </p:cNvSpPr>
          <p:nvPr>
            <p:ph type="body" sz="half" idx="1" hasCustomPrompt="1"/>
          </p:nvPr>
        </p:nvSpPr>
        <p:spPr>
          <a:xfrm>
            <a:off x="838200" y="1825625"/>
            <a:ext cx="5181600" cy="4351338"/>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121"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比较">
    <p:spTree>
      <p:nvGrpSpPr>
        <p:cNvPr id="1" name=""/>
        <p:cNvGrpSpPr/>
        <p:nvPr/>
      </p:nvGrpSpPr>
      <p:grpSpPr>
        <a:xfrm>
          <a:off x="0" y="0"/>
          <a:ext cx="0" cy="0"/>
          <a:chOff x="0" y="0"/>
          <a:chExt cx="0" cy="0"/>
        </a:xfrm>
      </p:grpSpPr>
      <p:sp>
        <p:nvSpPr>
          <p:cNvPr id="128" name="标题文本"/>
          <p:cNvSpPr txBox="1">
            <a:spLocks noGrp="1"/>
          </p:cNvSpPr>
          <p:nvPr>
            <p:ph type="title" hasCustomPrompt="1"/>
          </p:nvPr>
        </p:nvSpPr>
        <p:spPr>
          <a:xfrm>
            <a:off x="839787" y="365125"/>
            <a:ext cx="10515601" cy="1325563"/>
          </a:xfrm>
          <a:prstGeom prst="rect">
            <a:avLst/>
          </a:prstGeom>
        </p:spPr>
        <p:txBody>
          <a:bodyPr/>
          <a:lstStyle/>
          <a:p>
            <a:r>
              <a:t>标题文本</a:t>
            </a:r>
          </a:p>
        </p:txBody>
      </p:sp>
      <p:sp>
        <p:nvSpPr>
          <p:cNvPr id="129" name="正文级别 1…"/>
          <p:cNvSpPr txBox="1">
            <a:spLocks noGrp="1"/>
          </p:cNvSpPr>
          <p:nvPr>
            <p:ph type="body" sz="quarter" idx="1" hasCustomPrompt="1"/>
          </p:nvPr>
        </p:nvSpPr>
        <p:spPr>
          <a:xfrm>
            <a:off x="839787" y="1681163"/>
            <a:ext cx="5157790" cy="823931"/>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正文级别 1</a:t>
            </a:r>
          </a:p>
          <a:p>
            <a:pPr lvl="1"/>
            <a:r>
              <a:t>正文级别 2</a:t>
            </a:r>
          </a:p>
          <a:p>
            <a:pPr lvl="2"/>
            <a:r>
              <a:t>正文级别 3</a:t>
            </a:r>
          </a:p>
          <a:p>
            <a:pPr lvl="3"/>
            <a:r>
              <a:t>正文级别 4</a:t>
            </a:r>
          </a:p>
          <a:p>
            <a:pPr lvl="4"/>
            <a:r>
              <a:t>正文级别 5</a:t>
            </a:r>
          </a:p>
        </p:txBody>
      </p:sp>
      <p:sp>
        <p:nvSpPr>
          <p:cNvPr id="130" name="文本占位符 4"/>
          <p:cNvSpPr>
            <a:spLocks noGrp="1"/>
          </p:cNvSpPr>
          <p:nvPr>
            <p:ph type="body" sz="quarter" idx="21"/>
          </p:nvPr>
        </p:nvSpPr>
        <p:spPr>
          <a:xfrm>
            <a:off x="6172200" y="1681163"/>
            <a:ext cx="5183188" cy="823914"/>
          </a:xfrm>
          <a:prstGeom prst="rect">
            <a:avLst/>
          </a:prstGeom>
        </p:spPr>
        <p:txBody>
          <a:bodyPr anchor="b"/>
          <a:lstStyle/>
          <a:p/>
        </p:txBody>
      </p:sp>
      <p:sp>
        <p:nvSpPr>
          <p:cNvPr id="131"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仅标题">
    <p:spTree>
      <p:nvGrpSpPr>
        <p:cNvPr id="1" name=""/>
        <p:cNvGrpSpPr/>
        <p:nvPr/>
      </p:nvGrpSpPr>
      <p:grpSpPr>
        <a:xfrm>
          <a:off x="0" y="0"/>
          <a:ext cx="0" cy="0"/>
          <a:chOff x="0" y="0"/>
          <a:chExt cx="0" cy="0"/>
        </a:xfrm>
      </p:grpSpPr>
      <p:sp>
        <p:nvSpPr>
          <p:cNvPr id="138" name="标题文本"/>
          <p:cNvSpPr txBox="1">
            <a:spLocks noGrp="1"/>
          </p:cNvSpPr>
          <p:nvPr>
            <p:ph type="title" hasCustomPrompt="1"/>
          </p:nvPr>
        </p:nvSpPr>
        <p:spPr>
          <a:prstGeom prst="rect">
            <a:avLst/>
          </a:prstGeom>
        </p:spPr>
        <p:txBody>
          <a:bodyPr/>
          <a:lstStyle/>
          <a:p>
            <a:r>
              <a:t>标题文本</a:t>
            </a:r>
          </a:p>
        </p:txBody>
      </p:sp>
      <p:sp>
        <p:nvSpPr>
          <p:cNvPr id="139"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46"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内容与标题">
    <p:spTree>
      <p:nvGrpSpPr>
        <p:cNvPr id="1" name=""/>
        <p:cNvGrpSpPr/>
        <p:nvPr/>
      </p:nvGrpSpPr>
      <p:grpSpPr>
        <a:xfrm>
          <a:off x="0" y="0"/>
          <a:ext cx="0" cy="0"/>
          <a:chOff x="0" y="0"/>
          <a:chExt cx="0" cy="0"/>
        </a:xfrm>
      </p:grpSpPr>
      <p:sp>
        <p:nvSpPr>
          <p:cNvPr id="153" name="标题文本"/>
          <p:cNvSpPr txBox="1">
            <a:spLocks noGrp="1"/>
          </p:cNvSpPr>
          <p:nvPr>
            <p:ph type="title" hasCustomPrompt="1"/>
          </p:nvPr>
        </p:nvSpPr>
        <p:spPr>
          <a:xfrm>
            <a:off x="839787" y="457200"/>
            <a:ext cx="3932240" cy="1600200"/>
          </a:xfrm>
          <a:prstGeom prst="rect">
            <a:avLst/>
          </a:prstGeom>
        </p:spPr>
        <p:txBody>
          <a:bodyPr anchor="b"/>
          <a:lstStyle>
            <a:lvl1pPr>
              <a:defRPr sz="3200"/>
            </a:lvl1pPr>
          </a:lstStyle>
          <a:p>
            <a:r>
              <a:t>标题文本</a:t>
            </a:r>
          </a:p>
        </p:txBody>
      </p:sp>
      <p:sp>
        <p:nvSpPr>
          <p:cNvPr id="154" name="正文级别 1…"/>
          <p:cNvSpPr txBox="1">
            <a:spLocks noGrp="1"/>
          </p:cNvSpPr>
          <p:nvPr>
            <p:ph type="body" sz="half" idx="1" hasCustomPrompt="1"/>
          </p:nvPr>
        </p:nvSpPr>
        <p:spPr>
          <a:xfrm>
            <a:off x="5183187" y="987425"/>
            <a:ext cx="6172204" cy="4873625"/>
          </a:xfrm>
          <a:prstGeom prst="rect">
            <a:avLst/>
          </a:prstGeom>
        </p:spPr>
        <p:txBody>
          <a:bodyPr/>
          <a:lstStyle>
            <a:lvl1pPr>
              <a:defRPr sz="3200"/>
            </a:lvl1pPr>
            <a:lvl2pPr marL="718185" indent="-260985">
              <a:defRPr sz="3200"/>
            </a:lvl2pPr>
            <a:lvl3pPr marL="1219200" indent="-304800">
              <a:defRPr sz="3200"/>
            </a:lvl3pPr>
            <a:lvl4pPr marL="1737360" indent="-365760">
              <a:defRPr sz="3200"/>
            </a:lvl4pPr>
            <a:lvl5pPr marL="2194560" indent="-365760">
              <a:defRPr sz="3200"/>
            </a:lvl5pPr>
          </a:lstStyle>
          <a:p>
            <a:r>
              <a:t>正文级别 1</a:t>
            </a:r>
          </a:p>
          <a:p>
            <a:pPr lvl="1"/>
            <a:r>
              <a:t>正文级别 2</a:t>
            </a:r>
          </a:p>
          <a:p>
            <a:pPr lvl="2"/>
            <a:r>
              <a:t>正文级别 3</a:t>
            </a:r>
          </a:p>
          <a:p>
            <a:pPr lvl="3"/>
            <a:r>
              <a:t>正文级别 4</a:t>
            </a:r>
          </a:p>
          <a:p>
            <a:pPr lvl="4"/>
            <a:r>
              <a:t>正文级别 5</a:t>
            </a:r>
          </a:p>
        </p:txBody>
      </p:sp>
      <p:sp>
        <p:nvSpPr>
          <p:cNvPr id="155" name="文本占位符 3"/>
          <p:cNvSpPr>
            <a:spLocks noGrp="1"/>
          </p:cNvSpPr>
          <p:nvPr>
            <p:ph type="body" sz="quarter" idx="21"/>
          </p:nvPr>
        </p:nvSpPr>
        <p:spPr>
          <a:xfrm>
            <a:off x="839787" y="2057400"/>
            <a:ext cx="3932238" cy="3811588"/>
          </a:xfrm>
          <a:prstGeom prst="rect">
            <a:avLst/>
          </a:prstGeom>
        </p:spPr>
        <p:txBody>
          <a:bodyPr/>
          <a:lstStyle/>
          <a:p/>
        </p:txBody>
      </p:sp>
      <p:sp>
        <p:nvSpPr>
          <p:cNvPr id="156"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图片与标题">
    <p:spTree>
      <p:nvGrpSpPr>
        <p:cNvPr id="1" name=""/>
        <p:cNvGrpSpPr/>
        <p:nvPr/>
      </p:nvGrpSpPr>
      <p:grpSpPr>
        <a:xfrm>
          <a:off x="0" y="0"/>
          <a:ext cx="0" cy="0"/>
          <a:chOff x="0" y="0"/>
          <a:chExt cx="0" cy="0"/>
        </a:xfrm>
      </p:grpSpPr>
      <p:sp>
        <p:nvSpPr>
          <p:cNvPr id="163" name="标题文本"/>
          <p:cNvSpPr txBox="1">
            <a:spLocks noGrp="1"/>
          </p:cNvSpPr>
          <p:nvPr>
            <p:ph type="title" hasCustomPrompt="1"/>
          </p:nvPr>
        </p:nvSpPr>
        <p:spPr>
          <a:xfrm>
            <a:off x="839787" y="457200"/>
            <a:ext cx="3932240" cy="1600200"/>
          </a:xfrm>
          <a:prstGeom prst="rect">
            <a:avLst/>
          </a:prstGeom>
        </p:spPr>
        <p:txBody>
          <a:bodyPr anchor="b"/>
          <a:lstStyle>
            <a:lvl1pPr>
              <a:defRPr sz="3200"/>
            </a:lvl1pPr>
          </a:lstStyle>
          <a:p>
            <a:r>
              <a:t>标题文本</a:t>
            </a:r>
          </a:p>
        </p:txBody>
      </p:sp>
      <p:sp>
        <p:nvSpPr>
          <p:cNvPr id="164" name="图片占位符 2"/>
          <p:cNvSpPr>
            <a:spLocks noGrp="1"/>
          </p:cNvSpPr>
          <p:nvPr>
            <p:ph type="pic" sz="half" idx="21"/>
          </p:nvPr>
        </p:nvSpPr>
        <p:spPr>
          <a:xfrm>
            <a:off x="5183187" y="987425"/>
            <a:ext cx="6172204" cy="4873625"/>
          </a:xfrm>
          <a:prstGeom prst="rect">
            <a:avLst/>
          </a:prstGeom>
        </p:spPr>
        <p:txBody>
          <a:bodyPr lIns="91439" tIns="45719" rIns="91439" bIns="45719">
            <a:noAutofit/>
          </a:bodyPr>
          <a:lstStyle/>
          <a:p/>
        </p:txBody>
      </p:sp>
      <p:sp>
        <p:nvSpPr>
          <p:cNvPr id="165" name="正文级别 1…"/>
          <p:cNvSpPr txBox="1">
            <a:spLocks noGrp="1"/>
          </p:cNvSpPr>
          <p:nvPr>
            <p:ph type="body" sz="quarter" idx="1" hasCustomPrompt="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正文级别 1</a:t>
            </a:r>
          </a:p>
          <a:p>
            <a:pPr lvl="1"/>
            <a:r>
              <a:t>正文级别 2</a:t>
            </a:r>
          </a:p>
          <a:p>
            <a:pPr lvl="2"/>
            <a:r>
              <a:t>正文级别 3</a:t>
            </a:r>
          </a:p>
          <a:p>
            <a:pPr lvl="3"/>
            <a:r>
              <a:t>正文级别 4</a:t>
            </a:r>
          </a:p>
          <a:p>
            <a:pPr lvl="4"/>
            <a:r>
              <a:t>正文级别 5</a:t>
            </a:r>
          </a:p>
        </p:txBody>
      </p:sp>
      <p:sp>
        <p:nvSpPr>
          <p:cNvPr id="166"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标题和内容">
    <p:spTree>
      <p:nvGrpSpPr>
        <p:cNvPr id="1" name=""/>
        <p:cNvGrpSpPr/>
        <p:nvPr/>
      </p:nvGrpSpPr>
      <p:grpSpPr>
        <a:xfrm>
          <a:off x="0" y="0"/>
          <a:ext cx="0" cy="0"/>
          <a:chOff x="0" y="0"/>
          <a:chExt cx="0" cy="0"/>
        </a:xfrm>
      </p:grpSpPr>
      <p:sp>
        <p:nvSpPr>
          <p:cNvPr id="20" name="标题文本"/>
          <p:cNvSpPr txBox="1">
            <a:spLocks noGrp="1"/>
          </p:cNvSpPr>
          <p:nvPr>
            <p:ph type="title" hasCustomPrompt="1"/>
          </p:nvPr>
        </p:nvSpPr>
        <p:spPr>
          <a:prstGeom prst="rect">
            <a:avLst/>
          </a:prstGeom>
        </p:spPr>
        <p:txBody>
          <a:bodyPr/>
          <a:lstStyle/>
          <a:p>
            <a:r>
              <a:t>标题文本</a:t>
            </a:r>
          </a:p>
        </p:txBody>
      </p:sp>
      <p:sp>
        <p:nvSpPr>
          <p:cNvPr id="21" name="正文级别 1…"/>
          <p:cNvSpPr txBox="1">
            <a:spLocks noGrp="1"/>
          </p:cNvSpPr>
          <p:nvPr>
            <p:ph type="body" idx="1" hasCustomPrompt="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22"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节标题">
    <p:spTree>
      <p:nvGrpSpPr>
        <p:cNvPr id="1" name=""/>
        <p:cNvGrpSpPr/>
        <p:nvPr/>
      </p:nvGrpSpPr>
      <p:grpSpPr>
        <a:xfrm>
          <a:off x="0" y="0"/>
          <a:ext cx="0" cy="0"/>
          <a:chOff x="0" y="0"/>
          <a:chExt cx="0" cy="0"/>
        </a:xfrm>
      </p:grpSpPr>
      <p:sp>
        <p:nvSpPr>
          <p:cNvPr id="29" name="标题文本"/>
          <p:cNvSpPr txBox="1">
            <a:spLocks noGrp="1"/>
          </p:cNvSpPr>
          <p:nvPr>
            <p:ph type="title" hasCustomPrompt="1"/>
          </p:nvPr>
        </p:nvSpPr>
        <p:spPr>
          <a:xfrm>
            <a:off x="831850" y="1709738"/>
            <a:ext cx="10515600" cy="2852737"/>
          </a:xfrm>
          <a:prstGeom prst="rect">
            <a:avLst/>
          </a:prstGeom>
        </p:spPr>
        <p:txBody>
          <a:bodyPr anchor="b"/>
          <a:lstStyle>
            <a:lvl1pPr>
              <a:defRPr sz="6000"/>
            </a:lvl1pPr>
          </a:lstStyle>
          <a:p>
            <a:r>
              <a:t>标题文本</a:t>
            </a:r>
          </a:p>
        </p:txBody>
      </p:sp>
      <p:sp>
        <p:nvSpPr>
          <p:cNvPr id="30" name="正文级别 1…"/>
          <p:cNvSpPr txBox="1">
            <a:spLocks noGrp="1"/>
          </p:cNvSpPr>
          <p:nvPr>
            <p:ph type="body" sz="quarter" idx="1" hasCustomPrompt="1"/>
          </p:nvPr>
        </p:nvSpPr>
        <p:spPr>
          <a:xfrm>
            <a:off x="831850" y="4589462"/>
            <a:ext cx="10515600" cy="1500206"/>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正文级别 1</a:t>
            </a:r>
          </a:p>
          <a:p>
            <a:pPr lvl="1"/>
            <a:r>
              <a:t>正文级别 2</a:t>
            </a:r>
          </a:p>
          <a:p>
            <a:pPr lvl="2"/>
            <a:r>
              <a:t>正文级别 3</a:t>
            </a:r>
          </a:p>
          <a:p>
            <a:pPr lvl="3"/>
            <a:r>
              <a:t>正文级别 4</a:t>
            </a:r>
          </a:p>
          <a:p>
            <a:pPr lvl="4"/>
            <a:r>
              <a:t>正文级别 5</a:t>
            </a:r>
          </a:p>
        </p:txBody>
      </p:sp>
      <p:sp>
        <p:nvSpPr>
          <p:cNvPr id="31"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两栏内容">
    <p:spTree>
      <p:nvGrpSpPr>
        <p:cNvPr id="1" name=""/>
        <p:cNvGrpSpPr/>
        <p:nvPr/>
      </p:nvGrpSpPr>
      <p:grpSpPr>
        <a:xfrm>
          <a:off x="0" y="0"/>
          <a:ext cx="0" cy="0"/>
          <a:chOff x="0" y="0"/>
          <a:chExt cx="0" cy="0"/>
        </a:xfrm>
      </p:grpSpPr>
      <p:sp>
        <p:nvSpPr>
          <p:cNvPr id="38" name="标题文本"/>
          <p:cNvSpPr txBox="1">
            <a:spLocks noGrp="1"/>
          </p:cNvSpPr>
          <p:nvPr>
            <p:ph type="title" hasCustomPrompt="1"/>
          </p:nvPr>
        </p:nvSpPr>
        <p:spPr>
          <a:prstGeom prst="rect">
            <a:avLst/>
          </a:prstGeom>
        </p:spPr>
        <p:txBody>
          <a:bodyPr/>
          <a:lstStyle/>
          <a:p>
            <a:r>
              <a:t>标题文本</a:t>
            </a:r>
          </a:p>
        </p:txBody>
      </p:sp>
      <p:sp>
        <p:nvSpPr>
          <p:cNvPr id="39" name="正文级别 1…"/>
          <p:cNvSpPr txBox="1">
            <a:spLocks noGrp="1"/>
          </p:cNvSpPr>
          <p:nvPr>
            <p:ph type="body" sz="half" idx="1" hasCustomPrompt="1"/>
          </p:nvPr>
        </p:nvSpPr>
        <p:spPr>
          <a:xfrm>
            <a:off x="838200" y="1825625"/>
            <a:ext cx="5181600" cy="4351338"/>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40"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比较">
    <p:spTree>
      <p:nvGrpSpPr>
        <p:cNvPr id="1" name=""/>
        <p:cNvGrpSpPr/>
        <p:nvPr/>
      </p:nvGrpSpPr>
      <p:grpSpPr>
        <a:xfrm>
          <a:off x="0" y="0"/>
          <a:ext cx="0" cy="0"/>
          <a:chOff x="0" y="0"/>
          <a:chExt cx="0" cy="0"/>
        </a:xfrm>
      </p:grpSpPr>
      <p:sp>
        <p:nvSpPr>
          <p:cNvPr id="47" name="标题文本"/>
          <p:cNvSpPr txBox="1">
            <a:spLocks noGrp="1"/>
          </p:cNvSpPr>
          <p:nvPr>
            <p:ph type="title" hasCustomPrompt="1"/>
          </p:nvPr>
        </p:nvSpPr>
        <p:spPr>
          <a:xfrm>
            <a:off x="839787" y="365125"/>
            <a:ext cx="10515601" cy="1325563"/>
          </a:xfrm>
          <a:prstGeom prst="rect">
            <a:avLst/>
          </a:prstGeom>
        </p:spPr>
        <p:txBody>
          <a:bodyPr/>
          <a:lstStyle/>
          <a:p>
            <a:r>
              <a:t>标题文本</a:t>
            </a:r>
          </a:p>
        </p:txBody>
      </p:sp>
      <p:sp>
        <p:nvSpPr>
          <p:cNvPr id="48" name="正文级别 1…"/>
          <p:cNvSpPr txBox="1">
            <a:spLocks noGrp="1"/>
          </p:cNvSpPr>
          <p:nvPr>
            <p:ph type="body" sz="quarter" idx="1" hasCustomPrompt="1"/>
          </p:nvPr>
        </p:nvSpPr>
        <p:spPr>
          <a:xfrm>
            <a:off x="839787" y="1681163"/>
            <a:ext cx="5157790" cy="823931"/>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正文级别 1</a:t>
            </a:r>
          </a:p>
          <a:p>
            <a:pPr lvl="1"/>
            <a:r>
              <a:t>正文级别 2</a:t>
            </a:r>
          </a:p>
          <a:p>
            <a:pPr lvl="2"/>
            <a:r>
              <a:t>正文级别 3</a:t>
            </a:r>
          </a:p>
          <a:p>
            <a:pPr lvl="3"/>
            <a:r>
              <a:t>正文级别 4</a:t>
            </a:r>
          </a:p>
          <a:p>
            <a:pPr lvl="4"/>
            <a:r>
              <a:t>正文级别 5</a:t>
            </a:r>
          </a:p>
        </p:txBody>
      </p:sp>
      <p:sp>
        <p:nvSpPr>
          <p:cNvPr id="49" name="文本占位符 4"/>
          <p:cNvSpPr>
            <a:spLocks noGrp="1"/>
          </p:cNvSpPr>
          <p:nvPr>
            <p:ph type="body" sz="quarter" idx="21"/>
          </p:nvPr>
        </p:nvSpPr>
        <p:spPr>
          <a:xfrm>
            <a:off x="6172200" y="1681163"/>
            <a:ext cx="5183188" cy="823914"/>
          </a:xfrm>
          <a:prstGeom prst="rect">
            <a:avLst/>
          </a:prstGeom>
        </p:spPr>
        <p:txBody>
          <a:bodyPr anchor="b"/>
          <a:lstStyle/>
          <a:p/>
        </p:txBody>
      </p:sp>
      <p:sp>
        <p:nvSpPr>
          <p:cNvPr id="50"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仅标题">
    <p:spTree>
      <p:nvGrpSpPr>
        <p:cNvPr id="1" name=""/>
        <p:cNvGrpSpPr/>
        <p:nvPr/>
      </p:nvGrpSpPr>
      <p:grpSpPr>
        <a:xfrm>
          <a:off x="0" y="0"/>
          <a:ext cx="0" cy="0"/>
          <a:chOff x="0" y="0"/>
          <a:chExt cx="0" cy="0"/>
        </a:xfrm>
      </p:grpSpPr>
      <p:sp>
        <p:nvSpPr>
          <p:cNvPr id="57" name="标题文本"/>
          <p:cNvSpPr txBox="1">
            <a:spLocks noGrp="1"/>
          </p:cNvSpPr>
          <p:nvPr>
            <p:ph type="title" hasCustomPrompt="1"/>
          </p:nvPr>
        </p:nvSpPr>
        <p:spPr>
          <a:prstGeom prst="rect">
            <a:avLst/>
          </a:prstGeom>
        </p:spPr>
        <p:txBody>
          <a:bodyPr/>
          <a:lstStyle/>
          <a:p>
            <a:r>
              <a:t>标题文本</a:t>
            </a:r>
          </a:p>
        </p:txBody>
      </p:sp>
      <p:sp>
        <p:nvSpPr>
          <p:cNvPr id="58"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65"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内容与标题">
    <p:spTree>
      <p:nvGrpSpPr>
        <p:cNvPr id="1" name=""/>
        <p:cNvGrpSpPr/>
        <p:nvPr/>
      </p:nvGrpSpPr>
      <p:grpSpPr>
        <a:xfrm>
          <a:off x="0" y="0"/>
          <a:ext cx="0" cy="0"/>
          <a:chOff x="0" y="0"/>
          <a:chExt cx="0" cy="0"/>
        </a:xfrm>
      </p:grpSpPr>
      <p:sp>
        <p:nvSpPr>
          <p:cNvPr id="72" name="标题文本"/>
          <p:cNvSpPr txBox="1">
            <a:spLocks noGrp="1"/>
          </p:cNvSpPr>
          <p:nvPr>
            <p:ph type="title" hasCustomPrompt="1"/>
          </p:nvPr>
        </p:nvSpPr>
        <p:spPr>
          <a:xfrm>
            <a:off x="839787" y="457200"/>
            <a:ext cx="3932240" cy="1600200"/>
          </a:xfrm>
          <a:prstGeom prst="rect">
            <a:avLst/>
          </a:prstGeom>
        </p:spPr>
        <p:txBody>
          <a:bodyPr anchor="b"/>
          <a:lstStyle>
            <a:lvl1pPr>
              <a:defRPr sz="3200"/>
            </a:lvl1pPr>
          </a:lstStyle>
          <a:p>
            <a:r>
              <a:t>标题文本</a:t>
            </a:r>
          </a:p>
        </p:txBody>
      </p:sp>
      <p:sp>
        <p:nvSpPr>
          <p:cNvPr id="73" name="正文级别 1…"/>
          <p:cNvSpPr txBox="1">
            <a:spLocks noGrp="1"/>
          </p:cNvSpPr>
          <p:nvPr>
            <p:ph type="body" sz="half" idx="1" hasCustomPrompt="1"/>
          </p:nvPr>
        </p:nvSpPr>
        <p:spPr>
          <a:xfrm>
            <a:off x="5183187" y="987425"/>
            <a:ext cx="6172204" cy="4873625"/>
          </a:xfrm>
          <a:prstGeom prst="rect">
            <a:avLst/>
          </a:prstGeom>
        </p:spPr>
        <p:txBody>
          <a:bodyPr/>
          <a:lstStyle>
            <a:lvl1pPr>
              <a:defRPr sz="3200"/>
            </a:lvl1pPr>
            <a:lvl2pPr marL="718185" indent="-260985">
              <a:defRPr sz="3200"/>
            </a:lvl2pPr>
            <a:lvl3pPr marL="1219200" indent="-304800">
              <a:defRPr sz="3200"/>
            </a:lvl3pPr>
            <a:lvl4pPr marL="1737360" indent="-365760">
              <a:defRPr sz="3200"/>
            </a:lvl4pPr>
            <a:lvl5pPr marL="2194560" indent="-365760">
              <a:defRPr sz="3200"/>
            </a:lvl5pPr>
          </a:lstStyle>
          <a:p>
            <a:r>
              <a:t>正文级别 1</a:t>
            </a:r>
          </a:p>
          <a:p>
            <a:pPr lvl="1"/>
            <a:r>
              <a:t>正文级别 2</a:t>
            </a:r>
          </a:p>
          <a:p>
            <a:pPr lvl="2"/>
            <a:r>
              <a:t>正文级别 3</a:t>
            </a:r>
          </a:p>
          <a:p>
            <a:pPr lvl="3"/>
            <a:r>
              <a:t>正文级别 4</a:t>
            </a:r>
          </a:p>
          <a:p>
            <a:pPr lvl="4"/>
            <a:r>
              <a:t>正文级别 5</a:t>
            </a:r>
          </a:p>
        </p:txBody>
      </p:sp>
      <p:sp>
        <p:nvSpPr>
          <p:cNvPr id="74" name="文本占位符 3"/>
          <p:cNvSpPr>
            <a:spLocks noGrp="1"/>
          </p:cNvSpPr>
          <p:nvPr>
            <p:ph type="body" sz="quarter" idx="21"/>
          </p:nvPr>
        </p:nvSpPr>
        <p:spPr>
          <a:xfrm>
            <a:off x="839787" y="2057400"/>
            <a:ext cx="3932238" cy="3811588"/>
          </a:xfrm>
          <a:prstGeom prst="rect">
            <a:avLst/>
          </a:prstGeom>
        </p:spPr>
        <p:txBody>
          <a:bodyPr/>
          <a:lstStyle/>
          <a:p/>
        </p:txBody>
      </p:sp>
      <p:sp>
        <p:nvSpPr>
          <p:cNvPr id="75"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图片与标题">
    <p:spTree>
      <p:nvGrpSpPr>
        <p:cNvPr id="1" name=""/>
        <p:cNvGrpSpPr/>
        <p:nvPr/>
      </p:nvGrpSpPr>
      <p:grpSpPr>
        <a:xfrm>
          <a:off x="0" y="0"/>
          <a:ext cx="0" cy="0"/>
          <a:chOff x="0" y="0"/>
          <a:chExt cx="0" cy="0"/>
        </a:xfrm>
      </p:grpSpPr>
      <p:sp>
        <p:nvSpPr>
          <p:cNvPr id="82" name="标题文本"/>
          <p:cNvSpPr txBox="1">
            <a:spLocks noGrp="1"/>
          </p:cNvSpPr>
          <p:nvPr>
            <p:ph type="title" hasCustomPrompt="1"/>
          </p:nvPr>
        </p:nvSpPr>
        <p:spPr>
          <a:xfrm>
            <a:off x="839787" y="457200"/>
            <a:ext cx="3932240" cy="1600200"/>
          </a:xfrm>
          <a:prstGeom prst="rect">
            <a:avLst/>
          </a:prstGeom>
        </p:spPr>
        <p:txBody>
          <a:bodyPr anchor="b"/>
          <a:lstStyle>
            <a:lvl1pPr>
              <a:defRPr sz="3200"/>
            </a:lvl1pPr>
          </a:lstStyle>
          <a:p>
            <a:r>
              <a:t>标题文本</a:t>
            </a:r>
          </a:p>
        </p:txBody>
      </p:sp>
      <p:sp>
        <p:nvSpPr>
          <p:cNvPr id="83" name="图片占位符 2"/>
          <p:cNvSpPr>
            <a:spLocks noGrp="1"/>
          </p:cNvSpPr>
          <p:nvPr>
            <p:ph type="pic" sz="half" idx="21"/>
          </p:nvPr>
        </p:nvSpPr>
        <p:spPr>
          <a:xfrm>
            <a:off x="5183187" y="987425"/>
            <a:ext cx="6172204" cy="4873625"/>
          </a:xfrm>
          <a:prstGeom prst="rect">
            <a:avLst/>
          </a:prstGeom>
        </p:spPr>
        <p:txBody>
          <a:bodyPr lIns="91439" tIns="45719" rIns="91439" bIns="45719">
            <a:noAutofit/>
          </a:bodyPr>
          <a:lstStyle/>
          <a:p/>
        </p:txBody>
      </p:sp>
      <p:sp>
        <p:nvSpPr>
          <p:cNvPr id="84" name="正文级别 1…"/>
          <p:cNvSpPr txBox="1">
            <a:spLocks noGrp="1"/>
          </p:cNvSpPr>
          <p:nvPr>
            <p:ph type="body" sz="quarter" idx="1" hasCustomPrompt="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正文级别 1</a:t>
            </a:r>
          </a:p>
          <a:p>
            <a:pPr lvl="1"/>
            <a:r>
              <a:t>正文级别 2</a:t>
            </a:r>
          </a:p>
          <a:p>
            <a:pPr lvl="2"/>
            <a:r>
              <a:t>正文级别 3</a:t>
            </a:r>
          </a:p>
          <a:p>
            <a:pPr lvl="3"/>
            <a:r>
              <a:t>正文级别 4</a:t>
            </a:r>
          </a:p>
          <a:p>
            <a:pPr lvl="4"/>
            <a:r>
              <a:t>正文级别 5</a:t>
            </a:r>
          </a:p>
        </p:txBody>
      </p:sp>
      <p:sp>
        <p:nvSpPr>
          <p:cNvPr id="85"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1.png"/><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slideLayout" Target="../slideLayouts/slideLayout26.xml"/><Relationship Id="rId7" Type="http://schemas.openxmlformats.org/officeDocument/2006/relationships/slideLayout" Target="../slideLayouts/slideLayout25.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3" Type="http://schemas.openxmlformats.org/officeDocument/2006/relationships/slideLayout" Target="../slideLayouts/slideLayout21.xml"/><Relationship Id="rId2" Type="http://schemas.openxmlformats.org/officeDocument/2006/relationships/slideLayout" Target="../slideLayouts/slideLayout20.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slideLayout" Target="../slideLayouts/slideLayout29.xml"/><Relationship Id="rId10" Type="http://schemas.openxmlformats.org/officeDocument/2006/relationships/slideLayout" Target="../slideLayouts/slideLayout28.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文本"/>
          <p:cNvSpPr txBox="1">
            <a:spLocks noGrp="1"/>
          </p:cNvSpPr>
          <p:nvPr>
            <p:ph type="title"/>
          </p:nvPr>
        </p:nvSpPr>
        <p:spPr>
          <a:xfrm>
            <a:off x="838200" y="365125"/>
            <a:ext cx="10515600" cy="1325563"/>
          </a:xfrm>
          <a:prstGeom prst="rect">
            <a:avLst/>
          </a:prstGeom>
          <a:ln w="12700">
            <a:miter lim="400000"/>
          </a:ln>
        </p:spPr>
        <p:txBody>
          <a:bodyPr lIns="45718" tIns="45718" rIns="45718" bIns="45718" anchor="ctr">
            <a:normAutofit/>
          </a:bodyPr>
          <a:lstStyle/>
          <a:p>
            <a:r>
              <a:t>标题文本</a:t>
            </a:r>
          </a:p>
        </p:txBody>
      </p:sp>
      <p:sp>
        <p:nvSpPr>
          <p:cNvPr id="3" name="正文级别 1…"/>
          <p:cNvSpPr txBox="1">
            <a:spLocks noGrp="1"/>
          </p:cNvSpPr>
          <p:nvPr>
            <p:ph type="body" idx="1"/>
          </p:nvPr>
        </p:nvSpPr>
        <p:spPr>
          <a:xfrm>
            <a:off x="838200" y="1825625"/>
            <a:ext cx="10515600" cy="4351338"/>
          </a:xfrm>
          <a:prstGeom prst="rect">
            <a:avLst/>
          </a:prstGeom>
          <a:ln w="12700">
            <a:miter lim="400000"/>
          </a:ln>
        </p:spPr>
        <p:txBody>
          <a:bodyPr lIns="45718" tIns="45718" rIns="45718" bIns="45718">
            <a:normAutofit/>
          </a:bodyPr>
          <a:lstStyle/>
          <a:p>
            <a:r>
              <a:t>正文级别 1</a:t>
            </a:r>
          </a:p>
          <a:p>
            <a:pPr lvl="1"/>
            <a:r>
              <a:t>正文级别 2</a:t>
            </a:r>
          </a:p>
          <a:p>
            <a:pPr lvl="2"/>
            <a:r>
              <a:t>正文级别 3</a:t>
            </a:r>
          </a:p>
          <a:p>
            <a:pPr lvl="3"/>
            <a:r>
              <a:t>正文级别 4</a:t>
            </a:r>
          </a:p>
          <a:p>
            <a:pPr lvl="4"/>
            <a:r>
              <a:t>正文级别 5</a:t>
            </a:r>
          </a:p>
        </p:txBody>
      </p:sp>
      <p:sp>
        <p:nvSpPr>
          <p:cNvPr id="4" name="幻灯片编号"/>
          <p:cNvSpPr txBox="1">
            <a:spLocks noGrp="1"/>
          </p:cNvSpPr>
          <p:nvPr>
            <p:ph type="sldNum" sz="quarter" idx="2"/>
          </p:nvPr>
        </p:nvSpPr>
        <p:spPr>
          <a:xfrm>
            <a:off x="11095181" y="6414762"/>
            <a:ext cx="258620" cy="248301"/>
          </a:xfrm>
          <a:prstGeom prst="rect">
            <a:avLst/>
          </a:prstGeom>
          <a:ln w="12700">
            <a:miter lim="400000"/>
          </a:ln>
        </p:spPr>
        <p:txBody>
          <a:bodyPr wrap="none" lIns="45718" tIns="45718" rIns="45718" bIns="45718" anchor="ctr">
            <a:spAutoFit/>
          </a:bodyPr>
          <a:lstStyle>
            <a:lvl1pPr algn="r">
              <a:defRPr sz="1200">
                <a:solidFill>
                  <a:srgbClr val="888888"/>
                </a:solidFill>
                <a:latin typeface="+mn-lt"/>
                <a:ea typeface="+mn-ea"/>
                <a:cs typeface="+mn-cs"/>
                <a:sym typeface="Calibri" panose="020F0502020204030204"/>
              </a:defRPr>
            </a:lvl1pPr>
          </a:lstStyle>
          <a:p>
            <a:fld id="{86CB4B4D-7CA3-9044-876B-883B54F8677D}" type="slidenum">
              <a:rPr/>
            </a:fld>
            <a:endParaRPr/>
          </a:p>
        </p:txBody>
      </p:sp>
      <p:pic>
        <p:nvPicPr>
          <p:cNvPr id="12" name="图片 11" descr="水印"/>
          <p:cNvPicPr>
            <a:picLocks noChangeAspect="1"/>
          </p:cNvPicPr>
          <p:nvPr userDrawn="1"/>
        </p:nvPicPr>
        <p:blipFill>
          <a:blip r:embed="rId19"/>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spd="med"/>
  <p:txStyles>
    <p:titleStyle>
      <a:lvl1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Calibri" panose="020F0502020204030204"/>
        </a:defRPr>
      </a:lvl1pPr>
      <a:lvl2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Calibri" panose="020F0502020204030204"/>
        </a:defRPr>
      </a:lvl2pPr>
      <a:lvl3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Calibri" panose="020F0502020204030204"/>
        </a:defRPr>
      </a:lvl3pPr>
      <a:lvl4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Calibri" panose="020F0502020204030204"/>
        </a:defRPr>
      </a:lvl4pPr>
      <a:lvl5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Calibri" panose="020F0502020204030204"/>
        </a:defRPr>
      </a:lvl5pPr>
      <a:lvl6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Calibri" panose="020F0502020204030204"/>
        </a:defRPr>
      </a:lvl6pPr>
      <a:lvl7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Calibri" panose="020F0502020204030204"/>
        </a:defRPr>
      </a:lvl7pPr>
      <a:lvl8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Calibri" panose="020F0502020204030204"/>
        </a:defRPr>
      </a:lvl8pPr>
      <a:lvl9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Calibri" panose="020F0502020204030204"/>
        </a:defRPr>
      </a:lvl9pPr>
    </p:titleStyle>
    <p:bodyStyle>
      <a:lvl1pPr marL="228600" marR="0" indent="-228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Calibri" panose="020F0502020204030204"/>
        </a:defRPr>
      </a:lvl1pPr>
      <a:lvl2pPr marL="723900" marR="0" indent="-2667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Calibri" panose="020F0502020204030204"/>
        </a:defRPr>
      </a:lvl2pPr>
      <a:lvl3pPr marL="1234440" marR="0" indent="-32004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Calibri" panose="020F0502020204030204"/>
        </a:defRPr>
      </a:lvl3pPr>
      <a:lvl4pPr marL="1727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Calibri" panose="020F0502020204030204"/>
        </a:defRPr>
      </a:lvl4pPr>
      <a:lvl5pPr marL="21844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Calibri" panose="020F0502020204030204"/>
        </a:defRPr>
      </a:lvl5pPr>
      <a:lvl6pPr marL="26416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Calibri" panose="020F0502020204030204"/>
        </a:defRPr>
      </a:lvl6pPr>
      <a:lvl7pPr marL="30988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Calibri" panose="020F0502020204030204"/>
        </a:defRPr>
      </a:lvl7pPr>
      <a:lvl8pPr marL="35560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Calibri" panose="020F0502020204030204"/>
        </a:defRPr>
      </a:lvl8pPr>
      <a:lvl9pPr marL="4013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Calibri" panose="020F0502020204030204"/>
        </a:defRPr>
      </a:lvl9pPr>
    </p:bodyStyle>
    <p:otherStyle>
      <a:lvl1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1pPr>
      <a:lvl2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2pPr>
      <a:lvl3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3pPr>
      <a:lvl4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4pPr>
      <a:lvl5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5pPr>
      <a:lvl6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6pPr>
      <a:lvl7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7pPr>
      <a:lvl8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8pPr>
      <a:lvl9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image" Target="../media/image13.png"/><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image" Target="../media/image17.png"/><Relationship Id="rId1"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4.png"/><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20.jpeg"/></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image" Target="../media/image21.png"/><Relationship Id="rId2" Type="http://schemas.microsoft.com/office/2007/relationships/media" Target="../media/media1.mp3"/><Relationship Id="rId1" Type="http://schemas.openxmlformats.org/officeDocument/2006/relationships/audio" Target="../media/media1.mp3"/></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xml"/><Relationship Id="rId3" Type="http://schemas.openxmlformats.org/officeDocument/2006/relationships/image" Target="../media/image21.png"/><Relationship Id="rId2" Type="http://schemas.microsoft.com/office/2007/relationships/media" Target="../media/media2.mp3"/><Relationship Id="rId1" Type="http://schemas.openxmlformats.org/officeDocument/2006/relationships/audio" Target="../media/media2.mp3"/></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0.xml"/><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0.xml"/><Relationship Id="rId2" Type="http://schemas.openxmlformats.org/officeDocument/2006/relationships/image" Target="../media/image8.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0.xml"/><Relationship Id="rId2" Type="http://schemas.openxmlformats.org/officeDocument/2006/relationships/image" Target="../media/image10.pn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0.xml"/><Relationship Id="rId2" Type="http://schemas.openxmlformats.org/officeDocument/2006/relationships/image" Target="../media/image12.png"/><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txBox="1"/>
          <p:nvPr/>
        </p:nvSpPr>
        <p:spPr>
          <a:xfrm>
            <a:off x="46990" y="577850"/>
            <a:ext cx="12098655" cy="6205220"/>
          </a:xfrm>
          <a:prstGeom prst="rect">
            <a:avLst/>
          </a:prstGeom>
          <a:noFill/>
        </p:spPr>
        <p:txBody>
          <a:bodyPr wrap="square" rtlCol="0">
            <a:spAutoFit/>
          </a:bodyPr>
          <a:lstStyle/>
          <a:p>
            <a:pPr indent="0" algn="l">
              <a:lnSpc>
                <a:spcPct val="90000"/>
              </a:lnSpc>
              <a:spcBef>
                <a:spcPts val="1000"/>
              </a:spcBef>
              <a:buClrTx/>
              <a:buSzTx/>
              <a:buFont typeface="Arial" panose="020B0604020202020204" pitchFamily="34" charset="0"/>
              <a:buNone/>
            </a:pPr>
            <a:r>
              <a:rPr lang="en-US" altLang="zh-CN" sz="2800">
                <a:latin typeface="Times New Roman" panose="02020603050405020304" charset="0"/>
                <a:ea typeface="华文中宋" panose="02010600040101010101" charset="-122"/>
                <a:cs typeface="Times New Roman" panose="02020603050405020304" charset="0"/>
                <a:sym typeface="+mn-ea"/>
              </a:rPr>
              <a:t>3</a:t>
            </a:r>
            <a:r>
              <a:rPr lang="zh-CN" altLang="en-US" sz="2800">
                <a:latin typeface="Times New Roman" panose="02020603050405020304" charset="0"/>
                <a:ea typeface="华文中宋" panose="02010600040101010101" charset="-122"/>
                <a:cs typeface="Times New Roman" panose="02020603050405020304" charset="0"/>
                <a:sym typeface="+mn-ea"/>
              </a:rPr>
              <a:t>. </a:t>
            </a:r>
            <a:r>
              <a:rPr lang="en-US" sz="2800">
                <a:solidFill>
                  <a:srgbClr val="3333FF"/>
                </a:solidFill>
                <a:latin typeface="Times New Roman" panose="02020603050405020304" charset="0"/>
                <a:cs typeface="Times New Roman" panose="02020603050405020304" charset="0"/>
                <a:sym typeface="+mn-ea"/>
              </a:rPr>
              <a:t>encounter</a:t>
            </a:r>
            <a:r>
              <a:rPr lang="en-US" altLang="zh-CN" sz="2800">
                <a:latin typeface="Times New Roman" panose="02020603050405020304" charset="0"/>
                <a:ea typeface="华文中宋" panose="02010600040101010101" charset="-122"/>
                <a:cs typeface="Times New Roman" panose="02020603050405020304" charset="0"/>
                <a:sym typeface="+mn-ea"/>
              </a:rPr>
              <a:t>: </a:t>
            </a:r>
            <a:endParaRPr lang="en-US" altLang="zh-CN" sz="2800">
              <a:latin typeface="Times New Roman" panose="02020603050405020304" charset="0"/>
              <a:ea typeface="华文中宋" panose="02010600040101010101" charset="-122"/>
              <a:cs typeface="Times New Roman" panose="02020603050405020304" charset="0"/>
              <a:sym typeface="+mn-ea"/>
            </a:endParaRPr>
          </a:p>
          <a:p>
            <a:pPr marL="514350" indent="-514350" algn="l">
              <a:lnSpc>
                <a:spcPct val="90000"/>
              </a:lnSpc>
              <a:spcBef>
                <a:spcPts val="1000"/>
              </a:spcBef>
              <a:buClrTx/>
              <a:buSzTx/>
              <a:buFont typeface="+mj-ea"/>
              <a:buAutoNum type="circleNumDbPlain"/>
            </a:pPr>
            <a:r>
              <a:rPr lang="en-US" altLang="zh-CN" sz="2800">
                <a:latin typeface="Times New Roman" panose="02020603050405020304" charset="0"/>
                <a:ea typeface="华文中宋" panose="02010600040101010101" charset="-122"/>
                <a:cs typeface="Times New Roman" panose="02020603050405020304" charset="0"/>
                <a:sym typeface="+mn-ea"/>
              </a:rPr>
              <a:t>If you encounter problems or difficulties, you experience them.      </a:t>
            </a:r>
            <a:endParaRPr lang="en-US" altLang="zh-CN" sz="2800">
              <a:latin typeface="Times New Roman" panose="02020603050405020304" charset="0"/>
              <a:ea typeface="华文中宋" panose="02010600040101010101" charset="-122"/>
              <a:cs typeface="Times New Roman" panose="02020603050405020304" charset="0"/>
              <a:sym typeface="+mn-ea"/>
            </a:endParaRPr>
          </a:p>
          <a:p>
            <a:pPr algn="l">
              <a:lnSpc>
                <a:spcPct val="90000"/>
              </a:lnSpc>
              <a:spcBef>
                <a:spcPts val="1000"/>
              </a:spcBef>
              <a:buClrTx/>
              <a:buSzTx/>
              <a:buFont typeface="+mj-ea"/>
            </a:pPr>
            <a:r>
              <a:rPr lang="en-US" altLang="zh-CN" sz="2800">
                <a:latin typeface="Times New Roman" panose="02020603050405020304" charset="0"/>
                <a:ea typeface="华文中宋" panose="02010600040101010101" charset="-122"/>
                <a:cs typeface="Times New Roman" panose="02020603050405020304" charset="0"/>
                <a:sym typeface="+mn-ea"/>
              </a:rPr>
              <a:t>      </a:t>
            </a:r>
            <a:r>
              <a:rPr lang="zh-CN" altLang="en-US" sz="2800">
                <a:latin typeface="Times New Roman" panose="02020603050405020304" charset="0"/>
                <a:ea typeface="华文中宋" panose="02010600040101010101" charset="-122"/>
                <a:cs typeface="Times New Roman" panose="02020603050405020304" charset="0"/>
                <a:sym typeface="+mn-ea"/>
              </a:rPr>
              <a:t>遇到；遭遇（问题、困难）</a:t>
            </a:r>
            <a:endParaRPr lang="zh-CN" altLang="en-US" sz="2800">
              <a:latin typeface="Times New Roman" panose="02020603050405020304" charset="0"/>
              <a:ea typeface="华文中宋" panose="02010600040101010101" charset="-122"/>
              <a:cs typeface="Times New Roman" panose="02020603050405020304" charset="0"/>
              <a:sym typeface="+mn-ea"/>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ea typeface="华文中宋" panose="02010600040101010101" charset="-122"/>
                <a:cs typeface="Times New Roman" panose="02020603050405020304" charset="0"/>
                <a:sym typeface="+mn-ea"/>
              </a:rPr>
              <a:t>Environmental problems they found here are among the worst they encountered. </a:t>
            </a:r>
            <a:endParaRPr lang="en-US" altLang="zh-CN" sz="2800">
              <a:latin typeface="Times New Roman" panose="02020603050405020304" charset="0"/>
              <a:ea typeface="华文中宋" panose="02010600040101010101" charset="-122"/>
              <a:cs typeface="Times New Roman" panose="02020603050405020304" charset="0"/>
              <a:sym typeface="+mn-ea"/>
            </a:endParaRPr>
          </a:p>
          <a:p>
            <a:pPr algn="l">
              <a:lnSpc>
                <a:spcPct val="90000"/>
              </a:lnSpc>
              <a:spcBef>
                <a:spcPts val="1000"/>
              </a:spcBef>
              <a:buClrTx/>
              <a:buSzTx/>
              <a:buFont typeface="Wingdings" panose="05000000000000000000" charset="0"/>
            </a:pPr>
            <a:r>
              <a:rPr lang="en-US" altLang="zh-CN" sz="2800">
                <a:latin typeface="Times New Roman" panose="02020603050405020304" charset="0"/>
                <a:ea typeface="华文中宋" panose="02010600040101010101" charset="-122"/>
                <a:cs typeface="Times New Roman" panose="02020603050405020304" charset="0"/>
                <a:sym typeface="+mn-ea"/>
              </a:rPr>
              <a:t>     </a:t>
            </a:r>
            <a:r>
              <a:rPr sz="2800">
                <a:latin typeface="Times New Roman" panose="02020603050405020304" charset="0"/>
                <a:ea typeface="华文中宋" panose="02010600040101010101" charset="-122"/>
                <a:cs typeface="Times New Roman" panose="02020603050405020304" charset="0"/>
                <a:sym typeface="+mn-ea"/>
              </a:rPr>
              <a:t>他们在此处发现的环境问题是他们遇到过的最严重的</a:t>
            </a:r>
            <a:r>
              <a:rPr lang="zh-CN" altLang="en-US" sz="2800">
                <a:latin typeface="Times New Roman" panose="02020603050405020304" charset="0"/>
                <a:ea typeface="华文中宋" panose="02010600040101010101" charset="-122"/>
                <a:cs typeface="Times New Roman" panose="02020603050405020304" charset="0"/>
                <a:sym typeface="+mn-ea"/>
              </a:rPr>
              <a:t>。</a:t>
            </a:r>
            <a:r>
              <a:rPr lang="en-US" altLang="zh-CN" sz="2800">
                <a:latin typeface="Times New Roman" panose="02020603050405020304" charset="0"/>
                <a:ea typeface="华文中宋" panose="02010600040101010101" charset="-122"/>
                <a:cs typeface="Times New Roman" panose="02020603050405020304" charset="0"/>
                <a:sym typeface="+mn-ea"/>
              </a:rPr>
              <a:t> </a:t>
            </a:r>
            <a:endParaRPr lang="en-US" altLang="zh-CN" sz="2800">
              <a:latin typeface="Times New Roman" panose="02020603050405020304" charset="0"/>
              <a:ea typeface="华文中宋" panose="02010600040101010101" charset="-122"/>
              <a:cs typeface="Times New Roman" panose="02020603050405020304" charset="0"/>
              <a:sym typeface="+mn-ea"/>
            </a:endParaRPr>
          </a:p>
          <a:p>
            <a:pPr marL="514350" indent="-514350" algn="l">
              <a:lnSpc>
                <a:spcPct val="90000"/>
              </a:lnSpc>
              <a:spcBef>
                <a:spcPts val="1000"/>
              </a:spcBef>
              <a:buClrTx/>
              <a:buSzTx/>
              <a:buFont typeface="+mj-ea"/>
              <a:buAutoNum type="circleNumDbPlain" startAt="2"/>
            </a:pPr>
            <a:r>
              <a:rPr lang="en-US" altLang="zh-CN" sz="2800">
                <a:latin typeface="Times New Roman" panose="02020603050405020304" charset="0"/>
                <a:ea typeface="华文中宋" panose="02010600040101010101" charset="-122"/>
                <a:cs typeface="Times New Roman" panose="02020603050405020304" charset="0"/>
                <a:sym typeface="+mn-ea"/>
              </a:rPr>
              <a:t>If you encounter someone, you meet them, usually unexpectedly.  </a:t>
            </a:r>
            <a:r>
              <a:rPr lang="zh-CN" altLang="en-US" sz="2800">
                <a:latin typeface="Times New Roman" panose="02020603050405020304" charset="0"/>
                <a:ea typeface="华文中宋" panose="02010600040101010101" charset="-122"/>
                <a:cs typeface="Times New Roman" panose="02020603050405020304" charset="0"/>
                <a:sym typeface="+mn-ea"/>
              </a:rPr>
              <a:t>偶遇；邂逅</a:t>
            </a:r>
            <a:endParaRPr lang="zh-CN" altLang="en-US" sz="2800">
              <a:latin typeface="Times New Roman" panose="02020603050405020304" charset="0"/>
              <a:ea typeface="华文中宋" panose="02010600040101010101" charset="-122"/>
              <a:cs typeface="Times New Roman" panose="02020603050405020304" charset="0"/>
              <a:sym typeface="+mn-ea"/>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ea typeface="华文中宋" panose="02010600040101010101" charset="-122"/>
                <a:cs typeface="Times New Roman" panose="02020603050405020304" charset="0"/>
              </a:rPr>
              <a:t>Renata wrote him that she had encountered her long-estranged father.     </a:t>
            </a:r>
            <a:endParaRPr lang="en-US" altLang="zh-CN" sz="2800">
              <a:latin typeface="Times New Roman" panose="02020603050405020304" charset="0"/>
              <a:ea typeface="华文中宋" panose="02010600040101010101" charset="-122"/>
              <a:cs typeface="Times New Roman" panose="02020603050405020304" charset="0"/>
            </a:endParaRPr>
          </a:p>
          <a:p>
            <a:pPr algn="l">
              <a:lnSpc>
                <a:spcPct val="90000"/>
              </a:lnSpc>
              <a:spcBef>
                <a:spcPts val="1000"/>
              </a:spcBef>
              <a:buClrTx/>
              <a:buSzTx/>
              <a:buFont typeface="Wingdings" panose="05000000000000000000" charset="0"/>
            </a:pPr>
            <a:r>
              <a:rPr lang="en-US" altLang="zh-CN" sz="2800">
                <a:latin typeface="Times New Roman" panose="02020603050405020304" charset="0"/>
                <a:ea typeface="华文中宋" panose="02010600040101010101" charset="-122"/>
                <a:cs typeface="Times New Roman" panose="02020603050405020304" charset="0"/>
              </a:rPr>
              <a:t>     </a:t>
            </a:r>
            <a:r>
              <a:rPr lang="zh-CN" altLang="en-US" sz="2800">
                <a:latin typeface="Times New Roman" panose="02020603050405020304" charset="0"/>
                <a:ea typeface="华文中宋" panose="02010600040101010101" charset="-122"/>
                <a:cs typeface="Times New Roman" panose="02020603050405020304" charset="0"/>
              </a:rPr>
              <a:t>雷娜塔写信告诉他说她碰到了分离多年的父亲。</a:t>
            </a:r>
            <a:endParaRPr lang="en-US" altLang="zh-CN" sz="2800">
              <a:latin typeface="Times New Roman" panose="02020603050405020304" charset="0"/>
              <a:ea typeface="华文中宋" panose="02010600040101010101" charset="-122"/>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endParaRPr lang="en-US" altLang="zh-CN" sz="2800">
              <a:latin typeface="Times New Roman" panose="02020603050405020304" charset="0"/>
              <a:ea typeface="华文中宋" panose="02010600040101010101" charset="-122"/>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2800">
              <a:latin typeface="Times New Roman" panose="02020603050405020304" charset="0"/>
              <a:ea typeface="华文中宋" panose="02010600040101010101" charset="-122"/>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3200">
              <a:latin typeface="Times New Roman" panose="02020603050405020304" charset="0"/>
              <a:cs typeface="Times New Roman" panose="02020603050405020304" charset="0"/>
            </a:endParaRPr>
          </a:p>
          <a:p>
            <a:pPr algn="l">
              <a:lnSpc>
                <a:spcPct val="90000"/>
              </a:lnSpc>
              <a:spcBef>
                <a:spcPts val="1000"/>
              </a:spcBef>
              <a:buClrTx/>
              <a:buSzTx/>
              <a:buFont typeface="+mj-ea"/>
            </a:pPr>
            <a:endParaRPr lang="zh-CN" altLang="en-US" sz="2800">
              <a:latin typeface="Times New Roman" panose="02020603050405020304" charset="0"/>
              <a:ea typeface="华文中宋" panose="02010600040101010101" charset="-122"/>
              <a:cs typeface="Times New Roman" panose="02020603050405020304" charset="0"/>
              <a:sym typeface="+mn-ea"/>
            </a:endParaRPr>
          </a:p>
        </p:txBody>
      </p:sp>
      <p:sp>
        <p:nvSpPr>
          <p:cNvPr id="261" name="文本框 1"/>
          <p:cNvSpPr txBox="1"/>
          <p:nvPr/>
        </p:nvSpPr>
        <p:spPr>
          <a:xfrm>
            <a:off x="191135" y="4672965"/>
            <a:ext cx="1565910" cy="520700"/>
          </a:xfrm>
          <a:prstGeom prst="rect">
            <a:avLst/>
          </a:prstGeom>
          <a:solidFill>
            <a:srgbClr val="0070C0"/>
          </a:solidFill>
          <a:ln w="12700">
            <a:miter lim="400000"/>
          </a:ln>
        </p:spPr>
        <p:txBody>
          <a:bodyPr wrap="square" lIns="45718" tIns="45718" rIns="45718" bIns="45718">
            <a:spAutoFit/>
          </a:bodyPr>
          <a:lstStyle>
            <a:lvl1pPr>
              <a:defRPr sz="2800" b="1">
                <a:solidFill>
                  <a:srgbClr val="FFFFFF"/>
                </a:solidFill>
              </a:defRPr>
            </a:lvl1pPr>
          </a:lstStyle>
          <a:p>
            <a:r>
              <a:rPr>
                <a:latin typeface="微软雅黑" panose="020B0503020204020204" charset="-122"/>
                <a:ea typeface="微软雅黑" panose="020B0503020204020204" charset="-122"/>
              </a:rPr>
              <a:t>翻译句子</a:t>
            </a:r>
            <a:endParaRPr>
              <a:latin typeface="微软雅黑" panose="020B0503020204020204" charset="-122"/>
              <a:ea typeface="微软雅黑" panose="020B0503020204020204" charset="-122"/>
            </a:endParaRPr>
          </a:p>
        </p:txBody>
      </p:sp>
      <p:sp>
        <p:nvSpPr>
          <p:cNvPr id="264" name="文本框 7"/>
          <p:cNvSpPr txBox="1"/>
          <p:nvPr/>
        </p:nvSpPr>
        <p:spPr>
          <a:xfrm>
            <a:off x="139700" y="5886450"/>
            <a:ext cx="7621270" cy="476885"/>
          </a:xfrm>
          <a:prstGeom prst="rect">
            <a:avLst/>
          </a:prstGeom>
          <a:ln w="12700">
            <a:miter lim="400000"/>
          </a:ln>
        </p:spPr>
        <p:txBody>
          <a:bodyPr wrap="square" lIns="45718" tIns="45718" rIns="45718" bIns="45718">
            <a:spAutoFit/>
          </a:bodyPr>
          <a:lstStyle>
            <a:lvl1pPr>
              <a:lnSpc>
                <a:spcPct val="90000"/>
              </a:lnSpc>
              <a:spcBef>
                <a:spcPts val="1000"/>
              </a:spcBef>
              <a:defRPr sz="2800">
                <a:latin typeface="华文中宋" panose="02010600040101010101" charset="-122"/>
                <a:ea typeface="华文中宋" panose="02010600040101010101" charset="-122"/>
                <a:cs typeface="华文中宋" panose="02010600040101010101" charset="-122"/>
                <a:sym typeface="华文中宋" panose="02010600040101010101" charset="-122"/>
              </a:defRPr>
            </a:lvl1pPr>
          </a:lstStyle>
          <a:p>
            <a:r>
              <a:rPr lang="zh-CN"/>
              <a:t>我们在每天的生活中会面临这样或那样的压力</a:t>
            </a:r>
            <a:r>
              <a:t>。</a:t>
            </a:r>
          </a:p>
        </p:txBody>
      </p:sp>
      <p:sp>
        <p:nvSpPr>
          <p:cNvPr id="265" name="文本框 8"/>
          <p:cNvSpPr txBox="1"/>
          <p:nvPr/>
        </p:nvSpPr>
        <p:spPr>
          <a:xfrm>
            <a:off x="191135" y="5264785"/>
            <a:ext cx="6318885" cy="520700"/>
          </a:xfrm>
          <a:prstGeom prst="rect">
            <a:avLst/>
          </a:prstGeom>
          <a:ln w="12700">
            <a:miter lim="400000"/>
          </a:ln>
        </p:spPr>
        <p:txBody>
          <a:bodyPr wrap="square" lIns="45718" tIns="45718" rIns="45718" bIns="45718">
            <a:spAutoFit/>
          </a:bodyPr>
          <a:lstStyle>
            <a:lvl1pPr>
              <a:defRPr sz="28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t>Did you encounter anyone in the building?</a:t>
            </a:r>
          </a:p>
        </p:txBody>
      </p:sp>
      <p:sp>
        <p:nvSpPr>
          <p:cNvPr id="266" name="直接连接符 8"/>
          <p:cNvSpPr/>
          <p:nvPr/>
        </p:nvSpPr>
        <p:spPr>
          <a:xfrm flipV="1">
            <a:off x="223520" y="5730875"/>
            <a:ext cx="6096635" cy="34290"/>
          </a:xfrm>
          <a:prstGeom prst="line">
            <a:avLst/>
          </a:prstGeom>
          <a:ln w="28575">
            <a:solidFill>
              <a:srgbClr val="000000"/>
            </a:solidFill>
            <a:miter/>
          </a:ln>
        </p:spPr>
        <p:txBody>
          <a:bodyPr lIns="45718" tIns="45718" rIns="45718" bIns="45718"/>
          <a:lstStyle/>
          <a:p/>
        </p:txBody>
      </p:sp>
      <p:sp>
        <p:nvSpPr>
          <p:cNvPr id="3" name="文本框 2"/>
          <p:cNvSpPr txBox="1"/>
          <p:nvPr/>
        </p:nvSpPr>
        <p:spPr>
          <a:xfrm>
            <a:off x="0" y="0"/>
            <a:ext cx="1948180" cy="521970"/>
          </a:xfrm>
          <a:prstGeom prst="rect">
            <a:avLst/>
          </a:prstGeom>
          <a:solidFill>
            <a:srgbClr val="70AD47"/>
          </a:solidFill>
        </p:spPr>
        <p:txBody>
          <a:bodyPr wrap="square" rtlCol="0">
            <a:spAutoFit/>
          </a:bodyPr>
          <a:p>
            <a:pPr lvl="0" algn="l">
              <a:buClrTx/>
              <a:buSzTx/>
              <a:buFontTx/>
            </a:pPr>
            <a:r>
              <a:rPr kumimoji="1" lang="zh-CN" sz="2800" b="1" dirty="0">
                <a:solidFill>
                  <a:sysClr val="window" lastClr="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词汇讲解</a:t>
            </a:r>
            <a:r>
              <a:rPr kumimoji="1" lang="en-US" altLang="zh-CN" sz="2800" b="1" dirty="0">
                <a:solidFill>
                  <a:sysClr val="window" lastClr="FFFFFF"/>
                </a:solidFill>
                <a:latin typeface="微软雅黑" panose="020B0503020204020204" charset="-122"/>
                <a:ea typeface="微软雅黑" panose="020B0503020204020204" charset="-122"/>
                <a:cs typeface="微软雅黑" panose="020B0503020204020204" charset="-122"/>
                <a:sym typeface="+mn-ea"/>
              </a:rPr>
              <a:t> 3</a:t>
            </a:r>
            <a:endParaRPr kumimoji="1" lang="en-US" altLang="zh-CN" sz="2800" b="1" dirty="0">
              <a:solidFill>
                <a:sysClr val="window" lastClr="FFFFFF"/>
              </a:solidFill>
              <a:latin typeface="微软雅黑" panose="020B0503020204020204" charset="-122"/>
              <a:ea typeface="微软雅黑" panose="020B0503020204020204" charset="-122"/>
              <a:cs typeface="微软雅黑" panose="020B0503020204020204" charset="-122"/>
              <a:sym typeface="+mn-ea"/>
            </a:endParaRPr>
          </a:p>
        </p:txBody>
      </p:sp>
      <p:sp>
        <p:nvSpPr>
          <p:cNvPr id="4" name="文本框 8"/>
          <p:cNvSpPr txBox="1"/>
          <p:nvPr/>
        </p:nvSpPr>
        <p:spPr>
          <a:xfrm>
            <a:off x="104775" y="6296660"/>
            <a:ext cx="10102215" cy="520700"/>
          </a:xfrm>
          <a:prstGeom prst="rect">
            <a:avLst/>
          </a:prstGeom>
          <a:ln w="12700">
            <a:miter lim="400000"/>
          </a:ln>
        </p:spPr>
        <p:txBody>
          <a:bodyPr wrap="square" lIns="45718" tIns="45718" rIns="45718" bIns="45718">
            <a:spAutoFit/>
          </a:bodyPr>
          <a:lstStyle>
            <a:lvl1pPr>
              <a:defRPr sz="28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US"/>
              <a:t>Every day of our lives we encounter stresses of one kind or another</a:t>
            </a:r>
            <a:r>
              <a:t>.</a:t>
            </a:r>
          </a:p>
        </p:txBody>
      </p:sp>
      <p:sp>
        <p:nvSpPr>
          <p:cNvPr id="5" name="直接连接符 8"/>
          <p:cNvSpPr/>
          <p:nvPr/>
        </p:nvSpPr>
        <p:spPr>
          <a:xfrm flipV="1">
            <a:off x="139700" y="6776720"/>
            <a:ext cx="9770110" cy="18415"/>
          </a:xfrm>
          <a:prstGeom prst="line">
            <a:avLst/>
          </a:prstGeom>
          <a:ln w="28575">
            <a:solidFill>
              <a:srgbClr val="000000"/>
            </a:solidFill>
            <a:miter/>
          </a:ln>
        </p:spPr>
        <p:txBody>
          <a:bodyPr lIns="45718" tIns="45718" rIns="45718" bIns="45718"/>
          <a:lstStyle/>
          <a:p/>
        </p:txBody>
      </p:sp>
      <p:sp>
        <p:nvSpPr>
          <p:cNvPr id="6" name="文本框 7"/>
          <p:cNvSpPr txBox="1"/>
          <p:nvPr/>
        </p:nvSpPr>
        <p:spPr>
          <a:xfrm>
            <a:off x="1948180" y="4716780"/>
            <a:ext cx="7621270" cy="476885"/>
          </a:xfrm>
          <a:prstGeom prst="rect">
            <a:avLst/>
          </a:prstGeom>
          <a:ln w="12700">
            <a:miter lim="400000"/>
          </a:ln>
        </p:spPr>
        <p:txBody>
          <a:bodyPr wrap="square" lIns="45718" tIns="45718" rIns="45718" bIns="45718">
            <a:spAutoFit/>
          </a:bodyPr>
          <a:lstStyle>
            <a:lvl1pPr>
              <a:lnSpc>
                <a:spcPct val="90000"/>
              </a:lnSpc>
              <a:spcBef>
                <a:spcPts val="1000"/>
              </a:spcBef>
              <a:defRPr sz="2800">
                <a:latin typeface="华文中宋" panose="02010600040101010101" charset="-122"/>
                <a:ea typeface="华文中宋" panose="02010600040101010101" charset="-122"/>
                <a:cs typeface="华文中宋" panose="02010600040101010101" charset="-122"/>
                <a:sym typeface="华文中宋" panose="02010600040101010101" charset="-122"/>
              </a:defRPr>
            </a:lvl1pPr>
          </a:lstStyle>
          <a:p>
            <a:r>
              <a:rPr lang="zh-CN"/>
              <a:t>你在大楼里遇到谁了么</a:t>
            </a:r>
            <a:r>
              <a:rPr lang="en-US" altLang="zh-CN"/>
              <a:t>?</a:t>
            </a:r>
            <a:endParaRPr lang="en-US" altLang="zh-CN"/>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down)">
                                      <p:cBhvr>
                                        <p:cTn id="7" dur="500"/>
                                        <p:tgtEl>
                                          <p:spTgt spid="2">
                                            <p:txEl>
                                              <p:pRg st="3" end="3"/>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wipe(down)">
                                      <p:cBhvr>
                                        <p:cTn id="10" dur="500"/>
                                        <p:tgtEl>
                                          <p:spTgt spid="2">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wipe(down)">
                                      <p:cBhvr>
                                        <p:cTn id="15" dur="500"/>
                                        <p:tgtEl>
                                          <p:spTgt spid="2">
                                            <p:txEl>
                                              <p:pRg st="6" end="6"/>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
                                            <p:txEl>
                                              <p:pRg st="7" end="7"/>
                                            </p:txEl>
                                          </p:spTgt>
                                        </p:tgtEl>
                                        <p:attrNameLst>
                                          <p:attrName>style.visibility</p:attrName>
                                        </p:attrNameLst>
                                      </p:cBhvr>
                                      <p:to>
                                        <p:strVal val="visible"/>
                                      </p:to>
                                    </p:set>
                                    <p:animEffect transition="in" filter="wipe(down)">
                                      <p:cBhvr>
                                        <p:cTn id="18" dur="500"/>
                                        <p:tgtEl>
                                          <p:spTgt spid="2">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61"/>
                                        </p:tgtEl>
                                        <p:attrNameLst>
                                          <p:attrName>style.visibility</p:attrName>
                                        </p:attrNameLst>
                                      </p:cBhvr>
                                      <p:to>
                                        <p:strVal val="visible"/>
                                      </p:to>
                                    </p:set>
                                    <p:animEffect transition="in" filter="wipe(down)">
                                      <p:cBhvr>
                                        <p:cTn id="23" dur="500"/>
                                        <p:tgtEl>
                                          <p:spTgt spid="26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par>
                                <p:cTn id="27" presetID="22" presetClass="entr" presetSubtype="4" fill="hold" nodeType="withEffect">
                                  <p:stCondLst>
                                    <p:cond delay="0"/>
                                  </p:stCondLst>
                                  <p:childTnLst>
                                    <p:set>
                                      <p:cBhvr>
                                        <p:cTn id="28" dur="1" fill="hold">
                                          <p:stCondLst>
                                            <p:cond delay="0"/>
                                          </p:stCondLst>
                                        </p:cTn>
                                        <p:tgtEl>
                                          <p:spTgt spid="266"/>
                                        </p:tgtEl>
                                        <p:attrNameLst>
                                          <p:attrName>style.visibility</p:attrName>
                                        </p:attrNameLst>
                                      </p:cBhvr>
                                      <p:to>
                                        <p:strVal val="visible"/>
                                      </p:to>
                                    </p:set>
                                    <p:animEffect transition="in" filter="wipe(down)">
                                      <p:cBhvr>
                                        <p:cTn id="29" dur="500"/>
                                        <p:tgtEl>
                                          <p:spTgt spid="26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65"/>
                                        </p:tgtEl>
                                        <p:attrNameLst>
                                          <p:attrName>style.visibility</p:attrName>
                                        </p:attrNameLst>
                                      </p:cBhvr>
                                      <p:to>
                                        <p:strVal val="visible"/>
                                      </p:to>
                                    </p:set>
                                    <p:animEffect transition="in" filter="wipe(down)">
                                      <p:cBhvr>
                                        <p:cTn id="34" dur="500"/>
                                        <p:tgtEl>
                                          <p:spTgt spid="26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64"/>
                                        </p:tgtEl>
                                        <p:attrNameLst>
                                          <p:attrName>style.visibility</p:attrName>
                                        </p:attrNameLst>
                                      </p:cBhvr>
                                      <p:to>
                                        <p:strVal val="visible"/>
                                      </p:to>
                                    </p:set>
                                    <p:animEffect transition="in" filter="wipe(down)">
                                      <p:cBhvr>
                                        <p:cTn id="39" dur="500"/>
                                        <p:tgtEl>
                                          <p:spTgt spid="264"/>
                                        </p:tgtEl>
                                      </p:cBhvr>
                                    </p:animEffect>
                                  </p:childTnLst>
                                </p:cTn>
                              </p:par>
                              <p:par>
                                <p:cTn id="40" presetID="22" presetClass="entr" presetSubtype="4"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down)">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down)">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0" bldLvl="0" animBg="1"/>
      <p:bldP spid="264" grpId="0"/>
      <p:bldP spid="265" grpId="0"/>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txBox="1"/>
          <p:nvPr/>
        </p:nvSpPr>
        <p:spPr>
          <a:xfrm>
            <a:off x="36195" y="491490"/>
            <a:ext cx="12098655" cy="6464300"/>
          </a:xfrm>
          <a:prstGeom prst="rect">
            <a:avLst/>
          </a:prstGeom>
          <a:noFill/>
        </p:spPr>
        <p:txBody>
          <a:bodyPr wrap="square" rtlCol="0">
            <a:spAutoFit/>
          </a:bodyPr>
          <a:lstStyle/>
          <a:p>
            <a:pPr indent="0" algn="l">
              <a:lnSpc>
                <a:spcPct val="90000"/>
              </a:lnSpc>
              <a:spcBef>
                <a:spcPts val="1000"/>
              </a:spcBef>
              <a:buClrTx/>
              <a:buSzTx/>
              <a:buFont typeface="Arial" panose="020B0604020202020204" pitchFamily="34" charset="0"/>
              <a:buNone/>
            </a:pPr>
            <a:r>
              <a:rPr lang="en-US" altLang="zh-CN" sz="2800">
                <a:latin typeface="Times New Roman" panose="02020603050405020304" charset="0"/>
                <a:ea typeface="华文中宋" panose="02010600040101010101" charset="-122"/>
                <a:cs typeface="Times New Roman" panose="02020603050405020304" charset="0"/>
                <a:sym typeface="+mn-ea"/>
              </a:rPr>
              <a:t>4</a:t>
            </a:r>
            <a:r>
              <a:rPr lang="zh-CN" altLang="en-US" sz="2800">
                <a:latin typeface="Times New Roman" panose="02020603050405020304" charset="0"/>
                <a:ea typeface="华文中宋" panose="02010600040101010101" charset="-122"/>
                <a:cs typeface="Times New Roman" panose="02020603050405020304" charset="0"/>
                <a:sym typeface="+mn-ea"/>
              </a:rPr>
              <a:t>. </a:t>
            </a:r>
            <a:r>
              <a:rPr lang="en-US" sz="2800">
                <a:solidFill>
                  <a:srgbClr val="3333FF"/>
                </a:solidFill>
                <a:latin typeface="Times New Roman" panose="02020603050405020304" charset="0"/>
                <a:cs typeface="Times New Roman" panose="02020603050405020304" charset="0"/>
                <a:sym typeface="+mn-ea"/>
              </a:rPr>
              <a:t>glow (n.)</a:t>
            </a:r>
            <a:r>
              <a:rPr lang="en-US" altLang="zh-CN" sz="2800">
                <a:latin typeface="Times New Roman" panose="02020603050405020304" charset="0"/>
                <a:ea typeface="华文中宋" panose="02010600040101010101" charset="-122"/>
                <a:cs typeface="Times New Roman" panose="02020603050405020304" charset="0"/>
                <a:sym typeface="+mn-ea"/>
              </a:rPr>
              <a:t>: </a:t>
            </a:r>
            <a:endParaRPr lang="en-US" altLang="zh-CN" sz="2800">
              <a:latin typeface="Times New Roman" panose="02020603050405020304" charset="0"/>
              <a:ea typeface="华文中宋" panose="02010600040101010101" charset="-122"/>
              <a:cs typeface="Times New Roman" panose="02020603050405020304" charset="0"/>
              <a:sym typeface="+mn-ea"/>
            </a:endParaRPr>
          </a:p>
          <a:p>
            <a:pPr marL="514350" indent="-514350" algn="l">
              <a:lnSpc>
                <a:spcPct val="90000"/>
              </a:lnSpc>
              <a:spcBef>
                <a:spcPts val="1000"/>
              </a:spcBef>
              <a:buClrTx/>
              <a:buSzTx/>
              <a:buFont typeface="+mj-ea"/>
              <a:buAutoNum type="circleNumDbPlain"/>
            </a:pPr>
            <a:r>
              <a:rPr lang="en-US" altLang="zh-CN" sz="2800">
                <a:latin typeface="Times New Roman" panose="02020603050405020304" charset="0"/>
                <a:ea typeface="华文中宋" panose="02010600040101010101" charset="-122"/>
                <a:cs typeface="Times New Roman" panose="02020603050405020304" charset="0"/>
                <a:sym typeface="+mn-ea"/>
              </a:rPr>
              <a:t>A glow is a dull, steady light, for example the light produced by a fire when there are no flames.    </a:t>
            </a:r>
            <a:r>
              <a:rPr lang="zh-CN" altLang="en-US" sz="2800">
                <a:latin typeface="Times New Roman" panose="02020603050405020304" charset="0"/>
                <a:ea typeface="华文中宋" panose="02010600040101010101" charset="-122"/>
                <a:cs typeface="Times New Roman" panose="02020603050405020304" charset="0"/>
                <a:sym typeface="+mn-ea"/>
              </a:rPr>
              <a:t>微弱稳定的光；暗淡的光</a:t>
            </a:r>
            <a:endParaRPr lang="zh-CN" altLang="en-US" sz="2800">
              <a:latin typeface="Times New Roman" panose="02020603050405020304" charset="0"/>
              <a:ea typeface="华文中宋" panose="02010600040101010101" charset="-122"/>
              <a:cs typeface="Times New Roman" panose="02020603050405020304" charset="0"/>
              <a:sym typeface="+mn-ea"/>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ea typeface="华文中宋" panose="02010600040101010101" charset="-122"/>
                <a:cs typeface="Times New Roman" panose="02020603050405020304" charset="0"/>
                <a:sym typeface="+mn-ea"/>
              </a:rPr>
              <a:t>The rising sun casts a golden glow over the fields. </a:t>
            </a:r>
            <a:endParaRPr lang="en-US" altLang="zh-CN" sz="2800">
              <a:latin typeface="Times New Roman" panose="02020603050405020304" charset="0"/>
              <a:ea typeface="华文中宋" panose="02010600040101010101" charset="-122"/>
              <a:cs typeface="Times New Roman" panose="02020603050405020304" charset="0"/>
              <a:sym typeface="+mn-ea"/>
            </a:endParaRPr>
          </a:p>
          <a:p>
            <a:pPr algn="l">
              <a:lnSpc>
                <a:spcPct val="90000"/>
              </a:lnSpc>
              <a:spcBef>
                <a:spcPts val="1000"/>
              </a:spcBef>
              <a:buClrTx/>
              <a:buSzTx/>
              <a:buFont typeface="Wingdings" panose="05000000000000000000" charset="0"/>
            </a:pPr>
            <a:r>
              <a:rPr lang="en-US" altLang="zh-CN" sz="2800">
                <a:latin typeface="Times New Roman" panose="02020603050405020304" charset="0"/>
                <a:ea typeface="华文中宋" panose="02010600040101010101" charset="-122"/>
                <a:cs typeface="Times New Roman" panose="02020603050405020304" charset="0"/>
                <a:sym typeface="+mn-ea"/>
              </a:rPr>
              <a:t>     </a:t>
            </a:r>
            <a:r>
              <a:rPr sz="2800">
                <a:latin typeface="Times New Roman" panose="02020603050405020304" charset="0"/>
                <a:ea typeface="华文中宋" panose="02010600040101010101" charset="-122"/>
                <a:cs typeface="Times New Roman" panose="02020603050405020304" charset="0"/>
                <a:sym typeface="+mn-ea"/>
              </a:rPr>
              <a:t>冉冉升起的太阳在田野中洒下金色的阳光</a:t>
            </a:r>
            <a:r>
              <a:rPr lang="zh-CN" altLang="en-US" sz="2800">
                <a:latin typeface="Times New Roman" panose="02020603050405020304" charset="0"/>
                <a:ea typeface="华文中宋" panose="02010600040101010101" charset="-122"/>
                <a:cs typeface="Times New Roman" panose="02020603050405020304" charset="0"/>
                <a:sym typeface="+mn-ea"/>
              </a:rPr>
              <a:t>。</a:t>
            </a:r>
            <a:r>
              <a:rPr lang="en-US" altLang="zh-CN" sz="2800">
                <a:latin typeface="Times New Roman" panose="02020603050405020304" charset="0"/>
                <a:ea typeface="华文中宋" panose="02010600040101010101" charset="-122"/>
                <a:cs typeface="Times New Roman" panose="02020603050405020304" charset="0"/>
                <a:sym typeface="+mn-ea"/>
              </a:rPr>
              <a:t> </a:t>
            </a:r>
            <a:endParaRPr lang="en-US" altLang="zh-CN" sz="2800">
              <a:latin typeface="Times New Roman" panose="02020603050405020304" charset="0"/>
              <a:ea typeface="华文中宋" panose="02010600040101010101" charset="-122"/>
              <a:cs typeface="Times New Roman" panose="02020603050405020304" charset="0"/>
              <a:sym typeface="+mn-ea"/>
            </a:endParaRPr>
          </a:p>
          <a:p>
            <a:pPr marL="514350" indent="-514350" algn="l">
              <a:lnSpc>
                <a:spcPct val="90000"/>
              </a:lnSpc>
              <a:spcBef>
                <a:spcPts val="1000"/>
              </a:spcBef>
              <a:buClrTx/>
              <a:buSzTx/>
              <a:buFont typeface="+mj-ea"/>
              <a:buAutoNum type="circleNumDbPlain" startAt="2"/>
            </a:pPr>
            <a:r>
              <a:rPr lang="en-US" altLang="zh-CN" sz="2800">
                <a:latin typeface="Times New Roman" panose="02020603050405020304" charset="0"/>
                <a:ea typeface="华文中宋" panose="02010600040101010101" charset="-122"/>
                <a:cs typeface="Times New Roman" panose="02020603050405020304" charset="0"/>
                <a:sym typeface="+mn-ea"/>
              </a:rPr>
              <a:t>A glow is a pink colour on a person’s face, usually because they are healthy or have been exercising.    （脸上的）红光</a:t>
            </a:r>
            <a:r>
              <a:rPr lang="zh-CN" altLang="en-US" sz="2800">
                <a:latin typeface="Times New Roman" panose="02020603050405020304" charset="0"/>
                <a:ea typeface="华文中宋" panose="02010600040101010101" charset="-122"/>
                <a:cs typeface="Times New Roman" panose="02020603050405020304" charset="0"/>
                <a:sym typeface="+mn-ea"/>
              </a:rPr>
              <a:t>；</a:t>
            </a:r>
            <a:r>
              <a:rPr lang="en-US" altLang="zh-CN" sz="2800">
                <a:latin typeface="Times New Roman" panose="02020603050405020304" charset="0"/>
                <a:ea typeface="华文中宋" panose="02010600040101010101" charset="-122"/>
                <a:cs typeface="Times New Roman" panose="02020603050405020304" charset="0"/>
                <a:sym typeface="+mn-ea"/>
              </a:rPr>
              <a:t>红晕</a:t>
            </a:r>
            <a:r>
              <a:rPr lang="zh-CN" altLang="en-US" sz="2800">
                <a:latin typeface="Times New Roman" panose="02020603050405020304" charset="0"/>
                <a:ea typeface="华文中宋" panose="02010600040101010101" charset="-122"/>
                <a:cs typeface="Times New Roman" panose="02020603050405020304" charset="0"/>
                <a:sym typeface="+mn-ea"/>
              </a:rPr>
              <a:t>；</a:t>
            </a:r>
            <a:r>
              <a:rPr lang="en-US" altLang="zh-CN" sz="2800">
                <a:latin typeface="Times New Roman" panose="02020603050405020304" charset="0"/>
                <a:ea typeface="华文中宋" panose="02010600040101010101" charset="-122"/>
                <a:cs typeface="Times New Roman" panose="02020603050405020304" charset="0"/>
                <a:sym typeface="+mn-ea"/>
              </a:rPr>
              <a:t>红润    </a:t>
            </a:r>
            <a:endParaRPr lang="zh-CN" altLang="en-US" sz="2800">
              <a:latin typeface="Times New Roman" panose="02020603050405020304" charset="0"/>
              <a:ea typeface="华文中宋" panose="02010600040101010101" charset="-122"/>
              <a:cs typeface="Times New Roman" panose="02020603050405020304" charset="0"/>
              <a:sym typeface="+mn-ea"/>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ea typeface="华文中宋" panose="02010600040101010101" charset="-122"/>
                <a:cs typeface="Times New Roman" panose="02020603050405020304" charset="0"/>
              </a:rPr>
              <a:t>The moisturiser gave my face a healthy glow that lasted all day.     </a:t>
            </a:r>
            <a:endParaRPr lang="en-US" altLang="zh-CN" sz="2800">
              <a:latin typeface="Times New Roman" panose="02020603050405020304" charset="0"/>
              <a:ea typeface="华文中宋" panose="02010600040101010101" charset="-122"/>
              <a:cs typeface="Times New Roman" panose="02020603050405020304" charset="0"/>
            </a:endParaRPr>
          </a:p>
          <a:p>
            <a:pPr algn="l">
              <a:lnSpc>
                <a:spcPct val="90000"/>
              </a:lnSpc>
              <a:spcBef>
                <a:spcPts val="1000"/>
              </a:spcBef>
              <a:buClrTx/>
              <a:buSzTx/>
              <a:buFont typeface="Wingdings" panose="05000000000000000000" charset="0"/>
            </a:pPr>
            <a:r>
              <a:rPr lang="en-US" altLang="zh-CN" sz="2800">
                <a:latin typeface="Times New Roman" panose="02020603050405020304" charset="0"/>
                <a:ea typeface="华文中宋" panose="02010600040101010101" charset="-122"/>
                <a:cs typeface="Times New Roman" panose="02020603050405020304" charset="0"/>
              </a:rPr>
              <a:t>     </a:t>
            </a:r>
            <a:r>
              <a:rPr lang="zh-CN" altLang="en-US" sz="2800">
                <a:latin typeface="Times New Roman" panose="02020603050405020304" charset="0"/>
                <a:ea typeface="华文中宋" panose="02010600040101010101" charset="-122"/>
                <a:cs typeface="Times New Roman" panose="02020603050405020304" charset="0"/>
              </a:rPr>
              <a:t>涂了润肤霜，我的脸一整天都红润亮泽。</a:t>
            </a:r>
            <a:endParaRPr lang="en-US" altLang="zh-CN" sz="2800">
              <a:latin typeface="Times New Roman" panose="02020603050405020304" charset="0"/>
              <a:ea typeface="华文中宋" panose="02010600040101010101" charset="-122"/>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endParaRPr lang="en-US" altLang="zh-CN" sz="2800">
              <a:latin typeface="Times New Roman" panose="02020603050405020304" charset="0"/>
              <a:ea typeface="华文中宋" panose="02010600040101010101" charset="-122"/>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2800">
              <a:latin typeface="Times New Roman" panose="02020603050405020304" charset="0"/>
              <a:ea typeface="华文中宋" panose="02010600040101010101" charset="-122"/>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3200">
              <a:latin typeface="Times New Roman" panose="02020603050405020304" charset="0"/>
              <a:cs typeface="Times New Roman" panose="02020603050405020304" charset="0"/>
            </a:endParaRPr>
          </a:p>
          <a:p>
            <a:pPr algn="l">
              <a:lnSpc>
                <a:spcPct val="90000"/>
              </a:lnSpc>
              <a:spcBef>
                <a:spcPts val="1000"/>
              </a:spcBef>
              <a:buClrTx/>
              <a:buSzTx/>
              <a:buFont typeface="+mj-ea"/>
            </a:pPr>
            <a:endParaRPr lang="zh-CN" altLang="en-US" sz="2800">
              <a:latin typeface="Times New Roman" panose="02020603050405020304" charset="0"/>
              <a:ea typeface="华文中宋" panose="02010600040101010101" charset="-122"/>
              <a:cs typeface="Times New Roman" panose="02020603050405020304" charset="0"/>
              <a:sym typeface="+mn-ea"/>
            </a:endParaRPr>
          </a:p>
        </p:txBody>
      </p:sp>
      <p:sp>
        <p:nvSpPr>
          <p:cNvPr id="261" name="文本框 1"/>
          <p:cNvSpPr txBox="1"/>
          <p:nvPr/>
        </p:nvSpPr>
        <p:spPr>
          <a:xfrm>
            <a:off x="191135" y="4802505"/>
            <a:ext cx="1565910" cy="520700"/>
          </a:xfrm>
          <a:prstGeom prst="rect">
            <a:avLst/>
          </a:prstGeom>
          <a:solidFill>
            <a:srgbClr val="0070C0"/>
          </a:solidFill>
          <a:ln w="12700">
            <a:miter lim="400000"/>
          </a:ln>
        </p:spPr>
        <p:txBody>
          <a:bodyPr wrap="square" lIns="45718" tIns="45718" rIns="45718" bIns="45718">
            <a:spAutoFit/>
          </a:bodyPr>
          <a:lstStyle>
            <a:lvl1pPr>
              <a:defRPr sz="2800" b="1">
                <a:solidFill>
                  <a:srgbClr val="FFFFFF"/>
                </a:solidFill>
              </a:defRPr>
            </a:lvl1pPr>
          </a:lstStyle>
          <a:p>
            <a:r>
              <a:rPr>
                <a:latin typeface="微软雅黑" panose="020B0503020204020204" charset="-122"/>
                <a:ea typeface="微软雅黑" panose="020B0503020204020204" charset="-122"/>
              </a:rPr>
              <a:t>翻译句子</a:t>
            </a:r>
            <a:endParaRPr>
              <a:latin typeface="微软雅黑" panose="020B0503020204020204" charset="-122"/>
              <a:ea typeface="微软雅黑" panose="020B0503020204020204" charset="-122"/>
            </a:endParaRPr>
          </a:p>
        </p:txBody>
      </p:sp>
      <p:sp>
        <p:nvSpPr>
          <p:cNvPr id="264" name="文本框 7"/>
          <p:cNvSpPr txBox="1"/>
          <p:nvPr/>
        </p:nvSpPr>
        <p:spPr>
          <a:xfrm>
            <a:off x="1948180" y="4848225"/>
            <a:ext cx="7621270" cy="476885"/>
          </a:xfrm>
          <a:prstGeom prst="rect">
            <a:avLst/>
          </a:prstGeom>
          <a:ln w="12700">
            <a:miter lim="400000"/>
          </a:ln>
        </p:spPr>
        <p:txBody>
          <a:bodyPr wrap="square" lIns="45718" tIns="45718" rIns="45718" bIns="45718">
            <a:spAutoFit/>
          </a:bodyPr>
          <a:lstStyle>
            <a:lvl1pPr>
              <a:lnSpc>
                <a:spcPct val="90000"/>
              </a:lnSpc>
              <a:spcBef>
                <a:spcPts val="1000"/>
              </a:spcBef>
              <a:defRPr sz="2800">
                <a:latin typeface="华文中宋" panose="02010600040101010101" charset="-122"/>
                <a:ea typeface="华文中宋" panose="02010600040101010101" charset="-122"/>
                <a:cs typeface="华文中宋" panose="02010600040101010101" charset="-122"/>
                <a:sym typeface="华文中宋" panose="02010600040101010101" charset="-122"/>
              </a:defRPr>
            </a:lvl1pPr>
          </a:lstStyle>
          <a:p>
            <a:r>
              <a:rPr lang="zh-CN"/>
              <a:t>我们可以看到窗户里灯的光芒。</a:t>
            </a:r>
            <a:endParaRPr lang="zh-CN"/>
          </a:p>
        </p:txBody>
      </p:sp>
      <p:sp>
        <p:nvSpPr>
          <p:cNvPr id="265" name="文本框 8"/>
          <p:cNvSpPr txBox="1"/>
          <p:nvPr/>
        </p:nvSpPr>
        <p:spPr>
          <a:xfrm>
            <a:off x="115570" y="6225540"/>
            <a:ext cx="8926195" cy="520700"/>
          </a:xfrm>
          <a:prstGeom prst="rect">
            <a:avLst/>
          </a:prstGeom>
          <a:ln w="12700">
            <a:miter lim="400000"/>
          </a:ln>
        </p:spPr>
        <p:txBody>
          <a:bodyPr wrap="square" lIns="45718" tIns="45718" rIns="45718" bIns="45718">
            <a:spAutoFit/>
          </a:bodyPr>
          <a:lstStyle>
            <a:lvl1pPr>
              <a:defRPr sz="28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t> He felt a glow as he remembered the day they first met.</a:t>
            </a:r>
          </a:p>
        </p:txBody>
      </p:sp>
      <p:sp>
        <p:nvSpPr>
          <p:cNvPr id="3" name="文本框 2"/>
          <p:cNvSpPr txBox="1"/>
          <p:nvPr/>
        </p:nvSpPr>
        <p:spPr>
          <a:xfrm>
            <a:off x="0" y="0"/>
            <a:ext cx="1948180" cy="521970"/>
          </a:xfrm>
          <a:prstGeom prst="rect">
            <a:avLst/>
          </a:prstGeom>
          <a:solidFill>
            <a:srgbClr val="70AD47"/>
          </a:solidFill>
        </p:spPr>
        <p:txBody>
          <a:bodyPr wrap="square" rtlCol="0">
            <a:spAutoFit/>
          </a:bodyPr>
          <a:p>
            <a:pPr lvl="0" algn="l">
              <a:buClrTx/>
              <a:buSzTx/>
              <a:buFontTx/>
            </a:pPr>
            <a:r>
              <a:rPr kumimoji="1" lang="zh-CN" sz="2800" b="1" dirty="0">
                <a:solidFill>
                  <a:sysClr val="window" lastClr="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词汇讲解</a:t>
            </a:r>
            <a:r>
              <a:rPr kumimoji="1" lang="en-US" altLang="zh-CN" sz="2800" b="1" dirty="0">
                <a:solidFill>
                  <a:sysClr val="window" lastClr="FFFFFF"/>
                </a:solidFill>
                <a:latin typeface="微软雅黑" panose="020B0503020204020204" charset="-122"/>
                <a:ea typeface="微软雅黑" panose="020B0503020204020204" charset="-122"/>
                <a:cs typeface="微软雅黑" panose="020B0503020204020204" charset="-122"/>
                <a:sym typeface="+mn-ea"/>
              </a:rPr>
              <a:t> 4</a:t>
            </a:r>
            <a:endParaRPr kumimoji="1" lang="en-US" altLang="zh-CN" sz="2800" b="1" dirty="0">
              <a:solidFill>
                <a:sysClr val="window" lastClr="FFFFFF"/>
              </a:solidFill>
              <a:latin typeface="微软雅黑" panose="020B0503020204020204" charset="-122"/>
              <a:ea typeface="微软雅黑" panose="020B0503020204020204" charset="-122"/>
              <a:cs typeface="微软雅黑" panose="020B0503020204020204" charset="-122"/>
              <a:sym typeface="+mn-ea"/>
            </a:endParaRPr>
          </a:p>
        </p:txBody>
      </p:sp>
      <p:sp>
        <p:nvSpPr>
          <p:cNvPr id="4" name="文本框 8"/>
          <p:cNvSpPr txBox="1"/>
          <p:nvPr/>
        </p:nvSpPr>
        <p:spPr>
          <a:xfrm>
            <a:off x="212725" y="5285740"/>
            <a:ext cx="10102215" cy="520700"/>
          </a:xfrm>
          <a:prstGeom prst="rect">
            <a:avLst/>
          </a:prstGeom>
          <a:ln w="12700">
            <a:miter lim="400000"/>
          </a:ln>
        </p:spPr>
        <p:txBody>
          <a:bodyPr wrap="square" lIns="45718" tIns="45718" rIns="45718" bIns="45718">
            <a:spAutoFit/>
          </a:bodyPr>
          <a:lstStyle>
            <a:lvl1pPr>
              <a:defRPr sz="28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US"/>
              <a:t>We could see the glow of the lamp in the window.</a:t>
            </a:r>
            <a:endParaRPr lang="en-US"/>
          </a:p>
        </p:txBody>
      </p:sp>
      <p:sp>
        <p:nvSpPr>
          <p:cNvPr id="5" name="直接连接符 8"/>
          <p:cNvSpPr/>
          <p:nvPr/>
        </p:nvSpPr>
        <p:spPr>
          <a:xfrm flipV="1">
            <a:off x="255905" y="5760085"/>
            <a:ext cx="7249160" cy="635"/>
          </a:xfrm>
          <a:prstGeom prst="line">
            <a:avLst/>
          </a:prstGeom>
          <a:ln w="28575">
            <a:solidFill>
              <a:srgbClr val="000000"/>
            </a:solidFill>
            <a:miter/>
          </a:ln>
        </p:spPr>
        <p:txBody>
          <a:bodyPr lIns="45718" tIns="45718" rIns="45718" bIns="45718"/>
          <a:lstStyle/>
          <a:p/>
        </p:txBody>
      </p:sp>
      <p:sp>
        <p:nvSpPr>
          <p:cNvPr id="7" name="直接连接符 8"/>
          <p:cNvSpPr/>
          <p:nvPr/>
        </p:nvSpPr>
        <p:spPr>
          <a:xfrm flipV="1">
            <a:off x="234315" y="6677025"/>
            <a:ext cx="8060055" cy="57785"/>
          </a:xfrm>
          <a:prstGeom prst="line">
            <a:avLst/>
          </a:prstGeom>
          <a:ln w="28575">
            <a:solidFill>
              <a:srgbClr val="000000"/>
            </a:solidFill>
            <a:miter/>
          </a:ln>
        </p:spPr>
        <p:txBody>
          <a:bodyPr lIns="45718" tIns="45718" rIns="45718" bIns="45718"/>
          <a:lstStyle/>
          <a:p/>
        </p:txBody>
      </p:sp>
      <p:sp>
        <p:nvSpPr>
          <p:cNvPr id="8" name="文本框 7"/>
          <p:cNvSpPr txBox="1"/>
          <p:nvPr/>
        </p:nvSpPr>
        <p:spPr>
          <a:xfrm>
            <a:off x="191135" y="5806440"/>
            <a:ext cx="9706610" cy="476885"/>
          </a:xfrm>
          <a:prstGeom prst="rect">
            <a:avLst/>
          </a:prstGeom>
          <a:ln w="12700">
            <a:miter lim="400000"/>
          </a:ln>
        </p:spPr>
        <p:txBody>
          <a:bodyPr wrap="square" lIns="45718" tIns="45718" rIns="45718" bIns="45718">
            <a:spAutoFit/>
          </a:bodyPr>
          <a:lstStyle>
            <a:lvl1pPr>
              <a:lnSpc>
                <a:spcPct val="90000"/>
              </a:lnSpc>
              <a:spcBef>
                <a:spcPts val="1000"/>
              </a:spcBef>
              <a:defRPr sz="2800">
                <a:latin typeface="华文中宋" panose="02010600040101010101" charset="-122"/>
                <a:ea typeface="华文中宋" panose="02010600040101010101" charset="-122"/>
                <a:cs typeface="华文中宋" panose="02010600040101010101" charset="-122"/>
                <a:sym typeface="华文中宋" panose="02010600040101010101" charset="-122"/>
              </a:defRPr>
            </a:lvl1pPr>
          </a:lstStyle>
          <a:p>
            <a:r>
              <a:rPr lang="zh-CN"/>
              <a:t>当他想起他们第一次见面的那一天时，他脸上泛起红晕。</a:t>
            </a:r>
            <a:endParaRPr lang="en-US" altLang="zh-CN"/>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wipe(down)">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wipe(down)">
                                      <p:cBhvr>
                                        <p:cTn id="15" dur="500"/>
                                        <p:tgtEl>
                                          <p:spTgt spid="2">
                                            <p:txEl>
                                              <p:pRg st="5" end="5"/>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wipe(down)">
                                      <p:cBhvr>
                                        <p:cTn id="18" dur="500"/>
                                        <p:tgtEl>
                                          <p:spTgt spid="2">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61"/>
                                        </p:tgtEl>
                                        <p:attrNameLst>
                                          <p:attrName>style.visibility</p:attrName>
                                        </p:attrNameLst>
                                      </p:cBhvr>
                                      <p:to>
                                        <p:strVal val="visible"/>
                                      </p:to>
                                    </p:set>
                                    <p:animEffect transition="in" filter="wipe(down)">
                                      <p:cBhvr>
                                        <p:cTn id="23" dur="500"/>
                                        <p:tgtEl>
                                          <p:spTgt spid="261"/>
                                        </p:tgtEl>
                                      </p:cBhvr>
                                    </p:animEffect>
                                  </p:childTnLst>
                                </p:cTn>
                              </p:par>
                              <p:par>
                                <p:cTn id="24" presetID="22" presetClass="entr" presetSubtype="4"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64"/>
                                        </p:tgtEl>
                                        <p:attrNameLst>
                                          <p:attrName>style.visibility</p:attrName>
                                        </p:attrNameLst>
                                      </p:cBhvr>
                                      <p:to>
                                        <p:strVal val="visible"/>
                                      </p:to>
                                    </p:set>
                                    <p:animEffect transition="in" filter="wipe(down)">
                                      <p:cBhvr>
                                        <p:cTn id="29" dur="500"/>
                                        <p:tgtEl>
                                          <p:spTgt spid="26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par>
                                <p:cTn id="40" presetID="22" presetClass="entr" presetSubtype="4"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65"/>
                                        </p:tgtEl>
                                        <p:attrNameLst>
                                          <p:attrName>style.visibility</p:attrName>
                                        </p:attrNameLst>
                                      </p:cBhvr>
                                      <p:to>
                                        <p:strVal val="visible"/>
                                      </p:to>
                                    </p:set>
                                    <p:animEffect transition="in" filter="wipe(down)">
                                      <p:cBhvr>
                                        <p:cTn id="47" dur="500"/>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0" bldLvl="0" animBg="1"/>
      <p:bldP spid="264" grpId="0"/>
      <p:bldP spid="265" grpId="0"/>
      <p:bldP spid="4"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文本框 16"/>
          <p:cNvSpPr txBox="1"/>
          <p:nvPr/>
        </p:nvSpPr>
        <p:spPr>
          <a:xfrm>
            <a:off x="0" y="0"/>
            <a:ext cx="2003425" cy="521970"/>
          </a:xfrm>
          <a:prstGeom prst="rect">
            <a:avLst/>
          </a:prstGeom>
          <a:solidFill>
            <a:schemeClr val="accent6"/>
          </a:solidFill>
        </p:spPr>
        <p:txBody>
          <a:bodyPr wrap="square" rtlCol="0">
            <a:spAutoFit/>
          </a:bodyPr>
          <a:p>
            <a:r>
              <a:rPr kumimoji="1" lang="zh-CN" sz="2800" b="1" dirty="0">
                <a:solidFill>
                  <a:schemeClr val="lt1"/>
                </a:solidFill>
              </a:rPr>
              <a:t>长难句分析</a:t>
            </a:r>
            <a:endParaRPr kumimoji="1" lang="zh-CN" sz="2800" b="1" dirty="0">
              <a:solidFill>
                <a:schemeClr val="lt1"/>
              </a:solidFill>
            </a:endParaRPr>
          </a:p>
        </p:txBody>
      </p:sp>
      <p:sp>
        <p:nvSpPr>
          <p:cNvPr id="7" name="圆角矩形 6"/>
          <p:cNvSpPr/>
          <p:nvPr/>
        </p:nvSpPr>
        <p:spPr>
          <a:xfrm>
            <a:off x="142875" y="1142365"/>
            <a:ext cx="11847830" cy="3122930"/>
          </a:xfrm>
          <a:prstGeom prst="roundRect">
            <a:avLst>
              <a:gd name="adj" fmla="val 16667"/>
            </a:avLst>
          </a:prstGeom>
          <a:noFill/>
          <a:ln w="63500" cap="flat" cmpd="sng">
            <a:solidFill>
              <a:schemeClr val="accent1"/>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文本框 8"/>
          <p:cNvSpPr txBox="1"/>
          <p:nvPr/>
        </p:nvSpPr>
        <p:spPr>
          <a:xfrm>
            <a:off x="332740" y="1259840"/>
            <a:ext cx="11858625" cy="2768600"/>
          </a:xfrm>
          <a:prstGeom prst="rect">
            <a:avLst/>
          </a:prstGeom>
          <a:noFill/>
        </p:spPr>
        <p:txBody>
          <a:bodyPr wrap="square">
            <a:spAutoFit/>
          </a:bodyPr>
          <a:p>
            <a:pPr algn="l"/>
            <a:r>
              <a:rPr lang="zh-CN" altLang="en-US" sz="3000">
                <a:highlight>
                  <a:srgbClr val="C0C0C0"/>
                </a:highlight>
                <a:latin typeface="Times New Roman" panose="02020603050405020304" charset="0"/>
                <a:cs typeface="Times New Roman" panose="02020603050405020304" charset="0"/>
                <a:sym typeface="+mn-ea"/>
              </a:rPr>
              <a:t>Triggered by a particular hotspot on the ground</a:t>
            </a:r>
            <a:r>
              <a:rPr lang="zh-CN" altLang="en-US" sz="3000">
                <a:latin typeface="Times New Roman" panose="02020603050405020304" charset="0"/>
                <a:cs typeface="Times New Roman" panose="02020603050405020304" charset="0"/>
                <a:sym typeface="+mn-ea"/>
              </a:rPr>
              <a:t>, </a:t>
            </a:r>
            <a:r>
              <a:rPr lang="zh-CN" altLang="en-US" sz="3000">
                <a:highlight>
                  <a:srgbClr val="C0C0C0"/>
                </a:highlight>
                <a:latin typeface="Times New Roman" panose="02020603050405020304" charset="0"/>
                <a:cs typeface="Times New Roman" panose="02020603050405020304" charset="0"/>
                <a:sym typeface="+mn-ea"/>
              </a:rPr>
              <a:t>causing a bubble of warm air to rise</a:t>
            </a:r>
            <a:r>
              <a:rPr lang="zh-CN" altLang="en-US" sz="3000">
                <a:latin typeface="Times New Roman" panose="02020603050405020304" charset="0"/>
                <a:cs typeface="Times New Roman" panose="02020603050405020304" charset="0"/>
                <a:sym typeface="+mn-ea"/>
              </a:rPr>
              <a:t>,</a:t>
            </a:r>
            <a:r>
              <a:rPr lang="en-US" altLang="zh-CN" sz="3000">
                <a:latin typeface="Times New Roman" panose="02020603050405020304" charset="0"/>
                <a:cs typeface="Times New Roman" panose="02020603050405020304" charset="0"/>
                <a:sym typeface="+mn-ea"/>
              </a:rPr>
              <a:t> </a:t>
            </a:r>
            <a:r>
              <a:rPr lang="zh-CN" altLang="en-US" sz="3000">
                <a:latin typeface="Times New Roman" panose="02020603050405020304" charset="0"/>
                <a:cs typeface="Times New Roman" panose="02020603050405020304" charset="0"/>
                <a:sym typeface="+mn-ea"/>
              </a:rPr>
              <a:t>the vacuum</a:t>
            </a:r>
            <a:r>
              <a:rPr lang="en-US" altLang="zh-CN" sz="3000">
                <a:latin typeface="Times New Roman" panose="02020603050405020304" charset="0"/>
                <a:cs typeface="Times New Roman" panose="02020603050405020304" charset="0"/>
                <a:sym typeface="+mn-ea"/>
              </a:rPr>
              <a:t> </a:t>
            </a:r>
            <a:r>
              <a:rPr lang="zh-CN" altLang="en-US" sz="3000">
                <a:latin typeface="Times New Roman" panose="02020603050405020304" charset="0"/>
                <a:cs typeface="Times New Roman" panose="02020603050405020304" charset="0"/>
                <a:sym typeface="+mn-ea"/>
              </a:rPr>
              <a:t>of</a:t>
            </a:r>
            <a:r>
              <a:rPr lang="en-US" altLang="zh-CN" sz="3000">
                <a:latin typeface="Times New Roman" panose="02020603050405020304" charset="0"/>
                <a:cs typeface="Times New Roman" panose="02020603050405020304" charset="0"/>
                <a:sym typeface="+mn-ea"/>
              </a:rPr>
              <a:t> </a:t>
            </a:r>
            <a:r>
              <a:rPr lang="zh-CN" altLang="en-US" sz="3000">
                <a:latin typeface="Times New Roman" panose="02020603050405020304" charset="0"/>
                <a:cs typeface="Times New Roman" panose="02020603050405020304" charset="0"/>
                <a:sym typeface="+mn-ea"/>
              </a:rPr>
              <a:t>low</a:t>
            </a:r>
            <a:r>
              <a:rPr lang="en-US" altLang="zh-CN" sz="3000">
                <a:latin typeface="Times New Roman" panose="02020603050405020304" charset="0"/>
                <a:cs typeface="Times New Roman" panose="02020603050405020304" charset="0"/>
                <a:sym typeface="+mn-ea"/>
              </a:rPr>
              <a:t> </a:t>
            </a:r>
            <a:r>
              <a:rPr lang="zh-CN" altLang="en-US" sz="3000">
                <a:latin typeface="Times New Roman" panose="02020603050405020304" charset="0"/>
                <a:cs typeface="Times New Roman" panose="02020603050405020304" charset="0"/>
                <a:sym typeface="+mn-ea"/>
              </a:rPr>
              <a:t>pressure </a:t>
            </a:r>
            <a:r>
              <a:rPr lang="zh-CN" altLang="en-US" sz="3000">
                <a:solidFill>
                  <a:srgbClr val="00B050"/>
                </a:solidFill>
                <a:latin typeface="Times New Roman" panose="02020603050405020304" charset="0"/>
                <a:cs typeface="Times New Roman" panose="02020603050405020304" charset="0"/>
                <a:sym typeface="+mn-ea"/>
              </a:rPr>
              <a:t>it produces</a:t>
            </a:r>
            <a:r>
              <a:rPr lang="zh-CN" altLang="en-US" sz="3000">
                <a:latin typeface="Times New Roman" panose="02020603050405020304" charset="0"/>
                <a:cs typeface="Times New Roman" panose="02020603050405020304" charset="0"/>
                <a:sym typeface="+mn-ea"/>
              </a:rPr>
              <a:t> is enough to suck in air from</a:t>
            </a:r>
            <a:r>
              <a:rPr lang="en-US" altLang="zh-CN" sz="3000">
                <a:latin typeface="Times New Roman" panose="02020603050405020304" charset="0"/>
                <a:cs typeface="Times New Roman" panose="02020603050405020304" charset="0"/>
                <a:sym typeface="+mn-ea"/>
              </a:rPr>
              <a:t> </a:t>
            </a:r>
            <a:r>
              <a:rPr lang="zh-CN" altLang="en-US" sz="3000">
                <a:latin typeface="Times New Roman" panose="02020603050405020304" charset="0"/>
                <a:cs typeface="Times New Roman" panose="02020603050405020304" charset="0"/>
                <a:sym typeface="+mn-ea"/>
              </a:rPr>
              <a:t>the surroundings.</a:t>
            </a:r>
            <a:endParaRPr lang="en-US" altLang="zh-CN" sz="3000" b="0" i="0" dirty="0">
              <a:effectLst/>
              <a:latin typeface="华文中宋" panose="02010600040101010101" charset="-122"/>
              <a:ea typeface="华文中宋" panose="02010600040101010101" charset="-122"/>
              <a:cs typeface="宋体" panose="02010600030101010101" pitchFamily="2" charset="-122"/>
            </a:endParaRPr>
          </a:p>
          <a:p>
            <a:pPr algn="l"/>
            <a:r>
              <a:rPr lang="en-US" altLang="zh-CN" sz="2800" b="0" i="0" dirty="0">
                <a:effectLst/>
                <a:latin typeface="华文中宋" panose="02010600040101010101" charset="-122"/>
                <a:ea typeface="华文中宋" panose="02010600040101010101" charset="-122"/>
                <a:cs typeface="宋体" panose="02010600030101010101" pitchFamily="2" charset="-122"/>
              </a:rPr>
              <a:t>分析：本句是一个</a:t>
            </a:r>
            <a:r>
              <a:rPr lang="zh-CN" altLang="en-US" sz="2800" b="0" i="0" dirty="0">
                <a:effectLst/>
                <a:latin typeface="华文中宋" panose="02010600040101010101" charset="-122"/>
                <a:ea typeface="华文中宋" panose="02010600040101010101" charset="-122"/>
                <a:cs typeface="宋体" panose="02010600030101010101" pitchFamily="2" charset="-122"/>
              </a:rPr>
              <a:t>复合句，整体是一个</a:t>
            </a:r>
            <a:r>
              <a:rPr lang="en-US" altLang="zh-CN" sz="2800" b="0" i="0" dirty="0">
                <a:effectLst/>
                <a:latin typeface="华文中宋" panose="02010600040101010101" charset="-122"/>
                <a:ea typeface="华文中宋" panose="02010600040101010101" charset="-122"/>
                <a:cs typeface="宋体" panose="02010600030101010101" pitchFamily="2" charset="-122"/>
              </a:rPr>
              <a:t>___________________</a:t>
            </a:r>
            <a:r>
              <a:rPr lang="zh-CN" altLang="en-US" sz="2800" b="0" i="0" dirty="0">
                <a:effectLst/>
                <a:latin typeface="华文中宋" panose="02010600040101010101" charset="-122"/>
                <a:ea typeface="华文中宋" panose="02010600040101010101" charset="-122"/>
                <a:cs typeface="宋体" panose="02010600030101010101" pitchFamily="2" charset="-122"/>
              </a:rPr>
              <a:t>从句，</a:t>
            </a:r>
            <a:r>
              <a:rPr lang="en-US" altLang="zh-CN" sz="2800" b="0" i="0" dirty="0">
                <a:effectLst/>
                <a:latin typeface="华文中宋" panose="02010600040101010101" charset="-122"/>
                <a:ea typeface="华文中宋" panose="02010600040101010101" charset="-122"/>
                <a:cs typeface="宋体" panose="02010600030101010101" pitchFamily="2" charset="-122"/>
              </a:rPr>
              <a:t> “</a:t>
            </a:r>
            <a:r>
              <a:rPr lang="en-US" altLang="zh-CN" sz="2800">
                <a:latin typeface="Times New Roman" panose="02020603050405020304" charset="0"/>
                <a:cs typeface="Times New Roman" panose="02020603050405020304" charset="0"/>
                <a:sym typeface="+mn-ea"/>
              </a:rPr>
              <a:t>Triggered...ground</a:t>
            </a:r>
            <a:r>
              <a:rPr lang="en-US" altLang="zh-CN" sz="2800" dirty="0">
                <a:latin typeface="华文中宋" panose="02010600040101010101" charset="-122"/>
                <a:ea typeface="华文中宋" panose="02010600040101010101" charset="-122"/>
                <a:cs typeface="宋体" panose="02010600030101010101" pitchFamily="2" charset="-122"/>
                <a:sym typeface="+mn-ea"/>
              </a:rPr>
              <a:t>”</a:t>
            </a:r>
            <a:r>
              <a:rPr lang="en-US" altLang="zh-CN" sz="2800">
                <a:latin typeface="Times New Roman" panose="02020603050405020304" charset="0"/>
                <a:cs typeface="Times New Roman" panose="02020603050405020304" charset="0"/>
                <a:sym typeface="+mn-ea"/>
              </a:rPr>
              <a:t> </a:t>
            </a:r>
            <a:r>
              <a:rPr lang="zh-CN" altLang="en-US" sz="2800" dirty="0">
                <a:latin typeface="华文中宋" panose="02010600040101010101" charset="-122"/>
                <a:ea typeface="华文中宋" panose="02010600040101010101" charset="-122"/>
                <a:cs typeface="宋体" panose="02010600030101010101" pitchFamily="2" charset="-122"/>
                <a:sym typeface="+mn-ea"/>
              </a:rPr>
              <a:t>是</a:t>
            </a:r>
            <a:r>
              <a:rPr lang="en-US" altLang="zh-CN" sz="2800" dirty="0">
                <a:latin typeface="华文中宋" panose="02010600040101010101" charset="-122"/>
                <a:ea typeface="华文中宋" panose="02010600040101010101" charset="-122"/>
                <a:cs typeface="宋体" panose="02010600030101010101" pitchFamily="2" charset="-122"/>
                <a:sym typeface="+mn-ea"/>
              </a:rPr>
              <a:t>______________________</a:t>
            </a:r>
            <a:r>
              <a:rPr lang="zh-CN" altLang="en-US" sz="2800" dirty="0">
                <a:latin typeface="华文中宋" panose="02010600040101010101" charset="-122"/>
                <a:ea typeface="华文中宋" panose="02010600040101010101" charset="-122"/>
                <a:cs typeface="宋体" panose="02010600030101010101" pitchFamily="2" charset="-122"/>
                <a:sym typeface="+mn-ea"/>
              </a:rPr>
              <a:t>，</a:t>
            </a:r>
            <a:r>
              <a:rPr lang="en-US" altLang="zh-CN" sz="2800" dirty="0">
                <a:latin typeface="华文中宋" panose="02010600040101010101" charset="-122"/>
                <a:ea typeface="华文中宋" panose="02010600040101010101" charset="-122"/>
                <a:cs typeface="宋体" panose="02010600030101010101" pitchFamily="2" charset="-122"/>
                <a:sym typeface="+mn-ea"/>
              </a:rPr>
              <a:t>“</a:t>
            </a:r>
            <a:r>
              <a:rPr lang="en-US" altLang="zh-CN" sz="2800" dirty="0">
                <a:latin typeface="Times New Roman" panose="02020603050405020304" charset="0"/>
                <a:ea typeface="华文中宋" panose="02010600040101010101" charset="-122"/>
                <a:cs typeface="Times New Roman" panose="02020603050405020304" charset="0"/>
                <a:sym typeface="+mn-ea"/>
              </a:rPr>
              <a:t>causing...rise</a:t>
            </a:r>
            <a:r>
              <a:rPr lang="en-US" altLang="zh-CN" sz="2800" dirty="0">
                <a:latin typeface="华文中宋" panose="02010600040101010101" charset="-122"/>
                <a:ea typeface="华文中宋" panose="02010600040101010101" charset="-122"/>
                <a:cs typeface="宋体" panose="02010600030101010101" pitchFamily="2" charset="-122"/>
                <a:sym typeface="+mn-ea"/>
              </a:rPr>
              <a:t>”</a:t>
            </a:r>
            <a:r>
              <a:rPr lang="zh-CN" altLang="en-US" sz="2800" dirty="0">
                <a:latin typeface="华文中宋" panose="02010600040101010101" charset="-122"/>
                <a:ea typeface="华文中宋" panose="02010600040101010101" charset="-122"/>
                <a:cs typeface="宋体" panose="02010600030101010101" pitchFamily="2" charset="-122"/>
                <a:sym typeface="+mn-ea"/>
              </a:rPr>
              <a:t>是</a:t>
            </a:r>
            <a:r>
              <a:rPr lang="en-US" altLang="zh-CN" sz="2800" dirty="0">
                <a:latin typeface="华文中宋" panose="02010600040101010101" charset="-122"/>
                <a:ea typeface="华文中宋" panose="02010600040101010101" charset="-122"/>
                <a:cs typeface="宋体" panose="02010600030101010101" pitchFamily="2" charset="-122"/>
                <a:sym typeface="+mn-ea"/>
              </a:rPr>
              <a:t>____</a:t>
            </a:r>
            <a:r>
              <a:rPr lang="en-US" altLang="zh-CN" sz="2800" b="0" i="0" dirty="0">
                <a:effectLst/>
                <a:latin typeface="华文中宋" panose="02010600040101010101" charset="-122"/>
                <a:ea typeface="华文中宋" panose="02010600040101010101" charset="-122"/>
                <a:cs typeface="宋体" panose="02010600030101010101" pitchFamily="2" charset="-122"/>
              </a:rPr>
              <a:t>___________________</a:t>
            </a:r>
            <a:r>
              <a:rPr lang="zh-CN" altLang="en-US" sz="2800" b="0" i="0" dirty="0">
                <a:effectLst/>
                <a:latin typeface="华文中宋" panose="02010600040101010101" charset="-122"/>
                <a:ea typeface="华文中宋" panose="02010600040101010101" charset="-122"/>
                <a:cs typeface="宋体" panose="02010600030101010101" pitchFamily="2" charset="-122"/>
              </a:rPr>
              <a:t>。</a:t>
            </a:r>
            <a:endParaRPr lang="zh-CN" altLang="en-US" sz="2800" b="0" i="0">
              <a:latin typeface="华文中宋" panose="02010600040101010101" charset="-122"/>
              <a:ea typeface="华文中宋" panose="02010600040101010101" charset="-122"/>
            </a:endParaRPr>
          </a:p>
        </p:txBody>
      </p:sp>
      <p:sp>
        <p:nvSpPr>
          <p:cNvPr id="4" name="文本框 3"/>
          <p:cNvSpPr txBox="1"/>
          <p:nvPr/>
        </p:nvSpPr>
        <p:spPr>
          <a:xfrm>
            <a:off x="332740" y="4942840"/>
            <a:ext cx="967740" cy="521970"/>
          </a:xfrm>
          <a:prstGeom prst="rect">
            <a:avLst/>
          </a:prstGeom>
          <a:solidFill>
            <a:srgbClr val="0070C0"/>
          </a:solidFill>
        </p:spPr>
        <p:txBody>
          <a:bodyPr wrap="square" rtlCol="0">
            <a:spAutoFit/>
          </a:bodyPr>
          <a:p>
            <a:r>
              <a:rPr kumimoji="1" lang="zh-CN" altLang="en-US" sz="2800" b="1" dirty="0">
                <a:solidFill>
                  <a:schemeClr val="lt1"/>
                </a:solidFill>
              </a:rPr>
              <a:t>翻译</a:t>
            </a:r>
            <a:endParaRPr kumimoji="1" lang="zh-CN" altLang="en-US" sz="2800" b="1" dirty="0">
              <a:solidFill>
                <a:schemeClr val="lt1"/>
              </a:solidFill>
            </a:endParaRPr>
          </a:p>
        </p:txBody>
      </p:sp>
      <p:sp>
        <p:nvSpPr>
          <p:cNvPr id="10" name="文本框 9"/>
          <p:cNvSpPr txBox="1"/>
          <p:nvPr/>
        </p:nvSpPr>
        <p:spPr>
          <a:xfrm>
            <a:off x="1360805" y="4693920"/>
            <a:ext cx="10689590" cy="1014730"/>
          </a:xfrm>
          <a:prstGeom prst="rect">
            <a:avLst/>
          </a:prstGeom>
          <a:noFill/>
        </p:spPr>
        <p:txBody>
          <a:bodyPr wrap="square" rtlCol="0">
            <a:spAutoFit/>
          </a:bodyPr>
          <a:p>
            <a:pPr algn="l">
              <a:buClrTx/>
              <a:buSzTx/>
              <a:buFontTx/>
            </a:pPr>
            <a:r>
              <a:rPr sz="2800">
                <a:latin typeface="华文中宋" panose="02010600040101010101" charset="-122"/>
                <a:ea typeface="华文中宋" panose="02010600040101010101" charset="-122"/>
              </a:rPr>
              <a:t>由地面上的特定热点触发，导致暖空气泡上升，它产生的低压真空足以从周围吸入空气。</a:t>
            </a:r>
            <a:r>
              <a:rPr sz="3200">
                <a:latin typeface="华文中宋" panose="02010600040101010101" charset="-122"/>
                <a:ea typeface="华文中宋" panose="02010600040101010101" charset="-122"/>
              </a:rPr>
              <a:t>  </a:t>
            </a:r>
            <a:r>
              <a:rPr sz="2800">
                <a:latin typeface="华文中宋" panose="02010600040101010101" charset="-122"/>
                <a:ea typeface="华文中宋" panose="02010600040101010101" charset="-122"/>
              </a:rPr>
              <a:t> </a:t>
            </a:r>
            <a:endParaRPr sz="2800">
              <a:latin typeface="华文中宋" panose="02010600040101010101" charset="-122"/>
              <a:ea typeface="华文中宋" panose="02010600040101010101" charset="-122"/>
            </a:endParaRPr>
          </a:p>
        </p:txBody>
      </p:sp>
      <p:sp>
        <p:nvSpPr>
          <p:cNvPr id="2" name="文本框 1"/>
          <p:cNvSpPr txBox="1"/>
          <p:nvPr/>
        </p:nvSpPr>
        <p:spPr>
          <a:xfrm>
            <a:off x="392430" y="3463290"/>
            <a:ext cx="4500245" cy="521970"/>
          </a:xfrm>
          <a:prstGeom prst="rect">
            <a:avLst/>
          </a:prstGeom>
          <a:noFill/>
        </p:spPr>
        <p:txBody>
          <a:bodyPr wrap="square" rtlCol="0" anchor="t">
            <a:spAutoFit/>
          </a:bodyPr>
          <a:p>
            <a:r>
              <a:rPr lang="zh-CN" altLang="en-US" sz="2800" dirty="0">
                <a:solidFill>
                  <a:srgbClr val="FF0000"/>
                </a:solidFill>
                <a:effectLst/>
                <a:latin typeface="华文中宋" panose="02010600040101010101" charset="-122"/>
                <a:ea typeface="华文中宋" panose="02010600040101010101" charset="-122"/>
                <a:cs typeface="宋体" panose="02010600030101010101" pitchFamily="2" charset="-122"/>
                <a:sym typeface="+mn-ea"/>
              </a:rPr>
              <a:t>现在分词短语作结果状语</a:t>
            </a:r>
            <a:endParaRPr lang="zh-CN" altLang="en-US" sz="2800" dirty="0">
              <a:solidFill>
                <a:srgbClr val="FF0000"/>
              </a:solidFill>
              <a:effectLst/>
              <a:latin typeface="华文中宋" panose="02010600040101010101" charset="-122"/>
              <a:ea typeface="华文中宋" panose="02010600040101010101" charset="-122"/>
              <a:cs typeface="宋体" panose="02010600030101010101" pitchFamily="2" charset="-122"/>
              <a:sym typeface="+mn-ea"/>
            </a:endParaRPr>
          </a:p>
        </p:txBody>
      </p:sp>
      <p:sp>
        <p:nvSpPr>
          <p:cNvPr id="3" name="文本框 2"/>
          <p:cNvSpPr txBox="1"/>
          <p:nvPr/>
        </p:nvSpPr>
        <p:spPr>
          <a:xfrm>
            <a:off x="6405245" y="2599055"/>
            <a:ext cx="3383280" cy="521970"/>
          </a:xfrm>
          <a:prstGeom prst="rect">
            <a:avLst/>
          </a:prstGeom>
          <a:noFill/>
        </p:spPr>
        <p:txBody>
          <a:bodyPr wrap="none" rtlCol="0" anchor="t">
            <a:spAutoFit/>
          </a:bodyPr>
          <a:p>
            <a:r>
              <a:rPr lang="zh-CN" altLang="en-US" sz="2800" dirty="0">
                <a:solidFill>
                  <a:srgbClr val="FF0000"/>
                </a:solidFill>
                <a:effectLst/>
                <a:latin typeface="华文中宋" panose="02010600040101010101" charset="-122"/>
                <a:ea typeface="华文中宋" panose="02010600040101010101" charset="-122"/>
                <a:cs typeface="宋体" panose="02010600030101010101" pitchFamily="2" charset="-122"/>
                <a:sym typeface="+mn-ea"/>
              </a:rPr>
              <a:t>省略了关系词的定语</a:t>
            </a:r>
            <a:endParaRPr lang="zh-CN" altLang="en-US" sz="2800" dirty="0">
              <a:solidFill>
                <a:srgbClr val="FF0000"/>
              </a:solidFill>
              <a:effectLst/>
              <a:latin typeface="华文中宋" panose="02010600040101010101" charset="-122"/>
              <a:ea typeface="华文中宋" panose="02010600040101010101" charset="-122"/>
              <a:cs typeface="宋体" panose="02010600030101010101" pitchFamily="2" charset="-122"/>
              <a:sym typeface="+mn-ea"/>
            </a:endParaRPr>
          </a:p>
        </p:txBody>
      </p:sp>
      <p:sp>
        <p:nvSpPr>
          <p:cNvPr id="11" name="文本框 10"/>
          <p:cNvSpPr txBox="1"/>
          <p:nvPr/>
        </p:nvSpPr>
        <p:spPr>
          <a:xfrm>
            <a:off x="4190365" y="3038475"/>
            <a:ext cx="4402455" cy="521970"/>
          </a:xfrm>
          <a:prstGeom prst="rect">
            <a:avLst/>
          </a:prstGeom>
          <a:noFill/>
        </p:spPr>
        <p:txBody>
          <a:bodyPr wrap="square" rtlCol="0" anchor="t">
            <a:spAutoFit/>
          </a:bodyPr>
          <a:p>
            <a:r>
              <a:rPr lang="zh-CN" altLang="en-US" sz="2800" dirty="0">
                <a:solidFill>
                  <a:srgbClr val="FF0000"/>
                </a:solidFill>
                <a:effectLst/>
                <a:latin typeface="华文中宋" panose="02010600040101010101" charset="-122"/>
                <a:ea typeface="华文中宋" panose="02010600040101010101" charset="-122"/>
                <a:cs typeface="宋体" panose="02010600030101010101" pitchFamily="2" charset="-122"/>
                <a:sym typeface="+mn-ea"/>
              </a:rPr>
              <a:t>过去分词短语作原因状语</a:t>
            </a:r>
            <a:endParaRPr lang="zh-CN" altLang="en-US" sz="2800" dirty="0">
              <a:solidFill>
                <a:srgbClr val="FF0000"/>
              </a:solidFill>
              <a:effectLst/>
              <a:latin typeface="华文中宋" panose="02010600040101010101" charset="-122"/>
              <a:ea typeface="华文中宋" panose="02010600040101010101" charset="-122"/>
              <a:cs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2" grpId="1"/>
      <p:bldP spid="3" grpId="0"/>
      <p:bldP spid="3" grpId="1"/>
      <p:bldP spid="4" grpId="1" animBg="1"/>
      <p:bldP spid="11" grpId="0"/>
      <p:bldP spid="11"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文本框 16"/>
          <p:cNvSpPr txBox="1"/>
          <p:nvPr/>
        </p:nvSpPr>
        <p:spPr>
          <a:xfrm>
            <a:off x="0" y="0"/>
            <a:ext cx="1670050" cy="521970"/>
          </a:xfrm>
          <a:prstGeom prst="rect">
            <a:avLst/>
          </a:prstGeom>
          <a:solidFill>
            <a:schemeClr val="accent6"/>
          </a:solidFill>
        </p:spPr>
        <p:txBody>
          <a:bodyPr wrap="square" rtlCol="0">
            <a:spAutoFit/>
          </a:bodyPr>
          <a:lstStyle/>
          <a:p>
            <a:pPr algn="ctr"/>
            <a:r>
              <a:rPr kumimoji="1" lang="zh-CN" altLang="en-US" sz="2800" b="1" dirty="0">
                <a:solidFill>
                  <a:schemeClr val="lt1"/>
                </a:solidFill>
              </a:rPr>
              <a:t>句子翻译</a:t>
            </a:r>
            <a:endParaRPr kumimoji="1" lang="zh-CN" altLang="en-US" sz="2800" b="1" dirty="0">
              <a:solidFill>
                <a:schemeClr val="lt1"/>
              </a:solidFill>
            </a:endParaRPr>
          </a:p>
        </p:txBody>
      </p:sp>
      <p:sp>
        <p:nvSpPr>
          <p:cNvPr id="5" name="圆角矩形 4"/>
          <p:cNvSpPr/>
          <p:nvPr/>
        </p:nvSpPr>
        <p:spPr>
          <a:xfrm>
            <a:off x="146685" y="640080"/>
            <a:ext cx="11856085" cy="1584325"/>
          </a:xfrm>
          <a:prstGeom prst="roundRect">
            <a:avLst>
              <a:gd name="adj" fmla="val 16667"/>
            </a:avLst>
          </a:prstGeom>
          <a:noFill/>
          <a:ln w="63500" cap="flat" cmpd="sng">
            <a:solidFill>
              <a:srgbClr val="0070C0"/>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文本框 5"/>
          <p:cNvSpPr txBox="1"/>
          <p:nvPr/>
        </p:nvSpPr>
        <p:spPr>
          <a:xfrm>
            <a:off x="299720" y="636905"/>
            <a:ext cx="11670665" cy="953135"/>
          </a:xfrm>
          <a:prstGeom prst="rect">
            <a:avLst/>
          </a:prstGeom>
          <a:noFill/>
        </p:spPr>
        <p:txBody>
          <a:bodyPr wrap="square">
            <a:spAutoFit/>
          </a:bodyPr>
          <a:lstStyle/>
          <a:p>
            <a:pPr algn="l"/>
            <a:r>
              <a:rPr lang="en-US" altLang="zh-CN" sz="2800">
                <a:latin typeface="Times New Roman" panose="02020603050405020304" charset="0"/>
                <a:cs typeface="Times New Roman" panose="02020603050405020304" charset="0"/>
                <a:sym typeface="+mn-ea"/>
              </a:rPr>
              <a:t>The  formation of these giant, smooth, lens-shaped clouds is all down to waves of wind flowing over mountain ranges. </a:t>
            </a:r>
            <a:endParaRPr lang="en-US" altLang="zh-CN" sz="2800">
              <a:latin typeface="Times New Roman" panose="02020603050405020304" charset="0"/>
              <a:cs typeface="Times New Roman" panose="02020603050405020304" charset="0"/>
              <a:sym typeface="+mn-ea"/>
            </a:endParaRPr>
          </a:p>
        </p:txBody>
      </p:sp>
      <p:sp>
        <p:nvSpPr>
          <p:cNvPr id="12" name="文本框 11"/>
          <p:cNvSpPr txBox="1"/>
          <p:nvPr/>
        </p:nvSpPr>
        <p:spPr>
          <a:xfrm>
            <a:off x="360045" y="1557655"/>
            <a:ext cx="949960" cy="460375"/>
          </a:xfrm>
          <a:prstGeom prst="rect">
            <a:avLst/>
          </a:prstGeom>
          <a:solidFill>
            <a:srgbClr val="0070C0"/>
          </a:solidFill>
        </p:spPr>
        <p:txBody>
          <a:bodyPr wrap="square" rtlCol="0">
            <a:spAutoFit/>
          </a:bodyPr>
          <a:lstStyle/>
          <a:p>
            <a:pPr algn="ctr"/>
            <a:r>
              <a:rPr kumimoji="1" lang="zh-CN" altLang="en-US" sz="2400" b="1" dirty="0">
                <a:solidFill>
                  <a:schemeClr val="lt1"/>
                </a:solidFill>
              </a:rPr>
              <a:t>翻译</a:t>
            </a:r>
            <a:endParaRPr kumimoji="1" lang="zh-CN" altLang="en-US" sz="2400" b="1" dirty="0">
              <a:solidFill>
                <a:schemeClr val="lt1"/>
              </a:solidFill>
            </a:endParaRPr>
          </a:p>
        </p:txBody>
      </p:sp>
      <p:sp>
        <p:nvSpPr>
          <p:cNvPr id="14" name="文本框 13"/>
          <p:cNvSpPr txBox="1"/>
          <p:nvPr/>
        </p:nvSpPr>
        <p:spPr>
          <a:xfrm>
            <a:off x="1365885" y="1600835"/>
            <a:ext cx="10434320" cy="437515"/>
          </a:xfrm>
          <a:prstGeom prst="rect">
            <a:avLst/>
          </a:prstGeom>
          <a:noFill/>
        </p:spPr>
        <p:txBody>
          <a:bodyPr wrap="square" rtlCol="0">
            <a:spAutoFit/>
          </a:bodyPr>
          <a:lstStyle/>
          <a:p>
            <a:pPr algn="l">
              <a:lnSpc>
                <a:spcPct val="90000"/>
              </a:lnSpc>
              <a:spcBef>
                <a:spcPts val="1000"/>
              </a:spcBef>
              <a:buClrTx/>
              <a:buSzTx/>
              <a:buFont typeface="Arial" panose="020B0604020202020204" pitchFamily="34" charset="0"/>
            </a:pPr>
            <a:r>
              <a:rPr sz="2400">
                <a:latin typeface="华文中宋" panose="02010600040101010101" charset="-122"/>
                <a:ea typeface="华文中宋" panose="02010600040101010101" charset="-122"/>
                <a:cs typeface="华文中宋" panose="02010600040101010101" charset="-122"/>
              </a:rPr>
              <a:t>这些巨大的、光滑的、透镜状的云层的形成，全都归功于流过山脉的风浪。</a:t>
            </a:r>
            <a:r>
              <a:rPr sz="2500">
                <a:latin typeface="华文中宋" panose="02010600040101010101" charset="-122"/>
                <a:ea typeface="华文中宋" panose="02010600040101010101" charset="-122"/>
                <a:cs typeface="华文中宋" panose="02010600040101010101" charset="-122"/>
              </a:rPr>
              <a:t>  </a:t>
            </a:r>
            <a:endParaRPr sz="2500">
              <a:latin typeface="华文中宋" panose="02010600040101010101" charset="-122"/>
              <a:ea typeface="华文中宋" panose="02010600040101010101" charset="-122"/>
              <a:cs typeface="华文中宋" panose="02010600040101010101" charset="-122"/>
            </a:endParaRPr>
          </a:p>
        </p:txBody>
      </p:sp>
      <p:sp>
        <p:nvSpPr>
          <p:cNvPr id="2" name="文本框 1"/>
          <p:cNvSpPr txBox="1"/>
          <p:nvPr/>
        </p:nvSpPr>
        <p:spPr>
          <a:xfrm>
            <a:off x="342265" y="5843905"/>
            <a:ext cx="967740" cy="460375"/>
          </a:xfrm>
          <a:prstGeom prst="rect">
            <a:avLst/>
          </a:prstGeom>
          <a:solidFill>
            <a:srgbClr val="0070C0"/>
          </a:solidFill>
        </p:spPr>
        <p:txBody>
          <a:bodyPr wrap="square" rtlCol="0">
            <a:spAutoFit/>
          </a:bodyPr>
          <a:p>
            <a:pPr algn="ctr"/>
            <a:r>
              <a:rPr kumimoji="1" lang="zh-CN" altLang="en-US" sz="2400" b="1" dirty="0">
                <a:solidFill>
                  <a:schemeClr val="lt1"/>
                </a:solidFill>
              </a:rPr>
              <a:t>翻译</a:t>
            </a:r>
            <a:endParaRPr kumimoji="1" lang="zh-CN" altLang="en-US" sz="2400" b="1" dirty="0">
              <a:solidFill>
                <a:schemeClr val="lt1"/>
              </a:solidFill>
            </a:endParaRPr>
          </a:p>
        </p:txBody>
      </p:sp>
      <p:sp>
        <p:nvSpPr>
          <p:cNvPr id="4" name="圆角矩形 3"/>
          <p:cNvSpPr/>
          <p:nvPr/>
        </p:nvSpPr>
        <p:spPr>
          <a:xfrm>
            <a:off x="156845" y="4303395"/>
            <a:ext cx="11856085" cy="2328545"/>
          </a:xfrm>
          <a:prstGeom prst="roundRect">
            <a:avLst>
              <a:gd name="adj" fmla="val 16667"/>
            </a:avLst>
          </a:prstGeom>
          <a:noFill/>
          <a:ln w="63500" cap="flat" cmpd="sng">
            <a:solidFill>
              <a:schemeClr val="accent3">
                <a:lumMod val="75000"/>
              </a:schemeClr>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hangingPunct="0"/>
            <a:r>
              <a:rPr lang="en-US" altLang="zh-CN" sz="2800" kern="0">
                <a:solidFill>
                  <a:srgbClr val="000000"/>
                </a:solidFill>
                <a:latin typeface="Times New Roman" panose="02020603050405020304" charset="0"/>
                <a:ea typeface="+mj-ea"/>
                <a:cs typeface="Times New Roman" panose="02020603050405020304" charset="0"/>
                <a:sym typeface="+mn-ea"/>
              </a:rPr>
              <a:t>These rare noctilucent clouds are seen at this odd time because, while the sun may have disappeared at ground level, at a height of around 200,000 feet, it’s still shining brightly.</a:t>
            </a:r>
            <a:endParaRPr lang="en-US" altLang="zh-CN" sz="2800" kern="0">
              <a:solidFill>
                <a:srgbClr val="000000"/>
              </a:solidFill>
              <a:latin typeface="Times New Roman" panose="02020603050405020304" charset="0"/>
              <a:ea typeface="+mj-ea"/>
              <a:cs typeface="Times New Roman" panose="02020603050405020304" charset="0"/>
              <a:sym typeface="+mn-ea"/>
            </a:endParaRPr>
          </a:p>
        </p:txBody>
      </p:sp>
      <p:sp>
        <p:nvSpPr>
          <p:cNvPr id="10" name="文本框 9"/>
          <p:cNvSpPr txBox="1"/>
          <p:nvPr/>
        </p:nvSpPr>
        <p:spPr>
          <a:xfrm>
            <a:off x="1365885" y="5760085"/>
            <a:ext cx="10417175" cy="755650"/>
          </a:xfrm>
          <a:prstGeom prst="rect">
            <a:avLst/>
          </a:prstGeom>
          <a:noFill/>
        </p:spPr>
        <p:txBody>
          <a:bodyPr wrap="square" rtlCol="0">
            <a:spAutoFit/>
          </a:bodyPr>
          <a:p>
            <a:pPr algn="l">
              <a:lnSpc>
                <a:spcPct val="90000"/>
              </a:lnSpc>
              <a:spcBef>
                <a:spcPts val="1000"/>
              </a:spcBef>
              <a:buClrTx/>
              <a:buSzTx/>
              <a:buFont typeface="Arial" panose="020B0604020202020204" pitchFamily="34" charset="0"/>
            </a:pPr>
            <a:r>
              <a:rPr sz="2400">
                <a:latin typeface="华文中宋" panose="02010600040101010101" charset="-122"/>
                <a:ea typeface="华文中宋" panose="02010600040101010101" charset="-122"/>
                <a:cs typeface="华文中宋" panose="02010600040101010101" charset="-122"/>
              </a:rPr>
              <a:t>这些罕见的夜光云是在这个奇怪的时间出现的，因为虽然太阳可能已经在地面上消失了，但在大约</a:t>
            </a:r>
            <a:r>
              <a:rPr lang="en-US" sz="2400">
                <a:latin typeface="Times New Roman" panose="02020603050405020304" charset="0"/>
                <a:ea typeface="华文中宋" panose="02010600040101010101" charset="-122"/>
                <a:cs typeface="Times New Roman" panose="02020603050405020304" charset="0"/>
              </a:rPr>
              <a:t>20</a:t>
            </a:r>
            <a:r>
              <a:rPr lang="zh-CN" altLang="en-US" sz="2400">
                <a:latin typeface="华文中宋" panose="02010600040101010101" charset="-122"/>
                <a:ea typeface="华文中宋" panose="02010600040101010101" charset="-122"/>
                <a:cs typeface="华文中宋" panose="02010600040101010101" charset="-122"/>
              </a:rPr>
              <a:t>万</a:t>
            </a:r>
            <a:r>
              <a:rPr sz="2400">
                <a:latin typeface="华文中宋" panose="02010600040101010101" charset="-122"/>
                <a:ea typeface="华文中宋" panose="02010600040101010101" charset="-122"/>
                <a:cs typeface="华文中宋" panose="02010600040101010101" charset="-122"/>
              </a:rPr>
              <a:t>英尺的高度，它仍然光芒</a:t>
            </a:r>
            <a:r>
              <a:rPr lang="zh-CN" sz="2400">
                <a:latin typeface="华文中宋" panose="02010600040101010101" charset="-122"/>
                <a:ea typeface="华文中宋" panose="02010600040101010101" charset="-122"/>
                <a:cs typeface="华文中宋" panose="02010600040101010101" charset="-122"/>
              </a:rPr>
              <a:t>闪耀</a:t>
            </a:r>
            <a:r>
              <a:rPr sz="2400">
                <a:latin typeface="华文中宋" panose="02010600040101010101" charset="-122"/>
                <a:ea typeface="华文中宋" panose="02010600040101010101" charset="-122"/>
                <a:cs typeface="华文中宋" panose="02010600040101010101" charset="-122"/>
              </a:rPr>
              <a:t>。</a:t>
            </a:r>
            <a:endParaRPr sz="2400">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300355" y="2450465"/>
            <a:ext cx="11655425" cy="953135"/>
          </a:xfrm>
          <a:prstGeom prst="rect">
            <a:avLst/>
          </a:prstGeom>
          <a:noFill/>
        </p:spPr>
        <p:txBody>
          <a:bodyPr wrap="square">
            <a:spAutoFit/>
          </a:bodyPr>
          <a:lstStyle/>
          <a:p>
            <a:pPr algn="l"/>
            <a:r>
              <a:rPr lang="en-US" altLang="zh-CN" sz="2800">
                <a:solidFill>
                  <a:schemeClr val="tx1"/>
                </a:solidFill>
                <a:latin typeface="Times New Roman" panose="02020603050405020304" charset="0"/>
                <a:cs typeface="Times New Roman" panose="02020603050405020304" charset="0"/>
                <a:sym typeface="+mn-ea"/>
              </a:rPr>
              <a:t>Underneath, they need a harder, smoother base of snow or ice, on which the snow can roll. </a:t>
            </a:r>
            <a:endParaRPr lang="en-US" altLang="zh-CN" sz="2800">
              <a:solidFill>
                <a:schemeClr val="tx1"/>
              </a:solidFill>
              <a:latin typeface="Times New Roman" panose="02020603050405020304" charset="0"/>
              <a:cs typeface="Times New Roman" panose="02020603050405020304" charset="0"/>
              <a:sym typeface="+mn-ea"/>
            </a:endParaRPr>
          </a:p>
        </p:txBody>
      </p:sp>
      <p:sp>
        <p:nvSpPr>
          <p:cNvPr id="7" name="文本框 6"/>
          <p:cNvSpPr txBox="1"/>
          <p:nvPr/>
        </p:nvSpPr>
        <p:spPr>
          <a:xfrm>
            <a:off x="299720" y="3446780"/>
            <a:ext cx="967740" cy="460375"/>
          </a:xfrm>
          <a:prstGeom prst="rect">
            <a:avLst/>
          </a:prstGeom>
          <a:solidFill>
            <a:srgbClr val="0070C0"/>
          </a:solidFill>
        </p:spPr>
        <p:txBody>
          <a:bodyPr wrap="square" rtlCol="0">
            <a:spAutoFit/>
          </a:bodyPr>
          <a:p>
            <a:pPr algn="ctr"/>
            <a:r>
              <a:rPr kumimoji="1" lang="zh-CN" altLang="en-US" sz="2400" b="1" dirty="0">
                <a:solidFill>
                  <a:schemeClr val="lt1"/>
                </a:solidFill>
              </a:rPr>
              <a:t>翻译</a:t>
            </a:r>
            <a:endParaRPr kumimoji="1" lang="zh-CN" altLang="en-US" sz="2400" b="1" dirty="0">
              <a:solidFill>
                <a:schemeClr val="lt1"/>
              </a:solidFill>
            </a:endParaRPr>
          </a:p>
        </p:txBody>
      </p:sp>
      <p:sp>
        <p:nvSpPr>
          <p:cNvPr id="8" name="圆角矩形 7"/>
          <p:cNvSpPr/>
          <p:nvPr/>
        </p:nvSpPr>
        <p:spPr>
          <a:xfrm>
            <a:off x="114300" y="2400935"/>
            <a:ext cx="11889105" cy="1710055"/>
          </a:xfrm>
          <a:prstGeom prst="roundRect">
            <a:avLst>
              <a:gd name="adj" fmla="val 16667"/>
            </a:avLst>
          </a:prstGeom>
          <a:noFill/>
          <a:ln w="63500" cap="flat" cmpd="sng">
            <a:solidFill>
              <a:schemeClr val="accent2"/>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 name="文本框 10"/>
          <p:cNvSpPr txBox="1"/>
          <p:nvPr/>
        </p:nvSpPr>
        <p:spPr>
          <a:xfrm>
            <a:off x="1365885" y="3483610"/>
            <a:ext cx="10417175" cy="423545"/>
          </a:xfrm>
          <a:prstGeom prst="rect">
            <a:avLst/>
          </a:prstGeom>
          <a:noFill/>
        </p:spPr>
        <p:txBody>
          <a:bodyPr wrap="square" rtlCol="0">
            <a:spAutoFit/>
          </a:bodyPr>
          <a:p>
            <a:pPr algn="l">
              <a:lnSpc>
                <a:spcPct val="90000"/>
              </a:lnSpc>
              <a:spcBef>
                <a:spcPts val="1000"/>
              </a:spcBef>
              <a:buClrTx/>
              <a:buSzTx/>
              <a:buFont typeface="Arial" panose="020B0604020202020204" pitchFamily="34" charset="0"/>
            </a:pPr>
            <a:r>
              <a:rPr sz="2400">
                <a:latin typeface="华文中宋" panose="02010600040101010101" charset="-122"/>
                <a:ea typeface="华文中宋" panose="02010600040101010101" charset="-122"/>
                <a:cs typeface="华文中宋" panose="02010600040101010101" charset="-122"/>
              </a:rPr>
              <a:t>在下面，他们需要更硬、更光滑的雪或冰底，雪可以在上面滚动。</a:t>
            </a:r>
            <a:endParaRPr sz="2400">
              <a:latin typeface="华文中宋" panose="02010600040101010101" charset="-122"/>
              <a:ea typeface="华文中宋" panose="02010600040101010101" charset="-122"/>
              <a:cs typeface="华文中宋" panose="0201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animBg="1"/>
      <p:bldP spid="14" grpId="0"/>
      <p:bldP spid="2" grpId="1" animBg="1"/>
      <p:bldP spid="10" grpId="0"/>
      <p:bldP spid="7" grpId="1"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819150" y="309245"/>
            <a:ext cx="10553700" cy="953135"/>
          </a:xfrm>
          <a:prstGeom prst="rect">
            <a:avLst/>
          </a:prstGeom>
          <a:noFill/>
        </p:spPr>
        <p:txBody>
          <a:bodyPr wrap="square" rtlCol="0" anchor="t">
            <a:spAutoFit/>
          </a:bodyPr>
          <a:p>
            <a:pPr algn="ctr"/>
            <a:r>
              <a:rPr lang="en-US" sz="2800" b="1">
                <a:latin typeface="+mj-ea"/>
                <a:ea typeface="+mj-ea"/>
                <a:cs typeface="Arial" panose="020B0604020202020204" pitchFamily="34" charset="0"/>
              </a:rPr>
              <a:t>2.Ban on smacking children in Wales comes into force today</a:t>
            </a:r>
            <a:endParaRPr lang="en-US" sz="2800" b="1">
              <a:latin typeface="+mj-ea"/>
              <a:ea typeface="+mj-ea"/>
              <a:cs typeface="Arial" panose="020B0604020202020204" pitchFamily="34" charset="0"/>
            </a:endParaRPr>
          </a:p>
          <a:p>
            <a:pPr algn="ctr"/>
            <a:r>
              <a:rPr lang="zh-CN" altLang="en-US" sz="2800" b="1" kern="0">
                <a:ln>
                  <a:noFill/>
                </a:ln>
                <a:solidFill>
                  <a:schemeClr val="accent2"/>
                </a:solidFill>
                <a:effectLst/>
                <a:uFillTx/>
                <a:latin typeface="+mj-ea"/>
                <a:ea typeface="+mj-ea"/>
                <a:cs typeface="Arial" panose="020B0604020202020204" pitchFamily="34" charset="0"/>
              </a:rPr>
              <a:t>威尔士体罚儿童的禁令于今日生效  </a:t>
            </a:r>
            <a:endParaRPr lang="zh-CN" altLang="en-US" sz="2800" b="1" kern="0">
              <a:ln>
                <a:noFill/>
              </a:ln>
              <a:solidFill>
                <a:schemeClr val="accent2"/>
              </a:solidFill>
              <a:effectLst/>
              <a:uFillTx/>
              <a:latin typeface="+mj-ea"/>
              <a:ea typeface="+mj-ea"/>
              <a:cs typeface="Arial" panose="020B0604020202020204" pitchFamily="34" charset="0"/>
            </a:endParaRPr>
          </a:p>
        </p:txBody>
      </p:sp>
      <p:pic>
        <p:nvPicPr>
          <p:cNvPr id="5" name="图片 4"/>
          <p:cNvPicPr>
            <a:picLocks noChangeAspect="1"/>
          </p:cNvPicPr>
          <p:nvPr>
            <p:custDataLst>
              <p:tags r:id="rId1"/>
            </p:custDataLst>
          </p:nvPr>
        </p:nvPicPr>
        <p:blipFill>
          <a:blip r:embed="rId2"/>
          <a:stretch>
            <a:fillRect/>
          </a:stretch>
        </p:blipFill>
        <p:spPr>
          <a:xfrm>
            <a:off x="2370000" y="1497965"/>
            <a:ext cx="7451999" cy="496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0" y="649605"/>
            <a:ext cx="12191365" cy="5939155"/>
          </a:xfrm>
          <a:prstGeom prst="rect">
            <a:avLst/>
          </a:prstGeom>
          <a:noFill/>
        </p:spPr>
        <p:txBody>
          <a:bodyPr wrap="square" rtlCol="0" anchor="t">
            <a:spAutoFit/>
          </a:bodyPr>
          <a:p>
            <a:r>
              <a:rPr lang="en-US" altLang="zh-CN" sz="2000">
                <a:solidFill>
                  <a:schemeClr val="tx1"/>
                </a:solidFill>
                <a:latin typeface="Times New Roman" panose="02020603050405020304" charset="0"/>
                <a:cs typeface="Times New Roman" panose="02020603050405020304" charset="0"/>
              </a:rPr>
              <a:t>    </a:t>
            </a:r>
            <a:r>
              <a:rPr lang="zh-CN" altLang="en-US" sz="2000">
                <a:solidFill>
                  <a:schemeClr val="tx1"/>
                </a:solidFill>
                <a:latin typeface="Times New Roman" panose="02020603050405020304" charset="0"/>
                <a:cs typeface="Times New Roman" panose="02020603050405020304" charset="0"/>
              </a:rPr>
              <a:t>Smacking and slapping children has been </a:t>
            </a:r>
            <a:r>
              <a:rPr lang="en-US" altLang="zh-CN" sz="2000">
                <a:solidFill>
                  <a:schemeClr val="tx1"/>
                </a:solidFill>
                <a:latin typeface="Times New Roman" panose="02020603050405020304" charset="0"/>
                <a:cs typeface="Times New Roman" panose="02020603050405020304" charset="0"/>
              </a:rPr>
              <a:t>outlawed </a:t>
            </a:r>
            <a:r>
              <a:rPr lang="zh-CN" altLang="en-US" sz="2000">
                <a:solidFill>
                  <a:schemeClr val="tx1"/>
                </a:solidFill>
                <a:latin typeface="Times New Roman" panose="02020603050405020304" charset="0"/>
                <a:cs typeface="Times New Roman" panose="02020603050405020304" charset="0"/>
              </a:rPr>
              <a:t>in Wales, with people told to contact social</a:t>
            </a:r>
            <a:r>
              <a:rPr lang="en-US" altLang="zh-CN" sz="2000">
                <a:solidFill>
                  <a:schemeClr val="tx1"/>
                </a:solidFill>
                <a:latin typeface="Times New Roman" panose="02020603050405020304" charset="0"/>
                <a:cs typeface="Times New Roman" panose="02020603050405020304" charset="0"/>
              </a:rPr>
              <a:t> </a:t>
            </a:r>
            <a:r>
              <a:rPr lang="zh-CN" altLang="en-US" sz="2000">
                <a:solidFill>
                  <a:schemeClr val="tx1"/>
                </a:solidFill>
                <a:latin typeface="Times New Roman" panose="02020603050405020304" charset="0"/>
                <a:cs typeface="Times New Roman" panose="02020603050405020304" charset="0"/>
              </a:rPr>
              <a:t>services or the police if they see a parent or carer </a:t>
            </a:r>
            <a:r>
              <a:rPr lang="zh-CN" altLang="en-US" sz="2000">
                <a:solidFill>
                  <a:srgbClr val="0000FF"/>
                </a:solidFill>
                <a:latin typeface="Times New Roman" panose="02020603050405020304" charset="0"/>
                <a:cs typeface="Times New Roman" panose="02020603050405020304" charset="0"/>
              </a:rPr>
              <a:t>meting out</a:t>
            </a:r>
            <a:r>
              <a:rPr lang="zh-CN" altLang="en-US" sz="2000">
                <a:solidFill>
                  <a:schemeClr val="tx1"/>
                </a:solidFill>
                <a:latin typeface="Times New Roman" panose="02020603050405020304" charset="0"/>
                <a:cs typeface="Times New Roman" panose="02020603050405020304" charset="0"/>
              </a:rPr>
              <a:t> physical punishment.</a:t>
            </a:r>
            <a:r>
              <a:rPr lang="en-US" altLang="zh-CN" sz="2000">
                <a:solidFill>
                  <a:schemeClr val="tx1"/>
                </a:solidFill>
                <a:latin typeface="Times New Roman" panose="02020603050405020304" charset="0"/>
                <a:cs typeface="Times New Roman" panose="02020603050405020304" charset="0"/>
              </a:rPr>
              <a:t> </a:t>
            </a:r>
            <a:r>
              <a:rPr lang="zh-CN" altLang="en-US" sz="2000">
                <a:solidFill>
                  <a:schemeClr val="tx1"/>
                </a:solidFill>
                <a:latin typeface="Times New Roman" panose="02020603050405020304" charset="0"/>
                <a:cs typeface="Times New Roman" panose="02020603050405020304" charset="0"/>
              </a:rPr>
              <a:t>The change in the law from </a:t>
            </a:r>
            <a:r>
              <a:rPr lang="en-US" altLang="zh-CN" sz="2000">
                <a:solidFill>
                  <a:schemeClr val="tx1"/>
                </a:solidFill>
                <a:latin typeface="Times New Roman" panose="02020603050405020304" charset="0"/>
                <a:cs typeface="Times New Roman" panose="02020603050405020304" charset="0"/>
              </a:rPr>
              <a:t>fi</a:t>
            </a:r>
            <a:r>
              <a:rPr lang="zh-CN" altLang="en-US" sz="2000">
                <a:solidFill>
                  <a:schemeClr val="tx1"/>
                </a:solidFill>
                <a:latin typeface="Times New Roman" panose="02020603050405020304" charset="0"/>
                <a:cs typeface="Times New Roman" panose="02020603050405020304" charset="0"/>
              </a:rPr>
              <a:t>rst thing today was </a:t>
            </a:r>
            <a:r>
              <a:rPr lang="zh-CN" altLang="en-US" sz="2000" u="sng">
                <a:solidFill>
                  <a:schemeClr val="tx1"/>
                </a:solidFill>
                <a:latin typeface="Times New Roman" panose="02020603050405020304" charset="0"/>
                <a:cs typeface="Times New Roman" panose="02020603050405020304" charset="0"/>
              </a:rPr>
              <a:t>hailed</a:t>
            </a:r>
            <a:r>
              <a:rPr lang="zh-CN" altLang="en-US" sz="2000">
                <a:solidFill>
                  <a:schemeClr val="tx1"/>
                </a:solidFill>
                <a:latin typeface="Times New Roman" panose="02020603050405020304" charset="0"/>
                <a:cs typeface="Times New Roman" panose="02020603050405020304" charset="0"/>
              </a:rPr>
              <a:t> as </a:t>
            </a:r>
            <a:r>
              <a:rPr lang="en-US" altLang="zh-CN" sz="2000">
                <a:solidFill>
                  <a:schemeClr val="tx1"/>
                </a:solidFill>
                <a:latin typeface="Times New Roman" panose="02020603050405020304" charset="0"/>
                <a:cs typeface="Times New Roman" panose="02020603050405020304" charset="0"/>
              </a:rPr>
              <a:t>“</a:t>
            </a:r>
            <a:r>
              <a:rPr lang="zh-CN" altLang="en-US" sz="2000">
                <a:solidFill>
                  <a:schemeClr val="tx1"/>
                </a:solidFill>
                <a:latin typeface="Times New Roman" panose="02020603050405020304" charset="0"/>
                <a:cs typeface="Times New Roman" panose="02020603050405020304" charset="0"/>
              </a:rPr>
              <a:t>historic</a:t>
            </a:r>
            <a:r>
              <a:rPr lang="en-US" altLang="zh-CN" sz="2000">
                <a:solidFill>
                  <a:schemeClr val="tx1"/>
                </a:solidFill>
                <a:latin typeface="Times New Roman" panose="02020603050405020304" charset="0"/>
                <a:cs typeface="Times New Roman" panose="02020603050405020304" charset="0"/>
              </a:rPr>
              <a:t>” </a:t>
            </a:r>
            <a:r>
              <a:rPr lang="zh-CN" altLang="en-US" sz="2000">
                <a:solidFill>
                  <a:schemeClr val="tx1"/>
                </a:solidFill>
                <a:latin typeface="Times New Roman" panose="02020603050405020304" charset="0"/>
                <a:cs typeface="Times New Roman" panose="02020603050405020304" charset="0"/>
              </a:rPr>
              <a:t>by the Labour-led Welsh government and child protection champions .</a:t>
            </a:r>
            <a:endParaRPr lang="zh-CN" altLang="en-US" sz="2000">
              <a:solidFill>
                <a:schemeClr val="tx1"/>
              </a:solidFill>
              <a:latin typeface="Times New Roman" panose="02020603050405020304" charset="0"/>
              <a:cs typeface="Times New Roman" panose="02020603050405020304" charset="0"/>
            </a:endParaRPr>
          </a:p>
          <a:p>
            <a:r>
              <a:rPr lang="zh-CN" altLang="en-US" sz="2000">
                <a:solidFill>
                  <a:schemeClr val="tx1"/>
                </a:solidFill>
                <a:latin typeface="Times New Roman" panose="02020603050405020304" charset="0"/>
                <a:cs typeface="Times New Roman" panose="02020603050405020304" charset="0"/>
              </a:rPr>
              <a:t> </a:t>
            </a:r>
            <a:r>
              <a:rPr lang="en-US" altLang="zh-CN" sz="2000">
                <a:solidFill>
                  <a:schemeClr val="tx1"/>
                </a:solidFill>
                <a:latin typeface="Times New Roman" panose="02020603050405020304" charset="0"/>
                <a:cs typeface="Times New Roman" panose="02020603050405020304" charset="0"/>
              </a:rPr>
              <a:t>   </a:t>
            </a:r>
            <a:r>
              <a:rPr lang="zh-CN" altLang="en-US" sz="2000">
                <a:solidFill>
                  <a:schemeClr val="tx1"/>
                </a:solidFill>
                <a:latin typeface="Times New Roman" panose="02020603050405020304" charset="0"/>
                <a:cs typeface="Times New Roman" panose="02020603050405020304" charset="0"/>
              </a:rPr>
              <a:t>Critics, including the Welsh Conservatives, said it would criminali</a:t>
            </a:r>
            <a:r>
              <a:rPr lang="en-US" altLang="zh-CN" sz="2000">
                <a:solidFill>
                  <a:schemeClr val="tx1"/>
                </a:solidFill>
                <a:latin typeface="Times New Roman" panose="02020603050405020304" charset="0"/>
                <a:cs typeface="Times New Roman" panose="02020603050405020304" charset="0"/>
              </a:rPr>
              <a:t>z</a:t>
            </a:r>
            <a:r>
              <a:rPr lang="zh-CN" altLang="en-US" sz="2000">
                <a:solidFill>
                  <a:schemeClr val="tx1"/>
                </a:solidFill>
                <a:latin typeface="Times New Roman" panose="02020603050405020304" charset="0"/>
                <a:cs typeface="Times New Roman" panose="02020603050405020304" charset="0"/>
              </a:rPr>
              <a:t>e parents and create a </a:t>
            </a:r>
            <a:r>
              <a:rPr lang="en-US" altLang="zh-CN" sz="2000">
                <a:solidFill>
                  <a:schemeClr val="tx1"/>
                </a:solidFill>
                <a:latin typeface="Times New Roman" panose="02020603050405020304" charset="0"/>
                <a:cs typeface="Times New Roman" panose="02020603050405020304" charset="0"/>
              </a:rPr>
              <a:t>“</a:t>
            </a:r>
            <a:r>
              <a:rPr lang="zh-CN" altLang="en-US" sz="2000">
                <a:solidFill>
                  <a:schemeClr val="tx1"/>
                </a:solidFill>
                <a:latin typeface="Times New Roman" panose="02020603050405020304" charset="0"/>
                <a:cs typeface="Times New Roman" panose="02020603050405020304" charset="0"/>
              </a:rPr>
              <a:t>Stasi</a:t>
            </a:r>
            <a:r>
              <a:rPr lang="en-US" altLang="zh-CN" sz="2000">
                <a:solidFill>
                  <a:schemeClr val="tx1"/>
                </a:solidFill>
                <a:latin typeface="Times New Roman" panose="02020603050405020304" charset="0"/>
                <a:cs typeface="Times New Roman" panose="02020603050405020304" charset="0"/>
              </a:rPr>
              <a:t> </a:t>
            </a:r>
            <a:r>
              <a:rPr lang="zh-CN" altLang="en-US" sz="2000">
                <a:solidFill>
                  <a:schemeClr val="tx1"/>
                </a:solidFill>
                <a:latin typeface="Times New Roman" panose="02020603050405020304" charset="0"/>
                <a:cs typeface="Times New Roman" panose="02020603050405020304" charset="0"/>
              </a:rPr>
              <a:t>culture</a:t>
            </a:r>
            <a:r>
              <a:rPr lang="en-US" altLang="zh-CN" sz="2000">
                <a:solidFill>
                  <a:schemeClr val="tx1"/>
                </a:solidFill>
                <a:latin typeface="Times New Roman" panose="02020603050405020304" charset="0"/>
                <a:cs typeface="Times New Roman" panose="02020603050405020304" charset="0"/>
              </a:rPr>
              <a:t>” </a:t>
            </a:r>
            <a:r>
              <a:rPr lang="zh-CN" altLang="en-US" sz="2000">
                <a:solidFill>
                  <a:schemeClr val="tx1"/>
                </a:solidFill>
                <a:latin typeface="Times New Roman" panose="02020603050405020304" charset="0"/>
                <a:cs typeface="Times New Roman" panose="02020603050405020304" charset="0"/>
              </a:rPr>
              <a:t>with people</a:t>
            </a:r>
            <a:r>
              <a:rPr lang="en-US" altLang="zh-CN" sz="2000">
                <a:solidFill>
                  <a:schemeClr val="tx1"/>
                </a:solidFill>
                <a:latin typeface="Times New Roman" panose="02020603050405020304" charset="0"/>
                <a:cs typeface="Times New Roman" panose="02020603050405020304" charset="0"/>
              </a:rPr>
              <a:t> “</a:t>
            </a:r>
            <a:r>
              <a:rPr lang="zh-CN" altLang="en-US" sz="2000">
                <a:solidFill>
                  <a:srgbClr val="0000FF"/>
                </a:solidFill>
                <a:latin typeface="Times New Roman" panose="02020603050405020304" charset="0"/>
                <a:cs typeface="Times New Roman" panose="02020603050405020304" charset="0"/>
              </a:rPr>
              <a:t>shop</a:t>
            </a:r>
            <a:r>
              <a:rPr lang="zh-CN" altLang="en-US" sz="2000">
                <a:solidFill>
                  <a:schemeClr val="tx1"/>
                </a:solidFill>
                <a:latin typeface="Times New Roman" panose="02020603050405020304" charset="0"/>
                <a:cs typeface="Times New Roman" panose="02020603050405020304" charset="0"/>
              </a:rPr>
              <a:t>ping</a:t>
            </a:r>
            <a:r>
              <a:rPr lang="en-US" altLang="zh-CN" sz="2000">
                <a:solidFill>
                  <a:schemeClr val="tx1"/>
                </a:solidFill>
                <a:latin typeface="Times New Roman" panose="02020603050405020304" charset="0"/>
                <a:cs typeface="Times New Roman" panose="02020603050405020304" charset="0"/>
              </a:rPr>
              <a:t>”</a:t>
            </a:r>
            <a:r>
              <a:rPr lang="zh-CN" altLang="en-US" sz="2000">
                <a:solidFill>
                  <a:schemeClr val="tx1"/>
                </a:solidFill>
                <a:latin typeface="Times New Roman" panose="02020603050405020304" charset="0"/>
                <a:cs typeface="Times New Roman" panose="02020603050405020304" charset="0"/>
              </a:rPr>
              <a:t> their neighbours.</a:t>
            </a:r>
            <a:r>
              <a:rPr lang="en-US" altLang="zh-CN" sz="2000">
                <a:solidFill>
                  <a:schemeClr val="tx1"/>
                </a:solidFill>
                <a:latin typeface="Times New Roman" panose="02020603050405020304" charset="0"/>
                <a:cs typeface="Times New Roman" panose="02020603050405020304" charset="0"/>
              </a:rPr>
              <a:t> </a:t>
            </a:r>
            <a:r>
              <a:rPr lang="zh-CN" altLang="en-US" sz="2000">
                <a:solidFill>
                  <a:schemeClr val="tx1"/>
                </a:solidFill>
                <a:latin typeface="Times New Roman" panose="02020603050405020304" charset="0"/>
                <a:cs typeface="Times New Roman" panose="02020603050405020304" charset="0"/>
              </a:rPr>
              <a:t>The legislation removes the Victorian-era defence of </a:t>
            </a:r>
            <a:r>
              <a:rPr lang="en-US" altLang="zh-CN" sz="2000">
                <a:solidFill>
                  <a:schemeClr val="tx1"/>
                </a:solidFill>
                <a:latin typeface="Times New Roman" panose="02020603050405020304" charset="0"/>
                <a:cs typeface="Times New Roman" panose="02020603050405020304" charset="0"/>
              </a:rPr>
              <a:t>“</a:t>
            </a:r>
            <a:r>
              <a:rPr lang="zh-CN" altLang="en-US" sz="2000">
                <a:solidFill>
                  <a:schemeClr val="tx1"/>
                </a:solidFill>
                <a:latin typeface="Times New Roman" panose="02020603050405020304" charset="0"/>
                <a:cs typeface="Times New Roman" panose="02020603050405020304" charset="0"/>
              </a:rPr>
              <a:t>reasonable punishment</a:t>
            </a:r>
            <a:r>
              <a:rPr lang="en-US" altLang="zh-CN" sz="2000">
                <a:solidFill>
                  <a:schemeClr val="tx1"/>
                </a:solidFill>
                <a:latin typeface="Times New Roman" panose="02020603050405020304" charset="0"/>
                <a:cs typeface="Times New Roman" panose="02020603050405020304" charset="0"/>
              </a:rPr>
              <a:t>”</a:t>
            </a:r>
            <a:r>
              <a:rPr lang="zh-CN" altLang="en-US" sz="2000">
                <a:solidFill>
                  <a:schemeClr val="tx1"/>
                </a:solidFill>
                <a:latin typeface="Times New Roman" panose="02020603050405020304" charset="0"/>
                <a:cs typeface="Times New Roman" panose="02020603050405020304" charset="0"/>
              </a:rPr>
              <a:t> and makes all physical</a:t>
            </a:r>
            <a:r>
              <a:rPr lang="en-US" altLang="zh-CN" sz="2000">
                <a:solidFill>
                  <a:schemeClr val="tx1"/>
                </a:solidFill>
                <a:latin typeface="Times New Roman" panose="02020603050405020304" charset="0"/>
                <a:cs typeface="Times New Roman" panose="02020603050405020304" charset="0"/>
              </a:rPr>
              <a:t> </a:t>
            </a:r>
            <a:r>
              <a:rPr lang="zh-CN" altLang="en-US" sz="2000">
                <a:solidFill>
                  <a:schemeClr val="tx1"/>
                </a:solidFill>
                <a:latin typeface="Times New Roman" panose="02020603050405020304" charset="0"/>
                <a:cs typeface="Times New Roman" panose="02020603050405020304" charset="0"/>
              </a:rPr>
              <a:t>punishment, such as smacking, hitting, slapping and shaking, illegal. The law will apply to everybody in Wales, including visitors.</a:t>
            </a:r>
            <a:endParaRPr lang="zh-CN" altLang="en-US" sz="2000">
              <a:solidFill>
                <a:schemeClr val="tx1"/>
              </a:solidFill>
              <a:latin typeface="Times New Roman" panose="02020603050405020304" charset="0"/>
              <a:cs typeface="Times New Roman" panose="02020603050405020304" charset="0"/>
            </a:endParaRPr>
          </a:p>
          <a:p>
            <a:r>
              <a:rPr lang="zh-CN" altLang="en-US" sz="2000">
                <a:solidFill>
                  <a:schemeClr val="tx1"/>
                </a:solidFill>
                <a:latin typeface="Times New Roman" panose="02020603050405020304" charset="0"/>
                <a:cs typeface="Times New Roman" panose="02020603050405020304" charset="0"/>
              </a:rPr>
              <a:t> </a:t>
            </a:r>
            <a:r>
              <a:rPr lang="en-US" altLang="zh-CN" sz="2000">
                <a:solidFill>
                  <a:schemeClr val="tx1"/>
                </a:solidFill>
                <a:latin typeface="Times New Roman" panose="02020603050405020304" charset="0"/>
                <a:cs typeface="Times New Roman" panose="02020603050405020304" charset="0"/>
              </a:rPr>
              <a:t>   </a:t>
            </a:r>
            <a:r>
              <a:rPr lang="zh-CN" altLang="en-US" sz="2000">
                <a:solidFill>
                  <a:schemeClr val="tx1"/>
                </a:solidFill>
                <a:latin typeface="Times New Roman" panose="02020603050405020304" charset="0"/>
                <a:cs typeface="Times New Roman" panose="02020603050405020304" charset="0"/>
              </a:rPr>
              <a:t>Julie Morgan, the deputy minister for social services, who has campaigned for the change for more than two decades, said</a:t>
            </a:r>
            <a:r>
              <a:rPr lang="en-US" altLang="zh-CN" sz="2000">
                <a:solidFill>
                  <a:schemeClr val="tx1"/>
                </a:solidFill>
                <a:latin typeface="Times New Roman" panose="02020603050405020304" charset="0"/>
                <a:cs typeface="Times New Roman" panose="02020603050405020304" charset="0"/>
              </a:rPr>
              <a:t>: “</a:t>
            </a:r>
            <a:r>
              <a:rPr lang="zh-CN" altLang="en-US" sz="2000">
                <a:solidFill>
                  <a:schemeClr val="tx1"/>
                </a:solidFill>
                <a:latin typeface="Times New Roman" panose="02020603050405020304" charset="0"/>
                <a:cs typeface="Times New Roman" panose="02020603050405020304" charset="0"/>
              </a:rPr>
              <a:t>Today is a historic moment for children and their rights in Wales as we make physically punishing children a thing of the past.</a:t>
            </a:r>
            <a:r>
              <a:rPr lang="en-US" altLang="zh-CN" sz="2000">
                <a:solidFill>
                  <a:schemeClr val="tx1"/>
                </a:solidFill>
                <a:latin typeface="Times New Roman" panose="02020603050405020304" charset="0"/>
                <a:cs typeface="Times New Roman" panose="02020603050405020304" charset="0"/>
              </a:rPr>
              <a:t>” Rejecting the notion of a “Stasi culture”, Morgan said: “We don’t want people spying.” But she added: “Looking after children is the responsibility of the whole community.” </a:t>
            </a:r>
            <a:r>
              <a:rPr lang="zh-CN" altLang="en-US" sz="2000">
                <a:solidFill>
                  <a:schemeClr val="tx1"/>
                </a:solidFill>
                <a:latin typeface="Times New Roman" panose="02020603050405020304" charset="0"/>
                <a:cs typeface="Times New Roman" panose="02020603050405020304" charset="0"/>
                <a:sym typeface="+mn-ea"/>
              </a:rPr>
              <a:t>Morgan hoped England would follow the example of Wales and Scotland, which brought in a ban in November 2020.</a:t>
            </a:r>
            <a:endParaRPr lang="zh-CN" altLang="en-US" sz="2000">
              <a:solidFill>
                <a:schemeClr val="tx1"/>
              </a:solidFill>
              <a:latin typeface="Times New Roman" panose="02020603050405020304" charset="0"/>
              <a:cs typeface="Times New Roman" panose="02020603050405020304" charset="0"/>
              <a:sym typeface="+mn-ea"/>
            </a:endParaRPr>
          </a:p>
          <a:p>
            <a:r>
              <a:rPr lang="zh-CN" altLang="en-US" sz="2000">
                <a:solidFill>
                  <a:schemeClr val="tx1"/>
                </a:solidFill>
                <a:latin typeface="Times New Roman" panose="02020603050405020304" charset="0"/>
                <a:cs typeface="Times New Roman" panose="02020603050405020304" charset="0"/>
                <a:sym typeface="+mn-ea"/>
              </a:rPr>
              <a:t> </a:t>
            </a:r>
            <a:r>
              <a:rPr lang="en-US" altLang="zh-CN" sz="2000">
                <a:solidFill>
                  <a:schemeClr val="tx1"/>
                </a:solidFill>
                <a:latin typeface="Times New Roman" panose="02020603050405020304" charset="0"/>
                <a:cs typeface="Times New Roman" panose="02020603050405020304" charset="0"/>
                <a:sym typeface="+mn-ea"/>
              </a:rPr>
              <a:t>  Viv Laing, from NSPCC Cymru </a:t>
            </a:r>
            <a:r>
              <a:rPr lang="en-US" altLang="zh-CN" sz="2000">
                <a:solidFill>
                  <a:schemeClr val="tx1"/>
                </a:solidFill>
                <a:latin typeface="Times New Roman" panose="02020603050405020304" charset="0"/>
                <a:cs typeface="Times New Roman" panose="02020603050405020304" charset="0"/>
              </a:rPr>
              <a:t>Wales, said England and Northern Ireland were outliers. She added: “ Until now [in Wales], children were the only group in our society who it was acceptable to strike in certain circumstances. We don’t allow the physical punishment of adults or animals, so it is absurd that we have for so long with children.”</a:t>
            </a:r>
            <a:endParaRPr lang="en-US" altLang="zh-CN" sz="2000">
              <a:solidFill>
                <a:schemeClr val="tx1"/>
              </a:solidFill>
              <a:latin typeface="Times New Roman" panose="02020603050405020304" charset="0"/>
              <a:cs typeface="Times New Roman" panose="02020603050405020304" charset="0"/>
            </a:endParaRPr>
          </a:p>
          <a:p>
            <a:r>
              <a:rPr lang="en-US" altLang="zh-CN" sz="2000">
                <a:solidFill>
                  <a:schemeClr val="tx1"/>
                </a:solidFill>
                <a:latin typeface="Times New Roman" panose="02020603050405020304" charset="0"/>
                <a:cs typeface="Times New Roman" panose="02020603050405020304" charset="0"/>
              </a:rPr>
              <a:t>    For the Welsh Conservatives, the </a:t>
            </a:r>
            <a:r>
              <a:rPr lang="en-US" altLang="zh-CN" sz="2000">
                <a:solidFill>
                  <a:srgbClr val="0000FF"/>
                </a:solidFill>
                <a:latin typeface="Times New Roman" panose="02020603050405020304" charset="0"/>
                <a:cs typeface="Times New Roman" panose="02020603050405020304" charset="0"/>
              </a:rPr>
              <a:t>shadow </a:t>
            </a:r>
            <a:r>
              <a:rPr lang="en-US" altLang="zh-CN" sz="2000">
                <a:solidFill>
                  <a:schemeClr val="tx1"/>
                </a:solidFill>
                <a:latin typeface="Times New Roman" panose="02020603050405020304" charset="0"/>
                <a:cs typeface="Times New Roman" panose="02020603050405020304" charset="0"/>
              </a:rPr>
              <a:t>social services minister, Gareth Davies, said the law was “unnecessary, unworkable and undesired”. “I am very worried about campaigns that encourage a Stasi culture in Wales where people – and children – are encouraged to </a:t>
            </a:r>
            <a:r>
              <a:rPr lang="en-US" altLang="zh-CN" sz="2000">
                <a:solidFill>
                  <a:srgbClr val="0000FF"/>
                </a:solidFill>
                <a:latin typeface="Times New Roman" panose="02020603050405020304" charset="0"/>
                <a:cs typeface="Times New Roman" panose="02020603050405020304" charset="0"/>
              </a:rPr>
              <a:t>shop </a:t>
            </a:r>
            <a:r>
              <a:rPr lang="en-US" altLang="zh-CN" sz="2000">
                <a:solidFill>
                  <a:schemeClr val="tx1"/>
                </a:solidFill>
                <a:latin typeface="Times New Roman" panose="02020603050405020304" charset="0"/>
                <a:cs typeface="Times New Roman" panose="02020603050405020304" charset="0"/>
              </a:rPr>
              <a:t>parents who discipline their children in what they </a:t>
            </a:r>
            <a:r>
              <a:rPr lang="en-US" altLang="zh-CN" sz="2000">
                <a:solidFill>
                  <a:srgbClr val="0000FF"/>
                </a:solidFill>
                <a:latin typeface="Times New Roman" panose="02020603050405020304" charset="0"/>
                <a:cs typeface="Times New Roman" panose="02020603050405020304" charset="0"/>
              </a:rPr>
              <a:t>deem </a:t>
            </a:r>
            <a:r>
              <a:rPr lang="en-US" altLang="zh-CN" sz="2000">
                <a:solidFill>
                  <a:schemeClr val="tx1"/>
                </a:solidFill>
                <a:latin typeface="Times New Roman" panose="02020603050405020304" charset="0"/>
                <a:cs typeface="Times New Roman" panose="02020603050405020304" charset="0"/>
              </a:rPr>
              <a:t>a proportionate manner to the police, ” he added.</a:t>
            </a:r>
            <a:endParaRPr lang="en-US" altLang="zh-CN" sz="2000">
              <a:solidFill>
                <a:schemeClr val="tx1"/>
              </a:solidFill>
              <a:latin typeface="Times New Roman" panose="02020603050405020304" charset="0"/>
              <a:cs typeface="Times New Roman" panose="02020603050405020304" charset="0"/>
            </a:endParaRPr>
          </a:p>
        </p:txBody>
      </p:sp>
      <p:sp>
        <p:nvSpPr>
          <p:cNvPr id="1048599" name="文本框 16"/>
          <p:cNvSpPr txBox="1"/>
          <p:nvPr/>
        </p:nvSpPr>
        <p:spPr>
          <a:xfrm>
            <a:off x="0" y="0"/>
            <a:ext cx="1663700" cy="521970"/>
          </a:xfrm>
          <a:prstGeom prst="rect">
            <a:avLst/>
          </a:prstGeom>
          <a:solidFill>
            <a:schemeClr val="accent6"/>
          </a:solidFill>
        </p:spPr>
        <p:txBody>
          <a:bodyPr wrap="square" rtlCol="0">
            <a:spAutoFit/>
          </a:bodyPr>
          <a:p>
            <a:pPr lvl="0" algn="l">
              <a:buClrTx/>
              <a:buSzTx/>
              <a:buFontTx/>
            </a:pPr>
            <a:r>
              <a:rPr kumimoji="1" lang="zh-CN" altLang="en-US" sz="2800" b="1" dirty="0">
                <a:solidFill>
                  <a:schemeClr val="lt1"/>
                </a:solidFill>
                <a:sym typeface="+mn-ea"/>
              </a:rPr>
              <a:t>阅读理解</a:t>
            </a:r>
            <a:endParaRPr kumimoji="1" lang="zh-CN" altLang="en-US" sz="2800" b="1" dirty="0">
              <a:solidFill>
                <a:schemeClr val="lt1"/>
              </a:solidFill>
              <a:sym typeface="+mn-ea"/>
            </a:endParaRPr>
          </a:p>
        </p:txBody>
      </p:sp>
      <p:sp>
        <p:nvSpPr>
          <p:cNvPr id="1048598" name="文本框 4"/>
          <p:cNvSpPr txBox="1"/>
          <p:nvPr/>
        </p:nvSpPr>
        <p:spPr>
          <a:xfrm>
            <a:off x="1881505" y="29210"/>
            <a:ext cx="5213350" cy="460375"/>
          </a:xfrm>
          <a:prstGeom prst="rect">
            <a:avLst/>
          </a:prstGeom>
          <a:noFill/>
        </p:spPr>
        <p:txBody>
          <a:bodyPr wrap="square" rtlCol="0">
            <a:spAutoFit/>
          </a:bodyPr>
          <a:p>
            <a:pPr algn="l">
              <a:buClrTx/>
              <a:buSzTx/>
              <a:buFontTx/>
            </a:pPr>
            <a:r>
              <a:rPr lang="en-US" altLang="zh-CN" sz="2400" b="1" dirty="0">
                <a:solidFill>
                  <a:schemeClr val="accent2"/>
                </a:solidFill>
                <a:latin typeface="+mj-ea"/>
                <a:ea typeface="+mj-ea"/>
                <a:cs typeface="Arial" panose="020B0604020202020204" pitchFamily="34" charset="0"/>
              </a:rPr>
              <a:t> </a:t>
            </a:r>
            <a:r>
              <a:rPr lang="zh-CN" altLang="en-US" sz="2400" b="1" dirty="0">
                <a:solidFill>
                  <a:schemeClr val="accent2"/>
                </a:solidFill>
                <a:latin typeface="+mj-ea"/>
                <a:ea typeface="+mj-ea"/>
                <a:cs typeface="Arial" panose="020B0604020202020204" pitchFamily="34" charset="0"/>
              </a:rPr>
              <a:t>（《卫报》</a:t>
            </a:r>
            <a:r>
              <a:rPr lang="en-US" altLang="zh-CN" sz="2400" b="1" dirty="0">
                <a:solidFill>
                  <a:schemeClr val="accent2"/>
                </a:solidFill>
                <a:latin typeface="+mj-ea"/>
                <a:ea typeface="+mj-ea"/>
                <a:cs typeface="Arial" panose="020B0604020202020204" pitchFamily="34" charset="0"/>
              </a:rPr>
              <a:t> </a:t>
            </a:r>
            <a:r>
              <a:rPr lang="zh-CN" altLang="en-US" sz="2400" b="1" dirty="0">
                <a:solidFill>
                  <a:schemeClr val="accent2"/>
                </a:solidFill>
                <a:latin typeface="+mj-ea"/>
                <a:ea typeface="+mj-ea"/>
                <a:cs typeface="Arial" panose="020B0604020202020204" pitchFamily="34" charset="0"/>
              </a:rPr>
              <a:t>2022年</a:t>
            </a:r>
            <a:r>
              <a:rPr lang="en-US" altLang="zh-CN" sz="2400" b="1" dirty="0">
                <a:solidFill>
                  <a:schemeClr val="accent2"/>
                </a:solidFill>
                <a:latin typeface="+mj-ea"/>
                <a:ea typeface="+mj-ea"/>
                <a:cs typeface="Arial" panose="020B0604020202020204" pitchFamily="34" charset="0"/>
              </a:rPr>
              <a:t>3</a:t>
            </a:r>
            <a:r>
              <a:rPr lang="zh-CN" altLang="en-US" sz="2400" b="1" dirty="0">
                <a:solidFill>
                  <a:schemeClr val="accent2"/>
                </a:solidFill>
                <a:latin typeface="+mj-ea"/>
                <a:ea typeface="+mj-ea"/>
                <a:cs typeface="Arial" panose="020B0604020202020204" pitchFamily="34" charset="0"/>
              </a:rPr>
              <a:t>月</a:t>
            </a:r>
            <a:r>
              <a:rPr lang="en-US" altLang="zh-CN" sz="2400" b="1" dirty="0">
                <a:solidFill>
                  <a:schemeClr val="accent2"/>
                </a:solidFill>
                <a:latin typeface="+mj-ea"/>
                <a:ea typeface="+mj-ea"/>
                <a:cs typeface="Arial" panose="020B0604020202020204" pitchFamily="34" charset="0"/>
              </a:rPr>
              <a:t>21</a:t>
            </a:r>
            <a:r>
              <a:rPr lang="zh-CN" altLang="en-US" sz="2400" b="1" dirty="0">
                <a:solidFill>
                  <a:schemeClr val="accent2"/>
                </a:solidFill>
                <a:latin typeface="+mj-ea"/>
                <a:ea typeface="+mj-ea"/>
                <a:cs typeface="Arial" panose="020B0604020202020204" pitchFamily="34" charset="0"/>
              </a:rPr>
              <a:t>日</a:t>
            </a:r>
            <a:r>
              <a:rPr lang="en-US" altLang="zh-CN" sz="2400" b="1" dirty="0">
                <a:solidFill>
                  <a:schemeClr val="accent2"/>
                </a:solidFill>
                <a:latin typeface="+mj-ea"/>
                <a:ea typeface="+mj-ea"/>
                <a:cs typeface="Arial" panose="020B0604020202020204" pitchFamily="34" charset="0"/>
              </a:rPr>
              <a:t> </a:t>
            </a:r>
            <a:r>
              <a:rPr lang="en-US" sz="2400" b="1" dirty="0">
                <a:solidFill>
                  <a:schemeClr val="accent2"/>
                </a:solidFill>
                <a:latin typeface="+mj-ea"/>
                <a:ea typeface="+mj-ea"/>
                <a:cs typeface="Arial" panose="020B0604020202020204" pitchFamily="34" charset="0"/>
              </a:rPr>
              <a:t>19</a:t>
            </a:r>
            <a:r>
              <a:rPr lang="zh-CN" altLang="en-US" sz="2400" b="1" dirty="0">
                <a:solidFill>
                  <a:schemeClr val="accent2"/>
                </a:solidFill>
                <a:latin typeface="+mj-ea"/>
                <a:ea typeface="+mj-ea"/>
                <a:cs typeface="Arial" panose="020B0604020202020204" pitchFamily="34" charset="0"/>
              </a:rPr>
              <a:t>页）</a:t>
            </a:r>
            <a:endParaRPr lang="zh-CN" altLang="en-US" sz="2400" b="1" dirty="0">
              <a:solidFill>
                <a:schemeClr val="accent2"/>
              </a:solidFill>
              <a:latin typeface="+mj-ea"/>
              <a:ea typeface="+mj-ea"/>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a:off x="1899285" y="5180965"/>
            <a:ext cx="9426575" cy="1219835"/>
          </a:xfrm>
          <a:prstGeom prst="rect">
            <a:avLst/>
          </a:prstGeom>
          <a:solidFill>
            <a:schemeClr val="accent2">
              <a:lumMod val="20000"/>
              <a:lumOff val="80000"/>
            </a:schemeClr>
          </a:solidFill>
          <a:ln w="34925" cmpd="sng">
            <a:noFill/>
            <a:prstDash val="sysDash"/>
          </a:ln>
        </p:spPr>
        <p:txBody>
          <a:bodyPr wrap="square">
            <a:spAutoFit/>
          </a:bodyPr>
          <a:p>
            <a:pPr algn="just" fontAlgn="auto">
              <a:lnSpc>
                <a:spcPts val="4400"/>
              </a:lnSpc>
            </a:pPr>
            <a:r>
              <a:rPr sz="2400" b="0" i="0" smtClean="0">
                <a:latin typeface="Times New Roman" panose="02020603050405020304" charset="0"/>
                <a:ea typeface="华文中宋" panose="02010600040101010101" charset="-122"/>
                <a:cs typeface="Times New Roman" panose="02020603050405020304" charset="0"/>
              </a:rPr>
              <a:t>3.</a:t>
            </a:r>
            <a:r>
              <a:rPr lang="en-US" sz="2400" b="0" i="0" smtClean="0">
                <a:latin typeface="Times New Roman" panose="02020603050405020304" charset="0"/>
                <a:ea typeface="华文中宋" panose="02010600040101010101" charset="-122"/>
                <a:cs typeface="Times New Roman" panose="02020603050405020304" charset="0"/>
              </a:rPr>
              <a:t> What’s the author’s attitude towards the ban? </a:t>
            </a:r>
            <a:endParaRPr lang="en-US" sz="2400" b="0" i="0" smtClean="0">
              <a:latin typeface="Times New Roman" panose="02020603050405020304" charset="0"/>
              <a:ea typeface="华文中宋" panose="02010600040101010101" charset="-122"/>
              <a:cs typeface="Times New Roman" panose="02020603050405020304" charset="0"/>
            </a:endParaRPr>
          </a:p>
          <a:p>
            <a:pPr algn="just" fontAlgn="auto">
              <a:lnSpc>
                <a:spcPts val="4400"/>
              </a:lnSpc>
            </a:pPr>
            <a:r>
              <a:rPr lang="en-US" sz="2400" b="0" i="0" smtClean="0">
                <a:latin typeface="Times New Roman" panose="02020603050405020304" charset="0"/>
                <a:ea typeface="华文中宋" panose="02010600040101010101" charset="-122"/>
                <a:cs typeface="Times New Roman" panose="02020603050405020304" charset="0"/>
              </a:rPr>
              <a:t>A. Approving 	   B. Critical    	   C. Indifferent      D. Objective</a:t>
            </a:r>
            <a:endParaRPr lang="en-US" sz="2400" b="0" i="0" smtClean="0">
              <a:latin typeface="Times New Roman" panose="02020603050405020304" charset="0"/>
              <a:ea typeface="华文中宋" panose="02010600040101010101" charset="-122"/>
              <a:cs typeface="Times New Roman" panose="02020603050405020304" charset="0"/>
            </a:endParaRPr>
          </a:p>
        </p:txBody>
      </p:sp>
      <p:sp>
        <p:nvSpPr>
          <p:cNvPr id="10" name="矩形 9"/>
          <p:cNvSpPr/>
          <p:nvPr/>
        </p:nvSpPr>
        <p:spPr>
          <a:xfrm>
            <a:off x="1899285" y="2052320"/>
            <a:ext cx="9426575" cy="2912745"/>
          </a:xfrm>
          <a:prstGeom prst="rect">
            <a:avLst/>
          </a:prstGeom>
          <a:solidFill>
            <a:schemeClr val="accent6">
              <a:lumMod val="20000"/>
              <a:lumOff val="80000"/>
            </a:schemeClr>
          </a:solidFill>
          <a:ln w="34925" cmpd="sng">
            <a:noFill/>
            <a:prstDash val="sysDash"/>
          </a:ln>
        </p:spPr>
        <p:txBody>
          <a:bodyPr wrap="square">
            <a:spAutoFit/>
          </a:bodyPr>
          <a:p>
            <a:pPr algn="just" fontAlgn="auto">
              <a:lnSpc>
                <a:spcPts val="4400"/>
              </a:lnSpc>
            </a:pPr>
            <a:r>
              <a:rPr lang="en-US" sz="2400" b="0" i="0" smtClean="0">
                <a:latin typeface="Times New Roman" panose="02020603050405020304" charset="0"/>
                <a:ea typeface="华文中宋" panose="02010600040101010101" charset="-122"/>
                <a:cs typeface="Times New Roman" panose="02020603050405020304" charset="0"/>
              </a:rPr>
              <a:t>2. What can be inferred from Paragraph 3? </a:t>
            </a:r>
            <a:endParaRPr sz="2400" b="0" i="0" smtClean="0">
              <a:latin typeface="Times New Roman" panose="02020603050405020304" charset="0"/>
              <a:ea typeface="华文中宋" panose="02010600040101010101" charset="-122"/>
              <a:cs typeface="Times New Roman" panose="02020603050405020304" charset="0"/>
            </a:endParaRPr>
          </a:p>
          <a:p>
            <a:pPr algn="just" fontAlgn="auto">
              <a:lnSpc>
                <a:spcPts val="4400"/>
              </a:lnSpc>
            </a:pPr>
            <a:r>
              <a:rPr sz="2400" b="0" i="0" smtClean="0">
                <a:latin typeface="Times New Roman" panose="02020603050405020304" charset="0"/>
                <a:ea typeface="华文中宋" panose="02010600040101010101" charset="-122"/>
                <a:cs typeface="Times New Roman" panose="02020603050405020304" charset="0"/>
              </a:rPr>
              <a:t>A.</a:t>
            </a:r>
            <a:r>
              <a:rPr lang="en-US" sz="2400" b="0" i="0" smtClean="0">
                <a:latin typeface="Times New Roman" panose="02020603050405020304" charset="0"/>
                <a:ea typeface="华文中宋" panose="02010600040101010101" charset="-122"/>
                <a:cs typeface="Times New Roman" panose="02020603050405020304" charset="0"/>
              </a:rPr>
              <a:t> Parents in Wales always physically punished their kids in the past</a:t>
            </a:r>
            <a:r>
              <a:rPr sz="2400" b="0" i="0" smtClean="0">
                <a:latin typeface="Times New Roman" panose="02020603050405020304" charset="0"/>
                <a:ea typeface="华文中宋" panose="02010600040101010101" charset="-122"/>
                <a:cs typeface="Times New Roman" panose="02020603050405020304" charset="0"/>
              </a:rPr>
              <a:t>.</a:t>
            </a:r>
            <a:endParaRPr sz="2400" b="0" i="0" smtClean="0">
              <a:latin typeface="Times New Roman" panose="02020603050405020304" charset="0"/>
              <a:ea typeface="华文中宋" panose="02010600040101010101" charset="-122"/>
              <a:cs typeface="Times New Roman" panose="02020603050405020304" charset="0"/>
            </a:endParaRPr>
          </a:p>
          <a:p>
            <a:pPr algn="just" fontAlgn="auto">
              <a:lnSpc>
                <a:spcPts val="4400"/>
              </a:lnSpc>
            </a:pPr>
            <a:r>
              <a:rPr sz="2400" b="0" i="0" smtClean="0">
                <a:latin typeface="Times New Roman" panose="02020603050405020304" charset="0"/>
                <a:ea typeface="华文中宋" panose="02010600040101010101" charset="-122"/>
                <a:cs typeface="Times New Roman" panose="02020603050405020304" charset="0"/>
              </a:rPr>
              <a:t>B.</a:t>
            </a:r>
            <a:r>
              <a:rPr lang="en-US" sz="2400" b="0" i="0" smtClean="0">
                <a:latin typeface="Times New Roman" panose="02020603050405020304" charset="0"/>
                <a:ea typeface="华文中宋" panose="02010600040101010101" charset="-122"/>
                <a:cs typeface="Times New Roman" panose="02020603050405020304" charset="0"/>
              </a:rPr>
              <a:t> </a:t>
            </a:r>
            <a:r>
              <a:rPr lang="zh-CN" altLang="en-US" sz="2400">
                <a:latin typeface="Times New Roman" panose="02020603050405020304" charset="0"/>
                <a:cs typeface="Times New Roman" panose="02020603050405020304" charset="0"/>
                <a:sym typeface="+mn-ea"/>
              </a:rPr>
              <a:t>Morgan</a:t>
            </a:r>
            <a:r>
              <a:rPr lang="en-US" altLang="zh-CN" sz="2400">
                <a:latin typeface="Times New Roman" panose="02020603050405020304" charset="0"/>
                <a:cs typeface="Times New Roman" panose="02020603050405020304" charset="0"/>
                <a:sym typeface="+mn-ea"/>
              </a:rPr>
              <a:t> was quite pleased with the concept of “Stasi culture” .</a:t>
            </a:r>
            <a:endParaRPr sz="2400" b="0" i="0" smtClean="0">
              <a:latin typeface="Times New Roman" panose="02020603050405020304" charset="0"/>
              <a:ea typeface="华文中宋" panose="02010600040101010101" charset="-122"/>
              <a:cs typeface="Times New Roman" panose="02020603050405020304" charset="0"/>
            </a:endParaRPr>
          </a:p>
          <a:p>
            <a:pPr algn="just" fontAlgn="auto">
              <a:lnSpc>
                <a:spcPts val="4400"/>
              </a:lnSpc>
            </a:pPr>
            <a:r>
              <a:rPr sz="2400" b="0" i="0" smtClean="0">
                <a:latin typeface="Times New Roman" panose="02020603050405020304" charset="0"/>
                <a:ea typeface="华文中宋" panose="02010600040101010101" charset="-122"/>
                <a:cs typeface="Times New Roman" panose="02020603050405020304" charset="0"/>
              </a:rPr>
              <a:t>C.</a:t>
            </a:r>
            <a:r>
              <a:rPr lang="en-US" sz="2400" b="0" i="0" smtClean="0">
                <a:latin typeface="Times New Roman" panose="02020603050405020304" charset="0"/>
                <a:ea typeface="华文中宋" panose="02010600040101010101" charset="-122"/>
                <a:cs typeface="Times New Roman" panose="02020603050405020304" charset="0"/>
              </a:rPr>
              <a:t> England hasn’t brought in a ban on </a:t>
            </a:r>
            <a:r>
              <a:rPr lang="en-US" sz="2400" smtClean="0">
                <a:latin typeface="Times New Roman" panose="02020603050405020304" charset="0"/>
                <a:ea typeface="华文中宋" panose="02010600040101010101" charset="-122"/>
                <a:cs typeface="Times New Roman" panose="02020603050405020304" charset="0"/>
                <a:sym typeface="+mn-ea"/>
              </a:rPr>
              <a:t>smacking children</a:t>
            </a:r>
            <a:r>
              <a:rPr lang="en-US" sz="2400" b="0" i="0" smtClean="0">
                <a:latin typeface="Times New Roman" panose="02020603050405020304" charset="0"/>
                <a:ea typeface="华文中宋" panose="02010600040101010101" charset="-122"/>
                <a:cs typeface="Times New Roman" panose="02020603050405020304" charset="0"/>
              </a:rPr>
              <a:t>.</a:t>
            </a:r>
            <a:endParaRPr sz="2400" b="0" i="0" smtClean="0">
              <a:latin typeface="Times New Roman" panose="02020603050405020304" charset="0"/>
              <a:ea typeface="华文中宋" panose="02010600040101010101" charset="-122"/>
              <a:cs typeface="Times New Roman" panose="02020603050405020304" charset="0"/>
            </a:endParaRPr>
          </a:p>
          <a:p>
            <a:pPr algn="just" fontAlgn="auto">
              <a:lnSpc>
                <a:spcPts val="4400"/>
              </a:lnSpc>
            </a:pPr>
            <a:r>
              <a:rPr sz="2400" b="0" i="0" smtClean="0">
                <a:latin typeface="Times New Roman" panose="02020603050405020304" charset="0"/>
                <a:ea typeface="华文中宋" panose="02010600040101010101" charset="-122"/>
                <a:cs typeface="Times New Roman" panose="02020603050405020304" charset="0"/>
              </a:rPr>
              <a:t>D.</a:t>
            </a:r>
            <a:r>
              <a:rPr lang="en-US" sz="2400" b="0" i="0" smtClean="0">
                <a:latin typeface="Times New Roman" panose="02020603050405020304" charset="0"/>
                <a:ea typeface="华文中宋" panose="02010600040101010101" charset="-122"/>
                <a:cs typeface="Times New Roman" panose="02020603050405020304" charset="0"/>
              </a:rPr>
              <a:t> </a:t>
            </a:r>
            <a:r>
              <a:rPr lang="en-US" sz="2400" dirty="0" smtClean="0">
                <a:latin typeface="Times New Roman" panose="02020603050405020304" charset="0"/>
                <a:cs typeface="Times New Roman" panose="02020603050405020304" charset="0"/>
              </a:rPr>
              <a:t>It is only </a:t>
            </a:r>
            <a:r>
              <a:rPr lang="en-US" altLang="zh-CN" sz="2400">
                <a:latin typeface="Times New Roman" panose="02020603050405020304" charset="0"/>
                <a:cs typeface="Times New Roman" panose="02020603050405020304" charset="0"/>
                <a:sym typeface="+mn-ea"/>
              </a:rPr>
              <a:t>the parents’ responsibility to take care of children.</a:t>
            </a:r>
            <a:endParaRPr lang="en-US" altLang="zh-CN" sz="2400" b="0" i="0" dirty="0">
              <a:effectLst/>
              <a:latin typeface="Times New Roman" panose="02020603050405020304" charset="0"/>
              <a:cs typeface="Times New Roman" panose="02020603050405020304" charset="0"/>
              <a:sym typeface="+mn-ea"/>
            </a:endParaRPr>
          </a:p>
        </p:txBody>
      </p:sp>
      <p:sp>
        <p:nvSpPr>
          <p:cNvPr id="11" name="矩形 10"/>
          <p:cNvSpPr/>
          <p:nvPr/>
        </p:nvSpPr>
        <p:spPr>
          <a:xfrm>
            <a:off x="1899285" y="616585"/>
            <a:ext cx="9426575" cy="1219835"/>
          </a:xfrm>
          <a:prstGeom prst="rect">
            <a:avLst/>
          </a:prstGeom>
          <a:solidFill>
            <a:schemeClr val="bg2"/>
          </a:solidFill>
          <a:ln w="34925" cmpd="sng">
            <a:noFill/>
            <a:prstDash val="sysDash"/>
          </a:ln>
        </p:spPr>
        <p:txBody>
          <a:bodyPr wrap="square">
            <a:spAutoFit/>
          </a:bodyPr>
          <a:p>
            <a:pPr algn="just" fontAlgn="auto">
              <a:lnSpc>
                <a:spcPts val="4400"/>
              </a:lnSpc>
            </a:pPr>
            <a:r>
              <a:rPr lang="en-US" sz="2400" b="0" i="0" smtClean="0">
                <a:latin typeface="Times New Roman" panose="02020603050405020304" charset="0"/>
                <a:ea typeface="华文中宋" panose="02010600040101010101" charset="-122"/>
                <a:cs typeface="Times New Roman" panose="02020603050405020304" charset="0"/>
              </a:rPr>
              <a:t>1</a:t>
            </a:r>
            <a:r>
              <a:rPr sz="2400" b="0" i="0" smtClean="0">
                <a:latin typeface="Times New Roman" panose="02020603050405020304" charset="0"/>
                <a:ea typeface="华文中宋" panose="02010600040101010101" charset="-122"/>
                <a:cs typeface="Times New Roman" panose="02020603050405020304" charset="0"/>
              </a:rPr>
              <a:t>.</a:t>
            </a:r>
            <a:r>
              <a:rPr lang="en-US" sz="2400" b="0" i="0" smtClean="0">
                <a:latin typeface="Times New Roman" panose="02020603050405020304" charset="0"/>
                <a:ea typeface="华文中宋" panose="02010600040101010101" charset="-122"/>
                <a:cs typeface="Times New Roman" panose="02020603050405020304" charset="0"/>
              </a:rPr>
              <a:t>Which world can replace the underlined word “hailed”</a:t>
            </a:r>
            <a:r>
              <a:rPr sz="2400" b="0" i="0" smtClean="0">
                <a:latin typeface="Times New Roman" panose="02020603050405020304" charset="0"/>
                <a:ea typeface="华文中宋" panose="02010600040101010101" charset="-122"/>
                <a:cs typeface="Times New Roman" panose="02020603050405020304" charset="0"/>
              </a:rPr>
              <a:t> in Paragraph </a:t>
            </a:r>
            <a:r>
              <a:rPr lang="en-US" sz="2400" b="0" i="0" smtClean="0">
                <a:latin typeface="Times New Roman" panose="02020603050405020304" charset="0"/>
                <a:ea typeface="华文中宋" panose="02010600040101010101" charset="-122"/>
                <a:cs typeface="Times New Roman" panose="02020603050405020304" charset="0"/>
              </a:rPr>
              <a:t>1</a:t>
            </a:r>
            <a:r>
              <a:rPr sz="2400" b="0" i="0" smtClean="0">
                <a:latin typeface="Times New Roman" panose="02020603050405020304" charset="0"/>
                <a:ea typeface="华文中宋" panose="02010600040101010101" charset="-122"/>
                <a:cs typeface="Times New Roman" panose="02020603050405020304" charset="0"/>
              </a:rPr>
              <a:t> ?</a:t>
            </a:r>
            <a:endParaRPr sz="2400" b="0" i="0" smtClean="0">
              <a:latin typeface="Times New Roman" panose="02020603050405020304" charset="0"/>
              <a:ea typeface="华文中宋" panose="02010600040101010101" charset="-122"/>
              <a:cs typeface="Times New Roman" panose="02020603050405020304" charset="0"/>
            </a:endParaRPr>
          </a:p>
          <a:p>
            <a:pPr algn="just" fontAlgn="auto">
              <a:lnSpc>
                <a:spcPts val="4400"/>
              </a:lnSpc>
            </a:pPr>
            <a:r>
              <a:rPr sz="2400" b="0" i="0" smtClean="0">
                <a:latin typeface="Times New Roman" panose="02020603050405020304" charset="0"/>
                <a:ea typeface="华文中宋" panose="02010600040101010101" charset="-122"/>
                <a:cs typeface="Times New Roman" panose="02020603050405020304" charset="0"/>
              </a:rPr>
              <a:t>A.</a:t>
            </a:r>
            <a:r>
              <a:rPr lang="en-US" sz="2400" b="0" i="0" smtClean="0">
                <a:latin typeface="Times New Roman" panose="02020603050405020304" charset="0"/>
                <a:ea typeface="华文中宋" panose="02010600040101010101" charset="-122"/>
                <a:cs typeface="Times New Roman" panose="02020603050405020304" charset="0"/>
              </a:rPr>
              <a:t> identified   	    </a:t>
            </a:r>
            <a:r>
              <a:rPr sz="2400" b="0" i="0" smtClean="0">
                <a:latin typeface="Times New Roman" panose="02020603050405020304" charset="0"/>
                <a:ea typeface="华文中宋" panose="02010600040101010101" charset="-122"/>
                <a:cs typeface="Times New Roman" panose="02020603050405020304" charset="0"/>
              </a:rPr>
              <a:t>B. </a:t>
            </a:r>
            <a:r>
              <a:rPr lang="en-US" sz="2400" b="0" i="0" smtClean="0">
                <a:latin typeface="Times New Roman" panose="02020603050405020304" charset="0"/>
                <a:ea typeface="华文中宋" panose="02010600040101010101" charset="-122"/>
                <a:cs typeface="Times New Roman" panose="02020603050405020304" charset="0"/>
              </a:rPr>
              <a:t>praised 	    </a:t>
            </a:r>
            <a:r>
              <a:rPr sz="2400" b="0" i="0" smtClean="0">
                <a:latin typeface="Times New Roman" panose="02020603050405020304" charset="0"/>
                <a:ea typeface="华文中宋" panose="02010600040101010101" charset="-122"/>
                <a:cs typeface="Times New Roman" panose="02020603050405020304" charset="0"/>
              </a:rPr>
              <a:t>C. </a:t>
            </a:r>
            <a:r>
              <a:rPr lang="en-US" sz="2400" b="0" i="0" smtClean="0">
                <a:latin typeface="Times New Roman" panose="02020603050405020304" charset="0"/>
                <a:ea typeface="华文中宋" panose="02010600040101010101" charset="-122"/>
                <a:cs typeface="Times New Roman" panose="02020603050405020304" charset="0"/>
              </a:rPr>
              <a:t>known	  </a:t>
            </a:r>
            <a:r>
              <a:rPr sz="2400" b="0" i="0" smtClean="0">
                <a:latin typeface="Times New Roman" panose="02020603050405020304" charset="0"/>
                <a:ea typeface="华文中宋" panose="02010600040101010101" charset="-122"/>
                <a:cs typeface="Times New Roman" panose="02020603050405020304" charset="0"/>
              </a:rPr>
              <a:t>D. </a:t>
            </a:r>
            <a:r>
              <a:rPr lang="en-US" sz="2400" b="0" i="0" smtClean="0">
                <a:latin typeface="Times New Roman" panose="02020603050405020304" charset="0"/>
                <a:ea typeface="华文中宋" panose="02010600040101010101" charset="-122"/>
                <a:cs typeface="Times New Roman" panose="02020603050405020304" charset="0"/>
              </a:rPr>
              <a:t>mistaken</a:t>
            </a:r>
            <a:endParaRPr lang="en-US" sz="2400" b="0" i="0" smtClean="0">
              <a:latin typeface="Times New Roman" panose="02020603050405020304" charset="0"/>
              <a:ea typeface="华文中宋" panose="02010600040101010101" charset="-122"/>
              <a:cs typeface="Times New Roman" panose="02020603050405020304" charset="0"/>
            </a:endParaRPr>
          </a:p>
        </p:txBody>
      </p:sp>
      <p:sp>
        <p:nvSpPr>
          <p:cNvPr id="2" name="文本框 16"/>
          <p:cNvSpPr txBox="1"/>
          <p:nvPr/>
        </p:nvSpPr>
        <p:spPr>
          <a:xfrm>
            <a:off x="0" y="0"/>
            <a:ext cx="1692275" cy="521970"/>
          </a:xfrm>
          <a:prstGeom prst="rect">
            <a:avLst/>
          </a:prstGeom>
          <a:solidFill>
            <a:schemeClr val="accent6"/>
          </a:solidFill>
        </p:spPr>
        <p:txBody>
          <a:bodyPr wrap="square" rtlCol="0">
            <a:spAutoFit/>
          </a:bodyPr>
          <a:p>
            <a:pPr lvl="0" algn="l">
              <a:buClrTx/>
              <a:buSzTx/>
              <a:buFontTx/>
            </a:pPr>
            <a:r>
              <a:rPr kumimoji="1" lang="zh-CN" altLang="en-US" sz="2800" b="1" dirty="0">
                <a:solidFill>
                  <a:schemeClr val="lt1"/>
                </a:solidFill>
                <a:sym typeface="+mn-ea"/>
              </a:rPr>
              <a:t>阅读理解</a:t>
            </a:r>
            <a:endParaRPr kumimoji="1" lang="zh-CN" altLang="en-US" sz="2800" b="1" dirty="0">
              <a:solidFill>
                <a:schemeClr val="lt1"/>
              </a:solidFill>
              <a:sym typeface="+mn-ea"/>
            </a:endParaRPr>
          </a:p>
        </p:txBody>
      </p:sp>
      <p:sp>
        <p:nvSpPr>
          <p:cNvPr id="3" name="文本框 2"/>
          <p:cNvSpPr txBox="1"/>
          <p:nvPr/>
        </p:nvSpPr>
        <p:spPr>
          <a:xfrm>
            <a:off x="216535" y="996315"/>
            <a:ext cx="1475740" cy="460375"/>
          </a:xfrm>
          <a:prstGeom prst="rect">
            <a:avLst/>
          </a:prstGeom>
          <a:solidFill>
            <a:srgbClr val="0070C0"/>
          </a:solidFill>
        </p:spPr>
        <p:txBody>
          <a:bodyPr wrap="square" rtlCol="0" anchor="t">
            <a:spAutoFit/>
          </a:bodyPr>
          <a:lstStyle/>
          <a:p>
            <a:pPr lvl="0" algn="l">
              <a:buClrTx/>
              <a:buSzTx/>
              <a:buFontTx/>
            </a:pPr>
            <a:r>
              <a:rPr kumimoji="1" lang="zh-CN" sz="2400" b="1" dirty="0">
                <a:solidFill>
                  <a:schemeClr val="lt1"/>
                </a:solidFill>
                <a:sym typeface="+mn-ea"/>
              </a:rPr>
              <a:t>词义猜测</a:t>
            </a:r>
            <a:endParaRPr kumimoji="1" lang="zh-CN" sz="2400" b="1" dirty="0">
              <a:solidFill>
                <a:schemeClr val="lt1"/>
              </a:solidFill>
              <a:sym typeface="+mn-ea"/>
            </a:endParaRPr>
          </a:p>
        </p:txBody>
      </p:sp>
      <p:sp>
        <p:nvSpPr>
          <p:cNvPr id="4" name="文本框 3"/>
          <p:cNvSpPr txBox="1"/>
          <p:nvPr/>
        </p:nvSpPr>
        <p:spPr>
          <a:xfrm>
            <a:off x="253365" y="3278505"/>
            <a:ext cx="1402080" cy="460375"/>
          </a:xfrm>
          <a:prstGeom prst="rect">
            <a:avLst/>
          </a:prstGeom>
          <a:solidFill>
            <a:srgbClr val="0070C0"/>
          </a:solidFill>
        </p:spPr>
        <p:txBody>
          <a:bodyPr wrap="square" rtlCol="0" anchor="t">
            <a:spAutoFit/>
          </a:bodyPr>
          <a:lstStyle/>
          <a:p>
            <a:pPr lvl="0" algn="l">
              <a:buClrTx/>
              <a:buSzTx/>
              <a:buFontTx/>
            </a:pPr>
            <a:r>
              <a:rPr kumimoji="1" lang="zh-CN" sz="2400" b="1" dirty="0">
                <a:solidFill>
                  <a:schemeClr val="lt1"/>
                </a:solidFill>
                <a:sym typeface="+mn-ea"/>
              </a:rPr>
              <a:t>推理判断</a:t>
            </a:r>
            <a:endParaRPr kumimoji="1" lang="zh-CN" sz="2400" b="1" dirty="0">
              <a:solidFill>
                <a:schemeClr val="lt1"/>
              </a:solidFill>
              <a:sym typeface="+mn-ea"/>
            </a:endParaRPr>
          </a:p>
        </p:txBody>
      </p:sp>
      <p:sp>
        <p:nvSpPr>
          <p:cNvPr id="5" name="文本框 4"/>
          <p:cNvSpPr txBox="1"/>
          <p:nvPr/>
        </p:nvSpPr>
        <p:spPr>
          <a:xfrm>
            <a:off x="253365" y="5560695"/>
            <a:ext cx="1402080" cy="460375"/>
          </a:xfrm>
          <a:prstGeom prst="rect">
            <a:avLst/>
          </a:prstGeom>
          <a:solidFill>
            <a:srgbClr val="0070C0"/>
          </a:solidFill>
        </p:spPr>
        <p:txBody>
          <a:bodyPr wrap="square" rtlCol="0" anchor="t">
            <a:spAutoFit/>
          </a:bodyPr>
          <a:lstStyle/>
          <a:p>
            <a:pPr lvl="0" algn="l">
              <a:buClrTx/>
              <a:buSzTx/>
              <a:buFontTx/>
            </a:pPr>
            <a:r>
              <a:rPr kumimoji="1" lang="zh-CN" sz="2400" b="1" dirty="0">
                <a:solidFill>
                  <a:schemeClr val="lt1"/>
                </a:solidFill>
                <a:sym typeface="+mn-ea"/>
              </a:rPr>
              <a:t>观点态度</a:t>
            </a:r>
            <a:endParaRPr kumimoji="1" lang="zh-CN" sz="2400" b="1" dirty="0">
              <a:solidFill>
                <a:schemeClr val="lt1"/>
              </a:solidFill>
              <a:sym typeface="+mn-ea"/>
            </a:endParaRPr>
          </a:p>
        </p:txBody>
      </p:sp>
      <p:pic>
        <p:nvPicPr>
          <p:cNvPr id="6" name="图片 5"/>
          <p:cNvPicPr>
            <a:picLocks noChangeAspect="1"/>
          </p:cNvPicPr>
          <p:nvPr/>
        </p:nvPicPr>
        <p:blipFill>
          <a:blip r:embed="rId1">
            <a:clrChange>
              <a:clrFrom>
                <a:srgbClr val="FFFFFF">
                  <a:alpha val="100000"/>
                </a:srgbClr>
              </a:clrFrom>
              <a:clrTo>
                <a:srgbClr val="FFFFFF">
                  <a:alpha val="100000"/>
                  <a:alpha val="0"/>
                </a:srgbClr>
              </a:clrTo>
            </a:clrChange>
          </a:blip>
          <a:srcRect l="70052" t="56434" r="6315" b="20374"/>
          <a:stretch>
            <a:fillRect/>
          </a:stretch>
        </p:blipFill>
        <p:spPr>
          <a:xfrm>
            <a:off x="3883660" y="1212850"/>
            <a:ext cx="597535" cy="623570"/>
          </a:xfrm>
          <a:prstGeom prst="rect">
            <a:avLst/>
          </a:prstGeom>
        </p:spPr>
      </p:pic>
      <p:pic>
        <p:nvPicPr>
          <p:cNvPr id="8" name="图片 7"/>
          <p:cNvPicPr>
            <a:picLocks noChangeAspect="1"/>
          </p:cNvPicPr>
          <p:nvPr/>
        </p:nvPicPr>
        <p:blipFill>
          <a:blip r:embed="rId1">
            <a:clrChange>
              <a:clrFrom>
                <a:srgbClr val="FFFFFF">
                  <a:alpha val="100000"/>
                </a:srgbClr>
              </a:clrFrom>
              <a:clrTo>
                <a:srgbClr val="FFFFFF">
                  <a:alpha val="100000"/>
                  <a:alpha val="0"/>
                </a:srgbClr>
              </a:clrTo>
            </a:clrChange>
          </a:blip>
          <a:srcRect l="70052" t="56434" r="6315" b="20374"/>
          <a:stretch>
            <a:fillRect/>
          </a:stretch>
        </p:blipFill>
        <p:spPr>
          <a:xfrm>
            <a:off x="1692275" y="3738880"/>
            <a:ext cx="597535" cy="623570"/>
          </a:xfrm>
          <a:prstGeom prst="rect">
            <a:avLst/>
          </a:prstGeom>
        </p:spPr>
      </p:pic>
      <p:pic>
        <p:nvPicPr>
          <p:cNvPr id="9" name="图片 8"/>
          <p:cNvPicPr>
            <a:picLocks noChangeAspect="1"/>
          </p:cNvPicPr>
          <p:nvPr/>
        </p:nvPicPr>
        <p:blipFill>
          <a:blip r:embed="rId1">
            <a:clrChange>
              <a:clrFrom>
                <a:srgbClr val="FFFFFF">
                  <a:alpha val="100000"/>
                </a:srgbClr>
              </a:clrFrom>
              <a:clrTo>
                <a:srgbClr val="FFFFFF">
                  <a:alpha val="100000"/>
                  <a:alpha val="0"/>
                </a:srgbClr>
              </a:clrTo>
            </a:clrChange>
          </a:blip>
          <a:srcRect l="70052" t="56434" r="6315" b="20374"/>
          <a:stretch>
            <a:fillRect/>
          </a:stretch>
        </p:blipFill>
        <p:spPr>
          <a:xfrm>
            <a:off x="7686675" y="5777230"/>
            <a:ext cx="597535" cy="6235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文本框 3"/>
          <p:cNvSpPr txBox="1"/>
          <p:nvPr/>
        </p:nvSpPr>
        <p:spPr>
          <a:xfrm>
            <a:off x="11430" y="675640"/>
            <a:ext cx="12308205" cy="4826000"/>
          </a:xfrm>
          <a:prstGeom prst="rect">
            <a:avLst/>
          </a:prstGeom>
          <a:noFill/>
        </p:spPr>
        <p:txBody>
          <a:bodyPr wrap="square" rtlCol="0">
            <a:spAutoFit/>
          </a:bodyPr>
          <a:lstStyle/>
          <a:p>
            <a:pPr indent="0" algn="l">
              <a:lnSpc>
                <a:spcPct val="90000"/>
              </a:lnSpc>
              <a:spcBef>
                <a:spcPts val="1000"/>
              </a:spcBef>
              <a:buClrTx/>
              <a:buSzTx/>
              <a:buFont typeface="Arial" panose="020B0604020202020204" pitchFamily="34" charset="0"/>
              <a:buNone/>
            </a:pPr>
            <a:r>
              <a:rPr lang="zh-CN" altLang="en-US" sz="2800">
                <a:latin typeface="Times New Roman" panose="02020603050405020304" charset="0"/>
                <a:ea typeface="华文中宋" panose="02010600040101010101" charset="-122"/>
                <a:cs typeface="Times New Roman" panose="02020603050405020304" charset="0"/>
                <a:sym typeface="+mn-ea"/>
              </a:rPr>
              <a:t>1. </a:t>
            </a:r>
            <a:r>
              <a:rPr lang="en-US" altLang="zh-CN" sz="2800">
                <a:solidFill>
                  <a:srgbClr val="3333FF"/>
                </a:solidFill>
                <a:latin typeface="Times New Roman" panose="02020603050405020304" charset="0"/>
                <a:cs typeface="Times New Roman" panose="02020603050405020304" charset="0"/>
                <a:sym typeface="+mn-ea"/>
              </a:rPr>
              <a:t>shop</a:t>
            </a:r>
            <a:r>
              <a:rPr lang="en-US" altLang="zh-CN" sz="2800">
                <a:latin typeface="Times New Roman" panose="02020603050405020304" charset="0"/>
                <a:ea typeface="华文中宋" panose="02010600040101010101" charset="-122"/>
                <a:cs typeface="Times New Roman" panose="02020603050405020304" charset="0"/>
                <a:sym typeface="+mn-ea"/>
              </a:rPr>
              <a:t>: </a:t>
            </a:r>
            <a:r>
              <a:rPr lang="zh-CN" altLang="en-US" sz="2800">
                <a:latin typeface="Times New Roman" panose="02020603050405020304" charset="0"/>
                <a:ea typeface="华文中宋" panose="02010600040101010101" charset="-122"/>
                <a:cs typeface="Times New Roman" panose="02020603050405020304" charset="0"/>
                <a:sym typeface="+mn-ea"/>
              </a:rPr>
              <a:t>常见义</a:t>
            </a:r>
            <a:r>
              <a:rPr lang="en-US" altLang="zh-CN" sz="2800">
                <a:latin typeface="Times New Roman" panose="02020603050405020304" charset="0"/>
                <a:ea typeface="华文中宋" panose="02010600040101010101" charset="-122"/>
                <a:cs typeface="Times New Roman" panose="02020603050405020304" charset="0"/>
                <a:sym typeface="+mn-ea"/>
              </a:rPr>
              <a:t> </a:t>
            </a:r>
            <a:r>
              <a:rPr lang="zh-CN" altLang="en-US" sz="2800">
                <a:latin typeface="Arial" panose="020B0604020202020204" pitchFamily="34" charset="0"/>
                <a:ea typeface="华文中宋" panose="02010600040101010101" charset="-122"/>
                <a:cs typeface="Arial" panose="020B0604020202020204" pitchFamily="34" charset="0"/>
                <a:sym typeface="+mn-ea"/>
              </a:rPr>
              <a:t>→</a:t>
            </a:r>
            <a:r>
              <a:rPr lang="en-US" altLang="zh-CN" sz="2800">
                <a:latin typeface="Times New Roman" panose="02020603050405020304" charset="0"/>
                <a:ea typeface="华文中宋" panose="02010600040101010101" charset="-122"/>
                <a:cs typeface="Times New Roman" panose="02020603050405020304" charset="0"/>
                <a:sym typeface="+mn-ea"/>
              </a:rPr>
              <a:t> n.</a:t>
            </a:r>
            <a:r>
              <a:rPr lang="zh-CN" altLang="en-US" sz="2800">
                <a:latin typeface="Times New Roman" panose="02020603050405020304" charset="0"/>
                <a:ea typeface="华文中宋" panose="02010600040101010101" charset="-122"/>
                <a:cs typeface="Times New Roman" panose="02020603050405020304" charset="0"/>
                <a:sym typeface="+mn-ea"/>
              </a:rPr>
              <a:t>商店</a:t>
            </a:r>
            <a:r>
              <a:rPr lang="en-US" altLang="zh-CN" sz="2800">
                <a:latin typeface="Times New Roman" panose="02020603050405020304" charset="0"/>
                <a:ea typeface="华文中宋" panose="02010600040101010101" charset="-122"/>
                <a:cs typeface="Times New Roman" panose="02020603050405020304" charset="0"/>
                <a:sym typeface="+mn-ea"/>
              </a:rPr>
              <a:t>  v.</a:t>
            </a:r>
            <a:r>
              <a:rPr lang="zh-CN" altLang="en-US" sz="2800">
                <a:latin typeface="Times New Roman" panose="02020603050405020304" charset="0"/>
                <a:ea typeface="华文中宋" panose="02010600040101010101" charset="-122"/>
                <a:cs typeface="Times New Roman" panose="02020603050405020304" charset="0"/>
                <a:sym typeface="+mn-ea"/>
              </a:rPr>
              <a:t>购物</a:t>
            </a:r>
            <a:endParaRPr lang="zh-CN" altLang="en-US" sz="2800">
              <a:latin typeface="Times New Roman" panose="02020603050405020304" charset="0"/>
              <a:ea typeface="华文中宋" panose="02010600040101010101" charset="-122"/>
              <a:cs typeface="Times New Roman" panose="02020603050405020304" charset="0"/>
              <a:sym typeface="+mn-ea"/>
            </a:endParaRPr>
          </a:p>
          <a:p>
            <a:pPr indent="0" algn="l">
              <a:lnSpc>
                <a:spcPct val="90000"/>
              </a:lnSpc>
              <a:spcBef>
                <a:spcPts val="1000"/>
              </a:spcBef>
              <a:buClrTx/>
              <a:buSzTx/>
              <a:buFont typeface="Arial" panose="020B0604020202020204" pitchFamily="34" charset="0"/>
              <a:buNone/>
            </a:pPr>
            <a:r>
              <a:rPr lang="zh-CN" altLang="en-US" sz="2800">
                <a:latin typeface="Times New Roman" panose="02020603050405020304" charset="0"/>
                <a:ea typeface="华文中宋" panose="02010600040101010101" charset="-122"/>
                <a:cs typeface="Times New Roman" panose="02020603050405020304" charset="0"/>
                <a:sym typeface="+mn-ea"/>
              </a:rPr>
              <a:t>生义</a:t>
            </a:r>
            <a:r>
              <a:rPr lang="en-US" altLang="zh-CN" sz="2800">
                <a:latin typeface="Times New Roman" panose="02020603050405020304" charset="0"/>
                <a:ea typeface="华文中宋" panose="02010600040101010101" charset="-122"/>
                <a:cs typeface="Times New Roman" panose="02020603050405020304" charset="0"/>
                <a:sym typeface="+mn-ea"/>
              </a:rPr>
              <a:t> </a:t>
            </a:r>
            <a:r>
              <a:rPr lang="zh-CN" altLang="en-US" sz="2800">
                <a:latin typeface="Arial" panose="020B0604020202020204" pitchFamily="34" charset="0"/>
                <a:ea typeface="华文中宋" panose="02010600040101010101" charset="-122"/>
                <a:cs typeface="Arial" panose="020B0604020202020204" pitchFamily="34" charset="0"/>
                <a:sym typeface="+mn-ea"/>
              </a:rPr>
              <a:t>→</a:t>
            </a:r>
            <a:r>
              <a:rPr lang="en-US" altLang="zh-CN" sz="2800">
                <a:latin typeface="Times New Roman" panose="02020603050405020304" charset="0"/>
                <a:ea typeface="华文中宋" panose="02010600040101010101" charset="-122"/>
                <a:cs typeface="Times New Roman" panose="02020603050405020304" charset="0"/>
                <a:sym typeface="+mn-ea"/>
              </a:rPr>
              <a:t> t</a:t>
            </a:r>
            <a:r>
              <a:rPr sz="2800">
                <a:latin typeface="Times New Roman" panose="02020603050405020304" charset="0"/>
                <a:ea typeface="华文中宋" panose="02010600040101010101" charset="-122"/>
                <a:cs typeface="Times New Roman" panose="02020603050405020304" charset="0"/>
                <a:sym typeface="+mn-ea"/>
              </a:rPr>
              <a:t>o tell the police about someone who has done something illegal</a:t>
            </a:r>
            <a:r>
              <a:rPr lang="en-US" sz="2800">
                <a:latin typeface="Times New Roman" panose="02020603050405020304" charset="0"/>
                <a:ea typeface="华文中宋" panose="02010600040101010101" charset="-122"/>
                <a:cs typeface="Times New Roman" panose="02020603050405020304" charset="0"/>
                <a:sym typeface="+mn-ea"/>
              </a:rPr>
              <a:t> </a:t>
            </a:r>
            <a:r>
              <a:rPr lang="zh-CN" altLang="en-US" sz="2800">
                <a:latin typeface="Times New Roman" panose="02020603050405020304" charset="0"/>
                <a:ea typeface="华文中宋" panose="02010600040101010101" charset="-122"/>
                <a:cs typeface="Times New Roman" panose="02020603050405020304" charset="0"/>
                <a:sym typeface="+mn-ea"/>
              </a:rPr>
              <a:t>告发</a:t>
            </a:r>
            <a:endParaRPr lang="en-US" sz="2800">
              <a:latin typeface="Times New Roman" panose="02020603050405020304" charset="0"/>
              <a:ea typeface="华文中宋" panose="02010600040101010101" charset="-122"/>
              <a:cs typeface="Times New Roman" panose="02020603050405020304" charset="0"/>
              <a:sym typeface="+mn-ea"/>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ea typeface="华文中宋" panose="02010600040101010101" charset="-122"/>
                <a:cs typeface="Times New Roman" panose="02020603050405020304" charset="0"/>
              </a:rPr>
              <a:t>He was shopped by his ex-wife. </a:t>
            </a:r>
            <a:r>
              <a:rPr lang="zh-CN" altLang="en-US" sz="2800">
                <a:latin typeface="Times New Roman" panose="02020603050405020304" charset="0"/>
                <a:ea typeface="华文中宋" panose="02010600040101010101" charset="-122"/>
                <a:cs typeface="Times New Roman" panose="02020603050405020304" charset="0"/>
              </a:rPr>
              <a:t>他被他的前妻告发了</a:t>
            </a:r>
            <a:r>
              <a:rPr lang="en-US" altLang="zh-CN" sz="2800">
                <a:latin typeface="Times New Roman" panose="02020603050405020304" charset="0"/>
                <a:ea typeface="华文中宋" panose="02010600040101010101" charset="-122"/>
                <a:cs typeface="Times New Roman" panose="02020603050405020304" charset="0"/>
              </a:rPr>
              <a:t>。 </a:t>
            </a:r>
            <a:endParaRPr lang="en-US" altLang="zh-CN" sz="2800">
              <a:latin typeface="Times New Roman" panose="02020603050405020304" charset="0"/>
              <a:ea typeface="华文中宋" panose="02010600040101010101" charset="-122"/>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r>
              <a:rPr lang="en-US" altLang="zh-CN" sz="3200">
                <a:latin typeface="Times New Roman" panose="02020603050405020304" charset="0"/>
                <a:cs typeface="Times New Roman" panose="02020603050405020304" charset="0"/>
              </a:rPr>
              <a:t>2. </a:t>
            </a:r>
            <a:r>
              <a:rPr lang="en-US" altLang="zh-CN" sz="2800">
                <a:solidFill>
                  <a:srgbClr val="3333FF"/>
                </a:solidFill>
                <a:latin typeface="Times New Roman" panose="02020603050405020304" charset="0"/>
                <a:cs typeface="Times New Roman" panose="02020603050405020304" charset="0"/>
                <a:sym typeface="+mn-ea"/>
              </a:rPr>
              <a:t>shadow</a:t>
            </a:r>
            <a:r>
              <a:rPr lang="en-US" altLang="zh-CN" sz="2800">
                <a:latin typeface="Times New Roman" panose="02020603050405020304" charset="0"/>
                <a:cs typeface="Times New Roman" panose="02020603050405020304" charset="0"/>
              </a:rPr>
              <a:t>:</a:t>
            </a:r>
            <a:r>
              <a:rPr lang="en-US" altLang="zh-CN" sz="2800"/>
              <a:t> </a:t>
            </a:r>
            <a:r>
              <a:rPr sz="2800">
                <a:latin typeface="Times New Roman" panose="02020603050405020304" charset="0"/>
                <a:ea typeface="华文中宋" panose="02010600040101010101" charset="-122"/>
                <a:cs typeface="Times New Roman" panose="02020603050405020304" charset="0"/>
                <a:sym typeface="+mn-ea"/>
              </a:rPr>
              <a:t>常见义 →</a:t>
            </a:r>
            <a:r>
              <a:rPr lang="en-US" sz="2800">
                <a:latin typeface="Times New Roman" panose="02020603050405020304" charset="0"/>
                <a:ea typeface="华文中宋" panose="02010600040101010101" charset="-122"/>
                <a:cs typeface="Times New Roman" panose="02020603050405020304" charset="0"/>
                <a:sym typeface="+mn-ea"/>
              </a:rPr>
              <a:t> n.</a:t>
            </a:r>
            <a:r>
              <a:rPr lang="zh-CN" altLang="en-US" sz="2800">
                <a:latin typeface="Times New Roman" panose="02020603050405020304" charset="0"/>
                <a:ea typeface="华文中宋" panose="02010600040101010101" charset="-122"/>
                <a:cs typeface="Times New Roman" panose="02020603050405020304" charset="0"/>
                <a:sym typeface="+mn-ea"/>
              </a:rPr>
              <a:t>阴影；影子；背光处</a:t>
            </a:r>
            <a:endParaRPr lang="zh-CN" altLang="en-US" sz="2800">
              <a:latin typeface="Times New Roman" panose="02020603050405020304" charset="0"/>
              <a:ea typeface="华文中宋" panose="02010600040101010101" charset="-122"/>
              <a:cs typeface="Times New Roman" panose="02020603050405020304" charset="0"/>
              <a:sym typeface="+mn-ea"/>
            </a:endParaRPr>
          </a:p>
          <a:p>
            <a:pPr indent="0" algn="l">
              <a:lnSpc>
                <a:spcPct val="90000"/>
              </a:lnSpc>
              <a:spcBef>
                <a:spcPts val="1000"/>
              </a:spcBef>
              <a:buClrTx/>
              <a:buSzTx/>
              <a:buFont typeface="Arial" panose="020B0604020202020204" pitchFamily="34" charset="0"/>
              <a:buNone/>
            </a:pPr>
            <a:r>
              <a:rPr lang="en-US" sz="2800">
                <a:latin typeface="Times New Roman" panose="02020603050405020304" charset="0"/>
                <a:ea typeface="华文中宋" panose="02010600040101010101" charset="-122"/>
                <a:cs typeface="Times New Roman" panose="02020603050405020304" charset="0"/>
                <a:sym typeface="+mn-ea"/>
              </a:rPr>
              <a:t> </a:t>
            </a:r>
            <a:r>
              <a:rPr sz="2800">
                <a:latin typeface="Times New Roman" panose="02020603050405020304" charset="0"/>
                <a:ea typeface="华文中宋" panose="02010600040101010101" charset="-122"/>
                <a:cs typeface="Times New Roman" panose="02020603050405020304" charset="0"/>
                <a:sym typeface="+mn-ea"/>
              </a:rPr>
              <a:t>生义 →  </a:t>
            </a:r>
            <a:r>
              <a:rPr lang="en-US" sz="2800">
                <a:latin typeface="Times New Roman" panose="02020603050405020304" charset="0"/>
                <a:ea typeface="华文中宋" panose="02010600040101010101" charset="-122"/>
                <a:cs typeface="Times New Roman" panose="02020603050405020304" charset="0"/>
                <a:sym typeface="+mn-ea"/>
              </a:rPr>
              <a:t>u</a:t>
            </a:r>
            <a:r>
              <a:rPr sz="2800">
                <a:latin typeface="Times New Roman" panose="02020603050405020304" charset="0"/>
                <a:ea typeface="华文中宋" panose="02010600040101010101" charset="-122"/>
                <a:cs typeface="Times New Roman" panose="02020603050405020304" charset="0"/>
                <a:sym typeface="+mn-ea"/>
              </a:rPr>
              <a:t>sed to refer to senior politicians of the main opposition party影子内阁的</a:t>
            </a:r>
            <a:endParaRPr sz="2800">
              <a:latin typeface="Times New Roman" panose="02020603050405020304" charset="0"/>
              <a:ea typeface="华文中宋" panose="02010600040101010101" charset="-122"/>
              <a:cs typeface="Times New Roman" panose="02020603050405020304" charset="0"/>
              <a:sym typeface="+mn-ea"/>
            </a:endParaRPr>
          </a:p>
          <a:p>
            <a:pPr marL="457200" indent="-457200" algn="l">
              <a:lnSpc>
                <a:spcPct val="90000"/>
              </a:lnSpc>
              <a:spcBef>
                <a:spcPts val="1000"/>
              </a:spcBef>
              <a:buClrTx/>
              <a:buSzTx/>
              <a:buFont typeface="Wingdings" panose="05000000000000000000" charset="0"/>
              <a:buChar char="ü"/>
            </a:pPr>
            <a:r>
              <a:rPr sz="2800">
                <a:latin typeface="Times New Roman" panose="02020603050405020304" charset="0"/>
                <a:ea typeface="华文中宋" panose="02010600040101010101" charset="-122"/>
                <a:cs typeface="Times New Roman" panose="02020603050405020304" charset="0"/>
                <a:sym typeface="+mn-ea"/>
              </a:rPr>
              <a:t>the shadow Cabinet 影子内阁</a:t>
            </a:r>
            <a:endParaRPr lang="en-US" altLang="zh-CN" sz="2700">
              <a:latin typeface="Times New Roman" panose="02020603050405020304" charset="0"/>
              <a:ea typeface="华文中宋" panose="02010600040101010101" charset="-122"/>
              <a:cs typeface="Times New Roman" panose="02020603050405020304" charset="0"/>
              <a:sym typeface="+mn-ea"/>
            </a:endParaRPr>
          </a:p>
        </p:txBody>
      </p:sp>
      <p:sp>
        <p:nvSpPr>
          <p:cNvPr id="1048604" name="文本框 1"/>
          <p:cNvSpPr txBox="1"/>
          <p:nvPr/>
        </p:nvSpPr>
        <p:spPr>
          <a:xfrm>
            <a:off x="164465" y="2266950"/>
            <a:ext cx="1626870" cy="521970"/>
          </a:xfrm>
          <a:prstGeom prst="rect">
            <a:avLst/>
          </a:prstGeom>
          <a:solidFill>
            <a:srgbClr val="0070C0"/>
          </a:solidFill>
        </p:spPr>
        <p:txBody>
          <a:bodyPr wrap="square" rtlCol="0">
            <a:spAutoFit/>
          </a:bodyPr>
          <a:lstStyle/>
          <a:p>
            <a:r>
              <a:rPr kumimoji="1" lang="zh-CN" sz="2800" b="1" dirty="0">
                <a:solidFill>
                  <a:schemeClr val="lt1"/>
                </a:solidFill>
              </a:rPr>
              <a:t>翻译句子</a:t>
            </a:r>
            <a:endParaRPr kumimoji="1" lang="zh-CN" sz="2800" b="1" dirty="0">
              <a:solidFill>
                <a:schemeClr val="lt1"/>
              </a:solidFill>
            </a:endParaRPr>
          </a:p>
        </p:txBody>
      </p:sp>
      <p:sp>
        <p:nvSpPr>
          <p:cNvPr id="1048605" name="文本框 2"/>
          <p:cNvSpPr txBox="1"/>
          <p:nvPr/>
        </p:nvSpPr>
        <p:spPr>
          <a:xfrm>
            <a:off x="164465" y="2798445"/>
            <a:ext cx="9413240" cy="553085"/>
          </a:xfrm>
          <a:prstGeom prst="rect">
            <a:avLst/>
          </a:prstGeom>
          <a:noFill/>
        </p:spPr>
        <p:txBody>
          <a:bodyPr wrap="square" rtlCol="0">
            <a:spAutoFit/>
          </a:bodyPr>
          <a:lstStyle/>
          <a:p>
            <a:r>
              <a:rPr lang="en-US" altLang="zh-CN" sz="3000">
                <a:solidFill>
                  <a:srgbClr val="FF0000"/>
                </a:solidFill>
                <a:latin typeface="Times New Roman" panose="02020603050405020304" charset="0"/>
                <a:ea typeface="华文中宋" panose="02010600040101010101" charset="-122"/>
                <a:cs typeface="Times New Roman" panose="02020603050405020304" charset="0"/>
                <a:sym typeface="+mn-ea"/>
              </a:rPr>
              <a:t>He didn’t expect his own mother to shop him to the police. </a:t>
            </a:r>
            <a:endParaRPr lang="en-US" altLang="zh-CN" sz="3000">
              <a:solidFill>
                <a:srgbClr val="FF0000"/>
              </a:solidFill>
              <a:latin typeface="Times New Roman" panose="02020603050405020304" charset="0"/>
              <a:ea typeface="华文中宋" panose="02010600040101010101" charset="-122"/>
              <a:cs typeface="Times New Roman" panose="02020603050405020304" charset="0"/>
              <a:sym typeface="+mn-ea"/>
            </a:endParaRPr>
          </a:p>
        </p:txBody>
      </p:sp>
      <p:sp>
        <p:nvSpPr>
          <p:cNvPr id="1048606" name="文本框 4"/>
          <p:cNvSpPr txBox="1"/>
          <p:nvPr/>
        </p:nvSpPr>
        <p:spPr>
          <a:xfrm>
            <a:off x="164465" y="5593715"/>
            <a:ext cx="1626870" cy="521970"/>
          </a:xfrm>
          <a:prstGeom prst="rect">
            <a:avLst/>
          </a:prstGeom>
          <a:solidFill>
            <a:srgbClr val="0070C0"/>
          </a:solidFill>
        </p:spPr>
        <p:txBody>
          <a:bodyPr wrap="square" rtlCol="0">
            <a:spAutoFit/>
          </a:bodyPr>
          <a:lstStyle/>
          <a:p>
            <a:pPr lvl="0" algn="l">
              <a:buClrTx/>
              <a:buSzTx/>
              <a:buFontTx/>
            </a:pPr>
            <a:r>
              <a:rPr kumimoji="1" lang="zh-CN" sz="2800" b="1" dirty="0">
                <a:solidFill>
                  <a:schemeClr val="lt1"/>
                </a:solidFill>
                <a:sym typeface="+mn-ea"/>
              </a:rPr>
              <a:t>翻译句子</a:t>
            </a:r>
            <a:endParaRPr kumimoji="1" lang="zh-CN" sz="2800" b="1" dirty="0">
              <a:solidFill>
                <a:schemeClr val="lt1"/>
              </a:solidFill>
              <a:sym typeface="+mn-ea"/>
            </a:endParaRPr>
          </a:p>
        </p:txBody>
      </p:sp>
      <p:sp>
        <p:nvSpPr>
          <p:cNvPr id="1048607" name="文本框 5"/>
          <p:cNvSpPr txBox="1"/>
          <p:nvPr/>
        </p:nvSpPr>
        <p:spPr>
          <a:xfrm>
            <a:off x="164465" y="6087110"/>
            <a:ext cx="11905615" cy="553085"/>
          </a:xfrm>
          <a:prstGeom prst="rect">
            <a:avLst/>
          </a:prstGeom>
          <a:noFill/>
        </p:spPr>
        <p:txBody>
          <a:bodyPr wrap="square" rtlCol="0">
            <a:spAutoFit/>
          </a:bodyPr>
          <a:lstStyle/>
          <a:p>
            <a:r>
              <a:rPr sz="3000">
                <a:solidFill>
                  <a:srgbClr val="FF0000"/>
                </a:solidFill>
                <a:latin typeface="Times New Roman" panose="02020603050405020304" charset="0"/>
                <a:cs typeface="Times New Roman" panose="02020603050405020304" charset="0"/>
              </a:rPr>
              <a:t>The Shadow Cabinet is a feature of the Westminster system of government. </a:t>
            </a:r>
            <a:endParaRPr sz="3000">
              <a:solidFill>
                <a:srgbClr val="FF0000"/>
              </a:solidFill>
              <a:latin typeface="Times New Roman" panose="02020603050405020304" charset="0"/>
              <a:cs typeface="Times New Roman" panose="02020603050405020304" charset="0"/>
            </a:endParaRPr>
          </a:p>
        </p:txBody>
      </p:sp>
      <p:sp>
        <p:nvSpPr>
          <p:cNvPr id="1048608" name="文本框 7"/>
          <p:cNvSpPr txBox="1"/>
          <p:nvPr/>
        </p:nvSpPr>
        <p:spPr>
          <a:xfrm>
            <a:off x="1947545" y="2266950"/>
            <a:ext cx="6336030" cy="521970"/>
          </a:xfrm>
          <a:prstGeom prst="rect">
            <a:avLst/>
          </a:prstGeom>
          <a:noFill/>
        </p:spPr>
        <p:txBody>
          <a:bodyPr wrap="square" rtlCol="0" anchor="t">
            <a:spAutoFit/>
          </a:bodyPr>
          <a:lstStyle/>
          <a:p>
            <a:r>
              <a:rPr sz="2800">
                <a:latin typeface="Times New Roman" panose="02020603050405020304" charset="0"/>
                <a:ea typeface="华文中宋" panose="02010600040101010101" charset="-122"/>
                <a:cs typeface="Times New Roman" panose="02020603050405020304" charset="0"/>
                <a:sym typeface="+mn-ea"/>
              </a:rPr>
              <a:t>他没想到自己的母亲会向警方告发他。 </a:t>
            </a:r>
            <a:endParaRPr sz="2800">
              <a:latin typeface="Times New Roman" panose="02020603050405020304" charset="0"/>
              <a:ea typeface="华文中宋" panose="02010600040101010101" charset="-122"/>
              <a:cs typeface="Times New Roman" panose="02020603050405020304" charset="0"/>
              <a:sym typeface="+mn-ea"/>
            </a:endParaRPr>
          </a:p>
        </p:txBody>
      </p:sp>
      <p:cxnSp>
        <p:nvCxnSpPr>
          <p:cNvPr id="3145728" name="直接连接符 8"/>
          <p:cNvCxnSpPr/>
          <p:nvPr/>
        </p:nvCxnSpPr>
        <p:spPr>
          <a:xfrm flipV="1">
            <a:off x="215900" y="3317875"/>
            <a:ext cx="9118600" cy="24765"/>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45729" name="直接连接符 11"/>
          <p:cNvCxnSpPr/>
          <p:nvPr/>
        </p:nvCxnSpPr>
        <p:spPr>
          <a:xfrm flipV="1">
            <a:off x="267335" y="6586220"/>
            <a:ext cx="11626850" cy="19685"/>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0" y="0"/>
            <a:ext cx="1626870" cy="521970"/>
          </a:xfrm>
          <a:prstGeom prst="rect">
            <a:avLst/>
          </a:prstGeom>
          <a:solidFill>
            <a:schemeClr val="accent6"/>
          </a:solidFill>
        </p:spPr>
        <p:txBody>
          <a:bodyPr wrap="square" rtlCol="0">
            <a:spAutoFit/>
          </a:bodyPr>
          <a:p>
            <a:pPr lvl="0" algn="l">
              <a:buClrTx/>
              <a:buSzTx/>
              <a:buFontTx/>
            </a:pPr>
            <a:r>
              <a:rPr kumimoji="1" lang="zh-CN" altLang="en-US" sz="2800" b="1" dirty="0">
                <a:solidFill>
                  <a:schemeClr val="lt1"/>
                </a:solidFill>
                <a:sym typeface="+mn-ea"/>
              </a:rPr>
              <a:t>熟词生义</a:t>
            </a:r>
            <a:endParaRPr kumimoji="1" lang="zh-CN" altLang="en-US" sz="2800" b="1" dirty="0">
              <a:solidFill>
                <a:schemeClr val="lt1"/>
              </a:solidFill>
              <a:sym typeface="+mn-ea"/>
            </a:endParaRPr>
          </a:p>
        </p:txBody>
      </p:sp>
      <p:sp>
        <p:nvSpPr>
          <p:cNvPr id="3" name="文本框 6"/>
          <p:cNvSpPr txBox="1"/>
          <p:nvPr/>
        </p:nvSpPr>
        <p:spPr>
          <a:xfrm>
            <a:off x="1947545" y="5576570"/>
            <a:ext cx="7629525" cy="521970"/>
          </a:xfrm>
          <a:prstGeom prst="rect">
            <a:avLst/>
          </a:prstGeom>
          <a:noFill/>
        </p:spPr>
        <p:txBody>
          <a:bodyPr wrap="square" rtlCol="0" anchor="t">
            <a:spAutoFit/>
          </a:bodyPr>
          <a:p>
            <a:r>
              <a:rPr lang="en-US" altLang="zh-CN" sz="2800">
                <a:latin typeface="华文中宋" panose="02010600040101010101" charset="-122"/>
                <a:ea typeface="华文中宋" panose="02010600040101010101" charset="-122"/>
                <a:cs typeface="Times New Roman" panose="02020603050405020304" charset="0"/>
                <a:sym typeface="+mn-ea"/>
              </a:rPr>
              <a:t>影子内阁是威斯敏斯特政府体制的一个特点。   </a:t>
            </a:r>
            <a:endParaRPr lang="en-US" altLang="zh-CN" sz="2800">
              <a:latin typeface="华文中宋" panose="02010600040101010101" charset="-122"/>
              <a:ea typeface="华文中宋" panose="02010600040101010101" charset="-122"/>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48602">
                                            <p:txEl>
                                              <p:pRg st="2" end="2"/>
                                            </p:txEl>
                                          </p:spTgt>
                                        </p:tgtEl>
                                        <p:attrNameLst>
                                          <p:attrName>style.visibility</p:attrName>
                                        </p:attrNameLst>
                                      </p:cBhvr>
                                      <p:to>
                                        <p:strVal val="visible"/>
                                      </p:to>
                                    </p:set>
                                    <p:animEffect transition="in" filter="wipe(down)">
                                      <p:cBhvr>
                                        <p:cTn id="7" dur="500"/>
                                        <p:tgtEl>
                                          <p:spTgt spid="104860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48604"/>
                                        </p:tgtEl>
                                        <p:attrNameLst>
                                          <p:attrName>style.visibility</p:attrName>
                                        </p:attrNameLst>
                                      </p:cBhvr>
                                      <p:to>
                                        <p:strVal val="visible"/>
                                      </p:to>
                                    </p:set>
                                    <p:animEffect transition="in" filter="blinds(horizontal)">
                                      <p:cBhvr>
                                        <p:cTn id="12" dur="500"/>
                                        <p:tgtEl>
                                          <p:spTgt spid="104860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48608"/>
                                        </p:tgtEl>
                                        <p:attrNameLst>
                                          <p:attrName>style.visibility</p:attrName>
                                        </p:attrNameLst>
                                      </p:cBhvr>
                                      <p:to>
                                        <p:strVal val="visible"/>
                                      </p:to>
                                    </p:set>
                                    <p:animEffect transition="in" filter="blinds(horizontal)">
                                      <p:cBhvr>
                                        <p:cTn id="15" dur="500"/>
                                        <p:tgtEl>
                                          <p:spTgt spid="1048608"/>
                                        </p:tgtEl>
                                      </p:cBhvr>
                                    </p:animEffect>
                                  </p:childTnLst>
                                </p:cTn>
                              </p:par>
                              <p:par>
                                <p:cTn id="16" presetID="3" presetClass="entr" presetSubtype="10" fill="hold" nodeType="withEffect">
                                  <p:stCondLst>
                                    <p:cond delay="0"/>
                                  </p:stCondLst>
                                  <p:childTnLst>
                                    <p:set>
                                      <p:cBhvr>
                                        <p:cTn id="17" dur="1" fill="hold">
                                          <p:stCondLst>
                                            <p:cond delay="0"/>
                                          </p:stCondLst>
                                        </p:cTn>
                                        <p:tgtEl>
                                          <p:spTgt spid="3145728"/>
                                        </p:tgtEl>
                                        <p:attrNameLst>
                                          <p:attrName>style.visibility</p:attrName>
                                        </p:attrNameLst>
                                      </p:cBhvr>
                                      <p:to>
                                        <p:strVal val="visible"/>
                                      </p:to>
                                    </p:set>
                                    <p:animEffect transition="in" filter="blinds(horizontal)">
                                      <p:cBhvr>
                                        <p:cTn id="18" dur="500"/>
                                        <p:tgtEl>
                                          <p:spTgt spid="314572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48605"/>
                                        </p:tgtEl>
                                        <p:attrNameLst>
                                          <p:attrName>style.visibility</p:attrName>
                                        </p:attrNameLst>
                                      </p:cBhvr>
                                      <p:to>
                                        <p:strVal val="visible"/>
                                      </p:to>
                                    </p:set>
                                    <p:animEffect transition="in" filter="blinds(horizontal)">
                                      <p:cBhvr>
                                        <p:cTn id="23" dur="500"/>
                                        <p:tgtEl>
                                          <p:spTgt spid="104860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048602">
                                            <p:txEl>
                                              <p:pRg st="8" end="8"/>
                                            </p:txEl>
                                          </p:spTgt>
                                        </p:tgtEl>
                                        <p:attrNameLst>
                                          <p:attrName>style.visibility</p:attrName>
                                        </p:attrNameLst>
                                      </p:cBhvr>
                                      <p:to>
                                        <p:strVal val="visible"/>
                                      </p:to>
                                    </p:set>
                                    <p:animEffect transition="in" filter="blinds(horizontal)">
                                      <p:cBhvr>
                                        <p:cTn id="28" dur="500"/>
                                        <p:tgtEl>
                                          <p:spTgt spid="1048602">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048606"/>
                                        </p:tgtEl>
                                        <p:attrNameLst>
                                          <p:attrName>style.visibility</p:attrName>
                                        </p:attrNameLst>
                                      </p:cBhvr>
                                      <p:to>
                                        <p:strVal val="visible"/>
                                      </p:to>
                                    </p:set>
                                    <p:animEffect transition="in" filter="blinds(horizontal)">
                                      <p:cBhvr>
                                        <p:cTn id="33" dur="500"/>
                                        <p:tgtEl>
                                          <p:spTgt spid="1048606"/>
                                        </p:tgtEl>
                                      </p:cBhvr>
                                    </p:animEffect>
                                  </p:childTnLst>
                                </p:cTn>
                              </p:par>
                              <p:par>
                                <p:cTn id="34" presetID="22" presetClass="entr" presetSubtype="4" fill="hold" nodeType="withEffect">
                                  <p:stCondLst>
                                    <p:cond delay="0"/>
                                  </p:stCondLst>
                                  <p:childTnLst>
                                    <p:set>
                                      <p:cBhvr>
                                        <p:cTn id="35" dur="1" fill="hold">
                                          <p:stCondLst>
                                            <p:cond delay="0"/>
                                          </p:stCondLst>
                                        </p:cTn>
                                        <p:tgtEl>
                                          <p:spTgt spid="3145729"/>
                                        </p:tgtEl>
                                        <p:attrNameLst>
                                          <p:attrName>style.visibility</p:attrName>
                                        </p:attrNameLst>
                                      </p:cBhvr>
                                      <p:to>
                                        <p:strVal val="visible"/>
                                      </p:to>
                                    </p:set>
                                    <p:animEffect transition="in" filter="wipe(down)">
                                      <p:cBhvr>
                                        <p:cTn id="36" dur="500"/>
                                        <p:tgtEl>
                                          <p:spTgt spid="3145729"/>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linds(horizontal)">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048607"/>
                                        </p:tgtEl>
                                        <p:attrNameLst>
                                          <p:attrName>style.visibility</p:attrName>
                                        </p:attrNameLst>
                                      </p:cBhvr>
                                      <p:to>
                                        <p:strVal val="visible"/>
                                      </p:to>
                                    </p:set>
                                    <p:animEffect transition="in" filter="blinds(horizontal)">
                                      <p:cBhvr>
                                        <p:cTn id="44" dur="500"/>
                                        <p:tgtEl>
                                          <p:spTgt spid="1048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4" grpId="0" bldLvl="0" animBg="1"/>
      <p:bldP spid="1048605" grpId="0"/>
      <p:bldP spid="1048605" grpId="1"/>
      <p:bldP spid="1048606" grpId="0" bldLvl="0" animBg="1"/>
      <p:bldP spid="1048606" grpId="1" animBg="1"/>
      <p:bldP spid="1048607" grpId="0"/>
      <p:bldP spid="1048607" grpId="1"/>
      <p:bldP spid="1048608"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文本框 3"/>
          <p:cNvSpPr txBox="1"/>
          <p:nvPr/>
        </p:nvSpPr>
        <p:spPr>
          <a:xfrm>
            <a:off x="106680" y="751840"/>
            <a:ext cx="12098655" cy="4826000"/>
          </a:xfrm>
          <a:prstGeom prst="rect">
            <a:avLst/>
          </a:prstGeom>
          <a:noFill/>
        </p:spPr>
        <p:txBody>
          <a:bodyPr wrap="square" rtlCol="0">
            <a:spAutoFit/>
          </a:bodyPr>
          <a:lstStyle/>
          <a:p>
            <a:pPr indent="0" algn="l">
              <a:lnSpc>
                <a:spcPct val="90000"/>
              </a:lnSpc>
              <a:spcBef>
                <a:spcPts val="1000"/>
              </a:spcBef>
              <a:buClrTx/>
              <a:buSzTx/>
              <a:buFont typeface="Arial" panose="020B0604020202020204" pitchFamily="34" charset="0"/>
              <a:buNone/>
            </a:pPr>
            <a:r>
              <a:rPr lang="zh-CN" altLang="en-US" sz="2800">
                <a:latin typeface="Times New Roman" panose="02020603050405020304" charset="0"/>
                <a:ea typeface="华文中宋" panose="02010600040101010101" charset="-122"/>
                <a:cs typeface="Times New Roman" panose="02020603050405020304" charset="0"/>
                <a:sym typeface="+mn-ea"/>
              </a:rPr>
              <a:t>1. </a:t>
            </a:r>
            <a:r>
              <a:rPr lang="en-US" altLang="zh-CN" sz="2800">
                <a:solidFill>
                  <a:srgbClr val="0000FF"/>
                </a:solidFill>
                <a:latin typeface="Times New Roman" panose="02020603050405020304" charset="0"/>
                <a:cs typeface="Times New Roman" panose="02020603050405020304" charset="0"/>
                <a:sym typeface="+mn-ea"/>
              </a:rPr>
              <a:t>mete out</a:t>
            </a:r>
            <a:r>
              <a:rPr lang="en-US" altLang="zh-CN" sz="2800">
                <a:latin typeface="Times New Roman" panose="02020603050405020304" charset="0"/>
                <a:ea typeface="华文中宋" panose="02010600040101010101" charset="-122"/>
                <a:cs typeface="Times New Roman" panose="02020603050405020304" charset="0"/>
                <a:sym typeface="+mn-ea"/>
              </a:rPr>
              <a:t>: to give sb a punishment; to make sb suffer bad treatment 给予惩罚</a:t>
            </a:r>
            <a:endParaRPr lang="en-US" altLang="zh-CN" sz="2800">
              <a:latin typeface="Times New Roman" panose="02020603050405020304" charset="0"/>
              <a:ea typeface="华文中宋" panose="02010600040101010101" charset="-122"/>
              <a:cs typeface="Times New Roman" panose="02020603050405020304" charset="0"/>
              <a:sym typeface="+mn-ea"/>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ea typeface="华文中宋" panose="02010600040101010101" charset="-122"/>
                <a:cs typeface="Times New Roman" panose="02020603050405020304" charset="0"/>
              </a:rPr>
              <a:t>Judges are meting out harsh sentences for car theft.      </a:t>
            </a:r>
            <a:endParaRPr lang="en-US" altLang="zh-CN" sz="2800">
              <a:latin typeface="Times New Roman" panose="02020603050405020304" charset="0"/>
              <a:ea typeface="华文中宋" panose="02010600040101010101" charset="-122"/>
              <a:cs typeface="Times New Roman" panose="02020603050405020304" charset="0"/>
            </a:endParaRPr>
          </a:p>
          <a:p>
            <a:pPr indent="0" algn="l">
              <a:lnSpc>
                <a:spcPct val="90000"/>
              </a:lnSpc>
              <a:spcBef>
                <a:spcPts val="1000"/>
              </a:spcBef>
              <a:buClrTx/>
              <a:buSzTx/>
              <a:buFont typeface="Wingdings" panose="05000000000000000000" charset="0"/>
              <a:buNone/>
            </a:pPr>
            <a:r>
              <a:rPr lang="en-US" altLang="zh-CN" sz="2800">
                <a:latin typeface="Times New Roman" panose="02020603050405020304" charset="0"/>
                <a:ea typeface="华文中宋" panose="02010600040101010101" charset="-122"/>
                <a:cs typeface="Times New Roman" panose="02020603050405020304" charset="0"/>
                <a:sym typeface="+mn-ea"/>
              </a:rPr>
              <a:t>     法官正在对偷车的人处以严厉的刑罚。</a:t>
            </a:r>
            <a:endParaRPr lang="en-US" altLang="zh-CN" sz="2800">
              <a:latin typeface="Times New Roman" panose="02020603050405020304" charset="0"/>
              <a:ea typeface="华文中宋" panose="02010600040101010101" charset="-122"/>
              <a:cs typeface="Times New Roman" panose="02020603050405020304" charset="0"/>
              <a:sym typeface="+mn-ea"/>
            </a:endParaRPr>
          </a:p>
          <a:p>
            <a:pPr indent="0" algn="l">
              <a:lnSpc>
                <a:spcPct val="90000"/>
              </a:lnSpc>
              <a:spcBef>
                <a:spcPts val="1000"/>
              </a:spcBef>
              <a:buClrTx/>
              <a:buSzTx/>
              <a:buFont typeface="Arial" panose="020B0604020202020204" pitchFamily="34" charset="0"/>
              <a:buNone/>
            </a:pP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r>
              <a:rPr lang="en-US" altLang="zh-CN" sz="3200">
                <a:latin typeface="Times New Roman" panose="02020603050405020304" charset="0"/>
                <a:cs typeface="Times New Roman" panose="02020603050405020304" charset="0"/>
              </a:rPr>
              <a:t>2. </a:t>
            </a:r>
            <a:r>
              <a:rPr lang="en-US" altLang="zh-CN" sz="2800">
                <a:solidFill>
                  <a:srgbClr val="3333FF"/>
                </a:solidFill>
                <a:latin typeface="Times New Roman" panose="02020603050405020304" charset="0"/>
                <a:cs typeface="Times New Roman" panose="02020603050405020304" charset="0"/>
              </a:rPr>
              <a:t>deem</a:t>
            </a:r>
            <a:r>
              <a:rPr lang="en-US" altLang="zh-CN" sz="2800"/>
              <a:t>: </a:t>
            </a:r>
            <a:r>
              <a:rPr sz="2800">
                <a:latin typeface="Times New Roman" panose="02020603050405020304" charset="0"/>
                <a:ea typeface="华文中宋" panose="02010600040101010101" charset="-122"/>
                <a:cs typeface="Times New Roman" panose="02020603050405020304" charset="0"/>
              </a:rPr>
              <a:t>t</a:t>
            </a:r>
            <a:r>
              <a:rPr sz="2800">
                <a:latin typeface="Times New Roman" panose="02020603050405020304" charset="0"/>
                <a:ea typeface="华文中宋" panose="02010600040101010101" charset="-122"/>
                <a:cs typeface="Times New Roman" panose="02020603050405020304" charset="0"/>
                <a:sym typeface="+mn-ea"/>
              </a:rPr>
              <a:t>o have a particular opinion about sth 认为；视为；相信</a:t>
            </a:r>
            <a:endParaRPr sz="2800">
              <a:latin typeface="Times New Roman" panose="02020603050405020304" charset="0"/>
              <a:ea typeface="华文中宋" panose="02010600040101010101" charset="-122"/>
              <a:cs typeface="Times New Roman" panose="02020603050405020304" charset="0"/>
              <a:sym typeface="+mn-ea"/>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cs typeface="Times New Roman" panose="02020603050405020304" charset="0"/>
                <a:sym typeface="+mn-ea"/>
              </a:rPr>
              <a:t>He says he would support the use of force if the UN deemed it necessary.  </a:t>
            </a:r>
            <a:endParaRPr lang="en-US" altLang="zh-CN" sz="2800">
              <a:latin typeface="Times New Roman" panose="02020603050405020304" charset="0"/>
              <a:cs typeface="Times New Roman" panose="02020603050405020304" charset="0"/>
              <a:sym typeface="+mn-ea"/>
            </a:endParaRPr>
          </a:p>
          <a:p>
            <a:pPr indent="0" algn="l">
              <a:lnSpc>
                <a:spcPct val="90000"/>
              </a:lnSpc>
              <a:spcBef>
                <a:spcPts val="1000"/>
              </a:spcBef>
              <a:buClrTx/>
              <a:buSzTx/>
              <a:buFont typeface="Wingdings" panose="05000000000000000000" charset="0"/>
              <a:buNone/>
            </a:pPr>
            <a:r>
              <a:rPr lang="en-US" altLang="zh-CN" sz="2800">
                <a:latin typeface="华文中宋" panose="02010600040101010101" charset="-122"/>
                <a:ea typeface="华文中宋" panose="02010600040101010101" charset="-122"/>
                <a:cs typeface="华文中宋" panose="02010600040101010101" charset="-122"/>
                <a:sym typeface="+mn-ea"/>
              </a:rPr>
              <a:t>    他说如果联合国认为有必要，他就支持动用武力。    </a:t>
            </a:r>
            <a:endParaRPr lang="en-US" altLang="zh-CN" sz="2800">
              <a:latin typeface="Times New Roman" panose="02020603050405020304" charset="0"/>
              <a:cs typeface="Times New Roman" panose="02020603050405020304" charset="0"/>
              <a:sym typeface="+mn-ea"/>
            </a:endParaRPr>
          </a:p>
        </p:txBody>
      </p:sp>
      <p:sp>
        <p:nvSpPr>
          <p:cNvPr id="1048604" name="文本框 1"/>
          <p:cNvSpPr txBox="1"/>
          <p:nvPr/>
        </p:nvSpPr>
        <p:spPr>
          <a:xfrm>
            <a:off x="259715" y="2238375"/>
            <a:ext cx="1626870" cy="521970"/>
          </a:xfrm>
          <a:prstGeom prst="rect">
            <a:avLst/>
          </a:prstGeom>
          <a:solidFill>
            <a:srgbClr val="0070C0"/>
          </a:solidFill>
        </p:spPr>
        <p:txBody>
          <a:bodyPr wrap="square" rtlCol="0">
            <a:spAutoFit/>
          </a:bodyPr>
          <a:lstStyle/>
          <a:p>
            <a:r>
              <a:rPr kumimoji="1" lang="zh-CN" sz="2800" b="1" dirty="0">
                <a:solidFill>
                  <a:schemeClr val="lt1"/>
                </a:solidFill>
              </a:rPr>
              <a:t>翻译句子</a:t>
            </a:r>
            <a:endParaRPr kumimoji="1" lang="zh-CN" sz="2800" b="1" dirty="0">
              <a:solidFill>
                <a:schemeClr val="lt1"/>
              </a:solidFill>
            </a:endParaRPr>
          </a:p>
        </p:txBody>
      </p:sp>
      <p:sp>
        <p:nvSpPr>
          <p:cNvPr id="1048605" name="文本框 2"/>
          <p:cNvSpPr txBox="1"/>
          <p:nvPr/>
        </p:nvSpPr>
        <p:spPr>
          <a:xfrm>
            <a:off x="259715" y="2769870"/>
            <a:ext cx="10980420" cy="553085"/>
          </a:xfrm>
          <a:prstGeom prst="rect">
            <a:avLst/>
          </a:prstGeom>
          <a:noFill/>
        </p:spPr>
        <p:txBody>
          <a:bodyPr wrap="square" rtlCol="0">
            <a:spAutoFit/>
          </a:bodyPr>
          <a:lstStyle/>
          <a:p>
            <a:r>
              <a:rPr lang="en-US" altLang="zh-CN" sz="3000">
                <a:solidFill>
                  <a:srgbClr val="FF0000"/>
                </a:solidFill>
                <a:latin typeface="Times New Roman" panose="02020603050405020304" charset="0"/>
                <a:ea typeface="华文中宋" panose="02010600040101010101" charset="-122"/>
                <a:cs typeface="Times New Roman" panose="02020603050405020304" charset="0"/>
                <a:sym typeface="+mn-ea"/>
              </a:rPr>
              <a:t>He felt he had a right to mete out physical punishment to the children.</a:t>
            </a:r>
            <a:endParaRPr lang="en-US" altLang="zh-CN" sz="3000">
              <a:solidFill>
                <a:srgbClr val="FF0000"/>
              </a:solidFill>
              <a:latin typeface="Times New Roman" panose="02020603050405020304" charset="0"/>
              <a:ea typeface="华文中宋" panose="02010600040101010101" charset="-122"/>
              <a:cs typeface="Times New Roman" panose="02020603050405020304" charset="0"/>
              <a:sym typeface="+mn-ea"/>
            </a:endParaRPr>
          </a:p>
        </p:txBody>
      </p:sp>
      <p:sp>
        <p:nvSpPr>
          <p:cNvPr id="1048606" name="文本框 4"/>
          <p:cNvSpPr txBox="1"/>
          <p:nvPr/>
        </p:nvSpPr>
        <p:spPr>
          <a:xfrm>
            <a:off x="269240" y="5612765"/>
            <a:ext cx="1626870" cy="521970"/>
          </a:xfrm>
          <a:prstGeom prst="rect">
            <a:avLst/>
          </a:prstGeom>
          <a:solidFill>
            <a:srgbClr val="0070C0"/>
          </a:solidFill>
        </p:spPr>
        <p:txBody>
          <a:bodyPr wrap="square" rtlCol="0">
            <a:spAutoFit/>
          </a:bodyPr>
          <a:lstStyle/>
          <a:p>
            <a:pPr lvl="0" algn="l">
              <a:buClrTx/>
              <a:buSzTx/>
              <a:buFontTx/>
            </a:pPr>
            <a:r>
              <a:rPr kumimoji="1" lang="zh-CN" sz="2800" b="1" dirty="0">
                <a:solidFill>
                  <a:schemeClr val="lt1"/>
                </a:solidFill>
                <a:sym typeface="+mn-ea"/>
              </a:rPr>
              <a:t>翻译句子</a:t>
            </a:r>
            <a:endParaRPr kumimoji="1" lang="zh-CN" sz="2800" b="1" dirty="0">
              <a:solidFill>
                <a:schemeClr val="lt1"/>
              </a:solidFill>
              <a:sym typeface="+mn-ea"/>
            </a:endParaRPr>
          </a:p>
        </p:txBody>
      </p:sp>
      <p:sp>
        <p:nvSpPr>
          <p:cNvPr id="1048607" name="文本框 5"/>
          <p:cNvSpPr txBox="1"/>
          <p:nvPr/>
        </p:nvSpPr>
        <p:spPr>
          <a:xfrm>
            <a:off x="269240" y="6106160"/>
            <a:ext cx="10249535" cy="553085"/>
          </a:xfrm>
          <a:prstGeom prst="rect">
            <a:avLst/>
          </a:prstGeom>
          <a:noFill/>
        </p:spPr>
        <p:txBody>
          <a:bodyPr wrap="square" rtlCol="0">
            <a:spAutoFit/>
          </a:bodyPr>
          <a:lstStyle/>
          <a:p>
            <a:r>
              <a:rPr sz="3000">
                <a:solidFill>
                  <a:srgbClr val="FF0000"/>
                </a:solidFill>
                <a:latin typeface="Times New Roman" panose="02020603050405020304" charset="0"/>
                <a:cs typeface="Times New Roman" panose="02020603050405020304" charset="0"/>
              </a:rPr>
              <a:t>They were told to take whatever action they deemed necessary.</a:t>
            </a:r>
            <a:endParaRPr sz="3000">
              <a:solidFill>
                <a:srgbClr val="FF0000"/>
              </a:solidFill>
              <a:latin typeface="Times New Roman" panose="02020603050405020304" charset="0"/>
              <a:cs typeface="Times New Roman" panose="02020603050405020304" charset="0"/>
            </a:endParaRPr>
          </a:p>
        </p:txBody>
      </p:sp>
      <p:sp>
        <p:nvSpPr>
          <p:cNvPr id="1048608" name="文本框 7"/>
          <p:cNvSpPr txBox="1"/>
          <p:nvPr/>
        </p:nvSpPr>
        <p:spPr>
          <a:xfrm>
            <a:off x="2042795" y="2238375"/>
            <a:ext cx="5763895" cy="521970"/>
          </a:xfrm>
          <a:prstGeom prst="rect">
            <a:avLst/>
          </a:prstGeom>
          <a:noFill/>
        </p:spPr>
        <p:txBody>
          <a:bodyPr wrap="square" rtlCol="0" anchor="t">
            <a:spAutoFit/>
          </a:bodyPr>
          <a:lstStyle/>
          <a:p>
            <a:r>
              <a:rPr lang="zh-CN" altLang="en-US" sz="2800">
                <a:ea typeface="华文中宋" panose="02010600040101010101" charset="-122"/>
              </a:rPr>
              <a:t>他觉得他有权体罚孩子。  </a:t>
            </a:r>
            <a:endParaRPr lang="zh-CN" altLang="en-US" sz="2800">
              <a:ea typeface="华文中宋" panose="02010600040101010101" charset="-122"/>
            </a:endParaRPr>
          </a:p>
        </p:txBody>
      </p:sp>
      <p:cxnSp>
        <p:nvCxnSpPr>
          <p:cNvPr id="3145728" name="直接连接符 8"/>
          <p:cNvCxnSpPr/>
          <p:nvPr/>
        </p:nvCxnSpPr>
        <p:spPr>
          <a:xfrm flipV="1">
            <a:off x="311150" y="3265805"/>
            <a:ext cx="10791825" cy="3048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45729" name="直接连接符 11"/>
          <p:cNvCxnSpPr/>
          <p:nvPr/>
        </p:nvCxnSpPr>
        <p:spPr>
          <a:xfrm>
            <a:off x="320675" y="6602095"/>
            <a:ext cx="9565640" cy="28575"/>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0" y="0"/>
            <a:ext cx="1626870" cy="521970"/>
          </a:xfrm>
          <a:prstGeom prst="rect">
            <a:avLst/>
          </a:prstGeom>
          <a:solidFill>
            <a:schemeClr val="accent6"/>
          </a:solidFill>
        </p:spPr>
        <p:txBody>
          <a:bodyPr wrap="square" rtlCol="0">
            <a:spAutoFit/>
          </a:bodyPr>
          <a:p>
            <a:pPr lvl="0" algn="l">
              <a:buClrTx/>
              <a:buSzTx/>
              <a:buFontTx/>
            </a:pPr>
            <a:r>
              <a:rPr kumimoji="1" lang="zh-CN" sz="2800" b="1" dirty="0">
                <a:solidFill>
                  <a:schemeClr val="lt1"/>
                </a:solidFill>
                <a:sym typeface="+mn-ea"/>
              </a:rPr>
              <a:t>词汇讲解</a:t>
            </a:r>
            <a:endParaRPr kumimoji="1" lang="zh-CN" sz="2800" b="1" dirty="0">
              <a:solidFill>
                <a:schemeClr val="lt1"/>
              </a:solidFill>
              <a:sym typeface="+mn-ea"/>
            </a:endParaRPr>
          </a:p>
        </p:txBody>
      </p:sp>
      <p:sp>
        <p:nvSpPr>
          <p:cNvPr id="3" name="文本框 6"/>
          <p:cNvSpPr txBox="1"/>
          <p:nvPr/>
        </p:nvSpPr>
        <p:spPr>
          <a:xfrm>
            <a:off x="2052320" y="5612765"/>
            <a:ext cx="6985635" cy="521970"/>
          </a:xfrm>
          <a:prstGeom prst="rect">
            <a:avLst/>
          </a:prstGeom>
          <a:noFill/>
        </p:spPr>
        <p:txBody>
          <a:bodyPr wrap="square" rtlCol="0" anchor="t">
            <a:spAutoFit/>
          </a:bodyPr>
          <a:p>
            <a:r>
              <a:rPr lang="zh-CN" altLang="en-US" sz="2800">
                <a:latin typeface="华文中宋" panose="02010600040101010101" charset="-122"/>
                <a:ea typeface="华文中宋" panose="02010600040101010101" charset="-122"/>
              </a:rPr>
              <a:t>他们被告知采取任何他们认为必要的行动。    </a:t>
            </a:r>
            <a:endParaRPr lang="zh-CN" altLang="en-US" sz="2800">
              <a:latin typeface="华文中宋" panose="02010600040101010101" charset="-122"/>
              <a:ea typeface="华文中宋" panose="0201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48602">
                                            <p:txEl>
                                              <p:pRg st="1" end="1"/>
                                            </p:txEl>
                                          </p:spTgt>
                                        </p:tgtEl>
                                        <p:attrNameLst>
                                          <p:attrName>style.visibility</p:attrName>
                                        </p:attrNameLst>
                                      </p:cBhvr>
                                      <p:to>
                                        <p:strVal val="visible"/>
                                      </p:to>
                                    </p:set>
                                    <p:animEffect transition="in" filter="wipe(down)">
                                      <p:cBhvr>
                                        <p:cTn id="7" dur="500"/>
                                        <p:tgtEl>
                                          <p:spTgt spid="104860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048602">
                                            <p:txEl>
                                              <p:pRg st="2" end="2"/>
                                            </p:txEl>
                                          </p:spTgt>
                                        </p:tgtEl>
                                        <p:attrNameLst>
                                          <p:attrName>style.visibility</p:attrName>
                                        </p:attrNameLst>
                                      </p:cBhvr>
                                      <p:to>
                                        <p:strVal val="visible"/>
                                      </p:to>
                                    </p:set>
                                    <p:animEffect transition="in" filter="wipe(down)">
                                      <p:cBhvr>
                                        <p:cTn id="10" dur="500"/>
                                        <p:tgtEl>
                                          <p:spTgt spid="104860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48604"/>
                                        </p:tgtEl>
                                        <p:attrNameLst>
                                          <p:attrName>style.visibility</p:attrName>
                                        </p:attrNameLst>
                                      </p:cBhvr>
                                      <p:to>
                                        <p:strVal val="visible"/>
                                      </p:to>
                                    </p:set>
                                    <p:animEffect transition="in" filter="blinds(horizontal)">
                                      <p:cBhvr>
                                        <p:cTn id="15" dur="500"/>
                                        <p:tgtEl>
                                          <p:spTgt spid="104860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48608"/>
                                        </p:tgtEl>
                                        <p:attrNameLst>
                                          <p:attrName>style.visibility</p:attrName>
                                        </p:attrNameLst>
                                      </p:cBhvr>
                                      <p:to>
                                        <p:strVal val="visible"/>
                                      </p:to>
                                    </p:set>
                                    <p:animEffect transition="in" filter="blinds(horizontal)">
                                      <p:cBhvr>
                                        <p:cTn id="18" dur="500"/>
                                        <p:tgtEl>
                                          <p:spTgt spid="1048608"/>
                                        </p:tgtEl>
                                      </p:cBhvr>
                                    </p:animEffect>
                                  </p:childTnLst>
                                </p:cTn>
                              </p:par>
                              <p:par>
                                <p:cTn id="19" presetID="3" presetClass="entr" presetSubtype="10" fill="hold" nodeType="withEffect">
                                  <p:stCondLst>
                                    <p:cond delay="0"/>
                                  </p:stCondLst>
                                  <p:childTnLst>
                                    <p:set>
                                      <p:cBhvr>
                                        <p:cTn id="20" dur="1" fill="hold">
                                          <p:stCondLst>
                                            <p:cond delay="0"/>
                                          </p:stCondLst>
                                        </p:cTn>
                                        <p:tgtEl>
                                          <p:spTgt spid="3145728"/>
                                        </p:tgtEl>
                                        <p:attrNameLst>
                                          <p:attrName>style.visibility</p:attrName>
                                        </p:attrNameLst>
                                      </p:cBhvr>
                                      <p:to>
                                        <p:strVal val="visible"/>
                                      </p:to>
                                    </p:set>
                                    <p:animEffect transition="in" filter="blinds(horizontal)">
                                      <p:cBhvr>
                                        <p:cTn id="21" dur="500"/>
                                        <p:tgtEl>
                                          <p:spTgt spid="314572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048605"/>
                                        </p:tgtEl>
                                        <p:attrNameLst>
                                          <p:attrName>style.visibility</p:attrName>
                                        </p:attrNameLst>
                                      </p:cBhvr>
                                      <p:to>
                                        <p:strVal val="visible"/>
                                      </p:to>
                                    </p:set>
                                    <p:animEffect transition="in" filter="blinds(horizontal)">
                                      <p:cBhvr>
                                        <p:cTn id="26" dur="500"/>
                                        <p:tgtEl>
                                          <p:spTgt spid="104860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048602">
                                            <p:txEl>
                                              <p:pRg st="7" end="7"/>
                                            </p:txEl>
                                          </p:spTgt>
                                        </p:tgtEl>
                                        <p:attrNameLst>
                                          <p:attrName>style.visibility</p:attrName>
                                        </p:attrNameLst>
                                      </p:cBhvr>
                                      <p:to>
                                        <p:strVal val="visible"/>
                                      </p:to>
                                    </p:set>
                                    <p:animEffect transition="in" filter="wipe(down)">
                                      <p:cBhvr>
                                        <p:cTn id="31" dur="500"/>
                                        <p:tgtEl>
                                          <p:spTgt spid="1048602">
                                            <p:txEl>
                                              <p:pRg st="7" end="7"/>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1048602">
                                            <p:txEl>
                                              <p:pRg st="8" end="8"/>
                                            </p:txEl>
                                          </p:spTgt>
                                        </p:tgtEl>
                                        <p:attrNameLst>
                                          <p:attrName>style.visibility</p:attrName>
                                        </p:attrNameLst>
                                      </p:cBhvr>
                                      <p:to>
                                        <p:strVal val="visible"/>
                                      </p:to>
                                    </p:set>
                                    <p:animEffect transition="in" filter="wipe(down)">
                                      <p:cBhvr>
                                        <p:cTn id="34" dur="500"/>
                                        <p:tgtEl>
                                          <p:spTgt spid="1048602">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048606"/>
                                        </p:tgtEl>
                                        <p:attrNameLst>
                                          <p:attrName>style.visibility</p:attrName>
                                        </p:attrNameLst>
                                      </p:cBhvr>
                                      <p:to>
                                        <p:strVal val="visible"/>
                                      </p:to>
                                    </p:set>
                                    <p:animEffect transition="in" filter="blinds(horizontal)">
                                      <p:cBhvr>
                                        <p:cTn id="39" dur="500"/>
                                        <p:tgtEl>
                                          <p:spTgt spid="1048606"/>
                                        </p:tgtEl>
                                      </p:cBhvr>
                                    </p:animEffect>
                                  </p:childTnLst>
                                </p:cTn>
                              </p:par>
                              <p:par>
                                <p:cTn id="40" presetID="22" presetClass="entr" presetSubtype="4" fill="hold" nodeType="withEffect">
                                  <p:stCondLst>
                                    <p:cond delay="0"/>
                                  </p:stCondLst>
                                  <p:childTnLst>
                                    <p:set>
                                      <p:cBhvr>
                                        <p:cTn id="41" dur="1" fill="hold">
                                          <p:stCondLst>
                                            <p:cond delay="0"/>
                                          </p:stCondLst>
                                        </p:cTn>
                                        <p:tgtEl>
                                          <p:spTgt spid="3145729"/>
                                        </p:tgtEl>
                                        <p:attrNameLst>
                                          <p:attrName>style.visibility</p:attrName>
                                        </p:attrNameLst>
                                      </p:cBhvr>
                                      <p:to>
                                        <p:strVal val="visible"/>
                                      </p:to>
                                    </p:set>
                                    <p:animEffect transition="in" filter="wipe(down)">
                                      <p:cBhvr>
                                        <p:cTn id="42" dur="500"/>
                                        <p:tgtEl>
                                          <p:spTgt spid="3145729"/>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blinds(horizontal)">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048607"/>
                                        </p:tgtEl>
                                        <p:attrNameLst>
                                          <p:attrName>style.visibility</p:attrName>
                                        </p:attrNameLst>
                                      </p:cBhvr>
                                      <p:to>
                                        <p:strVal val="visible"/>
                                      </p:to>
                                    </p:set>
                                    <p:animEffect transition="in" filter="blinds(horizontal)">
                                      <p:cBhvr>
                                        <p:cTn id="50" dur="500"/>
                                        <p:tgtEl>
                                          <p:spTgt spid="1048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4" grpId="0" bldLvl="0" animBg="1"/>
      <p:bldP spid="1048605" grpId="0"/>
      <p:bldP spid="1048605" grpId="1"/>
      <p:bldP spid="1048606" grpId="0" bldLvl="0" animBg="1"/>
      <p:bldP spid="1048606" grpId="1" animBg="1"/>
      <p:bldP spid="1048607" grpId="0"/>
      <p:bldP spid="1048607" grpId="1"/>
      <p:bldP spid="1048608"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08915" y="4067810"/>
            <a:ext cx="11856085" cy="2027555"/>
          </a:xfrm>
          <a:prstGeom prst="roundRect">
            <a:avLst>
              <a:gd name="adj" fmla="val 16667"/>
            </a:avLst>
          </a:prstGeom>
          <a:noFill/>
          <a:ln w="63500" cap="flat" cmpd="sng">
            <a:solidFill>
              <a:schemeClr val="accent2"/>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文本框 8"/>
          <p:cNvSpPr txBox="1"/>
          <p:nvPr/>
        </p:nvSpPr>
        <p:spPr>
          <a:xfrm>
            <a:off x="450215" y="4161155"/>
            <a:ext cx="11614785" cy="953135"/>
          </a:xfrm>
          <a:prstGeom prst="rect">
            <a:avLst/>
          </a:prstGeom>
          <a:noFill/>
        </p:spPr>
        <p:txBody>
          <a:bodyPr wrap="square">
            <a:spAutoFit/>
          </a:bodyPr>
          <a:lstStyle/>
          <a:p>
            <a:pPr algn="l"/>
            <a:r>
              <a:rPr lang="en-US" altLang="zh-CN" sz="2800">
                <a:solidFill>
                  <a:schemeClr val="tx1"/>
                </a:solidFill>
                <a:latin typeface="Times New Roman" panose="02020603050405020304" charset="0"/>
                <a:cs typeface="Times New Roman" panose="02020603050405020304" charset="0"/>
                <a:sym typeface="+mn-ea"/>
              </a:rPr>
              <a:t>Critics, including the Welsh Conservatives, said it would criminalize parents and create a “Stasi culture” with people “shopping” their neighbours. </a:t>
            </a:r>
            <a:endParaRPr lang="en-US" altLang="zh-CN" sz="2800">
              <a:solidFill>
                <a:schemeClr val="tx1"/>
              </a:solidFill>
              <a:latin typeface="Times New Roman" panose="02020603050405020304" charset="0"/>
              <a:cs typeface="Times New Roman" panose="02020603050405020304" charset="0"/>
              <a:sym typeface="+mn-ea"/>
            </a:endParaRPr>
          </a:p>
        </p:txBody>
      </p:sp>
      <p:sp>
        <p:nvSpPr>
          <p:cNvPr id="4" name="文本框 3"/>
          <p:cNvSpPr txBox="1"/>
          <p:nvPr/>
        </p:nvSpPr>
        <p:spPr>
          <a:xfrm>
            <a:off x="338455" y="5270500"/>
            <a:ext cx="967740" cy="521970"/>
          </a:xfrm>
          <a:prstGeom prst="rect">
            <a:avLst/>
          </a:prstGeom>
          <a:solidFill>
            <a:srgbClr val="0070C0"/>
          </a:solidFill>
        </p:spPr>
        <p:txBody>
          <a:bodyPr wrap="square" rtlCol="0">
            <a:spAutoFit/>
          </a:bodyPr>
          <a:lstStyle/>
          <a:p>
            <a:r>
              <a:rPr kumimoji="1" lang="zh-CN" altLang="en-US" sz="2800" b="1" dirty="0">
                <a:solidFill>
                  <a:schemeClr val="lt1"/>
                </a:solidFill>
              </a:rPr>
              <a:t>翻译</a:t>
            </a:r>
            <a:endParaRPr kumimoji="1" lang="zh-CN" altLang="en-US" sz="2800" b="1" dirty="0">
              <a:solidFill>
                <a:schemeClr val="lt1"/>
              </a:solidFill>
            </a:endParaRPr>
          </a:p>
        </p:txBody>
      </p:sp>
      <p:sp>
        <p:nvSpPr>
          <p:cNvPr id="10" name="文本框 9"/>
          <p:cNvSpPr txBox="1"/>
          <p:nvPr/>
        </p:nvSpPr>
        <p:spPr>
          <a:xfrm>
            <a:off x="1336675" y="5087620"/>
            <a:ext cx="10745470" cy="891540"/>
          </a:xfrm>
          <a:prstGeom prst="rect">
            <a:avLst/>
          </a:prstGeom>
          <a:noFill/>
        </p:spPr>
        <p:txBody>
          <a:bodyPr wrap="square" rtlCol="0">
            <a:spAutoFit/>
          </a:bodyPr>
          <a:lstStyle/>
          <a:p>
            <a:pPr algn="l">
              <a:buClrTx/>
              <a:buSzTx/>
              <a:buFontTx/>
            </a:pPr>
            <a:r>
              <a:rPr sz="2600">
                <a:ea typeface="华文中宋" panose="02010600040101010101" charset="-122"/>
              </a:rPr>
              <a:t>包括</a:t>
            </a:r>
            <a:r>
              <a:rPr sz="2600">
                <a:latin typeface="华文中宋" panose="02010600040101010101" charset="-122"/>
                <a:ea typeface="华文中宋" panose="02010600040101010101" charset="-122"/>
                <a:cs typeface="华文中宋" panose="02010600040101010101" charset="-122"/>
              </a:rPr>
              <a:t>威尔士保守党在内的批评人士表示，该法案将把父母</a:t>
            </a:r>
            <a:r>
              <a:rPr lang="zh-CN" sz="2600">
                <a:latin typeface="华文中宋" panose="02010600040101010101" charset="-122"/>
                <a:ea typeface="华文中宋" panose="02010600040101010101" charset="-122"/>
                <a:cs typeface="华文中宋" panose="02010600040101010101" charset="-122"/>
              </a:rPr>
              <a:t>当</a:t>
            </a:r>
            <a:r>
              <a:rPr sz="2600">
                <a:latin typeface="华文中宋" panose="02010600040101010101" charset="-122"/>
                <a:ea typeface="华文中宋" panose="02010600040101010101" charset="-122"/>
                <a:cs typeface="华文中宋" panose="02010600040101010101" charset="-122"/>
              </a:rPr>
              <a:t>罪犯对待，并创造一种</a:t>
            </a:r>
            <a:r>
              <a:rPr lang="en-US" sz="2600">
                <a:latin typeface="华文中宋" panose="02010600040101010101" charset="-122"/>
                <a:ea typeface="华文中宋" panose="02010600040101010101" charset="-122"/>
                <a:cs typeface="华文中宋" panose="02010600040101010101" charset="-122"/>
              </a:rPr>
              <a:t>“</a:t>
            </a:r>
            <a:r>
              <a:rPr sz="2600">
                <a:latin typeface="华文中宋" panose="02010600040101010101" charset="-122"/>
                <a:ea typeface="华文中宋" panose="02010600040101010101" charset="-122"/>
                <a:cs typeface="华文中宋" panose="02010600040101010101" charset="-122"/>
              </a:rPr>
              <a:t>斯塔西文化”，让人们“</a:t>
            </a:r>
            <a:r>
              <a:rPr lang="zh-CN" sz="2600">
                <a:latin typeface="华文中宋" panose="02010600040101010101" charset="-122"/>
                <a:ea typeface="华文中宋" panose="02010600040101010101" charset="-122"/>
                <a:cs typeface="华文中宋" panose="02010600040101010101" charset="-122"/>
              </a:rPr>
              <a:t>举报</a:t>
            </a:r>
            <a:r>
              <a:rPr sz="2600">
                <a:latin typeface="华文中宋" panose="02010600040101010101" charset="-122"/>
                <a:ea typeface="华文中宋" panose="02010600040101010101" charset="-122"/>
                <a:cs typeface="华文中宋" panose="02010600040101010101" charset="-122"/>
              </a:rPr>
              <a:t>”邻居。 </a:t>
            </a:r>
            <a:r>
              <a:rPr sz="2600">
                <a:ea typeface="华文中宋" panose="02010600040101010101" charset="-122"/>
              </a:rPr>
              <a:t>   </a:t>
            </a:r>
            <a:endParaRPr sz="2600">
              <a:ea typeface="华文中宋" panose="02010600040101010101" charset="-122"/>
            </a:endParaRPr>
          </a:p>
        </p:txBody>
      </p:sp>
      <p:sp>
        <p:nvSpPr>
          <p:cNvPr id="1048610" name="文本框 16"/>
          <p:cNvSpPr txBox="1"/>
          <p:nvPr/>
        </p:nvSpPr>
        <p:spPr>
          <a:xfrm>
            <a:off x="0" y="0"/>
            <a:ext cx="1670050" cy="521970"/>
          </a:xfrm>
          <a:prstGeom prst="rect">
            <a:avLst/>
          </a:prstGeom>
          <a:solidFill>
            <a:schemeClr val="accent6"/>
          </a:solidFill>
        </p:spPr>
        <p:txBody>
          <a:bodyPr wrap="square" rtlCol="0">
            <a:spAutoFit/>
          </a:bodyPr>
          <a:lstStyle/>
          <a:p>
            <a:pPr algn="ctr"/>
            <a:r>
              <a:rPr kumimoji="1" lang="zh-CN" altLang="en-US" sz="2800" b="1" dirty="0">
                <a:solidFill>
                  <a:schemeClr val="lt1"/>
                </a:solidFill>
              </a:rPr>
              <a:t>句子翻译</a:t>
            </a:r>
            <a:endParaRPr kumimoji="1" lang="zh-CN" altLang="en-US" sz="2800" b="1" dirty="0">
              <a:solidFill>
                <a:schemeClr val="lt1"/>
              </a:solidFill>
            </a:endParaRPr>
          </a:p>
        </p:txBody>
      </p:sp>
      <p:sp>
        <p:nvSpPr>
          <p:cNvPr id="5" name="圆角矩形 4"/>
          <p:cNvSpPr/>
          <p:nvPr/>
        </p:nvSpPr>
        <p:spPr>
          <a:xfrm>
            <a:off x="191135" y="885825"/>
            <a:ext cx="11856085" cy="2481580"/>
          </a:xfrm>
          <a:prstGeom prst="roundRect">
            <a:avLst>
              <a:gd name="adj" fmla="val 16667"/>
            </a:avLst>
          </a:prstGeom>
          <a:noFill/>
          <a:ln w="63500" cap="flat" cmpd="sng">
            <a:solidFill>
              <a:schemeClr val="accent6"/>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文本框 5"/>
          <p:cNvSpPr txBox="1"/>
          <p:nvPr/>
        </p:nvSpPr>
        <p:spPr>
          <a:xfrm>
            <a:off x="338455" y="962025"/>
            <a:ext cx="11708765" cy="1383665"/>
          </a:xfrm>
          <a:prstGeom prst="rect">
            <a:avLst/>
          </a:prstGeom>
          <a:noFill/>
        </p:spPr>
        <p:txBody>
          <a:bodyPr wrap="square">
            <a:spAutoFit/>
          </a:bodyPr>
          <a:lstStyle/>
          <a:p>
            <a:pPr algn="l"/>
            <a:r>
              <a:rPr lang="en-US" altLang="zh-CN" sz="2800">
                <a:latin typeface="Times New Roman" panose="02020603050405020304" charset="0"/>
                <a:cs typeface="Times New Roman" panose="02020603050405020304" charset="0"/>
                <a:sym typeface="+mn-ea"/>
              </a:rPr>
              <a:t>Smacking and slapping children has been outlawed in Wales, with people told to contact social services or the police if they see a parent or carer meting out physical punishment. </a:t>
            </a:r>
            <a:endParaRPr lang="en-US" altLang="zh-CN" sz="2800">
              <a:latin typeface="Times New Roman" panose="02020603050405020304" charset="0"/>
              <a:cs typeface="Times New Roman" panose="02020603050405020304" charset="0"/>
              <a:sym typeface="+mn-ea"/>
            </a:endParaRPr>
          </a:p>
        </p:txBody>
      </p:sp>
      <p:sp>
        <p:nvSpPr>
          <p:cNvPr id="12" name="文本框 11"/>
          <p:cNvSpPr txBox="1"/>
          <p:nvPr/>
        </p:nvSpPr>
        <p:spPr>
          <a:xfrm>
            <a:off x="338455" y="2509520"/>
            <a:ext cx="967740" cy="521970"/>
          </a:xfrm>
          <a:prstGeom prst="rect">
            <a:avLst/>
          </a:prstGeom>
          <a:solidFill>
            <a:srgbClr val="0070C0"/>
          </a:solidFill>
        </p:spPr>
        <p:txBody>
          <a:bodyPr wrap="square" rtlCol="0">
            <a:spAutoFit/>
          </a:bodyPr>
          <a:lstStyle/>
          <a:p>
            <a:r>
              <a:rPr kumimoji="1" lang="zh-CN" altLang="en-US" sz="2800" b="1" dirty="0">
                <a:solidFill>
                  <a:schemeClr val="lt1"/>
                </a:solidFill>
              </a:rPr>
              <a:t>翻译</a:t>
            </a:r>
            <a:endParaRPr kumimoji="1" lang="zh-CN" altLang="en-US" sz="2800" b="1" dirty="0">
              <a:solidFill>
                <a:schemeClr val="lt1"/>
              </a:solidFill>
            </a:endParaRPr>
          </a:p>
        </p:txBody>
      </p:sp>
      <p:sp>
        <p:nvSpPr>
          <p:cNvPr id="14" name="文本框 13"/>
          <p:cNvSpPr txBox="1"/>
          <p:nvPr/>
        </p:nvSpPr>
        <p:spPr>
          <a:xfrm>
            <a:off x="1336675" y="2345690"/>
            <a:ext cx="10728325" cy="891540"/>
          </a:xfrm>
          <a:prstGeom prst="rect">
            <a:avLst/>
          </a:prstGeom>
          <a:noFill/>
        </p:spPr>
        <p:txBody>
          <a:bodyPr wrap="square" rtlCol="0">
            <a:spAutoFit/>
          </a:bodyPr>
          <a:lstStyle/>
          <a:p>
            <a:pPr algn="l">
              <a:buClrTx/>
              <a:buSzTx/>
              <a:buFontTx/>
            </a:pPr>
            <a:r>
              <a:rPr sz="2600">
                <a:ea typeface="华文中宋" panose="02010600040101010101" charset="-122"/>
              </a:rPr>
              <a:t>在威尔士，打孩子是违法的，如果人们看到父母或看护者体罚</a:t>
            </a:r>
            <a:r>
              <a:rPr lang="zh-CN" sz="2600">
                <a:ea typeface="华文中宋" panose="02010600040101010101" charset="-122"/>
              </a:rPr>
              <a:t>孩子</a:t>
            </a:r>
            <a:r>
              <a:rPr sz="2600">
                <a:ea typeface="华文中宋" panose="02010600040101010101" charset="-122"/>
              </a:rPr>
              <a:t>，就要联系社会服务机构或警方。   </a:t>
            </a:r>
            <a:endParaRPr sz="2600">
              <a:ea typeface="华文中宋" panose="0201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10" grpId="0"/>
      <p:bldP spid="12" grpId="1" animBg="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8" name="组合 4"/>
          <p:cNvGrpSpPr/>
          <p:nvPr/>
        </p:nvGrpSpPr>
        <p:grpSpPr>
          <a:xfrm>
            <a:off x="-19080" y="611"/>
            <a:ext cx="12214280" cy="6857406"/>
            <a:chOff x="-1" y="0"/>
            <a:chExt cx="12214278" cy="6857405"/>
          </a:xfrm>
        </p:grpSpPr>
        <p:pic>
          <p:nvPicPr>
            <p:cNvPr id="175" name="图片 101" descr="图片 101"/>
            <p:cNvPicPr>
              <a:picLocks noChangeAspect="1"/>
            </p:cNvPicPr>
            <p:nvPr/>
          </p:nvPicPr>
          <p:blipFill>
            <a:blip r:embed="rId1"/>
            <a:stretch>
              <a:fillRect/>
            </a:stretch>
          </p:blipFill>
          <p:spPr>
            <a:xfrm>
              <a:off x="501649" y="2"/>
              <a:ext cx="11228125" cy="6857403"/>
            </a:xfrm>
            <a:prstGeom prst="rect">
              <a:avLst/>
            </a:prstGeom>
            <a:ln w="12700" cap="flat">
              <a:noFill/>
              <a:miter lim="400000"/>
              <a:headEnd/>
              <a:tailEnd/>
            </a:ln>
            <a:effectLst/>
          </p:spPr>
        </p:pic>
        <p:sp>
          <p:nvSpPr>
            <p:cNvPr id="176" name="矩形 2"/>
            <p:cNvSpPr/>
            <p:nvPr/>
          </p:nvSpPr>
          <p:spPr>
            <a:xfrm>
              <a:off x="-2" y="-1"/>
              <a:ext cx="514368" cy="6857404"/>
            </a:xfrm>
            <a:prstGeom prst="rect">
              <a:avLst/>
            </a:prstGeom>
            <a:solidFill>
              <a:srgbClr val="99CCFF"/>
            </a:solidFill>
            <a:ln w="12700" cap="flat">
              <a:noFill/>
              <a:miter lim="400000"/>
            </a:ln>
            <a:effectLst/>
          </p:spPr>
          <p:txBody>
            <a:bodyPr wrap="square" lIns="0" tIns="0" rIns="0" bIns="0" numCol="1" anchor="ctr">
              <a:noAutofit/>
            </a:bodyPr>
            <a:lstStyle/>
            <a:p>
              <a:pPr algn="ctr">
                <a:defRPr>
                  <a:solidFill>
                    <a:srgbClr val="FFFFFF"/>
                  </a:solidFill>
                  <a:latin typeface="+mn-lt"/>
                  <a:ea typeface="+mn-ea"/>
                  <a:cs typeface="+mn-cs"/>
                  <a:sym typeface="Calibri" panose="020F0502020204030204"/>
                </a:defRPr>
              </a:pPr>
            </a:p>
          </p:txBody>
        </p:sp>
        <p:sp>
          <p:nvSpPr>
            <p:cNvPr id="177" name="矩形 3"/>
            <p:cNvSpPr/>
            <p:nvPr/>
          </p:nvSpPr>
          <p:spPr>
            <a:xfrm>
              <a:off x="11699910" y="-1"/>
              <a:ext cx="514368" cy="6857404"/>
            </a:xfrm>
            <a:prstGeom prst="rect">
              <a:avLst/>
            </a:prstGeom>
            <a:solidFill>
              <a:srgbClr val="99CCFF"/>
            </a:solidFill>
            <a:ln w="12700" cap="flat">
              <a:noFill/>
              <a:miter lim="400000"/>
            </a:ln>
            <a:effectLst/>
          </p:spPr>
          <p:txBody>
            <a:bodyPr wrap="square" lIns="0" tIns="0" rIns="0" bIns="0" numCol="1" anchor="ctr">
              <a:noAutofit/>
            </a:bodyPr>
            <a:lstStyle/>
            <a:p>
              <a:pPr algn="ctr">
                <a:defRPr>
                  <a:solidFill>
                    <a:srgbClr val="FFFFFF"/>
                  </a:solidFill>
                  <a:latin typeface="+mn-lt"/>
                  <a:ea typeface="+mn-ea"/>
                  <a:cs typeface="+mn-cs"/>
                  <a:sym typeface="Calibri" panose="020F0502020204030204"/>
                </a:defRPr>
              </a:pPr>
            </a:p>
          </p:txBody>
        </p:sp>
      </p:grpSp>
      <p:sp>
        <p:nvSpPr>
          <p:cNvPr id="179" name="文本框 1"/>
          <p:cNvSpPr txBox="1"/>
          <p:nvPr/>
        </p:nvSpPr>
        <p:spPr>
          <a:xfrm>
            <a:off x="3142282" y="4930673"/>
            <a:ext cx="5907434" cy="1936750"/>
          </a:xfrm>
          <a:prstGeom prst="rect">
            <a:avLst/>
          </a:prstGeom>
          <a:ln w="12700">
            <a:miter lim="400000"/>
          </a:ln>
        </p:spPr>
        <p:txBody>
          <a:bodyPr lIns="45718" tIns="45718" rIns="45718" bIns="45718">
            <a:spAutoFit/>
          </a:bodyPr>
          <a:lstStyle/>
          <a:p>
            <a:pPr algn="ctr">
              <a:defRPr sz="8000" b="1" i="1">
                <a:solidFill>
                  <a:srgbClr val="7030A0"/>
                </a:solidFill>
                <a:latin typeface="Trebuchet MS" panose="020B0603020202020204"/>
                <a:ea typeface="Trebuchet MS" panose="020B0603020202020204"/>
                <a:cs typeface="Trebuchet MS" panose="020B0603020202020204"/>
                <a:sym typeface="Trebuchet MS" panose="020B0603020202020204"/>
              </a:defRPr>
            </a:pPr>
            <a:r>
              <a:t>The Week</a:t>
            </a:r>
            <a:endParaRPr sz="4000"/>
          </a:p>
          <a:p>
            <a:pPr algn="ctr">
              <a:defRPr sz="4000" b="1" i="1">
                <a:solidFill>
                  <a:srgbClr val="7030A0"/>
                </a:solidFill>
                <a:latin typeface="Trebuchet MS" panose="020B0603020202020204"/>
                <a:ea typeface="Trebuchet MS" panose="020B0603020202020204"/>
                <a:cs typeface="Trebuchet MS" panose="020B0603020202020204"/>
                <a:sym typeface="Trebuchet MS" panose="020B0603020202020204"/>
              </a:defRPr>
            </a:pPr>
            <a:r>
              <a:rPr lang="en-US"/>
              <a:t>Mar</a:t>
            </a:r>
            <a:r>
              <a:t> </a:t>
            </a:r>
            <a:r>
              <a:rPr lang="en-US"/>
              <a:t>19</a:t>
            </a:r>
            <a:r>
              <a:t>th-</a:t>
            </a:r>
            <a:r>
              <a:rPr lang="en-US"/>
              <a:t>25</a:t>
            </a:r>
            <a:r>
              <a:t>th, 2022</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文本框 17"/>
          <p:cNvSpPr txBox="1"/>
          <p:nvPr/>
        </p:nvSpPr>
        <p:spPr>
          <a:xfrm>
            <a:off x="1816100" y="189230"/>
            <a:ext cx="8559800" cy="953135"/>
          </a:xfrm>
          <a:prstGeom prst="rect">
            <a:avLst/>
          </a:prstGeom>
          <a:noFill/>
        </p:spPr>
        <p:txBody>
          <a:bodyPr wrap="square" rtlCol="0" anchor="t">
            <a:spAutoFit/>
          </a:bodyPr>
          <a:p>
            <a:pPr algn="ctr"/>
            <a:r>
              <a:rPr lang="en-US" sz="2800" b="1">
                <a:latin typeface="+mj-ea"/>
                <a:ea typeface="+mj-ea"/>
                <a:cs typeface="Arial" panose="020B0604020202020204" pitchFamily="34" charset="0"/>
              </a:rPr>
              <a:t>3. News From the WORLD OF MEDICINE</a:t>
            </a:r>
            <a:endParaRPr lang="en-US" sz="2800" b="1">
              <a:latin typeface="+mj-ea"/>
              <a:ea typeface="+mj-ea"/>
              <a:cs typeface="Arial" panose="020B0604020202020204" pitchFamily="34" charset="0"/>
            </a:endParaRPr>
          </a:p>
          <a:p>
            <a:pPr algn="ctr"/>
            <a:r>
              <a:rPr lang="zh-CN" altLang="en-US" sz="2800" b="1" kern="0">
                <a:ln>
                  <a:noFill/>
                </a:ln>
                <a:solidFill>
                  <a:schemeClr val="accent2"/>
                </a:solidFill>
                <a:effectLst/>
                <a:uFillTx/>
                <a:latin typeface="+mj-ea"/>
                <a:ea typeface="+mj-ea"/>
                <a:cs typeface="Arial" panose="020B0604020202020204" pitchFamily="34" charset="0"/>
              </a:rPr>
              <a:t>医学界新发现</a:t>
            </a:r>
            <a:endParaRPr lang="zh-CN" altLang="en-US" sz="2800" b="1" kern="0">
              <a:ln>
                <a:noFill/>
              </a:ln>
              <a:solidFill>
                <a:schemeClr val="accent2"/>
              </a:solidFill>
              <a:effectLst/>
              <a:uFillTx/>
              <a:latin typeface="+mj-ea"/>
              <a:ea typeface="+mj-ea"/>
              <a:cs typeface="Arial" panose="020B0604020202020204" pitchFamily="34" charset="0"/>
            </a:endParaRPr>
          </a:p>
        </p:txBody>
      </p:sp>
      <p:pic>
        <p:nvPicPr>
          <p:cNvPr id="6" name="图片 5"/>
          <p:cNvPicPr>
            <a:picLocks noChangeAspect="1"/>
          </p:cNvPicPr>
          <p:nvPr/>
        </p:nvPicPr>
        <p:blipFill>
          <a:blip r:embed="rId1"/>
          <a:srcRect l="6961" t="13136" r="5033" b="11503"/>
          <a:stretch>
            <a:fillRect/>
          </a:stretch>
        </p:blipFill>
        <p:spPr>
          <a:xfrm>
            <a:off x="856556" y="1412240"/>
            <a:ext cx="10478888" cy="5040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8599" name="文本框 16"/>
          <p:cNvSpPr txBox="1"/>
          <p:nvPr/>
        </p:nvSpPr>
        <p:spPr>
          <a:xfrm>
            <a:off x="0" y="0"/>
            <a:ext cx="2099310" cy="491490"/>
          </a:xfrm>
          <a:prstGeom prst="rect">
            <a:avLst/>
          </a:prstGeom>
          <a:solidFill>
            <a:schemeClr val="accent6"/>
          </a:solidFill>
        </p:spPr>
        <p:txBody>
          <a:bodyPr wrap="square" rtlCol="0">
            <a:spAutoFit/>
          </a:bodyPr>
          <a:p>
            <a:pPr lvl="0" algn="l">
              <a:buClrTx/>
              <a:buSzTx/>
              <a:buFontTx/>
            </a:pPr>
            <a:r>
              <a:rPr kumimoji="1" lang="zh-CN" sz="2600" b="1" dirty="0">
                <a:solidFill>
                  <a:schemeClr val="lt1"/>
                </a:solidFill>
                <a:sym typeface="+mn-ea"/>
              </a:rPr>
              <a:t>语篇填空</a:t>
            </a:r>
            <a:r>
              <a:rPr kumimoji="1" lang="en-US" altLang="zh-CN" sz="2600" b="1" dirty="0">
                <a:solidFill>
                  <a:schemeClr val="lt1"/>
                </a:solidFill>
                <a:sym typeface="+mn-ea"/>
              </a:rPr>
              <a:t>1&amp;2</a:t>
            </a:r>
            <a:endParaRPr kumimoji="1" lang="en-US" altLang="zh-CN" sz="2600" b="1" dirty="0">
              <a:solidFill>
                <a:schemeClr val="lt1"/>
              </a:solidFill>
              <a:sym typeface="+mn-ea"/>
            </a:endParaRPr>
          </a:p>
        </p:txBody>
      </p:sp>
      <p:sp>
        <p:nvSpPr>
          <p:cNvPr id="4" name="文本框 3"/>
          <p:cNvSpPr txBox="1"/>
          <p:nvPr/>
        </p:nvSpPr>
        <p:spPr>
          <a:xfrm>
            <a:off x="132715" y="563880"/>
            <a:ext cx="12000230" cy="3345815"/>
          </a:xfrm>
          <a:prstGeom prst="rect">
            <a:avLst/>
          </a:prstGeom>
          <a:solidFill>
            <a:schemeClr val="accent3">
              <a:lumMod val="20000"/>
              <a:lumOff val="80000"/>
            </a:schemeClr>
          </a:solidFill>
          <a:ln w="41275" cmpd="sng">
            <a:noFill/>
            <a:prstDash val="solid"/>
          </a:ln>
        </p:spPr>
        <p:txBody>
          <a:bodyPr wrap="square" rtlCol="0" anchor="t">
            <a:spAutoFit/>
          </a:bodyPr>
          <a:p>
            <a:pPr algn="ctr" fontAlgn="auto">
              <a:lnSpc>
                <a:spcPts val="2820"/>
              </a:lnSpc>
            </a:pPr>
            <a:r>
              <a:rPr lang="zh-CN" altLang="en-US" sz="2400" b="1">
                <a:solidFill>
                  <a:srgbClr val="C00000"/>
                </a:solidFill>
                <a:latin typeface="Comic Sans MS" panose="030F0702030302020204" charset="0"/>
                <a:cs typeface="Comic Sans MS" panose="030F0702030302020204" charset="0"/>
                <a:sym typeface="+mn-ea"/>
              </a:rPr>
              <a:t>Exercise Builds Bones and Protects Against Cancer</a:t>
            </a:r>
            <a:endParaRPr lang="zh-CN" altLang="en-US" sz="2600" b="1">
              <a:latin typeface="Times New Roman" panose="02020603050405020304" charset="0"/>
              <a:cs typeface="Times New Roman" panose="02020603050405020304" charset="0"/>
            </a:endParaRPr>
          </a:p>
          <a:p>
            <a:pPr fontAlgn="auto">
              <a:lnSpc>
                <a:spcPts val="2820"/>
              </a:lnSpc>
            </a:pPr>
            <a:r>
              <a:rPr lang="zh-CN" altLang="en-US" sz="2600">
                <a:latin typeface="Times New Roman" panose="02020603050405020304" charset="0"/>
                <a:cs typeface="Times New Roman" panose="02020603050405020304" charset="0"/>
              </a:rPr>
              <a:t>While it may seem counterintuitive</a:t>
            </a:r>
            <a:r>
              <a:rPr lang="en-US" altLang="zh-CN" sz="2600">
                <a:latin typeface="Times New Roman" panose="02020603050405020304" charset="0"/>
                <a:cs typeface="Times New Roman" panose="02020603050405020304" charset="0"/>
              </a:rPr>
              <a:t> (</a:t>
            </a:r>
            <a:r>
              <a:rPr lang="en-US" altLang="zh-CN" sz="2400">
                <a:latin typeface="华文中宋" panose="02010600040101010101" charset="-122"/>
                <a:ea typeface="华文中宋" panose="02010600040101010101" charset="-122"/>
                <a:cs typeface="Times New Roman" panose="02020603050405020304" charset="0"/>
              </a:rPr>
              <a:t>违反常理的</a:t>
            </a:r>
            <a:r>
              <a:rPr lang="en-US" altLang="zh-CN" sz="2600">
                <a:latin typeface="Times New Roman" panose="02020603050405020304" charset="0"/>
                <a:cs typeface="Times New Roman" panose="02020603050405020304" charset="0"/>
              </a:rPr>
              <a:t>)</a:t>
            </a:r>
            <a:r>
              <a:rPr lang="zh-CN" altLang="en-US" sz="2600">
                <a:latin typeface="Times New Roman" panose="02020603050405020304" charset="0"/>
                <a:cs typeface="Times New Roman" panose="02020603050405020304" charset="0"/>
              </a:rPr>
              <a:t>, a British study has found that people </a:t>
            </a:r>
            <a:r>
              <a:rPr lang="en-US" altLang="zh-CN" sz="2600">
                <a:latin typeface="Times New Roman" panose="02020603050405020304" charset="0"/>
                <a:cs typeface="Times New Roman" panose="02020603050405020304" charset="0"/>
              </a:rPr>
              <a:t>____ </a:t>
            </a:r>
            <a:r>
              <a:rPr lang="zh-CN" altLang="en-US" sz="2600">
                <a:latin typeface="Times New Roman" panose="02020603050405020304" charset="0"/>
                <a:cs typeface="Times New Roman" panose="02020603050405020304" charset="0"/>
              </a:rPr>
              <a:t>suffer from osteoporosis</a:t>
            </a:r>
            <a:r>
              <a:rPr lang="en-US" altLang="zh-CN" sz="2600">
                <a:latin typeface="Times New Roman" panose="02020603050405020304" charset="0"/>
                <a:cs typeface="Times New Roman" panose="02020603050405020304" charset="0"/>
              </a:rPr>
              <a:t> (</a:t>
            </a:r>
            <a:r>
              <a:rPr lang="en-US" altLang="zh-CN" sz="2400">
                <a:latin typeface="华文中宋" panose="02010600040101010101" charset="-122"/>
                <a:ea typeface="华文中宋" panose="02010600040101010101" charset="-122"/>
                <a:cs typeface="Times New Roman" panose="02020603050405020304" charset="0"/>
              </a:rPr>
              <a:t>骨质疏松症</a:t>
            </a:r>
            <a:r>
              <a:rPr lang="en-US" altLang="zh-CN" sz="2600">
                <a:latin typeface="Times New Roman" panose="02020603050405020304" charset="0"/>
                <a:cs typeface="Times New Roman" panose="02020603050405020304" charset="0"/>
              </a:rPr>
              <a:t>) </a:t>
            </a:r>
            <a:r>
              <a:rPr lang="en-US" altLang="zh-CN" sz="2600">
                <a:latin typeface="Times New Roman" panose="02020603050405020304" charset="0"/>
                <a:cs typeface="Times New Roman" panose="02020603050405020304" charset="0"/>
                <a:sym typeface="+mn-ea"/>
              </a:rPr>
              <a:t>–</a:t>
            </a:r>
            <a:r>
              <a:rPr lang="zh-CN" altLang="en-US" sz="2600">
                <a:latin typeface="Times New Roman" panose="02020603050405020304" charset="0"/>
                <a:cs typeface="Times New Roman" panose="02020603050405020304" charset="0"/>
              </a:rPr>
              <a:t> a condition that causes bones to become fragile and break </a:t>
            </a:r>
            <a:r>
              <a:rPr lang="en-US" altLang="zh-CN" sz="2600">
                <a:latin typeface="Times New Roman" panose="02020603050405020304" charset="0"/>
                <a:cs typeface="Times New Roman" panose="02020603050405020304" charset="0"/>
              </a:rPr>
              <a:t>_____ (easy) </a:t>
            </a:r>
            <a:r>
              <a:rPr lang="en-US" altLang="zh-CN" sz="2600">
                <a:latin typeface="Times New Roman" panose="02020603050405020304" charset="0"/>
                <a:cs typeface="Times New Roman" panose="02020603050405020304" charset="0"/>
                <a:sym typeface="+mn-ea"/>
              </a:rPr>
              <a:t>–</a:t>
            </a:r>
            <a:r>
              <a:rPr lang="zh-CN" altLang="en-US" sz="2600">
                <a:latin typeface="Times New Roman" panose="02020603050405020304" charset="0"/>
                <a:cs typeface="Times New Roman" panose="02020603050405020304" charset="0"/>
                <a:sym typeface="+mn-ea"/>
              </a:rPr>
              <a:t> </a:t>
            </a:r>
            <a:r>
              <a:rPr lang="zh-CN" altLang="en-US" sz="2600">
                <a:latin typeface="Times New Roman" panose="02020603050405020304" charset="0"/>
                <a:cs typeface="Times New Roman" panose="02020603050405020304" charset="0"/>
              </a:rPr>
              <a:t>could benefit </a:t>
            </a:r>
            <a:r>
              <a:rPr lang="en-US" altLang="zh-CN" sz="2600">
                <a:latin typeface="Times New Roman" panose="02020603050405020304" charset="0"/>
                <a:cs typeface="Times New Roman" panose="02020603050405020304" charset="0"/>
              </a:rPr>
              <a:t>_________ </a:t>
            </a:r>
            <a:r>
              <a:rPr lang="zh-CN" altLang="en-US" sz="2600">
                <a:latin typeface="Times New Roman" panose="02020603050405020304" charset="0"/>
                <a:cs typeface="Times New Roman" panose="02020603050405020304" charset="0"/>
              </a:rPr>
              <a:t>exercising more. Researchers found that exercising slows osteoporosis by </a:t>
            </a:r>
            <a:r>
              <a:rPr lang="zh-CN" altLang="en-US" sz="2600">
                <a:solidFill>
                  <a:srgbClr val="0000FF"/>
                </a:solidFill>
                <a:latin typeface="Times New Roman" panose="02020603050405020304" charset="0"/>
                <a:cs typeface="Times New Roman" panose="02020603050405020304" charset="0"/>
              </a:rPr>
              <a:t>accelerating</a:t>
            </a:r>
            <a:r>
              <a:rPr lang="zh-CN" altLang="en-US" sz="2600">
                <a:latin typeface="Times New Roman" panose="02020603050405020304" charset="0"/>
                <a:cs typeface="Times New Roman" panose="02020603050405020304" charset="0"/>
              </a:rPr>
              <a:t> the formation of new bone cell tissue and removal of old. Exercise may also help </a:t>
            </a:r>
            <a:r>
              <a:rPr lang="zh-CN" altLang="en-US" sz="2600">
                <a:solidFill>
                  <a:srgbClr val="0000FF"/>
                </a:solidFill>
                <a:latin typeface="Times New Roman" panose="02020603050405020304" charset="0"/>
                <a:cs typeface="Times New Roman" panose="02020603050405020304" charset="0"/>
              </a:rPr>
              <a:t>ward off</a:t>
            </a:r>
            <a:r>
              <a:rPr lang="zh-CN" altLang="en-US" sz="2600">
                <a:latin typeface="Times New Roman" panose="02020603050405020304" charset="0"/>
                <a:cs typeface="Times New Roman" panose="02020603050405020304" charset="0"/>
              </a:rPr>
              <a:t> cancer by activating a tumor suppressor gene, </a:t>
            </a:r>
            <a:r>
              <a:rPr lang="zh-CN" altLang="en-US" sz="2600">
                <a:solidFill>
                  <a:schemeClr val="tx1"/>
                </a:solidFill>
                <a:effectLst/>
                <a:latin typeface="Times New Roman" panose="02020603050405020304" charset="0"/>
                <a:cs typeface="Times New Roman" panose="02020603050405020304" charset="0"/>
              </a:rPr>
              <a:t>which </a:t>
            </a:r>
            <a:r>
              <a:rPr lang="zh-CN" altLang="en-US" sz="2600">
                <a:latin typeface="Times New Roman" panose="02020603050405020304" charset="0"/>
                <a:cs typeface="Times New Roman" panose="02020603050405020304" charset="0"/>
              </a:rPr>
              <a:t>leaves less room for cancer cells to invade. Many </a:t>
            </a:r>
            <a:r>
              <a:rPr lang="en-US" altLang="zh-CN" sz="2600">
                <a:latin typeface="Times New Roman" panose="02020603050405020304" charset="0"/>
                <a:cs typeface="Times New Roman" panose="02020603050405020304" charset="0"/>
              </a:rPr>
              <a:t>________ (hospital) </a:t>
            </a:r>
            <a:r>
              <a:rPr lang="zh-CN" altLang="en-US" sz="2600">
                <a:latin typeface="Times New Roman" panose="02020603050405020304" charset="0"/>
                <a:cs typeface="Times New Roman" panose="02020603050405020304" charset="0"/>
              </a:rPr>
              <a:t>recommend that cancer patients exercise for up to 150 minutes a week, as it boosts energy and strength while </a:t>
            </a:r>
            <a:r>
              <a:rPr lang="en-US" altLang="zh-CN" sz="2600">
                <a:latin typeface="Times New Roman" panose="02020603050405020304" charset="0"/>
                <a:cs typeface="Times New Roman" panose="02020603050405020304" charset="0"/>
              </a:rPr>
              <a:t>________ (reduce) </a:t>
            </a:r>
            <a:r>
              <a:rPr lang="zh-CN" altLang="en-US" sz="2600">
                <a:latin typeface="Times New Roman" panose="02020603050405020304" charset="0"/>
                <a:cs typeface="Times New Roman" panose="02020603050405020304" charset="0"/>
              </a:rPr>
              <a:t>pain and </a:t>
            </a:r>
            <a:r>
              <a:rPr lang="zh-CN" altLang="en-US" sz="2600">
                <a:solidFill>
                  <a:schemeClr val="tx1"/>
                </a:solidFill>
                <a:latin typeface="Times New Roman" panose="02020603050405020304" charset="0"/>
                <a:cs typeface="Times New Roman" panose="02020603050405020304" charset="0"/>
              </a:rPr>
              <a:t>anxiety</a:t>
            </a:r>
            <a:r>
              <a:rPr lang="zh-CN" altLang="en-US" sz="2600">
                <a:latin typeface="Times New Roman" panose="02020603050405020304" charset="0"/>
                <a:cs typeface="Times New Roman" panose="02020603050405020304" charset="0"/>
              </a:rPr>
              <a:t>.</a:t>
            </a:r>
            <a:endParaRPr lang="zh-CN" altLang="en-US" sz="2600">
              <a:latin typeface="Times New Roman" panose="02020603050405020304" charset="0"/>
              <a:cs typeface="Times New Roman" panose="02020603050405020304" charset="0"/>
            </a:endParaRPr>
          </a:p>
        </p:txBody>
      </p:sp>
      <p:sp>
        <p:nvSpPr>
          <p:cNvPr id="1048598" name="文本框 4"/>
          <p:cNvSpPr txBox="1"/>
          <p:nvPr/>
        </p:nvSpPr>
        <p:spPr>
          <a:xfrm>
            <a:off x="1881505" y="29210"/>
            <a:ext cx="7389495" cy="460375"/>
          </a:xfrm>
          <a:prstGeom prst="rect">
            <a:avLst/>
          </a:prstGeom>
          <a:noFill/>
        </p:spPr>
        <p:txBody>
          <a:bodyPr wrap="square" rtlCol="0">
            <a:spAutoFit/>
          </a:bodyPr>
          <a:p>
            <a:pPr algn="l">
              <a:buClrTx/>
              <a:buSzTx/>
              <a:buFontTx/>
            </a:pPr>
            <a:r>
              <a:rPr lang="en-US" altLang="zh-CN" sz="2400" b="1" dirty="0">
                <a:solidFill>
                  <a:schemeClr val="accent2"/>
                </a:solidFill>
                <a:latin typeface="+mj-ea"/>
                <a:ea typeface="+mj-ea"/>
                <a:cs typeface="Arial" panose="020B0604020202020204" pitchFamily="34" charset="0"/>
              </a:rPr>
              <a:t> </a:t>
            </a:r>
            <a:r>
              <a:rPr lang="zh-CN" altLang="en-US" sz="2400" b="1" dirty="0">
                <a:solidFill>
                  <a:schemeClr val="accent2"/>
                </a:solidFill>
                <a:latin typeface="+mj-ea"/>
                <a:ea typeface="+mj-ea"/>
                <a:cs typeface="Arial" panose="020B0604020202020204" pitchFamily="34" charset="0"/>
              </a:rPr>
              <a:t>（《读者文摘》美国版</a:t>
            </a:r>
            <a:r>
              <a:rPr lang="en-US" altLang="zh-CN" sz="2400" b="1" dirty="0">
                <a:solidFill>
                  <a:schemeClr val="accent2"/>
                </a:solidFill>
                <a:latin typeface="+mj-ea"/>
                <a:ea typeface="+mj-ea"/>
                <a:cs typeface="Arial" panose="020B0604020202020204" pitchFamily="34" charset="0"/>
              </a:rPr>
              <a:t> </a:t>
            </a:r>
            <a:r>
              <a:rPr lang="zh-CN" altLang="en-US" sz="2400" b="1" dirty="0">
                <a:solidFill>
                  <a:schemeClr val="accent2"/>
                </a:solidFill>
                <a:latin typeface="+mj-ea"/>
                <a:ea typeface="+mj-ea"/>
                <a:cs typeface="Arial" panose="020B0604020202020204" pitchFamily="34" charset="0"/>
              </a:rPr>
              <a:t>2022年</a:t>
            </a:r>
            <a:r>
              <a:rPr lang="en-US" altLang="zh-CN" sz="2400" b="1" dirty="0">
                <a:solidFill>
                  <a:schemeClr val="accent2"/>
                </a:solidFill>
                <a:latin typeface="+mj-ea"/>
                <a:ea typeface="+mj-ea"/>
                <a:cs typeface="Arial" panose="020B0604020202020204" pitchFamily="34" charset="0"/>
              </a:rPr>
              <a:t>3&amp;4</a:t>
            </a:r>
            <a:r>
              <a:rPr lang="zh-CN" altLang="en-US" sz="2400" b="1" dirty="0">
                <a:solidFill>
                  <a:schemeClr val="accent2"/>
                </a:solidFill>
                <a:latin typeface="+mj-ea"/>
                <a:ea typeface="+mj-ea"/>
                <a:cs typeface="Arial" panose="020B0604020202020204" pitchFamily="34" charset="0"/>
              </a:rPr>
              <a:t>月合刊</a:t>
            </a:r>
            <a:r>
              <a:rPr lang="en-US" altLang="zh-CN" sz="2400" b="1" dirty="0">
                <a:solidFill>
                  <a:schemeClr val="accent2"/>
                </a:solidFill>
                <a:latin typeface="+mj-ea"/>
                <a:ea typeface="+mj-ea"/>
                <a:cs typeface="Arial" panose="020B0604020202020204" pitchFamily="34" charset="0"/>
              </a:rPr>
              <a:t> </a:t>
            </a:r>
            <a:r>
              <a:rPr lang="en-US" sz="2400" b="1" dirty="0">
                <a:solidFill>
                  <a:schemeClr val="accent2"/>
                </a:solidFill>
                <a:latin typeface="+mj-ea"/>
                <a:ea typeface="+mj-ea"/>
                <a:cs typeface="Arial" panose="020B0604020202020204" pitchFamily="34" charset="0"/>
              </a:rPr>
              <a:t>52</a:t>
            </a:r>
            <a:r>
              <a:rPr lang="zh-CN" altLang="en-US" sz="2400" b="1" dirty="0">
                <a:solidFill>
                  <a:schemeClr val="accent2"/>
                </a:solidFill>
                <a:latin typeface="+mj-ea"/>
                <a:ea typeface="+mj-ea"/>
                <a:cs typeface="Arial" panose="020B0604020202020204" pitchFamily="34" charset="0"/>
              </a:rPr>
              <a:t>页）</a:t>
            </a:r>
            <a:endParaRPr lang="zh-CN" altLang="en-US" sz="2400" b="1" dirty="0">
              <a:solidFill>
                <a:schemeClr val="accent2"/>
              </a:solidFill>
              <a:latin typeface="+mj-ea"/>
              <a:ea typeface="+mj-ea"/>
              <a:cs typeface="Arial" panose="020B0604020202020204" pitchFamily="34" charset="0"/>
            </a:endParaRPr>
          </a:p>
        </p:txBody>
      </p:sp>
      <p:sp>
        <p:nvSpPr>
          <p:cNvPr id="8" name="文本框 7"/>
          <p:cNvSpPr txBox="1"/>
          <p:nvPr/>
        </p:nvSpPr>
        <p:spPr>
          <a:xfrm>
            <a:off x="132715" y="4076065"/>
            <a:ext cx="11939905" cy="2712720"/>
          </a:xfrm>
          <a:prstGeom prst="rect">
            <a:avLst/>
          </a:prstGeom>
          <a:solidFill>
            <a:schemeClr val="accent4">
              <a:lumMod val="20000"/>
              <a:lumOff val="80000"/>
              <a:alpha val="24000"/>
            </a:schemeClr>
          </a:solidFill>
          <a:ln w="38100" cap="rnd">
            <a:noFill/>
          </a:ln>
        </p:spPr>
        <p:txBody>
          <a:bodyPr wrap="square" rtlCol="0" anchor="t">
            <a:spAutoFit/>
          </a:bodyPr>
          <a:p>
            <a:pPr algn="ctr" fontAlgn="auto">
              <a:lnSpc>
                <a:spcPts val="2920"/>
              </a:lnSpc>
            </a:pPr>
            <a:r>
              <a:rPr lang="zh-CN" altLang="en-US" sz="2400" b="1">
                <a:solidFill>
                  <a:srgbClr val="C00000"/>
                </a:solidFill>
                <a:latin typeface="Comic Sans MS" panose="030F0702030302020204" charset="0"/>
                <a:ea typeface="微软雅黑" panose="020B0503020204020204" charset="-122"/>
                <a:cs typeface="Comic Sans MS" panose="030F0702030302020204" charset="0"/>
              </a:rPr>
              <a:t>B</a:t>
            </a:r>
            <a:r>
              <a:rPr lang="en-US" altLang="zh-CN" sz="2400" b="1">
                <a:solidFill>
                  <a:srgbClr val="C00000"/>
                </a:solidFill>
                <a:latin typeface="Comic Sans MS" panose="030F0702030302020204" charset="0"/>
                <a:ea typeface="微软雅黑" panose="020B0503020204020204" charset="-122"/>
                <a:cs typeface="Comic Sans MS" panose="030F0702030302020204" charset="0"/>
              </a:rPr>
              <a:t>erries</a:t>
            </a:r>
            <a:r>
              <a:rPr lang="zh-CN" altLang="en-US" sz="2400" b="1">
                <a:solidFill>
                  <a:srgbClr val="C00000"/>
                </a:solidFill>
                <a:latin typeface="Comic Sans MS" panose="030F0702030302020204" charset="0"/>
                <a:ea typeface="微软雅黑" panose="020B0503020204020204" charset="-122"/>
                <a:cs typeface="Comic Sans MS" panose="030F0702030302020204" charset="0"/>
              </a:rPr>
              <a:t> P</a:t>
            </a:r>
            <a:r>
              <a:rPr lang="en-US" altLang="zh-CN" sz="2400" b="1">
                <a:solidFill>
                  <a:srgbClr val="C00000"/>
                </a:solidFill>
                <a:latin typeface="Comic Sans MS" panose="030F0702030302020204" charset="0"/>
                <a:ea typeface="微软雅黑" panose="020B0503020204020204" charset="-122"/>
                <a:cs typeface="Comic Sans MS" panose="030F0702030302020204" charset="0"/>
              </a:rPr>
              <a:t>romote</a:t>
            </a:r>
            <a:r>
              <a:rPr lang="zh-CN" altLang="en-US" sz="2400" b="1">
                <a:solidFill>
                  <a:srgbClr val="C00000"/>
                </a:solidFill>
                <a:latin typeface="Comic Sans MS" panose="030F0702030302020204" charset="0"/>
                <a:ea typeface="微软雅黑" panose="020B0503020204020204" charset="-122"/>
                <a:cs typeface="Comic Sans MS" panose="030F0702030302020204" charset="0"/>
              </a:rPr>
              <a:t> G</a:t>
            </a:r>
            <a:r>
              <a:rPr lang="en-US" altLang="zh-CN" sz="2400" b="1">
                <a:solidFill>
                  <a:srgbClr val="C00000"/>
                </a:solidFill>
                <a:latin typeface="Comic Sans MS" panose="030F0702030302020204" charset="0"/>
                <a:ea typeface="微软雅黑" panose="020B0503020204020204" charset="-122"/>
                <a:cs typeface="Comic Sans MS" panose="030F0702030302020204" charset="0"/>
              </a:rPr>
              <a:t>ood</a:t>
            </a:r>
            <a:r>
              <a:rPr lang="zh-CN" altLang="en-US" sz="2400" b="1">
                <a:solidFill>
                  <a:srgbClr val="C00000"/>
                </a:solidFill>
                <a:latin typeface="Comic Sans MS" panose="030F0702030302020204" charset="0"/>
                <a:ea typeface="微软雅黑" panose="020B0503020204020204" charset="-122"/>
                <a:cs typeface="Comic Sans MS" panose="030F0702030302020204" charset="0"/>
              </a:rPr>
              <a:t> B</a:t>
            </a:r>
            <a:r>
              <a:rPr lang="en-US" altLang="zh-CN" sz="2400" b="1">
                <a:solidFill>
                  <a:srgbClr val="C00000"/>
                </a:solidFill>
                <a:latin typeface="Comic Sans MS" panose="030F0702030302020204" charset="0"/>
                <a:ea typeface="微软雅黑" panose="020B0503020204020204" charset="-122"/>
                <a:cs typeface="Comic Sans MS" panose="030F0702030302020204" charset="0"/>
              </a:rPr>
              <a:t>lood</a:t>
            </a:r>
            <a:r>
              <a:rPr lang="zh-CN" altLang="en-US" sz="2400" b="1">
                <a:solidFill>
                  <a:srgbClr val="C00000"/>
                </a:solidFill>
                <a:latin typeface="Comic Sans MS" panose="030F0702030302020204" charset="0"/>
                <a:ea typeface="微软雅黑" panose="020B0503020204020204" charset="-122"/>
                <a:cs typeface="Comic Sans MS" panose="030F0702030302020204" charset="0"/>
              </a:rPr>
              <a:t> P</a:t>
            </a:r>
            <a:r>
              <a:rPr lang="en-US" altLang="zh-CN" sz="2400" b="1">
                <a:solidFill>
                  <a:srgbClr val="C00000"/>
                </a:solidFill>
                <a:latin typeface="Comic Sans MS" panose="030F0702030302020204" charset="0"/>
                <a:ea typeface="微软雅黑" panose="020B0503020204020204" charset="-122"/>
                <a:cs typeface="Comic Sans MS" panose="030F0702030302020204" charset="0"/>
              </a:rPr>
              <a:t>ressure</a:t>
            </a:r>
            <a:endParaRPr lang="zh-CN" altLang="en-US" sz="2600" b="1">
              <a:solidFill>
                <a:schemeClr val="accent2"/>
              </a:solidFill>
              <a:latin typeface="微软雅黑" panose="020B0503020204020204" charset="-122"/>
              <a:ea typeface="微软雅黑" panose="020B0503020204020204" charset="-122"/>
              <a:cs typeface="Times New Roman" panose="02020603050405020304" charset="0"/>
            </a:endParaRPr>
          </a:p>
          <a:p>
            <a:pPr fontAlgn="auto">
              <a:lnSpc>
                <a:spcPts val="2920"/>
              </a:lnSpc>
            </a:pPr>
            <a:r>
              <a:rPr lang="en-US" altLang="zh-CN" sz="2600">
                <a:latin typeface="Times New Roman" panose="02020603050405020304" charset="0"/>
                <a:cs typeface="Times New Roman" panose="02020603050405020304" charset="0"/>
              </a:rPr>
              <a:t>___ </a:t>
            </a:r>
            <a:r>
              <a:rPr lang="zh-CN" altLang="en-US" sz="2600">
                <a:latin typeface="Times New Roman" panose="02020603050405020304" charset="0"/>
                <a:cs typeface="Times New Roman" panose="02020603050405020304" charset="0"/>
              </a:rPr>
              <a:t>study from researchers in Germany and Ireland reveals that eating foods rich</a:t>
            </a:r>
            <a:r>
              <a:rPr lang="en-US" altLang="zh-CN" sz="2600">
                <a:latin typeface="Times New Roman" panose="02020603050405020304" charset="0"/>
                <a:cs typeface="Times New Roman" panose="02020603050405020304" charset="0"/>
              </a:rPr>
              <a:t> ___ </a:t>
            </a:r>
            <a:r>
              <a:rPr lang="zh-CN" altLang="en-US" sz="2600">
                <a:latin typeface="Times New Roman" panose="02020603050405020304" charset="0"/>
                <a:cs typeface="Times New Roman" panose="02020603050405020304" charset="0"/>
              </a:rPr>
              <a:t>flavonoids</a:t>
            </a:r>
            <a:r>
              <a:rPr lang="en-US" altLang="zh-CN" sz="2600">
                <a:latin typeface="Times New Roman" panose="02020603050405020304" charset="0"/>
                <a:cs typeface="Times New Roman" panose="02020603050405020304" charset="0"/>
              </a:rPr>
              <a:t> (</a:t>
            </a:r>
            <a:r>
              <a:rPr lang="en-US" altLang="zh-CN" sz="2400">
                <a:latin typeface="华文中宋" panose="02010600040101010101" charset="-122"/>
                <a:ea typeface="华文中宋" panose="02010600040101010101" charset="-122"/>
                <a:cs typeface="Times New Roman" panose="02020603050405020304" charset="0"/>
              </a:rPr>
              <a:t>黄酮类</a:t>
            </a:r>
            <a:r>
              <a:rPr lang="en-US" altLang="zh-CN" sz="2600">
                <a:latin typeface="Times New Roman" panose="02020603050405020304" charset="0"/>
                <a:cs typeface="Times New Roman" panose="02020603050405020304" charset="0"/>
              </a:rPr>
              <a:t>) </a:t>
            </a:r>
            <a:r>
              <a:rPr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such as berries, pears, and apples</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creates a virtuous cycle</a:t>
            </a:r>
            <a:r>
              <a:rPr lang="en-US" altLang="zh-CN" sz="2600">
                <a:latin typeface="Times New Roman" panose="02020603050405020304" charset="0"/>
                <a:cs typeface="Times New Roman" panose="02020603050405020304" charset="0"/>
              </a:rPr>
              <a:t> (</a:t>
            </a:r>
            <a:r>
              <a:rPr lang="zh-CN" altLang="en-US" sz="2400">
                <a:latin typeface="华文中宋" panose="02010600040101010101" charset="-122"/>
                <a:ea typeface="华文中宋" panose="02010600040101010101" charset="-122"/>
                <a:cs typeface="Times New Roman" panose="02020603050405020304" charset="0"/>
              </a:rPr>
              <a:t>良性循环</a:t>
            </a:r>
            <a:r>
              <a:rPr lang="en-US" altLang="zh-CN" sz="2600">
                <a:latin typeface="Times New Roman" panose="02020603050405020304" charset="0"/>
                <a:cs typeface="Times New Roman" panose="02020603050405020304" charset="0"/>
              </a:rPr>
              <a:t>)</a:t>
            </a:r>
            <a:r>
              <a:rPr lang="zh-CN" altLang="en-US" sz="2600">
                <a:latin typeface="Times New Roman" panose="02020603050405020304" charset="0"/>
                <a:cs typeface="Times New Roman" panose="02020603050405020304" charset="0"/>
              </a:rPr>
              <a:t> inside your body that </a:t>
            </a:r>
            <a:r>
              <a:rPr lang="en-US" altLang="zh-CN" sz="2600">
                <a:latin typeface="Times New Roman" panose="02020603050405020304" charset="0"/>
                <a:cs typeface="Times New Roman" panose="02020603050405020304" charset="0"/>
              </a:rPr>
              <a:t>______ (lower) </a:t>
            </a:r>
            <a:r>
              <a:rPr lang="zh-CN" altLang="en-US" sz="2600">
                <a:latin typeface="Times New Roman" panose="02020603050405020304" charset="0"/>
                <a:cs typeface="Times New Roman" panose="02020603050405020304" charset="0"/>
              </a:rPr>
              <a:t>blood pressure. These plant compounds increase the abundance and </a:t>
            </a:r>
            <a:r>
              <a:rPr lang="en-US" altLang="zh-CN" sz="2600">
                <a:latin typeface="Times New Roman" panose="02020603050405020304" charset="0"/>
                <a:cs typeface="Times New Roman" panose="02020603050405020304" charset="0"/>
              </a:rPr>
              <a:t>________ (diverse) </a:t>
            </a:r>
            <a:r>
              <a:rPr lang="zh-CN" altLang="en-US" sz="2600">
                <a:latin typeface="Times New Roman" panose="02020603050405020304" charset="0"/>
                <a:cs typeface="Times New Roman" panose="02020603050405020304" charset="0"/>
              </a:rPr>
              <a:t>of good bacteria in the gut</a:t>
            </a:r>
            <a:r>
              <a:rPr lang="en-US" altLang="zh-CN" sz="2600">
                <a:latin typeface="Times New Roman" panose="02020603050405020304" charset="0"/>
                <a:cs typeface="Times New Roman" panose="02020603050405020304" charset="0"/>
                <a:sym typeface="+mn-ea"/>
              </a:rPr>
              <a:t> (</a:t>
            </a:r>
            <a:r>
              <a:rPr lang="zh-CN" altLang="en-US" sz="2400">
                <a:latin typeface="华文中宋" panose="02010600040101010101" charset="-122"/>
                <a:ea typeface="华文中宋" panose="02010600040101010101" charset="-122"/>
                <a:cs typeface="Times New Roman" panose="02020603050405020304" charset="0"/>
                <a:sym typeface="+mn-ea"/>
              </a:rPr>
              <a:t>肠道</a:t>
            </a:r>
            <a:r>
              <a:rPr lang="en-US" altLang="zh-CN" sz="2600">
                <a:latin typeface="Times New Roman" panose="02020603050405020304" charset="0"/>
                <a:cs typeface="Times New Roman" panose="02020603050405020304" charset="0"/>
                <a:sym typeface="+mn-ea"/>
              </a:rPr>
              <a:t>) </a:t>
            </a:r>
            <a:r>
              <a:rPr lang="zh-CN" altLang="en-US" sz="2600">
                <a:latin typeface="Times New Roman" panose="02020603050405020304" charset="0"/>
                <a:cs typeface="Times New Roman" panose="02020603050405020304" charset="0"/>
              </a:rPr>
              <a:t>.</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This in turn helps your body </a:t>
            </a:r>
            <a:r>
              <a:rPr lang="zh-CN" altLang="en-US" sz="2600">
                <a:solidFill>
                  <a:schemeClr val="tx1"/>
                </a:solidFill>
                <a:latin typeface="Times New Roman" panose="02020603050405020304" charset="0"/>
                <a:cs typeface="Times New Roman" panose="02020603050405020304" charset="0"/>
              </a:rPr>
              <a:t>better </a:t>
            </a:r>
            <a:r>
              <a:rPr lang="zh-CN" altLang="en-US" sz="2600">
                <a:latin typeface="Times New Roman" panose="02020603050405020304" charset="0"/>
                <a:cs typeface="Times New Roman" panose="02020603050405020304" charset="0"/>
              </a:rPr>
              <a:t>metabolize</a:t>
            </a:r>
            <a:r>
              <a:rPr lang="en-US" altLang="zh-CN" sz="2600">
                <a:latin typeface="Times New Roman" panose="02020603050405020304" charset="0"/>
                <a:cs typeface="Times New Roman" panose="02020603050405020304" charset="0"/>
              </a:rPr>
              <a:t> </a:t>
            </a:r>
            <a:r>
              <a:rPr lang="en-US" altLang="zh-CN" sz="2600">
                <a:latin typeface="Times New Roman" panose="02020603050405020304" charset="0"/>
                <a:cs typeface="Times New Roman" panose="02020603050405020304" charset="0"/>
                <a:sym typeface="+mn-ea"/>
              </a:rPr>
              <a:t>(</a:t>
            </a:r>
            <a:r>
              <a:rPr lang="zh-CN" altLang="en-US" sz="2400">
                <a:latin typeface="华文中宋" panose="02010600040101010101" charset="-122"/>
                <a:ea typeface="华文中宋" panose="02010600040101010101" charset="-122"/>
                <a:cs typeface="Times New Roman" panose="02020603050405020304" charset="0"/>
                <a:sym typeface="+mn-ea"/>
              </a:rPr>
              <a:t>新城代谢</a:t>
            </a:r>
            <a:r>
              <a:rPr lang="en-US" altLang="zh-CN" sz="2600">
                <a:latin typeface="Times New Roman" panose="02020603050405020304" charset="0"/>
                <a:cs typeface="Times New Roman" panose="02020603050405020304" charset="0"/>
                <a:sym typeface="+mn-ea"/>
              </a:rPr>
              <a:t>)</a:t>
            </a:r>
            <a:r>
              <a:rPr lang="zh-CN" altLang="en-US" sz="2600">
                <a:latin typeface="Times New Roman" panose="02020603050405020304" charset="0"/>
                <a:cs typeface="Times New Roman" panose="02020603050405020304" charset="0"/>
              </a:rPr>
              <a:t> the next flavonoids to come along, </a:t>
            </a:r>
            <a:r>
              <a:rPr lang="zh-CN" altLang="en-US" sz="2600">
                <a:solidFill>
                  <a:srgbClr val="0000FF"/>
                </a:solidFill>
                <a:latin typeface="Times New Roman" panose="02020603050405020304" charset="0"/>
                <a:cs typeface="Times New Roman" panose="02020603050405020304" charset="0"/>
              </a:rPr>
              <a:t>enhancing </a:t>
            </a:r>
            <a:r>
              <a:rPr lang="zh-CN" altLang="en-US" sz="2600">
                <a:latin typeface="Times New Roman" panose="02020603050405020304" charset="0"/>
                <a:cs typeface="Times New Roman" panose="02020603050405020304" charset="0"/>
              </a:rPr>
              <a:t>their </a:t>
            </a:r>
            <a:r>
              <a:rPr lang="en-US" altLang="zh-CN" sz="2600">
                <a:latin typeface="Times New Roman" panose="02020603050405020304" charset="0"/>
                <a:cs typeface="Times New Roman" panose="02020603050405020304" charset="0"/>
              </a:rPr>
              <a:t>______ (nature) </a:t>
            </a:r>
            <a:r>
              <a:rPr lang="zh-CN" altLang="en-US" sz="2600">
                <a:latin typeface="Times New Roman" panose="02020603050405020304" charset="0"/>
                <a:cs typeface="Times New Roman" panose="02020603050405020304" charset="0"/>
              </a:rPr>
              <a:t>medicinal effects.</a:t>
            </a:r>
            <a:endParaRPr lang="zh-CN" altLang="en-US" sz="2600">
              <a:latin typeface="Times New Roman" panose="02020603050405020304" charset="0"/>
              <a:cs typeface="Times New Roman" panose="02020603050405020304" charset="0"/>
            </a:endParaRPr>
          </a:p>
        </p:txBody>
      </p:sp>
      <p:sp>
        <p:nvSpPr>
          <p:cNvPr id="2" name="文本框 1"/>
          <p:cNvSpPr txBox="1"/>
          <p:nvPr/>
        </p:nvSpPr>
        <p:spPr>
          <a:xfrm>
            <a:off x="187325" y="1234440"/>
            <a:ext cx="834390"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who </a:t>
            </a:r>
            <a:endParaRPr lang="zh-CN" altLang="en-US"/>
          </a:p>
        </p:txBody>
      </p:sp>
      <p:sp>
        <p:nvSpPr>
          <p:cNvPr id="3" name="文本框 2"/>
          <p:cNvSpPr txBox="1"/>
          <p:nvPr/>
        </p:nvSpPr>
        <p:spPr>
          <a:xfrm>
            <a:off x="2515870" y="1565910"/>
            <a:ext cx="1035050"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easily</a:t>
            </a:r>
            <a:r>
              <a:rPr lang="en-US" altLang="zh-CN" sz="2600">
                <a:solidFill>
                  <a:srgbClr val="FF0000"/>
                </a:solidFill>
                <a:latin typeface="Times New Roman" panose="02020603050405020304" charset="0"/>
                <a:cs typeface="Times New Roman" panose="02020603050405020304" charset="0"/>
                <a:sym typeface="+mn-ea"/>
              </a:rPr>
              <a:t> </a:t>
            </a:r>
            <a:endParaRPr lang="zh-CN" altLang="en-US"/>
          </a:p>
        </p:txBody>
      </p:sp>
      <p:sp>
        <p:nvSpPr>
          <p:cNvPr id="5" name="文本框 4"/>
          <p:cNvSpPr txBox="1"/>
          <p:nvPr/>
        </p:nvSpPr>
        <p:spPr>
          <a:xfrm>
            <a:off x="6386195" y="1565910"/>
            <a:ext cx="1493520"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from</a:t>
            </a:r>
            <a:r>
              <a:rPr lang="en-US" altLang="zh-CN" sz="2600">
                <a:solidFill>
                  <a:srgbClr val="FF0000"/>
                </a:solidFill>
                <a:latin typeface="Times New Roman" panose="02020603050405020304" charset="0"/>
                <a:cs typeface="Times New Roman" panose="02020603050405020304" charset="0"/>
                <a:sym typeface="+mn-ea"/>
              </a:rPr>
              <a:t> / by</a:t>
            </a:r>
            <a:r>
              <a:rPr lang="zh-CN" altLang="en-US" sz="2600">
                <a:solidFill>
                  <a:srgbClr val="FF0000"/>
                </a:solidFill>
                <a:latin typeface="Times New Roman" panose="02020603050405020304" charset="0"/>
                <a:cs typeface="Times New Roman" panose="02020603050405020304" charset="0"/>
                <a:sym typeface="+mn-ea"/>
              </a:rPr>
              <a:t> </a:t>
            </a:r>
            <a:endParaRPr lang="zh-CN" altLang="en-US"/>
          </a:p>
        </p:txBody>
      </p:sp>
      <p:sp>
        <p:nvSpPr>
          <p:cNvPr id="6" name="文本框 5"/>
          <p:cNvSpPr txBox="1"/>
          <p:nvPr/>
        </p:nvSpPr>
        <p:spPr>
          <a:xfrm>
            <a:off x="9966325" y="2647315"/>
            <a:ext cx="1438275"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hospitals </a:t>
            </a:r>
            <a:endParaRPr lang="zh-CN" altLang="en-US"/>
          </a:p>
        </p:txBody>
      </p:sp>
      <p:sp>
        <p:nvSpPr>
          <p:cNvPr id="7" name="文本框 6"/>
          <p:cNvSpPr txBox="1"/>
          <p:nvPr/>
        </p:nvSpPr>
        <p:spPr>
          <a:xfrm>
            <a:off x="4632325" y="3389630"/>
            <a:ext cx="1420495"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reducing </a:t>
            </a:r>
            <a:endParaRPr lang="zh-CN" altLang="en-US"/>
          </a:p>
        </p:txBody>
      </p:sp>
      <p:sp>
        <p:nvSpPr>
          <p:cNvPr id="9" name="文本框 8"/>
          <p:cNvSpPr txBox="1"/>
          <p:nvPr/>
        </p:nvSpPr>
        <p:spPr>
          <a:xfrm>
            <a:off x="10999470" y="4410075"/>
            <a:ext cx="521970"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in </a:t>
            </a:r>
            <a:endParaRPr lang="zh-CN" altLang="en-US"/>
          </a:p>
        </p:txBody>
      </p:sp>
      <p:sp>
        <p:nvSpPr>
          <p:cNvPr id="10" name="文本框 9"/>
          <p:cNvSpPr txBox="1"/>
          <p:nvPr/>
        </p:nvSpPr>
        <p:spPr>
          <a:xfrm>
            <a:off x="255270" y="4410075"/>
            <a:ext cx="485775"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A </a:t>
            </a:r>
            <a:endParaRPr lang="zh-CN" altLang="en-US"/>
          </a:p>
        </p:txBody>
      </p:sp>
      <p:sp>
        <p:nvSpPr>
          <p:cNvPr id="11" name="文本框 10"/>
          <p:cNvSpPr txBox="1"/>
          <p:nvPr/>
        </p:nvSpPr>
        <p:spPr>
          <a:xfrm>
            <a:off x="3846195" y="5138420"/>
            <a:ext cx="1145540"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lowers </a:t>
            </a:r>
            <a:endParaRPr lang="zh-CN" altLang="en-US"/>
          </a:p>
        </p:txBody>
      </p:sp>
      <p:sp>
        <p:nvSpPr>
          <p:cNvPr id="12" name="文本框 11"/>
          <p:cNvSpPr txBox="1"/>
          <p:nvPr/>
        </p:nvSpPr>
        <p:spPr>
          <a:xfrm>
            <a:off x="3900805" y="5503545"/>
            <a:ext cx="1419860"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diversity </a:t>
            </a:r>
            <a:endParaRPr lang="zh-CN" altLang="en-US"/>
          </a:p>
        </p:txBody>
      </p:sp>
      <p:sp>
        <p:nvSpPr>
          <p:cNvPr id="13" name="文本框 12"/>
          <p:cNvSpPr txBox="1"/>
          <p:nvPr/>
        </p:nvSpPr>
        <p:spPr>
          <a:xfrm>
            <a:off x="2302510" y="6260465"/>
            <a:ext cx="1181735"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natural </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9" grpId="0"/>
      <p:bldP spid="10" grpId="0"/>
      <p:bldP spid="11" grpId="0"/>
      <p:bldP spid="12" grpId="0"/>
      <p:bldP spid="13" grpId="0"/>
      <p:bldP spid="8" grpId="1" animBg="1"/>
      <p:bldP spid="2" grpId="1"/>
      <p:bldP spid="3" grpId="1"/>
      <p:bldP spid="5" grpId="1"/>
      <p:bldP spid="6" grpId="1"/>
      <p:bldP spid="7" grpId="1"/>
      <p:bldP spid="9" grpId="1"/>
      <p:bldP spid="10" grpId="1"/>
      <p:bldP spid="11" grpId="1"/>
      <p:bldP spid="12" grpId="1"/>
      <p:bldP spid="13"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8599" name="文本框 16"/>
          <p:cNvSpPr txBox="1"/>
          <p:nvPr/>
        </p:nvSpPr>
        <p:spPr>
          <a:xfrm>
            <a:off x="0" y="0"/>
            <a:ext cx="1800860" cy="491490"/>
          </a:xfrm>
          <a:prstGeom prst="rect">
            <a:avLst/>
          </a:prstGeom>
          <a:solidFill>
            <a:schemeClr val="accent6"/>
          </a:solidFill>
        </p:spPr>
        <p:txBody>
          <a:bodyPr wrap="square" rtlCol="0">
            <a:spAutoFit/>
          </a:bodyPr>
          <a:p>
            <a:pPr>
              <a:buClrTx/>
              <a:buSzTx/>
              <a:buFontTx/>
            </a:pPr>
            <a:r>
              <a:rPr kumimoji="1" lang="zh-CN" sz="2600" b="1" dirty="0">
                <a:solidFill>
                  <a:schemeClr val="lt1"/>
                </a:solidFill>
                <a:sym typeface="+mn-ea"/>
              </a:rPr>
              <a:t>语篇填空</a:t>
            </a:r>
            <a:r>
              <a:rPr kumimoji="1" lang="en-US" altLang="zh-CN" sz="2600" b="1" dirty="0">
                <a:solidFill>
                  <a:schemeClr val="lt1"/>
                </a:solidFill>
                <a:sym typeface="+mn-ea"/>
              </a:rPr>
              <a:t>3</a:t>
            </a:r>
            <a:endParaRPr kumimoji="1" lang="en-US" altLang="zh-CN" sz="2600" b="1" dirty="0">
              <a:solidFill>
                <a:schemeClr val="lt1"/>
              </a:solidFill>
              <a:sym typeface="+mn-ea"/>
            </a:endParaRPr>
          </a:p>
        </p:txBody>
      </p:sp>
      <p:sp>
        <p:nvSpPr>
          <p:cNvPr id="1048598" name="文本框 4"/>
          <p:cNvSpPr txBox="1"/>
          <p:nvPr/>
        </p:nvSpPr>
        <p:spPr>
          <a:xfrm>
            <a:off x="1881505" y="29210"/>
            <a:ext cx="8251190" cy="460375"/>
          </a:xfrm>
          <a:prstGeom prst="rect">
            <a:avLst/>
          </a:prstGeom>
          <a:noFill/>
        </p:spPr>
        <p:txBody>
          <a:bodyPr wrap="square" rtlCol="0">
            <a:spAutoFit/>
          </a:bodyPr>
          <a:p>
            <a:pPr>
              <a:buClrTx/>
              <a:buSzTx/>
              <a:buFontTx/>
            </a:pPr>
            <a:r>
              <a:rPr lang="zh-CN" altLang="en-US" sz="2400" b="1" dirty="0">
                <a:solidFill>
                  <a:schemeClr val="accent2"/>
                </a:solidFill>
                <a:latin typeface="+mj-ea"/>
                <a:ea typeface="+mj-ea"/>
                <a:cs typeface="Arial" panose="020B0604020202020204" pitchFamily="34" charset="0"/>
              </a:rPr>
              <a:t>（《读者文摘》美国版</a:t>
            </a:r>
            <a:r>
              <a:rPr lang="en-US" altLang="zh-CN" sz="2400" b="1" dirty="0">
                <a:solidFill>
                  <a:schemeClr val="accent2"/>
                </a:solidFill>
                <a:latin typeface="+mj-ea"/>
                <a:ea typeface="+mj-ea"/>
                <a:cs typeface="Arial" panose="020B0604020202020204" pitchFamily="34" charset="0"/>
              </a:rPr>
              <a:t> </a:t>
            </a:r>
            <a:r>
              <a:rPr lang="zh-CN" altLang="en-US" sz="2400" b="1" dirty="0">
                <a:solidFill>
                  <a:schemeClr val="accent2"/>
                </a:solidFill>
                <a:latin typeface="+mj-ea"/>
                <a:ea typeface="+mj-ea"/>
                <a:cs typeface="Arial" panose="020B0604020202020204" pitchFamily="34" charset="0"/>
              </a:rPr>
              <a:t>2022年</a:t>
            </a:r>
            <a:r>
              <a:rPr lang="en-US" altLang="zh-CN" sz="2400" b="1" dirty="0">
                <a:solidFill>
                  <a:schemeClr val="accent2"/>
                </a:solidFill>
                <a:latin typeface="+mj-ea"/>
                <a:ea typeface="+mj-ea"/>
                <a:cs typeface="Arial" panose="020B0604020202020204" pitchFamily="34" charset="0"/>
              </a:rPr>
              <a:t>3&amp;4</a:t>
            </a:r>
            <a:r>
              <a:rPr lang="zh-CN" altLang="en-US" sz="2400" b="1" dirty="0">
                <a:solidFill>
                  <a:schemeClr val="accent2"/>
                </a:solidFill>
                <a:latin typeface="+mj-ea"/>
                <a:ea typeface="+mj-ea"/>
                <a:cs typeface="Arial" panose="020B0604020202020204" pitchFamily="34" charset="0"/>
              </a:rPr>
              <a:t>月合刊</a:t>
            </a:r>
            <a:r>
              <a:rPr lang="en-US" altLang="zh-CN" sz="2400" b="1" dirty="0">
                <a:solidFill>
                  <a:schemeClr val="accent2"/>
                </a:solidFill>
                <a:latin typeface="+mj-ea"/>
                <a:ea typeface="+mj-ea"/>
                <a:cs typeface="Arial" panose="020B0604020202020204" pitchFamily="34" charset="0"/>
              </a:rPr>
              <a:t> </a:t>
            </a:r>
            <a:r>
              <a:rPr lang="en-US" sz="2400" b="1" dirty="0">
                <a:solidFill>
                  <a:schemeClr val="accent2"/>
                </a:solidFill>
                <a:latin typeface="+mj-ea"/>
                <a:ea typeface="+mj-ea"/>
                <a:cs typeface="Arial" panose="020B0604020202020204" pitchFamily="34" charset="0"/>
              </a:rPr>
              <a:t>52</a:t>
            </a:r>
            <a:r>
              <a:rPr lang="zh-CN" altLang="en-US" sz="2400" b="1" dirty="0">
                <a:solidFill>
                  <a:schemeClr val="accent2"/>
                </a:solidFill>
                <a:latin typeface="+mj-ea"/>
                <a:ea typeface="+mj-ea"/>
                <a:cs typeface="Arial" panose="020B0604020202020204" pitchFamily="34" charset="0"/>
              </a:rPr>
              <a:t>页）</a:t>
            </a:r>
            <a:endParaRPr lang="zh-CN" altLang="en-US" sz="2400" b="1" dirty="0">
              <a:solidFill>
                <a:schemeClr val="accent2"/>
              </a:solidFill>
              <a:latin typeface="+mj-ea"/>
              <a:ea typeface="+mj-ea"/>
              <a:cs typeface="Arial" panose="020B0604020202020204" pitchFamily="34" charset="0"/>
            </a:endParaRPr>
          </a:p>
        </p:txBody>
      </p:sp>
      <p:sp>
        <p:nvSpPr>
          <p:cNvPr id="6" name="文本框 5"/>
          <p:cNvSpPr txBox="1"/>
          <p:nvPr/>
        </p:nvSpPr>
        <p:spPr>
          <a:xfrm>
            <a:off x="68580" y="1028065"/>
            <a:ext cx="11984990" cy="4399915"/>
          </a:xfrm>
          <a:prstGeom prst="rect">
            <a:avLst/>
          </a:prstGeom>
          <a:noFill/>
        </p:spPr>
        <p:txBody>
          <a:bodyPr wrap="square" rtlCol="0">
            <a:spAutoFit/>
          </a:bodyPr>
          <a:p>
            <a:pPr indent="0" algn="ctr">
              <a:buNone/>
            </a:pPr>
            <a:r>
              <a:rPr lang="zh-CN" altLang="en-US" sz="2800" b="1">
                <a:solidFill>
                  <a:srgbClr val="C00000"/>
                </a:solidFill>
                <a:sym typeface="+mn-ea"/>
              </a:rPr>
              <a:t>A Deadly Spider Venom That Can Save Lives</a:t>
            </a:r>
            <a:endParaRPr lang="zh-CN" altLang="en-US" sz="2800">
              <a:latin typeface="Times New Roman" panose="02020603050405020304" charset="0"/>
              <a:cs typeface="Times New Roman" panose="02020603050405020304" charset="0"/>
              <a:sym typeface="+mn-ea"/>
            </a:endParaRPr>
          </a:p>
          <a:p>
            <a:pPr indent="0">
              <a:buNone/>
            </a:pPr>
            <a:r>
              <a:rPr lang="zh-CN" altLang="en-US" sz="2800">
                <a:latin typeface="Times New Roman" panose="02020603050405020304" charset="0"/>
                <a:cs typeface="Times New Roman" panose="02020603050405020304" charset="0"/>
                <a:sym typeface="+mn-ea"/>
              </a:rPr>
              <a:t>Australian scientists have discovered a </a:t>
            </a:r>
            <a:r>
              <a:rPr lang="en-US" altLang="zh-CN" sz="2800">
                <a:latin typeface="Times New Roman" panose="02020603050405020304" charset="0"/>
                <a:cs typeface="Times New Roman" panose="02020603050405020304" charset="0"/>
                <a:sym typeface="+mn-ea"/>
              </a:rPr>
              <a:t>_________ (potential) </a:t>
            </a:r>
            <a:r>
              <a:rPr lang="zh-CN" altLang="en-US" sz="2800">
                <a:latin typeface="Times New Roman" panose="02020603050405020304" charset="0"/>
                <a:cs typeface="Times New Roman" panose="02020603050405020304" charset="0"/>
                <a:sym typeface="+mn-ea"/>
              </a:rPr>
              <a:t>lifesaving treatment for heart attack victims. Incredibly, it comes from the venom of the world</a:t>
            </a:r>
            <a:r>
              <a:rPr lang="en-US" altLang="zh-CN" sz="2800">
                <a:latin typeface="Times New Roman" panose="02020603050405020304" charset="0"/>
                <a:cs typeface="Times New Roman" panose="02020603050405020304" charset="0"/>
                <a:sym typeface="+mn-ea"/>
              </a:rPr>
              <a:t>’</a:t>
            </a:r>
            <a:r>
              <a:rPr lang="zh-CN" altLang="en-US" sz="2800">
                <a:latin typeface="Times New Roman" panose="02020603050405020304" charset="0"/>
                <a:cs typeface="Times New Roman" panose="02020603050405020304" charset="0"/>
                <a:sym typeface="+mn-ea"/>
              </a:rPr>
              <a:t>s deadliest spider. Existing treatments reduce blood clots</a:t>
            </a:r>
            <a:r>
              <a:rPr lang="en-US" altLang="zh-CN" sz="2800">
                <a:latin typeface="Times New Roman" panose="02020603050405020304" charset="0"/>
                <a:cs typeface="Times New Roman" panose="02020603050405020304" charset="0"/>
                <a:sym typeface="+mn-ea"/>
              </a:rPr>
              <a:t> (</a:t>
            </a:r>
            <a:r>
              <a:rPr lang="zh-CN" altLang="en-US" sz="2400">
                <a:latin typeface="华文中宋" panose="02010600040101010101" charset="-122"/>
                <a:ea typeface="华文中宋" panose="02010600040101010101" charset="-122"/>
                <a:cs typeface="Times New Roman" panose="02020603050405020304" charset="0"/>
                <a:sym typeface="+mn-ea"/>
              </a:rPr>
              <a:t>血块</a:t>
            </a:r>
            <a:r>
              <a:rPr lang="en-US" altLang="zh-CN" sz="2800">
                <a:latin typeface="Times New Roman" panose="02020603050405020304" charset="0"/>
                <a:cs typeface="Times New Roman" panose="02020603050405020304" charset="0"/>
                <a:sym typeface="+mn-ea"/>
              </a:rPr>
              <a:t>)</a:t>
            </a:r>
            <a:r>
              <a:rPr lang="zh-CN" altLang="en-US" sz="2800">
                <a:latin typeface="Times New Roman" panose="02020603050405020304" charset="0"/>
                <a:cs typeface="Times New Roman" panose="02020603050405020304" charset="0"/>
                <a:sym typeface="+mn-ea"/>
              </a:rPr>
              <a:t>, </a:t>
            </a:r>
            <a:r>
              <a:rPr lang="en-US" altLang="zh-CN" sz="2800">
                <a:latin typeface="Times New Roman" panose="02020603050405020304" charset="0"/>
                <a:cs typeface="Times New Roman" panose="02020603050405020304" charset="0"/>
                <a:sym typeface="+mn-ea"/>
              </a:rPr>
              <a:t>___ </a:t>
            </a:r>
            <a:r>
              <a:rPr lang="zh-CN" altLang="en-US" sz="2800">
                <a:latin typeface="Times New Roman" panose="02020603050405020304" charset="0"/>
                <a:cs typeface="Times New Roman" panose="02020603050405020304" charset="0"/>
                <a:sym typeface="+mn-ea"/>
              </a:rPr>
              <a:t>they don</a:t>
            </a:r>
            <a:r>
              <a:rPr lang="en-US" altLang="zh-CN" sz="2800">
                <a:latin typeface="Times New Roman" panose="02020603050405020304" charset="0"/>
                <a:cs typeface="Times New Roman" panose="02020603050405020304" charset="0"/>
                <a:sym typeface="+mn-ea"/>
              </a:rPr>
              <a:t>’</a:t>
            </a:r>
            <a:r>
              <a:rPr lang="zh-CN" altLang="en-US" sz="2800">
                <a:latin typeface="Times New Roman" panose="02020603050405020304" charset="0"/>
                <a:cs typeface="Times New Roman" panose="02020603050405020304" charset="0"/>
                <a:sym typeface="+mn-ea"/>
              </a:rPr>
              <a:t>t block the </a:t>
            </a:r>
            <a:r>
              <a:rPr lang="en-US" altLang="zh-CN" sz="2800">
                <a:latin typeface="Times New Roman" panose="02020603050405020304" charset="0"/>
                <a:cs typeface="Times New Roman" panose="02020603050405020304" charset="0"/>
                <a:sym typeface="+mn-ea"/>
              </a:rPr>
              <a:t>“</a:t>
            </a:r>
            <a:r>
              <a:rPr lang="zh-CN" altLang="en-US" sz="2800">
                <a:latin typeface="Times New Roman" panose="02020603050405020304" charset="0"/>
                <a:cs typeface="Times New Roman" panose="02020603050405020304" charset="0"/>
                <a:sym typeface="+mn-ea"/>
              </a:rPr>
              <a:t>death signal</a:t>
            </a:r>
            <a:r>
              <a:rPr lang="en-US" altLang="zh-CN" sz="2800">
                <a:latin typeface="Times New Roman" panose="02020603050405020304" charset="0"/>
                <a:cs typeface="Times New Roman" panose="02020603050405020304" charset="0"/>
                <a:sym typeface="+mn-ea"/>
              </a:rPr>
              <a:t>” </a:t>
            </a:r>
            <a:r>
              <a:rPr sz="2800">
                <a:latin typeface="Times New Roman" panose="02020603050405020304" charset="0"/>
                <a:cs typeface="Times New Roman" panose="02020603050405020304" charset="0"/>
                <a:sym typeface="+mn-ea"/>
              </a:rPr>
              <a:t>– </a:t>
            </a:r>
            <a:r>
              <a:rPr lang="zh-CN" altLang="en-US" sz="2800">
                <a:latin typeface="Times New Roman" panose="02020603050405020304" charset="0"/>
                <a:cs typeface="Times New Roman" panose="02020603050405020304" charset="0"/>
                <a:sym typeface="+mn-ea"/>
              </a:rPr>
              <a:t>what doctors call the body</a:t>
            </a:r>
            <a:r>
              <a:rPr lang="en-US" altLang="zh-CN" sz="2800">
                <a:latin typeface="Times New Roman" panose="02020603050405020304" charset="0"/>
                <a:cs typeface="Times New Roman" panose="02020603050405020304" charset="0"/>
                <a:sym typeface="+mn-ea"/>
              </a:rPr>
              <a:t>’</a:t>
            </a:r>
            <a:r>
              <a:rPr lang="zh-CN" altLang="en-US" sz="2800">
                <a:latin typeface="Times New Roman" panose="02020603050405020304" charset="0"/>
                <a:cs typeface="Times New Roman" panose="02020603050405020304" charset="0"/>
                <a:sym typeface="+mn-ea"/>
              </a:rPr>
              <a:t>s inability to send blood, and thereby oxygen, to the heart after an attack. Because of its effect </a:t>
            </a:r>
            <a:r>
              <a:rPr lang="en-US" altLang="zh-CN" sz="2800">
                <a:latin typeface="Times New Roman" panose="02020603050405020304" charset="0"/>
                <a:cs typeface="Times New Roman" panose="02020603050405020304" charset="0"/>
                <a:sym typeface="+mn-ea"/>
              </a:rPr>
              <a:t>___ </a:t>
            </a:r>
            <a:r>
              <a:rPr lang="zh-CN" altLang="en-US" sz="2800">
                <a:latin typeface="Times New Roman" panose="02020603050405020304" charset="0"/>
                <a:cs typeface="Times New Roman" panose="02020603050405020304" charset="0"/>
                <a:sym typeface="+mn-ea"/>
              </a:rPr>
              <a:t>cell acidity, a protein produced by the Fraser Island (K</a:t>
            </a:r>
            <a:r>
              <a:rPr lang="en-US" altLang="zh-CN" sz="2800">
                <a:latin typeface="Times New Roman" panose="02020603050405020304" charset="0"/>
                <a:cs typeface="Times New Roman" panose="02020603050405020304" charset="0"/>
                <a:sym typeface="+mn-ea"/>
              </a:rPr>
              <a:t>’</a:t>
            </a:r>
            <a:r>
              <a:rPr lang="zh-CN" altLang="en-US" sz="2800">
                <a:latin typeface="Times New Roman" panose="02020603050405020304" charset="0"/>
                <a:cs typeface="Times New Roman" panose="02020603050405020304" charset="0"/>
                <a:sym typeface="+mn-ea"/>
              </a:rPr>
              <a:t>gari) funnel</a:t>
            </a:r>
            <a:r>
              <a:rPr lang="en-US" altLang="zh-CN" sz="2800">
                <a:latin typeface="Times New Roman" panose="02020603050405020304" charset="0"/>
                <a:cs typeface="Times New Roman" panose="02020603050405020304" charset="0"/>
                <a:sym typeface="+mn-ea"/>
              </a:rPr>
              <a:t>-</a:t>
            </a:r>
            <a:r>
              <a:rPr lang="zh-CN" altLang="en-US" sz="2800">
                <a:latin typeface="Times New Roman" panose="02020603050405020304" charset="0"/>
                <a:cs typeface="Times New Roman" panose="02020603050405020304" charset="0"/>
                <a:sym typeface="+mn-ea"/>
              </a:rPr>
              <a:t>web spider</a:t>
            </a:r>
            <a:r>
              <a:rPr lang="en-US" altLang="zh-CN" sz="2800">
                <a:latin typeface="Times New Roman" panose="02020603050405020304" charset="0"/>
                <a:cs typeface="Times New Roman" panose="02020603050405020304" charset="0"/>
                <a:sym typeface="+mn-ea"/>
              </a:rPr>
              <a:t> (</a:t>
            </a:r>
            <a:r>
              <a:rPr lang="en-US" altLang="zh-CN" sz="2400">
                <a:latin typeface="华文中宋" panose="02010600040101010101" charset="-122"/>
                <a:ea typeface="华文中宋" panose="02010600040101010101" charset="-122"/>
                <a:cs typeface="Times New Roman" panose="02020603050405020304" charset="0"/>
                <a:sym typeface="+mn-ea"/>
              </a:rPr>
              <a:t>漏斗网蜘蛛</a:t>
            </a:r>
            <a:r>
              <a:rPr lang="en-US" altLang="zh-CN" sz="2800">
                <a:latin typeface="Times New Roman" panose="02020603050405020304" charset="0"/>
                <a:cs typeface="Times New Roman" panose="02020603050405020304" charset="0"/>
                <a:sym typeface="+mn-ea"/>
              </a:rPr>
              <a:t>)</a:t>
            </a:r>
            <a:r>
              <a:rPr lang="zh-CN" altLang="en-US" sz="2800">
                <a:latin typeface="Times New Roman" panose="02020603050405020304" charset="0"/>
                <a:cs typeface="Times New Roman" panose="02020603050405020304" charset="0"/>
                <a:sym typeface="+mn-ea"/>
              </a:rPr>
              <a:t> blocks the death signal, </a:t>
            </a:r>
            <a:r>
              <a:rPr lang="en-US" altLang="zh-CN" sz="2800">
                <a:latin typeface="Times New Roman" panose="02020603050405020304" charset="0"/>
                <a:cs typeface="Times New Roman" panose="02020603050405020304" charset="0"/>
                <a:sym typeface="+mn-ea"/>
              </a:rPr>
              <a:t>________ (allow) </a:t>
            </a:r>
            <a:r>
              <a:rPr lang="zh-CN" altLang="en-US" sz="2800">
                <a:latin typeface="Times New Roman" panose="02020603050405020304" charset="0"/>
                <a:cs typeface="Times New Roman" panose="02020603050405020304" charset="0"/>
                <a:sym typeface="+mn-ea"/>
              </a:rPr>
              <a:t>more heart cells to survive. As well as giving heart attack victims better outcomes, the drug now being developed could also </a:t>
            </a:r>
            <a:r>
              <a:rPr lang="zh-CN" altLang="en-US" sz="2800">
                <a:solidFill>
                  <a:srgbClr val="0000FF"/>
                </a:solidFill>
                <a:latin typeface="Times New Roman" panose="02020603050405020304" charset="0"/>
                <a:cs typeface="Times New Roman" panose="02020603050405020304" charset="0"/>
                <a:sym typeface="+mn-ea"/>
              </a:rPr>
              <a:t>extend </a:t>
            </a:r>
            <a:r>
              <a:rPr lang="zh-CN" altLang="en-US" sz="2800">
                <a:latin typeface="Times New Roman" panose="02020603050405020304" charset="0"/>
                <a:cs typeface="Times New Roman" panose="02020603050405020304" charset="0"/>
                <a:sym typeface="+mn-ea"/>
              </a:rPr>
              <a:t>the life of donor hearts </a:t>
            </a:r>
            <a:r>
              <a:rPr lang="en-US" altLang="zh-CN" sz="2800">
                <a:latin typeface="Times New Roman" panose="02020603050405020304" charset="0"/>
                <a:cs typeface="Times New Roman" panose="02020603050405020304" charset="0"/>
                <a:sym typeface="+mn-ea"/>
              </a:rPr>
              <a:t>_____ (use) </a:t>
            </a:r>
            <a:r>
              <a:rPr lang="zh-CN" altLang="en-US" sz="2800">
                <a:latin typeface="Times New Roman" panose="02020603050405020304" charset="0"/>
                <a:cs typeface="Times New Roman" panose="02020603050405020304" charset="0"/>
                <a:sym typeface="+mn-ea"/>
              </a:rPr>
              <a:t>for organ transplants</a:t>
            </a:r>
            <a:r>
              <a:rPr lang="en-US" altLang="zh-CN" sz="2800">
                <a:latin typeface="Times New Roman" panose="02020603050405020304" charset="0"/>
                <a:cs typeface="Times New Roman" panose="02020603050405020304" charset="0"/>
                <a:sym typeface="+mn-ea"/>
              </a:rPr>
              <a:t>.</a:t>
            </a:r>
            <a:endParaRPr lang="en-US" altLang="zh-CN" sz="2800">
              <a:latin typeface="Times New Roman" panose="02020603050405020304" charset="0"/>
              <a:cs typeface="Times New Roman" panose="02020603050405020304" charset="0"/>
              <a:sym typeface="+mn-ea"/>
            </a:endParaRPr>
          </a:p>
        </p:txBody>
      </p:sp>
      <p:pic>
        <p:nvPicPr>
          <p:cNvPr id="2" name="图片 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2675255" y="5566410"/>
            <a:ext cx="1494099" cy="1296000"/>
          </a:xfrm>
          <a:prstGeom prst="rect">
            <a:avLst/>
          </a:prstGeom>
        </p:spPr>
      </p:pic>
      <p:pic>
        <p:nvPicPr>
          <p:cNvPr id="3" name="图片 2"/>
          <p:cNvPicPr>
            <a:picLocks noChangeAspect="1"/>
          </p:cNvPicPr>
          <p:nvPr/>
        </p:nvPicPr>
        <p:blipFill>
          <a:blip r:embed="rId2">
            <a:clrChange>
              <a:clrFrom>
                <a:srgbClr val="FFFFFF">
                  <a:alpha val="100000"/>
                </a:srgbClr>
              </a:clrFrom>
              <a:clrTo>
                <a:srgbClr val="FFFFFF">
                  <a:alpha val="100000"/>
                  <a:alpha val="0"/>
                </a:srgbClr>
              </a:clrTo>
            </a:clrChange>
          </a:blip>
          <a:srcRect t="45793"/>
          <a:stretch>
            <a:fillRect/>
          </a:stretch>
        </p:blipFill>
        <p:spPr>
          <a:xfrm>
            <a:off x="10649585" y="97790"/>
            <a:ext cx="1139536" cy="1296000"/>
          </a:xfrm>
          <a:prstGeom prst="rect">
            <a:avLst/>
          </a:prstGeom>
        </p:spPr>
      </p:pic>
      <p:sp>
        <p:nvSpPr>
          <p:cNvPr id="4" name="文本框 3"/>
          <p:cNvSpPr txBox="1"/>
          <p:nvPr/>
        </p:nvSpPr>
        <p:spPr>
          <a:xfrm>
            <a:off x="5719445" y="1407795"/>
            <a:ext cx="1794510" cy="521970"/>
          </a:xfrm>
          <a:prstGeom prst="rect">
            <a:avLst/>
          </a:prstGeom>
          <a:noFill/>
        </p:spPr>
        <p:txBody>
          <a:bodyPr wrap="none" rtlCol="0" anchor="t">
            <a:spAutoFit/>
          </a:bodyPr>
          <a:p>
            <a:r>
              <a:rPr lang="zh-CN" altLang="en-US" sz="2800">
                <a:solidFill>
                  <a:srgbClr val="FF0000"/>
                </a:solidFill>
                <a:latin typeface="Times New Roman" panose="02020603050405020304" charset="0"/>
                <a:cs typeface="Times New Roman" panose="02020603050405020304" charset="0"/>
                <a:sym typeface="+mn-ea"/>
              </a:rPr>
              <a:t>potentially </a:t>
            </a:r>
            <a:endParaRPr lang="zh-CN" altLang="en-US"/>
          </a:p>
        </p:txBody>
      </p:sp>
      <p:sp>
        <p:nvSpPr>
          <p:cNvPr id="5" name="文本框 4"/>
          <p:cNvSpPr txBox="1"/>
          <p:nvPr/>
        </p:nvSpPr>
        <p:spPr>
          <a:xfrm>
            <a:off x="9049385" y="2279650"/>
            <a:ext cx="726440" cy="521970"/>
          </a:xfrm>
          <a:prstGeom prst="rect">
            <a:avLst/>
          </a:prstGeom>
          <a:noFill/>
        </p:spPr>
        <p:txBody>
          <a:bodyPr wrap="none" rtlCol="0" anchor="t">
            <a:spAutoFit/>
          </a:bodyPr>
          <a:p>
            <a:r>
              <a:rPr lang="zh-CN" altLang="en-US" sz="2800">
                <a:solidFill>
                  <a:srgbClr val="FF0000"/>
                </a:solidFill>
                <a:latin typeface="Times New Roman" panose="02020603050405020304" charset="0"/>
                <a:cs typeface="Times New Roman" panose="02020603050405020304" charset="0"/>
                <a:sym typeface="+mn-ea"/>
              </a:rPr>
              <a:t>but </a:t>
            </a:r>
            <a:endParaRPr lang="zh-CN" altLang="en-US"/>
          </a:p>
        </p:txBody>
      </p:sp>
      <p:sp>
        <p:nvSpPr>
          <p:cNvPr id="7" name="文本框 6"/>
          <p:cNvSpPr txBox="1"/>
          <p:nvPr/>
        </p:nvSpPr>
        <p:spPr>
          <a:xfrm>
            <a:off x="3580765" y="3996690"/>
            <a:ext cx="1517015" cy="521970"/>
          </a:xfrm>
          <a:prstGeom prst="rect">
            <a:avLst/>
          </a:prstGeom>
          <a:noFill/>
        </p:spPr>
        <p:txBody>
          <a:bodyPr wrap="none" rtlCol="0" anchor="t">
            <a:spAutoFit/>
          </a:bodyPr>
          <a:p>
            <a:r>
              <a:rPr lang="zh-CN" altLang="en-US" sz="2800">
                <a:solidFill>
                  <a:srgbClr val="FF0000"/>
                </a:solidFill>
                <a:latin typeface="Times New Roman" panose="02020603050405020304" charset="0"/>
                <a:cs typeface="Times New Roman" panose="02020603050405020304" charset="0"/>
                <a:sym typeface="+mn-ea"/>
              </a:rPr>
              <a:t>allowing </a:t>
            </a:r>
            <a:endParaRPr lang="zh-CN" altLang="en-US"/>
          </a:p>
        </p:txBody>
      </p:sp>
      <p:sp>
        <p:nvSpPr>
          <p:cNvPr id="8" name="文本框 7"/>
          <p:cNvSpPr txBox="1"/>
          <p:nvPr/>
        </p:nvSpPr>
        <p:spPr>
          <a:xfrm>
            <a:off x="5192395" y="4860290"/>
            <a:ext cx="923925" cy="521970"/>
          </a:xfrm>
          <a:prstGeom prst="rect">
            <a:avLst/>
          </a:prstGeom>
          <a:noFill/>
        </p:spPr>
        <p:txBody>
          <a:bodyPr wrap="none" rtlCol="0" anchor="t">
            <a:spAutoFit/>
          </a:bodyPr>
          <a:p>
            <a:r>
              <a:rPr lang="zh-CN" altLang="en-US" sz="2800">
                <a:solidFill>
                  <a:srgbClr val="FF0000"/>
                </a:solidFill>
                <a:latin typeface="Times New Roman" panose="02020603050405020304" charset="0"/>
                <a:cs typeface="Times New Roman" panose="02020603050405020304" charset="0"/>
                <a:sym typeface="+mn-ea"/>
              </a:rPr>
              <a:t>used </a:t>
            </a:r>
            <a:endParaRPr lang="zh-CN" altLang="en-US"/>
          </a:p>
        </p:txBody>
      </p:sp>
      <p:sp>
        <p:nvSpPr>
          <p:cNvPr id="9" name="文本框 8"/>
          <p:cNvSpPr txBox="1"/>
          <p:nvPr/>
        </p:nvSpPr>
        <p:spPr>
          <a:xfrm>
            <a:off x="9373235" y="3134995"/>
            <a:ext cx="627380" cy="521970"/>
          </a:xfrm>
          <a:prstGeom prst="rect">
            <a:avLst/>
          </a:prstGeom>
          <a:noFill/>
        </p:spPr>
        <p:txBody>
          <a:bodyPr wrap="none" rtlCol="0" anchor="t">
            <a:spAutoFit/>
          </a:bodyPr>
          <a:p>
            <a:r>
              <a:rPr lang="zh-CN" altLang="en-US" sz="2800">
                <a:solidFill>
                  <a:srgbClr val="FF0000"/>
                </a:solidFill>
                <a:latin typeface="Times New Roman" panose="02020603050405020304" charset="0"/>
                <a:cs typeface="Times New Roman" panose="02020603050405020304" charset="0"/>
                <a:sym typeface="+mn-ea"/>
              </a:rPr>
              <a:t>on </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4" grpId="1"/>
      <p:bldP spid="5" grpId="1"/>
      <p:bldP spid="7" grpId="1"/>
      <p:bldP spid="8" grpId="1"/>
      <p:bldP spid="9"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文本框 3"/>
          <p:cNvSpPr txBox="1"/>
          <p:nvPr/>
        </p:nvSpPr>
        <p:spPr>
          <a:xfrm>
            <a:off x="106680" y="751840"/>
            <a:ext cx="12098655" cy="4826000"/>
          </a:xfrm>
          <a:prstGeom prst="rect">
            <a:avLst/>
          </a:prstGeom>
          <a:noFill/>
        </p:spPr>
        <p:txBody>
          <a:bodyPr wrap="square" rtlCol="0">
            <a:spAutoFit/>
          </a:bodyPr>
          <a:lstStyle/>
          <a:p>
            <a:pPr indent="0" algn="l">
              <a:lnSpc>
                <a:spcPct val="90000"/>
              </a:lnSpc>
              <a:spcBef>
                <a:spcPts val="1000"/>
              </a:spcBef>
              <a:buClrTx/>
              <a:buSzTx/>
              <a:buFont typeface="Arial" panose="020B0604020202020204" pitchFamily="34" charset="0"/>
              <a:buNone/>
            </a:pPr>
            <a:r>
              <a:rPr lang="zh-CN" altLang="en-US" sz="2800">
                <a:latin typeface="Times New Roman" panose="02020603050405020304" charset="0"/>
                <a:ea typeface="华文中宋" panose="02010600040101010101" charset="-122"/>
                <a:cs typeface="Times New Roman" panose="02020603050405020304" charset="0"/>
                <a:sym typeface="+mn-ea"/>
              </a:rPr>
              <a:t>1. </a:t>
            </a:r>
            <a:r>
              <a:rPr lang="zh-CN" altLang="en-US" sz="2800">
                <a:solidFill>
                  <a:srgbClr val="0000FF"/>
                </a:solidFill>
                <a:latin typeface="Times New Roman" panose="02020603050405020304" charset="0"/>
                <a:cs typeface="Times New Roman" panose="02020603050405020304" charset="0"/>
                <a:sym typeface="+mn-ea"/>
              </a:rPr>
              <a:t>accelera</a:t>
            </a:r>
            <a:r>
              <a:rPr lang="en-US" altLang="zh-CN" sz="2800">
                <a:solidFill>
                  <a:srgbClr val="0000FF"/>
                </a:solidFill>
                <a:latin typeface="Times New Roman" panose="02020603050405020304" charset="0"/>
                <a:cs typeface="Times New Roman" panose="02020603050405020304" charset="0"/>
                <a:sym typeface="+mn-ea"/>
              </a:rPr>
              <a:t>te</a:t>
            </a:r>
            <a:r>
              <a:rPr lang="en-US" altLang="zh-CN" sz="2800">
                <a:latin typeface="Times New Roman" panose="02020603050405020304" charset="0"/>
                <a:ea typeface="华文中宋" panose="02010600040101010101" charset="-122"/>
                <a:cs typeface="Times New Roman" panose="02020603050405020304" charset="0"/>
                <a:sym typeface="+mn-ea"/>
              </a:rPr>
              <a:t>: to happen or to make sth happen faster or earlier （使）加速，加快</a:t>
            </a:r>
            <a:endParaRPr lang="en-US" altLang="zh-CN" sz="2800">
              <a:latin typeface="Times New Roman" panose="02020603050405020304" charset="0"/>
              <a:ea typeface="华文中宋" panose="02010600040101010101" charset="-122"/>
              <a:cs typeface="Times New Roman" panose="02020603050405020304" charset="0"/>
              <a:sym typeface="+mn-ea"/>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ea typeface="华文中宋" panose="02010600040101010101" charset="-122"/>
                <a:cs typeface="Times New Roman" panose="02020603050405020304" charset="0"/>
              </a:rPr>
              <a:t>Exposure to the sun can accelerate the ageing process.      </a:t>
            </a:r>
            <a:endParaRPr lang="en-US" altLang="zh-CN" sz="2800">
              <a:latin typeface="Times New Roman" panose="02020603050405020304" charset="0"/>
              <a:ea typeface="华文中宋" panose="02010600040101010101" charset="-122"/>
              <a:cs typeface="Times New Roman" panose="02020603050405020304" charset="0"/>
            </a:endParaRPr>
          </a:p>
          <a:p>
            <a:pPr indent="0" algn="l">
              <a:lnSpc>
                <a:spcPct val="90000"/>
              </a:lnSpc>
              <a:spcBef>
                <a:spcPts val="1000"/>
              </a:spcBef>
              <a:buClrTx/>
              <a:buSzTx/>
              <a:buFont typeface="Wingdings" panose="05000000000000000000" charset="0"/>
              <a:buNone/>
            </a:pPr>
            <a:r>
              <a:rPr lang="en-US" altLang="zh-CN" sz="2800">
                <a:latin typeface="Times New Roman" panose="02020603050405020304" charset="0"/>
                <a:ea typeface="华文中宋" panose="02010600040101010101" charset="-122"/>
                <a:cs typeface="Times New Roman" panose="02020603050405020304" charset="0"/>
                <a:sym typeface="+mn-ea"/>
              </a:rPr>
              <a:t>     </a:t>
            </a:r>
            <a:r>
              <a:rPr sz="2800">
                <a:latin typeface="Times New Roman" panose="02020603050405020304" charset="0"/>
                <a:ea typeface="华文中宋" panose="02010600040101010101" charset="-122"/>
                <a:cs typeface="Times New Roman" panose="02020603050405020304" charset="0"/>
                <a:sym typeface="+mn-ea"/>
              </a:rPr>
              <a:t>暴露在日光下会加快老化过程。</a:t>
            </a:r>
            <a:endParaRPr sz="2800">
              <a:latin typeface="Times New Roman" panose="02020603050405020304" charset="0"/>
              <a:ea typeface="华文中宋" panose="02010600040101010101" charset="-122"/>
              <a:cs typeface="Times New Roman" panose="02020603050405020304" charset="0"/>
              <a:sym typeface="+mn-ea"/>
            </a:endParaRPr>
          </a:p>
          <a:p>
            <a:pPr indent="0" algn="l">
              <a:lnSpc>
                <a:spcPct val="90000"/>
              </a:lnSpc>
              <a:spcBef>
                <a:spcPts val="1000"/>
              </a:spcBef>
              <a:buClrTx/>
              <a:buSzTx/>
              <a:buFont typeface="Arial" panose="020B0604020202020204" pitchFamily="34" charset="0"/>
              <a:buNone/>
            </a:pP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r>
              <a:rPr lang="en-US" altLang="zh-CN" sz="2800">
                <a:latin typeface="Times New Roman" panose="02020603050405020304" charset="0"/>
                <a:cs typeface="Times New Roman" panose="02020603050405020304" charset="0"/>
              </a:rPr>
              <a:t>2</a:t>
            </a:r>
            <a:r>
              <a:rPr lang="en-US" altLang="zh-CN" sz="3200">
                <a:latin typeface="Times New Roman" panose="02020603050405020304" charset="0"/>
                <a:cs typeface="Times New Roman" panose="02020603050405020304" charset="0"/>
              </a:rPr>
              <a:t>. </a:t>
            </a:r>
            <a:r>
              <a:rPr lang="en-US" altLang="zh-CN" sz="2800">
                <a:solidFill>
                  <a:srgbClr val="3333FF"/>
                </a:solidFill>
                <a:latin typeface="Times New Roman" panose="02020603050405020304" charset="0"/>
                <a:cs typeface="Times New Roman" panose="02020603050405020304" charset="0"/>
              </a:rPr>
              <a:t>ward off</a:t>
            </a:r>
            <a:r>
              <a:rPr lang="en-US" altLang="zh-CN" sz="2800"/>
              <a:t>: </a:t>
            </a:r>
            <a:r>
              <a:rPr sz="2800">
                <a:latin typeface="Times New Roman" panose="02020603050405020304" charset="0"/>
                <a:ea typeface="华文中宋" panose="02010600040101010101" charset="-122"/>
                <a:cs typeface="Times New Roman" panose="02020603050405020304" charset="0"/>
                <a:sym typeface="+mn-ea"/>
              </a:rPr>
              <a:t>to defend yourself against danger, illness, attack, etc. 防止，避免</a:t>
            </a:r>
            <a:endParaRPr sz="2800">
              <a:latin typeface="Times New Roman" panose="02020603050405020304" charset="0"/>
              <a:ea typeface="华文中宋" panose="02010600040101010101" charset="-122"/>
              <a:cs typeface="Times New Roman" panose="02020603050405020304" charset="0"/>
              <a:sym typeface="+mn-ea"/>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cs typeface="Times New Roman" panose="02020603050405020304" charset="0"/>
                <a:sym typeface="+mn-ea"/>
              </a:rPr>
              <a:t>Don’t forget insect repellent to ward off the mosquitoes. </a:t>
            </a:r>
            <a:endParaRPr lang="en-US" altLang="zh-CN" sz="2800">
              <a:latin typeface="Times New Roman" panose="02020603050405020304" charset="0"/>
              <a:cs typeface="Times New Roman" panose="02020603050405020304" charset="0"/>
              <a:sym typeface="+mn-ea"/>
            </a:endParaRPr>
          </a:p>
          <a:p>
            <a:pPr indent="0" algn="l">
              <a:lnSpc>
                <a:spcPct val="90000"/>
              </a:lnSpc>
              <a:spcBef>
                <a:spcPts val="1000"/>
              </a:spcBef>
              <a:buClrTx/>
              <a:buSzTx/>
              <a:buFont typeface="Wingdings" panose="05000000000000000000" charset="0"/>
              <a:buNone/>
            </a:pPr>
            <a:r>
              <a:rPr lang="en-US" altLang="zh-CN" sz="2800">
                <a:latin typeface="华文中宋" panose="02010600040101010101" charset="-122"/>
                <a:ea typeface="华文中宋" panose="02010600040101010101" charset="-122"/>
                <a:cs typeface="华文中宋" panose="02010600040101010101" charset="-122"/>
                <a:sym typeface="+mn-ea"/>
              </a:rPr>
              <a:t>    别忘了用驱虫剂来驱赶蚊子。      </a:t>
            </a:r>
            <a:endParaRPr lang="en-US" altLang="zh-CN" sz="2800">
              <a:latin typeface="Times New Roman" panose="02020603050405020304" charset="0"/>
              <a:cs typeface="Times New Roman" panose="02020603050405020304" charset="0"/>
              <a:sym typeface="+mn-ea"/>
            </a:endParaRPr>
          </a:p>
        </p:txBody>
      </p:sp>
      <p:sp>
        <p:nvSpPr>
          <p:cNvPr id="1048604" name="文本框 1"/>
          <p:cNvSpPr txBox="1"/>
          <p:nvPr/>
        </p:nvSpPr>
        <p:spPr>
          <a:xfrm>
            <a:off x="259715" y="2238375"/>
            <a:ext cx="1626870" cy="521970"/>
          </a:xfrm>
          <a:prstGeom prst="rect">
            <a:avLst/>
          </a:prstGeom>
          <a:solidFill>
            <a:srgbClr val="0070C0"/>
          </a:solidFill>
        </p:spPr>
        <p:txBody>
          <a:bodyPr wrap="square" rtlCol="0">
            <a:spAutoFit/>
          </a:bodyPr>
          <a:lstStyle/>
          <a:p>
            <a:r>
              <a:rPr kumimoji="1" lang="zh-CN" sz="2800" b="1" dirty="0">
                <a:solidFill>
                  <a:schemeClr val="lt1"/>
                </a:solidFill>
              </a:rPr>
              <a:t>翻译句子</a:t>
            </a:r>
            <a:endParaRPr kumimoji="1" lang="zh-CN" sz="2800" b="1" dirty="0">
              <a:solidFill>
                <a:schemeClr val="lt1"/>
              </a:solidFill>
            </a:endParaRPr>
          </a:p>
        </p:txBody>
      </p:sp>
      <p:sp>
        <p:nvSpPr>
          <p:cNvPr id="1048605" name="文本框 2"/>
          <p:cNvSpPr txBox="1"/>
          <p:nvPr/>
        </p:nvSpPr>
        <p:spPr>
          <a:xfrm>
            <a:off x="259715" y="2769870"/>
            <a:ext cx="9624060" cy="553085"/>
          </a:xfrm>
          <a:prstGeom prst="rect">
            <a:avLst/>
          </a:prstGeom>
          <a:noFill/>
        </p:spPr>
        <p:txBody>
          <a:bodyPr wrap="square" rtlCol="0">
            <a:spAutoFit/>
          </a:bodyPr>
          <a:lstStyle/>
          <a:p>
            <a:r>
              <a:rPr lang="en-US" altLang="zh-CN" sz="3000">
                <a:solidFill>
                  <a:srgbClr val="FF0000"/>
                </a:solidFill>
                <a:latin typeface="Times New Roman" panose="02020603050405020304" charset="0"/>
                <a:ea typeface="华文中宋" panose="02010600040101010101" charset="-122"/>
                <a:cs typeface="Times New Roman" panose="02020603050405020304" charset="0"/>
                <a:sym typeface="+mn-ea"/>
              </a:rPr>
              <a:t>They use special chemicals to accelerate the growth of crops.</a:t>
            </a:r>
            <a:endParaRPr lang="en-US" altLang="zh-CN" sz="3000">
              <a:solidFill>
                <a:srgbClr val="FF0000"/>
              </a:solidFill>
              <a:latin typeface="Times New Roman" panose="02020603050405020304" charset="0"/>
              <a:ea typeface="华文中宋" panose="02010600040101010101" charset="-122"/>
              <a:cs typeface="Times New Roman" panose="02020603050405020304" charset="0"/>
              <a:sym typeface="+mn-ea"/>
            </a:endParaRPr>
          </a:p>
        </p:txBody>
      </p:sp>
      <p:sp>
        <p:nvSpPr>
          <p:cNvPr id="1048606" name="文本框 4"/>
          <p:cNvSpPr txBox="1"/>
          <p:nvPr/>
        </p:nvSpPr>
        <p:spPr>
          <a:xfrm>
            <a:off x="269240" y="5612765"/>
            <a:ext cx="1626870" cy="521970"/>
          </a:xfrm>
          <a:prstGeom prst="rect">
            <a:avLst/>
          </a:prstGeom>
          <a:solidFill>
            <a:srgbClr val="0070C0"/>
          </a:solidFill>
        </p:spPr>
        <p:txBody>
          <a:bodyPr wrap="square" rtlCol="0">
            <a:spAutoFit/>
          </a:bodyPr>
          <a:lstStyle/>
          <a:p>
            <a:pPr lvl="0" algn="l">
              <a:buClrTx/>
              <a:buSzTx/>
              <a:buFontTx/>
            </a:pPr>
            <a:r>
              <a:rPr kumimoji="1" lang="zh-CN" sz="2800" b="1" dirty="0">
                <a:solidFill>
                  <a:schemeClr val="lt1"/>
                </a:solidFill>
                <a:sym typeface="+mn-ea"/>
              </a:rPr>
              <a:t>翻译句子</a:t>
            </a:r>
            <a:endParaRPr kumimoji="1" lang="zh-CN" sz="2800" b="1" dirty="0">
              <a:solidFill>
                <a:schemeClr val="lt1"/>
              </a:solidFill>
              <a:sym typeface="+mn-ea"/>
            </a:endParaRPr>
          </a:p>
        </p:txBody>
      </p:sp>
      <p:sp>
        <p:nvSpPr>
          <p:cNvPr id="1048607" name="文本框 5"/>
          <p:cNvSpPr txBox="1"/>
          <p:nvPr/>
        </p:nvSpPr>
        <p:spPr>
          <a:xfrm>
            <a:off x="269240" y="6106160"/>
            <a:ext cx="7626985" cy="553085"/>
          </a:xfrm>
          <a:prstGeom prst="rect">
            <a:avLst/>
          </a:prstGeom>
          <a:noFill/>
        </p:spPr>
        <p:txBody>
          <a:bodyPr wrap="square" rtlCol="0">
            <a:spAutoFit/>
          </a:bodyPr>
          <a:lstStyle/>
          <a:p>
            <a:r>
              <a:rPr sz="3000">
                <a:solidFill>
                  <a:srgbClr val="FF0000"/>
                </a:solidFill>
                <a:latin typeface="Times New Roman" panose="02020603050405020304" charset="0"/>
                <a:cs typeface="Times New Roman" panose="02020603050405020304" charset="0"/>
              </a:rPr>
              <a:t>In the winter I take vitamin C to ward off colds.</a:t>
            </a:r>
            <a:endParaRPr sz="3000">
              <a:solidFill>
                <a:srgbClr val="FF0000"/>
              </a:solidFill>
              <a:latin typeface="Times New Roman" panose="02020603050405020304" charset="0"/>
              <a:cs typeface="Times New Roman" panose="02020603050405020304" charset="0"/>
            </a:endParaRPr>
          </a:p>
        </p:txBody>
      </p:sp>
      <p:sp>
        <p:nvSpPr>
          <p:cNvPr id="1048608" name="文本框 7"/>
          <p:cNvSpPr txBox="1"/>
          <p:nvPr/>
        </p:nvSpPr>
        <p:spPr>
          <a:xfrm>
            <a:off x="2042795" y="2238375"/>
            <a:ext cx="6999605" cy="521970"/>
          </a:xfrm>
          <a:prstGeom prst="rect">
            <a:avLst/>
          </a:prstGeom>
          <a:noFill/>
        </p:spPr>
        <p:txBody>
          <a:bodyPr wrap="square" rtlCol="0" anchor="t">
            <a:spAutoFit/>
          </a:bodyPr>
          <a:lstStyle/>
          <a:p>
            <a:r>
              <a:rPr lang="zh-CN" altLang="en-US" sz="2800">
                <a:ea typeface="华文中宋" panose="02010600040101010101" charset="-122"/>
              </a:rPr>
              <a:t>他们使用特殊的化学品来加速农作物生长。</a:t>
            </a:r>
            <a:endParaRPr lang="zh-CN" altLang="en-US" sz="2800">
              <a:ea typeface="华文中宋" panose="02010600040101010101" charset="-122"/>
            </a:endParaRPr>
          </a:p>
        </p:txBody>
      </p:sp>
      <p:cxnSp>
        <p:nvCxnSpPr>
          <p:cNvPr id="3145728" name="直接连接符 8"/>
          <p:cNvCxnSpPr/>
          <p:nvPr/>
        </p:nvCxnSpPr>
        <p:spPr>
          <a:xfrm flipV="1">
            <a:off x="311150" y="3270250"/>
            <a:ext cx="9396000" cy="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45729" name="直接连接符 11"/>
          <p:cNvCxnSpPr/>
          <p:nvPr/>
        </p:nvCxnSpPr>
        <p:spPr>
          <a:xfrm>
            <a:off x="320675" y="6602095"/>
            <a:ext cx="7416000" cy="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0" y="0"/>
            <a:ext cx="1788795" cy="521970"/>
          </a:xfrm>
          <a:prstGeom prst="rect">
            <a:avLst/>
          </a:prstGeom>
          <a:solidFill>
            <a:schemeClr val="accent6"/>
          </a:solidFill>
        </p:spPr>
        <p:txBody>
          <a:bodyPr wrap="square" rtlCol="0">
            <a:spAutoFit/>
          </a:bodyPr>
          <a:p>
            <a:pPr lvl="0" algn="l">
              <a:buClrTx/>
              <a:buSzTx/>
              <a:buFontTx/>
            </a:pPr>
            <a:r>
              <a:rPr kumimoji="1" lang="zh-CN" sz="2800" b="1" dirty="0">
                <a:solidFill>
                  <a:schemeClr val="lt1"/>
                </a:solidFill>
                <a:sym typeface="+mn-ea"/>
              </a:rPr>
              <a:t>词汇讲解</a:t>
            </a:r>
            <a:r>
              <a:rPr kumimoji="1" lang="en-US" altLang="zh-CN" sz="2800" b="1" dirty="0">
                <a:solidFill>
                  <a:schemeClr val="lt1"/>
                </a:solidFill>
                <a:sym typeface="+mn-ea"/>
              </a:rPr>
              <a:t>1</a:t>
            </a:r>
            <a:endParaRPr kumimoji="1" lang="en-US" altLang="zh-CN" sz="2800" b="1" dirty="0">
              <a:solidFill>
                <a:schemeClr val="lt1"/>
              </a:solidFill>
              <a:sym typeface="+mn-ea"/>
            </a:endParaRPr>
          </a:p>
        </p:txBody>
      </p:sp>
      <p:sp>
        <p:nvSpPr>
          <p:cNvPr id="3" name="文本框 6"/>
          <p:cNvSpPr txBox="1"/>
          <p:nvPr/>
        </p:nvSpPr>
        <p:spPr>
          <a:xfrm>
            <a:off x="2052320" y="5612765"/>
            <a:ext cx="6495415" cy="521970"/>
          </a:xfrm>
          <a:prstGeom prst="rect">
            <a:avLst/>
          </a:prstGeom>
          <a:noFill/>
        </p:spPr>
        <p:txBody>
          <a:bodyPr wrap="square" rtlCol="0" anchor="t">
            <a:spAutoFit/>
          </a:bodyPr>
          <a:p>
            <a:r>
              <a:rPr lang="zh-CN" altLang="en-US" sz="2800">
                <a:latin typeface="华文中宋" panose="02010600040101010101" charset="-122"/>
                <a:ea typeface="华文中宋" panose="02010600040101010101" charset="-122"/>
              </a:rPr>
              <a:t>冬天我服用维生素C以预防感冒。</a:t>
            </a:r>
            <a:endParaRPr lang="zh-CN" altLang="en-US" sz="2800">
              <a:latin typeface="华文中宋" panose="02010600040101010101" charset="-122"/>
              <a:ea typeface="华文中宋" panose="0201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48602">
                                            <p:txEl>
                                              <p:pRg st="1" end="1"/>
                                            </p:txEl>
                                          </p:spTgt>
                                        </p:tgtEl>
                                        <p:attrNameLst>
                                          <p:attrName>style.visibility</p:attrName>
                                        </p:attrNameLst>
                                      </p:cBhvr>
                                      <p:to>
                                        <p:strVal val="visible"/>
                                      </p:to>
                                    </p:set>
                                    <p:animEffect transition="in" filter="wipe(down)">
                                      <p:cBhvr>
                                        <p:cTn id="7" dur="500"/>
                                        <p:tgtEl>
                                          <p:spTgt spid="104860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048602">
                                            <p:txEl>
                                              <p:pRg st="2" end="2"/>
                                            </p:txEl>
                                          </p:spTgt>
                                        </p:tgtEl>
                                        <p:attrNameLst>
                                          <p:attrName>style.visibility</p:attrName>
                                        </p:attrNameLst>
                                      </p:cBhvr>
                                      <p:to>
                                        <p:strVal val="visible"/>
                                      </p:to>
                                    </p:set>
                                    <p:animEffect transition="in" filter="wipe(down)">
                                      <p:cBhvr>
                                        <p:cTn id="10" dur="500"/>
                                        <p:tgtEl>
                                          <p:spTgt spid="104860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48604"/>
                                        </p:tgtEl>
                                        <p:attrNameLst>
                                          <p:attrName>style.visibility</p:attrName>
                                        </p:attrNameLst>
                                      </p:cBhvr>
                                      <p:to>
                                        <p:strVal val="visible"/>
                                      </p:to>
                                    </p:set>
                                    <p:animEffect transition="in" filter="blinds(horizontal)">
                                      <p:cBhvr>
                                        <p:cTn id="15" dur="500"/>
                                        <p:tgtEl>
                                          <p:spTgt spid="104860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48608"/>
                                        </p:tgtEl>
                                        <p:attrNameLst>
                                          <p:attrName>style.visibility</p:attrName>
                                        </p:attrNameLst>
                                      </p:cBhvr>
                                      <p:to>
                                        <p:strVal val="visible"/>
                                      </p:to>
                                    </p:set>
                                    <p:animEffect transition="in" filter="blinds(horizontal)">
                                      <p:cBhvr>
                                        <p:cTn id="18" dur="500"/>
                                        <p:tgtEl>
                                          <p:spTgt spid="1048608"/>
                                        </p:tgtEl>
                                      </p:cBhvr>
                                    </p:animEffect>
                                  </p:childTnLst>
                                </p:cTn>
                              </p:par>
                              <p:par>
                                <p:cTn id="19" presetID="3" presetClass="entr" presetSubtype="10" fill="hold" nodeType="withEffect">
                                  <p:stCondLst>
                                    <p:cond delay="0"/>
                                  </p:stCondLst>
                                  <p:childTnLst>
                                    <p:set>
                                      <p:cBhvr>
                                        <p:cTn id="20" dur="1" fill="hold">
                                          <p:stCondLst>
                                            <p:cond delay="0"/>
                                          </p:stCondLst>
                                        </p:cTn>
                                        <p:tgtEl>
                                          <p:spTgt spid="3145728"/>
                                        </p:tgtEl>
                                        <p:attrNameLst>
                                          <p:attrName>style.visibility</p:attrName>
                                        </p:attrNameLst>
                                      </p:cBhvr>
                                      <p:to>
                                        <p:strVal val="visible"/>
                                      </p:to>
                                    </p:set>
                                    <p:animEffect transition="in" filter="blinds(horizontal)">
                                      <p:cBhvr>
                                        <p:cTn id="21" dur="500"/>
                                        <p:tgtEl>
                                          <p:spTgt spid="314572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048605"/>
                                        </p:tgtEl>
                                        <p:attrNameLst>
                                          <p:attrName>style.visibility</p:attrName>
                                        </p:attrNameLst>
                                      </p:cBhvr>
                                      <p:to>
                                        <p:strVal val="visible"/>
                                      </p:to>
                                    </p:set>
                                    <p:animEffect transition="in" filter="blinds(horizontal)">
                                      <p:cBhvr>
                                        <p:cTn id="26" dur="500"/>
                                        <p:tgtEl>
                                          <p:spTgt spid="104860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048602">
                                            <p:txEl>
                                              <p:pRg st="7" end="7"/>
                                            </p:txEl>
                                          </p:spTgt>
                                        </p:tgtEl>
                                        <p:attrNameLst>
                                          <p:attrName>style.visibility</p:attrName>
                                        </p:attrNameLst>
                                      </p:cBhvr>
                                      <p:to>
                                        <p:strVal val="visible"/>
                                      </p:to>
                                    </p:set>
                                    <p:animEffect transition="in" filter="wipe(down)">
                                      <p:cBhvr>
                                        <p:cTn id="31" dur="500"/>
                                        <p:tgtEl>
                                          <p:spTgt spid="1048602">
                                            <p:txEl>
                                              <p:pRg st="7" end="7"/>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1048602">
                                            <p:txEl>
                                              <p:pRg st="8" end="8"/>
                                            </p:txEl>
                                          </p:spTgt>
                                        </p:tgtEl>
                                        <p:attrNameLst>
                                          <p:attrName>style.visibility</p:attrName>
                                        </p:attrNameLst>
                                      </p:cBhvr>
                                      <p:to>
                                        <p:strVal val="visible"/>
                                      </p:to>
                                    </p:set>
                                    <p:animEffect transition="in" filter="wipe(down)">
                                      <p:cBhvr>
                                        <p:cTn id="34" dur="500"/>
                                        <p:tgtEl>
                                          <p:spTgt spid="1048602">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048606"/>
                                        </p:tgtEl>
                                        <p:attrNameLst>
                                          <p:attrName>style.visibility</p:attrName>
                                        </p:attrNameLst>
                                      </p:cBhvr>
                                      <p:to>
                                        <p:strVal val="visible"/>
                                      </p:to>
                                    </p:set>
                                    <p:animEffect transition="in" filter="blinds(horizontal)">
                                      <p:cBhvr>
                                        <p:cTn id="39" dur="500"/>
                                        <p:tgtEl>
                                          <p:spTgt spid="1048606"/>
                                        </p:tgtEl>
                                      </p:cBhvr>
                                    </p:animEffect>
                                  </p:childTnLst>
                                </p:cTn>
                              </p:par>
                              <p:par>
                                <p:cTn id="40" presetID="22" presetClass="entr" presetSubtype="4" fill="hold" nodeType="withEffect">
                                  <p:stCondLst>
                                    <p:cond delay="0"/>
                                  </p:stCondLst>
                                  <p:childTnLst>
                                    <p:set>
                                      <p:cBhvr>
                                        <p:cTn id="41" dur="1" fill="hold">
                                          <p:stCondLst>
                                            <p:cond delay="0"/>
                                          </p:stCondLst>
                                        </p:cTn>
                                        <p:tgtEl>
                                          <p:spTgt spid="3145729"/>
                                        </p:tgtEl>
                                        <p:attrNameLst>
                                          <p:attrName>style.visibility</p:attrName>
                                        </p:attrNameLst>
                                      </p:cBhvr>
                                      <p:to>
                                        <p:strVal val="visible"/>
                                      </p:to>
                                    </p:set>
                                    <p:animEffect transition="in" filter="wipe(down)">
                                      <p:cBhvr>
                                        <p:cTn id="42" dur="500"/>
                                        <p:tgtEl>
                                          <p:spTgt spid="3145729"/>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blinds(horizontal)">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048607"/>
                                        </p:tgtEl>
                                        <p:attrNameLst>
                                          <p:attrName>style.visibility</p:attrName>
                                        </p:attrNameLst>
                                      </p:cBhvr>
                                      <p:to>
                                        <p:strVal val="visible"/>
                                      </p:to>
                                    </p:set>
                                    <p:animEffect transition="in" filter="blinds(horizontal)">
                                      <p:cBhvr>
                                        <p:cTn id="50" dur="500"/>
                                        <p:tgtEl>
                                          <p:spTgt spid="1048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4" grpId="0" bldLvl="0" animBg="1"/>
      <p:bldP spid="1048605" grpId="0"/>
      <p:bldP spid="1048605" grpId="1"/>
      <p:bldP spid="1048606" grpId="0" bldLvl="0" animBg="1"/>
      <p:bldP spid="1048606" grpId="1" animBg="1"/>
      <p:bldP spid="1048607" grpId="0"/>
      <p:bldP spid="1048607" grpId="1"/>
      <p:bldP spid="1048608"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文本框 3"/>
          <p:cNvSpPr txBox="1"/>
          <p:nvPr/>
        </p:nvSpPr>
        <p:spPr>
          <a:xfrm>
            <a:off x="106680" y="751840"/>
            <a:ext cx="12098655" cy="4826000"/>
          </a:xfrm>
          <a:prstGeom prst="rect">
            <a:avLst/>
          </a:prstGeom>
          <a:noFill/>
        </p:spPr>
        <p:txBody>
          <a:bodyPr wrap="square" rtlCol="0">
            <a:spAutoFit/>
          </a:bodyPr>
          <a:lstStyle/>
          <a:p>
            <a:pPr indent="0" algn="l">
              <a:lnSpc>
                <a:spcPct val="90000"/>
              </a:lnSpc>
              <a:spcBef>
                <a:spcPts val="1000"/>
              </a:spcBef>
              <a:buClrTx/>
              <a:buSzTx/>
              <a:buFont typeface="Arial" panose="020B0604020202020204" pitchFamily="34" charset="0"/>
              <a:buNone/>
            </a:pPr>
            <a:r>
              <a:rPr lang="en-US" altLang="zh-CN" sz="2800">
                <a:latin typeface="Times New Roman" panose="02020603050405020304" charset="0"/>
                <a:ea typeface="华文中宋" panose="02010600040101010101" charset="-122"/>
                <a:cs typeface="Times New Roman" panose="02020603050405020304" charset="0"/>
                <a:sym typeface="+mn-ea"/>
              </a:rPr>
              <a:t>3</a:t>
            </a:r>
            <a:r>
              <a:rPr lang="zh-CN" altLang="en-US" sz="2800">
                <a:latin typeface="Times New Roman" panose="02020603050405020304" charset="0"/>
                <a:ea typeface="华文中宋" panose="02010600040101010101" charset="-122"/>
                <a:cs typeface="Times New Roman" panose="02020603050405020304" charset="0"/>
                <a:sym typeface="+mn-ea"/>
              </a:rPr>
              <a:t>. </a:t>
            </a:r>
            <a:r>
              <a:rPr lang="en-US" sz="2800">
                <a:solidFill>
                  <a:srgbClr val="0000FF"/>
                </a:solidFill>
                <a:latin typeface="Times New Roman" panose="02020603050405020304" charset="0"/>
                <a:cs typeface="Times New Roman" panose="02020603050405020304" charset="0"/>
                <a:sym typeface="+mn-ea"/>
              </a:rPr>
              <a:t>enhance</a:t>
            </a:r>
            <a:r>
              <a:rPr lang="en-US" altLang="zh-CN" sz="2800">
                <a:latin typeface="Times New Roman" panose="02020603050405020304" charset="0"/>
                <a:ea typeface="华文中宋" panose="02010600040101010101" charset="-122"/>
                <a:cs typeface="Times New Roman" panose="02020603050405020304" charset="0"/>
                <a:sym typeface="+mn-ea"/>
              </a:rPr>
              <a:t>: to increase the good quality, value or status of sb/sth 提高；增强</a:t>
            </a:r>
            <a:endParaRPr lang="en-US" altLang="zh-CN" sz="2800">
              <a:latin typeface="Times New Roman" panose="02020603050405020304" charset="0"/>
              <a:ea typeface="华文中宋" panose="02010600040101010101" charset="-122"/>
              <a:cs typeface="Times New Roman" panose="02020603050405020304" charset="0"/>
              <a:sym typeface="+mn-ea"/>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ea typeface="华文中宋" panose="02010600040101010101" charset="-122"/>
                <a:cs typeface="Times New Roman" panose="02020603050405020304" charset="0"/>
              </a:rPr>
              <a:t>This is an opportunity to enhance the reputation of the company.       </a:t>
            </a:r>
            <a:endParaRPr lang="en-US" altLang="zh-CN" sz="2800">
              <a:latin typeface="Times New Roman" panose="02020603050405020304" charset="0"/>
              <a:ea typeface="华文中宋" panose="02010600040101010101" charset="-122"/>
              <a:cs typeface="Times New Roman" panose="02020603050405020304" charset="0"/>
            </a:endParaRPr>
          </a:p>
          <a:p>
            <a:pPr indent="0" algn="l">
              <a:lnSpc>
                <a:spcPct val="90000"/>
              </a:lnSpc>
              <a:spcBef>
                <a:spcPts val="1000"/>
              </a:spcBef>
              <a:buClrTx/>
              <a:buSzTx/>
              <a:buFont typeface="Wingdings" panose="05000000000000000000" charset="0"/>
              <a:buNone/>
            </a:pPr>
            <a:r>
              <a:rPr lang="en-US" altLang="zh-CN" sz="2800">
                <a:latin typeface="Times New Roman" panose="02020603050405020304" charset="0"/>
                <a:ea typeface="华文中宋" panose="02010600040101010101" charset="-122"/>
                <a:cs typeface="Times New Roman" panose="02020603050405020304" charset="0"/>
                <a:sym typeface="+mn-ea"/>
              </a:rPr>
              <a:t>     </a:t>
            </a:r>
            <a:r>
              <a:rPr sz="2800">
                <a:latin typeface="Times New Roman" panose="02020603050405020304" charset="0"/>
                <a:ea typeface="华文中宋" panose="02010600040101010101" charset="-122"/>
                <a:cs typeface="Times New Roman" panose="02020603050405020304" charset="0"/>
                <a:sym typeface="+mn-ea"/>
              </a:rPr>
              <a:t>这是提高公司声誉的机会。</a:t>
            </a:r>
            <a:endParaRPr sz="2800">
              <a:latin typeface="Times New Roman" panose="02020603050405020304" charset="0"/>
              <a:ea typeface="华文中宋" panose="02010600040101010101" charset="-122"/>
              <a:cs typeface="Times New Roman" panose="02020603050405020304" charset="0"/>
              <a:sym typeface="+mn-ea"/>
            </a:endParaRPr>
          </a:p>
          <a:p>
            <a:pPr indent="0" algn="l">
              <a:lnSpc>
                <a:spcPct val="90000"/>
              </a:lnSpc>
              <a:spcBef>
                <a:spcPts val="1000"/>
              </a:spcBef>
              <a:buClrTx/>
              <a:buSzTx/>
              <a:buFont typeface="Arial" panose="020B0604020202020204" pitchFamily="34" charset="0"/>
              <a:buNone/>
            </a:pP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r>
              <a:rPr lang="en-US" altLang="zh-CN" sz="2800">
                <a:latin typeface="Times New Roman" panose="02020603050405020304" charset="0"/>
                <a:cs typeface="Times New Roman" panose="02020603050405020304" charset="0"/>
              </a:rPr>
              <a:t>4</a:t>
            </a:r>
            <a:r>
              <a:rPr lang="en-US" altLang="zh-CN" sz="3200">
                <a:latin typeface="Times New Roman" panose="02020603050405020304" charset="0"/>
                <a:cs typeface="Times New Roman" panose="02020603050405020304" charset="0"/>
              </a:rPr>
              <a:t>. </a:t>
            </a:r>
            <a:r>
              <a:rPr lang="en-US" sz="2800">
                <a:solidFill>
                  <a:srgbClr val="0000FF"/>
                </a:solidFill>
                <a:latin typeface="Times New Roman" panose="02020603050405020304" charset="0"/>
                <a:cs typeface="Times New Roman" panose="02020603050405020304" charset="0"/>
              </a:rPr>
              <a:t>extend:</a:t>
            </a:r>
            <a:r>
              <a:rPr lang="en-US" altLang="zh-CN" sz="2800"/>
              <a:t> </a:t>
            </a:r>
            <a:r>
              <a:rPr sz="2800">
                <a:latin typeface="Times New Roman" panose="02020603050405020304" charset="0"/>
                <a:ea typeface="华文中宋" panose="02010600040101010101" charset="-122"/>
                <a:cs typeface="Times New Roman" panose="02020603050405020304" charset="0"/>
                <a:sym typeface="+mn-ea"/>
              </a:rPr>
              <a:t>to make sth last longer</a:t>
            </a:r>
            <a:r>
              <a:rPr lang="en-US" sz="2800">
                <a:latin typeface="Times New Roman" panose="02020603050405020304" charset="0"/>
                <a:ea typeface="华文中宋" panose="02010600040101010101" charset="-122"/>
                <a:cs typeface="Times New Roman" panose="02020603050405020304" charset="0"/>
                <a:sym typeface="+mn-ea"/>
              </a:rPr>
              <a:t> </a:t>
            </a:r>
            <a:endParaRPr sz="2800">
              <a:latin typeface="Times New Roman" panose="02020603050405020304" charset="0"/>
              <a:ea typeface="华文中宋" panose="02010600040101010101" charset="-122"/>
              <a:cs typeface="Times New Roman" panose="02020603050405020304" charset="0"/>
              <a:sym typeface="+mn-ea"/>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cs typeface="Times New Roman" panose="02020603050405020304" charset="0"/>
                <a:sym typeface="+mn-ea"/>
              </a:rPr>
              <a:t>Careful maintenance can extend the life of your car.  </a:t>
            </a:r>
            <a:endParaRPr lang="en-US" altLang="zh-CN" sz="2800">
              <a:latin typeface="Times New Roman" panose="02020603050405020304" charset="0"/>
              <a:cs typeface="Times New Roman" panose="02020603050405020304" charset="0"/>
              <a:sym typeface="+mn-ea"/>
            </a:endParaRPr>
          </a:p>
          <a:p>
            <a:pPr indent="0" algn="l">
              <a:lnSpc>
                <a:spcPct val="90000"/>
              </a:lnSpc>
              <a:spcBef>
                <a:spcPts val="1000"/>
              </a:spcBef>
              <a:buClrTx/>
              <a:buSzTx/>
              <a:buFont typeface="Wingdings" panose="05000000000000000000" charset="0"/>
              <a:buNone/>
            </a:pPr>
            <a:r>
              <a:rPr lang="en-US" altLang="zh-CN" sz="2800">
                <a:latin typeface="华文中宋" panose="02010600040101010101" charset="-122"/>
                <a:ea typeface="华文中宋" panose="02010600040101010101" charset="-122"/>
                <a:cs typeface="华文中宋" panose="02010600040101010101" charset="-122"/>
                <a:sym typeface="+mn-ea"/>
              </a:rPr>
              <a:t>    精心保养可延长汽车寿命。    </a:t>
            </a:r>
            <a:endParaRPr lang="en-US" altLang="zh-CN" sz="2800">
              <a:latin typeface="Times New Roman" panose="02020603050405020304" charset="0"/>
              <a:cs typeface="Times New Roman" panose="02020603050405020304" charset="0"/>
              <a:sym typeface="+mn-ea"/>
            </a:endParaRPr>
          </a:p>
        </p:txBody>
      </p:sp>
      <p:sp>
        <p:nvSpPr>
          <p:cNvPr id="1048604" name="文本框 1"/>
          <p:cNvSpPr txBox="1"/>
          <p:nvPr/>
        </p:nvSpPr>
        <p:spPr>
          <a:xfrm>
            <a:off x="259715" y="2238375"/>
            <a:ext cx="1626870" cy="521970"/>
          </a:xfrm>
          <a:prstGeom prst="rect">
            <a:avLst/>
          </a:prstGeom>
          <a:solidFill>
            <a:srgbClr val="0070C0"/>
          </a:solidFill>
        </p:spPr>
        <p:txBody>
          <a:bodyPr wrap="square" rtlCol="0">
            <a:spAutoFit/>
          </a:bodyPr>
          <a:lstStyle/>
          <a:p>
            <a:r>
              <a:rPr kumimoji="1" lang="zh-CN" sz="2800" b="1" dirty="0">
                <a:solidFill>
                  <a:schemeClr val="lt1"/>
                </a:solidFill>
              </a:rPr>
              <a:t>翻译句子</a:t>
            </a:r>
            <a:endParaRPr kumimoji="1" lang="zh-CN" sz="2800" b="1" dirty="0">
              <a:solidFill>
                <a:schemeClr val="lt1"/>
              </a:solidFill>
            </a:endParaRPr>
          </a:p>
        </p:txBody>
      </p:sp>
      <p:sp>
        <p:nvSpPr>
          <p:cNvPr id="1048605" name="文本框 2"/>
          <p:cNvSpPr txBox="1"/>
          <p:nvPr/>
        </p:nvSpPr>
        <p:spPr>
          <a:xfrm>
            <a:off x="259715" y="2769870"/>
            <a:ext cx="10379075" cy="553085"/>
          </a:xfrm>
          <a:prstGeom prst="rect">
            <a:avLst/>
          </a:prstGeom>
          <a:noFill/>
        </p:spPr>
        <p:txBody>
          <a:bodyPr wrap="square" rtlCol="0">
            <a:spAutoFit/>
          </a:bodyPr>
          <a:lstStyle/>
          <a:p>
            <a:r>
              <a:rPr sz="3000">
                <a:solidFill>
                  <a:srgbClr val="FF0000"/>
                </a:solidFill>
                <a:latin typeface="Times New Roman" panose="02020603050405020304" charset="0"/>
                <a:cs typeface="Times New Roman" panose="02020603050405020304" charset="0"/>
                <a:sym typeface="+mn-ea"/>
              </a:rPr>
              <a:t>Large paintings can enhance the feeling of space in small rooms</a:t>
            </a:r>
            <a:r>
              <a:rPr lang="en-US" sz="3000">
                <a:solidFill>
                  <a:srgbClr val="FF0000"/>
                </a:solidFill>
                <a:latin typeface="Times New Roman" panose="02020603050405020304" charset="0"/>
                <a:cs typeface="Times New Roman" panose="02020603050405020304" charset="0"/>
                <a:sym typeface="+mn-ea"/>
              </a:rPr>
              <a:t>.</a:t>
            </a:r>
            <a:endParaRPr lang="en-US" altLang="zh-CN" sz="3000">
              <a:solidFill>
                <a:srgbClr val="FF0000"/>
              </a:solidFill>
              <a:latin typeface="Times New Roman" panose="02020603050405020304" charset="0"/>
              <a:ea typeface="华文中宋" panose="02010600040101010101" charset="-122"/>
              <a:cs typeface="Times New Roman" panose="02020603050405020304" charset="0"/>
              <a:sym typeface="+mn-ea"/>
            </a:endParaRPr>
          </a:p>
        </p:txBody>
      </p:sp>
      <p:sp>
        <p:nvSpPr>
          <p:cNvPr id="1048606" name="文本框 4"/>
          <p:cNvSpPr txBox="1"/>
          <p:nvPr/>
        </p:nvSpPr>
        <p:spPr>
          <a:xfrm>
            <a:off x="269240" y="5612765"/>
            <a:ext cx="1626870" cy="521970"/>
          </a:xfrm>
          <a:prstGeom prst="rect">
            <a:avLst/>
          </a:prstGeom>
          <a:solidFill>
            <a:srgbClr val="0070C0"/>
          </a:solidFill>
        </p:spPr>
        <p:txBody>
          <a:bodyPr wrap="square" rtlCol="0">
            <a:spAutoFit/>
          </a:bodyPr>
          <a:lstStyle/>
          <a:p>
            <a:pPr lvl="0" algn="l">
              <a:buClrTx/>
              <a:buSzTx/>
              <a:buFontTx/>
            </a:pPr>
            <a:r>
              <a:rPr kumimoji="1" lang="zh-CN" sz="2800" b="1" dirty="0">
                <a:solidFill>
                  <a:schemeClr val="lt1"/>
                </a:solidFill>
                <a:sym typeface="+mn-ea"/>
              </a:rPr>
              <a:t>翻译句子</a:t>
            </a:r>
            <a:endParaRPr kumimoji="1" lang="zh-CN" sz="2800" b="1" dirty="0">
              <a:solidFill>
                <a:schemeClr val="lt1"/>
              </a:solidFill>
              <a:sym typeface="+mn-ea"/>
            </a:endParaRPr>
          </a:p>
        </p:txBody>
      </p:sp>
      <p:sp>
        <p:nvSpPr>
          <p:cNvPr id="1048607" name="文本框 5"/>
          <p:cNvSpPr txBox="1"/>
          <p:nvPr/>
        </p:nvSpPr>
        <p:spPr>
          <a:xfrm>
            <a:off x="269240" y="6106160"/>
            <a:ext cx="10368915" cy="553085"/>
          </a:xfrm>
          <a:prstGeom prst="rect">
            <a:avLst/>
          </a:prstGeom>
          <a:noFill/>
        </p:spPr>
        <p:txBody>
          <a:bodyPr wrap="square" rtlCol="0">
            <a:spAutoFit/>
          </a:bodyPr>
          <a:lstStyle/>
          <a:p>
            <a:r>
              <a:rPr sz="3000">
                <a:solidFill>
                  <a:srgbClr val="FF0000"/>
                </a:solidFill>
                <a:latin typeface="Times New Roman" panose="02020603050405020304" charset="0"/>
                <a:cs typeface="Times New Roman" panose="02020603050405020304" charset="0"/>
              </a:rPr>
              <a:t>They have extended the deadline by twenty-four hours. </a:t>
            </a:r>
            <a:endParaRPr sz="3000">
              <a:solidFill>
                <a:srgbClr val="FF0000"/>
              </a:solidFill>
              <a:latin typeface="Times New Roman" panose="02020603050405020304" charset="0"/>
              <a:cs typeface="Times New Roman" panose="02020603050405020304" charset="0"/>
            </a:endParaRPr>
          </a:p>
        </p:txBody>
      </p:sp>
      <p:sp>
        <p:nvSpPr>
          <p:cNvPr id="1048608" name="文本框 7"/>
          <p:cNvSpPr txBox="1"/>
          <p:nvPr/>
        </p:nvSpPr>
        <p:spPr>
          <a:xfrm>
            <a:off x="2042795" y="2238375"/>
            <a:ext cx="5763895" cy="521970"/>
          </a:xfrm>
          <a:prstGeom prst="rect">
            <a:avLst/>
          </a:prstGeom>
          <a:noFill/>
        </p:spPr>
        <p:txBody>
          <a:bodyPr wrap="square" rtlCol="0" anchor="t">
            <a:spAutoFit/>
          </a:bodyPr>
          <a:lstStyle/>
          <a:p>
            <a:r>
              <a:rPr lang="zh-CN" altLang="en-US" sz="2800">
                <a:ea typeface="华文中宋" panose="02010600040101010101" charset="-122"/>
              </a:rPr>
              <a:t>大幅画作能增加小房间的宽敞感。 </a:t>
            </a:r>
            <a:endParaRPr lang="zh-CN" altLang="en-US" sz="2800">
              <a:ea typeface="华文中宋" panose="02010600040101010101" charset="-122"/>
            </a:endParaRPr>
          </a:p>
        </p:txBody>
      </p:sp>
      <p:cxnSp>
        <p:nvCxnSpPr>
          <p:cNvPr id="3145728" name="直接连接符 8"/>
          <p:cNvCxnSpPr/>
          <p:nvPr/>
        </p:nvCxnSpPr>
        <p:spPr>
          <a:xfrm flipV="1">
            <a:off x="311150" y="3289300"/>
            <a:ext cx="9867265" cy="6985"/>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45729" name="直接连接符 11"/>
          <p:cNvCxnSpPr/>
          <p:nvPr/>
        </p:nvCxnSpPr>
        <p:spPr>
          <a:xfrm flipV="1">
            <a:off x="320675" y="6595745"/>
            <a:ext cx="8573135" cy="15875"/>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0" y="0"/>
            <a:ext cx="1788795" cy="521970"/>
          </a:xfrm>
          <a:prstGeom prst="rect">
            <a:avLst/>
          </a:prstGeom>
          <a:solidFill>
            <a:schemeClr val="accent6"/>
          </a:solidFill>
        </p:spPr>
        <p:txBody>
          <a:bodyPr wrap="square" rtlCol="0">
            <a:spAutoFit/>
          </a:bodyPr>
          <a:p>
            <a:pPr lvl="0" algn="l">
              <a:buClrTx/>
              <a:buSzTx/>
              <a:buFontTx/>
            </a:pPr>
            <a:r>
              <a:rPr kumimoji="1" lang="zh-CN" sz="2800" b="1" dirty="0">
                <a:solidFill>
                  <a:schemeClr val="lt1"/>
                </a:solidFill>
                <a:sym typeface="+mn-ea"/>
              </a:rPr>
              <a:t>词汇讲解</a:t>
            </a:r>
            <a:r>
              <a:rPr kumimoji="1" lang="en-US" altLang="zh-CN" sz="2800" b="1" dirty="0">
                <a:solidFill>
                  <a:schemeClr val="lt1"/>
                </a:solidFill>
                <a:sym typeface="+mn-ea"/>
              </a:rPr>
              <a:t>2</a:t>
            </a:r>
            <a:endParaRPr kumimoji="1" lang="en-US" altLang="zh-CN" sz="2800" b="1" dirty="0">
              <a:solidFill>
                <a:schemeClr val="lt1"/>
              </a:solidFill>
              <a:sym typeface="+mn-ea"/>
            </a:endParaRPr>
          </a:p>
        </p:txBody>
      </p:sp>
      <p:sp>
        <p:nvSpPr>
          <p:cNvPr id="3" name="文本框 6"/>
          <p:cNvSpPr txBox="1"/>
          <p:nvPr/>
        </p:nvSpPr>
        <p:spPr>
          <a:xfrm>
            <a:off x="2052320" y="5612765"/>
            <a:ext cx="6495415" cy="521970"/>
          </a:xfrm>
          <a:prstGeom prst="rect">
            <a:avLst/>
          </a:prstGeom>
          <a:noFill/>
        </p:spPr>
        <p:txBody>
          <a:bodyPr wrap="square" rtlCol="0" anchor="t">
            <a:spAutoFit/>
          </a:bodyPr>
          <a:p>
            <a:r>
              <a:rPr lang="zh-CN" altLang="en-US" sz="2800">
                <a:latin typeface="华文中宋" panose="02010600040101010101" charset="-122"/>
                <a:ea typeface="华文中宋" panose="02010600040101010101" charset="-122"/>
              </a:rPr>
              <a:t>他们已经将最后期限延长了24小时。</a:t>
            </a:r>
            <a:endParaRPr lang="zh-CN" altLang="en-US" sz="2800">
              <a:latin typeface="华文中宋" panose="02010600040101010101" charset="-122"/>
              <a:ea typeface="华文中宋" panose="0201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48602">
                                            <p:txEl>
                                              <p:pRg st="1" end="1"/>
                                            </p:txEl>
                                          </p:spTgt>
                                        </p:tgtEl>
                                        <p:attrNameLst>
                                          <p:attrName>style.visibility</p:attrName>
                                        </p:attrNameLst>
                                      </p:cBhvr>
                                      <p:to>
                                        <p:strVal val="visible"/>
                                      </p:to>
                                    </p:set>
                                    <p:animEffect transition="in" filter="wipe(down)">
                                      <p:cBhvr>
                                        <p:cTn id="7" dur="500"/>
                                        <p:tgtEl>
                                          <p:spTgt spid="104860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048602">
                                            <p:txEl>
                                              <p:pRg st="2" end="2"/>
                                            </p:txEl>
                                          </p:spTgt>
                                        </p:tgtEl>
                                        <p:attrNameLst>
                                          <p:attrName>style.visibility</p:attrName>
                                        </p:attrNameLst>
                                      </p:cBhvr>
                                      <p:to>
                                        <p:strVal val="visible"/>
                                      </p:to>
                                    </p:set>
                                    <p:animEffect transition="in" filter="wipe(down)">
                                      <p:cBhvr>
                                        <p:cTn id="10" dur="500"/>
                                        <p:tgtEl>
                                          <p:spTgt spid="104860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48604"/>
                                        </p:tgtEl>
                                        <p:attrNameLst>
                                          <p:attrName>style.visibility</p:attrName>
                                        </p:attrNameLst>
                                      </p:cBhvr>
                                      <p:to>
                                        <p:strVal val="visible"/>
                                      </p:to>
                                    </p:set>
                                    <p:animEffect transition="in" filter="blinds(horizontal)">
                                      <p:cBhvr>
                                        <p:cTn id="15" dur="500"/>
                                        <p:tgtEl>
                                          <p:spTgt spid="104860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48608"/>
                                        </p:tgtEl>
                                        <p:attrNameLst>
                                          <p:attrName>style.visibility</p:attrName>
                                        </p:attrNameLst>
                                      </p:cBhvr>
                                      <p:to>
                                        <p:strVal val="visible"/>
                                      </p:to>
                                    </p:set>
                                    <p:animEffect transition="in" filter="blinds(horizontal)">
                                      <p:cBhvr>
                                        <p:cTn id="18" dur="500"/>
                                        <p:tgtEl>
                                          <p:spTgt spid="1048608"/>
                                        </p:tgtEl>
                                      </p:cBhvr>
                                    </p:animEffect>
                                  </p:childTnLst>
                                </p:cTn>
                              </p:par>
                              <p:par>
                                <p:cTn id="19" presetID="3" presetClass="entr" presetSubtype="10" fill="hold" nodeType="withEffect">
                                  <p:stCondLst>
                                    <p:cond delay="0"/>
                                  </p:stCondLst>
                                  <p:childTnLst>
                                    <p:set>
                                      <p:cBhvr>
                                        <p:cTn id="20" dur="1" fill="hold">
                                          <p:stCondLst>
                                            <p:cond delay="0"/>
                                          </p:stCondLst>
                                        </p:cTn>
                                        <p:tgtEl>
                                          <p:spTgt spid="3145728"/>
                                        </p:tgtEl>
                                        <p:attrNameLst>
                                          <p:attrName>style.visibility</p:attrName>
                                        </p:attrNameLst>
                                      </p:cBhvr>
                                      <p:to>
                                        <p:strVal val="visible"/>
                                      </p:to>
                                    </p:set>
                                    <p:animEffect transition="in" filter="blinds(horizontal)">
                                      <p:cBhvr>
                                        <p:cTn id="21" dur="500"/>
                                        <p:tgtEl>
                                          <p:spTgt spid="314572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048605"/>
                                        </p:tgtEl>
                                        <p:attrNameLst>
                                          <p:attrName>style.visibility</p:attrName>
                                        </p:attrNameLst>
                                      </p:cBhvr>
                                      <p:to>
                                        <p:strVal val="visible"/>
                                      </p:to>
                                    </p:set>
                                    <p:animEffect transition="in" filter="blinds(horizontal)">
                                      <p:cBhvr>
                                        <p:cTn id="26" dur="500"/>
                                        <p:tgtEl>
                                          <p:spTgt spid="104860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048602">
                                            <p:txEl>
                                              <p:pRg st="7" end="7"/>
                                            </p:txEl>
                                          </p:spTgt>
                                        </p:tgtEl>
                                        <p:attrNameLst>
                                          <p:attrName>style.visibility</p:attrName>
                                        </p:attrNameLst>
                                      </p:cBhvr>
                                      <p:to>
                                        <p:strVal val="visible"/>
                                      </p:to>
                                    </p:set>
                                    <p:animEffect transition="in" filter="wipe(down)">
                                      <p:cBhvr>
                                        <p:cTn id="31" dur="500"/>
                                        <p:tgtEl>
                                          <p:spTgt spid="1048602">
                                            <p:txEl>
                                              <p:pRg st="7" end="7"/>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1048602">
                                            <p:txEl>
                                              <p:pRg st="8" end="8"/>
                                            </p:txEl>
                                          </p:spTgt>
                                        </p:tgtEl>
                                        <p:attrNameLst>
                                          <p:attrName>style.visibility</p:attrName>
                                        </p:attrNameLst>
                                      </p:cBhvr>
                                      <p:to>
                                        <p:strVal val="visible"/>
                                      </p:to>
                                    </p:set>
                                    <p:animEffect transition="in" filter="wipe(down)">
                                      <p:cBhvr>
                                        <p:cTn id="34" dur="500"/>
                                        <p:tgtEl>
                                          <p:spTgt spid="1048602">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048606"/>
                                        </p:tgtEl>
                                        <p:attrNameLst>
                                          <p:attrName>style.visibility</p:attrName>
                                        </p:attrNameLst>
                                      </p:cBhvr>
                                      <p:to>
                                        <p:strVal val="visible"/>
                                      </p:to>
                                    </p:set>
                                    <p:animEffect transition="in" filter="blinds(horizontal)">
                                      <p:cBhvr>
                                        <p:cTn id="39" dur="500"/>
                                        <p:tgtEl>
                                          <p:spTgt spid="1048606"/>
                                        </p:tgtEl>
                                      </p:cBhvr>
                                    </p:animEffect>
                                  </p:childTnLst>
                                </p:cTn>
                              </p:par>
                              <p:par>
                                <p:cTn id="40" presetID="22" presetClass="entr" presetSubtype="4" fill="hold" nodeType="withEffect">
                                  <p:stCondLst>
                                    <p:cond delay="0"/>
                                  </p:stCondLst>
                                  <p:childTnLst>
                                    <p:set>
                                      <p:cBhvr>
                                        <p:cTn id="41" dur="1" fill="hold">
                                          <p:stCondLst>
                                            <p:cond delay="0"/>
                                          </p:stCondLst>
                                        </p:cTn>
                                        <p:tgtEl>
                                          <p:spTgt spid="3145729"/>
                                        </p:tgtEl>
                                        <p:attrNameLst>
                                          <p:attrName>style.visibility</p:attrName>
                                        </p:attrNameLst>
                                      </p:cBhvr>
                                      <p:to>
                                        <p:strVal val="visible"/>
                                      </p:to>
                                    </p:set>
                                    <p:animEffect transition="in" filter="wipe(down)">
                                      <p:cBhvr>
                                        <p:cTn id="42" dur="500"/>
                                        <p:tgtEl>
                                          <p:spTgt spid="3145729"/>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blinds(horizontal)">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048607"/>
                                        </p:tgtEl>
                                        <p:attrNameLst>
                                          <p:attrName>style.visibility</p:attrName>
                                        </p:attrNameLst>
                                      </p:cBhvr>
                                      <p:to>
                                        <p:strVal val="visible"/>
                                      </p:to>
                                    </p:set>
                                    <p:animEffect transition="in" filter="blinds(horizontal)">
                                      <p:cBhvr>
                                        <p:cTn id="50" dur="500"/>
                                        <p:tgtEl>
                                          <p:spTgt spid="1048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4" grpId="0" bldLvl="0" animBg="1"/>
      <p:bldP spid="1048605" grpId="0"/>
      <p:bldP spid="1048605" grpId="1"/>
      <p:bldP spid="1048606" grpId="0" bldLvl="0" animBg="1"/>
      <p:bldP spid="1048606" grpId="1" animBg="1"/>
      <p:bldP spid="1048607" grpId="0"/>
      <p:bldP spid="1048607" grpId="1"/>
      <p:bldP spid="1048608"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191135" y="2671445"/>
            <a:ext cx="11856085" cy="1933575"/>
          </a:xfrm>
          <a:prstGeom prst="roundRect">
            <a:avLst>
              <a:gd name="adj" fmla="val 16667"/>
            </a:avLst>
          </a:prstGeom>
          <a:noFill/>
          <a:ln w="63500" cap="flat" cmpd="sng">
            <a:solidFill>
              <a:schemeClr val="accent2"/>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文本框 8"/>
          <p:cNvSpPr txBox="1"/>
          <p:nvPr/>
        </p:nvSpPr>
        <p:spPr>
          <a:xfrm>
            <a:off x="338455" y="2689225"/>
            <a:ext cx="11614785" cy="953135"/>
          </a:xfrm>
          <a:prstGeom prst="rect">
            <a:avLst/>
          </a:prstGeom>
          <a:noFill/>
        </p:spPr>
        <p:txBody>
          <a:bodyPr wrap="square">
            <a:spAutoFit/>
          </a:bodyPr>
          <a:lstStyle/>
          <a:p>
            <a:pPr algn="l"/>
            <a:r>
              <a:rPr lang="en-US" altLang="zh-CN" sz="2800">
                <a:solidFill>
                  <a:schemeClr val="tx1"/>
                </a:solidFill>
                <a:latin typeface="Times New Roman" panose="02020603050405020304" charset="0"/>
                <a:cs typeface="Times New Roman" panose="02020603050405020304" charset="0"/>
                <a:sym typeface="+mn-ea"/>
              </a:rPr>
              <a:t>This in turn helps your body better metabolizethe next flavonoids to come along, enhancing their natural medicinal effects.</a:t>
            </a:r>
            <a:endParaRPr lang="en-US" altLang="zh-CN" sz="2800">
              <a:solidFill>
                <a:schemeClr val="tx1"/>
              </a:solidFill>
              <a:latin typeface="Times New Roman" panose="02020603050405020304" charset="0"/>
              <a:cs typeface="Times New Roman" panose="02020603050405020304" charset="0"/>
              <a:sym typeface="+mn-ea"/>
            </a:endParaRPr>
          </a:p>
        </p:txBody>
      </p:sp>
      <p:sp>
        <p:nvSpPr>
          <p:cNvPr id="4" name="文本框 3"/>
          <p:cNvSpPr txBox="1"/>
          <p:nvPr/>
        </p:nvSpPr>
        <p:spPr>
          <a:xfrm>
            <a:off x="386080" y="3817620"/>
            <a:ext cx="967740" cy="521970"/>
          </a:xfrm>
          <a:prstGeom prst="rect">
            <a:avLst/>
          </a:prstGeom>
          <a:solidFill>
            <a:srgbClr val="0070C0"/>
          </a:solidFill>
        </p:spPr>
        <p:txBody>
          <a:bodyPr wrap="square" rtlCol="0">
            <a:spAutoFit/>
          </a:bodyPr>
          <a:lstStyle/>
          <a:p>
            <a:r>
              <a:rPr kumimoji="1" lang="zh-CN" altLang="en-US" sz="2800" b="1" dirty="0">
                <a:solidFill>
                  <a:schemeClr val="lt1"/>
                </a:solidFill>
              </a:rPr>
              <a:t>翻译</a:t>
            </a:r>
            <a:endParaRPr kumimoji="1" lang="zh-CN" altLang="en-US" sz="2800" b="1" dirty="0">
              <a:solidFill>
                <a:schemeClr val="lt1"/>
              </a:solidFill>
            </a:endParaRPr>
          </a:p>
        </p:txBody>
      </p:sp>
      <p:sp>
        <p:nvSpPr>
          <p:cNvPr id="10" name="文本框 9"/>
          <p:cNvSpPr txBox="1"/>
          <p:nvPr/>
        </p:nvSpPr>
        <p:spPr>
          <a:xfrm>
            <a:off x="1520190" y="3632835"/>
            <a:ext cx="10745470" cy="891540"/>
          </a:xfrm>
          <a:prstGeom prst="rect">
            <a:avLst/>
          </a:prstGeom>
          <a:noFill/>
        </p:spPr>
        <p:txBody>
          <a:bodyPr wrap="square" rtlCol="0">
            <a:spAutoFit/>
          </a:bodyPr>
          <a:lstStyle/>
          <a:p>
            <a:pPr algn="l">
              <a:buClrTx/>
              <a:buSzTx/>
              <a:buFontTx/>
            </a:pPr>
            <a:r>
              <a:rPr sz="2600">
                <a:ea typeface="华文中宋" panose="02010600040101010101" charset="-122"/>
              </a:rPr>
              <a:t>这反过来又能帮助你的身体更好地代谢即将到来的类黄酮，增强它们的天然药用效果。</a:t>
            </a:r>
            <a:endParaRPr sz="2600">
              <a:ea typeface="华文中宋" panose="02010600040101010101" charset="-122"/>
            </a:endParaRPr>
          </a:p>
        </p:txBody>
      </p:sp>
      <p:sp>
        <p:nvSpPr>
          <p:cNvPr id="1048610" name="文本框 16"/>
          <p:cNvSpPr txBox="1"/>
          <p:nvPr/>
        </p:nvSpPr>
        <p:spPr>
          <a:xfrm>
            <a:off x="0" y="0"/>
            <a:ext cx="1670050" cy="521970"/>
          </a:xfrm>
          <a:prstGeom prst="rect">
            <a:avLst/>
          </a:prstGeom>
          <a:solidFill>
            <a:schemeClr val="accent6"/>
          </a:solidFill>
        </p:spPr>
        <p:txBody>
          <a:bodyPr wrap="square" rtlCol="0">
            <a:spAutoFit/>
          </a:bodyPr>
          <a:lstStyle/>
          <a:p>
            <a:pPr algn="ctr"/>
            <a:r>
              <a:rPr kumimoji="1" lang="zh-CN" altLang="en-US" sz="2800" b="1" dirty="0">
                <a:solidFill>
                  <a:schemeClr val="lt1"/>
                </a:solidFill>
              </a:rPr>
              <a:t>句子翻译</a:t>
            </a:r>
            <a:endParaRPr kumimoji="1" lang="zh-CN" altLang="en-US" sz="2800" b="1" dirty="0">
              <a:solidFill>
                <a:schemeClr val="lt1"/>
              </a:solidFill>
            </a:endParaRPr>
          </a:p>
        </p:txBody>
      </p:sp>
      <p:sp>
        <p:nvSpPr>
          <p:cNvPr id="5" name="圆角矩形 4"/>
          <p:cNvSpPr/>
          <p:nvPr/>
        </p:nvSpPr>
        <p:spPr>
          <a:xfrm>
            <a:off x="191135" y="666750"/>
            <a:ext cx="11856085" cy="1816100"/>
          </a:xfrm>
          <a:prstGeom prst="roundRect">
            <a:avLst>
              <a:gd name="adj" fmla="val 16667"/>
            </a:avLst>
          </a:prstGeom>
          <a:noFill/>
          <a:ln w="63500" cap="flat" cmpd="sng">
            <a:solidFill>
              <a:schemeClr val="accent6"/>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文本框 5"/>
          <p:cNvSpPr txBox="1"/>
          <p:nvPr/>
        </p:nvSpPr>
        <p:spPr>
          <a:xfrm>
            <a:off x="338455" y="685800"/>
            <a:ext cx="11708765" cy="953135"/>
          </a:xfrm>
          <a:prstGeom prst="rect">
            <a:avLst/>
          </a:prstGeom>
          <a:noFill/>
        </p:spPr>
        <p:txBody>
          <a:bodyPr wrap="square">
            <a:spAutoFit/>
          </a:bodyPr>
          <a:lstStyle/>
          <a:p>
            <a:pPr algn="l"/>
            <a:r>
              <a:rPr lang="zh-CN" altLang="en-US" sz="2800">
                <a:latin typeface="Times New Roman" panose="02020603050405020304" charset="0"/>
                <a:cs typeface="Times New Roman" panose="02020603050405020304" charset="0"/>
                <a:sym typeface="+mn-ea"/>
              </a:rPr>
              <a:t>Exercise may also help </a:t>
            </a:r>
            <a:r>
              <a:rPr lang="zh-CN" altLang="en-US" sz="2800">
                <a:solidFill>
                  <a:schemeClr val="tx1"/>
                </a:solidFill>
                <a:latin typeface="Times New Roman" panose="02020603050405020304" charset="0"/>
                <a:cs typeface="Times New Roman" panose="02020603050405020304" charset="0"/>
                <a:sym typeface="+mn-ea"/>
              </a:rPr>
              <a:t>ward off</a:t>
            </a:r>
            <a:r>
              <a:rPr lang="zh-CN" altLang="en-US" sz="2800">
                <a:latin typeface="Times New Roman" panose="02020603050405020304" charset="0"/>
                <a:cs typeface="Times New Roman" panose="02020603050405020304" charset="0"/>
                <a:sym typeface="+mn-ea"/>
              </a:rPr>
              <a:t> cancer by activating a tumor suppressor gene, </a:t>
            </a:r>
            <a:r>
              <a:rPr lang="zh-CN" altLang="en-US" sz="2800">
                <a:effectLst/>
                <a:latin typeface="Times New Roman" panose="02020603050405020304" charset="0"/>
                <a:cs typeface="Times New Roman" panose="02020603050405020304" charset="0"/>
                <a:sym typeface="+mn-ea"/>
              </a:rPr>
              <a:t>which </a:t>
            </a:r>
            <a:r>
              <a:rPr lang="zh-CN" altLang="en-US" sz="2800">
                <a:latin typeface="Times New Roman" panose="02020603050405020304" charset="0"/>
                <a:cs typeface="Times New Roman" panose="02020603050405020304" charset="0"/>
                <a:sym typeface="+mn-ea"/>
              </a:rPr>
              <a:t>leaves less room for cancer cells to invade.</a:t>
            </a:r>
            <a:endParaRPr lang="en-US" altLang="zh-CN" sz="2800">
              <a:latin typeface="Times New Roman" panose="02020603050405020304" charset="0"/>
              <a:cs typeface="Times New Roman" panose="02020603050405020304" charset="0"/>
              <a:sym typeface="+mn-ea"/>
            </a:endParaRPr>
          </a:p>
        </p:txBody>
      </p:sp>
      <p:sp>
        <p:nvSpPr>
          <p:cNvPr id="12" name="文本框 11"/>
          <p:cNvSpPr txBox="1"/>
          <p:nvPr/>
        </p:nvSpPr>
        <p:spPr>
          <a:xfrm>
            <a:off x="351155" y="1802765"/>
            <a:ext cx="967740" cy="521970"/>
          </a:xfrm>
          <a:prstGeom prst="rect">
            <a:avLst/>
          </a:prstGeom>
          <a:solidFill>
            <a:srgbClr val="0070C0"/>
          </a:solidFill>
        </p:spPr>
        <p:txBody>
          <a:bodyPr wrap="square" rtlCol="0">
            <a:spAutoFit/>
          </a:bodyPr>
          <a:lstStyle/>
          <a:p>
            <a:r>
              <a:rPr kumimoji="1" lang="zh-CN" altLang="en-US" sz="2800" b="1" dirty="0">
                <a:solidFill>
                  <a:schemeClr val="lt1"/>
                </a:solidFill>
              </a:rPr>
              <a:t>翻译</a:t>
            </a:r>
            <a:endParaRPr kumimoji="1" lang="zh-CN" altLang="en-US" sz="2800" b="1" dirty="0">
              <a:solidFill>
                <a:schemeClr val="lt1"/>
              </a:solidFill>
            </a:endParaRPr>
          </a:p>
        </p:txBody>
      </p:sp>
      <p:sp>
        <p:nvSpPr>
          <p:cNvPr id="14" name="文本框 13"/>
          <p:cNvSpPr txBox="1"/>
          <p:nvPr/>
        </p:nvSpPr>
        <p:spPr>
          <a:xfrm>
            <a:off x="1520190" y="1571625"/>
            <a:ext cx="10728325" cy="891540"/>
          </a:xfrm>
          <a:prstGeom prst="rect">
            <a:avLst/>
          </a:prstGeom>
          <a:noFill/>
        </p:spPr>
        <p:txBody>
          <a:bodyPr wrap="square" rtlCol="0">
            <a:spAutoFit/>
          </a:bodyPr>
          <a:lstStyle/>
          <a:p>
            <a:pPr algn="l">
              <a:buClrTx/>
              <a:buSzTx/>
              <a:buFontTx/>
            </a:pPr>
            <a:r>
              <a:rPr sz="2600">
                <a:ea typeface="华文中宋" panose="02010600040101010101" charset="-122"/>
              </a:rPr>
              <a:t>运动还可以通过激活肿瘤抑制基因来帮助预防癌症，从而减少癌细胞入侵的空间。   </a:t>
            </a:r>
            <a:endParaRPr sz="2600">
              <a:ea typeface="华文中宋" panose="02010600040101010101" charset="-122"/>
            </a:endParaRPr>
          </a:p>
        </p:txBody>
      </p:sp>
      <p:sp>
        <p:nvSpPr>
          <p:cNvPr id="2" name="圆角矩形 1"/>
          <p:cNvSpPr/>
          <p:nvPr/>
        </p:nvSpPr>
        <p:spPr>
          <a:xfrm>
            <a:off x="191135" y="4806950"/>
            <a:ext cx="11856085" cy="1815465"/>
          </a:xfrm>
          <a:prstGeom prst="roundRect">
            <a:avLst>
              <a:gd name="adj" fmla="val 16667"/>
            </a:avLst>
          </a:prstGeom>
          <a:noFill/>
          <a:ln w="63500" cap="flat" cmpd="sng">
            <a:solidFill>
              <a:schemeClr val="accent5"/>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 name="文本框 2"/>
          <p:cNvSpPr txBox="1"/>
          <p:nvPr/>
        </p:nvSpPr>
        <p:spPr>
          <a:xfrm>
            <a:off x="338455" y="4825365"/>
            <a:ext cx="11614785" cy="953135"/>
          </a:xfrm>
          <a:prstGeom prst="rect">
            <a:avLst/>
          </a:prstGeom>
          <a:noFill/>
        </p:spPr>
        <p:txBody>
          <a:bodyPr wrap="square">
            <a:spAutoFit/>
          </a:bodyPr>
          <a:lstStyle/>
          <a:p>
            <a:pPr algn="l"/>
            <a:r>
              <a:rPr lang="en-US" altLang="zh-CN" sz="2800">
                <a:solidFill>
                  <a:schemeClr val="tx1"/>
                </a:solidFill>
                <a:latin typeface="Times New Roman" panose="02020603050405020304" charset="0"/>
                <a:cs typeface="Times New Roman" panose="02020603050405020304" charset="0"/>
                <a:sym typeface="+mn-ea"/>
              </a:rPr>
              <a:t>As well as giving heart attack victims better outcomes, the drug now being developed could also extend the life of donor hearts used for organ transplants.</a:t>
            </a:r>
            <a:endParaRPr lang="en-US" altLang="zh-CN" sz="2800">
              <a:solidFill>
                <a:schemeClr val="tx1"/>
              </a:solidFill>
              <a:latin typeface="Times New Roman" panose="02020603050405020304" charset="0"/>
              <a:cs typeface="Times New Roman" panose="02020603050405020304" charset="0"/>
              <a:sym typeface="+mn-ea"/>
            </a:endParaRPr>
          </a:p>
        </p:txBody>
      </p:sp>
      <p:sp>
        <p:nvSpPr>
          <p:cNvPr id="8" name="文本框 7"/>
          <p:cNvSpPr txBox="1"/>
          <p:nvPr/>
        </p:nvSpPr>
        <p:spPr>
          <a:xfrm>
            <a:off x="386080" y="5877560"/>
            <a:ext cx="967740" cy="521970"/>
          </a:xfrm>
          <a:prstGeom prst="rect">
            <a:avLst/>
          </a:prstGeom>
          <a:solidFill>
            <a:srgbClr val="0070C0"/>
          </a:solidFill>
        </p:spPr>
        <p:txBody>
          <a:bodyPr wrap="square" rtlCol="0">
            <a:spAutoFit/>
          </a:bodyPr>
          <a:lstStyle/>
          <a:p>
            <a:r>
              <a:rPr kumimoji="1" lang="zh-CN" altLang="en-US" sz="2800" b="1" dirty="0">
                <a:solidFill>
                  <a:schemeClr val="lt1"/>
                </a:solidFill>
              </a:rPr>
              <a:t>翻译</a:t>
            </a:r>
            <a:endParaRPr kumimoji="1" lang="zh-CN" altLang="en-US" sz="2800" b="1" dirty="0">
              <a:solidFill>
                <a:schemeClr val="lt1"/>
              </a:solidFill>
            </a:endParaRPr>
          </a:p>
        </p:txBody>
      </p:sp>
      <p:sp>
        <p:nvSpPr>
          <p:cNvPr id="11" name="文本框 10"/>
          <p:cNvSpPr txBox="1"/>
          <p:nvPr/>
        </p:nvSpPr>
        <p:spPr>
          <a:xfrm>
            <a:off x="1520190" y="5692775"/>
            <a:ext cx="10745470" cy="891540"/>
          </a:xfrm>
          <a:prstGeom prst="rect">
            <a:avLst/>
          </a:prstGeom>
          <a:noFill/>
        </p:spPr>
        <p:txBody>
          <a:bodyPr wrap="square" rtlCol="0">
            <a:spAutoFit/>
          </a:bodyPr>
          <a:lstStyle/>
          <a:p>
            <a:pPr algn="l">
              <a:buClrTx/>
              <a:buSzTx/>
              <a:buFontTx/>
            </a:pPr>
            <a:r>
              <a:rPr sz="2600">
                <a:ea typeface="华文中宋" panose="02010600040101010101" charset="-122"/>
              </a:rPr>
              <a:t>除了给心脏病患者带来更好的结果，目前正在开发的这种药物还可以延长用于器官移植的供体心脏的寿命。  </a:t>
            </a:r>
            <a:endParaRPr sz="2600">
              <a:ea typeface="华文中宋" panose="0201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10" grpId="0"/>
      <p:bldP spid="12" grpId="1" animBg="1"/>
      <p:bldP spid="14" grpId="0"/>
      <p:bldP spid="8" grpId="1" animBg="1"/>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文本框 8"/>
          <p:cNvSpPr txBox="1"/>
          <p:nvPr/>
        </p:nvSpPr>
        <p:spPr>
          <a:xfrm>
            <a:off x="1685289" y="-1"/>
            <a:ext cx="8820151" cy="1043940"/>
          </a:xfrm>
          <a:prstGeom prst="rect">
            <a:avLst/>
          </a:prstGeom>
          <a:ln w="12700">
            <a:miter lim="400000"/>
          </a:ln>
        </p:spPr>
        <p:txBody>
          <a:bodyPr lIns="45718" tIns="45718" rIns="45718" bIns="45718">
            <a:spAutoFit/>
          </a:bodyPr>
          <a:lstStyle/>
          <a:p>
            <a:pPr algn="ctr">
              <a:defRPr sz="3200" b="1">
                <a:latin typeface="+mn-lt"/>
                <a:ea typeface="+mn-ea"/>
                <a:cs typeface="+mn-cs"/>
                <a:sym typeface="Calibri" panose="020F0502020204030204"/>
              </a:defRPr>
            </a:pPr>
            <a:r>
              <a:rPr lang="en-US" sz="3200" b="1" dirty="0">
                <a:latin typeface="Calibri" panose="020F0502020204030204"/>
                <a:ea typeface="+mn-ea"/>
                <a:cs typeface="Calibri" panose="020F0502020204030204"/>
                <a:sym typeface="Calibri" panose="020F0502020204030204"/>
              </a:rPr>
              <a:t>4</a:t>
            </a:r>
            <a:r>
              <a:rPr sz="3200" b="1" dirty="0">
                <a:latin typeface="Calibri" panose="020F0502020204030204"/>
                <a:ea typeface="+mn-ea"/>
                <a:cs typeface="Calibri" panose="020F0502020204030204"/>
                <a:sym typeface="Calibri" panose="020F0502020204030204"/>
              </a:rPr>
              <a:t>.</a:t>
            </a:r>
            <a:r>
              <a:rPr lang="en-US" sz="3200" b="1" dirty="0">
                <a:latin typeface="Calibri" panose="020F0502020204030204"/>
                <a:ea typeface="+mn-ea"/>
                <a:cs typeface="Calibri" panose="020F0502020204030204"/>
                <a:sym typeface="Calibri" panose="020F0502020204030204"/>
              </a:rPr>
              <a:t> Free the art! Sell the art!</a:t>
            </a:r>
            <a:endParaRPr sz="3200" b="1" dirty="0">
              <a:latin typeface="Calibri" panose="020F0502020204030204"/>
              <a:ea typeface="+mn-ea"/>
              <a:cs typeface="Calibri" panose="020F0502020204030204"/>
              <a:sym typeface="Calibri" panose="020F0502020204030204"/>
            </a:endParaRPr>
          </a:p>
          <a:p>
            <a:pPr algn="ctr">
              <a:defRPr sz="2800" b="1">
                <a:solidFill>
                  <a:srgbClr val="ED7D31"/>
                </a:solidFill>
              </a:defRPr>
            </a:pPr>
            <a:r>
              <a:rPr lang="en-US" altLang="zh-CN" sz="3000" b="1" dirty="0">
                <a:solidFill>
                  <a:srgbClr val="ED7D31"/>
                </a:solidFill>
                <a:latin typeface="微软雅黑" panose="020B0503020204020204" charset="-122"/>
                <a:ea typeface="微软雅黑" panose="020B0503020204020204" charset="-122"/>
                <a:cs typeface="Calibri" panose="020F0502020204030204"/>
              </a:rPr>
              <a:t>  </a:t>
            </a:r>
            <a:r>
              <a:rPr lang="zh-CN" altLang="en-US" sz="3000" b="1" dirty="0">
                <a:solidFill>
                  <a:srgbClr val="ED7D31"/>
                </a:solidFill>
                <a:latin typeface="微软雅黑" panose="020B0503020204020204" charset="-122"/>
                <a:ea typeface="微软雅黑" panose="020B0503020204020204" charset="-122"/>
                <a:cs typeface="Calibri" panose="020F0502020204030204"/>
              </a:rPr>
              <a:t>还给艺术自由还是出卖了艺术？</a:t>
            </a:r>
            <a:endParaRPr lang="zh-CN" altLang="en-US" sz="3000" b="1" dirty="0">
              <a:solidFill>
                <a:srgbClr val="ED7D31"/>
              </a:solidFill>
              <a:latin typeface="微软雅黑" panose="020B0503020204020204" charset="-122"/>
              <a:ea typeface="微软雅黑" panose="020B0503020204020204" charset="-122"/>
              <a:cs typeface="Calibri" panose="020F0502020204030204"/>
            </a:endParaRPr>
          </a:p>
        </p:txBody>
      </p:sp>
      <p:pic>
        <p:nvPicPr>
          <p:cNvPr id="2" name="图片 2"/>
          <p:cNvPicPr>
            <a:picLocks noChangeAspect="1"/>
          </p:cNvPicPr>
          <p:nvPr/>
        </p:nvPicPr>
        <p:blipFill>
          <a:blip r:embed="rId1"/>
          <a:stretch>
            <a:fillRect/>
          </a:stretch>
        </p:blipFill>
        <p:spPr>
          <a:xfrm>
            <a:off x="901065" y="1259205"/>
            <a:ext cx="3987165" cy="5147945"/>
          </a:xfrm>
          <a:prstGeom prst="rect">
            <a:avLst/>
          </a:prstGeom>
          <a:noFill/>
          <a:ln>
            <a:noFill/>
          </a:ln>
        </p:spPr>
      </p:pic>
      <p:pic>
        <p:nvPicPr>
          <p:cNvPr id="4" name="图片 1"/>
          <p:cNvPicPr>
            <a:picLocks noChangeAspect="1"/>
          </p:cNvPicPr>
          <p:nvPr/>
        </p:nvPicPr>
        <p:blipFill>
          <a:blip r:embed="rId2"/>
          <a:stretch>
            <a:fillRect/>
          </a:stretch>
        </p:blipFill>
        <p:spPr>
          <a:xfrm>
            <a:off x="6863715" y="1240790"/>
            <a:ext cx="4091305" cy="5054600"/>
          </a:xfrm>
          <a:prstGeom prst="rect">
            <a:avLst/>
          </a:prstGeom>
          <a:noFill/>
          <a:ln>
            <a:noFill/>
          </a:ln>
        </p:spPr>
      </p:pic>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文本框 16"/>
          <p:cNvSpPr txBox="1"/>
          <p:nvPr/>
        </p:nvSpPr>
        <p:spPr>
          <a:xfrm>
            <a:off x="0" y="0"/>
            <a:ext cx="1591310" cy="520700"/>
          </a:xfrm>
          <a:prstGeom prst="rect">
            <a:avLst/>
          </a:prstGeom>
          <a:solidFill>
            <a:schemeClr val="accent6"/>
          </a:solidFill>
          <a:ln w="12700">
            <a:miter lim="400000"/>
          </a:ln>
        </p:spPr>
        <p:txBody>
          <a:bodyPr wrap="square" lIns="45718" tIns="45718" rIns="45718" bIns="45718">
            <a:spAutoFit/>
          </a:bodyPr>
          <a:lstStyle>
            <a:lvl1pPr>
              <a:defRPr sz="2800" b="1">
                <a:solidFill>
                  <a:srgbClr val="FFFFFF"/>
                </a:solidFill>
              </a:defRPr>
            </a:lvl1pPr>
          </a:lstStyle>
          <a:p>
            <a:r>
              <a:rPr>
                <a:latin typeface="微软雅黑" panose="020B0503020204020204" charset="-122"/>
                <a:ea typeface="微软雅黑" panose="020B0503020204020204" charset="-122"/>
              </a:rPr>
              <a:t>语篇填空</a:t>
            </a:r>
            <a:endParaRPr>
              <a:latin typeface="微软雅黑" panose="020B0503020204020204" charset="-122"/>
              <a:ea typeface="微软雅黑" panose="020B0503020204020204" charset="-122"/>
            </a:endParaRPr>
          </a:p>
        </p:txBody>
      </p:sp>
      <p:sp>
        <p:nvSpPr>
          <p:cNvPr id="185" name="文本框 2"/>
          <p:cNvSpPr txBox="1"/>
          <p:nvPr/>
        </p:nvSpPr>
        <p:spPr>
          <a:xfrm>
            <a:off x="90802" y="577841"/>
            <a:ext cx="11974201" cy="6237605"/>
          </a:xfrm>
          <a:prstGeom prst="rect">
            <a:avLst/>
          </a:prstGeom>
          <a:ln w="12700">
            <a:miter lim="400000"/>
          </a:ln>
        </p:spPr>
        <p:txBody>
          <a:bodyPr wrap="square" lIns="45718" tIns="45718" rIns="45718" bIns="45718">
            <a:spAutoFit/>
          </a:bodyPr>
          <a:lstStyle/>
          <a:p>
            <a:pPr>
              <a:lnSpc>
                <a:spcPts val="2820"/>
              </a:lnSpc>
              <a:defRPr sz="2600">
                <a:latin typeface="Times New Roman" panose="02020603050405020304"/>
                <a:ea typeface="Times New Roman" panose="02020603050405020304"/>
                <a:cs typeface="Times New Roman" panose="02020603050405020304"/>
                <a:sym typeface="Times New Roman" panose="02020603050405020304"/>
              </a:defRPr>
            </a:pPr>
            <a:r>
              <a:rPr sz="2700" dirty="0">
                <a:latin typeface="Times New Roman" panose="02020603050405020304"/>
                <a:ea typeface="Times New Roman" panose="02020603050405020304"/>
                <a:cs typeface="Times New Roman" panose="02020603050405020304"/>
                <a:sym typeface="Times New Roman" panose="02020603050405020304"/>
              </a:rPr>
              <a:t>    </a:t>
            </a:r>
            <a:r>
              <a:rPr lang="en-US" sz="2700" dirty="0">
                <a:latin typeface="Times New Roman" panose="02020603050405020304"/>
                <a:ea typeface="Times New Roman" panose="02020603050405020304"/>
                <a:cs typeface="Times New Roman" panose="02020603050405020304"/>
                <a:sym typeface="Times New Roman" panose="02020603050405020304"/>
              </a:rPr>
              <a:t> </a:t>
            </a:r>
            <a:r>
              <a:rPr sz="2700" dirty="0">
                <a:latin typeface="Times New Roman" panose="02020603050405020304"/>
                <a:ea typeface="Times New Roman" panose="02020603050405020304"/>
                <a:cs typeface="Times New Roman" panose="02020603050405020304"/>
                <a:sym typeface="Times New Roman" panose="02020603050405020304"/>
              </a:rPr>
              <a:t> </a:t>
            </a:r>
            <a:r>
              <a:rPr lang="en-US" dirty="0">
                <a:sym typeface="Times New Roman" panose="02020603050405020304"/>
              </a:rPr>
              <a:t>It is widely _______________ (acknowledge) that there can be good reasons for a museum to cut its collection—for example, to </a:t>
            </a:r>
            <a:r>
              <a:rPr lang="en-US" dirty="0" smtClean="0">
                <a:solidFill>
                  <a:srgbClr val="3333FF"/>
                </a:solidFill>
                <a:sym typeface="Times New Roman" panose="02020603050405020304"/>
              </a:rPr>
              <a:t>repatriate</a:t>
            </a:r>
            <a:r>
              <a:rPr lang="en-US" dirty="0">
                <a:sym typeface="Times New Roman" panose="02020603050405020304"/>
              </a:rPr>
              <a:t> looted artworks to their native lands. Even so, the __________ (propose) sale </a:t>
            </a:r>
            <a:r>
              <a:rPr lang="en-US" dirty="0" smtClean="0">
                <a:solidFill>
                  <a:srgbClr val="3333FF"/>
                </a:solidFill>
                <a:sym typeface="Times New Roman" panose="02020603050405020304"/>
              </a:rPr>
              <a:t>generate</a:t>
            </a:r>
            <a:r>
              <a:rPr lang="en-US" dirty="0" smtClean="0">
                <a:solidFill>
                  <a:schemeClr val="tx1"/>
                </a:solidFill>
                <a:sym typeface="Times New Roman" panose="02020603050405020304"/>
              </a:rPr>
              <a:t>d</a:t>
            </a:r>
            <a:r>
              <a:rPr lang="en-US" dirty="0">
                <a:sym typeface="Times New Roman" panose="02020603050405020304"/>
              </a:rPr>
              <a:t> a lot of anger. The Los Angeles Times’ art critic, Christopher Knight, called it “____  ugly swindle,” which intended to “trash the art collection.” Knight argued that sales from a museum’s collection should never be used to fund its ___________ (operate) expenses.</a:t>
            </a:r>
            <a:endParaRPr lang="en-US" dirty="0">
              <a:sym typeface="Times New Roman" panose="02020603050405020304"/>
            </a:endParaRPr>
          </a:p>
          <a:p>
            <a:pPr>
              <a:lnSpc>
                <a:spcPts val="2820"/>
              </a:lnSpc>
              <a:defRPr sz="2600">
                <a:latin typeface="Times New Roman" panose="02020603050405020304"/>
                <a:ea typeface="Times New Roman" panose="02020603050405020304"/>
                <a:cs typeface="Times New Roman" panose="02020603050405020304"/>
                <a:sym typeface="Times New Roman" panose="02020603050405020304"/>
              </a:defRPr>
            </a:pPr>
            <a:r>
              <a:rPr lang="en-US" dirty="0">
                <a:sym typeface="Times New Roman" panose="02020603050405020304"/>
              </a:rPr>
              <a:t>      Knight isn’t alone. Many commentators believe that no museum should ever disobtain any significant work of art except to repatriate it—____________ (particular) when the museum proposes to put the work back onto the private market. The idea appears to be that museums should have all the art. The underlying justification for that is the admirable </a:t>
            </a:r>
            <a:r>
              <a:rPr lang="en-US" dirty="0" smtClean="0">
                <a:solidFill>
                  <a:srgbClr val="3333FF"/>
                </a:solidFill>
                <a:sym typeface="Times New Roman" panose="02020603050405020304"/>
              </a:rPr>
              <a:t>notion</a:t>
            </a:r>
            <a:r>
              <a:rPr lang="en-US" dirty="0">
                <a:sym typeface="Times New Roman" panose="02020603050405020304"/>
              </a:rPr>
              <a:t> that all the important art should be available for the public to view and for scholars _________ (study). </a:t>
            </a:r>
            <a:endParaRPr lang="en-US" dirty="0">
              <a:sym typeface="Times New Roman" panose="02020603050405020304"/>
            </a:endParaRPr>
          </a:p>
          <a:p>
            <a:pPr>
              <a:lnSpc>
                <a:spcPts val="2820"/>
              </a:lnSpc>
              <a:defRPr sz="2600">
                <a:latin typeface="Times New Roman" panose="02020603050405020304"/>
                <a:ea typeface="Times New Roman" panose="02020603050405020304"/>
                <a:cs typeface="Times New Roman" panose="02020603050405020304"/>
                <a:sym typeface="Times New Roman" panose="02020603050405020304"/>
              </a:defRPr>
            </a:pPr>
            <a:r>
              <a:rPr lang="en-US" dirty="0">
                <a:sym typeface="Times New Roman" panose="02020603050405020304"/>
              </a:rPr>
              <a:t>      In any case, the argument _____  major museums should have all the important art because it then will be available for public view is </a:t>
            </a:r>
            <a:r>
              <a:rPr lang="en-US" dirty="0" smtClean="0">
                <a:solidFill>
                  <a:srgbClr val="3333FF"/>
                </a:solidFill>
                <a:sym typeface="Times New Roman" panose="02020603050405020304"/>
              </a:rPr>
              <a:t>detach</a:t>
            </a:r>
            <a:r>
              <a:rPr lang="en-US" dirty="0" smtClean="0">
                <a:solidFill>
                  <a:schemeClr val="tx1"/>
                </a:solidFill>
                <a:sym typeface="Times New Roman" panose="02020603050405020304"/>
              </a:rPr>
              <a:t>ed</a:t>
            </a:r>
            <a:r>
              <a:rPr lang="en-US" dirty="0">
                <a:sym typeface="Times New Roman" panose="02020603050405020304"/>
              </a:rPr>
              <a:t> from reality. That’s not ____ these institutions operate. At any given time, the Guggenheim _________ (display) about 2 percent of its collection. Many less familiar but important artists ________ (keep) completely in storage, virtually all of their work invisible</a:t>
            </a:r>
            <a:endParaRPr lang="en-US" dirty="0">
              <a:sym typeface="Times New Roman" panose="02020603050405020304"/>
            </a:endParaRPr>
          </a:p>
        </p:txBody>
      </p:sp>
      <p:sp>
        <p:nvSpPr>
          <p:cNvPr id="186" name="文本框 4"/>
          <p:cNvSpPr txBox="1"/>
          <p:nvPr/>
        </p:nvSpPr>
        <p:spPr>
          <a:xfrm>
            <a:off x="1844675" y="31115"/>
            <a:ext cx="5836920" cy="459105"/>
          </a:xfrm>
          <a:prstGeom prst="rect">
            <a:avLst/>
          </a:prstGeom>
          <a:ln w="12700">
            <a:miter lim="400000"/>
          </a:ln>
        </p:spPr>
        <p:txBody>
          <a:bodyPr wrap="square" lIns="45718" tIns="45718" rIns="45718" bIns="45718">
            <a:spAutoFit/>
          </a:bodyPr>
          <a:lstStyle>
            <a:lvl1pPr>
              <a:defRPr sz="2400" b="1">
                <a:solidFill>
                  <a:schemeClr val="accent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dirty="0" smtClean="0">
                <a:solidFill>
                  <a:srgbClr val="ED7D31"/>
                </a:solidFill>
              </a:rPr>
              <a:t>（《</a:t>
            </a:r>
            <a:r>
              <a:rPr lang="zh-CN" altLang="en-US" dirty="0">
                <a:solidFill>
                  <a:srgbClr val="ED7D31"/>
                </a:solidFill>
              </a:rPr>
              <a:t>理性</a:t>
            </a:r>
            <a:r>
              <a:rPr dirty="0" smtClean="0">
                <a:solidFill>
                  <a:srgbClr val="ED7D31"/>
                </a:solidFill>
              </a:rPr>
              <a:t>》</a:t>
            </a:r>
            <a:r>
              <a:rPr dirty="0">
                <a:solidFill>
                  <a:srgbClr val="ED7D31"/>
                </a:solidFill>
              </a:rPr>
              <a:t>2022</a:t>
            </a:r>
            <a:r>
              <a:rPr dirty="0" smtClean="0">
                <a:solidFill>
                  <a:srgbClr val="ED7D31"/>
                </a:solidFill>
              </a:rPr>
              <a:t>年</a:t>
            </a:r>
            <a:r>
              <a:rPr lang="en-US" dirty="0" smtClean="0">
                <a:solidFill>
                  <a:srgbClr val="ED7D31"/>
                </a:solidFill>
              </a:rPr>
              <a:t>3</a:t>
            </a:r>
            <a:r>
              <a:rPr dirty="0" smtClean="0">
                <a:solidFill>
                  <a:srgbClr val="ED7D31"/>
                </a:solidFill>
              </a:rPr>
              <a:t>月</a:t>
            </a:r>
            <a:r>
              <a:rPr lang="zh-CN" dirty="0" smtClean="0">
                <a:solidFill>
                  <a:srgbClr val="ED7D31"/>
                </a:solidFill>
              </a:rPr>
              <a:t>刊</a:t>
            </a:r>
            <a:r>
              <a:rPr dirty="0" smtClean="0">
                <a:solidFill>
                  <a:srgbClr val="ED7D31"/>
                </a:solidFill>
              </a:rPr>
              <a:t> </a:t>
            </a:r>
            <a:r>
              <a:rPr lang="en-US" dirty="0" smtClean="0">
                <a:solidFill>
                  <a:srgbClr val="ED7D31"/>
                </a:solidFill>
              </a:rPr>
              <a:t>50-54</a:t>
            </a:r>
            <a:r>
              <a:rPr lang="zh-CN" dirty="0" smtClean="0">
                <a:solidFill>
                  <a:srgbClr val="ED7D31"/>
                </a:solidFill>
              </a:rPr>
              <a:t>页</a:t>
            </a:r>
            <a:r>
              <a:rPr dirty="0" smtClean="0">
                <a:solidFill>
                  <a:srgbClr val="ED7D31"/>
                </a:solidFill>
              </a:rPr>
              <a:t>）</a:t>
            </a:r>
            <a:endParaRPr dirty="0">
              <a:solidFill>
                <a:srgbClr val="ED7D31"/>
              </a:solidFill>
            </a:endParaRPr>
          </a:p>
        </p:txBody>
      </p:sp>
      <p:sp>
        <p:nvSpPr>
          <p:cNvPr id="2" name="文本框 2"/>
          <p:cNvSpPr txBox="1"/>
          <p:nvPr/>
        </p:nvSpPr>
        <p:spPr>
          <a:xfrm>
            <a:off x="2804795" y="1197610"/>
            <a:ext cx="1798955" cy="520700"/>
          </a:xfrm>
          <a:prstGeom prst="rect">
            <a:avLst/>
          </a:prstGeom>
          <a:ln w="12700">
            <a:miter lim="400000"/>
          </a:ln>
        </p:spPr>
        <p:txBody>
          <a:bodyPr wrap="square" lIns="45718" tIns="45718" rIns="45718" bIns="45718">
            <a:spAutoFit/>
          </a:bodyPr>
          <a:lstStyle>
            <a:lvl1pPr>
              <a:defRPr sz="26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US" sz="2800" dirty="0">
                <a:sym typeface="Times New Roman" panose="02020603050405020304"/>
              </a:rPr>
              <a:t>proposed</a:t>
            </a:r>
            <a:endParaRPr lang="en-US" sz="2800" dirty="0"/>
          </a:p>
        </p:txBody>
      </p:sp>
      <p:sp>
        <p:nvSpPr>
          <p:cNvPr id="3" name="文本框 3"/>
          <p:cNvSpPr txBox="1"/>
          <p:nvPr/>
        </p:nvSpPr>
        <p:spPr>
          <a:xfrm>
            <a:off x="3637915" y="2295525"/>
            <a:ext cx="1858645" cy="520700"/>
          </a:xfrm>
          <a:prstGeom prst="rect">
            <a:avLst/>
          </a:prstGeom>
          <a:ln w="12700">
            <a:miter lim="400000"/>
          </a:ln>
        </p:spPr>
        <p:txBody>
          <a:bodyPr wrap="square" lIns="45718" tIns="45718" rIns="45718" bIns="45718">
            <a:spAutoFit/>
          </a:bodyPr>
          <a:lstStyle>
            <a:lvl1pPr>
              <a:defRPr sz="26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US" sz="2800" dirty="0">
                <a:sym typeface="Times New Roman" panose="02020603050405020304"/>
              </a:rPr>
              <a:t>operating</a:t>
            </a:r>
            <a:endParaRPr lang="en-US" sz="2800" dirty="0"/>
          </a:p>
        </p:txBody>
      </p:sp>
      <p:sp>
        <p:nvSpPr>
          <p:cNvPr id="4" name="文本框 4"/>
          <p:cNvSpPr txBox="1"/>
          <p:nvPr/>
        </p:nvSpPr>
        <p:spPr>
          <a:xfrm>
            <a:off x="11335385" y="5173345"/>
            <a:ext cx="1039495" cy="520700"/>
          </a:xfrm>
          <a:prstGeom prst="rect">
            <a:avLst/>
          </a:prstGeom>
          <a:ln w="12700">
            <a:miter lim="400000"/>
          </a:ln>
        </p:spPr>
        <p:txBody>
          <a:bodyPr wrap="square" lIns="45718" tIns="45718" rIns="45718" bIns="45718">
            <a:spAutoFit/>
          </a:bodyPr>
          <a:lstStyle>
            <a:lvl1pPr>
              <a:defRPr sz="26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US" sz="2800" dirty="0">
                <a:sym typeface="+mn-ea"/>
              </a:rPr>
              <a:t>how</a:t>
            </a:r>
            <a:r>
              <a:rPr lang="en-US" sz="2800" dirty="0" smtClean="0">
                <a:sym typeface="+mn-ea"/>
              </a:rPr>
              <a:t> </a:t>
            </a:r>
            <a:endParaRPr sz="2800" dirty="0">
              <a:sym typeface="+mn-ea"/>
            </a:endParaRPr>
          </a:p>
        </p:txBody>
      </p:sp>
      <p:sp>
        <p:nvSpPr>
          <p:cNvPr id="5" name="文本框 5"/>
          <p:cNvSpPr txBox="1"/>
          <p:nvPr/>
        </p:nvSpPr>
        <p:spPr>
          <a:xfrm>
            <a:off x="8239391" y="2989370"/>
            <a:ext cx="1743078" cy="520700"/>
          </a:xfrm>
          <a:prstGeom prst="rect">
            <a:avLst/>
          </a:prstGeom>
          <a:ln w="12700">
            <a:miter lim="400000"/>
          </a:ln>
        </p:spPr>
        <p:txBody>
          <a:bodyPr lIns="45718" tIns="45718" rIns="45718" bIns="45718">
            <a:spAutoFit/>
          </a:bodyPr>
          <a:lstStyle>
            <a:lvl1pPr>
              <a:defRPr sz="26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US" sz="2800" dirty="0">
                <a:sym typeface="Times New Roman" panose="02020603050405020304"/>
              </a:rPr>
              <a:t>particularly</a:t>
            </a:r>
            <a:endParaRPr sz="2800" dirty="0">
              <a:sym typeface="+mn-ea"/>
            </a:endParaRPr>
          </a:p>
        </p:txBody>
      </p:sp>
      <p:sp>
        <p:nvSpPr>
          <p:cNvPr id="6" name="文本框 6"/>
          <p:cNvSpPr txBox="1"/>
          <p:nvPr/>
        </p:nvSpPr>
        <p:spPr>
          <a:xfrm>
            <a:off x="4161790" y="4802505"/>
            <a:ext cx="683260" cy="520700"/>
          </a:xfrm>
          <a:prstGeom prst="rect">
            <a:avLst/>
          </a:prstGeom>
          <a:ln w="12700">
            <a:miter lim="400000"/>
          </a:ln>
        </p:spPr>
        <p:txBody>
          <a:bodyPr wrap="square" lIns="45718" tIns="45718" rIns="45718" bIns="45718">
            <a:spAutoFit/>
          </a:bodyPr>
          <a:lstStyle>
            <a:lvl1pPr>
              <a:defRPr sz="26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US" sz="2800" dirty="0">
                <a:sym typeface="+mn-ea"/>
              </a:rPr>
              <a:t>that</a:t>
            </a:r>
            <a:endParaRPr lang="en-US" sz="2800" dirty="0">
              <a:sym typeface="+mn-ea"/>
            </a:endParaRPr>
          </a:p>
        </p:txBody>
      </p:sp>
      <p:sp>
        <p:nvSpPr>
          <p:cNvPr id="7" name="文本框 7"/>
          <p:cNvSpPr txBox="1"/>
          <p:nvPr/>
        </p:nvSpPr>
        <p:spPr>
          <a:xfrm>
            <a:off x="8482330" y="5489575"/>
            <a:ext cx="1257300" cy="520700"/>
          </a:xfrm>
          <a:prstGeom prst="rect">
            <a:avLst/>
          </a:prstGeom>
          <a:ln w="12700">
            <a:miter lim="400000"/>
          </a:ln>
        </p:spPr>
        <p:txBody>
          <a:bodyPr wrap="square" lIns="45718" tIns="45718" rIns="45718" bIns="45718">
            <a:spAutoFit/>
          </a:bodyPr>
          <a:lstStyle>
            <a:lvl1pPr>
              <a:defRPr sz="26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US" sz="2800" dirty="0">
                <a:sym typeface="Times New Roman" panose="02020603050405020304"/>
              </a:rPr>
              <a:t>displays</a:t>
            </a:r>
            <a:endParaRPr lang="en-US" sz="2800" dirty="0"/>
          </a:p>
        </p:txBody>
      </p:sp>
      <p:sp>
        <p:nvSpPr>
          <p:cNvPr id="8" name="文本框 8"/>
          <p:cNvSpPr txBox="1"/>
          <p:nvPr/>
        </p:nvSpPr>
        <p:spPr>
          <a:xfrm>
            <a:off x="2443480" y="4436745"/>
            <a:ext cx="1276985" cy="520700"/>
          </a:xfrm>
          <a:prstGeom prst="rect">
            <a:avLst/>
          </a:prstGeom>
          <a:ln w="12700">
            <a:miter lim="400000"/>
          </a:ln>
        </p:spPr>
        <p:txBody>
          <a:bodyPr wrap="square" lIns="45718" tIns="45718" rIns="45718" bIns="45718">
            <a:spAutoFit/>
          </a:bodyPr>
          <a:lstStyle>
            <a:lvl1pPr>
              <a:defRPr sz="26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US" sz="2800" dirty="0">
                <a:sym typeface="Times New Roman" panose="02020603050405020304"/>
              </a:rPr>
              <a:t>to study</a:t>
            </a:r>
            <a:endParaRPr sz="2800" dirty="0">
              <a:sym typeface="+mn-ea"/>
            </a:endParaRPr>
          </a:p>
        </p:txBody>
      </p:sp>
      <p:sp>
        <p:nvSpPr>
          <p:cNvPr id="9" name="文本框 9"/>
          <p:cNvSpPr txBox="1"/>
          <p:nvPr/>
        </p:nvSpPr>
        <p:spPr>
          <a:xfrm>
            <a:off x="2443480" y="514985"/>
            <a:ext cx="2238375" cy="520700"/>
          </a:xfrm>
          <a:prstGeom prst="rect">
            <a:avLst/>
          </a:prstGeom>
          <a:ln w="12700">
            <a:miter lim="400000"/>
          </a:ln>
        </p:spPr>
        <p:txBody>
          <a:bodyPr wrap="square" lIns="45718" tIns="45718" rIns="45718" bIns="45718">
            <a:spAutoFit/>
          </a:bodyPr>
          <a:lstStyle>
            <a:lvl1pPr>
              <a:defRPr sz="26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US" sz="2800" dirty="0">
                <a:sym typeface="Times New Roman" panose="02020603050405020304"/>
              </a:rPr>
              <a:t>acknowledged</a:t>
            </a:r>
            <a:endParaRPr sz="2800" dirty="0">
              <a:sym typeface="+mn-ea"/>
            </a:endParaRPr>
          </a:p>
        </p:txBody>
      </p:sp>
      <p:sp>
        <p:nvSpPr>
          <p:cNvPr id="10" name="文本框 10"/>
          <p:cNvSpPr txBox="1"/>
          <p:nvPr/>
        </p:nvSpPr>
        <p:spPr>
          <a:xfrm>
            <a:off x="6518910" y="1618615"/>
            <a:ext cx="754380" cy="520700"/>
          </a:xfrm>
          <a:prstGeom prst="rect">
            <a:avLst/>
          </a:prstGeom>
          <a:ln w="12700">
            <a:miter lim="400000"/>
          </a:ln>
        </p:spPr>
        <p:txBody>
          <a:bodyPr wrap="square" lIns="45718" tIns="45718" rIns="45718" bIns="45718">
            <a:spAutoFit/>
          </a:bodyPr>
          <a:lstStyle>
            <a:lvl1pPr>
              <a:defRPr sz="26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US" sz="2800" dirty="0">
                <a:sym typeface="Times New Roman" panose="02020603050405020304"/>
              </a:rPr>
              <a:t>an</a:t>
            </a:r>
            <a:endParaRPr sz="2800" dirty="0">
              <a:sym typeface="+mn-ea"/>
            </a:endParaRPr>
          </a:p>
        </p:txBody>
      </p:sp>
      <p:sp>
        <p:nvSpPr>
          <p:cNvPr id="13" name="文本框 12"/>
          <p:cNvSpPr txBox="1"/>
          <p:nvPr/>
        </p:nvSpPr>
        <p:spPr>
          <a:xfrm>
            <a:off x="8962390" y="5891530"/>
            <a:ext cx="1373505" cy="520700"/>
          </a:xfrm>
          <a:prstGeom prst="rect">
            <a:avLst/>
          </a:prstGeom>
          <a:ln w="12700">
            <a:miter lim="400000"/>
          </a:ln>
        </p:spPr>
        <p:txBody>
          <a:bodyPr rot="0" vert="horz" wrap="square" lIns="45718" tIns="45718" rIns="45718" bIns="45718" numCol="1" spcCol="0" rtlCol="0" anchor="t" forceAA="0">
            <a:spAutoFit/>
          </a:bodyPr>
          <a:lstStyle>
            <a:lvl1pPr>
              <a:defRPr sz="26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pPr lvl="0" algn="l"/>
            <a:r>
              <a:rPr lang="en-US" sz="2800" dirty="0">
                <a:sym typeface="Times New Roman" panose="02020603050405020304"/>
              </a:rPr>
              <a:t>are kept</a:t>
            </a:r>
            <a:endParaRPr lang="en-US" sz="2800" dirty="0">
              <a:sym typeface="Times New Roman" panose="02020603050405020304"/>
            </a:endParaRPr>
          </a:p>
        </p:txBody>
      </p:sp>
    </p:spTree>
  </p:cSld>
  <p:clrMapOvr>
    <a:masterClrMapping/>
  </p:clrMapOvr>
  <p:transition spd="med"/>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indefinite" fill="hold"/>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indefinite" fill="hold"/>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indefinite" fill="hold"/>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indefinite" fill="hold"/>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indefinite" fill="hold"/>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indefinite" fill="hold"/>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indefinite" fill="hold"/>
                                        <p:tgtEl>
                                          <p:spTgt spid="6"/>
                                        </p:tgtEl>
                                        <p:attrNameLst>
                                          <p:attrName>style.visibility</p:attrName>
                                        </p:attrNameLst>
                                      </p:cBhvr>
                                      <p:to>
                                        <p:strVal val="visible"/>
                                      </p:to>
                                    </p:set>
                                    <p:animEffect transition="in" filter="blinds(horizont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indefinite" fill="hold"/>
                                        <p:tgtEl>
                                          <p:spTgt spid="4"/>
                                        </p:tgtEl>
                                        <p:attrNameLst>
                                          <p:attrName>style.visibility</p:attrName>
                                        </p:attrNameLst>
                                      </p:cBhvr>
                                      <p:to>
                                        <p:strVal val="visible"/>
                                      </p:to>
                                    </p:set>
                                    <p:animEffect transition="in" filter="blinds(horizontal)">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indefinite" fill="hold"/>
                                        <p:tgtEl>
                                          <p:spTgt spid="7"/>
                                        </p:tgtEl>
                                        <p:attrNameLst>
                                          <p:attrName>style.visibility</p:attrName>
                                        </p:attrNameLst>
                                      </p:cBhvr>
                                      <p:to>
                                        <p:strVal val="visible"/>
                                      </p:to>
                                    </p:set>
                                    <p:animEffect transition="in" filter="blinds(horizontal)">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3" grpId="0" animBg="1" advAuto="0"/>
      <p:bldP spid="4" grpId="0" animBg="1" advAuto="0"/>
      <p:bldP spid="5" grpId="0" animBg="1" advAuto="0"/>
      <p:bldP spid="6" grpId="0" animBg="1" advAuto="0"/>
      <p:bldP spid="7" grpId="0" animBg="1" advAuto="0"/>
      <p:bldP spid="8" grpId="0" animBg="1" advAuto="0"/>
      <p:bldP spid="9" grpId="0" animBg="1" advAuto="0"/>
      <p:bldP spid="10" grpId="0" animBg="1" advAuto="0"/>
      <p:bldP spid="13" grpId="0"/>
      <p:bldP spid="13"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文本框 3"/>
          <p:cNvSpPr txBox="1"/>
          <p:nvPr/>
        </p:nvSpPr>
        <p:spPr>
          <a:xfrm>
            <a:off x="90055" y="702161"/>
            <a:ext cx="12238319" cy="4824730"/>
          </a:xfrm>
          <a:prstGeom prst="rect">
            <a:avLst/>
          </a:prstGeom>
          <a:ln w="12700">
            <a:miter lim="400000"/>
          </a:ln>
        </p:spPr>
        <p:txBody>
          <a:bodyPr lIns="45718" tIns="45718" rIns="45718" bIns="45718">
            <a:spAutoFit/>
          </a:bodyPr>
          <a:lstStyle/>
          <a:p>
            <a:pPr>
              <a:lnSpc>
                <a:spcPct val="90000"/>
              </a:lnSpc>
              <a:spcBef>
                <a:spcPts val="1000"/>
              </a:spcBef>
              <a:defRPr sz="2800">
                <a:latin typeface="Times New Roman" panose="02020603050405020304"/>
                <a:ea typeface="Times New Roman" panose="02020603050405020304"/>
                <a:cs typeface="Times New Roman" panose="02020603050405020304"/>
                <a:sym typeface="Times New Roman" panose="02020603050405020304"/>
              </a:defRPr>
            </a:pPr>
            <a:r>
              <a:rPr sz="2800" dirty="0">
                <a:latin typeface="Times New Roman" panose="02020603050405020304"/>
                <a:ea typeface="Times New Roman" panose="02020603050405020304"/>
                <a:cs typeface="Times New Roman" panose="02020603050405020304"/>
                <a:sym typeface="Times New Roman" panose="02020603050405020304"/>
              </a:rPr>
              <a:t>1. </a:t>
            </a:r>
            <a:r>
              <a:rPr lang="en-US" dirty="0" smtClean="0">
                <a:solidFill>
                  <a:srgbClr val="3333FF"/>
                </a:solidFill>
                <a:sym typeface="Times New Roman" panose="02020603050405020304"/>
              </a:rPr>
              <a:t>repatriate</a:t>
            </a:r>
            <a:r>
              <a:rPr sz="2800" dirty="0">
                <a:latin typeface="Times New Roman" panose="02020603050405020304"/>
                <a:ea typeface="Times New Roman" panose="02020603050405020304"/>
                <a:cs typeface="Times New Roman" panose="02020603050405020304"/>
                <a:sym typeface="Times New Roman" panose="02020603050405020304"/>
              </a:rPr>
              <a:t>:</a:t>
            </a:r>
            <a:r>
              <a:rPr lang="en-US" sz="2800" dirty="0">
                <a:latin typeface="Times New Roman" panose="02020603050405020304"/>
                <a:ea typeface="Times New Roman" panose="02020603050405020304"/>
                <a:cs typeface="Times New Roman" panose="02020603050405020304"/>
                <a:sym typeface="Times New Roman" panose="02020603050405020304"/>
              </a:rPr>
              <a:t> </a:t>
            </a:r>
            <a:r>
              <a:rPr lang="en-US" sz="2800">
                <a:latin typeface="Times New Roman" panose="02020603050405020304"/>
                <a:ea typeface="Times New Roman" panose="02020603050405020304"/>
                <a:cs typeface="Times New Roman" panose="02020603050405020304"/>
                <a:sym typeface="Times New Roman" panose="02020603050405020304"/>
              </a:rPr>
              <a:t>to send or bring sb back to their own country</a:t>
            </a:r>
            <a:r>
              <a:rPr sz="2800" dirty="0" smtClean="0">
                <a:latin typeface="Times New Roman" panose="02020603050405020304"/>
                <a:ea typeface="Times New Roman" panose="02020603050405020304"/>
                <a:cs typeface="Times New Roman" panose="02020603050405020304"/>
                <a:sym typeface="Times New Roman" panose="02020603050405020304"/>
              </a:rPr>
              <a:t> </a:t>
            </a:r>
            <a:r>
              <a:rPr lang="zh-CN" altLang="en-US" sz="2800" dirty="0">
                <a:latin typeface="华文中宋" panose="02010600040101010101" charset="-122"/>
                <a:ea typeface="华文中宋" panose="02010600040101010101" charset="-122"/>
                <a:cs typeface="华文中宋" panose="02010600040101010101" charset="-122"/>
                <a:sym typeface="华文中宋" panose="02010600040101010101" charset="-122"/>
              </a:rPr>
              <a:t>遣送回国；遣返</a:t>
            </a:r>
            <a:endParaRPr sz="2800" dirty="0">
              <a:latin typeface="华文中宋" panose="02010600040101010101" charset="-122"/>
              <a:ea typeface="华文中宋" panose="02010600040101010101" charset="-122"/>
              <a:cs typeface="华文中宋" panose="02010600040101010101" charset="-122"/>
              <a:sym typeface="华文中宋" panose="02010600040101010101" charset="-122"/>
            </a:endParaRPr>
          </a:p>
          <a:p>
            <a:pPr marL="457200" indent="-457200">
              <a:lnSpc>
                <a:spcPct val="90000"/>
              </a:lnSpc>
              <a:spcBef>
                <a:spcPts val="1000"/>
              </a:spcBef>
              <a:buSzPct val="100000"/>
              <a:buFont typeface="Times New Roman" panose="02020603050405020304"/>
              <a:buChar char="✓"/>
              <a:defRPr sz="2800">
                <a:latin typeface="Times New Roman" panose="02020603050405020304"/>
                <a:ea typeface="Times New Roman" panose="02020603050405020304"/>
                <a:cs typeface="Times New Roman" panose="02020603050405020304"/>
                <a:sym typeface="Times New Roman" panose="02020603050405020304"/>
              </a:defRPr>
            </a:pPr>
            <a:r>
              <a:rPr lang="en-US" sz="2800" dirty="0">
                <a:latin typeface="Times New Roman" panose="02020603050405020304"/>
                <a:ea typeface="Times New Roman" panose="02020603050405020304"/>
                <a:cs typeface="Times New Roman" panose="02020603050405020304"/>
                <a:sym typeface="Times New Roman" panose="02020603050405020304"/>
              </a:rPr>
              <a:t>China could repatriate all the dollars its exporters earn by selling stuff to the U.S. </a:t>
            </a:r>
            <a:endParaRPr sz="2800" dirty="0">
              <a:latin typeface="Times New Roman" panose="02020603050405020304"/>
              <a:ea typeface="Times New Roman" panose="02020603050405020304"/>
              <a:cs typeface="Times New Roman" panose="02020603050405020304"/>
              <a:sym typeface="Times New Roman" panose="02020603050405020304"/>
            </a:endParaRPr>
          </a:p>
          <a:p>
            <a:pPr>
              <a:lnSpc>
                <a:spcPct val="90000"/>
              </a:lnSpc>
              <a:spcBef>
                <a:spcPts val="1000"/>
              </a:spcBef>
              <a:defRPr sz="2800">
                <a:latin typeface="华文中宋" panose="02010600040101010101" charset="-122"/>
                <a:ea typeface="华文中宋" panose="02010600040101010101" charset="-122"/>
                <a:cs typeface="华文中宋" panose="02010600040101010101" charset="-122"/>
                <a:sym typeface="华文中宋" panose="02010600040101010101" charset="-122"/>
              </a:defRPr>
            </a:pPr>
            <a:r>
              <a:rPr sz="2800" dirty="0">
                <a:latin typeface="华文中宋" panose="02010600040101010101" charset="-122"/>
                <a:ea typeface="华文中宋" panose="02010600040101010101" charset="-122"/>
                <a:cs typeface="华文中宋" panose="02010600040101010101" charset="-122"/>
                <a:sym typeface="华文中宋" panose="02010600040101010101" charset="-122"/>
              </a:rPr>
              <a:t>   </a:t>
            </a:r>
            <a:r>
              <a:rPr lang="zh-CN" altLang="en-US" sz="2800" dirty="0">
                <a:latin typeface="华文中宋" panose="02010600040101010101" charset="-122"/>
                <a:ea typeface="华文中宋" panose="02010600040101010101" charset="-122"/>
                <a:cs typeface="华文中宋" panose="02010600040101010101" charset="-122"/>
                <a:sym typeface="华文中宋" panose="02010600040101010101" charset="-122"/>
              </a:rPr>
              <a:t>中国可以将出口商们通过将商品挣来的美元都遣返回美国。 </a:t>
            </a:r>
            <a:endParaRPr sz="3200" dirty="0">
              <a:latin typeface="Times New Roman" panose="02020603050405020304"/>
              <a:ea typeface="Times New Roman" panose="02020603050405020304"/>
              <a:cs typeface="Times New Roman" panose="02020603050405020304"/>
              <a:sym typeface="Times New Roman" panose="02020603050405020304"/>
            </a:endParaRPr>
          </a:p>
          <a:p>
            <a:pPr>
              <a:lnSpc>
                <a:spcPct val="90000"/>
              </a:lnSpc>
              <a:spcBef>
                <a:spcPts val="1000"/>
              </a:spcBef>
              <a:defRPr sz="3200">
                <a:latin typeface="Times New Roman" panose="02020603050405020304"/>
                <a:ea typeface="Times New Roman" panose="02020603050405020304"/>
                <a:cs typeface="Times New Roman" panose="02020603050405020304"/>
                <a:sym typeface="Times New Roman" panose="02020603050405020304"/>
              </a:defRPr>
            </a:pPr>
            <a:endParaRPr sz="3200" dirty="0">
              <a:latin typeface="Times New Roman" panose="02020603050405020304"/>
              <a:ea typeface="Times New Roman" panose="02020603050405020304"/>
              <a:cs typeface="Times New Roman" panose="02020603050405020304"/>
              <a:sym typeface="Times New Roman" panose="02020603050405020304"/>
            </a:endParaRPr>
          </a:p>
          <a:p>
            <a:pPr>
              <a:lnSpc>
                <a:spcPct val="90000"/>
              </a:lnSpc>
              <a:spcBef>
                <a:spcPts val="1000"/>
              </a:spcBef>
              <a:defRPr sz="3200">
                <a:latin typeface="Times New Roman" panose="02020603050405020304"/>
                <a:ea typeface="Times New Roman" panose="02020603050405020304"/>
                <a:cs typeface="Times New Roman" panose="02020603050405020304"/>
                <a:sym typeface="Times New Roman" panose="02020603050405020304"/>
              </a:defRPr>
            </a:pPr>
            <a:endParaRPr sz="3200" dirty="0">
              <a:latin typeface="Times New Roman" panose="02020603050405020304"/>
              <a:ea typeface="Times New Roman" panose="02020603050405020304"/>
              <a:cs typeface="Times New Roman" panose="02020603050405020304"/>
              <a:sym typeface="Times New Roman" panose="02020603050405020304"/>
            </a:endParaRPr>
          </a:p>
          <a:p>
            <a:pPr>
              <a:lnSpc>
                <a:spcPct val="90000"/>
              </a:lnSpc>
              <a:spcBef>
                <a:spcPts val="1000"/>
              </a:spcBef>
              <a:defRPr sz="3200">
                <a:latin typeface="Times New Roman" panose="02020603050405020304"/>
                <a:ea typeface="Times New Roman" panose="02020603050405020304"/>
                <a:cs typeface="Times New Roman" panose="02020603050405020304"/>
                <a:sym typeface="Times New Roman" panose="02020603050405020304"/>
              </a:defRPr>
            </a:pPr>
            <a:endParaRPr sz="3200" dirty="0">
              <a:latin typeface="Times New Roman" panose="02020603050405020304"/>
              <a:ea typeface="Times New Roman" panose="02020603050405020304"/>
              <a:cs typeface="Times New Roman" panose="02020603050405020304"/>
              <a:sym typeface="Times New Roman" panose="02020603050405020304"/>
            </a:endParaRPr>
          </a:p>
          <a:p>
            <a:pPr>
              <a:lnSpc>
                <a:spcPct val="90000"/>
              </a:lnSpc>
              <a:spcBef>
                <a:spcPts val="1000"/>
              </a:spcBef>
              <a:defRPr sz="3200">
                <a:latin typeface="Times New Roman" panose="02020603050405020304"/>
                <a:ea typeface="Times New Roman" panose="02020603050405020304"/>
                <a:cs typeface="Times New Roman" panose="02020603050405020304"/>
                <a:sym typeface="Times New Roman" panose="02020603050405020304"/>
              </a:defRPr>
            </a:pPr>
            <a:r>
              <a:rPr sz="3200" dirty="0">
                <a:latin typeface="Times New Roman" panose="02020603050405020304"/>
                <a:ea typeface="Times New Roman" panose="02020603050405020304"/>
                <a:cs typeface="Times New Roman" panose="02020603050405020304"/>
                <a:sym typeface="Times New Roman" panose="02020603050405020304"/>
              </a:rPr>
              <a:t>2. </a:t>
            </a:r>
            <a:r>
              <a:rPr lang="en-US" sz="2800" dirty="0" smtClean="0">
                <a:solidFill>
                  <a:srgbClr val="3333FF"/>
                </a:solidFill>
                <a:sym typeface="Times New Roman" panose="02020603050405020304"/>
              </a:rPr>
              <a:t>generate</a:t>
            </a:r>
            <a:r>
              <a:rPr sz="3000" dirty="0" smtClean="0">
                <a:latin typeface="Times New Roman" panose="02020603050405020304"/>
                <a:ea typeface="Times New Roman" panose="02020603050405020304"/>
                <a:cs typeface="Times New Roman" panose="02020603050405020304"/>
                <a:sym typeface="Times New Roman" panose="02020603050405020304"/>
              </a:rPr>
              <a:t>: </a:t>
            </a:r>
            <a:r>
              <a:rPr lang="en-US" sz="2800" dirty="0">
                <a:latin typeface="Times New Roman" panose="02020603050405020304"/>
                <a:ea typeface="Times New Roman" panose="02020603050405020304"/>
                <a:cs typeface="Times New Roman" panose="02020603050405020304"/>
                <a:sym typeface="Times New Roman" panose="02020603050405020304"/>
              </a:rPr>
              <a:t>to produce or create sth </a:t>
            </a:r>
            <a:r>
              <a:rPr sz="2800" dirty="0" smtClean="0">
                <a:latin typeface="Times New Roman" panose="02020603050405020304"/>
                <a:ea typeface="Times New Roman" panose="02020603050405020304"/>
                <a:cs typeface="Times New Roman" panose="02020603050405020304"/>
                <a:sym typeface="Times New Roman" panose="02020603050405020304"/>
              </a:rPr>
              <a:t> </a:t>
            </a:r>
            <a:r>
              <a:rPr lang="zh-CN" altLang="en-US" sz="2800" dirty="0" smtClean="0">
                <a:latin typeface="华文中宋" panose="02010600040101010101" charset="-122"/>
                <a:ea typeface="华文中宋" panose="02010600040101010101" charset="-122"/>
                <a:cs typeface="华文中宋" panose="02010600040101010101" charset="-122"/>
                <a:sym typeface="华文中宋" panose="02010600040101010101" charset="-122"/>
              </a:rPr>
              <a:t>产生；引起</a:t>
            </a:r>
            <a:endParaRPr lang="zh-CN" altLang="en-US" sz="2800" dirty="0" smtClean="0">
              <a:latin typeface="华文中宋" panose="02010600040101010101" charset="-122"/>
              <a:ea typeface="华文中宋" panose="02010600040101010101" charset="-122"/>
              <a:cs typeface="华文中宋" panose="02010600040101010101" charset="-122"/>
              <a:sym typeface="华文中宋" panose="02010600040101010101" charset="-122"/>
            </a:endParaRPr>
          </a:p>
          <a:p>
            <a:pPr marL="457200" indent="-457200">
              <a:lnSpc>
                <a:spcPct val="90000"/>
              </a:lnSpc>
              <a:spcBef>
                <a:spcPts val="1000"/>
              </a:spcBef>
              <a:buSzPct val="100000"/>
              <a:buFont typeface="Times New Roman" panose="02020603050405020304"/>
              <a:buChar char="✓"/>
              <a:defRPr sz="2800">
                <a:latin typeface="Times New Roman" panose="02020603050405020304"/>
                <a:ea typeface="Times New Roman" panose="02020603050405020304"/>
                <a:cs typeface="Times New Roman" panose="02020603050405020304"/>
                <a:sym typeface="Times New Roman" panose="02020603050405020304"/>
              </a:defRPr>
            </a:pPr>
            <a:r>
              <a:rPr lang="en-US" sz="2800" dirty="0">
                <a:latin typeface="Times New Roman" panose="02020603050405020304"/>
                <a:ea typeface="Times New Roman" panose="02020603050405020304"/>
                <a:cs typeface="Times New Roman" panose="02020603050405020304"/>
                <a:sym typeface="Times New Roman" panose="02020603050405020304"/>
              </a:rPr>
              <a:t>We need someone to generate new ideas</a:t>
            </a:r>
            <a:r>
              <a:rPr lang="en-US" sz="2800" dirty="0" smtClean="0">
                <a:latin typeface="Times New Roman" panose="02020603050405020304"/>
                <a:ea typeface="Times New Roman" panose="02020603050405020304"/>
                <a:cs typeface="Times New Roman" panose="02020603050405020304"/>
                <a:sym typeface="Times New Roman" panose="02020603050405020304"/>
              </a:rPr>
              <a:t>.</a:t>
            </a:r>
            <a:endParaRPr lang="en-US" sz="2800" dirty="0" smtClean="0">
              <a:latin typeface="Times New Roman" panose="02020603050405020304"/>
              <a:ea typeface="Times New Roman" panose="02020603050405020304"/>
              <a:cs typeface="Times New Roman" panose="02020603050405020304"/>
              <a:sym typeface="Times New Roman" panose="02020603050405020304"/>
            </a:endParaRPr>
          </a:p>
          <a:p>
            <a:pPr>
              <a:lnSpc>
                <a:spcPct val="90000"/>
              </a:lnSpc>
              <a:spcBef>
                <a:spcPts val="1000"/>
              </a:spcBef>
              <a:buSzPct val="100000"/>
              <a:defRPr sz="2800">
                <a:latin typeface="Times New Roman" panose="02020603050405020304"/>
                <a:ea typeface="Times New Roman" panose="02020603050405020304"/>
                <a:cs typeface="Times New Roman" panose="02020603050405020304"/>
                <a:sym typeface="Times New Roman" panose="02020603050405020304"/>
              </a:defRPr>
            </a:pPr>
            <a:r>
              <a:rPr lang="en-US" sz="2800" dirty="0">
                <a:latin typeface="Times New Roman" panose="02020603050405020304"/>
                <a:ea typeface="Times New Roman" panose="02020603050405020304"/>
                <a:cs typeface="Times New Roman" panose="02020603050405020304"/>
                <a:sym typeface="Times New Roman" panose="02020603050405020304"/>
              </a:rPr>
              <a:t> </a:t>
            </a:r>
            <a:r>
              <a:rPr lang="en-US" sz="2800" dirty="0" smtClean="0">
                <a:latin typeface="Times New Roman" panose="02020603050405020304"/>
                <a:ea typeface="Times New Roman" panose="02020603050405020304"/>
                <a:cs typeface="Times New Roman" panose="02020603050405020304"/>
                <a:sym typeface="Times New Roman" panose="02020603050405020304"/>
              </a:rPr>
              <a:t>   </a:t>
            </a:r>
            <a:r>
              <a:rPr lang="zh-CN" altLang="en-US" sz="2800" dirty="0">
                <a:latin typeface="华文中宋" panose="02010600040101010101" charset="-122"/>
                <a:ea typeface="华文中宋" panose="02010600040101010101" charset="-122"/>
                <a:cs typeface="华文中宋" panose="02010600040101010101" charset="-122"/>
                <a:sym typeface="Times New Roman" panose="02020603050405020304"/>
              </a:rPr>
              <a:t>我们需要有人出新主意。</a:t>
            </a:r>
            <a:endParaRPr sz="2800" dirty="0">
              <a:latin typeface="华文中宋" panose="02010600040101010101" charset="-122"/>
              <a:ea typeface="华文中宋" panose="02010600040101010101" charset="-122"/>
              <a:cs typeface="华文中宋" panose="02010600040101010101" charset="-122"/>
              <a:sym typeface="Times New Roman" panose="02020603050405020304"/>
            </a:endParaRPr>
          </a:p>
        </p:txBody>
      </p:sp>
      <p:sp>
        <p:nvSpPr>
          <p:cNvPr id="199" name="文本框 16"/>
          <p:cNvSpPr txBox="1"/>
          <p:nvPr/>
        </p:nvSpPr>
        <p:spPr>
          <a:xfrm>
            <a:off x="0" y="0"/>
            <a:ext cx="1859915" cy="520700"/>
          </a:xfrm>
          <a:prstGeom prst="rect">
            <a:avLst/>
          </a:prstGeom>
          <a:solidFill>
            <a:schemeClr val="accent6"/>
          </a:solidFill>
          <a:ln w="12700">
            <a:miter lim="400000"/>
          </a:ln>
        </p:spPr>
        <p:txBody>
          <a:bodyPr wrap="square" lIns="45718" tIns="45718" rIns="45718" bIns="45718">
            <a:spAutoFit/>
          </a:bodyPr>
          <a:lstStyle>
            <a:lvl1pPr>
              <a:defRPr sz="2800" b="1">
                <a:solidFill>
                  <a:srgbClr val="FFFFFF"/>
                </a:solidFill>
              </a:defRPr>
            </a:lvl1pPr>
          </a:lstStyle>
          <a:p>
            <a:r>
              <a:rPr>
                <a:latin typeface="微软雅黑" panose="020B0503020204020204" charset="-122"/>
                <a:ea typeface="微软雅黑" panose="020B0503020204020204" charset="-122"/>
              </a:rPr>
              <a:t>词汇讲解</a:t>
            </a:r>
            <a:r>
              <a:rPr lang="en-US">
                <a:latin typeface="微软雅黑" panose="020B0503020204020204" charset="-122"/>
                <a:ea typeface="微软雅黑" panose="020B0503020204020204" charset="-122"/>
              </a:rPr>
              <a:t> 1</a:t>
            </a:r>
            <a:endParaRPr lang="en-US">
              <a:latin typeface="微软雅黑" panose="020B0503020204020204" charset="-122"/>
              <a:ea typeface="微软雅黑" panose="020B0503020204020204" charset="-122"/>
            </a:endParaRPr>
          </a:p>
        </p:txBody>
      </p:sp>
      <p:sp>
        <p:nvSpPr>
          <p:cNvPr id="200" name="文本框 1"/>
          <p:cNvSpPr txBox="1"/>
          <p:nvPr/>
        </p:nvSpPr>
        <p:spPr>
          <a:xfrm>
            <a:off x="166849" y="2332381"/>
            <a:ext cx="1628670" cy="520700"/>
          </a:xfrm>
          <a:prstGeom prst="rect">
            <a:avLst/>
          </a:prstGeom>
          <a:solidFill>
            <a:srgbClr val="0070C0"/>
          </a:solidFill>
          <a:ln w="12700">
            <a:miter lim="400000"/>
          </a:ln>
        </p:spPr>
        <p:txBody>
          <a:bodyPr lIns="45718" tIns="45718" rIns="45718" bIns="45718">
            <a:spAutoFit/>
          </a:bodyPr>
          <a:lstStyle>
            <a:lvl1pPr>
              <a:defRPr sz="2800" b="1">
                <a:solidFill>
                  <a:srgbClr val="FFFFFF"/>
                </a:solidFill>
              </a:defRPr>
            </a:lvl1pPr>
          </a:lstStyle>
          <a:p>
            <a:r>
              <a:rPr dirty="0" err="1">
                <a:latin typeface="微软雅黑" panose="020B0503020204020204" charset="-122"/>
                <a:ea typeface="微软雅黑" panose="020B0503020204020204" charset="-122"/>
              </a:rPr>
              <a:t>翻译句子</a:t>
            </a:r>
            <a:endParaRPr dirty="0">
              <a:latin typeface="微软雅黑" panose="020B0503020204020204" charset="-122"/>
              <a:ea typeface="微软雅黑" panose="020B0503020204020204" charset="-122"/>
            </a:endParaRPr>
          </a:p>
        </p:txBody>
      </p:sp>
      <p:sp>
        <p:nvSpPr>
          <p:cNvPr id="201" name="文本框 2"/>
          <p:cNvSpPr txBox="1"/>
          <p:nvPr/>
        </p:nvSpPr>
        <p:spPr>
          <a:xfrm>
            <a:off x="183511" y="2787081"/>
            <a:ext cx="12226143" cy="551815"/>
          </a:xfrm>
          <a:prstGeom prst="rect">
            <a:avLst/>
          </a:prstGeom>
          <a:ln w="12700">
            <a:miter lim="400000"/>
          </a:ln>
        </p:spPr>
        <p:txBody>
          <a:bodyPr lIns="45718" tIns="45718" rIns="45718" bIns="45718">
            <a:spAutoFit/>
          </a:bodyPr>
          <a:lstStyle>
            <a:lvl1pPr>
              <a:defRPr sz="30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US" dirty="0">
                <a:sym typeface="Times New Roman" panose="02020603050405020304"/>
              </a:rPr>
              <a:t>The refugees were forcibly repatriated</a:t>
            </a:r>
            <a:r>
              <a:rPr dirty="0" smtClean="0"/>
              <a:t>.</a:t>
            </a:r>
            <a:endParaRPr dirty="0"/>
          </a:p>
        </p:txBody>
      </p:sp>
      <p:sp>
        <p:nvSpPr>
          <p:cNvPr id="202" name="文本框 4"/>
          <p:cNvSpPr txBox="1"/>
          <p:nvPr/>
        </p:nvSpPr>
        <p:spPr>
          <a:xfrm>
            <a:off x="183511" y="5537123"/>
            <a:ext cx="1626873" cy="520700"/>
          </a:xfrm>
          <a:prstGeom prst="rect">
            <a:avLst/>
          </a:prstGeom>
          <a:solidFill>
            <a:srgbClr val="0070C0"/>
          </a:solidFill>
          <a:ln w="12700">
            <a:miter lim="400000"/>
          </a:ln>
        </p:spPr>
        <p:txBody>
          <a:bodyPr lIns="45718" tIns="45718" rIns="45718" bIns="45718">
            <a:spAutoFit/>
          </a:bodyPr>
          <a:lstStyle>
            <a:lvl1pPr>
              <a:defRPr sz="2800" b="1">
                <a:solidFill>
                  <a:srgbClr val="FFFFFF"/>
                </a:solidFill>
              </a:defRPr>
            </a:lvl1pPr>
          </a:lstStyle>
          <a:p>
            <a:r>
              <a:rPr dirty="0" err="1">
                <a:latin typeface="微软雅黑" panose="020B0503020204020204" charset="-122"/>
                <a:ea typeface="微软雅黑" panose="020B0503020204020204" charset="-122"/>
              </a:rPr>
              <a:t>翻译句子</a:t>
            </a:r>
            <a:endParaRPr dirty="0">
              <a:latin typeface="微软雅黑" panose="020B0503020204020204" charset="-122"/>
              <a:ea typeface="微软雅黑" panose="020B0503020204020204" charset="-122"/>
            </a:endParaRPr>
          </a:p>
        </p:txBody>
      </p:sp>
      <p:sp>
        <p:nvSpPr>
          <p:cNvPr id="203" name="文本框 5"/>
          <p:cNvSpPr txBox="1"/>
          <p:nvPr/>
        </p:nvSpPr>
        <p:spPr>
          <a:xfrm>
            <a:off x="59837" y="6010275"/>
            <a:ext cx="11977370" cy="520700"/>
          </a:xfrm>
          <a:prstGeom prst="rect">
            <a:avLst/>
          </a:prstGeom>
          <a:ln w="12700">
            <a:miter lim="400000"/>
          </a:ln>
        </p:spPr>
        <p:txBody>
          <a:bodyPr wrap="square" lIns="45718" tIns="45718" rIns="45718" bIns="45718">
            <a:spAutoFit/>
          </a:bodyPr>
          <a:lstStyle>
            <a:lvl1pPr>
              <a:defRPr sz="30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rPr sz="2800" dirty="0" smtClean="0"/>
              <a:t> </a:t>
            </a:r>
            <a:r>
              <a:rPr lang="en-US" sz="2800" dirty="0"/>
              <a:t>The proposal has generated a lot of interest.</a:t>
            </a:r>
            <a:endParaRPr sz="2800" dirty="0"/>
          </a:p>
        </p:txBody>
      </p:sp>
      <p:sp>
        <p:nvSpPr>
          <p:cNvPr id="204" name="文本框 7"/>
          <p:cNvSpPr txBox="1"/>
          <p:nvPr/>
        </p:nvSpPr>
        <p:spPr>
          <a:xfrm>
            <a:off x="1859280" y="2329815"/>
            <a:ext cx="3968115" cy="476885"/>
          </a:xfrm>
          <a:prstGeom prst="rect">
            <a:avLst/>
          </a:prstGeom>
          <a:ln w="12700">
            <a:miter lim="400000"/>
          </a:ln>
        </p:spPr>
        <p:txBody>
          <a:bodyPr wrap="square" lIns="45718" tIns="45718" rIns="45718" bIns="45718">
            <a:spAutoFit/>
          </a:bodyPr>
          <a:lstStyle>
            <a:lvl1pPr>
              <a:defRPr sz="2800">
                <a:latin typeface="华文中宋" panose="02010600040101010101" charset="-122"/>
                <a:ea typeface="华文中宋" panose="02010600040101010101" charset="-122"/>
                <a:cs typeface="华文中宋" panose="02010600040101010101" charset="-122"/>
                <a:sym typeface="华文中宋" panose="02010600040101010101" charset="-122"/>
              </a:defRPr>
            </a:lvl1pPr>
          </a:lstStyle>
          <a:p>
            <a:pPr>
              <a:lnSpc>
                <a:spcPct val="90000"/>
              </a:lnSpc>
              <a:spcBef>
                <a:spcPts val="1000"/>
              </a:spcBef>
              <a:defRPr sz="2800">
                <a:latin typeface="华文中宋" panose="02010600040101010101" charset="-122"/>
                <a:ea typeface="华文中宋" panose="02010600040101010101" charset="-122"/>
                <a:cs typeface="华文中宋" panose="02010600040101010101" charset="-122"/>
                <a:sym typeface="华文中宋" panose="02010600040101010101" charset="-122"/>
              </a:defRPr>
            </a:pPr>
            <a:r>
              <a:rPr lang="zh-CN" altLang="en-US" dirty="0">
                <a:sym typeface="华文中宋" panose="02010600040101010101" charset="-122"/>
              </a:rPr>
              <a:t>难民被强制遣送回国</a:t>
            </a:r>
            <a:r>
              <a:rPr lang="zh-CN" altLang="en-US" dirty="0"/>
              <a:t>。 </a:t>
            </a:r>
            <a:endParaRPr dirty="0"/>
          </a:p>
        </p:txBody>
      </p:sp>
      <p:sp>
        <p:nvSpPr>
          <p:cNvPr id="205" name="直接连接符 8"/>
          <p:cNvSpPr/>
          <p:nvPr/>
        </p:nvSpPr>
        <p:spPr>
          <a:xfrm flipV="1">
            <a:off x="215900" y="3275965"/>
            <a:ext cx="6256655" cy="1270"/>
          </a:xfrm>
          <a:prstGeom prst="line">
            <a:avLst/>
          </a:prstGeom>
          <a:ln w="28575">
            <a:solidFill>
              <a:srgbClr val="000000"/>
            </a:solidFill>
            <a:miter/>
          </a:ln>
        </p:spPr>
        <p:txBody>
          <a:bodyPr lIns="45718" tIns="45718" rIns="45718" bIns="45718"/>
          <a:lstStyle/>
          <a:p/>
        </p:txBody>
      </p:sp>
      <p:sp>
        <p:nvSpPr>
          <p:cNvPr id="206" name="文本框 10"/>
          <p:cNvSpPr txBox="1"/>
          <p:nvPr/>
        </p:nvSpPr>
        <p:spPr>
          <a:xfrm>
            <a:off x="1859280" y="5556774"/>
            <a:ext cx="10265411" cy="490220"/>
          </a:xfrm>
          <a:prstGeom prst="rect">
            <a:avLst/>
          </a:prstGeom>
          <a:ln w="12700">
            <a:miter lim="400000"/>
          </a:ln>
        </p:spPr>
        <p:txBody>
          <a:bodyPr lIns="45718" tIns="45718" rIns="45718" bIns="45718">
            <a:spAutoFit/>
          </a:bodyPr>
          <a:lstStyle>
            <a:lvl1pPr>
              <a:defRPr sz="2800">
                <a:latin typeface="华文中宋" panose="02010600040101010101" charset="-122"/>
                <a:ea typeface="华文中宋" panose="02010600040101010101" charset="-122"/>
                <a:cs typeface="华文中宋" panose="02010600040101010101" charset="-122"/>
                <a:sym typeface="华文中宋" panose="02010600040101010101" charset="-122"/>
              </a:defRPr>
            </a:lvl1pPr>
          </a:lstStyle>
          <a:p>
            <a:r>
              <a:rPr lang="zh-CN" altLang="en-US" sz="2600" dirty="0"/>
              <a:t>这项建议引起众多的关注</a:t>
            </a:r>
            <a:r>
              <a:rPr lang="zh-CN" altLang="en-US" sz="2600" dirty="0" smtClean="0"/>
              <a:t>。</a:t>
            </a:r>
            <a:endParaRPr sz="2600" dirty="0"/>
          </a:p>
        </p:txBody>
      </p:sp>
      <p:sp>
        <p:nvSpPr>
          <p:cNvPr id="207" name="直接连接符 11"/>
          <p:cNvSpPr/>
          <p:nvPr/>
        </p:nvSpPr>
        <p:spPr>
          <a:xfrm>
            <a:off x="137795" y="6519545"/>
            <a:ext cx="6497955" cy="12065"/>
          </a:xfrm>
          <a:prstGeom prst="line">
            <a:avLst/>
          </a:prstGeom>
          <a:ln w="28575">
            <a:solidFill>
              <a:srgbClr val="000000"/>
            </a:solidFill>
            <a:miter/>
          </a:ln>
        </p:spPr>
        <p:txBody>
          <a:bodyPr lIns="45718" tIns="45718" rIns="45718" bIns="45718"/>
          <a:lstStyle/>
          <a:p/>
        </p:txBody>
      </p:sp>
    </p:spTree>
  </p:cSld>
  <p:clrMapOvr>
    <a:masterClrMapping/>
  </p:clrMapOvr>
  <p:transition spd="med"/>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8">
                                            <p:txEl>
                                              <p:pRg st="1" end="1"/>
                                            </p:txEl>
                                          </p:spTgt>
                                        </p:tgtEl>
                                        <p:attrNameLst>
                                          <p:attrName>style.visibility</p:attrName>
                                        </p:attrNameLst>
                                      </p:cBhvr>
                                      <p:to>
                                        <p:strVal val="visible"/>
                                      </p:to>
                                    </p:set>
                                    <p:animEffect transition="in" filter="blinds(horizontal)">
                                      <p:cBhvr>
                                        <p:cTn id="7" dur="500"/>
                                        <p:tgtEl>
                                          <p:spTgt spid="198">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98">
                                            <p:txEl>
                                              <p:pRg st="2" end="2"/>
                                            </p:txEl>
                                          </p:spTgt>
                                        </p:tgtEl>
                                        <p:attrNameLst>
                                          <p:attrName>style.visibility</p:attrName>
                                        </p:attrNameLst>
                                      </p:cBhvr>
                                      <p:to>
                                        <p:strVal val="visible"/>
                                      </p:to>
                                    </p:set>
                                    <p:animEffect transition="in" filter="blinds(horizontal)">
                                      <p:cBhvr>
                                        <p:cTn id="10" dur="500"/>
                                        <p:tgtEl>
                                          <p:spTgt spid="198">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indefinite" fill="hold"/>
                                        <p:tgtEl>
                                          <p:spTgt spid="200"/>
                                        </p:tgtEl>
                                        <p:attrNameLst>
                                          <p:attrName>style.visibility</p:attrName>
                                        </p:attrNameLst>
                                      </p:cBhvr>
                                      <p:to>
                                        <p:strVal val="visible"/>
                                      </p:to>
                                    </p:set>
                                    <p:animEffect transition="in" filter="blinds(horizontal)">
                                      <p:cBhvr>
                                        <p:cTn id="15" dur="500"/>
                                        <p:tgtEl>
                                          <p:spTgt spid="200"/>
                                        </p:tgtEl>
                                      </p:cBhvr>
                                    </p:animEffect>
                                  </p:childTnLst>
                                </p:cTn>
                              </p:par>
                              <p:par>
                                <p:cTn id="16" presetID="3" presetClass="entr" presetSubtype="10" fill="hold" grpId="0" nodeType="withEffect">
                                  <p:stCondLst>
                                    <p:cond delay="0"/>
                                  </p:stCondLst>
                                  <p:childTnLst>
                                    <p:set>
                                      <p:cBhvr>
                                        <p:cTn id="17" dur="indefinite" fill="hold"/>
                                        <p:tgtEl>
                                          <p:spTgt spid="204"/>
                                        </p:tgtEl>
                                        <p:attrNameLst>
                                          <p:attrName>style.visibility</p:attrName>
                                        </p:attrNameLst>
                                      </p:cBhvr>
                                      <p:to>
                                        <p:strVal val="visible"/>
                                      </p:to>
                                    </p:set>
                                    <p:animEffect transition="in" filter="blinds(horizontal)">
                                      <p:cBhvr>
                                        <p:cTn id="18" dur="500"/>
                                        <p:tgtEl>
                                          <p:spTgt spid="204"/>
                                        </p:tgtEl>
                                      </p:cBhvr>
                                    </p:animEffect>
                                  </p:childTnLst>
                                </p:cTn>
                              </p:par>
                              <p:par>
                                <p:cTn id="19" presetID="3" presetClass="entr" presetSubtype="10" fill="hold" grpId="0" nodeType="withEffect">
                                  <p:stCondLst>
                                    <p:cond delay="0"/>
                                  </p:stCondLst>
                                  <p:childTnLst>
                                    <p:set>
                                      <p:cBhvr>
                                        <p:cTn id="20" dur="indefinite" fill="hold"/>
                                        <p:tgtEl>
                                          <p:spTgt spid="205"/>
                                        </p:tgtEl>
                                        <p:attrNameLst>
                                          <p:attrName>style.visibility</p:attrName>
                                        </p:attrNameLst>
                                      </p:cBhvr>
                                      <p:to>
                                        <p:strVal val="visible"/>
                                      </p:to>
                                    </p:set>
                                    <p:animEffect transition="in" filter="blinds(horizontal)">
                                      <p:cBhvr>
                                        <p:cTn id="21" dur="500"/>
                                        <p:tgtEl>
                                          <p:spTgt spid="20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indefinite" fill="hold"/>
                                        <p:tgtEl>
                                          <p:spTgt spid="201"/>
                                        </p:tgtEl>
                                        <p:attrNameLst>
                                          <p:attrName>style.visibility</p:attrName>
                                        </p:attrNameLst>
                                      </p:cBhvr>
                                      <p:to>
                                        <p:strVal val="visible"/>
                                      </p:to>
                                    </p:set>
                                    <p:animEffect transition="in" filter="blinds(horizontal)">
                                      <p:cBhvr>
                                        <p:cTn id="26" dur="500"/>
                                        <p:tgtEl>
                                          <p:spTgt spid="201"/>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98">
                                            <p:txEl>
                                              <p:pRg st="7" end="7"/>
                                            </p:txEl>
                                          </p:spTgt>
                                        </p:tgtEl>
                                        <p:attrNameLst>
                                          <p:attrName>style.visibility</p:attrName>
                                        </p:attrNameLst>
                                      </p:cBhvr>
                                      <p:to>
                                        <p:strVal val="visible"/>
                                      </p:to>
                                    </p:set>
                                    <p:animEffect transition="in" filter="blinds(horizontal)">
                                      <p:cBhvr>
                                        <p:cTn id="31" dur="500"/>
                                        <p:tgtEl>
                                          <p:spTgt spid="198">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98">
                                            <p:txEl>
                                              <p:pRg st="8" end="8"/>
                                            </p:txEl>
                                          </p:spTgt>
                                        </p:tgtEl>
                                        <p:attrNameLst>
                                          <p:attrName>style.visibility</p:attrName>
                                        </p:attrNameLst>
                                      </p:cBhvr>
                                      <p:to>
                                        <p:strVal val="visible"/>
                                      </p:to>
                                    </p:set>
                                    <p:animEffect transition="in" filter="blinds(horizontal)">
                                      <p:cBhvr>
                                        <p:cTn id="36" dur="500"/>
                                        <p:tgtEl>
                                          <p:spTgt spid="198">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indefinite" fill="hold"/>
                                        <p:tgtEl>
                                          <p:spTgt spid="206"/>
                                        </p:tgtEl>
                                        <p:attrNameLst>
                                          <p:attrName>style.visibility</p:attrName>
                                        </p:attrNameLst>
                                      </p:cBhvr>
                                      <p:to>
                                        <p:strVal val="visible"/>
                                      </p:to>
                                    </p:set>
                                    <p:animEffect transition="in" filter="blinds(horizontal)">
                                      <p:cBhvr>
                                        <p:cTn id="41" dur="500"/>
                                        <p:tgtEl>
                                          <p:spTgt spid="206"/>
                                        </p:tgtEl>
                                      </p:cBhvr>
                                    </p:animEffect>
                                  </p:childTnLst>
                                </p:cTn>
                              </p:par>
                              <p:par>
                                <p:cTn id="42" presetID="3" presetClass="entr" presetSubtype="10" fill="hold" grpId="0" nodeType="withEffect">
                                  <p:stCondLst>
                                    <p:cond delay="0"/>
                                  </p:stCondLst>
                                  <p:childTnLst>
                                    <p:set>
                                      <p:cBhvr>
                                        <p:cTn id="43" dur="indefinite" fill="hold"/>
                                        <p:tgtEl>
                                          <p:spTgt spid="202"/>
                                        </p:tgtEl>
                                        <p:attrNameLst>
                                          <p:attrName>style.visibility</p:attrName>
                                        </p:attrNameLst>
                                      </p:cBhvr>
                                      <p:to>
                                        <p:strVal val="visible"/>
                                      </p:to>
                                    </p:set>
                                    <p:animEffect transition="in" filter="blinds(horizontal)">
                                      <p:cBhvr>
                                        <p:cTn id="44" dur="500"/>
                                        <p:tgtEl>
                                          <p:spTgt spid="202"/>
                                        </p:tgtEl>
                                      </p:cBhvr>
                                    </p:animEffect>
                                  </p:childTnLst>
                                </p:cTn>
                              </p:par>
                              <p:par>
                                <p:cTn id="45" presetID="22" presetClass="entr" presetSubtype="4" fill="hold" grpId="0" nodeType="withEffect">
                                  <p:stCondLst>
                                    <p:cond delay="0"/>
                                  </p:stCondLst>
                                  <p:childTnLst>
                                    <p:set>
                                      <p:cBhvr>
                                        <p:cTn id="46" dur="indefinite" fill="hold"/>
                                        <p:tgtEl>
                                          <p:spTgt spid="207"/>
                                        </p:tgtEl>
                                        <p:attrNameLst>
                                          <p:attrName>style.visibility</p:attrName>
                                        </p:attrNameLst>
                                      </p:cBhvr>
                                      <p:to>
                                        <p:strVal val="visible"/>
                                      </p:to>
                                    </p:set>
                                    <p:animEffect transition="in" filter="wipe(down)">
                                      <p:cBhvr>
                                        <p:cTn id="47" dur="500"/>
                                        <p:tgtEl>
                                          <p:spTgt spid="20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indefinite" fill="hold"/>
                                        <p:tgtEl>
                                          <p:spTgt spid="203"/>
                                        </p:tgtEl>
                                        <p:attrNameLst>
                                          <p:attrName>style.visibility</p:attrName>
                                        </p:attrNameLst>
                                      </p:cBhvr>
                                      <p:to>
                                        <p:strVal val="visible"/>
                                      </p:to>
                                    </p:set>
                                    <p:animEffect transition="in" filter="blinds(horizontal)">
                                      <p:cBhvr>
                                        <p:cTn id="52" dur="5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bldLvl="0" animBg="1" advAuto="0"/>
      <p:bldP spid="201" grpId="0" animBg="1" advAuto="0"/>
      <p:bldP spid="202" grpId="0" bldLvl="0" animBg="1" advAuto="0"/>
      <p:bldP spid="203" grpId="0" animBg="1" advAuto="0"/>
      <p:bldP spid="204" grpId="0" animBg="1" advAuto="0"/>
      <p:bldP spid="205" grpId="0" bldLvl="0" animBg="1" advAuto="0"/>
      <p:bldP spid="206" grpId="0" animBg="1" advAuto="0"/>
      <p:bldP spid="207" grpId="0" bldLvl="0"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文本框 3"/>
          <p:cNvSpPr txBox="1"/>
          <p:nvPr/>
        </p:nvSpPr>
        <p:spPr>
          <a:xfrm>
            <a:off x="53040" y="733703"/>
            <a:ext cx="12238319" cy="4640580"/>
          </a:xfrm>
          <a:prstGeom prst="rect">
            <a:avLst/>
          </a:prstGeom>
          <a:ln w="12700">
            <a:miter lim="400000"/>
          </a:ln>
        </p:spPr>
        <p:txBody>
          <a:bodyPr lIns="45718" tIns="45718" rIns="45718" bIns="45718">
            <a:spAutoFit/>
          </a:bodyPr>
          <a:lstStyle/>
          <a:p>
            <a:pPr>
              <a:lnSpc>
                <a:spcPct val="90000"/>
              </a:lnSpc>
              <a:spcBef>
                <a:spcPts val="1000"/>
              </a:spcBef>
              <a:defRPr sz="2800">
                <a:latin typeface="Times New Roman" panose="02020603050405020304"/>
                <a:ea typeface="Times New Roman" panose="02020603050405020304"/>
                <a:cs typeface="Times New Roman" panose="02020603050405020304"/>
                <a:sym typeface="Times New Roman" panose="02020603050405020304"/>
              </a:defRPr>
            </a:pPr>
            <a:r>
              <a:rPr sz="2800" dirty="0">
                <a:latin typeface="Times New Roman" panose="02020603050405020304"/>
                <a:ea typeface="Times New Roman" panose="02020603050405020304"/>
                <a:cs typeface="Times New Roman" panose="02020603050405020304"/>
                <a:sym typeface="Times New Roman" panose="02020603050405020304"/>
              </a:rPr>
              <a:t>1. </a:t>
            </a:r>
            <a:r>
              <a:rPr lang="en-US" dirty="0" smtClean="0">
                <a:solidFill>
                  <a:srgbClr val="3333FF"/>
                </a:solidFill>
                <a:sym typeface="Times New Roman" panose="02020603050405020304"/>
              </a:rPr>
              <a:t>notion</a:t>
            </a:r>
            <a:r>
              <a:rPr sz="2800" dirty="0" smtClean="0">
                <a:latin typeface="Times New Roman" panose="02020603050405020304"/>
                <a:ea typeface="Times New Roman" panose="02020603050405020304"/>
                <a:cs typeface="Times New Roman" panose="02020603050405020304"/>
                <a:sym typeface="Times New Roman" panose="02020603050405020304"/>
              </a:rPr>
              <a:t>: </a:t>
            </a:r>
            <a:r>
              <a:rPr lang="en-US" sz="2800">
                <a:latin typeface="Times New Roman" panose="02020603050405020304"/>
                <a:ea typeface="Times New Roman" panose="02020603050405020304"/>
                <a:cs typeface="Times New Roman" panose="02020603050405020304"/>
                <a:sym typeface="Times New Roman" panose="02020603050405020304"/>
              </a:rPr>
              <a:t>an idea, a belief or an understanding of sth</a:t>
            </a:r>
            <a:r>
              <a:rPr sz="2800" dirty="0" smtClean="0">
                <a:latin typeface="Times New Roman" panose="02020603050405020304"/>
                <a:ea typeface="Times New Roman" panose="02020603050405020304"/>
                <a:cs typeface="Times New Roman" panose="02020603050405020304"/>
                <a:sym typeface="Times New Roman" panose="02020603050405020304"/>
              </a:rPr>
              <a:t> </a:t>
            </a:r>
            <a:r>
              <a:rPr lang="zh-CN" altLang="en-US" sz="2800" dirty="0">
                <a:latin typeface="华文中宋" panose="02010600040101010101" charset="-122"/>
                <a:ea typeface="华文中宋" panose="02010600040101010101" charset="-122"/>
                <a:cs typeface="华文中宋" panose="02010600040101010101" charset="-122"/>
                <a:sym typeface="华文中宋" panose="02010600040101010101" charset="-122"/>
              </a:rPr>
              <a:t>观念；信念；理解</a:t>
            </a:r>
            <a:endParaRPr sz="2800" dirty="0">
              <a:latin typeface="华文中宋" panose="02010600040101010101" charset="-122"/>
              <a:ea typeface="华文中宋" panose="02010600040101010101" charset="-122"/>
              <a:cs typeface="华文中宋" panose="02010600040101010101" charset="-122"/>
              <a:sym typeface="华文中宋" panose="02010600040101010101" charset="-122"/>
            </a:endParaRPr>
          </a:p>
          <a:p>
            <a:pPr marL="457200" indent="-457200">
              <a:lnSpc>
                <a:spcPct val="90000"/>
              </a:lnSpc>
              <a:spcBef>
                <a:spcPts val="1000"/>
              </a:spcBef>
              <a:buSzPct val="100000"/>
              <a:buFont typeface="Times New Roman" panose="02020603050405020304"/>
              <a:buChar char="✓"/>
              <a:defRPr sz="2800">
                <a:latin typeface="Times New Roman" panose="02020603050405020304"/>
                <a:ea typeface="Times New Roman" panose="02020603050405020304"/>
                <a:cs typeface="Times New Roman" panose="02020603050405020304"/>
                <a:sym typeface="Times New Roman" panose="02020603050405020304"/>
              </a:defRPr>
            </a:pPr>
            <a:r>
              <a:rPr sz="2800" dirty="0">
                <a:latin typeface="Times New Roman" panose="02020603050405020304"/>
                <a:ea typeface="Times New Roman" panose="02020603050405020304"/>
                <a:cs typeface="Times New Roman" panose="02020603050405020304"/>
                <a:sym typeface="Times New Roman" panose="02020603050405020304"/>
              </a:rPr>
              <a:t> </a:t>
            </a:r>
            <a:r>
              <a:rPr lang="en-US" sz="2800" dirty="0">
                <a:latin typeface="Times New Roman" panose="02020603050405020304"/>
                <a:ea typeface="Times New Roman" panose="02020603050405020304"/>
                <a:cs typeface="Times New Roman" panose="02020603050405020304"/>
                <a:sym typeface="Times New Roman" panose="02020603050405020304"/>
              </a:rPr>
              <a:t>I have to reject the notion that greed can be a good thing</a:t>
            </a:r>
            <a:r>
              <a:rPr sz="2800" dirty="0" smtClean="0">
                <a:latin typeface="Times New Roman" panose="02020603050405020304"/>
                <a:ea typeface="Times New Roman" panose="02020603050405020304"/>
                <a:cs typeface="Times New Roman" panose="02020603050405020304"/>
                <a:sym typeface="Times New Roman" panose="02020603050405020304"/>
              </a:rPr>
              <a:t>. </a:t>
            </a:r>
            <a:endParaRPr sz="2800" dirty="0" smtClean="0">
              <a:latin typeface="Times New Roman" panose="02020603050405020304"/>
              <a:ea typeface="Times New Roman" panose="02020603050405020304"/>
              <a:cs typeface="Times New Roman" panose="02020603050405020304"/>
              <a:sym typeface="Times New Roman" panose="02020603050405020304"/>
            </a:endParaRPr>
          </a:p>
          <a:p>
            <a:pPr>
              <a:lnSpc>
                <a:spcPct val="90000"/>
              </a:lnSpc>
              <a:spcBef>
                <a:spcPts val="1000"/>
              </a:spcBef>
              <a:buSzPct val="100000"/>
              <a:buFont typeface="Times New Roman" panose="02020603050405020304"/>
              <a:defRPr sz="2800">
                <a:latin typeface="Times New Roman" panose="02020603050405020304"/>
                <a:ea typeface="Times New Roman" panose="02020603050405020304"/>
                <a:cs typeface="Times New Roman" panose="02020603050405020304"/>
                <a:sym typeface="Times New Roman" panose="02020603050405020304"/>
              </a:defRPr>
            </a:pPr>
            <a:r>
              <a:rPr lang="zh-CN" altLang="en-US" sz="2800" dirty="0">
                <a:latin typeface="华文中宋" panose="02010600040101010101" charset="-122"/>
                <a:ea typeface="华文中宋" panose="02010600040101010101" charset="-122"/>
                <a:cs typeface="华文中宋" panose="02010600040101010101" charset="-122"/>
                <a:sym typeface="华文中宋" panose="02010600040101010101" charset="-122"/>
              </a:rPr>
              <a:t>我不能接受那种认为贪欲也可以是件好事的想法</a:t>
            </a:r>
            <a:r>
              <a:rPr sz="2800" dirty="0" smtClean="0">
                <a:latin typeface="华文中宋" panose="02010600040101010101" charset="-122"/>
                <a:ea typeface="华文中宋" panose="02010600040101010101" charset="-122"/>
                <a:cs typeface="华文中宋" panose="02010600040101010101" charset="-122"/>
                <a:sym typeface="华文中宋" panose="02010600040101010101" charset="-122"/>
              </a:rPr>
              <a:t>。</a:t>
            </a:r>
            <a:endParaRPr sz="2800" dirty="0" smtClean="0">
              <a:latin typeface="Times New Roman" panose="02020603050405020304"/>
              <a:ea typeface="Times New Roman" panose="02020603050405020304"/>
              <a:cs typeface="Times New Roman" panose="02020603050405020304"/>
              <a:sym typeface="Times New Roman" panose="02020603050405020304"/>
            </a:endParaRPr>
          </a:p>
          <a:p>
            <a:pPr>
              <a:lnSpc>
                <a:spcPct val="90000"/>
              </a:lnSpc>
              <a:spcBef>
                <a:spcPts val="1000"/>
              </a:spcBef>
              <a:defRPr sz="3200">
                <a:latin typeface="Times New Roman" panose="02020603050405020304"/>
                <a:ea typeface="Times New Roman" panose="02020603050405020304"/>
                <a:cs typeface="Times New Roman" panose="02020603050405020304"/>
                <a:sym typeface="Times New Roman" panose="02020603050405020304"/>
              </a:defRPr>
            </a:pPr>
            <a:endParaRPr sz="3200" dirty="0">
              <a:latin typeface="Times New Roman" panose="02020603050405020304"/>
              <a:ea typeface="Times New Roman" panose="02020603050405020304"/>
              <a:cs typeface="Times New Roman" panose="02020603050405020304"/>
              <a:sym typeface="Times New Roman" panose="02020603050405020304"/>
            </a:endParaRPr>
          </a:p>
          <a:p>
            <a:pPr>
              <a:lnSpc>
                <a:spcPct val="90000"/>
              </a:lnSpc>
              <a:spcBef>
                <a:spcPts val="1000"/>
              </a:spcBef>
              <a:defRPr sz="3200">
                <a:latin typeface="Times New Roman" panose="02020603050405020304"/>
                <a:ea typeface="Times New Roman" panose="02020603050405020304"/>
                <a:cs typeface="Times New Roman" panose="02020603050405020304"/>
                <a:sym typeface="Times New Roman" panose="02020603050405020304"/>
              </a:defRPr>
            </a:pPr>
            <a:endParaRPr lang="en-US" sz="3200" dirty="0" smtClean="0">
              <a:latin typeface="Times New Roman" panose="02020603050405020304"/>
              <a:ea typeface="Times New Roman" panose="02020603050405020304"/>
              <a:cs typeface="Times New Roman" panose="02020603050405020304"/>
              <a:sym typeface="Times New Roman" panose="02020603050405020304"/>
            </a:endParaRPr>
          </a:p>
          <a:p>
            <a:pPr>
              <a:lnSpc>
                <a:spcPct val="90000"/>
              </a:lnSpc>
              <a:spcBef>
                <a:spcPts val="1000"/>
              </a:spcBef>
              <a:defRPr sz="3200">
                <a:latin typeface="Times New Roman" panose="02020603050405020304"/>
                <a:ea typeface="Times New Roman" panose="02020603050405020304"/>
                <a:cs typeface="Times New Roman" panose="02020603050405020304"/>
                <a:sym typeface="Times New Roman" panose="02020603050405020304"/>
              </a:defRPr>
            </a:pPr>
            <a:r>
              <a:rPr sz="3200" dirty="0" smtClean="0">
                <a:latin typeface="Times New Roman" panose="02020603050405020304"/>
                <a:ea typeface="Times New Roman" panose="02020603050405020304"/>
                <a:cs typeface="Times New Roman" panose="02020603050405020304"/>
                <a:sym typeface="Times New Roman" panose="02020603050405020304"/>
              </a:rPr>
              <a:t>2</a:t>
            </a:r>
            <a:r>
              <a:rPr sz="3200" dirty="0">
                <a:latin typeface="Times New Roman" panose="02020603050405020304"/>
                <a:ea typeface="Times New Roman" panose="02020603050405020304"/>
                <a:cs typeface="Times New Roman" panose="02020603050405020304"/>
                <a:sym typeface="Times New Roman" panose="02020603050405020304"/>
              </a:rPr>
              <a:t>. </a:t>
            </a:r>
            <a:r>
              <a:rPr lang="en-US" sz="2800" dirty="0" smtClean="0">
                <a:solidFill>
                  <a:srgbClr val="3333FF"/>
                </a:solidFill>
                <a:sym typeface="Times New Roman" panose="02020603050405020304"/>
              </a:rPr>
              <a:t>detach</a:t>
            </a:r>
            <a:r>
              <a:rPr sz="2800" dirty="0" smtClean="0">
                <a:latin typeface="Times New Roman" panose="02020603050405020304"/>
                <a:ea typeface="Times New Roman" panose="02020603050405020304"/>
                <a:cs typeface="Times New Roman" panose="02020603050405020304"/>
                <a:sym typeface="Times New Roman" panose="02020603050405020304"/>
              </a:rPr>
              <a:t>:</a:t>
            </a:r>
            <a:r>
              <a:rPr lang="en-US" sz="2800" dirty="0" smtClean="0">
                <a:latin typeface="Times New Roman" panose="02020603050405020304"/>
                <a:ea typeface="Times New Roman" panose="02020603050405020304"/>
                <a:cs typeface="Times New Roman" panose="02020603050405020304"/>
                <a:sym typeface="Times New Roman" panose="02020603050405020304"/>
              </a:rPr>
              <a:t> </a:t>
            </a:r>
            <a:r>
              <a:rPr lang="en-US" sz="2800">
                <a:latin typeface="Times New Roman" panose="02020603050405020304"/>
                <a:ea typeface="Times New Roman" panose="02020603050405020304"/>
                <a:cs typeface="Times New Roman" panose="02020603050405020304"/>
                <a:sym typeface="Times New Roman" panose="02020603050405020304"/>
              </a:rPr>
              <a:t>to remove sth from sth larger; to become separated from sth</a:t>
            </a:r>
            <a:r>
              <a:rPr lang="en-US" sz="2800" dirty="0">
                <a:latin typeface="Times New Roman" panose="02020603050405020304"/>
                <a:ea typeface="Times New Roman" panose="02020603050405020304"/>
                <a:cs typeface="Times New Roman" panose="02020603050405020304"/>
                <a:sym typeface="Times New Roman" panose="02020603050405020304"/>
              </a:rPr>
              <a:t> </a:t>
            </a:r>
            <a:r>
              <a:rPr lang="zh-CN" altLang="en-US" sz="2800" dirty="0">
                <a:latin typeface="华文中宋" panose="02010600040101010101" charset="-122"/>
                <a:ea typeface="华文中宋" panose="02010600040101010101" charset="-122"/>
                <a:cs typeface="华文中宋" panose="02010600040101010101" charset="-122"/>
                <a:sym typeface="华文中宋" panose="02010600040101010101" charset="-122"/>
              </a:rPr>
              <a:t>拆卸；（使）分开，脱离</a:t>
            </a:r>
            <a:endParaRPr lang="zh-CN" altLang="en-US" sz="2800" dirty="0">
              <a:latin typeface="华文中宋" panose="02010600040101010101" charset="-122"/>
              <a:ea typeface="华文中宋" panose="02010600040101010101" charset="-122"/>
              <a:cs typeface="华文中宋" panose="02010600040101010101" charset="-122"/>
              <a:sym typeface="华文中宋" panose="02010600040101010101" charset="-122"/>
            </a:endParaRPr>
          </a:p>
          <a:p>
            <a:pPr marL="457200" indent="-457200">
              <a:lnSpc>
                <a:spcPct val="90000"/>
              </a:lnSpc>
              <a:spcBef>
                <a:spcPts val="1000"/>
              </a:spcBef>
              <a:buSzPct val="100000"/>
              <a:buFont typeface="Times New Roman" panose="02020603050405020304"/>
              <a:buChar char="✓"/>
              <a:defRPr sz="2800">
                <a:latin typeface="Times New Roman" panose="02020603050405020304"/>
                <a:ea typeface="Times New Roman" panose="02020603050405020304"/>
                <a:cs typeface="Times New Roman" panose="02020603050405020304"/>
                <a:sym typeface="Times New Roman" panose="02020603050405020304"/>
              </a:defRPr>
            </a:pPr>
            <a:r>
              <a:rPr lang="en-US" sz="2800" dirty="0">
                <a:latin typeface="Times New Roman" panose="02020603050405020304"/>
                <a:ea typeface="Times New Roman" panose="02020603050405020304"/>
                <a:cs typeface="Times New Roman" panose="02020603050405020304"/>
                <a:sym typeface="Times New Roman" panose="02020603050405020304"/>
              </a:rPr>
              <a:t>One of the panels had become detached from the main structure</a:t>
            </a:r>
            <a:r>
              <a:rPr sz="2800" dirty="0" smtClean="0">
                <a:latin typeface="Times New Roman" panose="02020603050405020304"/>
                <a:ea typeface="Times New Roman" panose="02020603050405020304"/>
                <a:cs typeface="Times New Roman" panose="02020603050405020304"/>
                <a:sym typeface="Times New Roman" panose="02020603050405020304"/>
              </a:rPr>
              <a:t>.    </a:t>
            </a:r>
            <a:endParaRPr sz="2800" dirty="0">
              <a:latin typeface="Times New Roman" panose="02020603050405020304"/>
              <a:ea typeface="Times New Roman" panose="02020603050405020304"/>
              <a:cs typeface="Times New Roman" panose="02020603050405020304"/>
              <a:sym typeface="Times New Roman" panose="02020603050405020304"/>
            </a:endParaRPr>
          </a:p>
          <a:p>
            <a:pPr>
              <a:lnSpc>
                <a:spcPct val="90000"/>
              </a:lnSpc>
              <a:spcBef>
                <a:spcPts val="1000"/>
              </a:spcBef>
              <a:buSzPct val="100000"/>
              <a:defRPr sz="2800">
                <a:latin typeface="Times New Roman" panose="02020603050405020304"/>
                <a:ea typeface="Times New Roman" panose="02020603050405020304"/>
                <a:cs typeface="Times New Roman" panose="02020603050405020304"/>
                <a:sym typeface="Times New Roman" panose="02020603050405020304"/>
              </a:defRPr>
            </a:pPr>
            <a:r>
              <a:rPr lang="en-US" sz="2800" dirty="0">
                <a:latin typeface="Times New Roman" panose="02020603050405020304"/>
                <a:ea typeface="Times New Roman" panose="02020603050405020304"/>
                <a:cs typeface="Times New Roman" panose="02020603050405020304"/>
                <a:sym typeface="Times New Roman" panose="02020603050405020304"/>
              </a:rPr>
              <a:t>      </a:t>
            </a:r>
            <a:r>
              <a:rPr lang="zh-CN" altLang="en-US" sz="2800" dirty="0">
                <a:latin typeface="华文中宋" panose="02010600040101010101" charset="-122"/>
                <a:ea typeface="华文中宋" panose="02010600040101010101" charset="-122"/>
                <a:cs typeface="华文中宋" panose="02010600040101010101" charset="-122"/>
                <a:sym typeface="Times New Roman" panose="02020603050405020304"/>
              </a:rPr>
              <a:t>一块镶板已从主体结构上脱落</a:t>
            </a:r>
            <a:r>
              <a:rPr lang="zh-CN" altLang="en-US" sz="2800" dirty="0" smtClean="0">
                <a:latin typeface="华文中宋" panose="02010600040101010101" charset="-122"/>
                <a:ea typeface="华文中宋" panose="02010600040101010101" charset="-122"/>
                <a:cs typeface="华文中宋" panose="02010600040101010101" charset="-122"/>
                <a:sym typeface="Times New Roman" panose="02020603050405020304"/>
              </a:rPr>
              <a:t>。</a:t>
            </a:r>
            <a:endParaRPr sz="2800" dirty="0">
              <a:latin typeface="Times New Roman" panose="02020603050405020304"/>
              <a:ea typeface="Times New Roman" panose="02020603050405020304"/>
              <a:cs typeface="Times New Roman" panose="02020603050405020304"/>
              <a:sym typeface="Times New Roman" panose="02020603050405020304"/>
            </a:endParaRPr>
          </a:p>
        </p:txBody>
      </p:sp>
      <p:sp>
        <p:nvSpPr>
          <p:cNvPr id="199" name="文本框 16"/>
          <p:cNvSpPr txBox="1"/>
          <p:nvPr/>
        </p:nvSpPr>
        <p:spPr>
          <a:xfrm>
            <a:off x="0" y="0"/>
            <a:ext cx="1859915" cy="520700"/>
          </a:xfrm>
          <a:prstGeom prst="rect">
            <a:avLst/>
          </a:prstGeom>
          <a:solidFill>
            <a:schemeClr val="accent6"/>
          </a:solidFill>
          <a:ln w="12700">
            <a:miter lim="400000"/>
          </a:ln>
        </p:spPr>
        <p:txBody>
          <a:bodyPr wrap="square" lIns="45718" tIns="45718" rIns="45718" bIns="45718">
            <a:spAutoFit/>
          </a:bodyPr>
          <a:lstStyle>
            <a:lvl1pPr>
              <a:defRPr sz="2800" b="1">
                <a:solidFill>
                  <a:srgbClr val="FFFFFF"/>
                </a:solidFill>
              </a:defRPr>
            </a:lvl1pPr>
          </a:lstStyle>
          <a:p>
            <a:r>
              <a:rPr>
                <a:latin typeface="微软雅黑" panose="020B0503020204020204" charset="-122"/>
                <a:ea typeface="微软雅黑" panose="020B0503020204020204" charset="-122"/>
              </a:rPr>
              <a:t>词汇讲解</a:t>
            </a:r>
            <a:r>
              <a:rPr lang="en-US">
                <a:latin typeface="微软雅黑" panose="020B0503020204020204" charset="-122"/>
                <a:ea typeface="微软雅黑" panose="020B0503020204020204" charset="-122"/>
              </a:rPr>
              <a:t> 2</a:t>
            </a:r>
            <a:endParaRPr lang="en-US">
              <a:latin typeface="微软雅黑" panose="020B0503020204020204" charset="-122"/>
              <a:ea typeface="微软雅黑" panose="020B0503020204020204" charset="-122"/>
            </a:endParaRPr>
          </a:p>
        </p:txBody>
      </p:sp>
      <p:sp>
        <p:nvSpPr>
          <p:cNvPr id="200" name="文本框 1"/>
          <p:cNvSpPr txBox="1"/>
          <p:nvPr/>
        </p:nvSpPr>
        <p:spPr>
          <a:xfrm>
            <a:off x="67945" y="2305874"/>
            <a:ext cx="1628670" cy="520700"/>
          </a:xfrm>
          <a:prstGeom prst="rect">
            <a:avLst/>
          </a:prstGeom>
          <a:solidFill>
            <a:srgbClr val="0070C0"/>
          </a:solidFill>
          <a:ln w="12700">
            <a:miter lim="400000"/>
          </a:ln>
        </p:spPr>
        <p:txBody>
          <a:bodyPr lIns="45718" tIns="45718" rIns="45718" bIns="45718">
            <a:spAutoFit/>
          </a:bodyPr>
          <a:lstStyle>
            <a:lvl1pPr>
              <a:defRPr sz="2800" b="1">
                <a:solidFill>
                  <a:srgbClr val="FFFFFF"/>
                </a:solidFill>
              </a:defRPr>
            </a:lvl1pPr>
          </a:lstStyle>
          <a:p>
            <a:r>
              <a:rPr>
                <a:latin typeface="微软雅黑" panose="020B0503020204020204" charset="-122"/>
                <a:ea typeface="微软雅黑" panose="020B0503020204020204" charset="-122"/>
              </a:rPr>
              <a:t>翻译句子</a:t>
            </a:r>
            <a:endParaRPr>
              <a:latin typeface="微软雅黑" panose="020B0503020204020204" charset="-122"/>
              <a:ea typeface="微软雅黑" panose="020B0503020204020204" charset="-122"/>
            </a:endParaRPr>
          </a:p>
        </p:txBody>
      </p:sp>
      <p:sp>
        <p:nvSpPr>
          <p:cNvPr id="201" name="文本框 2"/>
          <p:cNvSpPr txBox="1"/>
          <p:nvPr/>
        </p:nvSpPr>
        <p:spPr>
          <a:xfrm>
            <a:off x="215900" y="2840990"/>
            <a:ext cx="8201025" cy="551815"/>
          </a:xfrm>
          <a:prstGeom prst="rect">
            <a:avLst/>
          </a:prstGeom>
          <a:ln w="12700">
            <a:miter lim="400000"/>
          </a:ln>
        </p:spPr>
        <p:txBody>
          <a:bodyPr wrap="square" lIns="45718" tIns="45718" rIns="45718" bIns="45718">
            <a:spAutoFit/>
          </a:bodyPr>
          <a:lstStyle>
            <a:lvl1pPr>
              <a:defRPr sz="30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US" altLang="zh-CN" dirty="0" smtClean="0"/>
              <a:t>She had only a vague notion of what might happen.</a:t>
            </a:r>
            <a:endParaRPr dirty="0"/>
          </a:p>
        </p:txBody>
      </p:sp>
      <p:sp>
        <p:nvSpPr>
          <p:cNvPr id="202" name="文本框 4"/>
          <p:cNvSpPr txBox="1"/>
          <p:nvPr/>
        </p:nvSpPr>
        <p:spPr>
          <a:xfrm>
            <a:off x="53232" y="5358765"/>
            <a:ext cx="1626873" cy="520700"/>
          </a:xfrm>
          <a:prstGeom prst="rect">
            <a:avLst/>
          </a:prstGeom>
          <a:solidFill>
            <a:srgbClr val="0070C0"/>
          </a:solidFill>
          <a:ln w="12700">
            <a:miter lim="400000"/>
          </a:ln>
        </p:spPr>
        <p:txBody>
          <a:bodyPr lIns="45718" tIns="45718" rIns="45718" bIns="45718">
            <a:spAutoFit/>
          </a:bodyPr>
          <a:lstStyle>
            <a:lvl1pPr>
              <a:defRPr sz="2800" b="1">
                <a:solidFill>
                  <a:srgbClr val="FFFFFF"/>
                </a:solidFill>
              </a:defRPr>
            </a:lvl1pPr>
          </a:lstStyle>
          <a:p>
            <a:r>
              <a:rPr>
                <a:latin typeface="微软雅黑" panose="020B0503020204020204" charset="-122"/>
                <a:ea typeface="微软雅黑" panose="020B0503020204020204" charset="-122"/>
              </a:rPr>
              <a:t>翻译句子</a:t>
            </a:r>
            <a:endParaRPr>
              <a:latin typeface="微软雅黑" panose="020B0503020204020204" charset="-122"/>
              <a:ea typeface="微软雅黑" panose="020B0503020204020204" charset="-122"/>
            </a:endParaRPr>
          </a:p>
        </p:txBody>
      </p:sp>
      <p:sp>
        <p:nvSpPr>
          <p:cNvPr id="203" name="文本框 5"/>
          <p:cNvSpPr txBox="1"/>
          <p:nvPr/>
        </p:nvSpPr>
        <p:spPr>
          <a:xfrm>
            <a:off x="215900" y="5879465"/>
            <a:ext cx="7082790" cy="520700"/>
          </a:xfrm>
          <a:prstGeom prst="rect">
            <a:avLst/>
          </a:prstGeom>
          <a:ln w="12700">
            <a:miter lim="400000"/>
          </a:ln>
        </p:spPr>
        <p:txBody>
          <a:bodyPr wrap="square" lIns="45718" tIns="45718" rIns="45718" bIns="45718">
            <a:spAutoFit/>
          </a:bodyPr>
          <a:lstStyle>
            <a:lvl1pPr>
              <a:defRPr sz="30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US" sz="2800" dirty="0"/>
              <a:t>The skis should detach from the boot if you fall.</a:t>
            </a:r>
            <a:endParaRPr sz="2800" dirty="0"/>
          </a:p>
        </p:txBody>
      </p:sp>
      <p:sp>
        <p:nvSpPr>
          <p:cNvPr id="204" name="文本框 7"/>
          <p:cNvSpPr txBox="1"/>
          <p:nvPr/>
        </p:nvSpPr>
        <p:spPr>
          <a:xfrm>
            <a:off x="2025650" y="2305685"/>
            <a:ext cx="6887210" cy="520700"/>
          </a:xfrm>
          <a:prstGeom prst="rect">
            <a:avLst/>
          </a:prstGeom>
          <a:ln w="12700">
            <a:miter lim="400000"/>
          </a:ln>
        </p:spPr>
        <p:txBody>
          <a:bodyPr wrap="square" lIns="45718" tIns="45718" rIns="45718" bIns="45718">
            <a:spAutoFit/>
          </a:bodyPr>
          <a:lstStyle>
            <a:lvl1pPr>
              <a:defRPr sz="2800">
                <a:latin typeface="华文中宋" panose="02010600040101010101" charset="-122"/>
                <a:ea typeface="华文中宋" panose="02010600040101010101" charset="-122"/>
                <a:cs typeface="华文中宋" panose="02010600040101010101" charset="-122"/>
                <a:sym typeface="华文中宋" panose="02010600040101010101" charset="-122"/>
              </a:defRPr>
            </a:lvl1pPr>
          </a:lstStyle>
          <a:p>
            <a:r>
              <a:rPr lang="zh-CN" altLang="en-US" dirty="0"/>
              <a:t>对于可能发生的事她只有一个模糊的概念</a:t>
            </a:r>
            <a:r>
              <a:rPr dirty="0" smtClean="0"/>
              <a:t>。</a:t>
            </a:r>
            <a:endParaRPr dirty="0"/>
          </a:p>
        </p:txBody>
      </p:sp>
      <p:sp>
        <p:nvSpPr>
          <p:cNvPr id="205" name="直接连接符 8"/>
          <p:cNvSpPr/>
          <p:nvPr/>
        </p:nvSpPr>
        <p:spPr>
          <a:xfrm>
            <a:off x="215900" y="3376930"/>
            <a:ext cx="7901940" cy="0"/>
          </a:xfrm>
          <a:prstGeom prst="line">
            <a:avLst/>
          </a:prstGeom>
          <a:ln w="28575">
            <a:solidFill>
              <a:srgbClr val="000000"/>
            </a:solidFill>
            <a:miter/>
          </a:ln>
        </p:spPr>
        <p:txBody>
          <a:bodyPr lIns="45718" tIns="45718" rIns="45718" bIns="45718"/>
          <a:lstStyle/>
          <a:p/>
        </p:txBody>
      </p:sp>
      <p:sp>
        <p:nvSpPr>
          <p:cNvPr id="206" name="文本框 10"/>
          <p:cNvSpPr txBox="1"/>
          <p:nvPr/>
        </p:nvSpPr>
        <p:spPr>
          <a:xfrm>
            <a:off x="2025650" y="5389245"/>
            <a:ext cx="6391910" cy="520700"/>
          </a:xfrm>
          <a:prstGeom prst="rect">
            <a:avLst/>
          </a:prstGeom>
          <a:ln w="12700">
            <a:miter lim="400000"/>
          </a:ln>
        </p:spPr>
        <p:txBody>
          <a:bodyPr wrap="square" lIns="45718" tIns="45718" rIns="45718" bIns="45718">
            <a:spAutoFit/>
          </a:bodyPr>
          <a:lstStyle>
            <a:lvl1pPr>
              <a:defRPr sz="2800">
                <a:latin typeface="华文中宋" panose="02010600040101010101" charset="-122"/>
                <a:ea typeface="华文中宋" panose="02010600040101010101" charset="-122"/>
                <a:cs typeface="华文中宋" panose="02010600040101010101" charset="-122"/>
                <a:sym typeface="华文中宋" panose="02010600040101010101" charset="-122"/>
              </a:defRPr>
            </a:lvl1pPr>
          </a:lstStyle>
          <a:p>
            <a:r>
              <a:rPr lang="zh-CN" altLang="en-US" dirty="0"/>
              <a:t>要是你跌倒了，滑雪板就该脱离靴子</a:t>
            </a:r>
            <a:r>
              <a:rPr dirty="0" smtClean="0"/>
              <a:t>。</a:t>
            </a:r>
            <a:endParaRPr dirty="0"/>
          </a:p>
        </p:txBody>
      </p:sp>
      <p:sp>
        <p:nvSpPr>
          <p:cNvPr id="207" name="直接连接符 11"/>
          <p:cNvSpPr/>
          <p:nvPr/>
        </p:nvSpPr>
        <p:spPr>
          <a:xfrm>
            <a:off x="215900" y="6365240"/>
            <a:ext cx="7120255" cy="34290"/>
          </a:xfrm>
          <a:prstGeom prst="line">
            <a:avLst/>
          </a:prstGeom>
          <a:ln w="28575">
            <a:solidFill>
              <a:srgbClr val="000000"/>
            </a:solidFill>
            <a:miter/>
          </a:ln>
        </p:spPr>
        <p:txBody>
          <a:bodyPr lIns="45718" tIns="45718" rIns="45718" bIns="45718"/>
          <a:lstStyle/>
          <a:p/>
        </p:txBody>
      </p:sp>
    </p:spTree>
  </p:cSld>
  <p:clrMapOvr>
    <a:masterClrMapping/>
  </p:clrMapOvr>
  <p:transition spd="med"/>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8">
                                            <p:txEl>
                                              <p:pRg st="1" end="1"/>
                                            </p:txEl>
                                          </p:spTgt>
                                        </p:tgtEl>
                                        <p:attrNameLst>
                                          <p:attrName>style.visibility</p:attrName>
                                        </p:attrNameLst>
                                      </p:cBhvr>
                                      <p:to>
                                        <p:strVal val="visible"/>
                                      </p:to>
                                    </p:set>
                                    <p:animEffect transition="in" filter="blinds(horizontal)">
                                      <p:cBhvr>
                                        <p:cTn id="7" dur="500"/>
                                        <p:tgtEl>
                                          <p:spTgt spid="19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8">
                                            <p:txEl>
                                              <p:pRg st="2" end="2"/>
                                            </p:txEl>
                                          </p:spTgt>
                                        </p:tgtEl>
                                        <p:attrNameLst>
                                          <p:attrName>style.visibility</p:attrName>
                                        </p:attrNameLst>
                                      </p:cBhvr>
                                      <p:to>
                                        <p:strVal val="visible"/>
                                      </p:to>
                                    </p:set>
                                    <p:animEffect transition="in" filter="blinds(horizontal)">
                                      <p:cBhvr>
                                        <p:cTn id="12" dur="500"/>
                                        <p:tgtEl>
                                          <p:spTgt spid="19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indefinite" fill="hold"/>
                                        <p:tgtEl>
                                          <p:spTgt spid="200"/>
                                        </p:tgtEl>
                                        <p:attrNameLst>
                                          <p:attrName>style.visibility</p:attrName>
                                        </p:attrNameLst>
                                      </p:cBhvr>
                                      <p:to>
                                        <p:strVal val="visible"/>
                                      </p:to>
                                    </p:set>
                                    <p:animEffect transition="in" filter="blinds(horizontal)">
                                      <p:cBhvr>
                                        <p:cTn id="17" dur="500"/>
                                        <p:tgtEl>
                                          <p:spTgt spid="200"/>
                                        </p:tgtEl>
                                      </p:cBhvr>
                                    </p:animEffect>
                                  </p:childTnLst>
                                </p:cTn>
                              </p:par>
                              <p:par>
                                <p:cTn id="18" presetID="3" presetClass="entr" presetSubtype="10" fill="hold" grpId="0" nodeType="withEffect">
                                  <p:stCondLst>
                                    <p:cond delay="0"/>
                                  </p:stCondLst>
                                  <p:childTnLst>
                                    <p:set>
                                      <p:cBhvr>
                                        <p:cTn id="19" dur="indefinite" fill="hold"/>
                                        <p:tgtEl>
                                          <p:spTgt spid="204"/>
                                        </p:tgtEl>
                                        <p:attrNameLst>
                                          <p:attrName>style.visibility</p:attrName>
                                        </p:attrNameLst>
                                      </p:cBhvr>
                                      <p:to>
                                        <p:strVal val="visible"/>
                                      </p:to>
                                    </p:set>
                                    <p:animEffect transition="in" filter="blinds(horizontal)">
                                      <p:cBhvr>
                                        <p:cTn id="20" dur="500"/>
                                        <p:tgtEl>
                                          <p:spTgt spid="204"/>
                                        </p:tgtEl>
                                      </p:cBhvr>
                                    </p:animEffect>
                                  </p:childTnLst>
                                </p:cTn>
                              </p:par>
                              <p:par>
                                <p:cTn id="21" presetID="3" presetClass="entr" presetSubtype="10" fill="hold" grpId="0" nodeType="withEffect">
                                  <p:stCondLst>
                                    <p:cond delay="0"/>
                                  </p:stCondLst>
                                  <p:childTnLst>
                                    <p:set>
                                      <p:cBhvr>
                                        <p:cTn id="22" dur="indefinite" fill="hold"/>
                                        <p:tgtEl>
                                          <p:spTgt spid="205"/>
                                        </p:tgtEl>
                                        <p:attrNameLst>
                                          <p:attrName>style.visibility</p:attrName>
                                        </p:attrNameLst>
                                      </p:cBhvr>
                                      <p:to>
                                        <p:strVal val="visible"/>
                                      </p:to>
                                    </p:set>
                                    <p:animEffect transition="in" filter="blinds(horizontal)">
                                      <p:cBhvr>
                                        <p:cTn id="23" dur="500"/>
                                        <p:tgtEl>
                                          <p:spTgt spid="20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indefinite" fill="hold"/>
                                        <p:tgtEl>
                                          <p:spTgt spid="201"/>
                                        </p:tgtEl>
                                        <p:attrNameLst>
                                          <p:attrName>style.visibility</p:attrName>
                                        </p:attrNameLst>
                                      </p:cBhvr>
                                      <p:to>
                                        <p:strVal val="visible"/>
                                      </p:to>
                                    </p:set>
                                    <p:animEffect transition="in" filter="blinds(horizontal)">
                                      <p:cBhvr>
                                        <p:cTn id="28" dur="500"/>
                                        <p:tgtEl>
                                          <p:spTgt spid="201"/>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98">
                                            <p:txEl>
                                              <p:pRg st="6" end="6"/>
                                            </p:txEl>
                                          </p:spTgt>
                                        </p:tgtEl>
                                        <p:attrNameLst>
                                          <p:attrName>style.visibility</p:attrName>
                                        </p:attrNameLst>
                                      </p:cBhvr>
                                      <p:to>
                                        <p:strVal val="visible"/>
                                      </p:to>
                                    </p:set>
                                    <p:animEffect transition="in" filter="blinds(horizontal)">
                                      <p:cBhvr>
                                        <p:cTn id="33" dur="500"/>
                                        <p:tgtEl>
                                          <p:spTgt spid="198">
                                            <p:txEl>
                                              <p:pRg st="6" end="6"/>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198">
                                            <p:txEl>
                                              <p:pRg st="7" end="7"/>
                                            </p:txEl>
                                          </p:spTgt>
                                        </p:tgtEl>
                                        <p:attrNameLst>
                                          <p:attrName>style.visibility</p:attrName>
                                        </p:attrNameLst>
                                      </p:cBhvr>
                                      <p:to>
                                        <p:strVal val="visible"/>
                                      </p:to>
                                    </p:set>
                                    <p:animEffect transition="in" filter="blinds(horizontal)">
                                      <p:cBhvr>
                                        <p:cTn id="36" dur="500"/>
                                        <p:tgtEl>
                                          <p:spTgt spid="198">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indefinite" fill="hold"/>
                                        <p:tgtEl>
                                          <p:spTgt spid="206"/>
                                        </p:tgtEl>
                                        <p:attrNameLst>
                                          <p:attrName>style.visibility</p:attrName>
                                        </p:attrNameLst>
                                      </p:cBhvr>
                                      <p:to>
                                        <p:strVal val="visible"/>
                                      </p:to>
                                    </p:set>
                                    <p:animEffect transition="in" filter="blinds(horizontal)">
                                      <p:cBhvr>
                                        <p:cTn id="41" dur="500"/>
                                        <p:tgtEl>
                                          <p:spTgt spid="206"/>
                                        </p:tgtEl>
                                      </p:cBhvr>
                                    </p:animEffect>
                                  </p:childTnLst>
                                </p:cTn>
                              </p:par>
                              <p:par>
                                <p:cTn id="42" presetID="3" presetClass="entr" presetSubtype="10" fill="hold" grpId="0" nodeType="withEffect">
                                  <p:stCondLst>
                                    <p:cond delay="0"/>
                                  </p:stCondLst>
                                  <p:childTnLst>
                                    <p:set>
                                      <p:cBhvr>
                                        <p:cTn id="43" dur="indefinite" fill="hold"/>
                                        <p:tgtEl>
                                          <p:spTgt spid="202"/>
                                        </p:tgtEl>
                                        <p:attrNameLst>
                                          <p:attrName>style.visibility</p:attrName>
                                        </p:attrNameLst>
                                      </p:cBhvr>
                                      <p:to>
                                        <p:strVal val="visible"/>
                                      </p:to>
                                    </p:set>
                                    <p:animEffect transition="in" filter="blinds(horizontal)">
                                      <p:cBhvr>
                                        <p:cTn id="44" dur="500"/>
                                        <p:tgtEl>
                                          <p:spTgt spid="202"/>
                                        </p:tgtEl>
                                      </p:cBhvr>
                                    </p:animEffect>
                                  </p:childTnLst>
                                </p:cTn>
                              </p:par>
                              <p:par>
                                <p:cTn id="45" presetID="22" presetClass="entr" presetSubtype="4" fill="hold" grpId="0" nodeType="withEffect">
                                  <p:stCondLst>
                                    <p:cond delay="0"/>
                                  </p:stCondLst>
                                  <p:childTnLst>
                                    <p:set>
                                      <p:cBhvr>
                                        <p:cTn id="46" dur="indefinite" fill="hold"/>
                                        <p:tgtEl>
                                          <p:spTgt spid="207"/>
                                        </p:tgtEl>
                                        <p:attrNameLst>
                                          <p:attrName>style.visibility</p:attrName>
                                        </p:attrNameLst>
                                      </p:cBhvr>
                                      <p:to>
                                        <p:strVal val="visible"/>
                                      </p:to>
                                    </p:set>
                                    <p:animEffect transition="in" filter="wipe(down)">
                                      <p:cBhvr>
                                        <p:cTn id="47" dur="500"/>
                                        <p:tgtEl>
                                          <p:spTgt spid="20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indefinite" fill="hold"/>
                                        <p:tgtEl>
                                          <p:spTgt spid="203"/>
                                        </p:tgtEl>
                                        <p:attrNameLst>
                                          <p:attrName>style.visibility</p:attrName>
                                        </p:attrNameLst>
                                      </p:cBhvr>
                                      <p:to>
                                        <p:strVal val="visible"/>
                                      </p:to>
                                    </p:set>
                                    <p:animEffect transition="in" filter="blinds(horizontal)">
                                      <p:cBhvr>
                                        <p:cTn id="52" dur="5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bldLvl="0" animBg="1" advAuto="0"/>
      <p:bldP spid="201" grpId="0" animBg="1" advAuto="0"/>
      <p:bldP spid="202" grpId="0" bldLvl="0" animBg="1" advAuto="0"/>
      <p:bldP spid="203" grpId="0" animBg="1" advAuto="0"/>
      <p:bldP spid="204" grpId="0" animBg="1" advAuto="0"/>
      <p:bldP spid="205" grpId="0" bldLvl="0" animBg="1" advAuto="0"/>
      <p:bldP spid="206" grpId="0" animBg="1" advAuto="0"/>
      <p:bldP spid="207" grpId="0" bldLvl="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文本框 17"/>
          <p:cNvSpPr txBox="1"/>
          <p:nvPr/>
        </p:nvSpPr>
        <p:spPr>
          <a:xfrm>
            <a:off x="301625" y="36195"/>
            <a:ext cx="11588750" cy="521970"/>
          </a:xfrm>
          <a:prstGeom prst="rect">
            <a:avLst/>
          </a:prstGeom>
          <a:noFill/>
        </p:spPr>
        <p:txBody>
          <a:bodyPr wrap="square" rtlCol="0" anchor="t">
            <a:spAutoFit/>
          </a:bodyPr>
          <a:p>
            <a:pPr algn="ctr"/>
            <a:r>
              <a:rPr lang="en-US" sz="2800" b="1">
                <a:latin typeface="+mj-ea"/>
                <a:ea typeface="+mj-ea"/>
                <a:cs typeface="Arial" panose="020B0604020202020204" pitchFamily="34" charset="0"/>
              </a:rPr>
              <a:t>1. Weird Weather  </a:t>
            </a:r>
            <a:r>
              <a:rPr lang="zh-CN" altLang="en-US" sz="2800" b="1">
                <a:solidFill>
                  <a:schemeClr val="accent2"/>
                </a:solidFill>
                <a:latin typeface="+mj-ea"/>
                <a:ea typeface="+mj-ea"/>
                <a:cs typeface="Arial" panose="020B0604020202020204" pitchFamily="34" charset="0"/>
              </a:rPr>
              <a:t>英国的天象奇观</a:t>
            </a:r>
            <a:endParaRPr lang="zh-CN" altLang="en-US" sz="2800" b="1">
              <a:solidFill>
                <a:schemeClr val="accent2"/>
              </a:solidFill>
              <a:latin typeface="+mj-ea"/>
              <a:ea typeface="+mj-ea"/>
              <a:cs typeface="Arial" panose="020B0604020202020204" pitchFamily="34" charset="0"/>
            </a:endParaRPr>
          </a:p>
        </p:txBody>
      </p:sp>
      <p:pic>
        <p:nvPicPr>
          <p:cNvPr id="3" name="图片 2"/>
          <p:cNvPicPr>
            <a:picLocks noChangeAspect="1"/>
          </p:cNvPicPr>
          <p:nvPr>
            <p:custDataLst>
              <p:tags r:id="rId1"/>
            </p:custDataLst>
          </p:nvPr>
        </p:nvPicPr>
        <p:blipFill>
          <a:blip r:embed="rId2"/>
          <a:stretch>
            <a:fillRect/>
          </a:stretch>
        </p:blipFill>
        <p:spPr>
          <a:xfrm>
            <a:off x="1269365" y="558165"/>
            <a:ext cx="9653905" cy="6170295"/>
          </a:xfrm>
          <a:prstGeom prst="rect">
            <a:avLst/>
          </a:prstGeom>
        </p:spPr>
      </p:pic>
      <p:sp>
        <p:nvSpPr>
          <p:cNvPr id="4" name="文本框 3"/>
          <p:cNvSpPr txBox="1"/>
          <p:nvPr/>
        </p:nvSpPr>
        <p:spPr>
          <a:xfrm>
            <a:off x="1365885" y="1659890"/>
            <a:ext cx="2740660" cy="1322070"/>
          </a:xfrm>
          <a:prstGeom prst="rect">
            <a:avLst/>
          </a:prstGeom>
          <a:solidFill>
            <a:schemeClr val="bg1"/>
          </a:solidFill>
        </p:spPr>
        <p:txBody>
          <a:bodyPr wrap="square" rtlCol="0">
            <a:spAutoFit/>
          </a:bodyPr>
          <a:p>
            <a:r>
              <a:rPr lang="zh-CN" altLang="en-US" sz="1000">
                <a:latin typeface="Times New Roman" panose="02020603050405020304" charset="0"/>
                <a:cs typeface="Times New Roman" panose="02020603050405020304" charset="0"/>
              </a:rPr>
              <a:t>Meteorologists and journalists John Hammond and Sara Thornton run the digital weather service weathertrending.com and regularly write and provide commentary on the weather and climate. You can also hear John presenting</a:t>
            </a:r>
            <a:r>
              <a:rPr lang="en-US" altLang="zh-CN" sz="1000">
                <a:latin typeface="Times New Roman" panose="02020603050405020304" charset="0"/>
                <a:cs typeface="Times New Roman" panose="02020603050405020304" charset="0"/>
              </a:rPr>
              <a:t> </a:t>
            </a:r>
            <a:r>
              <a:rPr lang="zh-CN" altLang="en-US" sz="1000">
                <a:latin typeface="Times New Roman" panose="02020603050405020304" charset="0"/>
                <a:cs typeface="Times New Roman" panose="02020603050405020304" charset="0"/>
              </a:rPr>
              <a:t>on BBC Radio 4 and find Sara reporting on the weather on BBC SouthEast Today, BBC London, BBC Points West and across other parts of BBC England.</a:t>
            </a:r>
            <a:endParaRPr lang="zh-CN" altLang="en-US" sz="10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167640" y="3905250"/>
            <a:ext cx="11856085" cy="2161540"/>
          </a:xfrm>
          <a:prstGeom prst="roundRect">
            <a:avLst>
              <a:gd name="adj" fmla="val 16667"/>
            </a:avLst>
          </a:prstGeom>
          <a:noFill/>
          <a:ln w="63500" cap="flat" cmpd="sng">
            <a:solidFill>
              <a:schemeClr val="accent2"/>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9" name="文本框 8"/>
          <p:cNvSpPr txBox="1"/>
          <p:nvPr/>
        </p:nvSpPr>
        <p:spPr>
          <a:xfrm>
            <a:off x="351155" y="4067810"/>
            <a:ext cx="11408410" cy="891540"/>
          </a:xfrm>
          <a:prstGeom prst="rect">
            <a:avLst/>
          </a:prstGeom>
          <a:noFill/>
        </p:spPr>
        <p:txBody>
          <a:bodyPr wrap="square">
            <a:spAutoFit/>
          </a:bodyPr>
          <a:lstStyle/>
          <a:p>
            <a:r>
              <a:rPr lang="en-US" altLang="zh-CN" sz="2600" dirty="0">
                <a:solidFill>
                  <a:prstClr val="black"/>
                </a:solidFill>
                <a:latin typeface="Times New Roman" panose="02020603050405020304" charset="0"/>
                <a:cs typeface="Times New Roman" panose="02020603050405020304" charset="0"/>
                <a:sym typeface="+mn-ea"/>
              </a:rPr>
              <a:t>In any case, the argument that major museums should have all the important art because it then will be available for public view is detached from reality</a:t>
            </a:r>
            <a:r>
              <a:rPr lang="en-US" altLang="zh-CN" sz="2600" dirty="0" smtClean="0">
                <a:solidFill>
                  <a:prstClr val="black"/>
                </a:solidFill>
                <a:latin typeface="Times New Roman" panose="02020603050405020304" charset="0"/>
                <a:cs typeface="Times New Roman" panose="02020603050405020304" charset="0"/>
                <a:sym typeface="+mn-ea"/>
              </a:rPr>
              <a:t>.</a:t>
            </a:r>
            <a:endParaRPr lang="en-US" altLang="zh-CN" sz="2600" dirty="0">
              <a:solidFill>
                <a:prstClr val="black"/>
              </a:solidFill>
              <a:latin typeface="Times New Roman" panose="02020603050405020304" charset="0"/>
              <a:cs typeface="Times New Roman" panose="02020603050405020304" charset="0"/>
              <a:sym typeface="+mn-ea"/>
            </a:endParaRPr>
          </a:p>
        </p:txBody>
      </p:sp>
      <p:sp>
        <p:nvSpPr>
          <p:cNvPr id="4" name="文本框 3"/>
          <p:cNvSpPr txBox="1"/>
          <p:nvPr/>
        </p:nvSpPr>
        <p:spPr>
          <a:xfrm>
            <a:off x="351155" y="5144135"/>
            <a:ext cx="967740" cy="521970"/>
          </a:xfrm>
          <a:prstGeom prst="rect">
            <a:avLst/>
          </a:prstGeom>
          <a:solidFill>
            <a:srgbClr val="0070C0"/>
          </a:solidFill>
        </p:spPr>
        <p:txBody>
          <a:bodyPr wrap="square" rtlCol="0">
            <a:spAutoFit/>
          </a:bodyPr>
          <a:lstStyle/>
          <a:p>
            <a:r>
              <a:rPr kumimoji="1" lang="zh-CN" altLang="en-US" sz="2800" b="1" dirty="0">
                <a:solidFill>
                  <a:prstClr val="white"/>
                </a:solidFill>
              </a:rPr>
              <a:t>翻译</a:t>
            </a:r>
            <a:endParaRPr kumimoji="1" lang="zh-CN" altLang="en-US" sz="2800" b="1" dirty="0">
              <a:solidFill>
                <a:prstClr val="white"/>
              </a:solidFill>
            </a:endParaRPr>
          </a:p>
        </p:txBody>
      </p:sp>
      <p:sp>
        <p:nvSpPr>
          <p:cNvPr id="10" name="文本框 9"/>
          <p:cNvSpPr txBox="1"/>
          <p:nvPr/>
        </p:nvSpPr>
        <p:spPr>
          <a:xfrm>
            <a:off x="1415415" y="4959350"/>
            <a:ext cx="10417175" cy="891540"/>
          </a:xfrm>
          <a:prstGeom prst="rect">
            <a:avLst/>
          </a:prstGeom>
          <a:noFill/>
        </p:spPr>
        <p:txBody>
          <a:bodyPr wrap="square" rtlCol="0">
            <a:spAutoFit/>
          </a:bodyPr>
          <a:lstStyle/>
          <a:p>
            <a:r>
              <a:rPr lang="zh-CN" altLang="en-US" sz="2600" dirty="0">
                <a:latin typeface="华文中宋" panose="02010600040101010101" charset="-122"/>
                <a:ea typeface="华文中宋" panose="02010600040101010101" charset="-122"/>
                <a:cs typeface="宋体" panose="02010600030101010101" pitchFamily="2" charset="-122"/>
              </a:rPr>
              <a:t>在任何情况下，认为大型博物馆应该拥有所有重要艺术品，因为这样它们就可以供公众观看，这样的观点是与现实脱节的。</a:t>
            </a:r>
            <a:r>
              <a:rPr lang="zh-CN" altLang="en-US" sz="2600" dirty="0">
                <a:latin typeface="宋体" panose="02010600030101010101" pitchFamily="2" charset="-122"/>
                <a:ea typeface="宋体" panose="02010600030101010101" pitchFamily="2" charset="-122"/>
                <a:cs typeface="宋体" panose="02010600030101010101" pitchFamily="2" charset="-122"/>
              </a:rPr>
              <a:t>  </a:t>
            </a:r>
            <a:r>
              <a:rPr sz="2600" dirty="0" smtClean="0">
                <a:latin typeface="华文中宋" panose="02010600040101010101" charset="-122"/>
                <a:ea typeface="华文中宋" panose="02010600040101010101" charset="-122"/>
              </a:rPr>
              <a:t>  </a:t>
            </a:r>
            <a:endParaRPr sz="2600" dirty="0">
              <a:latin typeface="华文中宋" panose="02010600040101010101" charset="-122"/>
              <a:ea typeface="华文中宋" panose="02010600040101010101" charset="-122"/>
            </a:endParaRPr>
          </a:p>
        </p:txBody>
      </p:sp>
      <p:sp>
        <p:nvSpPr>
          <p:cNvPr id="1048610" name="文本框 16"/>
          <p:cNvSpPr txBox="1"/>
          <p:nvPr/>
        </p:nvSpPr>
        <p:spPr>
          <a:xfrm>
            <a:off x="0" y="0"/>
            <a:ext cx="1670050" cy="521970"/>
          </a:xfrm>
          <a:prstGeom prst="rect">
            <a:avLst/>
          </a:prstGeom>
          <a:solidFill>
            <a:schemeClr val="accent6"/>
          </a:solidFill>
        </p:spPr>
        <p:txBody>
          <a:bodyPr wrap="square" rtlCol="0">
            <a:spAutoFit/>
          </a:bodyPr>
          <a:lstStyle/>
          <a:p>
            <a:pPr algn="ctr"/>
            <a:r>
              <a:rPr kumimoji="1" lang="zh-CN" altLang="en-US" sz="2800" b="1" dirty="0">
                <a:solidFill>
                  <a:prstClr val="white"/>
                </a:solidFill>
              </a:rPr>
              <a:t>句子翻译</a:t>
            </a:r>
            <a:endParaRPr kumimoji="1" lang="zh-CN" altLang="en-US" sz="2800" b="1" dirty="0">
              <a:solidFill>
                <a:prstClr val="white"/>
              </a:solidFill>
            </a:endParaRPr>
          </a:p>
        </p:txBody>
      </p:sp>
      <p:sp>
        <p:nvSpPr>
          <p:cNvPr id="5" name="圆角矩形 4"/>
          <p:cNvSpPr/>
          <p:nvPr/>
        </p:nvSpPr>
        <p:spPr>
          <a:xfrm>
            <a:off x="191770" y="807720"/>
            <a:ext cx="11856085" cy="2357120"/>
          </a:xfrm>
          <a:prstGeom prst="roundRect">
            <a:avLst>
              <a:gd name="adj" fmla="val 16667"/>
            </a:avLst>
          </a:prstGeom>
          <a:noFill/>
          <a:ln w="63500" cap="flat" cmpd="sng">
            <a:solidFill>
              <a:srgbClr val="7030A0"/>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6" name="文本框 5"/>
          <p:cNvSpPr txBox="1"/>
          <p:nvPr/>
        </p:nvSpPr>
        <p:spPr>
          <a:xfrm>
            <a:off x="417830" y="901065"/>
            <a:ext cx="11518900" cy="1291590"/>
          </a:xfrm>
          <a:prstGeom prst="rect">
            <a:avLst/>
          </a:prstGeom>
          <a:noFill/>
        </p:spPr>
        <p:txBody>
          <a:bodyPr wrap="square">
            <a:spAutoFit/>
          </a:bodyPr>
          <a:lstStyle/>
          <a:p>
            <a:r>
              <a:rPr lang="en-US" altLang="zh-CN" sz="2600" dirty="0">
                <a:latin typeface="Times New Roman" panose="02020603050405020304" charset="0"/>
                <a:cs typeface="Times New Roman" panose="02020603050405020304" charset="0"/>
                <a:sym typeface="+mn-ea"/>
              </a:rPr>
              <a:t>Many commentators believe that no museum should ever disobtain any significant work of art except to repatriate it—particularly when the museum proposes to put the work back onto the private market</a:t>
            </a:r>
            <a:r>
              <a:rPr lang="en-US" altLang="zh-CN" sz="2600" dirty="0" smtClean="0">
                <a:latin typeface="Times New Roman" panose="02020603050405020304" charset="0"/>
                <a:cs typeface="Times New Roman" panose="02020603050405020304" charset="0"/>
                <a:sym typeface="+mn-ea"/>
              </a:rPr>
              <a:t>. </a:t>
            </a:r>
            <a:endParaRPr lang="en-US" altLang="zh-CN" sz="2600" dirty="0">
              <a:latin typeface="Times New Roman" panose="02020603050405020304" charset="0"/>
              <a:cs typeface="Times New Roman" panose="02020603050405020304" charset="0"/>
              <a:sym typeface="+mn-ea"/>
            </a:endParaRPr>
          </a:p>
        </p:txBody>
      </p:sp>
      <p:sp>
        <p:nvSpPr>
          <p:cNvPr id="12" name="文本框 11"/>
          <p:cNvSpPr txBox="1"/>
          <p:nvPr/>
        </p:nvSpPr>
        <p:spPr>
          <a:xfrm>
            <a:off x="351155" y="2312670"/>
            <a:ext cx="967740" cy="521970"/>
          </a:xfrm>
          <a:prstGeom prst="rect">
            <a:avLst/>
          </a:prstGeom>
          <a:solidFill>
            <a:srgbClr val="0070C0"/>
          </a:solidFill>
        </p:spPr>
        <p:txBody>
          <a:bodyPr wrap="square" rtlCol="0">
            <a:spAutoFit/>
          </a:bodyPr>
          <a:lstStyle/>
          <a:p>
            <a:r>
              <a:rPr kumimoji="1" lang="zh-CN" altLang="en-US" sz="2800" b="1" dirty="0">
                <a:solidFill>
                  <a:prstClr val="white"/>
                </a:solidFill>
              </a:rPr>
              <a:t>翻译</a:t>
            </a:r>
            <a:endParaRPr kumimoji="1" lang="zh-CN" altLang="en-US" sz="2800" b="1" dirty="0">
              <a:solidFill>
                <a:prstClr val="white"/>
              </a:solidFill>
            </a:endParaRPr>
          </a:p>
        </p:txBody>
      </p:sp>
      <p:sp>
        <p:nvSpPr>
          <p:cNvPr id="14" name="文本框 13"/>
          <p:cNvSpPr txBox="1"/>
          <p:nvPr/>
        </p:nvSpPr>
        <p:spPr>
          <a:xfrm>
            <a:off x="1415415" y="2192655"/>
            <a:ext cx="10434320" cy="891540"/>
          </a:xfrm>
          <a:prstGeom prst="rect">
            <a:avLst/>
          </a:prstGeom>
          <a:noFill/>
        </p:spPr>
        <p:txBody>
          <a:bodyPr wrap="square" rtlCol="0">
            <a:spAutoFit/>
          </a:bodyPr>
          <a:lstStyle/>
          <a:p>
            <a:r>
              <a:rPr sz="2600" dirty="0">
                <a:latin typeface="华文中宋" panose="02010600040101010101" charset="-122"/>
                <a:ea typeface="华文中宋" panose="02010600040101010101" charset="-122"/>
                <a:cs typeface="华文中宋" panose="02010600040101010101" charset="-122"/>
              </a:rPr>
              <a:t>许多评论家认为，任何博物馆都不应该剥夺任何重要的艺术品，除非将其归还——尤其是当博物馆提议将这些艺术品重新放到私人市场上时。 </a:t>
            </a:r>
            <a:r>
              <a:rPr sz="2600" dirty="0" smtClean="0">
                <a:latin typeface="华文中宋" panose="02010600040101010101" charset="-122"/>
                <a:ea typeface="华文中宋" panose="02010600040101010101" charset="-122"/>
                <a:cs typeface="华文中宋" panose="02010600040101010101" charset="-122"/>
              </a:rPr>
              <a:t>  </a:t>
            </a:r>
            <a:endParaRPr sz="2600" dirty="0">
              <a:latin typeface="华文中宋" panose="02010600040101010101" charset="-122"/>
              <a:ea typeface="华文中宋" panose="02010600040101010101" charset="-122"/>
              <a:cs typeface="华文中宋" panose="0201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2" grpId="0" animBg="1"/>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909445" y="266700"/>
            <a:ext cx="8373745" cy="521970"/>
          </a:xfrm>
          <a:prstGeom prst="rect">
            <a:avLst/>
          </a:prstGeom>
          <a:noFill/>
        </p:spPr>
        <p:txBody>
          <a:bodyPr wrap="none" rtlCol="0" anchor="t">
            <a:spAutoFit/>
          </a:bodyPr>
          <a:p>
            <a:pPr algn="ctr"/>
            <a:r>
              <a:rPr lang="en-US" sz="2800" b="1">
                <a:latin typeface="+mj-ea"/>
                <a:cs typeface="Arial" panose="020B0604020202020204" pitchFamily="34" charset="0"/>
                <a:sym typeface="+mn-ea"/>
              </a:rPr>
              <a:t>5. CNN听力 03/23/22</a:t>
            </a:r>
            <a:r>
              <a:rPr lang="en-US" altLang="zh-CN" sz="2800" b="1">
                <a:solidFill>
                  <a:schemeClr val="accent2"/>
                </a:solidFill>
                <a:latin typeface="+mj-ea"/>
                <a:cs typeface="Arial" panose="020B0604020202020204" pitchFamily="34" charset="0"/>
                <a:sym typeface="+mn-ea"/>
              </a:rPr>
              <a:t>    </a:t>
            </a:r>
            <a:r>
              <a:rPr lang="zh-CN" altLang="en-US" sz="2800" b="1">
                <a:solidFill>
                  <a:schemeClr val="accent2"/>
                </a:solidFill>
                <a:latin typeface="+mj-ea"/>
                <a:cs typeface="Arial" panose="020B0604020202020204" pitchFamily="34" charset="0"/>
                <a:sym typeface="+mn-ea"/>
              </a:rPr>
              <a:t>美国航空燃油成本飙升</a:t>
            </a:r>
            <a:r>
              <a:rPr lang="en-US" altLang="zh-CN" sz="2800" b="1">
                <a:solidFill>
                  <a:schemeClr val="accent2"/>
                </a:solidFill>
                <a:latin typeface="+mj-ea"/>
                <a:cs typeface="Arial" panose="020B0604020202020204" pitchFamily="34" charset="0"/>
                <a:sym typeface="+mn-ea"/>
              </a:rPr>
              <a:t>    </a:t>
            </a:r>
            <a:r>
              <a:rPr lang="zh-CN" altLang="en-US" sz="2800" b="1">
                <a:solidFill>
                  <a:schemeClr val="accent2"/>
                </a:solidFill>
                <a:latin typeface="+mj-ea"/>
                <a:cs typeface="Arial" panose="020B0604020202020204" pitchFamily="34" charset="0"/>
                <a:sym typeface="+mn-ea"/>
              </a:rPr>
              <a:t>    </a:t>
            </a:r>
            <a:endParaRPr lang="en-US" sz="2400" b="1" dirty="0" smtClean="0">
              <a:solidFill>
                <a:srgbClr val="ED7D31"/>
              </a:solidFill>
              <a:latin typeface="微软雅黑" panose="020B0503020204020204" charset="-122"/>
              <a:sym typeface="+mn-ea"/>
            </a:endParaRPr>
          </a:p>
        </p:txBody>
      </p:sp>
      <p:pic>
        <p:nvPicPr>
          <p:cNvPr id="100" name="图片 99"/>
          <p:cNvPicPr>
            <a:picLocks noChangeAspect="1"/>
          </p:cNvPicPr>
          <p:nvPr/>
        </p:nvPicPr>
        <p:blipFill>
          <a:blip r:embed="rId1"/>
          <a:stretch>
            <a:fillRect/>
          </a:stretch>
        </p:blipFill>
        <p:spPr>
          <a:xfrm>
            <a:off x="269875" y="1043940"/>
            <a:ext cx="11653520" cy="5536565"/>
          </a:xfrm>
          <a:prstGeom prst="rect">
            <a:avLst/>
          </a:prstGeom>
          <a:noFill/>
          <a:ln w="9525">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文本框 15"/>
          <p:cNvSpPr txBox="1"/>
          <p:nvPr/>
        </p:nvSpPr>
        <p:spPr>
          <a:xfrm>
            <a:off x="33017" y="577203"/>
            <a:ext cx="12180576" cy="5691505"/>
          </a:xfrm>
          <a:prstGeom prst="rect">
            <a:avLst/>
          </a:prstGeom>
          <a:ln w="12700">
            <a:miter lim="400000"/>
          </a:ln>
        </p:spPr>
        <p:txBody>
          <a:bodyPr lIns="45718" tIns="45718" rIns="45718" bIns="45718">
            <a:spAutoFit/>
          </a:bodyPr>
          <a:lstStyle/>
          <a:p>
            <a:pPr eaLnBrk="1">
              <a:lnSpc>
                <a:spcPct val="100000"/>
              </a:lnSpc>
              <a:defRPr sz="2500">
                <a:latin typeface="Times New Roman" panose="02020603050405020304"/>
                <a:ea typeface="Times New Roman" panose="02020603050405020304"/>
                <a:cs typeface="Times New Roman" panose="02020603050405020304"/>
                <a:sym typeface="Times New Roman" panose="02020603050405020304"/>
              </a:defRPr>
            </a:pPr>
            <a:r>
              <a:rPr sz="2800">
                <a:latin typeface="Times New Roman" panose="02020603050405020304" charset="0"/>
                <a:cs typeface="Times New Roman" panose="02020603050405020304" charset="0"/>
              </a:rPr>
              <a:t>     If you</a:t>
            </a:r>
            <a:r>
              <a:rPr lang="en-US" sz="2800">
                <a:latin typeface="Times New Roman" panose="02020603050405020304" charset="0"/>
                <a:cs typeface="Times New Roman" panose="02020603050405020304" charset="0"/>
              </a:rPr>
              <a:t>’</a:t>
            </a:r>
            <a:r>
              <a:rPr sz="2800">
                <a:latin typeface="Times New Roman" panose="02020603050405020304" charset="0"/>
                <a:cs typeface="Times New Roman" panose="02020603050405020304" charset="0"/>
              </a:rPr>
              <a:t>re planning to </a:t>
            </a:r>
            <a:r>
              <a:rPr lang="en-US" sz="2800">
                <a:latin typeface="Times New Roman" panose="02020603050405020304" charset="0"/>
                <a:cs typeface="Times New Roman" panose="02020603050405020304" charset="0"/>
              </a:rPr>
              <a:t>_____ </a:t>
            </a:r>
            <a:r>
              <a:rPr sz="2800">
                <a:latin typeface="Times New Roman" panose="02020603050405020304" charset="0"/>
                <a:cs typeface="Times New Roman" panose="02020603050405020304" charset="0"/>
              </a:rPr>
              <a:t>a real jet this spring break or summer, the </a:t>
            </a:r>
            <a:r>
              <a:rPr lang="en-US" sz="2800" dirty="0">
                <a:solidFill>
                  <a:srgbClr val="3333FF"/>
                </a:solidFill>
                <a:latin typeface="Times New Roman" panose="02020603050405020304" charset="0"/>
                <a:cs typeface="Times New Roman" panose="02020603050405020304" charset="0"/>
              </a:rPr>
              <a:t>plain </a:t>
            </a:r>
            <a:r>
              <a:rPr sz="2800">
                <a:latin typeface="Times New Roman" panose="02020603050405020304" charset="0"/>
                <a:cs typeface="Times New Roman" panose="02020603050405020304" charset="0"/>
              </a:rPr>
              <a:t>truth is it</a:t>
            </a:r>
            <a:r>
              <a:rPr lang="en-US" sz="2800">
                <a:latin typeface="Times New Roman" panose="02020603050405020304" charset="0"/>
                <a:cs typeface="Times New Roman" panose="02020603050405020304" charset="0"/>
              </a:rPr>
              <a:t>’</a:t>
            </a:r>
            <a:r>
              <a:rPr sz="2800">
                <a:latin typeface="Times New Roman" panose="02020603050405020304" charset="0"/>
                <a:cs typeface="Times New Roman" panose="02020603050405020304" charset="0"/>
              </a:rPr>
              <a:t>s gonna to be more expensive. Prices are </a:t>
            </a:r>
            <a:r>
              <a:rPr lang="en-US" sz="2800">
                <a:latin typeface="Times New Roman" panose="02020603050405020304" charset="0"/>
                <a:cs typeface="Times New Roman" panose="02020603050405020304" charset="0"/>
              </a:rPr>
              <a:t>________ </a:t>
            </a:r>
            <a:r>
              <a:rPr sz="2800">
                <a:latin typeface="Times New Roman" panose="02020603050405020304" charset="0"/>
                <a:cs typeface="Times New Roman" panose="02020603050405020304" charset="0"/>
              </a:rPr>
              <a:t>like the jets themselves. </a:t>
            </a:r>
            <a:endParaRPr sz="2800">
              <a:latin typeface="Times New Roman" panose="02020603050405020304" charset="0"/>
              <a:cs typeface="Times New Roman" panose="02020603050405020304" charset="0"/>
            </a:endParaRPr>
          </a:p>
          <a:p>
            <a:pPr eaLnBrk="1">
              <a:lnSpc>
                <a:spcPct val="100000"/>
              </a:lnSpc>
              <a:defRPr sz="2500">
                <a:latin typeface="Times New Roman" panose="02020603050405020304"/>
                <a:ea typeface="Times New Roman" panose="02020603050405020304"/>
                <a:cs typeface="Times New Roman" panose="02020603050405020304"/>
                <a:sym typeface="Times New Roman" panose="02020603050405020304"/>
              </a:defRPr>
            </a:pP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There are several reasons for this. One is </a:t>
            </a:r>
            <a:r>
              <a:rPr lang="en-US" sz="2800">
                <a:latin typeface="Times New Roman" panose="02020603050405020304" charset="0"/>
                <a:cs typeface="Times New Roman" panose="02020603050405020304" charset="0"/>
              </a:rPr>
              <a:t>_______</a:t>
            </a:r>
            <a:r>
              <a:rPr sz="2800">
                <a:latin typeface="Times New Roman" panose="02020603050405020304" charset="0"/>
                <a:cs typeface="Times New Roman" panose="02020603050405020304" charset="0"/>
              </a:rPr>
              <a:t>. People want to travel. The head of Delta Airlines says he</a:t>
            </a:r>
            <a:r>
              <a:rPr lang="en-US" sz="2800">
                <a:latin typeface="Times New Roman" panose="02020603050405020304" charset="0"/>
                <a:cs typeface="Times New Roman" panose="02020603050405020304" charset="0"/>
              </a:rPr>
              <a:t>’</a:t>
            </a:r>
            <a:r>
              <a:rPr sz="2800">
                <a:latin typeface="Times New Roman" panose="02020603050405020304" charset="0"/>
                <a:cs typeface="Times New Roman" panose="02020603050405020304" charset="0"/>
              </a:rPr>
              <a:t>s never seen demand </a:t>
            </a:r>
            <a:r>
              <a:rPr lang="en-US" sz="2800" dirty="0">
                <a:solidFill>
                  <a:srgbClr val="3333FF"/>
                </a:solidFill>
                <a:latin typeface="Times New Roman" panose="02020603050405020304" charset="0"/>
                <a:cs typeface="Times New Roman" panose="02020603050405020304" charset="0"/>
              </a:rPr>
              <a:t>ramp up</a:t>
            </a:r>
            <a:r>
              <a:rPr sz="2800">
                <a:latin typeface="Times New Roman" panose="02020603050405020304" charset="0"/>
                <a:cs typeface="Times New Roman" panose="02020603050405020304" charset="0"/>
              </a:rPr>
              <a:t> so quickly as it has after the omicron wave of COVID, which </a:t>
            </a:r>
            <a:r>
              <a:rPr lang="en-US" sz="2800">
                <a:latin typeface="Times New Roman" panose="02020603050405020304" charset="0"/>
                <a:cs typeface="Times New Roman" panose="02020603050405020304" charset="0"/>
              </a:rPr>
              <a:t>___ </a:t>
            </a:r>
            <a:r>
              <a:rPr sz="2800">
                <a:latin typeface="Times New Roman" panose="02020603050405020304" charset="0"/>
                <a:cs typeface="Times New Roman" panose="02020603050405020304" charset="0"/>
              </a:rPr>
              <a:t>the U.S. late last year. Planes are </a:t>
            </a:r>
            <a:r>
              <a:rPr lang="en-US" sz="2800">
                <a:latin typeface="Times New Roman" panose="02020603050405020304" charset="0"/>
                <a:cs typeface="Times New Roman" panose="02020603050405020304" charset="0"/>
              </a:rPr>
              <a:t>________</a:t>
            </a:r>
            <a:r>
              <a:rPr sz="2800">
                <a:latin typeface="Times New Roman" panose="02020603050405020304" charset="0"/>
                <a:cs typeface="Times New Roman" panose="02020603050405020304" charset="0"/>
              </a:rPr>
              <a:t> with some flights </a:t>
            </a:r>
            <a:r>
              <a:rPr lang="en-US" sz="2800" dirty="0">
                <a:solidFill>
                  <a:srgbClr val="3333FF"/>
                </a:solidFill>
                <a:latin typeface="Times New Roman" panose="02020603050405020304" charset="0"/>
                <a:cs typeface="Times New Roman" panose="02020603050405020304" charset="0"/>
              </a:rPr>
              <a:t>reportedly </a:t>
            </a:r>
            <a:r>
              <a:rPr sz="2800">
                <a:latin typeface="Times New Roman" panose="02020603050405020304" charset="0"/>
                <a:cs typeface="Times New Roman" panose="02020603050405020304" charset="0"/>
              </a:rPr>
              <a:t>carrying as many passengers as they did in 2019 before the pandemic, but most airlines still aren</a:t>
            </a:r>
            <a:r>
              <a:rPr lang="en-US" sz="2800">
                <a:latin typeface="Times New Roman" panose="02020603050405020304" charset="0"/>
                <a:cs typeface="Times New Roman" panose="02020603050405020304" charset="0"/>
              </a:rPr>
              <a:t>’</a:t>
            </a:r>
            <a:r>
              <a:rPr sz="2800">
                <a:latin typeface="Times New Roman" panose="02020603050405020304" charset="0"/>
                <a:cs typeface="Times New Roman" panose="02020603050405020304" charset="0"/>
              </a:rPr>
              <a:t>t operating as many flights as they were then. They</a:t>
            </a:r>
            <a:r>
              <a:rPr lang="en-US" sz="2800">
                <a:latin typeface="Times New Roman" panose="02020603050405020304" charset="0"/>
                <a:cs typeface="Times New Roman" panose="02020603050405020304" charset="0"/>
              </a:rPr>
              <a:t>’</a:t>
            </a:r>
            <a:r>
              <a:rPr sz="2800">
                <a:latin typeface="Times New Roman" panose="02020603050405020304" charset="0"/>
                <a:cs typeface="Times New Roman" panose="02020603050405020304" charset="0"/>
              </a:rPr>
              <a:t>re still having trouble finding enough workers and there been some </a:t>
            </a:r>
            <a:r>
              <a:rPr lang="en-US" sz="2800">
                <a:latin typeface="Times New Roman" panose="02020603050405020304" charset="0"/>
                <a:cs typeface="Times New Roman" panose="02020603050405020304" charset="0"/>
              </a:rPr>
              <a:t>______ </a:t>
            </a:r>
            <a:r>
              <a:rPr sz="2800">
                <a:latin typeface="Times New Roman" panose="02020603050405020304" charset="0"/>
                <a:cs typeface="Times New Roman" panose="02020603050405020304" charset="0"/>
              </a:rPr>
              <a:t>in getting new planes </a:t>
            </a:r>
            <a:r>
              <a:rPr lang="en-US" sz="2800">
                <a:latin typeface="Times New Roman" panose="02020603050405020304" charset="0"/>
                <a:cs typeface="Times New Roman" panose="02020603050405020304" charset="0"/>
              </a:rPr>
              <a:t>________</a:t>
            </a:r>
            <a:r>
              <a:rPr sz="2800">
                <a:latin typeface="Times New Roman" panose="02020603050405020304" charset="0"/>
                <a:cs typeface="Times New Roman" panose="02020603050405020304" charset="0"/>
              </a:rPr>
              <a:t>. </a:t>
            </a:r>
            <a:endParaRPr sz="2800">
              <a:latin typeface="Times New Roman" panose="02020603050405020304" charset="0"/>
              <a:cs typeface="Times New Roman" panose="02020603050405020304" charset="0"/>
            </a:endParaRPr>
          </a:p>
          <a:p>
            <a:pPr eaLnBrk="1">
              <a:lnSpc>
                <a:spcPct val="100000"/>
              </a:lnSpc>
              <a:defRPr sz="2500">
                <a:latin typeface="Times New Roman" panose="02020603050405020304"/>
                <a:ea typeface="Times New Roman" panose="02020603050405020304"/>
                <a:cs typeface="Times New Roman" panose="02020603050405020304"/>
                <a:sym typeface="Times New Roman" panose="02020603050405020304"/>
              </a:defRPr>
            </a:pP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Also, while more Americans are traveling within the United States </a:t>
            </a:r>
            <a:r>
              <a:rPr lang="en-US" sz="2800">
                <a:latin typeface="Times New Roman" panose="02020603050405020304" charset="0"/>
                <a:cs typeface="Times New Roman" panose="02020603050405020304" charset="0"/>
              </a:rPr>
              <a:t>______</a:t>
            </a:r>
            <a:r>
              <a:rPr sz="2800">
                <a:latin typeface="Times New Roman" panose="02020603050405020304" charset="0"/>
                <a:cs typeface="Times New Roman" panose="02020603050405020304" charset="0"/>
              </a:rPr>
              <a:t>, they</a:t>
            </a:r>
            <a:r>
              <a:rPr lang="en-US" sz="2800">
                <a:latin typeface="Times New Roman" panose="02020603050405020304" charset="0"/>
                <a:cs typeface="Times New Roman" panose="02020603050405020304" charset="0"/>
              </a:rPr>
              <a:t>’</a:t>
            </a:r>
            <a:r>
              <a:rPr sz="2800">
                <a:latin typeface="Times New Roman" panose="02020603050405020304" charset="0"/>
                <a:cs typeface="Times New Roman" panose="02020603050405020304" charset="0"/>
              </a:rPr>
              <a:t>re not traveling as much for business. Many people are still working from</a:t>
            </a:r>
            <a:r>
              <a:rPr lang="en-US" sz="2800">
                <a:latin typeface="Times New Roman" panose="02020603050405020304" charset="0"/>
                <a:cs typeface="Times New Roman" panose="02020603050405020304" charset="0"/>
              </a:rPr>
              <a:t> _____ </a:t>
            </a:r>
            <a:r>
              <a:rPr sz="2800">
                <a:latin typeface="Times New Roman" panose="02020603050405020304" charset="0"/>
                <a:cs typeface="Times New Roman" panose="02020603050405020304" charset="0"/>
              </a:rPr>
              <a:t>as they started doing in 2020, so that</a:t>
            </a:r>
            <a:r>
              <a:rPr lang="en-US" sz="2800">
                <a:latin typeface="Times New Roman" panose="02020603050405020304" charset="0"/>
                <a:cs typeface="Times New Roman" panose="02020603050405020304" charset="0"/>
              </a:rPr>
              <a:t>’</a:t>
            </a:r>
            <a:r>
              <a:rPr sz="2800">
                <a:latin typeface="Times New Roman" panose="02020603050405020304" charset="0"/>
                <a:cs typeface="Times New Roman" panose="02020603050405020304" charset="0"/>
              </a:rPr>
              <a:t>s reduced a </a:t>
            </a:r>
            <a:r>
              <a:rPr lang="en-US" sz="2800">
                <a:latin typeface="Times New Roman" panose="02020603050405020304" charset="0"/>
                <a:cs typeface="Times New Roman" panose="02020603050405020304" charset="0"/>
              </a:rPr>
              <a:t>_________ </a:t>
            </a:r>
            <a:r>
              <a:rPr sz="2800">
                <a:latin typeface="Times New Roman" panose="02020603050405020304" charset="0"/>
                <a:cs typeface="Times New Roman" panose="02020603050405020304" charset="0"/>
              </a:rPr>
              <a:t>number of airline bookings.</a:t>
            </a:r>
            <a:endParaRPr sz="2800">
              <a:latin typeface="Times New Roman" panose="02020603050405020304" charset="0"/>
              <a:cs typeface="Times New Roman" panose="02020603050405020304" charset="0"/>
            </a:endParaRPr>
          </a:p>
        </p:txBody>
      </p:sp>
      <p:sp>
        <p:nvSpPr>
          <p:cNvPr id="260" name="文本框 16"/>
          <p:cNvSpPr txBox="1"/>
          <p:nvPr/>
        </p:nvSpPr>
        <p:spPr>
          <a:xfrm>
            <a:off x="0" y="0"/>
            <a:ext cx="1875790" cy="520700"/>
          </a:xfrm>
          <a:prstGeom prst="rect">
            <a:avLst/>
          </a:prstGeom>
          <a:solidFill>
            <a:schemeClr val="accent6"/>
          </a:solidFill>
          <a:ln w="12700">
            <a:miter lim="400000"/>
          </a:ln>
        </p:spPr>
        <p:txBody>
          <a:bodyPr wrap="square" lIns="45718" tIns="45718" rIns="45718" bIns="45718">
            <a:spAutoFit/>
          </a:bodyPr>
          <a:lstStyle>
            <a:lvl1pPr>
              <a:defRPr sz="2800" b="1">
                <a:solidFill>
                  <a:srgbClr val="FFFFFF"/>
                </a:solidFill>
              </a:defRPr>
            </a:lvl1pPr>
          </a:lstStyle>
          <a:p>
            <a:r>
              <a:rPr lang="zh-CN" altLang="en-US">
                <a:latin typeface="微软雅黑" panose="020B0503020204020204" charset="-122"/>
                <a:ea typeface="微软雅黑" panose="020B0503020204020204" charset="-122"/>
              </a:rPr>
              <a:t>听力填空</a:t>
            </a:r>
            <a:r>
              <a:rPr lang="en-US" altLang="zh-CN">
                <a:latin typeface="微软雅黑" panose="020B0503020204020204" charset="-122"/>
                <a:ea typeface="微软雅黑" panose="020B0503020204020204" charset="-122"/>
              </a:rPr>
              <a:t> 1</a:t>
            </a:r>
            <a:endParaRPr lang="en-US" altLang="zh-CN">
              <a:latin typeface="微软雅黑" panose="020B0503020204020204" charset="-122"/>
              <a:ea typeface="微软雅黑" panose="020B0503020204020204" charset="-122"/>
            </a:endParaRPr>
          </a:p>
        </p:txBody>
      </p:sp>
      <p:sp>
        <p:nvSpPr>
          <p:cNvPr id="45" name="文本框 44"/>
          <p:cNvSpPr txBox="1"/>
          <p:nvPr/>
        </p:nvSpPr>
        <p:spPr>
          <a:xfrm>
            <a:off x="3511550" y="596265"/>
            <a:ext cx="1351280" cy="52197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sz="2800">
                <a:sym typeface="+mn-ea"/>
              </a:rPr>
              <a:t>board </a:t>
            </a:r>
            <a:endParaRPr lang="en-US" altLang="zh-CN" sz="2800" dirty="0">
              <a:sym typeface="+mn-ea"/>
            </a:endParaRPr>
          </a:p>
        </p:txBody>
      </p:sp>
      <p:sp>
        <p:nvSpPr>
          <p:cNvPr id="20" name="文本框 19"/>
          <p:cNvSpPr txBox="1"/>
          <p:nvPr/>
        </p:nvSpPr>
        <p:spPr>
          <a:xfrm>
            <a:off x="40640" y="5303520"/>
            <a:ext cx="1772920" cy="52197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sz="2800">
                <a:sym typeface="+mn-ea"/>
              </a:rPr>
              <a:t>home </a:t>
            </a:r>
            <a:endParaRPr lang="en-US" altLang="zh-CN" sz="2800" dirty="0">
              <a:sym typeface="+mn-ea"/>
            </a:endParaRPr>
          </a:p>
        </p:txBody>
      </p:sp>
      <p:sp>
        <p:nvSpPr>
          <p:cNvPr id="21" name="文本框 20"/>
          <p:cNvSpPr txBox="1"/>
          <p:nvPr/>
        </p:nvSpPr>
        <p:spPr>
          <a:xfrm>
            <a:off x="33020" y="2730500"/>
            <a:ext cx="1729105" cy="52197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sz="2800">
                <a:sym typeface="+mn-ea"/>
              </a:rPr>
              <a:t>filling up</a:t>
            </a:r>
            <a:endParaRPr lang="en-US" altLang="zh-CN" sz="2800" dirty="0">
              <a:sym typeface="+mn-ea"/>
            </a:endParaRPr>
          </a:p>
        </p:txBody>
      </p:sp>
      <p:sp>
        <p:nvSpPr>
          <p:cNvPr id="22" name="文本框 21"/>
          <p:cNvSpPr txBox="1"/>
          <p:nvPr/>
        </p:nvSpPr>
        <p:spPr>
          <a:xfrm>
            <a:off x="6082665" y="2299970"/>
            <a:ext cx="1339850" cy="52197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sz="2800">
                <a:sym typeface="+mn-ea"/>
              </a:rPr>
              <a:t>hit </a:t>
            </a:r>
            <a:endParaRPr lang="en-US" altLang="zh-CN" sz="2800" dirty="0">
              <a:sym typeface="+mn-ea"/>
            </a:endParaRPr>
          </a:p>
        </p:txBody>
      </p:sp>
      <p:sp>
        <p:nvSpPr>
          <p:cNvPr id="23" name="文本框 22"/>
          <p:cNvSpPr txBox="1"/>
          <p:nvPr/>
        </p:nvSpPr>
        <p:spPr>
          <a:xfrm>
            <a:off x="6271895" y="1444625"/>
            <a:ext cx="1772920" cy="52197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sz="2800">
                <a:sym typeface="+mn-ea"/>
              </a:rPr>
              <a:t>demand</a:t>
            </a:r>
            <a:endParaRPr lang="en-US" altLang="zh-CN" sz="2800" dirty="0">
              <a:sym typeface="+mn-ea"/>
            </a:endParaRPr>
          </a:p>
        </p:txBody>
      </p:sp>
      <p:sp>
        <p:nvSpPr>
          <p:cNvPr id="24" name="文本框 23"/>
          <p:cNvSpPr txBox="1"/>
          <p:nvPr/>
        </p:nvSpPr>
        <p:spPr>
          <a:xfrm>
            <a:off x="6574790" y="1031875"/>
            <a:ext cx="1772920" cy="52197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sz="2800">
                <a:sym typeface="+mn-ea"/>
              </a:rPr>
              <a:t>climbing </a:t>
            </a:r>
            <a:endParaRPr lang="en-US" altLang="zh-CN" sz="2800" dirty="0">
              <a:sym typeface="+mn-ea"/>
            </a:endParaRPr>
          </a:p>
        </p:txBody>
      </p:sp>
      <p:sp>
        <p:nvSpPr>
          <p:cNvPr id="25" name="文本框 24"/>
          <p:cNvSpPr txBox="1"/>
          <p:nvPr/>
        </p:nvSpPr>
        <p:spPr>
          <a:xfrm>
            <a:off x="10031095" y="4429760"/>
            <a:ext cx="1772920" cy="52197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sz="2800">
                <a:sym typeface="+mn-ea"/>
              </a:rPr>
              <a:t>for fun</a:t>
            </a:r>
            <a:endParaRPr lang="en-US" altLang="zh-CN" sz="2800" dirty="0">
              <a:sym typeface="+mn-ea"/>
            </a:endParaRPr>
          </a:p>
        </p:txBody>
      </p:sp>
      <p:sp>
        <p:nvSpPr>
          <p:cNvPr id="26" name="文本框 25"/>
          <p:cNvSpPr txBox="1"/>
          <p:nvPr/>
        </p:nvSpPr>
        <p:spPr>
          <a:xfrm>
            <a:off x="911860" y="4015740"/>
            <a:ext cx="1772920" cy="52197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sz="2800">
                <a:sym typeface="+mn-ea"/>
              </a:rPr>
              <a:t>delays </a:t>
            </a:r>
            <a:endParaRPr lang="en-US" altLang="zh-CN" sz="2800" dirty="0">
              <a:sym typeface="+mn-ea"/>
            </a:endParaRPr>
          </a:p>
        </p:txBody>
      </p:sp>
      <p:sp>
        <p:nvSpPr>
          <p:cNvPr id="27" name="文本框 26"/>
          <p:cNvSpPr txBox="1"/>
          <p:nvPr/>
        </p:nvSpPr>
        <p:spPr>
          <a:xfrm>
            <a:off x="5146675" y="4015740"/>
            <a:ext cx="1772920" cy="52197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sz="2800">
                <a:sym typeface="+mn-ea"/>
              </a:rPr>
              <a:t>delivered</a:t>
            </a:r>
            <a:endParaRPr lang="en-US" altLang="zh-CN" sz="2800" dirty="0">
              <a:sym typeface="+mn-ea"/>
            </a:endParaRPr>
          </a:p>
        </p:txBody>
      </p:sp>
      <p:sp>
        <p:nvSpPr>
          <p:cNvPr id="28" name="文本框 27"/>
          <p:cNvSpPr txBox="1"/>
          <p:nvPr/>
        </p:nvSpPr>
        <p:spPr>
          <a:xfrm>
            <a:off x="8044815" y="5281930"/>
            <a:ext cx="1772920" cy="52197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lang="en-US" sz="2800">
                <a:sym typeface="+mn-ea"/>
              </a:rPr>
              <a:t>significant</a:t>
            </a:r>
            <a:endParaRPr lang="en-US" sz="2800" dirty="0">
              <a:sym typeface="+mn-ea"/>
            </a:endParaRPr>
          </a:p>
        </p:txBody>
      </p:sp>
      <p:pic>
        <p:nvPicPr>
          <p:cNvPr id="29" name="Part I CNN 03.23.22">
            <a:hlinkClick r:id="" action="ppaction://media"/>
          </p:cNvPr>
          <p:cNvPicPr/>
          <p:nvPr>
            <a:audioFile r:link="rId1"/>
            <p:extLst>
              <p:ext uri="{DAA4B4D4-6D71-4841-9C94-3DE7FCFB9230}">
                <p14:media xmlns:p14="http://schemas.microsoft.com/office/powerpoint/2010/main" r:embed="rId2"/>
              </p:ext>
            </p:extLst>
          </p:nvPr>
        </p:nvPicPr>
        <p:blipFill>
          <a:blip r:embed="rId3"/>
          <a:stretch>
            <a:fillRect/>
          </a:stretch>
        </p:blipFill>
        <p:spPr>
          <a:xfrm>
            <a:off x="11334115" y="6082030"/>
            <a:ext cx="619125" cy="619125"/>
          </a:xfrm>
          <a:prstGeom prst="rect">
            <a:avLst/>
          </a:prstGeom>
        </p:spPr>
      </p:pic>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linds(horizont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linds(horizont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linds(horizontal)">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linds(horizontal)">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linds(horizontal)">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linds(horizontal)">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blinds(horizontal)">
                                      <p:cBhvr>
                                        <p:cTn id="5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53" fill="hold" display="1">
                  <p:stCondLst>
                    <p:cond delay="indefinite"/>
                  </p:stCondLst>
                  <p:endCondLst>
                    <p:cond evt="onStopAudio">
                      <p:tgtEl>
                        <p:sldTgt/>
                      </p:tgtEl>
                    </p:cond>
                  </p:endCondLst>
                </p:cTn>
                <p:tgtEl>
                  <p:spTgt spid="29"/>
                </p:tgtEl>
              </p:cMediaNode>
            </p:audio>
          </p:childTnLst>
        </p:cTn>
      </p:par>
    </p:tnLst>
    <p:bldLst>
      <p:bldP spid="45" grpId="0"/>
      <p:bldP spid="45" grpId="1"/>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文本框 15"/>
          <p:cNvSpPr txBox="1"/>
          <p:nvPr/>
        </p:nvSpPr>
        <p:spPr>
          <a:xfrm>
            <a:off x="22222" y="509893"/>
            <a:ext cx="12180576" cy="6122670"/>
          </a:xfrm>
          <a:prstGeom prst="rect">
            <a:avLst/>
          </a:prstGeom>
          <a:ln w="12700">
            <a:miter lim="400000"/>
          </a:ln>
        </p:spPr>
        <p:txBody>
          <a:bodyPr lIns="45718" tIns="45718" rIns="45718" bIns="45718">
            <a:spAutoFit/>
          </a:bodyPr>
          <a:lstStyle/>
          <a:p>
            <a:pPr eaLnBrk="1">
              <a:lnSpc>
                <a:spcPct val="100000"/>
              </a:lnSpc>
              <a:defRPr sz="2500">
                <a:latin typeface="Times New Roman" panose="02020603050405020304"/>
                <a:ea typeface="Times New Roman" panose="02020603050405020304"/>
                <a:cs typeface="Times New Roman" panose="02020603050405020304"/>
                <a:sym typeface="Times New Roman" panose="02020603050405020304"/>
              </a:defRPr>
            </a:pPr>
            <a:r>
              <a:rPr sz="2800">
                <a:latin typeface="Times New Roman" panose="02020603050405020304" charset="0"/>
                <a:cs typeface="Times New Roman" panose="02020603050405020304" charset="0"/>
              </a:rPr>
              <a:t>    The head of American Airlines suggests COVID rules continue to affect international </a:t>
            </a:r>
            <a:r>
              <a:rPr lang="en-US" sz="2800">
                <a:latin typeface="Times New Roman" panose="02020603050405020304" charset="0"/>
                <a:cs typeface="Times New Roman" panose="02020603050405020304" charset="0"/>
              </a:rPr>
              <a:t>___________</a:t>
            </a:r>
            <a:r>
              <a:rPr sz="2800">
                <a:latin typeface="Times New Roman" panose="02020603050405020304" charset="0"/>
                <a:cs typeface="Times New Roman" panose="02020603050405020304" charset="0"/>
              </a:rPr>
              <a:t> but he says a huge number of people still want to do it and that if countries </a:t>
            </a:r>
            <a:r>
              <a:rPr lang="en-US" sz="2800">
                <a:latin typeface="Times New Roman" panose="02020603050405020304" charset="0"/>
                <a:cs typeface="Times New Roman" panose="02020603050405020304" charset="0"/>
              </a:rPr>
              <a:t>_______ </a:t>
            </a:r>
            <a:r>
              <a:rPr sz="2800">
                <a:latin typeface="Times New Roman" panose="02020603050405020304" charset="0"/>
                <a:cs typeface="Times New Roman" panose="02020603050405020304" charset="0"/>
              </a:rPr>
              <a:t>their restrictions, international bookings could grow back to their 2019 levels by the end of this year. </a:t>
            </a:r>
            <a:endParaRPr sz="2800">
              <a:latin typeface="Times New Roman" panose="02020603050405020304" charset="0"/>
              <a:cs typeface="Times New Roman" panose="02020603050405020304" charset="0"/>
            </a:endParaRPr>
          </a:p>
          <a:p>
            <a:pPr eaLnBrk="1">
              <a:lnSpc>
                <a:spcPct val="100000"/>
              </a:lnSpc>
              <a:defRPr sz="2500">
                <a:latin typeface="Times New Roman" panose="02020603050405020304"/>
                <a:ea typeface="Times New Roman" panose="02020603050405020304"/>
                <a:cs typeface="Times New Roman" panose="02020603050405020304"/>
                <a:sym typeface="Times New Roman" panose="02020603050405020304"/>
              </a:defRPr>
            </a:pP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A big reason why all bookings are getting more expensive though is the cost of jet fuel. </a:t>
            </a:r>
            <a:r>
              <a:rPr lang="en-US" sz="2800">
                <a:latin typeface="Times New Roman" panose="02020603050405020304" charset="0"/>
                <a:cs typeface="Times New Roman" panose="02020603050405020304" charset="0"/>
              </a:rPr>
              <a:t>_________ </a:t>
            </a:r>
            <a:r>
              <a:rPr sz="2800">
                <a:latin typeface="Times New Roman" panose="02020603050405020304" charset="0"/>
                <a:cs typeface="Times New Roman" panose="02020603050405020304" charset="0"/>
              </a:rPr>
              <a:t>the cost of gas, it</a:t>
            </a:r>
            <a:r>
              <a:rPr lang="en-US" sz="2800">
                <a:latin typeface="Times New Roman" panose="02020603050405020304" charset="0"/>
                <a:cs typeface="Times New Roman" panose="02020603050405020304" charset="0"/>
              </a:rPr>
              <a:t>’</a:t>
            </a:r>
            <a:r>
              <a:rPr sz="2800">
                <a:latin typeface="Times New Roman" panose="02020603050405020304" charset="0"/>
                <a:cs typeface="Times New Roman" panose="02020603050405020304" charset="0"/>
              </a:rPr>
              <a:t>s </a:t>
            </a:r>
            <a:r>
              <a:rPr lang="en-US" sz="2800">
                <a:latin typeface="Times New Roman" panose="02020603050405020304" charset="0"/>
                <a:cs typeface="Times New Roman" panose="02020603050405020304" charset="0"/>
              </a:rPr>
              <a:t>________ </a:t>
            </a:r>
            <a:r>
              <a:rPr sz="2800">
                <a:latin typeface="Times New Roman" panose="02020603050405020304" charset="0"/>
                <a:cs typeface="Times New Roman" panose="02020603050405020304" charset="0"/>
              </a:rPr>
              <a:t>over the past year. What</a:t>
            </a:r>
            <a:r>
              <a:rPr lang="en-US" sz="2800">
                <a:latin typeface="Times New Roman" panose="02020603050405020304" charset="0"/>
                <a:cs typeface="Times New Roman" panose="02020603050405020304" charset="0"/>
              </a:rPr>
              <a:t>’</a:t>
            </a:r>
            <a:r>
              <a:rPr sz="2800">
                <a:latin typeface="Times New Roman" panose="02020603050405020304" charset="0"/>
                <a:cs typeface="Times New Roman" panose="02020603050405020304" charset="0"/>
              </a:rPr>
              <a:t>s interesting here is that crude oil prices which </a:t>
            </a:r>
            <a:r>
              <a:rPr lang="en-US" sz="2800" dirty="0">
                <a:solidFill>
                  <a:srgbClr val="3333FF"/>
                </a:solidFill>
                <a:latin typeface="Times New Roman" panose="02020603050405020304" charset="0"/>
                <a:cs typeface="Times New Roman" panose="02020603050405020304" charset="0"/>
              </a:rPr>
              <a:t>factor </a:t>
            </a:r>
            <a:r>
              <a:rPr sz="2800">
                <a:latin typeface="Times New Roman" panose="02020603050405020304" charset="0"/>
                <a:cs typeface="Times New Roman" panose="02020603050405020304" charset="0"/>
              </a:rPr>
              <a:t>heavily </a:t>
            </a:r>
            <a:r>
              <a:rPr lang="en-US" sz="2800" dirty="0">
                <a:solidFill>
                  <a:srgbClr val="3333FF"/>
                </a:solidFill>
                <a:latin typeface="Times New Roman" panose="02020603050405020304" charset="0"/>
                <a:cs typeface="Times New Roman" panose="02020603050405020304" charset="0"/>
              </a:rPr>
              <a:t>into </a:t>
            </a:r>
            <a:r>
              <a:rPr sz="2800">
                <a:latin typeface="Times New Roman" panose="02020603050405020304" charset="0"/>
                <a:cs typeface="Times New Roman" panose="02020603050405020304" charset="0"/>
              </a:rPr>
              <a:t>the cost of gasoline and jet fuel, they</a:t>
            </a:r>
            <a:r>
              <a:rPr lang="en-US" sz="2800">
                <a:latin typeface="Times New Roman" panose="02020603050405020304" charset="0"/>
                <a:cs typeface="Times New Roman" panose="02020603050405020304" charset="0"/>
              </a:rPr>
              <a:t>’</a:t>
            </a:r>
            <a:r>
              <a:rPr sz="2800">
                <a:latin typeface="Times New Roman" panose="02020603050405020304" charset="0"/>
                <a:cs typeface="Times New Roman" panose="02020603050405020304" charset="0"/>
              </a:rPr>
              <a:t>ve </a:t>
            </a:r>
            <a:r>
              <a:rPr lang="en-US" sz="2800">
                <a:latin typeface="Times New Roman" panose="02020603050405020304" charset="0"/>
                <a:cs typeface="Times New Roman" panose="02020603050405020304" charset="0"/>
              </a:rPr>
              <a:t>_______ </a:t>
            </a:r>
            <a:r>
              <a:rPr sz="2800">
                <a:latin typeface="Times New Roman" panose="02020603050405020304" charset="0"/>
                <a:cs typeface="Times New Roman" panose="02020603050405020304" charset="0"/>
              </a:rPr>
              <a:t>a little since last week when they hit their highest prices in 13 years. </a:t>
            </a:r>
            <a:endParaRPr sz="2800">
              <a:latin typeface="Times New Roman" panose="02020603050405020304" charset="0"/>
              <a:cs typeface="Times New Roman" panose="02020603050405020304" charset="0"/>
            </a:endParaRPr>
          </a:p>
          <a:p>
            <a:pPr eaLnBrk="1">
              <a:lnSpc>
                <a:spcPct val="100000"/>
              </a:lnSpc>
              <a:defRPr sz="2500">
                <a:latin typeface="Times New Roman" panose="02020603050405020304"/>
                <a:ea typeface="Times New Roman" panose="02020603050405020304"/>
                <a:cs typeface="Times New Roman" panose="02020603050405020304"/>
                <a:sym typeface="Times New Roman" panose="02020603050405020304"/>
              </a:defRPr>
            </a:pP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But fuel costs didn</a:t>
            </a:r>
            <a:r>
              <a:rPr lang="en-US" sz="2800">
                <a:latin typeface="Times New Roman" panose="02020603050405020304" charset="0"/>
                <a:cs typeface="Times New Roman" panose="02020603050405020304" charset="0"/>
              </a:rPr>
              <a:t>’</a:t>
            </a:r>
            <a:r>
              <a:rPr sz="2800">
                <a:latin typeface="Times New Roman" panose="02020603050405020304" charset="0"/>
                <a:cs typeface="Times New Roman" panose="02020603050405020304" charset="0"/>
              </a:rPr>
              <a:t>t reflect that </a:t>
            </a:r>
            <a:r>
              <a:rPr lang="en-US" sz="2800">
                <a:latin typeface="Times New Roman" panose="02020603050405020304" charset="0"/>
                <a:cs typeface="Times New Roman" panose="02020603050405020304" charset="0"/>
              </a:rPr>
              <a:t>_________</a:t>
            </a:r>
            <a:r>
              <a:rPr sz="2800">
                <a:latin typeface="Times New Roman" panose="02020603050405020304" charset="0"/>
                <a:cs typeface="Times New Roman" panose="02020603050405020304" charset="0"/>
              </a:rPr>
              <a:t>. Experts say gas prices rise like </a:t>
            </a:r>
            <a:r>
              <a:rPr lang="en-US" sz="2800">
                <a:latin typeface="Times New Roman" panose="02020603050405020304" charset="0"/>
                <a:cs typeface="Times New Roman" panose="02020603050405020304" charset="0"/>
              </a:rPr>
              <a:t>_______ </a:t>
            </a:r>
            <a:r>
              <a:rPr sz="2800">
                <a:latin typeface="Times New Roman" panose="02020603050405020304" charset="0"/>
                <a:cs typeface="Times New Roman" panose="02020603050405020304" charset="0"/>
              </a:rPr>
              <a:t>but fall like </a:t>
            </a:r>
            <a:r>
              <a:rPr lang="en-US" sz="2800">
                <a:latin typeface="Times New Roman" panose="02020603050405020304" charset="0"/>
                <a:cs typeface="Times New Roman" panose="02020603050405020304" charset="0"/>
              </a:rPr>
              <a:t>_______</a:t>
            </a:r>
            <a:r>
              <a:rPr sz="2800">
                <a:latin typeface="Times New Roman" panose="02020603050405020304" charset="0"/>
                <a:cs typeface="Times New Roman" panose="02020603050405020304" charset="0"/>
              </a:rPr>
              <a:t>—meaning, they</a:t>
            </a:r>
            <a:r>
              <a:rPr lang="en-US" sz="2800">
                <a:latin typeface="Times New Roman" panose="02020603050405020304" charset="0"/>
                <a:cs typeface="Times New Roman" panose="02020603050405020304" charset="0"/>
              </a:rPr>
              <a:t>’</a:t>
            </a:r>
            <a:r>
              <a:rPr sz="2800">
                <a:latin typeface="Times New Roman" panose="02020603050405020304" charset="0"/>
                <a:cs typeface="Times New Roman" panose="02020603050405020304" charset="0"/>
              </a:rPr>
              <a:t>re quick to increase when oil prices do but they take a while to </a:t>
            </a:r>
            <a:r>
              <a:rPr lang="en-US" sz="2800">
                <a:latin typeface="Times New Roman" panose="02020603050405020304" charset="0"/>
                <a:cs typeface="Times New Roman" panose="02020603050405020304" charset="0"/>
              </a:rPr>
              <a:t>______________</a:t>
            </a:r>
            <a:r>
              <a:rPr sz="2800">
                <a:latin typeface="Times New Roman" panose="02020603050405020304" charset="0"/>
                <a:cs typeface="Times New Roman" panose="02020603050405020304" charset="0"/>
              </a:rPr>
              <a:t> after oil prices drop. For airlines, 20 to 25 percent of their </a:t>
            </a:r>
            <a:r>
              <a:rPr lang="en-US" sz="2800">
                <a:latin typeface="Times New Roman" panose="02020603050405020304" charset="0"/>
                <a:cs typeface="Times New Roman" panose="02020603050405020304" charset="0"/>
              </a:rPr>
              <a:t>________________</a:t>
            </a:r>
            <a:r>
              <a:rPr sz="2800">
                <a:latin typeface="Times New Roman" panose="02020603050405020304" charset="0"/>
                <a:cs typeface="Times New Roman" panose="02020603050405020304" charset="0"/>
              </a:rPr>
              <a:t> come from fuel costs alone. It</a:t>
            </a:r>
            <a:r>
              <a:rPr lang="en-US" sz="2800">
                <a:latin typeface="Times New Roman" panose="02020603050405020304" charset="0"/>
                <a:cs typeface="Times New Roman" panose="02020603050405020304" charset="0"/>
              </a:rPr>
              <a:t>’</a:t>
            </a:r>
            <a:r>
              <a:rPr sz="2800">
                <a:latin typeface="Times New Roman" panose="02020603050405020304" charset="0"/>
                <a:cs typeface="Times New Roman" panose="02020603050405020304" charset="0"/>
              </a:rPr>
              <a:t>s their largest expense after paying their workers.</a:t>
            </a:r>
            <a:endParaRPr sz="2800">
              <a:latin typeface="Times New Roman" panose="02020603050405020304" charset="0"/>
              <a:cs typeface="Times New Roman" panose="02020603050405020304" charset="0"/>
            </a:endParaRPr>
          </a:p>
        </p:txBody>
      </p:sp>
      <p:sp>
        <p:nvSpPr>
          <p:cNvPr id="260" name="文本框 16"/>
          <p:cNvSpPr txBox="1"/>
          <p:nvPr/>
        </p:nvSpPr>
        <p:spPr>
          <a:xfrm>
            <a:off x="0" y="0"/>
            <a:ext cx="1875790" cy="520700"/>
          </a:xfrm>
          <a:prstGeom prst="rect">
            <a:avLst/>
          </a:prstGeom>
          <a:solidFill>
            <a:schemeClr val="accent6"/>
          </a:solidFill>
          <a:ln w="12700">
            <a:miter lim="400000"/>
          </a:ln>
        </p:spPr>
        <p:txBody>
          <a:bodyPr wrap="square" lIns="45718" tIns="45718" rIns="45718" bIns="45718">
            <a:spAutoFit/>
          </a:bodyPr>
          <a:lstStyle>
            <a:lvl1pPr>
              <a:defRPr sz="2800" b="1">
                <a:solidFill>
                  <a:srgbClr val="FFFFFF"/>
                </a:solidFill>
              </a:defRPr>
            </a:lvl1pPr>
          </a:lstStyle>
          <a:p>
            <a:r>
              <a:rPr lang="zh-CN" altLang="en-US">
                <a:latin typeface="微软雅黑" panose="020B0503020204020204" charset="-122"/>
                <a:ea typeface="微软雅黑" panose="020B0503020204020204" charset="-122"/>
              </a:rPr>
              <a:t>听力填空</a:t>
            </a:r>
            <a:r>
              <a:rPr lang="en-US" altLang="zh-CN">
                <a:latin typeface="微软雅黑" panose="020B0503020204020204" charset="-122"/>
                <a:ea typeface="微软雅黑" panose="020B0503020204020204" charset="-122"/>
              </a:rPr>
              <a:t> 2</a:t>
            </a:r>
            <a:endParaRPr lang="en-US" altLang="zh-CN">
              <a:latin typeface="微软雅黑" panose="020B0503020204020204" charset="-122"/>
              <a:ea typeface="微软雅黑" panose="020B0503020204020204" charset="-122"/>
            </a:endParaRPr>
          </a:p>
        </p:txBody>
      </p:sp>
      <p:sp>
        <p:nvSpPr>
          <p:cNvPr id="20" name="文本框 19"/>
          <p:cNvSpPr txBox="1"/>
          <p:nvPr/>
        </p:nvSpPr>
        <p:spPr>
          <a:xfrm>
            <a:off x="3103245" y="4796155"/>
            <a:ext cx="1772920" cy="52197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sz="2800">
                <a:sym typeface="+mn-ea"/>
              </a:rPr>
              <a:t>feathers</a:t>
            </a:r>
            <a:endParaRPr lang="en-US" altLang="zh-CN" sz="2800" dirty="0">
              <a:sym typeface="+mn-ea"/>
            </a:endParaRPr>
          </a:p>
        </p:txBody>
      </p:sp>
      <p:sp>
        <p:nvSpPr>
          <p:cNvPr id="21" name="文本框 20"/>
          <p:cNvSpPr txBox="1"/>
          <p:nvPr/>
        </p:nvSpPr>
        <p:spPr>
          <a:xfrm>
            <a:off x="5654040" y="2647315"/>
            <a:ext cx="1729105" cy="52197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sz="2800">
                <a:sym typeface="+mn-ea"/>
              </a:rPr>
              <a:t>taken off </a:t>
            </a:r>
            <a:endParaRPr lang="en-US" altLang="zh-CN" sz="2800" dirty="0">
              <a:sym typeface="+mn-ea"/>
            </a:endParaRPr>
          </a:p>
        </p:txBody>
      </p:sp>
      <p:sp>
        <p:nvSpPr>
          <p:cNvPr id="22" name="文本框 21"/>
          <p:cNvSpPr txBox="1"/>
          <p:nvPr/>
        </p:nvSpPr>
        <p:spPr>
          <a:xfrm>
            <a:off x="1237615" y="2647315"/>
            <a:ext cx="1962150" cy="52197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sz="2800">
                <a:sym typeface="+mn-ea"/>
              </a:rPr>
              <a:t>Mirroring </a:t>
            </a:r>
            <a:endParaRPr lang="en-US" altLang="zh-CN" sz="2800" dirty="0">
              <a:sym typeface="+mn-ea"/>
            </a:endParaRPr>
          </a:p>
        </p:txBody>
      </p:sp>
      <p:sp>
        <p:nvSpPr>
          <p:cNvPr id="23" name="文本框 22"/>
          <p:cNvSpPr txBox="1"/>
          <p:nvPr/>
        </p:nvSpPr>
        <p:spPr>
          <a:xfrm>
            <a:off x="2983230" y="1396365"/>
            <a:ext cx="1772920" cy="52197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sz="2800">
                <a:sym typeface="+mn-ea"/>
              </a:rPr>
              <a:t>remove </a:t>
            </a:r>
            <a:endParaRPr lang="en-US" altLang="zh-CN" sz="2800" dirty="0">
              <a:sym typeface="+mn-ea"/>
            </a:endParaRPr>
          </a:p>
        </p:txBody>
      </p:sp>
      <p:sp>
        <p:nvSpPr>
          <p:cNvPr id="24" name="文本框 23"/>
          <p:cNvSpPr txBox="1"/>
          <p:nvPr/>
        </p:nvSpPr>
        <p:spPr>
          <a:xfrm>
            <a:off x="1917065" y="946785"/>
            <a:ext cx="2284730" cy="52197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sz="2800">
                <a:sym typeface="+mn-ea"/>
              </a:rPr>
              <a:t>leisure travel</a:t>
            </a:r>
            <a:endParaRPr lang="en-US" altLang="zh-CN" sz="2800" dirty="0">
              <a:sym typeface="+mn-ea"/>
            </a:endParaRPr>
          </a:p>
        </p:txBody>
      </p:sp>
      <p:sp>
        <p:nvSpPr>
          <p:cNvPr id="25" name="文本框 24"/>
          <p:cNvSpPr txBox="1"/>
          <p:nvPr/>
        </p:nvSpPr>
        <p:spPr>
          <a:xfrm>
            <a:off x="113030" y="4796155"/>
            <a:ext cx="1772920" cy="52197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sz="2800">
                <a:sym typeface="+mn-ea"/>
              </a:rPr>
              <a:t>rockets </a:t>
            </a:r>
            <a:endParaRPr lang="en-US" altLang="zh-CN" sz="2800" dirty="0">
              <a:sym typeface="+mn-ea"/>
            </a:endParaRPr>
          </a:p>
        </p:txBody>
      </p:sp>
      <p:sp>
        <p:nvSpPr>
          <p:cNvPr id="26" name="文本框 25"/>
          <p:cNvSpPr txBox="1"/>
          <p:nvPr/>
        </p:nvSpPr>
        <p:spPr>
          <a:xfrm>
            <a:off x="2947035" y="3517900"/>
            <a:ext cx="1772920" cy="52197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sz="2800">
                <a:sym typeface="+mn-ea"/>
              </a:rPr>
              <a:t>dropped </a:t>
            </a:r>
            <a:endParaRPr lang="en-US" altLang="zh-CN" sz="2800" dirty="0">
              <a:sym typeface="+mn-ea"/>
            </a:endParaRPr>
          </a:p>
        </p:txBody>
      </p:sp>
      <p:sp>
        <p:nvSpPr>
          <p:cNvPr id="27" name="文本框 26"/>
          <p:cNvSpPr txBox="1"/>
          <p:nvPr/>
        </p:nvSpPr>
        <p:spPr>
          <a:xfrm>
            <a:off x="5064760" y="4357370"/>
            <a:ext cx="1772920" cy="52197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sz="2800">
                <a:sym typeface="+mn-ea"/>
              </a:rPr>
              <a:t>right away</a:t>
            </a:r>
            <a:endParaRPr lang="en-US" altLang="zh-CN" sz="2800" dirty="0">
              <a:sym typeface="+mn-ea"/>
            </a:endParaRPr>
          </a:p>
        </p:txBody>
      </p:sp>
      <p:sp>
        <p:nvSpPr>
          <p:cNvPr id="28" name="文本框 27"/>
          <p:cNvSpPr txBox="1"/>
          <p:nvPr/>
        </p:nvSpPr>
        <p:spPr>
          <a:xfrm>
            <a:off x="3882390" y="5227320"/>
            <a:ext cx="3437255" cy="52197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sz="2800">
                <a:sym typeface="+mn-ea"/>
              </a:rPr>
              <a:t>settle back down</a:t>
            </a:r>
            <a:endParaRPr lang="en-US" sz="2800" dirty="0">
              <a:sym typeface="+mn-ea"/>
            </a:endParaRPr>
          </a:p>
        </p:txBody>
      </p:sp>
      <p:sp>
        <p:nvSpPr>
          <p:cNvPr id="2" name="文本框 1"/>
          <p:cNvSpPr txBox="1"/>
          <p:nvPr/>
        </p:nvSpPr>
        <p:spPr>
          <a:xfrm>
            <a:off x="2737485" y="5639435"/>
            <a:ext cx="3437255" cy="52197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sz="2800">
                <a:sym typeface="+mn-ea"/>
              </a:rPr>
              <a:t>operating expenses</a:t>
            </a:r>
            <a:endParaRPr lang="en-US" sz="2800" dirty="0">
              <a:sym typeface="+mn-ea"/>
            </a:endParaRPr>
          </a:p>
        </p:txBody>
      </p:sp>
      <p:pic>
        <p:nvPicPr>
          <p:cNvPr id="3" name="Part II CNN 03.23.22">
            <a:hlinkClick r:id="" action="ppaction://media"/>
          </p:cNvPr>
          <p:cNvPicPr/>
          <p:nvPr>
            <a:audioFile r:link="rId1"/>
            <p:extLst>
              <p:ext uri="{DAA4B4D4-6D71-4841-9C94-3DE7FCFB9230}">
                <p14:media xmlns:p14="http://schemas.microsoft.com/office/powerpoint/2010/main" r:embed="rId2"/>
              </p:ext>
            </p:extLst>
          </p:nvPr>
        </p:nvPicPr>
        <p:blipFill>
          <a:blip r:embed="rId3"/>
          <a:stretch>
            <a:fillRect/>
          </a:stretch>
        </p:blipFill>
        <p:spPr>
          <a:xfrm>
            <a:off x="11431905" y="6161405"/>
            <a:ext cx="619125" cy="619125"/>
          </a:xfrm>
          <a:prstGeom prst="rect">
            <a:avLst/>
          </a:prstGeom>
        </p:spPr>
      </p:pic>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linds(horizont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linds(horizont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linds(horizontal)">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linds(horizontal)">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linds(horizont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linds(horizontal)">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blinds(horizontal)">
                                      <p:cBhvr>
                                        <p:cTn id="5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53" fill="hold" display="1">
                  <p:stCondLst>
                    <p:cond delay="indefinite"/>
                  </p:stCondLst>
                  <p:endCondLst>
                    <p:cond evt="onStopAudio">
                      <p:tgtEl>
                        <p:sldTgt/>
                      </p:tgtEl>
                    </p:cond>
                  </p:endCondLst>
                </p:cTn>
                <p:tgtEl>
                  <p:spTgt spid="3"/>
                </p:tgtEl>
              </p:cMediaNode>
            </p:audio>
          </p:childTnLst>
        </p:cTn>
      </p:par>
    </p:tnLst>
    <p:bldLst>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 grpId="0"/>
      <p:bldP spid="2"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txBox="1"/>
          <p:nvPr/>
        </p:nvSpPr>
        <p:spPr>
          <a:xfrm>
            <a:off x="46990" y="577850"/>
            <a:ext cx="12098655" cy="4641850"/>
          </a:xfrm>
          <a:prstGeom prst="rect">
            <a:avLst/>
          </a:prstGeom>
          <a:noFill/>
        </p:spPr>
        <p:txBody>
          <a:bodyPr wrap="square" rtlCol="0">
            <a:spAutoFit/>
          </a:bodyPr>
          <a:lstStyle/>
          <a:p>
            <a:pPr indent="0" algn="l">
              <a:lnSpc>
                <a:spcPct val="90000"/>
              </a:lnSpc>
              <a:spcBef>
                <a:spcPts val="1000"/>
              </a:spcBef>
              <a:buClrTx/>
              <a:buSzTx/>
              <a:buFont typeface="Arial" panose="020B0604020202020204" pitchFamily="34" charset="0"/>
              <a:buNone/>
            </a:pPr>
            <a:r>
              <a:rPr lang="zh-CN" altLang="en-US" sz="2800">
                <a:latin typeface="Times New Roman" panose="02020603050405020304" charset="0"/>
                <a:ea typeface="华文中宋" panose="02010600040101010101" charset="-122"/>
                <a:cs typeface="Times New Roman" panose="02020603050405020304" charset="0"/>
                <a:sym typeface="+mn-ea"/>
              </a:rPr>
              <a:t>1. </a:t>
            </a:r>
            <a:r>
              <a:rPr lang="en-US" sz="2800">
                <a:solidFill>
                  <a:srgbClr val="3333FF"/>
                </a:solidFill>
                <a:latin typeface="Times New Roman" panose="02020603050405020304" charset="0"/>
                <a:cs typeface="Times New Roman" panose="02020603050405020304" charset="0"/>
                <a:sym typeface="+mn-ea"/>
              </a:rPr>
              <a:t>plain</a:t>
            </a:r>
            <a:r>
              <a:rPr lang="en-US" altLang="zh-CN" sz="2800">
                <a:latin typeface="Times New Roman" panose="02020603050405020304" charset="0"/>
                <a:ea typeface="华文中宋" panose="02010600040101010101" charset="-122"/>
                <a:cs typeface="Times New Roman" panose="02020603050405020304" charset="0"/>
                <a:sym typeface="+mn-ea"/>
              </a:rPr>
              <a:t>: easy to see or understand    </a:t>
            </a:r>
            <a:r>
              <a:rPr lang="zh-CN" altLang="en-US" sz="2800">
                <a:latin typeface="Times New Roman" panose="02020603050405020304" charset="0"/>
                <a:ea typeface="华文中宋" panose="02010600040101010101" charset="-122"/>
                <a:cs typeface="Times New Roman" panose="02020603050405020304" charset="0"/>
                <a:sym typeface="+mn-ea"/>
              </a:rPr>
              <a:t>清楚的；明显的；浅白的</a:t>
            </a:r>
            <a:endParaRPr lang="en-US" altLang="zh-CN" sz="2800">
              <a:latin typeface="Times New Roman" panose="02020603050405020304" charset="0"/>
              <a:ea typeface="华文中宋" panose="02010600040101010101" charset="-122"/>
              <a:cs typeface="Times New Roman" panose="02020603050405020304" charset="0"/>
              <a:sym typeface="+mn-ea"/>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ea typeface="华文中宋" panose="02010600040101010101" charset="-122"/>
                <a:cs typeface="Times New Roman" panose="02020603050405020304" charset="0"/>
              </a:rPr>
              <a:t>It was plain to him that I was having a nervous breakdown.</a:t>
            </a:r>
            <a:endParaRPr lang="en-US" altLang="zh-CN" sz="2800">
              <a:latin typeface="Times New Roman" panose="02020603050405020304" charset="0"/>
              <a:ea typeface="华文中宋" panose="02010600040101010101" charset="-122"/>
              <a:cs typeface="Times New Roman" panose="02020603050405020304" charset="0"/>
            </a:endParaRPr>
          </a:p>
          <a:p>
            <a:pPr algn="l">
              <a:lnSpc>
                <a:spcPct val="90000"/>
              </a:lnSpc>
              <a:spcBef>
                <a:spcPts val="1000"/>
              </a:spcBef>
              <a:buClrTx/>
              <a:buSzTx/>
              <a:buFont typeface="Wingdings" panose="05000000000000000000" charset="0"/>
            </a:pPr>
            <a:r>
              <a:rPr lang="en-US" altLang="zh-CN" sz="2800">
                <a:latin typeface="Times New Roman" panose="02020603050405020304" charset="0"/>
                <a:ea typeface="华文中宋" panose="02010600040101010101" charset="-122"/>
                <a:cs typeface="Times New Roman" panose="02020603050405020304" charset="0"/>
              </a:rPr>
              <a:t>     他能明显地看出我快要精神崩溃了</a:t>
            </a:r>
            <a:r>
              <a:rPr lang="zh-CN" altLang="en-US" sz="2800">
                <a:latin typeface="Times New Roman" panose="02020603050405020304" charset="0"/>
                <a:ea typeface="华文中宋" panose="02010600040101010101" charset="-122"/>
                <a:cs typeface="Times New Roman" panose="02020603050405020304" charset="0"/>
              </a:rPr>
              <a:t>。</a:t>
            </a:r>
            <a:endParaRPr lang="en-US" altLang="zh-CN" sz="2800">
              <a:latin typeface="Times New Roman" panose="02020603050405020304" charset="0"/>
              <a:ea typeface="华文中宋" panose="02010600040101010101" charset="-122"/>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r>
              <a:rPr lang="en-US" altLang="zh-CN" sz="3200">
                <a:latin typeface="Times New Roman" panose="02020603050405020304" charset="0"/>
                <a:cs typeface="Times New Roman" panose="02020603050405020304" charset="0"/>
              </a:rPr>
              <a:t>2. </a:t>
            </a:r>
            <a:r>
              <a:rPr lang="en-US" altLang="zh-CN" sz="2800">
                <a:solidFill>
                  <a:srgbClr val="3333FF"/>
                </a:solidFill>
                <a:latin typeface="Times New Roman" panose="02020603050405020304" charset="0"/>
                <a:cs typeface="Times New Roman" panose="02020603050405020304" charset="0"/>
              </a:rPr>
              <a:t>factor sth in / factor sth into sth</a:t>
            </a:r>
            <a:r>
              <a:rPr lang="en-US" altLang="zh-CN" sz="2800"/>
              <a:t>: </a:t>
            </a:r>
            <a:r>
              <a:rPr lang="en-US" altLang="zh-CN" sz="2800">
                <a:latin typeface="Times New Roman" panose="02020603050405020304" charset="0"/>
                <a:ea typeface="华文中宋" panose="02010600040101010101" charset="-122"/>
                <a:cs typeface="Times New Roman" panose="02020603050405020304" charset="0"/>
              </a:rPr>
              <a:t>to include a particular fact or situation when you are thinking about or planning sth    </a:t>
            </a:r>
            <a:r>
              <a:rPr lang="zh-CN" altLang="en-US" sz="2800">
                <a:latin typeface="Times New Roman" panose="02020603050405020304" charset="0"/>
                <a:ea typeface="华文中宋" panose="02010600040101010101" charset="-122"/>
                <a:cs typeface="Times New Roman" panose="02020603050405020304" charset="0"/>
              </a:rPr>
              <a:t>把</a:t>
            </a:r>
            <a:r>
              <a:rPr lang="en-US" altLang="zh-CN" sz="2800">
                <a:latin typeface="Times New Roman" panose="02020603050405020304" charset="0"/>
                <a:ea typeface="华文中宋" panose="02010600040101010101" charset="-122"/>
                <a:cs typeface="Times New Roman" panose="02020603050405020304" charset="0"/>
              </a:rPr>
              <a:t>……</a:t>
            </a:r>
            <a:r>
              <a:rPr lang="zh-CN" altLang="en-US" sz="2800">
                <a:latin typeface="Times New Roman" panose="02020603050405020304" charset="0"/>
                <a:ea typeface="华文中宋" panose="02010600040101010101" charset="-122"/>
                <a:cs typeface="Times New Roman" panose="02020603050405020304" charset="0"/>
              </a:rPr>
              <a:t>因素包括进去</a:t>
            </a:r>
            <a:endParaRPr lang="en-US" altLang="zh-CN" sz="2800">
              <a:latin typeface="Times New Roman" panose="02020603050405020304" charset="0"/>
              <a:ea typeface="华文中宋" panose="02010600040101010101" charset="-122"/>
              <a:cs typeface="Times New Roman" panose="02020603050405020304" charset="0"/>
              <a:sym typeface="+mn-ea"/>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ea typeface="华文中宋" panose="02010600040101010101" charset="-122"/>
                <a:cs typeface="Times New Roman" panose="02020603050405020304" charset="0"/>
                <a:sym typeface="+mn-ea"/>
              </a:rPr>
              <a:t>Remember to factor in staffing costs when you are planning the project.     </a:t>
            </a:r>
            <a:endParaRPr lang="en-US" altLang="zh-CN" sz="2800">
              <a:latin typeface="Times New Roman" panose="02020603050405020304" charset="0"/>
              <a:ea typeface="华文中宋" panose="02010600040101010101" charset="-122"/>
              <a:cs typeface="Times New Roman" panose="02020603050405020304" charset="0"/>
              <a:sym typeface="+mn-ea"/>
            </a:endParaRPr>
          </a:p>
          <a:p>
            <a:pPr algn="l">
              <a:lnSpc>
                <a:spcPct val="90000"/>
              </a:lnSpc>
              <a:spcBef>
                <a:spcPts val="1000"/>
              </a:spcBef>
              <a:buClrTx/>
              <a:buSzTx/>
              <a:buFont typeface="Wingdings" panose="05000000000000000000" charset="0"/>
            </a:pPr>
            <a:r>
              <a:rPr lang="en-US" altLang="zh-CN" sz="2800">
                <a:latin typeface="Times New Roman" panose="02020603050405020304" charset="0"/>
                <a:ea typeface="华文中宋" panose="02010600040101010101" charset="-122"/>
                <a:cs typeface="Times New Roman" panose="02020603050405020304" charset="0"/>
                <a:sym typeface="+mn-ea"/>
              </a:rPr>
              <a:t>     </a:t>
            </a:r>
            <a:r>
              <a:rPr lang="zh-CN" altLang="en-US" sz="2800">
                <a:latin typeface="Times New Roman" panose="02020603050405020304" charset="0"/>
                <a:ea typeface="华文中宋" panose="02010600040101010101" charset="-122"/>
                <a:cs typeface="Times New Roman" panose="02020603050405020304" charset="0"/>
                <a:sym typeface="+mn-ea"/>
              </a:rPr>
              <a:t>规划项目时，记住要把雇人费用这个因素考虑进去。</a:t>
            </a:r>
            <a:endParaRPr lang="zh-CN" altLang="en-US" sz="2800">
              <a:latin typeface="Times New Roman" panose="02020603050405020304" charset="0"/>
              <a:ea typeface="华文中宋" panose="02010600040101010101" charset="-122"/>
              <a:cs typeface="Times New Roman" panose="02020603050405020304" charset="0"/>
              <a:sym typeface="+mn-ea"/>
            </a:endParaRPr>
          </a:p>
        </p:txBody>
      </p:sp>
      <p:sp>
        <p:nvSpPr>
          <p:cNvPr id="260" name="文本框 16"/>
          <p:cNvSpPr txBox="1"/>
          <p:nvPr/>
        </p:nvSpPr>
        <p:spPr>
          <a:xfrm>
            <a:off x="0" y="0"/>
            <a:ext cx="2323465" cy="520700"/>
          </a:xfrm>
          <a:prstGeom prst="rect">
            <a:avLst/>
          </a:prstGeom>
          <a:solidFill>
            <a:schemeClr val="accent6"/>
          </a:solidFill>
          <a:ln w="12700">
            <a:miter lim="400000"/>
          </a:ln>
        </p:spPr>
        <p:txBody>
          <a:bodyPr wrap="square" lIns="45718" tIns="45718" rIns="45718" bIns="45718">
            <a:spAutoFit/>
          </a:bodyPr>
          <a:lstStyle>
            <a:lvl1pPr>
              <a:defRPr sz="2800" b="1">
                <a:solidFill>
                  <a:srgbClr val="FFFFFF"/>
                </a:solidFill>
              </a:defRPr>
            </a:lvl1pPr>
          </a:lstStyle>
          <a:p>
            <a:r>
              <a:rPr lang="zh-CN">
                <a:latin typeface="微软雅黑" panose="020B0503020204020204" charset="-122"/>
                <a:ea typeface="微软雅黑" panose="020B0503020204020204" charset="-122"/>
              </a:rPr>
              <a:t>熟词生义</a:t>
            </a:r>
            <a:r>
              <a:rPr>
                <a:latin typeface="微软雅黑" panose="020B0503020204020204" charset="-122"/>
                <a:ea typeface="微软雅黑" panose="020B0503020204020204" charset="-122"/>
              </a:rPr>
              <a:t>讲解</a:t>
            </a:r>
            <a:endParaRPr>
              <a:latin typeface="微软雅黑" panose="020B0503020204020204" charset="-122"/>
              <a:ea typeface="微软雅黑" panose="020B0503020204020204" charset="-122"/>
            </a:endParaRPr>
          </a:p>
        </p:txBody>
      </p:sp>
      <p:sp>
        <p:nvSpPr>
          <p:cNvPr id="261" name="文本框 1"/>
          <p:cNvSpPr txBox="1"/>
          <p:nvPr/>
        </p:nvSpPr>
        <p:spPr>
          <a:xfrm>
            <a:off x="225425" y="2203450"/>
            <a:ext cx="1565910" cy="520700"/>
          </a:xfrm>
          <a:prstGeom prst="rect">
            <a:avLst/>
          </a:prstGeom>
          <a:solidFill>
            <a:srgbClr val="0070C0"/>
          </a:solidFill>
          <a:ln w="12700">
            <a:miter lim="400000"/>
          </a:ln>
        </p:spPr>
        <p:txBody>
          <a:bodyPr wrap="square" lIns="45718" tIns="45718" rIns="45718" bIns="45718">
            <a:spAutoFit/>
          </a:bodyPr>
          <a:lstStyle>
            <a:lvl1pPr>
              <a:defRPr sz="2800" b="1">
                <a:solidFill>
                  <a:srgbClr val="FFFFFF"/>
                </a:solidFill>
              </a:defRPr>
            </a:lvl1pPr>
          </a:lstStyle>
          <a:p>
            <a:r>
              <a:rPr>
                <a:latin typeface="微软雅黑" panose="020B0503020204020204" charset="-122"/>
                <a:ea typeface="微软雅黑" panose="020B0503020204020204" charset="-122"/>
              </a:rPr>
              <a:t>翻译句子</a:t>
            </a:r>
            <a:endParaRPr>
              <a:latin typeface="微软雅黑" panose="020B0503020204020204" charset="-122"/>
              <a:ea typeface="微软雅黑" panose="020B0503020204020204" charset="-122"/>
            </a:endParaRPr>
          </a:p>
        </p:txBody>
      </p:sp>
      <p:sp>
        <p:nvSpPr>
          <p:cNvPr id="262" name="文本框 4"/>
          <p:cNvSpPr txBox="1"/>
          <p:nvPr/>
        </p:nvSpPr>
        <p:spPr>
          <a:xfrm>
            <a:off x="203835" y="5241925"/>
            <a:ext cx="1565910" cy="520700"/>
          </a:xfrm>
          <a:prstGeom prst="rect">
            <a:avLst/>
          </a:prstGeom>
          <a:solidFill>
            <a:srgbClr val="0070C0"/>
          </a:solidFill>
          <a:ln w="12700">
            <a:miter lim="400000"/>
          </a:ln>
        </p:spPr>
        <p:txBody>
          <a:bodyPr wrap="square" lIns="45718" tIns="45718" rIns="45718" bIns="45718">
            <a:spAutoFit/>
          </a:bodyPr>
          <a:lstStyle>
            <a:lvl1pPr>
              <a:defRPr sz="2800" b="1">
                <a:solidFill>
                  <a:srgbClr val="FFFFFF"/>
                </a:solidFill>
              </a:defRPr>
            </a:lvl1pPr>
          </a:lstStyle>
          <a:p>
            <a:r>
              <a:rPr>
                <a:latin typeface="微软雅黑" panose="020B0503020204020204" charset="-122"/>
                <a:ea typeface="微软雅黑" panose="020B0503020204020204" charset="-122"/>
              </a:rPr>
              <a:t>翻译句子</a:t>
            </a:r>
            <a:endParaRPr>
              <a:latin typeface="微软雅黑" panose="020B0503020204020204" charset="-122"/>
              <a:ea typeface="微软雅黑" panose="020B0503020204020204" charset="-122"/>
            </a:endParaRPr>
          </a:p>
        </p:txBody>
      </p:sp>
      <p:sp>
        <p:nvSpPr>
          <p:cNvPr id="263" name="文本框 5"/>
          <p:cNvSpPr txBox="1"/>
          <p:nvPr/>
        </p:nvSpPr>
        <p:spPr>
          <a:xfrm>
            <a:off x="177165" y="5810885"/>
            <a:ext cx="12134215" cy="520700"/>
          </a:xfrm>
          <a:prstGeom prst="rect">
            <a:avLst/>
          </a:prstGeom>
          <a:ln w="12700">
            <a:miter lim="400000"/>
          </a:ln>
        </p:spPr>
        <p:txBody>
          <a:bodyPr wrap="square" lIns="45718" tIns="45718" rIns="45718" bIns="45718">
            <a:spAutoFit/>
          </a:bodyPr>
          <a:lstStyle>
            <a:lvl1pPr>
              <a:defRPr sz="28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US"/>
              <a:t>You must factor insurance payments into the cost of maintaining a car</a:t>
            </a:r>
            <a:r>
              <a:t>. </a:t>
            </a:r>
          </a:p>
        </p:txBody>
      </p:sp>
      <p:sp>
        <p:nvSpPr>
          <p:cNvPr id="264" name="文本框 7"/>
          <p:cNvSpPr txBox="1"/>
          <p:nvPr/>
        </p:nvSpPr>
        <p:spPr>
          <a:xfrm>
            <a:off x="2007235" y="2247265"/>
            <a:ext cx="2682875" cy="476885"/>
          </a:xfrm>
          <a:prstGeom prst="rect">
            <a:avLst/>
          </a:prstGeom>
          <a:ln w="12700">
            <a:miter lim="400000"/>
          </a:ln>
        </p:spPr>
        <p:txBody>
          <a:bodyPr wrap="square" lIns="45718" tIns="45718" rIns="45718" bIns="45718">
            <a:spAutoFit/>
          </a:bodyPr>
          <a:lstStyle>
            <a:lvl1pPr>
              <a:lnSpc>
                <a:spcPct val="90000"/>
              </a:lnSpc>
              <a:spcBef>
                <a:spcPts val="1000"/>
              </a:spcBef>
              <a:defRPr sz="2800">
                <a:latin typeface="华文中宋" panose="02010600040101010101" charset="-122"/>
                <a:ea typeface="华文中宋" panose="02010600040101010101" charset="-122"/>
                <a:cs typeface="华文中宋" panose="02010600040101010101" charset="-122"/>
                <a:sym typeface="华文中宋" panose="02010600040101010101" charset="-122"/>
              </a:defRPr>
            </a:lvl1pPr>
          </a:lstStyle>
          <a:p>
            <a:r>
              <a:rPr lang="zh-CN"/>
              <a:t>事实显而易见</a:t>
            </a:r>
            <a:r>
              <a:t>。</a:t>
            </a:r>
          </a:p>
        </p:txBody>
      </p:sp>
      <p:sp>
        <p:nvSpPr>
          <p:cNvPr id="266" name="直接连接符 8"/>
          <p:cNvSpPr/>
          <p:nvPr/>
        </p:nvSpPr>
        <p:spPr>
          <a:xfrm flipV="1">
            <a:off x="247015" y="3141345"/>
            <a:ext cx="4050030" cy="23495"/>
          </a:xfrm>
          <a:prstGeom prst="line">
            <a:avLst/>
          </a:prstGeom>
          <a:ln w="28575">
            <a:solidFill>
              <a:srgbClr val="000000"/>
            </a:solidFill>
            <a:miter/>
          </a:ln>
        </p:spPr>
        <p:txBody>
          <a:bodyPr lIns="45718" tIns="45718" rIns="45718" bIns="45718"/>
          <a:lstStyle/>
          <a:p/>
        </p:txBody>
      </p:sp>
      <p:sp>
        <p:nvSpPr>
          <p:cNvPr id="267" name="直接连接符 8"/>
          <p:cNvSpPr/>
          <p:nvPr/>
        </p:nvSpPr>
        <p:spPr>
          <a:xfrm flipV="1">
            <a:off x="203835" y="6288405"/>
            <a:ext cx="10231120" cy="21590"/>
          </a:xfrm>
          <a:prstGeom prst="line">
            <a:avLst/>
          </a:prstGeom>
          <a:ln w="28575">
            <a:solidFill>
              <a:srgbClr val="000000"/>
            </a:solidFill>
            <a:miter/>
          </a:ln>
        </p:spPr>
        <p:txBody>
          <a:bodyPr lIns="45718" tIns="45718" rIns="45718" bIns="45718"/>
          <a:lstStyle/>
          <a:p/>
        </p:txBody>
      </p:sp>
      <p:sp>
        <p:nvSpPr>
          <p:cNvPr id="268" name="文本框 10"/>
          <p:cNvSpPr txBox="1"/>
          <p:nvPr/>
        </p:nvSpPr>
        <p:spPr>
          <a:xfrm>
            <a:off x="2007235" y="5276850"/>
            <a:ext cx="6750050" cy="476885"/>
          </a:xfrm>
          <a:prstGeom prst="rect">
            <a:avLst/>
          </a:prstGeom>
          <a:ln w="12700">
            <a:miter lim="400000"/>
          </a:ln>
        </p:spPr>
        <p:txBody>
          <a:bodyPr wrap="square" lIns="45718" tIns="45718" rIns="45718" bIns="45718">
            <a:spAutoFit/>
          </a:bodyPr>
          <a:lstStyle>
            <a:lvl1pPr>
              <a:lnSpc>
                <a:spcPct val="90000"/>
              </a:lnSpc>
              <a:spcBef>
                <a:spcPts val="1000"/>
              </a:spcBef>
              <a:defRPr sz="2800">
                <a:latin typeface="华文中宋" panose="02010600040101010101" charset="-122"/>
                <a:ea typeface="华文中宋" panose="02010600040101010101" charset="-122"/>
                <a:cs typeface="华文中宋" panose="02010600040101010101" charset="-122"/>
                <a:sym typeface="华文中宋" panose="02010600040101010101" charset="-122"/>
              </a:defRPr>
            </a:lvl1pPr>
          </a:lstStyle>
          <a:p>
            <a:r>
              <a:rPr lang="zh-CN"/>
              <a:t>您必须将保险费计入汽车维护成本中。</a:t>
            </a:r>
            <a:endParaRPr lang="zh-CN"/>
          </a:p>
        </p:txBody>
      </p:sp>
      <p:sp>
        <p:nvSpPr>
          <p:cNvPr id="3" name="文本框 8"/>
          <p:cNvSpPr txBox="1"/>
          <p:nvPr/>
        </p:nvSpPr>
        <p:spPr>
          <a:xfrm>
            <a:off x="203835" y="2691765"/>
            <a:ext cx="6798310" cy="520700"/>
          </a:xfrm>
          <a:prstGeom prst="rect">
            <a:avLst/>
          </a:prstGeom>
          <a:ln w="12700">
            <a:miter lim="400000"/>
          </a:ln>
        </p:spPr>
        <p:txBody>
          <a:bodyPr wrap="square" lIns="45718" tIns="45718" rIns="45718" bIns="45718">
            <a:spAutoFit/>
          </a:bodyPr>
          <a:lstStyle>
            <a:lvl1pPr>
              <a:defRPr sz="28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US"/>
              <a:t>The facts were plain to see</a:t>
            </a:r>
            <a:r>
              <a:t>.</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down)">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61"/>
                                        </p:tgtEl>
                                        <p:attrNameLst>
                                          <p:attrName>style.visibility</p:attrName>
                                        </p:attrNameLst>
                                      </p:cBhvr>
                                      <p:to>
                                        <p:strVal val="visible"/>
                                      </p:to>
                                    </p:set>
                                    <p:animEffect transition="in" filter="wipe(down)">
                                      <p:cBhvr>
                                        <p:cTn id="15" dur="500"/>
                                        <p:tgtEl>
                                          <p:spTgt spid="26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64"/>
                                        </p:tgtEl>
                                        <p:attrNameLst>
                                          <p:attrName>style.visibility</p:attrName>
                                        </p:attrNameLst>
                                      </p:cBhvr>
                                      <p:to>
                                        <p:strVal val="visible"/>
                                      </p:to>
                                    </p:set>
                                    <p:animEffect transition="in" filter="wipe(down)">
                                      <p:cBhvr>
                                        <p:cTn id="18" dur="500"/>
                                        <p:tgtEl>
                                          <p:spTgt spid="264"/>
                                        </p:tgtEl>
                                      </p:cBhvr>
                                    </p:animEffect>
                                  </p:childTnLst>
                                </p:cTn>
                              </p:par>
                              <p:par>
                                <p:cTn id="19" presetID="22" presetClass="entr" presetSubtype="4" fill="hold" nodeType="withEffect">
                                  <p:stCondLst>
                                    <p:cond delay="0"/>
                                  </p:stCondLst>
                                  <p:childTnLst>
                                    <p:set>
                                      <p:cBhvr>
                                        <p:cTn id="20" dur="1" fill="hold">
                                          <p:stCondLst>
                                            <p:cond delay="0"/>
                                          </p:stCondLst>
                                        </p:cTn>
                                        <p:tgtEl>
                                          <p:spTgt spid="266"/>
                                        </p:tgtEl>
                                        <p:attrNameLst>
                                          <p:attrName>style.visibility</p:attrName>
                                        </p:attrNameLst>
                                      </p:cBhvr>
                                      <p:to>
                                        <p:strVal val="visible"/>
                                      </p:to>
                                    </p:set>
                                    <p:animEffect transition="in" filter="wipe(down)">
                                      <p:cBhvr>
                                        <p:cTn id="21" dur="500"/>
                                        <p:tgtEl>
                                          <p:spTgt spid="26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wipe(down)">
                                      <p:cBhvr>
                                        <p:cTn id="31" dur="500"/>
                                        <p:tgtEl>
                                          <p:spTgt spid="2">
                                            <p:txEl>
                                              <p:pRg st="6" end="6"/>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wipe(down)">
                                      <p:cBhvr>
                                        <p:cTn id="34" dur="500"/>
                                        <p:tgtEl>
                                          <p:spTgt spid="2">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62"/>
                                        </p:tgtEl>
                                        <p:attrNameLst>
                                          <p:attrName>style.visibility</p:attrName>
                                        </p:attrNameLst>
                                      </p:cBhvr>
                                      <p:to>
                                        <p:strVal val="visible"/>
                                      </p:to>
                                    </p:set>
                                    <p:animEffect transition="in" filter="wipe(down)">
                                      <p:cBhvr>
                                        <p:cTn id="39" dur="500"/>
                                        <p:tgtEl>
                                          <p:spTgt spid="262"/>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68"/>
                                        </p:tgtEl>
                                        <p:attrNameLst>
                                          <p:attrName>style.visibility</p:attrName>
                                        </p:attrNameLst>
                                      </p:cBhvr>
                                      <p:to>
                                        <p:strVal val="visible"/>
                                      </p:to>
                                    </p:set>
                                    <p:animEffect transition="in" filter="wipe(down)">
                                      <p:cBhvr>
                                        <p:cTn id="42" dur="500"/>
                                        <p:tgtEl>
                                          <p:spTgt spid="268"/>
                                        </p:tgtEl>
                                      </p:cBhvr>
                                    </p:animEffect>
                                  </p:childTnLst>
                                </p:cTn>
                              </p:par>
                              <p:par>
                                <p:cTn id="43" presetID="22" presetClass="entr" presetSubtype="4" fill="hold" nodeType="withEffect">
                                  <p:stCondLst>
                                    <p:cond delay="0"/>
                                  </p:stCondLst>
                                  <p:childTnLst>
                                    <p:set>
                                      <p:cBhvr>
                                        <p:cTn id="44" dur="1" fill="hold">
                                          <p:stCondLst>
                                            <p:cond delay="0"/>
                                          </p:stCondLst>
                                        </p:cTn>
                                        <p:tgtEl>
                                          <p:spTgt spid="267"/>
                                        </p:tgtEl>
                                        <p:attrNameLst>
                                          <p:attrName>style.visibility</p:attrName>
                                        </p:attrNameLst>
                                      </p:cBhvr>
                                      <p:to>
                                        <p:strVal val="visible"/>
                                      </p:to>
                                    </p:set>
                                    <p:animEffect transition="in" filter="wipe(down)">
                                      <p:cBhvr>
                                        <p:cTn id="45" dur="500"/>
                                        <p:tgtEl>
                                          <p:spTgt spid="26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63"/>
                                        </p:tgtEl>
                                        <p:attrNameLst>
                                          <p:attrName>style.visibility</p:attrName>
                                        </p:attrNameLst>
                                      </p:cBhvr>
                                      <p:to>
                                        <p:strVal val="visible"/>
                                      </p:to>
                                    </p:set>
                                    <p:animEffect transition="in" filter="wipe(down)">
                                      <p:cBhvr>
                                        <p:cTn id="5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0" bldLvl="0" animBg="1"/>
      <p:bldP spid="264" grpId="0"/>
      <p:bldP spid="262" grpId="0" bldLvl="0" animBg="1"/>
      <p:bldP spid="268" grpId="0"/>
      <p:bldP spid="263"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文本框 3"/>
          <p:cNvSpPr txBox="1"/>
          <p:nvPr/>
        </p:nvSpPr>
        <p:spPr>
          <a:xfrm>
            <a:off x="11430" y="523240"/>
            <a:ext cx="12098655" cy="4770120"/>
          </a:xfrm>
          <a:prstGeom prst="rect">
            <a:avLst/>
          </a:prstGeom>
          <a:noFill/>
        </p:spPr>
        <p:txBody>
          <a:bodyPr wrap="square" rtlCol="0">
            <a:spAutoFit/>
          </a:bodyPr>
          <a:lstStyle/>
          <a:p>
            <a:pPr indent="0" algn="l">
              <a:lnSpc>
                <a:spcPct val="90000"/>
              </a:lnSpc>
              <a:spcBef>
                <a:spcPts val="1000"/>
              </a:spcBef>
              <a:buClrTx/>
              <a:buSzTx/>
              <a:buFont typeface="Arial" panose="020B0604020202020204" pitchFamily="34" charset="0"/>
              <a:buNone/>
            </a:pPr>
            <a:r>
              <a:rPr lang="zh-CN" altLang="en-US" sz="2800">
                <a:latin typeface="Times New Roman" panose="02020603050405020304" charset="0"/>
                <a:ea typeface="华文中宋" panose="02010600040101010101" charset="-122"/>
                <a:cs typeface="Times New Roman" panose="02020603050405020304" charset="0"/>
                <a:sym typeface="+mn-ea"/>
              </a:rPr>
              <a:t>1. </a:t>
            </a:r>
            <a:r>
              <a:rPr lang="en-US" sz="2800">
                <a:solidFill>
                  <a:srgbClr val="3333FF"/>
                </a:solidFill>
                <a:latin typeface="Times New Roman" panose="02020603050405020304" charset="0"/>
                <a:cs typeface="Times New Roman" panose="02020603050405020304" charset="0"/>
                <a:sym typeface="+mn-ea"/>
              </a:rPr>
              <a:t>ramp sth up</a:t>
            </a:r>
            <a:r>
              <a:rPr lang="en-US" altLang="zh-CN" sz="2800">
                <a:latin typeface="Times New Roman" panose="02020603050405020304" charset="0"/>
                <a:ea typeface="华文中宋" panose="02010600040101010101" charset="-122"/>
                <a:cs typeface="Times New Roman" panose="02020603050405020304" charset="0"/>
                <a:sym typeface="+mn-ea"/>
              </a:rPr>
              <a:t>: to make sth increase in amount    </a:t>
            </a:r>
            <a:r>
              <a:rPr lang="zh-CN" altLang="en-US" sz="2800">
                <a:latin typeface="Times New Roman" panose="02020603050405020304" charset="0"/>
                <a:ea typeface="华文中宋" panose="02010600040101010101" charset="-122"/>
                <a:cs typeface="Times New Roman" panose="02020603050405020304" charset="0"/>
                <a:sym typeface="+mn-ea"/>
              </a:rPr>
              <a:t>使</a:t>
            </a:r>
            <a:r>
              <a:rPr lang="en-US" altLang="zh-CN" sz="2800">
                <a:latin typeface="Times New Roman" panose="02020603050405020304" charset="0"/>
                <a:ea typeface="华文中宋" panose="02010600040101010101" charset="-122"/>
                <a:cs typeface="Times New Roman" panose="02020603050405020304" charset="0"/>
                <a:sym typeface="+mn-ea"/>
              </a:rPr>
              <a:t>……</a:t>
            </a:r>
            <a:r>
              <a:rPr lang="zh-CN" altLang="en-US" sz="2800">
                <a:latin typeface="Times New Roman" panose="02020603050405020304" charset="0"/>
                <a:ea typeface="华文中宋" panose="02010600040101010101" charset="-122"/>
                <a:cs typeface="Times New Roman" panose="02020603050405020304" charset="0"/>
                <a:sym typeface="+mn-ea"/>
              </a:rPr>
              <a:t>的数量增加</a:t>
            </a:r>
            <a:r>
              <a:rPr lang="en-US" altLang="zh-CN" sz="2800">
                <a:latin typeface="Times New Roman" panose="02020603050405020304" charset="0"/>
                <a:ea typeface="华文中宋" panose="02010600040101010101" charset="-122"/>
                <a:cs typeface="Times New Roman" panose="02020603050405020304" charset="0"/>
                <a:sym typeface="+mn-ea"/>
              </a:rPr>
              <a:t>    </a:t>
            </a:r>
            <a:endParaRPr lang="en-US" altLang="zh-CN" sz="2800">
              <a:latin typeface="Times New Roman" panose="02020603050405020304" charset="0"/>
              <a:ea typeface="华文中宋" panose="02010600040101010101" charset="-122"/>
              <a:cs typeface="Times New Roman" panose="02020603050405020304" charset="0"/>
              <a:sym typeface="+mn-ea"/>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ea typeface="华文中宋" panose="02010600040101010101" charset="-122"/>
                <a:cs typeface="Times New Roman" panose="02020603050405020304" charset="0"/>
              </a:rPr>
              <a:t>Ever since that break-in, they’ve really ramped up security at the office.    </a:t>
            </a:r>
            <a:endParaRPr lang="en-US" altLang="zh-CN" sz="2800">
              <a:latin typeface="Times New Roman" panose="02020603050405020304" charset="0"/>
              <a:ea typeface="华文中宋" panose="02010600040101010101" charset="-122"/>
              <a:cs typeface="Times New Roman" panose="02020603050405020304" charset="0"/>
            </a:endParaRPr>
          </a:p>
          <a:p>
            <a:pPr algn="l">
              <a:lnSpc>
                <a:spcPct val="90000"/>
              </a:lnSpc>
              <a:spcBef>
                <a:spcPts val="1000"/>
              </a:spcBef>
              <a:buClrTx/>
              <a:buSzTx/>
              <a:buFont typeface="Wingdings" panose="05000000000000000000" charset="0"/>
            </a:pPr>
            <a:r>
              <a:rPr lang="en-US" sz="2800">
                <a:latin typeface="华文中宋" panose="02010600040101010101" charset="-122"/>
                <a:ea typeface="华文中宋" panose="02010600040101010101" charset="-122"/>
                <a:cs typeface="华文中宋" panose="02010600040101010101" charset="-122"/>
              </a:rPr>
              <a:t>    </a:t>
            </a:r>
            <a:r>
              <a:rPr sz="2800">
                <a:latin typeface="华文中宋" panose="02010600040101010101" charset="-122"/>
                <a:ea typeface="华文中宋" panose="02010600040101010101" charset="-122"/>
                <a:cs typeface="华文中宋" panose="02010600040101010101" charset="-122"/>
              </a:rPr>
              <a:t>自从那次</a:t>
            </a:r>
            <a:r>
              <a:rPr lang="zh-CN" sz="2800">
                <a:latin typeface="华文中宋" panose="02010600040101010101" charset="-122"/>
                <a:ea typeface="华文中宋" panose="02010600040101010101" charset="-122"/>
                <a:cs typeface="华文中宋" panose="02010600040101010101" charset="-122"/>
              </a:rPr>
              <a:t>入室抢劫</a:t>
            </a:r>
            <a:r>
              <a:rPr sz="2800">
                <a:latin typeface="华文中宋" panose="02010600040101010101" charset="-122"/>
                <a:ea typeface="华文中宋" panose="02010600040101010101" charset="-122"/>
                <a:cs typeface="华文中宋" panose="02010600040101010101" charset="-122"/>
              </a:rPr>
              <a:t>以来，他们确实加强了办公室的安全性。</a:t>
            </a:r>
            <a:endParaRPr lang="en-US" altLang="zh-CN" sz="2800">
              <a:latin typeface="Times New Roman" panose="02020603050405020304" charset="0"/>
              <a:ea typeface="华文中宋" panose="02010600040101010101" charset="-122"/>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2800">
              <a:latin typeface="Times New Roman" panose="02020603050405020304" charset="0"/>
              <a:ea typeface="华文中宋" panose="02010600040101010101" charset="-122"/>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r>
              <a:rPr lang="en-US" altLang="zh-CN" sz="3200">
                <a:latin typeface="Times New Roman" panose="02020603050405020304" charset="0"/>
                <a:cs typeface="Times New Roman" panose="02020603050405020304" charset="0"/>
              </a:rPr>
              <a:t>2. </a:t>
            </a:r>
            <a:r>
              <a:rPr lang="en-US" sz="2800">
                <a:solidFill>
                  <a:srgbClr val="3333FF"/>
                </a:solidFill>
                <a:latin typeface="Times New Roman" panose="02020603050405020304" charset="0"/>
                <a:cs typeface="Times New Roman" panose="02020603050405020304" charset="0"/>
              </a:rPr>
              <a:t>reportedly</a:t>
            </a:r>
            <a:r>
              <a:rPr lang="en-US" altLang="zh-CN" sz="2800"/>
              <a:t>: </a:t>
            </a:r>
            <a:r>
              <a:rPr lang="en-US" altLang="zh-CN" sz="2800">
                <a:latin typeface="Times New Roman" panose="02020603050405020304" charset="0"/>
                <a:ea typeface="华文中宋" panose="02010600040101010101" charset="-122"/>
                <a:cs typeface="Times New Roman" panose="02020603050405020304" charset="0"/>
              </a:rPr>
              <a:t>according to what some people say</a:t>
            </a:r>
            <a:r>
              <a:rPr lang="en-US" altLang="zh-CN" sz="2800">
                <a:latin typeface="Times New Roman" panose="02020603050405020304" charset="0"/>
                <a:cs typeface="Times New Roman" panose="02020603050405020304" charset="0"/>
              </a:rPr>
              <a:t>    </a:t>
            </a:r>
            <a:r>
              <a:rPr lang="en-US" altLang="zh-CN" sz="2800">
                <a:latin typeface="Times New Roman" panose="02020603050405020304" charset="0"/>
                <a:ea typeface="华文中宋" panose="02010600040101010101" charset="-122"/>
                <a:cs typeface="Times New Roman" panose="02020603050405020304" charset="0"/>
              </a:rPr>
              <a:t>据说；据报道；据传闻</a:t>
            </a:r>
            <a:endParaRPr lang="zh-CN" sz="2800">
              <a:latin typeface="华文中宋" panose="02010600040101010101" charset="-122"/>
              <a:ea typeface="华文中宋" panose="02010600040101010101" charset="-122"/>
              <a:cs typeface="华文中宋" panose="02010600040101010101" charset="-122"/>
              <a:sym typeface="+mn-ea"/>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cs typeface="Times New Roman" panose="02020603050405020304" charset="0"/>
                <a:sym typeface="+mn-ea"/>
              </a:rPr>
              <a:t>More than 200 people have reportedly been killed in the past week’s fighting. </a:t>
            </a:r>
            <a:endParaRPr lang="en-US" altLang="zh-CN" sz="2800">
              <a:latin typeface="Times New Roman" panose="02020603050405020304" charset="0"/>
              <a:cs typeface="Times New Roman" panose="02020603050405020304" charset="0"/>
              <a:sym typeface="+mn-ea"/>
            </a:endParaRPr>
          </a:p>
          <a:p>
            <a:pPr indent="0" algn="l">
              <a:lnSpc>
                <a:spcPct val="90000"/>
              </a:lnSpc>
              <a:spcBef>
                <a:spcPts val="1000"/>
              </a:spcBef>
              <a:buClrTx/>
              <a:buSzTx/>
              <a:buFont typeface="Wingdings" panose="05000000000000000000" charset="0"/>
              <a:buNone/>
            </a:pPr>
            <a:r>
              <a:rPr lang="en-US" altLang="zh-CN" sz="2800">
                <a:latin typeface="华文中宋" panose="02010600040101010101" charset="-122"/>
                <a:ea typeface="华文中宋" panose="02010600040101010101" charset="-122"/>
                <a:cs typeface="华文中宋" panose="02010600040101010101" charset="-122"/>
                <a:sym typeface="+mn-ea"/>
              </a:rPr>
              <a:t>   据说在上一周的战斗中有200多人丧生。 </a:t>
            </a:r>
            <a:r>
              <a:rPr lang="en-US" altLang="zh-CN" sz="2800">
                <a:latin typeface="Times New Roman" panose="02020603050405020304" charset="0"/>
                <a:ea typeface="华文中宋" panose="02010600040101010101" charset="-122"/>
                <a:cs typeface="Times New Roman" panose="02020603050405020304" charset="0"/>
                <a:sym typeface="+mn-ea"/>
              </a:rPr>
              <a:t>    </a:t>
            </a:r>
            <a:endParaRPr lang="en-US" altLang="zh-CN" sz="2800">
              <a:latin typeface="Times New Roman" panose="02020603050405020304" charset="0"/>
              <a:cs typeface="Times New Roman" panose="02020603050405020304" charset="0"/>
              <a:sym typeface="+mn-ea"/>
            </a:endParaRPr>
          </a:p>
        </p:txBody>
      </p:sp>
      <p:sp>
        <p:nvSpPr>
          <p:cNvPr id="1048604" name="文本框 1"/>
          <p:cNvSpPr txBox="1"/>
          <p:nvPr/>
        </p:nvSpPr>
        <p:spPr>
          <a:xfrm>
            <a:off x="215900" y="2105025"/>
            <a:ext cx="1640205" cy="521970"/>
          </a:xfrm>
          <a:prstGeom prst="rect">
            <a:avLst/>
          </a:prstGeom>
          <a:solidFill>
            <a:srgbClr val="0070C0"/>
          </a:solidFill>
        </p:spPr>
        <p:txBody>
          <a:bodyPr wrap="square" rtlCol="0">
            <a:spAutoFit/>
          </a:bodyPr>
          <a:lstStyle/>
          <a:p>
            <a:pPr algn="l"/>
            <a:r>
              <a:rPr sz="2800" b="1">
                <a:solidFill>
                  <a:srgbClr val="FFFFFF"/>
                </a:solidFill>
                <a:latin typeface="微软雅黑" panose="020B0503020204020204" charset="-122"/>
                <a:ea typeface="微软雅黑" panose="020B0503020204020204" charset="-122"/>
              </a:rPr>
              <a:t>翻译句子</a:t>
            </a:r>
            <a:endParaRPr sz="2800" b="1">
              <a:solidFill>
                <a:srgbClr val="FFFFFF"/>
              </a:solidFill>
              <a:latin typeface="微软雅黑" panose="020B0503020204020204" charset="-122"/>
              <a:ea typeface="微软雅黑" panose="020B0503020204020204" charset="-122"/>
            </a:endParaRPr>
          </a:p>
        </p:txBody>
      </p:sp>
      <p:sp>
        <p:nvSpPr>
          <p:cNvPr id="1048605" name="文本框 2"/>
          <p:cNvSpPr txBox="1"/>
          <p:nvPr/>
        </p:nvSpPr>
        <p:spPr>
          <a:xfrm>
            <a:off x="138430" y="2603500"/>
            <a:ext cx="12167235" cy="553085"/>
          </a:xfrm>
          <a:prstGeom prst="rect">
            <a:avLst/>
          </a:prstGeom>
          <a:noFill/>
        </p:spPr>
        <p:txBody>
          <a:bodyPr wrap="square" rtlCol="0">
            <a:spAutoFit/>
          </a:bodyPr>
          <a:lstStyle/>
          <a:p>
            <a:r>
              <a:rPr lang="en-US" altLang="zh-CN" sz="3000">
                <a:solidFill>
                  <a:srgbClr val="FF0000"/>
                </a:solidFill>
                <a:latin typeface="Times New Roman" panose="02020603050405020304" charset="0"/>
                <a:ea typeface="华文中宋" panose="02010600040101010101" charset="-122"/>
                <a:cs typeface="Times New Roman" panose="02020603050405020304" charset="0"/>
                <a:sym typeface="+mn-ea"/>
              </a:rPr>
              <a:t>You need to ramp up your study efforts if you want to get an A on this exam.</a:t>
            </a:r>
            <a:endParaRPr lang="en-US" altLang="zh-CN" sz="3000">
              <a:solidFill>
                <a:srgbClr val="FF0000"/>
              </a:solidFill>
              <a:latin typeface="Times New Roman" panose="02020603050405020304" charset="0"/>
              <a:ea typeface="华文中宋" panose="02010600040101010101" charset="-122"/>
              <a:cs typeface="Times New Roman" panose="02020603050405020304" charset="0"/>
              <a:sym typeface="+mn-ea"/>
            </a:endParaRPr>
          </a:p>
        </p:txBody>
      </p:sp>
      <p:sp>
        <p:nvSpPr>
          <p:cNvPr id="1048606" name="文本框 4"/>
          <p:cNvSpPr txBox="1"/>
          <p:nvPr/>
        </p:nvSpPr>
        <p:spPr>
          <a:xfrm>
            <a:off x="215265" y="5441950"/>
            <a:ext cx="1640840" cy="521970"/>
          </a:xfrm>
          <a:prstGeom prst="rect">
            <a:avLst/>
          </a:prstGeom>
          <a:solidFill>
            <a:srgbClr val="0070C0"/>
          </a:solidFill>
        </p:spPr>
        <p:txBody>
          <a:bodyPr wrap="square" rtlCol="0">
            <a:spAutoFit/>
          </a:bodyPr>
          <a:lstStyle/>
          <a:p>
            <a:pPr lvl="0" algn="l">
              <a:buClrTx/>
              <a:buSzTx/>
              <a:buFontTx/>
            </a:pPr>
            <a:r>
              <a:rPr sz="2800" b="1">
                <a:solidFill>
                  <a:srgbClr val="FFFFFF"/>
                </a:solidFill>
                <a:latin typeface="微软雅黑" panose="020B0503020204020204" charset="-122"/>
                <a:ea typeface="微软雅黑" panose="020B0503020204020204" charset="-122"/>
                <a:sym typeface="+mn-ea"/>
              </a:rPr>
              <a:t>翻译句子</a:t>
            </a:r>
            <a:endParaRPr sz="2800" b="1">
              <a:solidFill>
                <a:srgbClr val="FFFFFF"/>
              </a:solidFill>
              <a:latin typeface="微软雅黑" panose="020B0503020204020204" charset="-122"/>
              <a:ea typeface="微软雅黑" panose="020B0503020204020204" charset="-122"/>
              <a:sym typeface="+mn-ea"/>
            </a:endParaRPr>
          </a:p>
        </p:txBody>
      </p:sp>
      <p:sp>
        <p:nvSpPr>
          <p:cNvPr id="1048607" name="文本框 5"/>
          <p:cNvSpPr txBox="1"/>
          <p:nvPr/>
        </p:nvSpPr>
        <p:spPr>
          <a:xfrm>
            <a:off x="138430" y="6083300"/>
            <a:ext cx="7688580" cy="553085"/>
          </a:xfrm>
          <a:prstGeom prst="rect">
            <a:avLst/>
          </a:prstGeom>
          <a:noFill/>
        </p:spPr>
        <p:txBody>
          <a:bodyPr wrap="square" rtlCol="0">
            <a:spAutoFit/>
          </a:bodyPr>
          <a:lstStyle/>
          <a:p>
            <a:r>
              <a:rPr lang="en-US" sz="3000">
                <a:solidFill>
                  <a:srgbClr val="FF0000"/>
                </a:solidFill>
                <a:latin typeface="Times New Roman" panose="02020603050405020304" charset="0"/>
                <a:cs typeface="Times New Roman" panose="02020603050405020304" charset="0"/>
              </a:rPr>
              <a:t>The band have reportedly decided to break up</a:t>
            </a:r>
            <a:r>
              <a:rPr sz="3000">
                <a:solidFill>
                  <a:srgbClr val="FF0000"/>
                </a:solidFill>
                <a:latin typeface="Times New Roman" panose="02020603050405020304" charset="0"/>
                <a:cs typeface="Times New Roman" panose="02020603050405020304" charset="0"/>
              </a:rPr>
              <a:t>.</a:t>
            </a:r>
            <a:endParaRPr sz="3000">
              <a:solidFill>
                <a:srgbClr val="FF0000"/>
              </a:solidFill>
              <a:latin typeface="Times New Roman" panose="02020603050405020304" charset="0"/>
              <a:cs typeface="Times New Roman" panose="02020603050405020304" charset="0"/>
            </a:endParaRPr>
          </a:p>
        </p:txBody>
      </p:sp>
      <p:sp>
        <p:nvSpPr>
          <p:cNvPr id="1048608" name="文本框 7"/>
          <p:cNvSpPr txBox="1"/>
          <p:nvPr/>
        </p:nvSpPr>
        <p:spPr>
          <a:xfrm>
            <a:off x="2011680" y="2105025"/>
            <a:ext cx="9757410" cy="521970"/>
          </a:xfrm>
          <a:prstGeom prst="rect">
            <a:avLst/>
          </a:prstGeom>
          <a:noFill/>
        </p:spPr>
        <p:txBody>
          <a:bodyPr wrap="square" rtlCol="0" anchor="t">
            <a:spAutoFit/>
          </a:bodyPr>
          <a:lstStyle/>
          <a:p>
            <a:r>
              <a:rPr lang="zh-CN" altLang="en-US" sz="2800">
                <a:latin typeface="华文中宋" panose="02010600040101010101" charset="-122"/>
                <a:ea typeface="华文中宋" panose="02010600040101010101" charset="-122"/>
              </a:rPr>
              <a:t>如果你想在这次考试中获得</a:t>
            </a:r>
            <a:r>
              <a:rPr lang="zh-CN" altLang="en-US" sz="2800">
                <a:latin typeface="Times New Roman" panose="02020603050405020304" charset="0"/>
                <a:ea typeface="华文中宋" panose="02010600040101010101" charset="-122"/>
                <a:cs typeface="Times New Roman" panose="02020603050405020304" charset="0"/>
              </a:rPr>
              <a:t>A</a:t>
            </a:r>
            <a:r>
              <a:rPr lang="zh-CN" altLang="en-US" sz="2800">
                <a:latin typeface="华文中宋" panose="02010600040101010101" charset="-122"/>
                <a:ea typeface="华文中宋" panose="02010600040101010101" charset="-122"/>
              </a:rPr>
              <a:t>，你需要加大学习力度。 </a:t>
            </a:r>
            <a:r>
              <a:rPr lang="zh-CN" altLang="en-US" sz="2800">
                <a:ea typeface="华文中宋" panose="02010600040101010101" charset="-122"/>
              </a:rPr>
              <a:t> </a:t>
            </a:r>
            <a:endParaRPr lang="zh-CN" altLang="en-US" sz="2800">
              <a:ea typeface="华文中宋" panose="02010600040101010101" charset="-122"/>
            </a:endParaRPr>
          </a:p>
        </p:txBody>
      </p:sp>
      <p:cxnSp>
        <p:nvCxnSpPr>
          <p:cNvPr id="3145728" name="直接连接符 8"/>
          <p:cNvCxnSpPr/>
          <p:nvPr/>
        </p:nvCxnSpPr>
        <p:spPr>
          <a:xfrm flipV="1">
            <a:off x="229235" y="3084195"/>
            <a:ext cx="11809730" cy="4445"/>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45729" name="直接连接符 11"/>
          <p:cNvCxnSpPr/>
          <p:nvPr/>
        </p:nvCxnSpPr>
        <p:spPr>
          <a:xfrm flipV="1">
            <a:off x="229235" y="6550660"/>
            <a:ext cx="7193280" cy="47625"/>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0" y="0"/>
            <a:ext cx="1625600" cy="521970"/>
          </a:xfrm>
          <a:prstGeom prst="rect">
            <a:avLst/>
          </a:prstGeom>
          <a:solidFill>
            <a:schemeClr val="accent6"/>
          </a:solidFill>
        </p:spPr>
        <p:txBody>
          <a:bodyPr wrap="square" rtlCol="0">
            <a:spAutoFit/>
          </a:bodyPr>
          <a:p>
            <a:pPr lvl="0" algn="l">
              <a:buClrTx/>
              <a:buSzTx/>
              <a:buFontTx/>
            </a:pPr>
            <a:r>
              <a:rPr lang="zh-CN" sz="2800" b="1">
                <a:solidFill>
                  <a:srgbClr val="FFFFFF"/>
                </a:solidFill>
                <a:latin typeface="微软雅黑" panose="020B0503020204020204" charset="-122"/>
                <a:ea typeface="微软雅黑" panose="020B0503020204020204" charset="-122"/>
                <a:sym typeface="+mn-ea"/>
              </a:rPr>
              <a:t>词汇讲解</a:t>
            </a:r>
            <a:endParaRPr lang="zh-CN" sz="2800" b="1">
              <a:solidFill>
                <a:srgbClr val="FFFFFF"/>
              </a:solidFill>
              <a:latin typeface="微软雅黑" panose="020B0503020204020204" charset="-122"/>
              <a:ea typeface="微软雅黑" panose="020B0503020204020204" charset="-122"/>
              <a:sym typeface="+mn-ea"/>
            </a:endParaRPr>
          </a:p>
        </p:txBody>
      </p:sp>
      <p:sp>
        <p:nvSpPr>
          <p:cNvPr id="3" name="文本框 6"/>
          <p:cNvSpPr txBox="1"/>
          <p:nvPr/>
        </p:nvSpPr>
        <p:spPr>
          <a:xfrm>
            <a:off x="2029460" y="5451475"/>
            <a:ext cx="8062595" cy="521970"/>
          </a:xfrm>
          <a:prstGeom prst="rect">
            <a:avLst/>
          </a:prstGeom>
          <a:noFill/>
        </p:spPr>
        <p:txBody>
          <a:bodyPr wrap="square" rtlCol="0" anchor="t">
            <a:spAutoFit/>
          </a:bodyPr>
          <a:p>
            <a:r>
              <a:rPr lang="en-US" altLang="zh-CN" sz="2800">
                <a:latin typeface="华文中宋" panose="02010600040101010101" charset="-122"/>
                <a:ea typeface="华文中宋" panose="02010600040101010101" charset="-122"/>
              </a:rPr>
              <a:t> </a:t>
            </a:r>
            <a:r>
              <a:rPr lang="zh-CN" altLang="en-US" sz="2800">
                <a:latin typeface="华文中宋" panose="02010600040101010101" charset="-122"/>
                <a:ea typeface="华文中宋" panose="02010600040101010101" charset="-122"/>
              </a:rPr>
              <a:t>据说这个乐队已经决定解散。</a:t>
            </a:r>
            <a:endParaRPr lang="zh-CN" altLang="en-US" sz="2800">
              <a:latin typeface="华文中宋" panose="02010600040101010101" charset="-122"/>
              <a:ea typeface="华文中宋" panose="02010600040101010101"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48602">
                                            <p:txEl>
                                              <p:pRg st="1" end="1"/>
                                            </p:txEl>
                                          </p:spTgt>
                                        </p:tgtEl>
                                        <p:attrNameLst>
                                          <p:attrName>style.visibility</p:attrName>
                                        </p:attrNameLst>
                                      </p:cBhvr>
                                      <p:to>
                                        <p:strVal val="visible"/>
                                      </p:to>
                                    </p:set>
                                    <p:animEffect transition="in" filter="wipe(down)">
                                      <p:cBhvr>
                                        <p:cTn id="7" dur="500"/>
                                        <p:tgtEl>
                                          <p:spTgt spid="104860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048602">
                                            <p:txEl>
                                              <p:pRg st="2" end="2"/>
                                            </p:txEl>
                                          </p:spTgt>
                                        </p:tgtEl>
                                        <p:attrNameLst>
                                          <p:attrName>style.visibility</p:attrName>
                                        </p:attrNameLst>
                                      </p:cBhvr>
                                      <p:to>
                                        <p:strVal val="visible"/>
                                      </p:to>
                                    </p:set>
                                    <p:animEffect transition="in" filter="wipe(down)">
                                      <p:cBhvr>
                                        <p:cTn id="10" dur="500"/>
                                        <p:tgtEl>
                                          <p:spTgt spid="104860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48604"/>
                                        </p:tgtEl>
                                        <p:attrNameLst>
                                          <p:attrName>style.visibility</p:attrName>
                                        </p:attrNameLst>
                                      </p:cBhvr>
                                      <p:to>
                                        <p:strVal val="visible"/>
                                      </p:to>
                                    </p:set>
                                    <p:animEffect transition="in" filter="blinds(horizontal)">
                                      <p:cBhvr>
                                        <p:cTn id="15" dur="500"/>
                                        <p:tgtEl>
                                          <p:spTgt spid="104860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48608"/>
                                        </p:tgtEl>
                                        <p:attrNameLst>
                                          <p:attrName>style.visibility</p:attrName>
                                        </p:attrNameLst>
                                      </p:cBhvr>
                                      <p:to>
                                        <p:strVal val="visible"/>
                                      </p:to>
                                    </p:set>
                                    <p:animEffect transition="in" filter="blinds(horizontal)">
                                      <p:cBhvr>
                                        <p:cTn id="18" dur="500"/>
                                        <p:tgtEl>
                                          <p:spTgt spid="1048608"/>
                                        </p:tgtEl>
                                      </p:cBhvr>
                                    </p:animEffect>
                                  </p:childTnLst>
                                </p:cTn>
                              </p:par>
                              <p:par>
                                <p:cTn id="19" presetID="3" presetClass="entr" presetSubtype="10" fill="hold" nodeType="withEffect">
                                  <p:stCondLst>
                                    <p:cond delay="0"/>
                                  </p:stCondLst>
                                  <p:childTnLst>
                                    <p:set>
                                      <p:cBhvr>
                                        <p:cTn id="20" dur="1" fill="hold">
                                          <p:stCondLst>
                                            <p:cond delay="0"/>
                                          </p:stCondLst>
                                        </p:cTn>
                                        <p:tgtEl>
                                          <p:spTgt spid="3145728"/>
                                        </p:tgtEl>
                                        <p:attrNameLst>
                                          <p:attrName>style.visibility</p:attrName>
                                        </p:attrNameLst>
                                      </p:cBhvr>
                                      <p:to>
                                        <p:strVal val="visible"/>
                                      </p:to>
                                    </p:set>
                                    <p:animEffect transition="in" filter="blinds(horizontal)">
                                      <p:cBhvr>
                                        <p:cTn id="21" dur="500"/>
                                        <p:tgtEl>
                                          <p:spTgt spid="314572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048605"/>
                                        </p:tgtEl>
                                        <p:attrNameLst>
                                          <p:attrName>style.visibility</p:attrName>
                                        </p:attrNameLst>
                                      </p:cBhvr>
                                      <p:to>
                                        <p:strVal val="visible"/>
                                      </p:to>
                                    </p:set>
                                    <p:animEffect transition="in" filter="blinds(horizontal)">
                                      <p:cBhvr>
                                        <p:cTn id="26" dur="500"/>
                                        <p:tgtEl>
                                          <p:spTgt spid="104860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048602">
                                            <p:txEl>
                                              <p:pRg st="7" end="7"/>
                                            </p:txEl>
                                          </p:spTgt>
                                        </p:tgtEl>
                                        <p:attrNameLst>
                                          <p:attrName>style.visibility</p:attrName>
                                        </p:attrNameLst>
                                      </p:cBhvr>
                                      <p:to>
                                        <p:strVal val="visible"/>
                                      </p:to>
                                    </p:set>
                                    <p:animEffect transition="in" filter="wipe(down)">
                                      <p:cBhvr>
                                        <p:cTn id="31" dur="500"/>
                                        <p:tgtEl>
                                          <p:spTgt spid="1048602">
                                            <p:txEl>
                                              <p:pRg st="7" end="7"/>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1048602">
                                            <p:txEl>
                                              <p:pRg st="8" end="8"/>
                                            </p:txEl>
                                          </p:spTgt>
                                        </p:tgtEl>
                                        <p:attrNameLst>
                                          <p:attrName>style.visibility</p:attrName>
                                        </p:attrNameLst>
                                      </p:cBhvr>
                                      <p:to>
                                        <p:strVal val="visible"/>
                                      </p:to>
                                    </p:set>
                                    <p:animEffect transition="in" filter="wipe(down)">
                                      <p:cBhvr>
                                        <p:cTn id="34" dur="500"/>
                                        <p:tgtEl>
                                          <p:spTgt spid="1048602">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048606"/>
                                        </p:tgtEl>
                                        <p:attrNameLst>
                                          <p:attrName>style.visibility</p:attrName>
                                        </p:attrNameLst>
                                      </p:cBhvr>
                                      <p:to>
                                        <p:strVal val="visible"/>
                                      </p:to>
                                    </p:set>
                                    <p:animEffect transition="in" filter="blinds(horizontal)">
                                      <p:cBhvr>
                                        <p:cTn id="39" dur="500"/>
                                        <p:tgtEl>
                                          <p:spTgt spid="1048606"/>
                                        </p:tgtEl>
                                      </p:cBhvr>
                                    </p:animEffect>
                                  </p:childTnLst>
                                </p:cTn>
                              </p:par>
                              <p:par>
                                <p:cTn id="40" presetID="22" presetClass="entr" presetSubtype="4" fill="hold" nodeType="withEffect">
                                  <p:stCondLst>
                                    <p:cond delay="0"/>
                                  </p:stCondLst>
                                  <p:childTnLst>
                                    <p:set>
                                      <p:cBhvr>
                                        <p:cTn id="41" dur="1" fill="hold">
                                          <p:stCondLst>
                                            <p:cond delay="0"/>
                                          </p:stCondLst>
                                        </p:cTn>
                                        <p:tgtEl>
                                          <p:spTgt spid="3145729"/>
                                        </p:tgtEl>
                                        <p:attrNameLst>
                                          <p:attrName>style.visibility</p:attrName>
                                        </p:attrNameLst>
                                      </p:cBhvr>
                                      <p:to>
                                        <p:strVal val="visible"/>
                                      </p:to>
                                    </p:set>
                                    <p:animEffect transition="in" filter="wipe(down)">
                                      <p:cBhvr>
                                        <p:cTn id="42" dur="500"/>
                                        <p:tgtEl>
                                          <p:spTgt spid="3145729"/>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blinds(horizontal)">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048607"/>
                                        </p:tgtEl>
                                        <p:attrNameLst>
                                          <p:attrName>style.visibility</p:attrName>
                                        </p:attrNameLst>
                                      </p:cBhvr>
                                      <p:to>
                                        <p:strVal val="visible"/>
                                      </p:to>
                                    </p:set>
                                    <p:animEffect transition="in" filter="blinds(horizontal)">
                                      <p:cBhvr>
                                        <p:cTn id="50" dur="500"/>
                                        <p:tgtEl>
                                          <p:spTgt spid="1048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4" grpId="0" bldLvl="0" animBg="1"/>
      <p:bldP spid="1048605" grpId="0"/>
      <p:bldP spid="1048605" grpId="1"/>
      <p:bldP spid="1048606" grpId="0" bldLvl="0" animBg="1"/>
      <p:bldP spid="1048606" grpId="1" animBg="1"/>
      <p:bldP spid="1048607" grpId="0"/>
      <p:bldP spid="1048607" grpId="1"/>
      <p:bldP spid="1048608"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216535" y="4430395"/>
            <a:ext cx="11887200" cy="1198880"/>
          </a:xfrm>
          <a:prstGeom prst="rect">
            <a:avLst/>
          </a:prstGeom>
          <a:noFill/>
        </p:spPr>
        <p:txBody>
          <a:bodyPr wrap="square">
            <a:spAutoFit/>
          </a:bodyPr>
          <a:lstStyle/>
          <a:p>
            <a:pPr algn="l"/>
            <a:r>
              <a:rPr lang="en-US" altLang="zh-CN" sz="2400">
                <a:solidFill>
                  <a:schemeClr val="tx1"/>
                </a:solidFill>
                <a:latin typeface="Times New Roman" panose="02020603050405020304" charset="0"/>
                <a:cs typeface="Times New Roman" panose="02020603050405020304" charset="0"/>
                <a:sym typeface="+mn-ea"/>
              </a:rPr>
              <a:t>The head of American Airlines suggests COVID rules continue to affect international leisure travel, but he says a huge number of people still want to do it and that if countries remove their restrictions, international bookings could grow back to their 2019 levels by the end of this year. </a:t>
            </a:r>
            <a:endParaRPr lang="en-US" altLang="zh-CN" sz="2400">
              <a:solidFill>
                <a:schemeClr val="tx1"/>
              </a:solidFill>
              <a:latin typeface="Times New Roman" panose="02020603050405020304" charset="0"/>
              <a:cs typeface="Times New Roman" panose="02020603050405020304" charset="0"/>
              <a:sym typeface="+mn-ea"/>
            </a:endParaRPr>
          </a:p>
        </p:txBody>
      </p:sp>
      <p:sp>
        <p:nvSpPr>
          <p:cNvPr id="1048610" name="文本框 16"/>
          <p:cNvSpPr txBox="1"/>
          <p:nvPr/>
        </p:nvSpPr>
        <p:spPr>
          <a:xfrm>
            <a:off x="0" y="0"/>
            <a:ext cx="1670050" cy="521970"/>
          </a:xfrm>
          <a:prstGeom prst="rect">
            <a:avLst/>
          </a:prstGeom>
          <a:solidFill>
            <a:schemeClr val="accent6"/>
          </a:solidFill>
        </p:spPr>
        <p:txBody>
          <a:bodyPr wrap="square" rtlCol="0">
            <a:spAutoFit/>
          </a:bodyPr>
          <a:lstStyle/>
          <a:p>
            <a:pPr algn="ctr"/>
            <a:r>
              <a:rPr kumimoji="1" lang="zh-CN" altLang="en-US" sz="2800" b="1" dirty="0">
                <a:solidFill>
                  <a:schemeClr val="lt1"/>
                </a:solidFill>
              </a:rPr>
              <a:t>句子翻译</a:t>
            </a:r>
            <a:endParaRPr kumimoji="1" lang="zh-CN" altLang="en-US" sz="2800" b="1" dirty="0">
              <a:solidFill>
                <a:schemeClr val="lt1"/>
              </a:solidFill>
            </a:endParaRPr>
          </a:p>
        </p:txBody>
      </p:sp>
      <p:sp>
        <p:nvSpPr>
          <p:cNvPr id="5" name="圆角矩形 4"/>
          <p:cNvSpPr/>
          <p:nvPr/>
        </p:nvSpPr>
        <p:spPr>
          <a:xfrm>
            <a:off x="81280" y="582930"/>
            <a:ext cx="12022455" cy="1522730"/>
          </a:xfrm>
          <a:prstGeom prst="roundRect">
            <a:avLst>
              <a:gd name="adj" fmla="val 16667"/>
            </a:avLst>
          </a:prstGeom>
          <a:noFill/>
          <a:ln w="63500" cap="flat" cmpd="sng">
            <a:solidFill>
              <a:srgbClr val="0070C0"/>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文本框 5"/>
          <p:cNvSpPr txBox="1"/>
          <p:nvPr/>
        </p:nvSpPr>
        <p:spPr>
          <a:xfrm>
            <a:off x="233680" y="582930"/>
            <a:ext cx="11670665" cy="891540"/>
          </a:xfrm>
          <a:prstGeom prst="rect">
            <a:avLst/>
          </a:prstGeom>
          <a:noFill/>
        </p:spPr>
        <p:txBody>
          <a:bodyPr wrap="square">
            <a:spAutoFit/>
          </a:bodyPr>
          <a:lstStyle/>
          <a:p>
            <a:pPr algn="l"/>
            <a:r>
              <a:rPr lang="en-US" altLang="zh-CN" sz="2600">
                <a:latin typeface="Times New Roman" panose="02020603050405020304" charset="0"/>
                <a:cs typeface="Times New Roman" panose="02020603050405020304" charset="0"/>
                <a:sym typeface="+mn-ea"/>
              </a:rPr>
              <a:t>The head of Delta Airlines says he’s never seen demand ramp up so quickly as it has after the omicron wave of COVID, which hit the U.S. late last year. </a:t>
            </a:r>
            <a:endParaRPr lang="en-US" altLang="zh-CN" sz="2600">
              <a:latin typeface="Times New Roman" panose="02020603050405020304" charset="0"/>
              <a:cs typeface="Times New Roman" panose="02020603050405020304" charset="0"/>
              <a:sym typeface="+mn-ea"/>
            </a:endParaRPr>
          </a:p>
        </p:txBody>
      </p:sp>
      <p:sp>
        <p:nvSpPr>
          <p:cNvPr id="14" name="文本框 13"/>
          <p:cNvSpPr txBox="1"/>
          <p:nvPr/>
        </p:nvSpPr>
        <p:spPr>
          <a:xfrm>
            <a:off x="1412875" y="1346200"/>
            <a:ext cx="10574655" cy="755650"/>
          </a:xfrm>
          <a:prstGeom prst="rect">
            <a:avLst/>
          </a:prstGeom>
          <a:noFill/>
        </p:spPr>
        <p:txBody>
          <a:bodyPr wrap="square" rtlCol="0">
            <a:spAutoFit/>
          </a:bodyPr>
          <a:lstStyle/>
          <a:p>
            <a:pPr algn="l">
              <a:lnSpc>
                <a:spcPct val="90000"/>
              </a:lnSpc>
              <a:spcBef>
                <a:spcPts val="1000"/>
              </a:spcBef>
              <a:buClrTx/>
              <a:buSzTx/>
              <a:buFont typeface="Arial" panose="020B0604020202020204" pitchFamily="34" charset="0"/>
            </a:pPr>
            <a:r>
              <a:rPr sz="2300">
                <a:latin typeface="华文中宋" panose="02010600040101010101" charset="-122"/>
                <a:ea typeface="华文中宋" panose="02010600040101010101" charset="-122"/>
                <a:cs typeface="华文中宋" panose="02010600040101010101" charset="-122"/>
              </a:rPr>
              <a:t>达美航空公司的负责人表示，</a:t>
            </a:r>
            <a:r>
              <a:rPr lang="zh-CN" sz="2300">
                <a:latin typeface="华文中宋" panose="02010600040101010101" charset="-122"/>
                <a:ea typeface="华文中宋" panose="02010600040101010101" charset="-122"/>
                <a:cs typeface="华文中宋" panose="02010600040101010101" charset="-122"/>
              </a:rPr>
              <a:t>自</a:t>
            </a:r>
            <a:r>
              <a:rPr sz="2300">
                <a:latin typeface="华文中宋" panose="02010600040101010101" charset="-122"/>
                <a:ea typeface="华文中宋" panose="02010600040101010101" charset="-122"/>
                <a:cs typeface="华文中宋" panose="02010600040101010101" charset="-122"/>
              </a:rPr>
              <a:t>去年底</a:t>
            </a:r>
            <a:r>
              <a:rPr lang="zh-CN" sz="2300">
                <a:latin typeface="华文中宋" panose="02010600040101010101" charset="-122"/>
                <a:ea typeface="华文中宋" panose="02010600040101010101" charset="-122"/>
                <a:cs typeface="华文中宋" panose="02010600040101010101" charset="-122"/>
              </a:rPr>
              <a:t>奥密克戎毒株肆虐美国以来，</a:t>
            </a:r>
            <a:r>
              <a:rPr sz="2300">
                <a:latin typeface="华文中宋" panose="02010600040101010101" charset="-122"/>
                <a:ea typeface="华文中宋" panose="02010600040101010101" charset="-122"/>
                <a:cs typeface="华文中宋" panose="02010600040101010101" charset="-122"/>
                <a:sym typeface="+mn-ea"/>
              </a:rPr>
              <a:t>他</a:t>
            </a:r>
            <a:r>
              <a:rPr lang="zh-CN" sz="2300">
                <a:latin typeface="华文中宋" panose="02010600040101010101" charset="-122"/>
                <a:ea typeface="华文中宋" panose="02010600040101010101" charset="-122"/>
                <a:cs typeface="华文中宋" panose="02010600040101010101" charset="-122"/>
                <a:sym typeface="+mn-ea"/>
              </a:rPr>
              <a:t>还从</a:t>
            </a:r>
            <a:r>
              <a:rPr sz="2300">
                <a:latin typeface="华文中宋" panose="02010600040101010101" charset="-122"/>
                <a:ea typeface="华文中宋" panose="02010600040101010101" charset="-122"/>
                <a:cs typeface="华文中宋" panose="02010600040101010101" charset="-122"/>
                <a:sym typeface="+mn-ea"/>
              </a:rPr>
              <a:t>未见过需求</a:t>
            </a:r>
            <a:r>
              <a:rPr lang="zh-CN" sz="2300">
                <a:latin typeface="华文中宋" panose="02010600040101010101" charset="-122"/>
                <a:ea typeface="华文中宋" panose="02010600040101010101" charset="-122"/>
                <a:cs typeface="华文中宋" panose="02010600040101010101" charset="-122"/>
                <a:sym typeface="+mn-ea"/>
              </a:rPr>
              <a:t>如此</a:t>
            </a:r>
            <a:r>
              <a:rPr sz="2300">
                <a:latin typeface="华文中宋" panose="02010600040101010101" charset="-122"/>
                <a:ea typeface="华文中宋" panose="02010600040101010101" charset="-122"/>
                <a:cs typeface="华文中宋" panose="02010600040101010101" charset="-122"/>
              </a:rPr>
              <a:t>迅速增长。</a:t>
            </a:r>
            <a:r>
              <a:rPr sz="2500">
                <a:latin typeface="华文中宋" panose="02010600040101010101" charset="-122"/>
                <a:ea typeface="华文中宋" panose="02010600040101010101" charset="-122"/>
                <a:cs typeface="华文中宋" panose="02010600040101010101" charset="-122"/>
              </a:rPr>
              <a:t>  </a:t>
            </a:r>
            <a:endParaRPr sz="2500">
              <a:latin typeface="华文中宋" panose="02010600040101010101" charset="-122"/>
              <a:ea typeface="华文中宋" panose="02010600040101010101" charset="-122"/>
              <a:cs typeface="华文中宋" panose="02010600040101010101" charset="-122"/>
            </a:endParaRPr>
          </a:p>
        </p:txBody>
      </p:sp>
      <p:sp>
        <p:nvSpPr>
          <p:cNvPr id="2" name="文本框 1"/>
          <p:cNvSpPr txBox="1"/>
          <p:nvPr/>
        </p:nvSpPr>
        <p:spPr>
          <a:xfrm>
            <a:off x="307975" y="5848985"/>
            <a:ext cx="967740" cy="460375"/>
          </a:xfrm>
          <a:prstGeom prst="rect">
            <a:avLst/>
          </a:prstGeom>
          <a:solidFill>
            <a:srgbClr val="0070C0"/>
          </a:solidFill>
        </p:spPr>
        <p:txBody>
          <a:bodyPr wrap="square" rtlCol="0">
            <a:spAutoFit/>
          </a:bodyPr>
          <a:p>
            <a:pPr algn="ctr"/>
            <a:r>
              <a:rPr kumimoji="1" lang="zh-CN" altLang="en-US" sz="2400" b="1" dirty="0">
                <a:solidFill>
                  <a:schemeClr val="lt1"/>
                </a:solidFill>
              </a:rPr>
              <a:t>翻译</a:t>
            </a:r>
            <a:endParaRPr kumimoji="1" lang="zh-CN" altLang="en-US" sz="2400" b="1" dirty="0">
              <a:solidFill>
                <a:schemeClr val="lt1"/>
              </a:solidFill>
            </a:endParaRPr>
          </a:p>
        </p:txBody>
      </p:sp>
      <p:sp>
        <p:nvSpPr>
          <p:cNvPr id="4" name="圆角矩形 3"/>
          <p:cNvSpPr/>
          <p:nvPr/>
        </p:nvSpPr>
        <p:spPr>
          <a:xfrm>
            <a:off x="142240" y="4428490"/>
            <a:ext cx="11961495" cy="2275205"/>
          </a:xfrm>
          <a:prstGeom prst="roundRect">
            <a:avLst>
              <a:gd name="adj" fmla="val 16667"/>
            </a:avLst>
          </a:prstGeom>
          <a:noFill/>
          <a:ln w="63500" cap="flat" cmpd="sng">
            <a:solidFill>
              <a:schemeClr val="accent2"/>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 name="文本框 9"/>
          <p:cNvSpPr txBox="1"/>
          <p:nvPr/>
        </p:nvSpPr>
        <p:spPr>
          <a:xfrm>
            <a:off x="1326515" y="5605145"/>
            <a:ext cx="10697845" cy="1045210"/>
          </a:xfrm>
          <a:prstGeom prst="rect">
            <a:avLst/>
          </a:prstGeom>
          <a:noFill/>
        </p:spPr>
        <p:txBody>
          <a:bodyPr wrap="square" rtlCol="0">
            <a:spAutoFit/>
          </a:bodyPr>
          <a:p>
            <a:pPr algn="l">
              <a:lnSpc>
                <a:spcPct val="90000"/>
              </a:lnSpc>
              <a:spcBef>
                <a:spcPts val="1000"/>
              </a:spcBef>
              <a:buClrTx/>
              <a:buSzTx/>
              <a:buFont typeface="Arial" panose="020B0604020202020204" pitchFamily="34" charset="0"/>
            </a:pPr>
            <a:r>
              <a:rPr sz="2300">
                <a:latin typeface="华文中宋" panose="02010600040101010101" charset="-122"/>
                <a:ea typeface="华文中宋" panose="02010600040101010101" charset="-122"/>
                <a:cs typeface="华文中宋" panose="02010600040101010101" charset="-122"/>
              </a:rPr>
              <a:t>美国航空公司的负责人表示，</a:t>
            </a:r>
            <a:r>
              <a:rPr lang="zh-CN" sz="2300">
                <a:latin typeface="华文中宋" panose="02010600040101010101" charset="-122"/>
                <a:ea typeface="华文中宋" panose="02010600040101010101" charset="-122"/>
                <a:cs typeface="华文中宋" panose="02010600040101010101" charset="-122"/>
              </a:rPr>
              <a:t>防疫规定</a:t>
            </a:r>
            <a:r>
              <a:rPr sz="2300">
                <a:latin typeface="华文中宋" panose="02010600040101010101" charset="-122"/>
                <a:ea typeface="华文中宋" panose="02010600040101010101" charset="-122"/>
                <a:cs typeface="华文中宋" panose="02010600040101010101" charset="-122"/>
              </a:rPr>
              <a:t>继续影响国际休闲旅行，但他表示仍有大量人希望</a:t>
            </a:r>
            <a:r>
              <a:rPr lang="zh-CN" sz="2300">
                <a:latin typeface="华文中宋" panose="02010600040101010101" charset="-122"/>
                <a:ea typeface="华文中宋" panose="02010600040101010101" charset="-122"/>
                <a:cs typeface="华文中宋" panose="02010600040101010101" charset="-122"/>
              </a:rPr>
              <a:t>出行</a:t>
            </a:r>
            <a:r>
              <a:rPr sz="2300">
                <a:latin typeface="华文中宋" panose="02010600040101010101" charset="-122"/>
                <a:ea typeface="华文中宋" panose="02010600040101010101" charset="-122"/>
                <a:cs typeface="华文中宋" panose="02010600040101010101" charset="-122"/>
              </a:rPr>
              <a:t>，如果各国取消</a:t>
            </a:r>
            <a:r>
              <a:rPr lang="zh-CN" sz="2300">
                <a:latin typeface="华文中宋" panose="02010600040101010101" charset="-122"/>
                <a:ea typeface="华文中宋" panose="02010600040101010101" charset="-122"/>
                <a:cs typeface="华文中宋" panose="02010600040101010101" charset="-122"/>
              </a:rPr>
              <a:t>出行</a:t>
            </a:r>
            <a:r>
              <a:rPr sz="2300">
                <a:latin typeface="华文中宋" panose="02010600040101010101" charset="-122"/>
                <a:ea typeface="华文中宋" panose="02010600040101010101" charset="-122"/>
                <a:cs typeface="华文中宋" panose="02010600040101010101" charset="-122"/>
              </a:rPr>
              <a:t>限制，国际</a:t>
            </a:r>
            <a:r>
              <a:rPr lang="zh-CN" sz="2300">
                <a:latin typeface="华文中宋" panose="02010600040101010101" charset="-122"/>
                <a:ea typeface="华文中宋" panose="02010600040101010101" charset="-122"/>
                <a:cs typeface="华文中宋" panose="02010600040101010101" charset="-122"/>
              </a:rPr>
              <a:t>航班</a:t>
            </a:r>
            <a:r>
              <a:rPr sz="2300">
                <a:latin typeface="华文中宋" panose="02010600040101010101" charset="-122"/>
                <a:ea typeface="华文中宋" panose="02010600040101010101" charset="-122"/>
                <a:cs typeface="华文中宋" panose="02010600040101010101" charset="-122"/>
              </a:rPr>
              <a:t>预订量可能会在</a:t>
            </a:r>
            <a:r>
              <a:rPr lang="zh-CN" sz="2300">
                <a:latin typeface="华文中宋" panose="02010600040101010101" charset="-122"/>
                <a:ea typeface="华文中宋" panose="02010600040101010101" charset="-122"/>
                <a:cs typeface="华文中宋" panose="02010600040101010101" charset="-122"/>
              </a:rPr>
              <a:t>今年</a:t>
            </a:r>
            <a:r>
              <a:rPr sz="2300">
                <a:latin typeface="华文中宋" panose="02010600040101010101" charset="-122"/>
                <a:ea typeface="华文中宋" panose="02010600040101010101" charset="-122"/>
                <a:cs typeface="华文中宋" panose="02010600040101010101" charset="-122"/>
              </a:rPr>
              <a:t>年底前恢复到 </a:t>
            </a:r>
            <a:r>
              <a:rPr sz="2300">
                <a:latin typeface="Times New Roman" panose="02020603050405020304" charset="0"/>
                <a:ea typeface="华文中宋" panose="02010600040101010101" charset="-122"/>
                <a:cs typeface="Times New Roman" panose="02020603050405020304" charset="0"/>
              </a:rPr>
              <a:t>2019</a:t>
            </a:r>
            <a:r>
              <a:rPr sz="2300">
                <a:latin typeface="华文中宋" panose="02010600040101010101" charset="-122"/>
                <a:ea typeface="华文中宋" panose="02010600040101010101" charset="-122"/>
                <a:cs typeface="华文中宋" panose="02010600040101010101" charset="-122"/>
              </a:rPr>
              <a:t>年的水平。</a:t>
            </a:r>
            <a:endParaRPr sz="2300">
              <a:latin typeface="华文中宋" panose="02010600040101010101" charset="-122"/>
              <a:ea typeface="华文中宋" panose="02010600040101010101" charset="-122"/>
              <a:cs typeface="华文中宋" panose="02010600040101010101" charset="-122"/>
            </a:endParaRPr>
          </a:p>
        </p:txBody>
      </p:sp>
      <p:sp>
        <p:nvSpPr>
          <p:cNvPr id="7" name="文本框 6"/>
          <p:cNvSpPr txBox="1"/>
          <p:nvPr/>
        </p:nvSpPr>
        <p:spPr>
          <a:xfrm>
            <a:off x="325755" y="1482090"/>
            <a:ext cx="949960" cy="460375"/>
          </a:xfrm>
          <a:prstGeom prst="rect">
            <a:avLst/>
          </a:prstGeom>
          <a:solidFill>
            <a:srgbClr val="0070C0"/>
          </a:solidFill>
        </p:spPr>
        <p:txBody>
          <a:bodyPr wrap="square" rtlCol="0">
            <a:spAutoFit/>
          </a:bodyPr>
          <a:p>
            <a:pPr algn="ctr"/>
            <a:r>
              <a:rPr kumimoji="1" lang="zh-CN" altLang="en-US" sz="2400" b="1" dirty="0">
                <a:solidFill>
                  <a:schemeClr val="lt1"/>
                </a:solidFill>
              </a:rPr>
              <a:t>翻译</a:t>
            </a:r>
            <a:endParaRPr kumimoji="1" lang="zh-CN" altLang="en-US" sz="2400" b="1" dirty="0">
              <a:solidFill>
                <a:schemeClr val="lt1"/>
              </a:solidFill>
            </a:endParaRPr>
          </a:p>
        </p:txBody>
      </p:sp>
      <p:sp>
        <p:nvSpPr>
          <p:cNvPr id="16" name="圆角矩形 15"/>
          <p:cNvSpPr/>
          <p:nvPr/>
        </p:nvSpPr>
        <p:spPr>
          <a:xfrm>
            <a:off x="106045" y="2291715"/>
            <a:ext cx="11997055" cy="1919605"/>
          </a:xfrm>
          <a:prstGeom prst="roundRect">
            <a:avLst>
              <a:gd name="adj" fmla="val 16667"/>
            </a:avLst>
          </a:prstGeom>
          <a:noFill/>
          <a:ln w="63500" cap="flat" cmpd="sng">
            <a:solidFill>
              <a:schemeClr val="bg2">
                <a:lumMod val="75000"/>
              </a:schemeClr>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文本框 16"/>
          <p:cNvSpPr txBox="1"/>
          <p:nvPr/>
        </p:nvSpPr>
        <p:spPr>
          <a:xfrm>
            <a:off x="284480" y="2263140"/>
            <a:ext cx="11670665" cy="1291590"/>
          </a:xfrm>
          <a:prstGeom prst="rect">
            <a:avLst/>
          </a:prstGeom>
          <a:noFill/>
        </p:spPr>
        <p:txBody>
          <a:bodyPr wrap="square">
            <a:spAutoFit/>
          </a:bodyPr>
          <a:lstStyle/>
          <a:p>
            <a:pPr algn="l"/>
            <a:r>
              <a:rPr lang="en-US" altLang="zh-CN" sz="2600">
                <a:latin typeface="Times New Roman" panose="02020603050405020304" charset="0"/>
                <a:cs typeface="Times New Roman" panose="02020603050405020304" charset="0"/>
                <a:sym typeface="+mn-ea"/>
              </a:rPr>
              <a:t>Planes are filling up with some flights reportedly carrying as many passengers as they did in 2019 before the pandemic, but most airlines still aren’t operating as many flights as they were then. </a:t>
            </a:r>
            <a:endParaRPr lang="en-US" altLang="zh-CN" sz="2600">
              <a:latin typeface="Times New Roman" panose="02020603050405020304" charset="0"/>
              <a:cs typeface="Times New Roman" panose="02020603050405020304" charset="0"/>
              <a:sym typeface="+mn-ea"/>
            </a:endParaRPr>
          </a:p>
        </p:txBody>
      </p:sp>
      <p:sp>
        <p:nvSpPr>
          <p:cNvPr id="18" name="文本框 17"/>
          <p:cNvSpPr txBox="1"/>
          <p:nvPr/>
        </p:nvSpPr>
        <p:spPr>
          <a:xfrm>
            <a:off x="1394460" y="3455035"/>
            <a:ext cx="10610850" cy="727075"/>
          </a:xfrm>
          <a:prstGeom prst="rect">
            <a:avLst/>
          </a:prstGeom>
          <a:noFill/>
        </p:spPr>
        <p:txBody>
          <a:bodyPr wrap="square" rtlCol="0">
            <a:spAutoFit/>
          </a:bodyPr>
          <a:lstStyle/>
          <a:p>
            <a:pPr algn="l">
              <a:lnSpc>
                <a:spcPct val="90000"/>
              </a:lnSpc>
              <a:spcBef>
                <a:spcPts val="1000"/>
              </a:spcBef>
              <a:buClrTx/>
              <a:buSzTx/>
              <a:buFont typeface="Arial" panose="020B0604020202020204" pitchFamily="34" charset="0"/>
            </a:pPr>
            <a:r>
              <a:rPr sz="2300">
                <a:latin typeface="华文中宋" panose="02010600040101010101" charset="-122"/>
                <a:ea typeface="华文中宋" panose="02010600040101010101" charset="-122"/>
                <a:cs typeface="华文中宋" panose="02010600040101010101" charset="-122"/>
              </a:rPr>
              <a:t>据报道，一些航班载客量与大流行前的</a:t>
            </a:r>
            <a:r>
              <a:rPr sz="2300">
                <a:latin typeface="Times New Roman" panose="02020603050405020304" charset="0"/>
                <a:ea typeface="华文中宋" panose="02010600040101010101" charset="-122"/>
                <a:cs typeface="Times New Roman" panose="02020603050405020304" charset="0"/>
              </a:rPr>
              <a:t>2019</a:t>
            </a:r>
            <a:r>
              <a:rPr sz="2300">
                <a:latin typeface="华文中宋" panose="02010600040101010101" charset="-122"/>
                <a:ea typeface="华文中宋" panose="02010600040101010101" charset="-122"/>
                <a:cs typeface="华文中宋" panose="02010600040101010101" charset="-122"/>
              </a:rPr>
              <a:t>年一样多，但大多数航空公司的航班数量仍不及当时。</a:t>
            </a:r>
            <a:endParaRPr sz="2300">
              <a:latin typeface="华文中宋" panose="02010600040101010101" charset="-122"/>
              <a:ea typeface="华文中宋" panose="02010600040101010101" charset="-122"/>
              <a:cs typeface="华文中宋" panose="02010600040101010101" charset="-122"/>
            </a:endParaRPr>
          </a:p>
        </p:txBody>
      </p:sp>
      <p:sp>
        <p:nvSpPr>
          <p:cNvPr id="19" name="文本框 18"/>
          <p:cNvSpPr txBox="1"/>
          <p:nvPr/>
        </p:nvSpPr>
        <p:spPr>
          <a:xfrm>
            <a:off x="325755" y="3550285"/>
            <a:ext cx="949960" cy="460375"/>
          </a:xfrm>
          <a:prstGeom prst="rect">
            <a:avLst/>
          </a:prstGeom>
          <a:solidFill>
            <a:srgbClr val="0070C0"/>
          </a:solidFill>
        </p:spPr>
        <p:txBody>
          <a:bodyPr wrap="square" rtlCol="0">
            <a:spAutoFit/>
          </a:bodyPr>
          <a:p>
            <a:pPr algn="ctr"/>
            <a:r>
              <a:rPr kumimoji="1" lang="zh-CN" altLang="en-US" sz="2400" b="1" dirty="0">
                <a:solidFill>
                  <a:schemeClr val="lt1"/>
                </a:solidFill>
              </a:rPr>
              <a:t>翻译</a:t>
            </a:r>
            <a:endParaRPr kumimoji="1" lang="zh-CN" altLang="en-US" sz="2400" b="1" dirty="0">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1" animBg="1"/>
      <p:bldP spid="10"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8598" name="文本框 4"/>
          <p:cNvSpPr txBox="1"/>
          <p:nvPr/>
        </p:nvSpPr>
        <p:spPr>
          <a:xfrm>
            <a:off x="1905635" y="38735"/>
            <a:ext cx="7118350" cy="460375"/>
          </a:xfrm>
          <a:prstGeom prst="rect">
            <a:avLst/>
          </a:prstGeom>
          <a:noFill/>
        </p:spPr>
        <p:txBody>
          <a:bodyPr wrap="square" rtlCol="0">
            <a:spAutoFit/>
          </a:bodyPr>
          <a:p>
            <a:pPr lvl="0" algn="l"/>
            <a:r>
              <a:rPr lang="zh-CN" altLang="en-US" sz="2400" b="1" dirty="0">
                <a:solidFill>
                  <a:schemeClr val="accent2"/>
                </a:solidFill>
                <a:latin typeface="+mj-ea"/>
                <a:cs typeface="Arial" panose="020B0604020202020204" pitchFamily="34" charset="0"/>
                <a:sym typeface="+mn-ea"/>
              </a:rPr>
              <a:t> （《</a:t>
            </a:r>
            <a:r>
              <a:rPr lang="en-US" altLang="zh-CN" sz="2400" b="1" dirty="0">
                <a:solidFill>
                  <a:schemeClr val="accent2"/>
                </a:solidFill>
                <a:latin typeface="+mj-ea"/>
                <a:cs typeface="Arial" panose="020B0604020202020204" pitchFamily="34" charset="0"/>
                <a:sym typeface="+mn-ea"/>
              </a:rPr>
              <a:t>BBC</a:t>
            </a:r>
            <a:r>
              <a:rPr lang="zh-CN" altLang="en-US" sz="2400" b="1" dirty="0">
                <a:solidFill>
                  <a:schemeClr val="accent2"/>
                </a:solidFill>
                <a:latin typeface="+mj-ea"/>
                <a:cs typeface="Arial" panose="020B0604020202020204" pitchFamily="34" charset="0"/>
                <a:sym typeface="+mn-ea"/>
              </a:rPr>
              <a:t>乡村档案》2022年3月刊 </a:t>
            </a:r>
            <a:r>
              <a:rPr lang="en-US" altLang="zh-CN" sz="2400" b="1" dirty="0">
                <a:solidFill>
                  <a:schemeClr val="accent2"/>
                </a:solidFill>
                <a:latin typeface="+mj-ea"/>
                <a:cs typeface="Arial" panose="020B0604020202020204" pitchFamily="34" charset="0"/>
                <a:sym typeface="+mn-ea"/>
              </a:rPr>
              <a:t>64</a:t>
            </a:r>
            <a:r>
              <a:rPr lang="zh-CN" altLang="en-US" sz="2400" b="1" dirty="0">
                <a:solidFill>
                  <a:schemeClr val="accent2"/>
                </a:solidFill>
                <a:latin typeface="+mj-ea"/>
                <a:cs typeface="Arial" panose="020B0604020202020204" pitchFamily="34" charset="0"/>
                <a:sym typeface="+mn-ea"/>
              </a:rPr>
              <a:t>页）</a:t>
            </a:r>
            <a:endParaRPr lang="zh-CN" altLang="en-US" sz="2400" b="1" dirty="0">
              <a:solidFill>
                <a:schemeClr val="accent2"/>
              </a:solidFill>
              <a:latin typeface="+mj-ea"/>
              <a:cs typeface="Arial" panose="020B0604020202020204" pitchFamily="34" charset="0"/>
              <a:sym typeface="+mn-ea"/>
            </a:endParaRPr>
          </a:p>
        </p:txBody>
      </p:sp>
      <p:sp>
        <p:nvSpPr>
          <p:cNvPr id="184" name="文本框 16"/>
          <p:cNvSpPr txBox="1"/>
          <p:nvPr/>
        </p:nvSpPr>
        <p:spPr>
          <a:xfrm>
            <a:off x="12065" y="7620"/>
            <a:ext cx="1960880" cy="521970"/>
          </a:xfrm>
          <a:prstGeom prst="rect">
            <a:avLst/>
          </a:prstGeom>
          <a:solidFill>
            <a:schemeClr val="accent6"/>
          </a:solidFill>
        </p:spPr>
        <p:txBody>
          <a:bodyPr wrap="square" lIns="91440" tIns="45720" rIns="91440" bIns="45720" rtlCol="0">
            <a:spAutoFit/>
          </a:bodyPr>
          <a:lstStyle>
            <a:lvl1pPr>
              <a:defRPr sz="2800" b="1">
                <a:solidFill>
                  <a:srgbClr val="FFFFFF"/>
                </a:solidFill>
              </a:defRPr>
            </a:lvl1pPr>
          </a:lstStyle>
          <a:p>
            <a:pPr lvl="0" algn="l"/>
            <a:r>
              <a:rPr kumimoji="1" lang="zh-CN" dirty="0">
                <a:solidFill>
                  <a:schemeClr val="lt1"/>
                </a:solidFill>
                <a:latin typeface="微软雅黑" panose="020B0503020204020204" charset="-122"/>
                <a:ea typeface="微软雅黑" panose="020B0503020204020204" charset="-122"/>
                <a:cs typeface="微软雅黑" panose="020B0503020204020204" charset="-122"/>
                <a:sym typeface="+mn-ea"/>
              </a:rPr>
              <a:t>语篇填空</a:t>
            </a:r>
            <a:r>
              <a:rPr kumimoji="1" lang="en-US" altLang="zh-CN" dirty="0">
                <a:solidFill>
                  <a:schemeClr val="lt1"/>
                </a:solidFill>
                <a:latin typeface="微软雅黑" panose="020B0503020204020204" charset="-122"/>
                <a:ea typeface="微软雅黑" panose="020B0503020204020204" charset="-122"/>
                <a:cs typeface="微软雅黑" panose="020B0503020204020204" charset="-122"/>
                <a:sym typeface="+mn-ea"/>
              </a:rPr>
              <a:t> </a:t>
            </a:r>
            <a:r>
              <a:rPr kumimoji="1" lang="zh-CN" dirty="0">
                <a:solidFill>
                  <a:schemeClr val="lt1"/>
                </a:solidFill>
                <a:latin typeface="微软雅黑" panose="020B0503020204020204" charset="-122"/>
                <a:ea typeface="微软雅黑" panose="020B0503020204020204" charset="-122"/>
                <a:cs typeface="微软雅黑" panose="020B0503020204020204" charset="-122"/>
                <a:sym typeface="+mn-ea"/>
              </a:rPr>
              <a:t>1</a:t>
            </a:r>
            <a:endParaRPr kumimoji="1" lang="zh-CN" dirty="0">
              <a:solidFill>
                <a:schemeClr val="lt1"/>
              </a:solidFill>
              <a:latin typeface="微软雅黑" panose="020B0503020204020204" charset="-122"/>
              <a:ea typeface="微软雅黑" panose="020B0503020204020204" charset="-122"/>
              <a:cs typeface="微软雅黑" panose="020B0503020204020204" charset="-122"/>
              <a:sym typeface="+mn-ea"/>
            </a:endParaRPr>
          </a:p>
        </p:txBody>
      </p:sp>
      <p:sp>
        <p:nvSpPr>
          <p:cNvPr id="28" name="文本框 2"/>
          <p:cNvSpPr txBox="1"/>
          <p:nvPr/>
        </p:nvSpPr>
        <p:spPr>
          <a:xfrm>
            <a:off x="5481320" y="575945"/>
            <a:ext cx="6553835" cy="4886325"/>
          </a:xfrm>
          <a:prstGeom prst="rect">
            <a:avLst/>
          </a:prstGeom>
          <a:ln w="12700">
            <a:miter lim="400000"/>
          </a:ln>
        </p:spPr>
        <p:txBody>
          <a:bodyPr wrap="square" lIns="45718" tIns="45718" rIns="45718" bIns="45718">
            <a:spAutoFit/>
          </a:bodyPr>
          <a:p>
            <a:pPr eaLnBrk="1">
              <a:lnSpc>
                <a:spcPts val="3400"/>
              </a:lnSpc>
              <a:defRPr sz="2600">
                <a:latin typeface="Times New Roman" panose="02020603050405020304"/>
                <a:ea typeface="Times New Roman" panose="02020603050405020304"/>
                <a:cs typeface="Times New Roman" panose="02020603050405020304"/>
                <a:sym typeface="Times New Roman" panose="02020603050405020304"/>
              </a:defRPr>
            </a:pPr>
            <a:r>
              <a:rPr lang="en-US" dirty="0"/>
              <a:t>Walk through the countryside on a sunny summer’s day and you might suddenly hear a gathering roar. In the _______ (distant), a rotating swirl of ______ (leaf), grass or hay is being lifted high into the clear blue sky. This whirlwind of energy is __ dust devil, barely a few metres across, but _______ (possible)</a:t>
            </a:r>
            <a:r>
              <a:rPr lang="en-US" dirty="0">
                <a:solidFill>
                  <a:srgbClr val="FF0000"/>
                </a:solidFill>
              </a:rPr>
              <a:t> </a:t>
            </a:r>
            <a:r>
              <a:rPr lang="en-US" dirty="0"/>
              <a:t>hundreds of metres high. It _____ (spin) across fields and hedgerows, before disappearing. </a:t>
            </a:r>
            <a:endParaRPr lang="en-US" dirty="0"/>
          </a:p>
          <a:p>
            <a:pPr eaLnBrk="1">
              <a:lnSpc>
                <a:spcPts val="3400"/>
              </a:lnSpc>
              <a:defRPr sz="2600">
                <a:latin typeface="Times New Roman" panose="02020603050405020304"/>
                <a:ea typeface="Times New Roman" panose="02020603050405020304"/>
                <a:cs typeface="Times New Roman" panose="02020603050405020304"/>
                <a:sym typeface="Times New Roman" panose="02020603050405020304"/>
              </a:defRPr>
            </a:pPr>
            <a:endParaRPr lang="en-US" sz="2700" dirty="0"/>
          </a:p>
          <a:p>
            <a:pPr eaLnBrk="1">
              <a:lnSpc>
                <a:spcPts val="3400"/>
              </a:lnSpc>
              <a:defRPr sz="2600">
                <a:latin typeface="Times New Roman" panose="02020603050405020304"/>
                <a:ea typeface="Times New Roman" panose="02020603050405020304"/>
                <a:cs typeface="Times New Roman" panose="02020603050405020304"/>
                <a:sym typeface="Times New Roman" panose="02020603050405020304"/>
              </a:defRPr>
            </a:pPr>
            <a:endParaRPr lang="zh-CN" altLang="en-US" sz="2500" dirty="0">
              <a:ea typeface="宋体" panose="02010600030101010101" pitchFamily="2" charset="-122"/>
            </a:endParaRPr>
          </a:p>
        </p:txBody>
      </p:sp>
      <p:pic>
        <p:nvPicPr>
          <p:cNvPr id="42" name="图片 41"/>
          <p:cNvPicPr>
            <a:picLocks noChangeAspect="1"/>
          </p:cNvPicPr>
          <p:nvPr/>
        </p:nvPicPr>
        <p:blipFill>
          <a:blip r:embed="rId1"/>
          <a:stretch>
            <a:fillRect/>
          </a:stretch>
        </p:blipFill>
        <p:spPr>
          <a:xfrm>
            <a:off x="12065" y="558165"/>
            <a:ext cx="5290820" cy="3940810"/>
          </a:xfrm>
          <a:prstGeom prst="rect">
            <a:avLst/>
          </a:prstGeom>
        </p:spPr>
      </p:pic>
      <p:sp>
        <p:nvSpPr>
          <p:cNvPr id="43" name="文本框 42"/>
          <p:cNvSpPr txBox="1"/>
          <p:nvPr/>
        </p:nvSpPr>
        <p:spPr>
          <a:xfrm>
            <a:off x="12065" y="4638040"/>
            <a:ext cx="12035790" cy="2491740"/>
          </a:xfrm>
          <a:prstGeom prst="rect">
            <a:avLst/>
          </a:prstGeom>
          <a:noFill/>
        </p:spPr>
        <p:txBody>
          <a:bodyPr wrap="square" rtlCol="0">
            <a:spAutoFit/>
          </a:bodyPr>
          <a:p>
            <a:r>
              <a:rPr lang="en-US" sz="2600" dirty="0">
                <a:latin typeface="Times New Roman" panose="02020603050405020304" charset="0"/>
                <a:cs typeface="Times New Roman" panose="02020603050405020304" charset="0"/>
                <a:sym typeface="+mn-ea"/>
              </a:rPr>
              <a:t>Dust devils tend _______ (occur) when the sunshine is intense ____ the air above is relatively cool. _________</a:t>
            </a:r>
            <a:r>
              <a:rPr lang="en-US" sz="2600" dirty="0">
                <a:solidFill>
                  <a:srgbClr val="FF0000"/>
                </a:solidFill>
                <a:latin typeface="Times New Roman" panose="02020603050405020304" charset="0"/>
                <a:cs typeface="Times New Roman" panose="02020603050405020304" charset="0"/>
                <a:sym typeface="+mn-ea"/>
              </a:rPr>
              <a:t> </a:t>
            </a:r>
            <a:r>
              <a:rPr lang="en-US" sz="2600" dirty="0">
                <a:latin typeface="Times New Roman" panose="02020603050405020304" charset="0"/>
                <a:cs typeface="Times New Roman" panose="02020603050405020304" charset="0"/>
                <a:sym typeface="+mn-ea"/>
              </a:rPr>
              <a:t>(trigger)</a:t>
            </a:r>
            <a:r>
              <a:rPr lang="en-US" sz="2600" dirty="0">
                <a:solidFill>
                  <a:srgbClr val="FF0000"/>
                </a:solidFill>
                <a:latin typeface="Times New Roman" panose="02020603050405020304" charset="0"/>
                <a:cs typeface="Times New Roman" panose="02020603050405020304" charset="0"/>
                <a:sym typeface="+mn-ea"/>
              </a:rPr>
              <a:t> </a:t>
            </a:r>
            <a:r>
              <a:rPr lang="en-US" sz="2600" dirty="0">
                <a:latin typeface="Times New Roman" panose="02020603050405020304" charset="0"/>
                <a:cs typeface="Times New Roman" panose="02020603050405020304" charset="0"/>
                <a:sym typeface="+mn-ea"/>
              </a:rPr>
              <a:t>by a particular hotspot on the ground, causing a bubble of warm air to rise, the vacuum of low pressure it produces is enough to suck in air _____ the surroundings. This then spins rapidly skywards, ______ (take) </a:t>
            </a:r>
            <a:r>
              <a:rPr lang="en-US" sz="2600" dirty="0">
                <a:solidFill>
                  <a:srgbClr val="3333FF"/>
                </a:solidFill>
                <a:latin typeface="Times New Roman" panose="02020603050405020304" charset="0"/>
                <a:ea typeface="Times New Roman" panose="02020603050405020304"/>
                <a:cs typeface="Times New Roman" panose="02020603050405020304" charset="0"/>
                <a:sym typeface="+mn-ea"/>
              </a:rPr>
              <a:t>debris </a:t>
            </a:r>
            <a:r>
              <a:rPr lang="en-US" sz="2600" dirty="0">
                <a:latin typeface="Times New Roman" panose="02020603050405020304" charset="0"/>
                <a:cs typeface="Times New Roman" panose="02020603050405020304" charset="0"/>
                <a:sym typeface="+mn-ea"/>
              </a:rPr>
              <a:t>with it but only lasting seconds.</a:t>
            </a:r>
            <a:endParaRPr lang="zh-CN" altLang="en-US" sz="2600" dirty="0">
              <a:latin typeface="Times New Roman" panose="02020603050405020304" charset="0"/>
              <a:ea typeface="宋体" panose="02010600030101010101" pitchFamily="2" charset="-122"/>
              <a:cs typeface="Times New Roman" panose="02020603050405020304" charset="0"/>
            </a:endParaRPr>
          </a:p>
          <a:p>
            <a:endParaRPr lang="zh-CN" altLang="en-US" sz="2600">
              <a:latin typeface="Times New Roman" panose="02020603050405020304" charset="0"/>
              <a:cs typeface="Times New Roman" panose="02020603050405020304" charset="0"/>
            </a:endParaRPr>
          </a:p>
        </p:txBody>
      </p:sp>
      <p:sp>
        <p:nvSpPr>
          <p:cNvPr id="44" name="文本框 43"/>
          <p:cNvSpPr txBox="1"/>
          <p:nvPr/>
        </p:nvSpPr>
        <p:spPr>
          <a:xfrm>
            <a:off x="8591921" y="2777888"/>
            <a:ext cx="814046" cy="49149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lang="en-US" dirty="0">
                <a:sym typeface="+mn-ea"/>
              </a:rPr>
              <a:t>a </a:t>
            </a:r>
            <a:endParaRPr lang="en-US" altLang="zh-CN" dirty="0">
              <a:sym typeface="+mn-ea"/>
            </a:endParaRPr>
          </a:p>
        </p:txBody>
      </p:sp>
      <p:sp>
        <p:nvSpPr>
          <p:cNvPr id="45" name="文本框 44"/>
          <p:cNvSpPr txBox="1"/>
          <p:nvPr/>
        </p:nvSpPr>
        <p:spPr>
          <a:xfrm>
            <a:off x="8338820" y="1468755"/>
            <a:ext cx="1351280" cy="49149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lang="en-US" dirty="0">
                <a:sym typeface="+mn-ea"/>
              </a:rPr>
              <a:t>distance</a:t>
            </a:r>
            <a:endParaRPr lang="en-US" altLang="zh-CN" dirty="0">
              <a:sym typeface="+mn-ea"/>
            </a:endParaRPr>
          </a:p>
        </p:txBody>
      </p:sp>
      <p:sp>
        <p:nvSpPr>
          <p:cNvPr id="46" name="文本框 45"/>
          <p:cNvSpPr txBox="1"/>
          <p:nvPr/>
        </p:nvSpPr>
        <p:spPr>
          <a:xfrm>
            <a:off x="7735570" y="1917065"/>
            <a:ext cx="1126490" cy="49149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lang="en-US" dirty="0">
                <a:sym typeface="+mn-ea"/>
              </a:rPr>
              <a:t>leaves</a:t>
            </a:r>
            <a:endParaRPr lang="en-US" altLang="zh-CN" dirty="0">
              <a:sym typeface="+mn-ea"/>
            </a:endParaRPr>
          </a:p>
        </p:txBody>
      </p:sp>
      <p:sp>
        <p:nvSpPr>
          <p:cNvPr id="47" name="文本框 46"/>
          <p:cNvSpPr txBox="1"/>
          <p:nvPr/>
        </p:nvSpPr>
        <p:spPr>
          <a:xfrm>
            <a:off x="8505825" y="3215005"/>
            <a:ext cx="1987550" cy="49149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lang="en-US" dirty="0">
                <a:sym typeface="+mn-ea"/>
              </a:rPr>
              <a:t>possibly</a:t>
            </a:r>
            <a:endParaRPr lang="en-US" dirty="0">
              <a:sym typeface="+mn-ea"/>
            </a:endParaRPr>
          </a:p>
        </p:txBody>
      </p:sp>
      <p:sp>
        <p:nvSpPr>
          <p:cNvPr id="48" name="文本框 47"/>
          <p:cNvSpPr txBox="1"/>
          <p:nvPr/>
        </p:nvSpPr>
        <p:spPr>
          <a:xfrm>
            <a:off x="9144635" y="3639185"/>
            <a:ext cx="926465" cy="49149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lang="en-US" dirty="0">
                <a:sym typeface="+mn-ea"/>
              </a:rPr>
              <a:t>spins</a:t>
            </a:r>
            <a:endParaRPr lang="en-US" altLang="zh-CN" dirty="0">
              <a:sym typeface="+mn-ea"/>
            </a:endParaRPr>
          </a:p>
        </p:txBody>
      </p:sp>
      <p:sp>
        <p:nvSpPr>
          <p:cNvPr id="49" name="文本框 48"/>
          <p:cNvSpPr txBox="1"/>
          <p:nvPr/>
        </p:nvSpPr>
        <p:spPr>
          <a:xfrm>
            <a:off x="8308975" y="5842000"/>
            <a:ext cx="1222375" cy="49149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lang="en-US" dirty="0">
                <a:sym typeface="+mn-ea"/>
              </a:rPr>
              <a:t>taking </a:t>
            </a:r>
            <a:endParaRPr lang="en-US" altLang="zh-CN" dirty="0">
              <a:sym typeface="+mn-ea"/>
            </a:endParaRPr>
          </a:p>
        </p:txBody>
      </p:sp>
      <p:sp>
        <p:nvSpPr>
          <p:cNvPr id="50" name="文本框 49"/>
          <p:cNvSpPr txBox="1"/>
          <p:nvPr/>
        </p:nvSpPr>
        <p:spPr>
          <a:xfrm>
            <a:off x="541655" y="5835650"/>
            <a:ext cx="926465" cy="49149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lang="en-US" dirty="0">
                <a:sym typeface="+mn-ea"/>
              </a:rPr>
              <a:t>from </a:t>
            </a:r>
            <a:endParaRPr lang="en-US" altLang="zh-CN" dirty="0">
              <a:sym typeface="+mn-ea"/>
            </a:endParaRPr>
          </a:p>
        </p:txBody>
      </p:sp>
      <p:sp>
        <p:nvSpPr>
          <p:cNvPr id="51" name="文本框 50"/>
          <p:cNvSpPr txBox="1"/>
          <p:nvPr/>
        </p:nvSpPr>
        <p:spPr>
          <a:xfrm>
            <a:off x="2152650" y="5066030"/>
            <a:ext cx="1680210" cy="49149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lang="en-US" dirty="0">
                <a:sym typeface="+mn-ea"/>
              </a:rPr>
              <a:t>Triggered</a:t>
            </a:r>
            <a:endParaRPr lang="en-US" altLang="zh-CN" dirty="0">
              <a:sym typeface="+mn-ea"/>
            </a:endParaRPr>
          </a:p>
        </p:txBody>
      </p:sp>
      <p:sp>
        <p:nvSpPr>
          <p:cNvPr id="52" name="文本框 51"/>
          <p:cNvSpPr txBox="1"/>
          <p:nvPr/>
        </p:nvSpPr>
        <p:spPr>
          <a:xfrm>
            <a:off x="8463915" y="4659630"/>
            <a:ext cx="926465" cy="49149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lang="en-US" dirty="0">
                <a:sym typeface="+mn-ea"/>
              </a:rPr>
              <a:t>but</a:t>
            </a:r>
            <a:endParaRPr lang="en-US" altLang="zh-CN" dirty="0">
              <a:sym typeface="+mn-ea"/>
            </a:endParaRPr>
          </a:p>
        </p:txBody>
      </p:sp>
      <p:sp>
        <p:nvSpPr>
          <p:cNvPr id="53" name="文本框 52"/>
          <p:cNvSpPr txBox="1"/>
          <p:nvPr/>
        </p:nvSpPr>
        <p:spPr>
          <a:xfrm>
            <a:off x="2300605" y="4650105"/>
            <a:ext cx="1315085" cy="49149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lang="en-US" dirty="0">
                <a:sym typeface="+mn-ea"/>
              </a:rPr>
              <a:t>to occur</a:t>
            </a:r>
            <a:endParaRPr lang="en-US" altLang="zh-CN" dirty="0">
              <a:sym typeface="+mn-ea"/>
            </a:endParaRPr>
          </a:p>
        </p:txBody>
      </p:sp>
      <p:pic>
        <p:nvPicPr>
          <p:cNvPr id="54" name="图片 53"/>
          <p:cNvPicPr>
            <a:picLocks noChangeAspect="1"/>
          </p:cNvPicPr>
          <p:nvPr/>
        </p:nvPicPr>
        <p:blipFill>
          <a:blip r:embed="rId2"/>
          <a:stretch>
            <a:fillRect/>
          </a:stretch>
        </p:blipFill>
        <p:spPr>
          <a:xfrm>
            <a:off x="139065" y="693420"/>
            <a:ext cx="1504950" cy="3238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linds(horizont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blinds(horizontal)">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blinds(horizontal)">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blinds(horizontal)">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blinds(horizontal)">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blinds(horizontal)">
                                      <p:cBhvr>
                                        <p:cTn id="32" dur="500"/>
                                        <p:tgtEl>
                                          <p:spTgt spid="5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linds(horizontal)">
                                      <p:cBhvr>
                                        <p:cTn id="37" dur="500"/>
                                        <p:tgtEl>
                                          <p:spTgt spid="5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blinds(horizontal)">
                                      <p:cBhvr>
                                        <p:cTn id="42" dur="500"/>
                                        <p:tgtEl>
                                          <p:spTgt spid="5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blinds(horizontal)">
                                      <p:cBhvr>
                                        <p:cTn id="47" dur="500"/>
                                        <p:tgtEl>
                                          <p:spTgt spid="5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blinds(horizontal)">
                                      <p:cBhvr>
                                        <p:cTn id="5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4" grpId="1"/>
      <p:bldP spid="45" grpId="0"/>
      <p:bldP spid="45" grpId="1"/>
      <p:bldP spid="46" grpId="0"/>
      <p:bldP spid="46" grpId="1"/>
      <p:bldP spid="47" grpId="0"/>
      <p:bldP spid="47" grpId="1"/>
      <p:bldP spid="48" grpId="0"/>
      <p:bldP spid="48" grpId="1"/>
      <p:bldP spid="49" grpId="0"/>
      <p:bldP spid="49" grpId="1"/>
      <p:bldP spid="50" grpId="0"/>
      <p:bldP spid="50" grpId="1"/>
      <p:bldP spid="51" grpId="0"/>
      <p:bldP spid="51" grpId="1"/>
      <p:bldP spid="52" grpId="0"/>
      <p:bldP spid="52" grpId="1"/>
      <p:bldP spid="53" grpId="0"/>
      <p:bldP spid="5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7484745" y="530860"/>
            <a:ext cx="4707255" cy="5753735"/>
          </a:xfrm>
          <a:prstGeom prst="rect">
            <a:avLst/>
          </a:prstGeom>
        </p:spPr>
      </p:pic>
      <p:sp>
        <p:nvSpPr>
          <p:cNvPr id="1048598" name="文本框 4"/>
          <p:cNvSpPr txBox="1"/>
          <p:nvPr/>
        </p:nvSpPr>
        <p:spPr>
          <a:xfrm>
            <a:off x="1905635" y="38735"/>
            <a:ext cx="7118350" cy="460375"/>
          </a:xfrm>
          <a:prstGeom prst="rect">
            <a:avLst/>
          </a:prstGeom>
          <a:noFill/>
        </p:spPr>
        <p:txBody>
          <a:bodyPr wrap="square" rtlCol="0">
            <a:spAutoFit/>
          </a:bodyPr>
          <a:p>
            <a:pPr lvl="0" algn="l"/>
            <a:r>
              <a:rPr lang="zh-CN" altLang="en-US" sz="2400" b="1" dirty="0">
                <a:solidFill>
                  <a:schemeClr val="accent2"/>
                </a:solidFill>
                <a:latin typeface="+mj-ea"/>
                <a:cs typeface="Arial" panose="020B0604020202020204" pitchFamily="34" charset="0"/>
                <a:sym typeface="+mn-ea"/>
              </a:rPr>
              <a:t> （《</a:t>
            </a:r>
            <a:r>
              <a:rPr lang="en-US" altLang="zh-CN" sz="2400" b="1" dirty="0">
                <a:solidFill>
                  <a:schemeClr val="accent2"/>
                </a:solidFill>
                <a:latin typeface="+mj-ea"/>
                <a:cs typeface="Arial" panose="020B0604020202020204" pitchFamily="34" charset="0"/>
                <a:sym typeface="+mn-ea"/>
              </a:rPr>
              <a:t>BBC</a:t>
            </a:r>
            <a:r>
              <a:rPr lang="zh-CN" altLang="en-US" sz="2400" b="1" dirty="0">
                <a:solidFill>
                  <a:schemeClr val="accent2"/>
                </a:solidFill>
                <a:latin typeface="+mj-ea"/>
                <a:cs typeface="Arial" panose="020B0604020202020204" pitchFamily="34" charset="0"/>
                <a:sym typeface="+mn-ea"/>
              </a:rPr>
              <a:t>乡村档案》2022年3月刊 </a:t>
            </a:r>
            <a:r>
              <a:rPr lang="en-US" altLang="zh-CN" sz="2400" b="1" dirty="0">
                <a:solidFill>
                  <a:schemeClr val="accent2"/>
                </a:solidFill>
                <a:latin typeface="+mj-ea"/>
                <a:cs typeface="Arial" panose="020B0604020202020204" pitchFamily="34" charset="0"/>
                <a:sym typeface="+mn-ea"/>
              </a:rPr>
              <a:t>65</a:t>
            </a:r>
            <a:r>
              <a:rPr lang="zh-CN" altLang="en-US" sz="2400" b="1" dirty="0">
                <a:solidFill>
                  <a:schemeClr val="accent2"/>
                </a:solidFill>
                <a:latin typeface="+mj-ea"/>
                <a:cs typeface="Arial" panose="020B0604020202020204" pitchFamily="34" charset="0"/>
                <a:sym typeface="+mn-ea"/>
              </a:rPr>
              <a:t>页）</a:t>
            </a:r>
            <a:endParaRPr lang="zh-CN" altLang="en-US" sz="2400" b="1" dirty="0">
              <a:solidFill>
                <a:schemeClr val="accent2"/>
              </a:solidFill>
              <a:latin typeface="+mj-ea"/>
              <a:cs typeface="Arial" panose="020B0604020202020204" pitchFamily="34" charset="0"/>
              <a:sym typeface="+mn-ea"/>
            </a:endParaRPr>
          </a:p>
        </p:txBody>
      </p:sp>
      <p:sp>
        <p:nvSpPr>
          <p:cNvPr id="184" name="文本框 16"/>
          <p:cNvSpPr txBox="1"/>
          <p:nvPr/>
        </p:nvSpPr>
        <p:spPr>
          <a:xfrm>
            <a:off x="0" y="0"/>
            <a:ext cx="2028825" cy="521970"/>
          </a:xfrm>
          <a:prstGeom prst="rect">
            <a:avLst/>
          </a:prstGeom>
          <a:solidFill>
            <a:schemeClr val="accent6"/>
          </a:solidFill>
        </p:spPr>
        <p:txBody>
          <a:bodyPr wrap="square" lIns="91440" tIns="45720" rIns="91440" bIns="45720" rtlCol="0">
            <a:spAutoFit/>
          </a:bodyPr>
          <a:lstStyle>
            <a:lvl1pPr>
              <a:defRPr sz="2800" b="1">
                <a:solidFill>
                  <a:srgbClr val="FFFFFF"/>
                </a:solidFill>
              </a:defRPr>
            </a:lvl1pPr>
          </a:lstStyle>
          <a:p>
            <a:pPr lvl="0" algn="l"/>
            <a:r>
              <a:rPr kumimoji="1" lang="zh-CN" dirty="0">
                <a:solidFill>
                  <a:schemeClr val="lt1"/>
                </a:solidFill>
                <a:latin typeface="微软雅黑" panose="020B0503020204020204" charset="-122"/>
                <a:ea typeface="微软雅黑" panose="020B0503020204020204" charset="-122"/>
                <a:cs typeface="微软雅黑" panose="020B0503020204020204" charset="-122"/>
                <a:sym typeface="+mn-ea"/>
              </a:rPr>
              <a:t>语篇填空 2</a:t>
            </a:r>
            <a:endParaRPr kumimoji="1" lang="zh-CN" dirty="0">
              <a:solidFill>
                <a:schemeClr val="lt1"/>
              </a:solidFill>
              <a:latin typeface="微软雅黑" panose="020B0503020204020204" charset="-122"/>
              <a:ea typeface="微软雅黑" panose="020B0503020204020204" charset="-122"/>
              <a:cs typeface="微软雅黑" panose="020B0503020204020204" charset="-122"/>
              <a:sym typeface="+mn-ea"/>
            </a:endParaRPr>
          </a:p>
        </p:txBody>
      </p:sp>
      <p:sp>
        <p:nvSpPr>
          <p:cNvPr id="28" name="文本框 2"/>
          <p:cNvSpPr txBox="1"/>
          <p:nvPr/>
        </p:nvSpPr>
        <p:spPr>
          <a:xfrm>
            <a:off x="24765" y="531495"/>
            <a:ext cx="7460615" cy="6630035"/>
          </a:xfrm>
          <a:prstGeom prst="rect">
            <a:avLst/>
          </a:prstGeom>
          <a:ln w="12700">
            <a:miter lim="400000"/>
          </a:ln>
        </p:spPr>
        <p:txBody>
          <a:bodyPr wrap="square" lIns="45718" tIns="45718" rIns="45718" bIns="45718">
            <a:spAutoFit/>
          </a:bodyPr>
          <a:p>
            <a:pPr eaLnBrk="1">
              <a:lnSpc>
                <a:spcPts val="3400"/>
              </a:lnSpc>
              <a:defRPr sz="2600">
                <a:latin typeface="Times New Roman" panose="02020603050405020304"/>
                <a:ea typeface="Times New Roman" panose="02020603050405020304"/>
                <a:cs typeface="Times New Roman" panose="02020603050405020304"/>
                <a:sym typeface="Times New Roman" panose="02020603050405020304"/>
              </a:defRPr>
            </a:pPr>
            <a:r>
              <a:rPr lang="en-US" dirty="0"/>
              <a:t>We all know that flying saucers are the stuff of science fiction – don’t we? But you can see why UFO reports arise from the “out of this world” weather __________ (phenomenon) of lenticular clouds (</a:t>
            </a:r>
            <a:r>
              <a:rPr lang="en-US" sz="2400" dirty="0">
                <a:latin typeface="宋体" panose="02010600030101010101" pitchFamily="2" charset="-122"/>
                <a:ea typeface="宋体" panose="02010600030101010101" pitchFamily="2" charset="-122"/>
              </a:rPr>
              <a:t>荚状云</a:t>
            </a:r>
            <a:r>
              <a:rPr lang="en-US" dirty="0"/>
              <a:t>). The ________ (form) of these giant, smooth, lens-shaped clouds is all down to waves of wind _______ (flow) over mountain ranges. The high ground sets up air ripples ___________ can propagate hundreds of miles downstream. With each </a:t>
            </a:r>
            <a:r>
              <a:rPr lang="en-US" dirty="0">
                <a:solidFill>
                  <a:srgbClr val="3333FF"/>
                </a:solidFill>
                <a:latin typeface="Times New Roman" panose="02020603050405020304" charset="0"/>
                <a:cs typeface="Times New Roman" panose="02020603050405020304" charset="0"/>
              </a:rPr>
              <a:t>ascend</a:t>
            </a:r>
            <a:r>
              <a:rPr lang="en-US" dirty="0"/>
              <a:t>ing peak in the ripple, the air rises high enough to cool and condense, before it descends and </a:t>
            </a:r>
            <a:r>
              <a:rPr lang="en-US" sz="2600" dirty="0"/>
              <a:t>evaporates</a:t>
            </a:r>
            <a:r>
              <a:rPr lang="en-US" dirty="0"/>
              <a:t>. Because the clouds are triggered by unmoving mountains, they can last ____ hours in the same place.</a:t>
            </a:r>
            <a:endParaRPr lang="en-US" dirty="0"/>
          </a:p>
          <a:p>
            <a:pPr eaLnBrk="1">
              <a:lnSpc>
                <a:spcPts val="3400"/>
              </a:lnSpc>
              <a:defRPr sz="2600">
                <a:latin typeface="Times New Roman" panose="02020603050405020304"/>
                <a:ea typeface="Times New Roman" panose="02020603050405020304"/>
                <a:cs typeface="Times New Roman" panose="02020603050405020304"/>
                <a:sym typeface="Times New Roman" panose="02020603050405020304"/>
              </a:defRPr>
            </a:pPr>
            <a:endParaRPr lang="en-US" sz="2700" dirty="0"/>
          </a:p>
          <a:p>
            <a:pPr eaLnBrk="1">
              <a:lnSpc>
                <a:spcPts val="3400"/>
              </a:lnSpc>
              <a:defRPr sz="2600">
                <a:latin typeface="Times New Roman" panose="02020603050405020304"/>
                <a:ea typeface="Times New Roman" panose="02020603050405020304"/>
                <a:cs typeface="Times New Roman" panose="02020603050405020304"/>
                <a:sym typeface="Times New Roman" panose="02020603050405020304"/>
              </a:defRPr>
            </a:pPr>
            <a:endParaRPr lang="zh-CN" altLang="en-US" sz="2500" dirty="0">
              <a:ea typeface="宋体" panose="02010600030101010101" pitchFamily="2" charset="-122"/>
            </a:endParaRPr>
          </a:p>
        </p:txBody>
      </p:sp>
      <p:sp>
        <p:nvSpPr>
          <p:cNvPr id="45" name="文本框 44"/>
          <p:cNvSpPr txBox="1"/>
          <p:nvPr/>
        </p:nvSpPr>
        <p:spPr>
          <a:xfrm>
            <a:off x="5647690" y="1418590"/>
            <a:ext cx="1772920" cy="49149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lang="en-US" dirty="0">
                <a:sym typeface="+mn-ea"/>
              </a:rPr>
              <a:t>phenomena </a:t>
            </a:r>
            <a:endParaRPr lang="en-US" altLang="zh-CN" dirty="0">
              <a:sym typeface="+mn-ea"/>
            </a:endParaRPr>
          </a:p>
        </p:txBody>
      </p:sp>
      <p:sp>
        <p:nvSpPr>
          <p:cNvPr id="46" name="文本框 45"/>
          <p:cNvSpPr txBox="1"/>
          <p:nvPr/>
        </p:nvSpPr>
        <p:spPr>
          <a:xfrm>
            <a:off x="4866640" y="2745105"/>
            <a:ext cx="1348105" cy="49149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lang="en-US" dirty="0">
                <a:sym typeface="+mn-ea"/>
              </a:rPr>
              <a:t>flowing </a:t>
            </a:r>
            <a:endParaRPr lang="en-US" altLang="zh-CN" dirty="0">
              <a:sym typeface="+mn-ea"/>
            </a:endParaRPr>
          </a:p>
        </p:txBody>
      </p:sp>
      <p:sp>
        <p:nvSpPr>
          <p:cNvPr id="48" name="文本框 47"/>
          <p:cNvSpPr txBox="1"/>
          <p:nvPr/>
        </p:nvSpPr>
        <p:spPr>
          <a:xfrm>
            <a:off x="1071245" y="3587750"/>
            <a:ext cx="2113280" cy="49149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lang="en-US" dirty="0">
                <a:sym typeface="+mn-ea"/>
              </a:rPr>
              <a:t>that  / which</a:t>
            </a:r>
            <a:endParaRPr lang="en-US" altLang="zh-CN" dirty="0">
              <a:sym typeface="+mn-ea"/>
            </a:endParaRPr>
          </a:p>
        </p:txBody>
      </p:sp>
      <p:sp>
        <p:nvSpPr>
          <p:cNvPr id="49" name="文本框 48"/>
          <p:cNvSpPr txBox="1"/>
          <p:nvPr/>
        </p:nvSpPr>
        <p:spPr>
          <a:xfrm>
            <a:off x="10795" y="2296795"/>
            <a:ext cx="1577975" cy="49149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lang="en-US" dirty="0">
                <a:sym typeface="+mn-ea"/>
              </a:rPr>
              <a:t>formation </a:t>
            </a:r>
            <a:endParaRPr lang="en-US" altLang="zh-CN" dirty="0">
              <a:sym typeface="+mn-ea"/>
            </a:endParaRPr>
          </a:p>
        </p:txBody>
      </p:sp>
      <p:sp>
        <p:nvSpPr>
          <p:cNvPr id="52" name="文本框 51"/>
          <p:cNvSpPr txBox="1"/>
          <p:nvPr/>
        </p:nvSpPr>
        <p:spPr>
          <a:xfrm>
            <a:off x="6469380" y="5339080"/>
            <a:ext cx="926465" cy="49149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lang="en-US" dirty="0">
                <a:sym typeface="+mn-ea"/>
              </a:rPr>
              <a:t>for </a:t>
            </a:r>
            <a:endParaRPr lang="en-US" altLang="zh-CN" dirty="0">
              <a:sym typeface="+mn-ea"/>
            </a:endParaRPr>
          </a:p>
        </p:txBody>
      </p:sp>
      <p:pic>
        <p:nvPicPr>
          <p:cNvPr id="5" name="图片 4"/>
          <p:cNvPicPr>
            <a:picLocks noChangeAspect="1"/>
          </p:cNvPicPr>
          <p:nvPr/>
        </p:nvPicPr>
        <p:blipFill>
          <a:blip r:embed="rId2"/>
          <a:stretch>
            <a:fillRect/>
          </a:stretch>
        </p:blipFill>
        <p:spPr>
          <a:xfrm>
            <a:off x="7633970" y="730885"/>
            <a:ext cx="2637155" cy="2527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linds(horizont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blinds(horizontal)">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blinds(horizontal)">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blinds(horizontal)">
                                      <p:cBhvr>
                                        <p:cTn id="22" dur="500"/>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blinds(horizontal)">
                                      <p:cBhvr>
                                        <p:cTn id="2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5" grpId="1"/>
      <p:bldP spid="46" grpId="0"/>
      <p:bldP spid="46" grpId="1"/>
      <p:bldP spid="48" grpId="0"/>
      <p:bldP spid="48" grpId="1"/>
      <p:bldP spid="49" grpId="0"/>
      <p:bldP spid="49" grpId="1"/>
      <p:bldP spid="52" grpId="0"/>
      <p:bldP spid="5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8598" name="文本框 4"/>
          <p:cNvSpPr txBox="1"/>
          <p:nvPr/>
        </p:nvSpPr>
        <p:spPr>
          <a:xfrm>
            <a:off x="1905635" y="38735"/>
            <a:ext cx="7118350" cy="460375"/>
          </a:xfrm>
          <a:prstGeom prst="rect">
            <a:avLst/>
          </a:prstGeom>
          <a:noFill/>
        </p:spPr>
        <p:txBody>
          <a:bodyPr wrap="square" rtlCol="0">
            <a:spAutoFit/>
          </a:bodyPr>
          <a:p>
            <a:pPr lvl="0" algn="l"/>
            <a:r>
              <a:rPr lang="zh-CN" altLang="en-US" sz="2400" b="1" dirty="0">
                <a:solidFill>
                  <a:schemeClr val="accent2"/>
                </a:solidFill>
                <a:latin typeface="+mj-ea"/>
                <a:cs typeface="Arial" panose="020B0604020202020204" pitchFamily="34" charset="0"/>
                <a:sym typeface="+mn-ea"/>
              </a:rPr>
              <a:t> （《</a:t>
            </a:r>
            <a:r>
              <a:rPr lang="en-US" altLang="zh-CN" sz="2400" b="1" dirty="0">
                <a:solidFill>
                  <a:schemeClr val="accent2"/>
                </a:solidFill>
                <a:latin typeface="+mj-ea"/>
                <a:cs typeface="Arial" panose="020B0604020202020204" pitchFamily="34" charset="0"/>
                <a:sym typeface="+mn-ea"/>
              </a:rPr>
              <a:t>BBC</a:t>
            </a:r>
            <a:r>
              <a:rPr lang="zh-CN" altLang="en-US" sz="2400" b="1" dirty="0">
                <a:solidFill>
                  <a:schemeClr val="accent2"/>
                </a:solidFill>
                <a:latin typeface="+mj-ea"/>
                <a:cs typeface="Arial" panose="020B0604020202020204" pitchFamily="34" charset="0"/>
                <a:sym typeface="+mn-ea"/>
              </a:rPr>
              <a:t>乡村档案》2022年3月刊 </a:t>
            </a:r>
            <a:r>
              <a:rPr lang="en-US" altLang="zh-CN" sz="2400" b="1" dirty="0">
                <a:solidFill>
                  <a:schemeClr val="accent2"/>
                </a:solidFill>
                <a:latin typeface="+mj-ea"/>
                <a:cs typeface="Arial" panose="020B0604020202020204" pitchFamily="34" charset="0"/>
                <a:sym typeface="+mn-ea"/>
              </a:rPr>
              <a:t>67</a:t>
            </a:r>
            <a:r>
              <a:rPr lang="zh-CN" altLang="en-US" sz="2400" b="1" dirty="0">
                <a:solidFill>
                  <a:schemeClr val="accent2"/>
                </a:solidFill>
                <a:latin typeface="+mj-ea"/>
                <a:cs typeface="Arial" panose="020B0604020202020204" pitchFamily="34" charset="0"/>
                <a:sym typeface="+mn-ea"/>
              </a:rPr>
              <a:t>页）</a:t>
            </a:r>
            <a:endParaRPr lang="zh-CN" altLang="en-US" sz="2400" b="1" dirty="0">
              <a:solidFill>
                <a:schemeClr val="accent2"/>
              </a:solidFill>
              <a:latin typeface="+mj-ea"/>
              <a:cs typeface="Arial" panose="020B0604020202020204" pitchFamily="34" charset="0"/>
              <a:sym typeface="+mn-ea"/>
            </a:endParaRPr>
          </a:p>
        </p:txBody>
      </p:sp>
      <p:sp>
        <p:nvSpPr>
          <p:cNvPr id="184" name="文本框 16"/>
          <p:cNvSpPr txBox="1"/>
          <p:nvPr/>
        </p:nvSpPr>
        <p:spPr>
          <a:xfrm>
            <a:off x="635" y="7620"/>
            <a:ext cx="1991995" cy="521970"/>
          </a:xfrm>
          <a:prstGeom prst="rect">
            <a:avLst/>
          </a:prstGeom>
          <a:solidFill>
            <a:schemeClr val="accent6"/>
          </a:solidFill>
        </p:spPr>
        <p:txBody>
          <a:bodyPr wrap="square" lIns="91440" tIns="45720" rIns="91440" bIns="45720" rtlCol="0">
            <a:spAutoFit/>
          </a:bodyPr>
          <a:lstStyle>
            <a:lvl1pPr>
              <a:defRPr sz="2800" b="1">
                <a:solidFill>
                  <a:srgbClr val="FFFFFF"/>
                </a:solidFill>
              </a:defRPr>
            </a:lvl1pPr>
          </a:lstStyle>
          <a:p>
            <a:pPr lvl="0" algn="l"/>
            <a:r>
              <a:rPr kumimoji="1" lang="zh-CN" dirty="0">
                <a:solidFill>
                  <a:schemeClr val="lt1"/>
                </a:solidFill>
                <a:latin typeface="微软雅黑" panose="020B0503020204020204" charset="-122"/>
                <a:ea typeface="微软雅黑" panose="020B0503020204020204" charset="-122"/>
                <a:cs typeface="微软雅黑" panose="020B0503020204020204" charset="-122"/>
                <a:sym typeface="+mn-ea"/>
              </a:rPr>
              <a:t>语篇填空</a:t>
            </a:r>
            <a:r>
              <a:rPr kumimoji="1" lang="en-US" altLang="zh-CN" dirty="0">
                <a:solidFill>
                  <a:schemeClr val="lt1"/>
                </a:solidFill>
                <a:latin typeface="微软雅黑" panose="020B0503020204020204" charset="-122"/>
                <a:ea typeface="微软雅黑" panose="020B0503020204020204" charset="-122"/>
                <a:cs typeface="微软雅黑" panose="020B0503020204020204" charset="-122"/>
                <a:sym typeface="+mn-ea"/>
              </a:rPr>
              <a:t> 3</a:t>
            </a:r>
            <a:endParaRPr kumimoji="1" lang="en-US" altLang="zh-CN" dirty="0">
              <a:solidFill>
                <a:schemeClr val="lt1"/>
              </a:solidFill>
              <a:latin typeface="微软雅黑" panose="020B0503020204020204" charset="-122"/>
              <a:ea typeface="微软雅黑" panose="020B0503020204020204" charset="-122"/>
              <a:cs typeface="微软雅黑" panose="020B0503020204020204" charset="-122"/>
              <a:sym typeface="+mn-ea"/>
            </a:endParaRPr>
          </a:p>
        </p:txBody>
      </p:sp>
      <p:sp>
        <p:nvSpPr>
          <p:cNvPr id="43" name="文本框 42"/>
          <p:cNvSpPr txBox="1"/>
          <p:nvPr/>
        </p:nvSpPr>
        <p:spPr>
          <a:xfrm>
            <a:off x="6090285" y="575945"/>
            <a:ext cx="5972175" cy="3692525"/>
          </a:xfrm>
          <a:prstGeom prst="rect">
            <a:avLst/>
          </a:prstGeom>
          <a:noFill/>
        </p:spPr>
        <p:txBody>
          <a:bodyPr wrap="square" rtlCol="0">
            <a:spAutoFit/>
          </a:bodyPr>
          <a:p>
            <a:r>
              <a:rPr lang="en-US" sz="2600" dirty="0">
                <a:latin typeface="Times New Roman" panose="02020603050405020304" charset="0"/>
                <a:cs typeface="Times New Roman" panose="02020603050405020304" charset="0"/>
                <a:sym typeface="+mn-ea"/>
              </a:rPr>
              <a:t>On a cold winter’s day, you might </a:t>
            </a:r>
            <a:r>
              <a:rPr lang="en-US" sz="2600" dirty="0">
                <a:solidFill>
                  <a:srgbClr val="3333FF"/>
                </a:solidFill>
                <a:latin typeface="Times New Roman" panose="02020603050405020304" charset="0"/>
                <a:ea typeface="Times New Roman" panose="02020603050405020304"/>
                <a:cs typeface="Times New Roman" panose="02020603050405020304" charset="0"/>
                <a:sym typeface="+mn-ea"/>
              </a:rPr>
              <a:t>encounter </a:t>
            </a:r>
            <a:r>
              <a:rPr lang="en-US" sz="2600" dirty="0">
                <a:latin typeface="Times New Roman" panose="02020603050405020304" charset="0"/>
                <a:cs typeface="Times New Roman" panose="02020603050405020304" charset="0"/>
                <a:sym typeface="+mn-ea"/>
              </a:rPr>
              <a:t>large rolls of snow _____ (lie) across a field. They seem to have been rolled up by a person – maybe to make the head for a snowman? But think again! These snow rollers have formed _______ any human help at all. </a:t>
            </a:r>
            <a:r>
              <a:rPr lang="zh-CN" altLang="en-US" sz="2600">
                <a:latin typeface="Times New Roman" panose="02020603050405020304" charset="0"/>
                <a:cs typeface="Times New Roman" panose="02020603050405020304" charset="0"/>
                <a:sym typeface="+mn-ea"/>
              </a:rPr>
              <a:t>They</a:t>
            </a:r>
            <a:r>
              <a:rPr lang="en-US" altLang="zh-CN" sz="2600">
                <a:latin typeface="Times New Roman" panose="02020603050405020304" charset="0"/>
                <a:cs typeface="Times New Roman" panose="02020603050405020304" charset="0"/>
                <a:sym typeface="+mn-ea"/>
              </a:rPr>
              <a:t>’</a:t>
            </a:r>
            <a:r>
              <a:rPr lang="zh-CN" altLang="en-US" sz="2600">
                <a:latin typeface="Times New Roman" panose="02020603050405020304" charset="0"/>
                <a:cs typeface="Times New Roman" panose="02020603050405020304" charset="0"/>
                <a:sym typeface="+mn-ea"/>
              </a:rPr>
              <a:t>re rare </a:t>
            </a:r>
            <a:r>
              <a:rPr lang="en-US" altLang="zh-CN" sz="2600">
                <a:latin typeface="Times New Roman" panose="02020603050405020304" charset="0"/>
                <a:cs typeface="Times New Roman" panose="02020603050405020304" charset="0"/>
                <a:sym typeface="+mn-ea"/>
              </a:rPr>
              <a:t>_______ </a:t>
            </a:r>
            <a:r>
              <a:rPr lang="zh-CN" altLang="en-US" sz="2600">
                <a:latin typeface="Times New Roman" panose="02020603050405020304" charset="0"/>
                <a:cs typeface="Times New Roman" panose="02020603050405020304" charset="0"/>
                <a:sym typeface="+mn-ea"/>
              </a:rPr>
              <a:t>the natural conditions have to be just</a:t>
            </a:r>
            <a:r>
              <a:rPr lang="en-US" altLang="zh-CN" sz="2600">
                <a:latin typeface="Times New Roman" panose="02020603050405020304" charset="0"/>
                <a:cs typeface="Times New Roman" panose="02020603050405020304" charset="0"/>
                <a:sym typeface="+mn-ea"/>
              </a:rPr>
              <a:t> </a:t>
            </a:r>
            <a:r>
              <a:rPr lang="zh-CN" altLang="en-US" sz="2600">
                <a:latin typeface="Times New Roman" panose="02020603050405020304" charset="0"/>
                <a:cs typeface="Times New Roman" panose="02020603050405020304" charset="0"/>
                <a:sym typeface="+mn-ea"/>
              </a:rPr>
              <a:t>right.</a:t>
            </a:r>
            <a:r>
              <a:rPr lang="en-US" altLang="zh-CN" sz="2600">
                <a:latin typeface="Times New Roman" panose="02020603050405020304" charset="0"/>
                <a:cs typeface="Times New Roman" panose="02020603050405020304" charset="0"/>
                <a:sym typeface="+mn-ea"/>
              </a:rPr>
              <a:t> </a:t>
            </a:r>
            <a:r>
              <a:rPr lang="zh-CN" altLang="en-US" sz="2600">
                <a:latin typeface="Times New Roman" panose="02020603050405020304" charset="0"/>
                <a:cs typeface="Times New Roman" panose="02020603050405020304" charset="0"/>
                <a:sym typeface="+mn-ea"/>
              </a:rPr>
              <a:t>First,</a:t>
            </a:r>
            <a:r>
              <a:rPr lang="en-US" altLang="zh-CN" sz="2600">
                <a:latin typeface="Times New Roman" panose="02020603050405020304" charset="0"/>
                <a:cs typeface="Times New Roman" panose="02020603050405020304" charset="0"/>
                <a:sym typeface="+mn-ea"/>
              </a:rPr>
              <a:t> </a:t>
            </a:r>
            <a:r>
              <a:rPr lang="zh-CN" altLang="en-US" sz="2600">
                <a:latin typeface="Times New Roman" panose="02020603050405020304" charset="0"/>
                <a:cs typeface="Times New Roman" panose="02020603050405020304" charset="0"/>
                <a:sym typeface="+mn-ea"/>
              </a:rPr>
              <a:t>they need a thin layer</a:t>
            </a:r>
            <a:r>
              <a:rPr lang="en-US" altLang="zh-CN" sz="2600">
                <a:latin typeface="Times New Roman" panose="02020603050405020304" charset="0"/>
                <a:cs typeface="Times New Roman" panose="02020603050405020304" charset="0"/>
                <a:sym typeface="+mn-ea"/>
              </a:rPr>
              <a:t> </a:t>
            </a:r>
            <a:r>
              <a:rPr lang="zh-CN" altLang="en-US" sz="2600">
                <a:latin typeface="Times New Roman" panose="02020603050405020304" charset="0"/>
                <a:cs typeface="Times New Roman" panose="02020603050405020304" charset="0"/>
                <a:sym typeface="+mn-ea"/>
              </a:rPr>
              <a:t>of</a:t>
            </a:r>
            <a:r>
              <a:rPr lang="en-US" altLang="zh-CN" sz="2600">
                <a:latin typeface="Times New Roman" panose="02020603050405020304" charset="0"/>
                <a:cs typeface="Times New Roman" panose="02020603050405020304" charset="0"/>
                <a:sym typeface="+mn-ea"/>
              </a:rPr>
              <a:t> </a:t>
            </a:r>
            <a:r>
              <a:rPr lang="zh-CN" altLang="en-US" sz="2600">
                <a:latin typeface="Times New Roman" panose="02020603050405020304" charset="0"/>
                <a:cs typeface="Times New Roman" panose="02020603050405020304" charset="0"/>
                <a:sym typeface="+mn-ea"/>
              </a:rPr>
              <a:t> </a:t>
            </a:r>
            <a:endParaRPr lang="en-US" altLang="zh-CN" sz="2600" dirty="0">
              <a:latin typeface="Times New Roman" panose="02020603050405020304" charset="0"/>
              <a:cs typeface="Times New Roman" panose="02020603050405020304" charset="0"/>
              <a:sym typeface="+mn-ea"/>
            </a:endParaRPr>
          </a:p>
        </p:txBody>
      </p:sp>
      <p:sp>
        <p:nvSpPr>
          <p:cNvPr id="49" name="文本框 48"/>
          <p:cNvSpPr txBox="1"/>
          <p:nvPr/>
        </p:nvSpPr>
        <p:spPr>
          <a:xfrm>
            <a:off x="6165215" y="3367405"/>
            <a:ext cx="1596390" cy="49149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lang="zh-CN" altLang="en-US">
                <a:sym typeface="+mn-ea"/>
              </a:rPr>
              <a:t>because </a:t>
            </a:r>
            <a:endParaRPr lang="en-US" altLang="zh-CN" dirty="0">
              <a:sym typeface="+mn-ea"/>
            </a:endParaRPr>
          </a:p>
        </p:txBody>
      </p:sp>
      <p:sp>
        <p:nvSpPr>
          <p:cNvPr id="50" name="文本框 49"/>
          <p:cNvSpPr txBox="1"/>
          <p:nvPr/>
        </p:nvSpPr>
        <p:spPr>
          <a:xfrm>
            <a:off x="2141220" y="4298315"/>
            <a:ext cx="2512695" cy="49149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lang="zh-CN" altLang="en-US">
                <a:sym typeface="+mn-ea"/>
              </a:rPr>
              <a:t>slightly </a:t>
            </a:r>
            <a:endParaRPr lang="en-US" altLang="zh-CN" dirty="0">
              <a:sym typeface="+mn-ea"/>
            </a:endParaRPr>
          </a:p>
        </p:txBody>
      </p:sp>
      <p:sp>
        <p:nvSpPr>
          <p:cNvPr id="51" name="文本框 50"/>
          <p:cNvSpPr txBox="1"/>
          <p:nvPr/>
        </p:nvSpPr>
        <p:spPr>
          <a:xfrm>
            <a:off x="10468610" y="2564765"/>
            <a:ext cx="1680210" cy="49149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lang="en-US" dirty="0">
                <a:sym typeface="+mn-ea"/>
              </a:rPr>
              <a:t>without </a:t>
            </a:r>
            <a:endParaRPr lang="en-US" altLang="zh-CN" dirty="0">
              <a:sym typeface="+mn-ea"/>
            </a:endParaRPr>
          </a:p>
        </p:txBody>
      </p:sp>
      <p:sp>
        <p:nvSpPr>
          <p:cNvPr id="52" name="文本框 51"/>
          <p:cNvSpPr txBox="1"/>
          <p:nvPr/>
        </p:nvSpPr>
        <p:spPr>
          <a:xfrm>
            <a:off x="9823450" y="4711065"/>
            <a:ext cx="1270000" cy="49149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lang="en-US" dirty="0">
                <a:sym typeface="+mn-ea"/>
              </a:rPr>
              <a:t>which</a:t>
            </a:r>
            <a:endParaRPr lang="en-US" altLang="zh-CN" dirty="0">
              <a:sym typeface="+mn-ea"/>
            </a:endParaRPr>
          </a:p>
        </p:txBody>
      </p:sp>
      <p:sp>
        <p:nvSpPr>
          <p:cNvPr id="53" name="文本框 52"/>
          <p:cNvSpPr txBox="1"/>
          <p:nvPr/>
        </p:nvSpPr>
        <p:spPr>
          <a:xfrm>
            <a:off x="10094595" y="973455"/>
            <a:ext cx="1315085" cy="49149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lang="en-US" dirty="0">
                <a:sym typeface="+mn-ea"/>
              </a:rPr>
              <a:t>lying </a:t>
            </a:r>
            <a:endParaRPr lang="en-US" altLang="zh-CN" dirty="0">
              <a:sym typeface="+mn-ea"/>
            </a:endParaRPr>
          </a:p>
        </p:txBody>
      </p:sp>
      <p:pic>
        <p:nvPicPr>
          <p:cNvPr id="2" name="图片 1"/>
          <p:cNvPicPr>
            <a:picLocks noChangeAspect="1"/>
          </p:cNvPicPr>
          <p:nvPr/>
        </p:nvPicPr>
        <p:blipFill>
          <a:blip r:embed="rId1"/>
          <a:stretch>
            <a:fillRect/>
          </a:stretch>
        </p:blipFill>
        <p:spPr>
          <a:xfrm>
            <a:off x="12065" y="575945"/>
            <a:ext cx="5991860" cy="3540760"/>
          </a:xfrm>
          <a:prstGeom prst="rect">
            <a:avLst/>
          </a:prstGeom>
        </p:spPr>
      </p:pic>
      <p:sp>
        <p:nvSpPr>
          <p:cNvPr id="3" name="文本框 2"/>
          <p:cNvSpPr txBox="1"/>
          <p:nvPr/>
        </p:nvSpPr>
        <p:spPr>
          <a:xfrm>
            <a:off x="76835" y="4301490"/>
            <a:ext cx="11848465" cy="2491740"/>
          </a:xfrm>
          <a:prstGeom prst="rect">
            <a:avLst/>
          </a:prstGeom>
          <a:noFill/>
        </p:spPr>
        <p:txBody>
          <a:bodyPr wrap="square" rtlCol="0">
            <a:spAutoFit/>
          </a:bodyPr>
          <a:p>
            <a:r>
              <a:rPr lang="en-US" altLang="zh-CN" sz="2600">
                <a:latin typeface="Times New Roman" panose="02020603050405020304" charset="0"/>
                <a:cs typeface="Times New Roman" panose="02020603050405020304" charset="0"/>
                <a:sym typeface="+mn-ea"/>
              </a:rPr>
              <a:t>snow which </a:t>
            </a:r>
            <a:r>
              <a:rPr lang="zh-CN" altLang="en-US" sz="2600">
                <a:latin typeface="Times New Roman" panose="02020603050405020304" charset="0"/>
                <a:cs typeface="Times New Roman" panose="02020603050405020304" charset="0"/>
                <a:sym typeface="+mn-ea"/>
              </a:rPr>
              <a:t>is </a:t>
            </a:r>
            <a:r>
              <a:rPr lang="en-US" altLang="zh-CN" sz="2600">
                <a:latin typeface="Times New Roman" panose="02020603050405020304" charset="0"/>
                <a:cs typeface="Times New Roman" panose="02020603050405020304" charset="0"/>
                <a:sym typeface="+mn-ea"/>
              </a:rPr>
              <a:t>_______ (slight) </a:t>
            </a:r>
            <a:r>
              <a:rPr lang="zh-CN" altLang="en-US" sz="2600">
                <a:latin typeface="Times New Roman" panose="02020603050405020304" charset="0"/>
                <a:cs typeface="Times New Roman" panose="02020603050405020304" charset="0"/>
                <a:sym typeface="+mn-ea"/>
              </a:rPr>
              <a:t>sticky</a:t>
            </a:r>
            <a:r>
              <a:rPr lang="zh-CN" altLang="en-US" sz="2600">
                <a:latin typeface="Times New Roman" panose="02020603050405020304" charset="0"/>
                <a:cs typeface="Times New Roman" panose="02020603050405020304" charset="0"/>
              </a:rPr>
              <a:t> – not</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too dry and powdery, not</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too</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wet and heavy.</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Underneath, they need a harder, smoother base of snow</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or ice, on</a:t>
            </a:r>
            <a:r>
              <a:rPr lang="en-US" altLang="zh-CN" sz="2600">
                <a:latin typeface="Times New Roman" panose="02020603050405020304" charset="0"/>
                <a:cs typeface="Times New Roman" panose="02020603050405020304" charset="0"/>
              </a:rPr>
              <a:t> ______ </a:t>
            </a:r>
            <a:r>
              <a:rPr lang="zh-CN" altLang="en-US" sz="2600">
                <a:latin typeface="Times New Roman" panose="02020603050405020304" charset="0"/>
                <a:cs typeface="Times New Roman" panose="02020603050405020304" charset="0"/>
              </a:rPr>
              <a:t>the snow</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can roll.</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Then,</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the crucial ingredient</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is</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wind at</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just</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the right speed.</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The wind </a:t>
            </a:r>
            <a:r>
              <a:rPr lang="en-US" altLang="zh-CN" sz="2600">
                <a:latin typeface="Times New Roman" panose="02020603050405020304" charset="0"/>
                <a:cs typeface="Times New Roman" panose="02020603050405020304" charset="0"/>
              </a:rPr>
              <a:t>______ (push)</a:t>
            </a:r>
            <a:r>
              <a:rPr lang="zh-CN" altLang="en-US" sz="2600">
                <a:solidFill>
                  <a:srgbClr val="FF0000"/>
                </a:solidFill>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a small lump of snow</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and starts it</a:t>
            </a:r>
            <a:r>
              <a:rPr lang="en-US" altLang="zh-CN" sz="2600">
                <a:latin typeface="Times New Roman" panose="02020603050405020304" charset="0"/>
                <a:cs typeface="Times New Roman" panose="02020603050405020304" charset="0"/>
              </a:rPr>
              <a:t> ______ (roll)</a:t>
            </a:r>
            <a:r>
              <a:rPr lang="zh-CN" altLang="en-US" sz="2600">
                <a:solidFill>
                  <a:srgbClr val="FF0000"/>
                </a:solidFill>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along, preferably down a slope.</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The further</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it</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rolls,</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the</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more snow</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each cylinder picks up,</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with layers as high as a</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metre</a:t>
            </a:r>
            <a:r>
              <a:rPr lang="en-US" altLang="zh-CN" sz="2600">
                <a:latin typeface="Times New Roman" panose="02020603050405020304" charset="0"/>
                <a:cs typeface="Times New Roman" panose="02020603050405020304" charset="0"/>
              </a:rPr>
              <a:t>.</a:t>
            </a:r>
            <a:endParaRPr lang="en-US" altLang="zh-CN" sz="2600">
              <a:latin typeface="Times New Roman" panose="02020603050405020304" charset="0"/>
              <a:cs typeface="Times New Roman" panose="02020603050405020304" charset="0"/>
            </a:endParaRPr>
          </a:p>
        </p:txBody>
      </p:sp>
      <p:sp>
        <p:nvSpPr>
          <p:cNvPr id="4" name="文本框 3"/>
          <p:cNvSpPr txBox="1"/>
          <p:nvPr/>
        </p:nvSpPr>
        <p:spPr>
          <a:xfrm>
            <a:off x="111125" y="5513705"/>
            <a:ext cx="1152525" cy="49149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lang="en-US" altLang="zh-CN">
                <a:sym typeface="+mn-ea"/>
              </a:rPr>
              <a:t>pushes</a:t>
            </a:r>
            <a:endParaRPr lang="en-US" altLang="zh-CN" dirty="0">
              <a:sym typeface="+mn-ea"/>
            </a:endParaRPr>
          </a:p>
        </p:txBody>
      </p:sp>
      <p:sp>
        <p:nvSpPr>
          <p:cNvPr id="5" name="文本框 4"/>
          <p:cNvSpPr txBox="1"/>
          <p:nvPr/>
        </p:nvSpPr>
        <p:spPr>
          <a:xfrm>
            <a:off x="6636385" y="5513705"/>
            <a:ext cx="1596390" cy="49149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lang="en-US" altLang="zh-CN">
                <a:sym typeface="+mn-ea"/>
              </a:rPr>
              <a:t>rolling</a:t>
            </a:r>
            <a:endParaRPr lang="en-US" altLang="zh-CN" dirty="0">
              <a:sym typeface="+mn-ea"/>
            </a:endParaRPr>
          </a:p>
        </p:txBody>
      </p:sp>
      <p:pic>
        <p:nvPicPr>
          <p:cNvPr id="6" name="图片 5"/>
          <p:cNvPicPr>
            <a:picLocks noChangeAspect="1"/>
          </p:cNvPicPr>
          <p:nvPr/>
        </p:nvPicPr>
        <p:blipFill>
          <a:blip r:embed="rId2"/>
          <a:stretch>
            <a:fillRect/>
          </a:stretch>
        </p:blipFill>
        <p:spPr>
          <a:xfrm>
            <a:off x="76835" y="713105"/>
            <a:ext cx="2219325" cy="285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linds(horizontal)">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blinds(horizontal)">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blinds(horizontal)">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blinds(horizontal)">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blinds(horizontal)">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linds(horizontal)">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P spid="51" grpId="0"/>
      <p:bldP spid="51" grpId="1"/>
      <p:bldP spid="52" grpId="0"/>
      <p:bldP spid="52" grpId="1"/>
      <p:bldP spid="53" grpId="0"/>
      <p:bldP spid="53" grpId="1"/>
      <p:bldP spid="4" grpId="0"/>
      <p:bldP spid="4" grpId="1"/>
      <p:bldP spid="5" grpId="0"/>
      <p:bldP spid="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8598" name="文本框 4"/>
          <p:cNvSpPr txBox="1"/>
          <p:nvPr/>
        </p:nvSpPr>
        <p:spPr>
          <a:xfrm>
            <a:off x="1905635" y="38735"/>
            <a:ext cx="7118350" cy="460375"/>
          </a:xfrm>
          <a:prstGeom prst="rect">
            <a:avLst/>
          </a:prstGeom>
          <a:noFill/>
        </p:spPr>
        <p:txBody>
          <a:bodyPr wrap="square" rtlCol="0">
            <a:spAutoFit/>
          </a:bodyPr>
          <a:p>
            <a:pPr lvl="0" algn="l"/>
            <a:r>
              <a:rPr lang="zh-CN" altLang="en-US" sz="2400" b="1" dirty="0">
                <a:solidFill>
                  <a:schemeClr val="accent2"/>
                </a:solidFill>
                <a:latin typeface="+mj-ea"/>
                <a:cs typeface="Arial" panose="020B0604020202020204" pitchFamily="34" charset="0"/>
                <a:sym typeface="+mn-ea"/>
              </a:rPr>
              <a:t> （《</a:t>
            </a:r>
            <a:r>
              <a:rPr lang="en-US" altLang="zh-CN" sz="2400" b="1" dirty="0">
                <a:solidFill>
                  <a:schemeClr val="accent2"/>
                </a:solidFill>
                <a:latin typeface="+mj-ea"/>
                <a:cs typeface="Arial" panose="020B0604020202020204" pitchFamily="34" charset="0"/>
                <a:sym typeface="+mn-ea"/>
              </a:rPr>
              <a:t>BBC</a:t>
            </a:r>
            <a:r>
              <a:rPr lang="zh-CN" altLang="en-US" sz="2400" b="1" dirty="0">
                <a:solidFill>
                  <a:schemeClr val="accent2"/>
                </a:solidFill>
                <a:latin typeface="+mj-ea"/>
                <a:cs typeface="Arial" panose="020B0604020202020204" pitchFamily="34" charset="0"/>
                <a:sym typeface="+mn-ea"/>
              </a:rPr>
              <a:t>乡村档案》2022年3月刊 </a:t>
            </a:r>
            <a:r>
              <a:rPr lang="en-US" altLang="zh-CN" sz="2400" b="1" dirty="0">
                <a:solidFill>
                  <a:schemeClr val="accent2"/>
                </a:solidFill>
                <a:latin typeface="+mj-ea"/>
                <a:cs typeface="Arial" panose="020B0604020202020204" pitchFamily="34" charset="0"/>
                <a:sym typeface="+mn-ea"/>
              </a:rPr>
              <a:t>68</a:t>
            </a:r>
            <a:r>
              <a:rPr lang="zh-CN" altLang="en-US" sz="2400" b="1" dirty="0">
                <a:solidFill>
                  <a:schemeClr val="accent2"/>
                </a:solidFill>
                <a:latin typeface="+mj-ea"/>
                <a:cs typeface="Arial" panose="020B0604020202020204" pitchFamily="34" charset="0"/>
                <a:sym typeface="+mn-ea"/>
              </a:rPr>
              <a:t>页）</a:t>
            </a:r>
            <a:endParaRPr lang="zh-CN" altLang="en-US" sz="2400" b="1" dirty="0">
              <a:solidFill>
                <a:schemeClr val="accent2"/>
              </a:solidFill>
              <a:latin typeface="+mj-ea"/>
              <a:cs typeface="Arial" panose="020B0604020202020204" pitchFamily="34" charset="0"/>
              <a:sym typeface="+mn-ea"/>
            </a:endParaRPr>
          </a:p>
        </p:txBody>
      </p:sp>
      <p:sp>
        <p:nvSpPr>
          <p:cNvPr id="184" name="文本框 16"/>
          <p:cNvSpPr txBox="1"/>
          <p:nvPr/>
        </p:nvSpPr>
        <p:spPr>
          <a:xfrm>
            <a:off x="-3810" y="0"/>
            <a:ext cx="2101215" cy="521970"/>
          </a:xfrm>
          <a:prstGeom prst="rect">
            <a:avLst/>
          </a:prstGeom>
          <a:solidFill>
            <a:schemeClr val="accent6"/>
          </a:solidFill>
        </p:spPr>
        <p:txBody>
          <a:bodyPr wrap="square" lIns="91440" tIns="45720" rIns="91440" bIns="45720" rtlCol="0">
            <a:spAutoFit/>
          </a:bodyPr>
          <a:lstStyle>
            <a:lvl1pPr>
              <a:defRPr sz="2800" b="1">
                <a:solidFill>
                  <a:srgbClr val="FFFFFF"/>
                </a:solidFill>
              </a:defRPr>
            </a:lvl1pPr>
          </a:lstStyle>
          <a:p>
            <a:pPr lvl="0" algn="l"/>
            <a:r>
              <a:rPr kumimoji="1" lang="zh-CN" dirty="0">
                <a:solidFill>
                  <a:schemeClr val="lt1"/>
                </a:solidFill>
                <a:latin typeface="微软雅黑" panose="020B0503020204020204" charset="-122"/>
                <a:ea typeface="微软雅黑" panose="020B0503020204020204" charset="-122"/>
                <a:cs typeface="微软雅黑" panose="020B0503020204020204" charset="-122"/>
                <a:sym typeface="+mn-ea"/>
              </a:rPr>
              <a:t>语篇填空</a:t>
            </a:r>
            <a:r>
              <a:rPr kumimoji="1" lang="en-US" altLang="zh-CN" dirty="0">
                <a:solidFill>
                  <a:schemeClr val="lt1"/>
                </a:solidFill>
                <a:latin typeface="微软雅黑" panose="020B0503020204020204" charset="-122"/>
                <a:ea typeface="微软雅黑" panose="020B0503020204020204" charset="-122"/>
                <a:cs typeface="微软雅黑" panose="020B0503020204020204" charset="-122"/>
                <a:sym typeface="+mn-ea"/>
              </a:rPr>
              <a:t> 4</a:t>
            </a:r>
            <a:endParaRPr kumimoji="1" lang="en-US" altLang="zh-CN" dirty="0">
              <a:solidFill>
                <a:schemeClr val="lt1"/>
              </a:solidFill>
              <a:latin typeface="微软雅黑" panose="020B0503020204020204" charset="-122"/>
              <a:ea typeface="微软雅黑" panose="020B0503020204020204" charset="-122"/>
              <a:cs typeface="微软雅黑" panose="020B0503020204020204" charset="-122"/>
              <a:sym typeface="+mn-ea"/>
            </a:endParaRPr>
          </a:p>
        </p:txBody>
      </p:sp>
      <p:sp>
        <p:nvSpPr>
          <p:cNvPr id="43" name="文本框 42"/>
          <p:cNvSpPr txBox="1"/>
          <p:nvPr/>
        </p:nvSpPr>
        <p:spPr>
          <a:xfrm>
            <a:off x="635" y="527050"/>
            <a:ext cx="4900930" cy="4892675"/>
          </a:xfrm>
          <a:prstGeom prst="rect">
            <a:avLst/>
          </a:prstGeom>
          <a:noFill/>
        </p:spPr>
        <p:txBody>
          <a:bodyPr wrap="square" rtlCol="0">
            <a:spAutoFit/>
          </a:bodyPr>
          <a:p>
            <a:r>
              <a:rPr sz="2600">
                <a:latin typeface="Times New Roman" panose="02020603050405020304" charset="0"/>
                <a:cs typeface="Times New Roman" panose="02020603050405020304" charset="0"/>
                <a:sym typeface="+mn-ea"/>
              </a:rPr>
              <a:t>On a clear summer’s evening, long after sunset, you</a:t>
            </a:r>
            <a:r>
              <a:rPr lang="en-US" sz="2600">
                <a:latin typeface="Times New Roman" panose="02020603050405020304" charset="0"/>
                <a:cs typeface="Times New Roman" panose="02020603050405020304" charset="0"/>
                <a:sym typeface="+mn-ea"/>
              </a:rPr>
              <a:t> </a:t>
            </a:r>
            <a:r>
              <a:rPr sz="2600">
                <a:latin typeface="Times New Roman" panose="02020603050405020304" charset="0"/>
                <a:cs typeface="Times New Roman" panose="02020603050405020304" charset="0"/>
                <a:sym typeface="+mn-ea"/>
              </a:rPr>
              <a:t>might see a</a:t>
            </a:r>
            <a:r>
              <a:rPr lang="en-US" sz="2600">
                <a:latin typeface="Times New Roman" panose="02020603050405020304" charset="0"/>
                <a:cs typeface="Times New Roman" panose="02020603050405020304" charset="0"/>
                <a:sym typeface="+mn-ea"/>
              </a:rPr>
              <a:t> _________ (mystery)</a:t>
            </a:r>
            <a:r>
              <a:rPr sz="2600">
                <a:solidFill>
                  <a:srgbClr val="FF0000"/>
                </a:solidFill>
                <a:latin typeface="Times New Roman" panose="02020603050405020304" charset="0"/>
                <a:cs typeface="Times New Roman" panose="02020603050405020304" charset="0"/>
                <a:sym typeface="+mn-ea"/>
              </a:rPr>
              <a:t> </a:t>
            </a:r>
            <a:r>
              <a:rPr lang="en-US" sz="2600" dirty="0">
                <a:solidFill>
                  <a:srgbClr val="3333FF"/>
                </a:solidFill>
                <a:latin typeface="Times New Roman" panose="02020603050405020304" charset="0"/>
                <a:ea typeface="Times New Roman" panose="02020603050405020304"/>
                <a:cs typeface="Times New Roman" panose="02020603050405020304" charset="0"/>
                <a:sym typeface="+mn-ea"/>
              </a:rPr>
              <a:t>glow </a:t>
            </a:r>
            <a:r>
              <a:rPr sz="2600">
                <a:latin typeface="Times New Roman" panose="02020603050405020304" charset="0"/>
                <a:cs typeface="Times New Roman" panose="02020603050405020304" charset="0"/>
                <a:sym typeface="+mn-ea"/>
              </a:rPr>
              <a:t>when you look into the northern sky.</a:t>
            </a:r>
            <a:r>
              <a:rPr lang="en-US" sz="2600">
                <a:latin typeface="Times New Roman" panose="02020603050405020304" charset="0"/>
                <a:cs typeface="Times New Roman" panose="02020603050405020304" charset="0"/>
                <a:sym typeface="+mn-ea"/>
              </a:rPr>
              <a:t> </a:t>
            </a:r>
            <a:r>
              <a:rPr sz="2600">
                <a:latin typeface="Times New Roman" panose="02020603050405020304" charset="0"/>
                <a:cs typeface="Times New Roman" panose="02020603050405020304" charset="0"/>
                <a:sym typeface="+mn-ea"/>
              </a:rPr>
              <a:t>These rare noctilucent </a:t>
            </a:r>
            <a:r>
              <a:rPr lang="en-US" sz="2600">
                <a:latin typeface="Times New Roman" panose="02020603050405020304" charset="0"/>
                <a:cs typeface="Times New Roman" panose="02020603050405020304" charset="0"/>
                <a:sym typeface="+mn-ea"/>
              </a:rPr>
              <a:t>(</a:t>
            </a:r>
            <a:r>
              <a:rPr lang="en-US" sz="2300">
                <a:latin typeface="Times New Roman" panose="02020603050405020304" charset="0"/>
                <a:cs typeface="Times New Roman" panose="02020603050405020304" charset="0"/>
                <a:sym typeface="+mn-ea"/>
              </a:rPr>
              <a:t>夜光的</a:t>
            </a:r>
            <a:r>
              <a:rPr lang="en-US" sz="2600">
                <a:latin typeface="Times New Roman" panose="02020603050405020304" charset="0"/>
                <a:cs typeface="Times New Roman" panose="02020603050405020304" charset="0"/>
                <a:sym typeface="+mn-ea"/>
              </a:rPr>
              <a:t>) </a:t>
            </a:r>
            <a:r>
              <a:rPr sz="2600">
                <a:latin typeface="Times New Roman" panose="02020603050405020304" charset="0"/>
                <a:cs typeface="Times New Roman" panose="02020603050405020304" charset="0"/>
                <a:sym typeface="+mn-ea"/>
              </a:rPr>
              <a:t>clouds </a:t>
            </a:r>
            <a:r>
              <a:rPr lang="en-US" sz="2600">
                <a:latin typeface="Times New Roman" panose="02020603050405020304" charset="0"/>
                <a:cs typeface="Times New Roman" panose="02020603050405020304" charset="0"/>
                <a:sym typeface="+mn-ea"/>
              </a:rPr>
              <a:t>_______</a:t>
            </a:r>
            <a:r>
              <a:rPr sz="2600">
                <a:latin typeface="Times New Roman" panose="02020603050405020304" charset="0"/>
                <a:cs typeface="Times New Roman" panose="02020603050405020304" charset="0"/>
                <a:sym typeface="+mn-ea"/>
              </a:rPr>
              <a:t> </a:t>
            </a:r>
            <a:r>
              <a:rPr lang="en-US" sz="2600">
                <a:latin typeface="Times New Roman" panose="02020603050405020304" charset="0"/>
                <a:cs typeface="Times New Roman" panose="02020603050405020304" charset="0"/>
                <a:sym typeface="+mn-ea"/>
              </a:rPr>
              <a:t>(see) </a:t>
            </a:r>
            <a:r>
              <a:rPr sz="2600">
                <a:latin typeface="Times New Roman" panose="02020603050405020304" charset="0"/>
                <a:cs typeface="Times New Roman" panose="02020603050405020304" charset="0"/>
                <a:sym typeface="+mn-ea"/>
              </a:rPr>
              <a:t>at</a:t>
            </a:r>
            <a:r>
              <a:rPr lang="en-US" sz="2600">
                <a:latin typeface="Times New Roman" panose="02020603050405020304" charset="0"/>
                <a:cs typeface="Times New Roman" panose="02020603050405020304" charset="0"/>
                <a:sym typeface="+mn-ea"/>
              </a:rPr>
              <a:t> </a:t>
            </a:r>
            <a:r>
              <a:rPr sz="2600">
                <a:latin typeface="Times New Roman" panose="02020603050405020304" charset="0"/>
                <a:cs typeface="Times New Roman" panose="02020603050405020304" charset="0"/>
                <a:sym typeface="+mn-ea"/>
              </a:rPr>
              <a:t>this odd time because,</a:t>
            </a:r>
            <a:r>
              <a:rPr lang="en-US" sz="2600">
                <a:latin typeface="Times New Roman" panose="02020603050405020304" charset="0"/>
                <a:cs typeface="Times New Roman" panose="02020603050405020304" charset="0"/>
                <a:sym typeface="+mn-ea"/>
              </a:rPr>
              <a:t> </a:t>
            </a:r>
            <a:r>
              <a:rPr sz="2600">
                <a:latin typeface="Times New Roman" panose="02020603050405020304" charset="0"/>
                <a:cs typeface="Times New Roman" panose="02020603050405020304" charset="0"/>
                <a:sym typeface="+mn-ea"/>
              </a:rPr>
              <a:t>while the sun</a:t>
            </a:r>
            <a:r>
              <a:rPr lang="en-US" sz="2600">
                <a:latin typeface="Times New Roman" panose="02020603050405020304" charset="0"/>
                <a:cs typeface="Times New Roman" panose="02020603050405020304" charset="0"/>
                <a:sym typeface="+mn-ea"/>
              </a:rPr>
              <a:t> </a:t>
            </a:r>
            <a:r>
              <a:rPr sz="2600">
                <a:latin typeface="Times New Roman" panose="02020603050405020304" charset="0"/>
                <a:cs typeface="Times New Roman" panose="02020603050405020304" charset="0"/>
                <a:sym typeface="+mn-ea"/>
              </a:rPr>
              <a:t>may have disappeared at ground level, at </a:t>
            </a:r>
            <a:r>
              <a:rPr lang="en-US" sz="2600">
                <a:latin typeface="Times New Roman" panose="02020603050405020304" charset="0"/>
                <a:cs typeface="Times New Roman" panose="02020603050405020304" charset="0"/>
                <a:sym typeface="+mn-ea"/>
              </a:rPr>
              <a:t>___</a:t>
            </a:r>
            <a:r>
              <a:rPr sz="2600">
                <a:latin typeface="Times New Roman" panose="02020603050405020304" charset="0"/>
                <a:cs typeface="Times New Roman" panose="02020603050405020304" charset="0"/>
                <a:sym typeface="+mn-ea"/>
              </a:rPr>
              <a:t> height of around 200,000</a:t>
            </a:r>
            <a:r>
              <a:rPr lang="en-US" sz="2600">
                <a:latin typeface="Times New Roman" panose="02020603050405020304" charset="0"/>
                <a:cs typeface="Times New Roman" panose="02020603050405020304" charset="0"/>
                <a:sym typeface="+mn-ea"/>
              </a:rPr>
              <a:t> </a:t>
            </a:r>
            <a:r>
              <a:rPr sz="2600">
                <a:latin typeface="Times New Roman" panose="02020603050405020304" charset="0"/>
                <a:cs typeface="Times New Roman" panose="02020603050405020304" charset="0"/>
                <a:sym typeface="+mn-ea"/>
              </a:rPr>
              <a:t>feet, it’s still shining</a:t>
            </a:r>
            <a:r>
              <a:rPr lang="en-US" sz="2600">
                <a:latin typeface="Times New Roman" panose="02020603050405020304" charset="0"/>
                <a:cs typeface="Times New Roman" panose="02020603050405020304" charset="0"/>
                <a:sym typeface="+mn-ea"/>
              </a:rPr>
              <a:t> brightly</a:t>
            </a:r>
            <a:r>
              <a:rPr sz="2600">
                <a:latin typeface="Times New Roman" panose="02020603050405020304" charset="0"/>
                <a:cs typeface="Times New Roman" panose="02020603050405020304" charset="0"/>
                <a:sym typeface="+mn-ea"/>
              </a:rPr>
              <a:t>.</a:t>
            </a:r>
            <a:r>
              <a:rPr lang="en-US" sz="2600">
                <a:latin typeface="Times New Roman" panose="02020603050405020304" charset="0"/>
                <a:cs typeface="Times New Roman" panose="02020603050405020304" charset="0"/>
                <a:sym typeface="+mn-ea"/>
              </a:rPr>
              <a:t> ________ (glow)</a:t>
            </a:r>
            <a:r>
              <a:rPr sz="2600">
                <a:solidFill>
                  <a:srgbClr val="FF0000"/>
                </a:solidFill>
                <a:latin typeface="Times New Roman" panose="02020603050405020304" charset="0"/>
                <a:cs typeface="Times New Roman" panose="02020603050405020304" charset="0"/>
                <a:sym typeface="+mn-ea"/>
              </a:rPr>
              <a:t> </a:t>
            </a:r>
            <a:r>
              <a:rPr sz="2600">
                <a:latin typeface="Times New Roman" panose="02020603050405020304" charset="0"/>
                <a:cs typeface="Times New Roman" panose="02020603050405020304" charset="0"/>
                <a:sym typeface="+mn-ea"/>
              </a:rPr>
              <a:t>from</a:t>
            </a:r>
            <a:r>
              <a:rPr lang="en-US" sz="2600">
                <a:latin typeface="Times New Roman" panose="02020603050405020304" charset="0"/>
                <a:cs typeface="Times New Roman" panose="02020603050405020304" charset="0"/>
                <a:sym typeface="+mn-ea"/>
              </a:rPr>
              <a:t> </a:t>
            </a:r>
            <a:r>
              <a:rPr sz="2600">
                <a:latin typeface="Times New Roman" panose="02020603050405020304" charset="0"/>
                <a:cs typeface="Times New Roman" panose="02020603050405020304" charset="0"/>
                <a:sym typeface="+mn-ea"/>
              </a:rPr>
              <a:t>the outer</a:t>
            </a:r>
            <a:r>
              <a:rPr lang="en-US" sz="2600">
                <a:latin typeface="Times New Roman" panose="02020603050405020304" charset="0"/>
                <a:cs typeface="Times New Roman" panose="02020603050405020304" charset="0"/>
                <a:sym typeface="+mn-ea"/>
              </a:rPr>
              <a:t> _______ (reach)</a:t>
            </a:r>
            <a:r>
              <a:rPr sz="2600">
                <a:solidFill>
                  <a:srgbClr val="FF0000"/>
                </a:solidFill>
                <a:latin typeface="Times New Roman" panose="02020603050405020304" charset="0"/>
                <a:cs typeface="Times New Roman" panose="02020603050405020304" charset="0"/>
                <a:sym typeface="+mn-ea"/>
              </a:rPr>
              <a:t> </a:t>
            </a:r>
            <a:r>
              <a:rPr sz="2600">
                <a:latin typeface="Times New Roman" panose="02020603050405020304" charset="0"/>
                <a:cs typeface="Times New Roman" panose="02020603050405020304" charset="0"/>
                <a:sym typeface="+mn-ea"/>
              </a:rPr>
              <a:t>of</a:t>
            </a:r>
            <a:r>
              <a:rPr lang="en-US" sz="2600">
                <a:latin typeface="Times New Roman" panose="02020603050405020304" charset="0"/>
                <a:cs typeface="Times New Roman" panose="02020603050405020304" charset="0"/>
                <a:sym typeface="+mn-ea"/>
              </a:rPr>
              <a:t> </a:t>
            </a:r>
            <a:r>
              <a:rPr sz="2600">
                <a:latin typeface="Times New Roman" panose="02020603050405020304" charset="0"/>
                <a:cs typeface="Times New Roman" panose="02020603050405020304" charset="0"/>
                <a:sym typeface="+mn-ea"/>
              </a:rPr>
              <a:t>the </a:t>
            </a:r>
            <a:r>
              <a:rPr lang="en-US" sz="2600">
                <a:latin typeface="Times New Roman" panose="02020603050405020304" charset="0"/>
                <a:cs typeface="Times New Roman" panose="02020603050405020304" charset="0"/>
                <a:sym typeface="+mn-ea"/>
              </a:rPr>
              <a:t>atmosphere,</a:t>
            </a:r>
            <a:endParaRPr lang="en-US" sz="2600">
              <a:latin typeface="Times New Roman" panose="02020603050405020304" charset="0"/>
              <a:cs typeface="Times New Roman" panose="02020603050405020304" charset="0"/>
              <a:sym typeface="+mn-ea"/>
            </a:endParaRPr>
          </a:p>
        </p:txBody>
      </p:sp>
      <p:sp>
        <p:nvSpPr>
          <p:cNvPr id="49" name="文本框 48"/>
          <p:cNvSpPr txBox="1"/>
          <p:nvPr/>
        </p:nvSpPr>
        <p:spPr>
          <a:xfrm>
            <a:off x="87630" y="4502150"/>
            <a:ext cx="1596390" cy="49149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a:sym typeface="+mn-ea"/>
              </a:rPr>
              <a:t>Glowing</a:t>
            </a:r>
            <a:endParaRPr lang="en-US" altLang="zh-CN" dirty="0">
              <a:sym typeface="+mn-ea"/>
            </a:endParaRPr>
          </a:p>
        </p:txBody>
      </p:sp>
      <p:sp>
        <p:nvSpPr>
          <p:cNvPr id="51" name="文本框 50"/>
          <p:cNvSpPr txBox="1"/>
          <p:nvPr/>
        </p:nvSpPr>
        <p:spPr>
          <a:xfrm>
            <a:off x="109220" y="4911725"/>
            <a:ext cx="1680210" cy="49149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a:sym typeface="+mn-ea"/>
              </a:rPr>
              <a:t>reaches</a:t>
            </a:r>
            <a:endParaRPr lang="en-US" altLang="zh-CN" dirty="0">
              <a:sym typeface="+mn-ea"/>
            </a:endParaRPr>
          </a:p>
        </p:txBody>
      </p:sp>
      <p:sp>
        <p:nvSpPr>
          <p:cNvPr id="52" name="文本框 51"/>
          <p:cNvSpPr txBox="1"/>
          <p:nvPr/>
        </p:nvSpPr>
        <p:spPr>
          <a:xfrm>
            <a:off x="458470" y="3696970"/>
            <a:ext cx="859155" cy="49149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lang="en-US" dirty="0">
                <a:sym typeface="+mn-ea"/>
              </a:rPr>
              <a:t>a</a:t>
            </a:r>
            <a:endParaRPr lang="en-US" altLang="zh-CN" dirty="0">
              <a:sym typeface="+mn-ea"/>
            </a:endParaRPr>
          </a:p>
        </p:txBody>
      </p:sp>
      <p:sp>
        <p:nvSpPr>
          <p:cNvPr id="53" name="文本框 52"/>
          <p:cNvSpPr txBox="1"/>
          <p:nvPr/>
        </p:nvSpPr>
        <p:spPr>
          <a:xfrm>
            <a:off x="982980" y="2525395"/>
            <a:ext cx="1315085" cy="49149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lang="en-US" dirty="0">
                <a:sym typeface="+mn-ea"/>
              </a:rPr>
              <a:t>are seen </a:t>
            </a:r>
            <a:endParaRPr lang="en-US" altLang="zh-CN" dirty="0">
              <a:sym typeface="+mn-ea"/>
            </a:endParaRPr>
          </a:p>
        </p:txBody>
      </p:sp>
      <p:sp>
        <p:nvSpPr>
          <p:cNvPr id="5" name="文本框 4"/>
          <p:cNvSpPr txBox="1"/>
          <p:nvPr/>
        </p:nvSpPr>
        <p:spPr>
          <a:xfrm>
            <a:off x="33655" y="1343660"/>
            <a:ext cx="1840865" cy="49149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lang="en-US" altLang="zh-CN">
                <a:sym typeface="+mn-ea"/>
              </a:rPr>
              <a:t>mysterious</a:t>
            </a:r>
            <a:endParaRPr lang="en-US" altLang="zh-CN" dirty="0">
              <a:sym typeface="+mn-ea"/>
            </a:endParaRPr>
          </a:p>
        </p:txBody>
      </p:sp>
      <p:pic>
        <p:nvPicPr>
          <p:cNvPr id="7" name="图片 6"/>
          <p:cNvPicPr>
            <a:picLocks noChangeAspect="1"/>
          </p:cNvPicPr>
          <p:nvPr/>
        </p:nvPicPr>
        <p:blipFill>
          <a:blip r:embed="rId1"/>
          <a:stretch>
            <a:fillRect/>
          </a:stretch>
        </p:blipFill>
        <p:spPr>
          <a:xfrm>
            <a:off x="4851400" y="497205"/>
            <a:ext cx="7320915" cy="4678045"/>
          </a:xfrm>
          <a:prstGeom prst="rect">
            <a:avLst/>
          </a:prstGeom>
        </p:spPr>
      </p:pic>
      <p:pic>
        <p:nvPicPr>
          <p:cNvPr id="8" name="图片 7"/>
          <p:cNvPicPr>
            <a:picLocks noChangeAspect="1"/>
          </p:cNvPicPr>
          <p:nvPr/>
        </p:nvPicPr>
        <p:blipFill>
          <a:blip r:embed="rId2"/>
          <a:stretch>
            <a:fillRect/>
          </a:stretch>
        </p:blipFill>
        <p:spPr>
          <a:xfrm>
            <a:off x="4900930" y="659130"/>
            <a:ext cx="2390775" cy="314325"/>
          </a:xfrm>
          <a:prstGeom prst="rect">
            <a:avLst/>
          </a:prstGeom>
        </p:spPr>
      </p:pic>
      <p:sp>
        <p:nvSpPr>
          <p:cNvPr id="9" name="文本框 8"/>
          <p:cNvSpPr txBox="1"/>
          <p:nvPr/>
        </p:nvSpPr>
        <p:spPr>
          <a:xfrm>
            <a:off x="109220" y="5415280"/>
            <a:ext cx="12063730" cy="1845310"/>
          </a:xfrm>
          <a:prstGeom prst="rect">
            <a:avLst/>
          </a:prstGeom>
          <a:noFill/>
        </p:spPr>
        <p:txBody>
          <a:bodyPr wrap="square" rtlCol="0">
            <a:spAutoFit/>
          </a:bodyPr>
          <a:p>
            <a:r>
              <a:rPr sz="2600">
                <a:latin typeface="Times New Roman" panose="02020603050405020304" charset="0"/>
                <a:cs typeface="Times New Roman" panose="02020603050405020304" charset="0"/>
                <a:sym typeface="+mn-ea"/>
              </a:rPr>
              <a:t>these clouds are higher</a:t>
            </a:r>
            <a:r>
              <a:rPr lang="en-US" sz="2600">
                <a:latin typeface="Times New Roman" panose="02020603050405020304" charset="0"/>
                <a:cs typeface="Times New Roman" panose="02020603050405020304" charset="0"/>
                <a:sym typeface="+mn-ea"/>
              </a:rPr>
              <a:t> </a:t>
            </a:r>
            <a:r>
              <a:rPr sz="2600">
                <a:latin typeface="Times New Roman" panose="02020603050405020304" charset="0"/>
                <a:cs typeface="Times New Roman" panose="02020603050405020304" charset="0"/>
                <a:sym typeface="+mn-ea"/>
              </a:rPr>
              <a:t>than any other.</a:t>
            </a:r>
            <a:r>
              <a:rPr lang="en-US" sz="2600">
                <a:latin typeface="Times New Roman" panose="02020603050405020304" charset="0"/>
                <a:cs typeface="Times New Roman" panose="02020603050405020304" charset="0"/>
                <a:sym typeface="+mn-ea"/>
              </a:rPr>
              <a:t> </a:t>
            </a:r>
            <a:r>
              <a:rPr sz="2600">
                <a:latin typeface="Times New Roman" panose="02020603050405020304" charset="0"/>
                <a:cs typeface="Times New Roman" panose="02020603050405020304" charset="0"/>
                <a:sym typeface="+mn-ea"/>
              </a:rPr>
              <a:t>They appear </a:t>
            </a:r>
            <a:r>
              <a:rPr lang="en-US" sz="2600">
                <a:latin typeface="Times New Roman" panose="02020603050405020304" charset="0"/>
                <a:cs typeface="Times New Roman" panose="02020603050405020304" charset="0"/>
                <a:sym typeface="+mn-ea"/>
              </a:rPr>
              <a:t>___ </a:t>
            </a:r>
            <a:r>
              <a:rPr sz="2600">
                <a:latin typeface="Times New Roman" panose="02020603050405020304" charset="0"/>
                <a:cs typeface="Times New Roman" panose="02020603050405020304" charset="0"/>
                <a:sym typeface="+mn-ea"/>
              </a:rPr>
              <a:t>thin streaky clouds</a:t>
            </a:r>
            <a:r>
              <a:rPr lang="en-US" sz="2600">
                <a:latin typeface="Times New Roman" panose="02020603050405020304" charset="0"/>
                <a:cs typeface="Times New Roman" panose="02020603050405020304" charset="0"/>
                <a:sym typeface="+mn-ea"/>
              </a:rPr>
              <a:t> </a:t>
            </a:r>
            <a:r>
              <a:rPr sz="2600">
                <a:latin typeface="Times New Roman" panose="02020603050405020304" charset="0"/>
                <a:cs typeface="Times New Roman" panose="02020603050405020304" charset="0"/>
                <a:sym typeface="+mn-ea"/>
              </a:rPr>
              <a:t>with a sometimes silvery luminescence and tend to only be seen at high latitudes,</a:t>
            </a:r>
            <a:r>
              <a:rPr lang="en-US" sz="2600">
                <a:latin typeface="Times New Roman" panose="02020603050405020304" charset="0"/>
                <a:cs typeface="Times New Roman" panose="02020603050405020304" charset="0"/>
                <a:sym typeface="+mn-ea"/>
              </a:rPr>
              <a:t> ______ </a:t>
            </a:r>
            <a:r>
              <a:rPr sz="2600">
                <a:latin typeface="Times New Roman" panose="02020603050405020304" charset="0"/>
                <a:cs typeface="Times New Roman" panose="02020603050405020304" charset="0"/>
                <a:sym typeface="+mn-ea"/>
              </a:rPr>
              <a:t>means the</a:t>
            </a:r>
            <a:r>
              <a:rPr lang="en-US" sz="2600">
                <a:latin typeface="Times New Roman" panose="02020603050405020304" charset="0"/>
                <a:cs typeface="Times New Roman" panose="02020603050405020304" charset="0"/>
                <a:sym typeface="+mn-ea"/>
              </a:rPr>
              <a:t>  </a:t>
            </a:r>
            <a:r>
              <a:rPr sz="2600">
                <a:latin typeface="Times New Roman" panose="02020603050405020304" charset="0"/>
                <a:cs typeface="Times New Roman" panose="02020603050405020304" charset="0"/>
                <a:sym typeface="+mn-ea"/>
              </a:rPr>
              <a:t>UK</a:t>
            </a:r>
            <a:r>
              <a:rPr lang="en-US" sz="2600">
                <a:latin typeface="Times New Roman" panose="02020603050405020304" charset="0"/>
                <a:cs typeface="Times New Roman" panose="02020603050405020304" charset="0"/>
                <a:sym typeface="+mn-ea"/>
              </a:rPr>
              <a:t> </a:t>
            </a:r>
            <a:r>
              <a:rPr sz="2600">
                <a:latin typeface="Times New Roman" panose="02020603050405020304" charset="0"/>
                <a:cs typeface="Times New Roman" panose="02020603050405020304" charset="0"/>
                <a:sym typeface="+mn-ea"/>
              </a:rPr>
              <a:t>is</a:t>
            </a:r>
            <a:r>
              <a:rPr lang="en-US" sz="2600">
                <a:latin typeface="Times New Roman" panose="02020603050405020304" charset="0"/>
                <a:cs typeface="Times New Roman" panose="02020603050405020304" charset="0"/>
                <a:sym typeface="+mn-ea"/>
              </a:rPr>
              <a:t> </a:t>
            </a:r>
            <a:r>
              <a:rPr sz="2600">
                <a:latin typeface="Times New Roman" panose="02020603050405020304" charset="0"/>
                <a:cs typeface="Times New Roman" panose="02020603050405020304" charset="0"/>
                <a:sym typeface="+mn-ea"/>
              </a:rPr>
              <a:t>well placed to see them</a:t>
            </a:r>
            <a:r>
              <a:rPr lang="en-US" sz="2600">
                <a:latin typeface="Times New Roman" panose="02020603050405020304" charset="0"/>
                <a:cs typeface="Times New Roman" panose="02020603050405020304" charset="0"/>
                <a:sym typeface="+mn-ea"/>
              </a:rPr>
              <a:t>.</a:t>
            </a:r>
            <a:endParaRPr lang="en-US" sz="2600">
              <a:latin typeface="Times New Roman" panose="02020603050405020304" charset="0"/>
              <a:cs typeface="Times New Roman" panose="02020603050405020304" charset="0"/>
              <a:sym typeface="+mn-ea"/>
            </a:endParaRPr>
          </a:p>
          <a:p>
            <a:endParaRPr lang="en-US">
              <a:latin typeface="Times New Roman" panose="02020603050405020304" charset="0"/>
              <a:cs typeface="Times New Roman" panose="02020603050405020304" charset="0"/>
              <a:sym typeface="+mn-ea"/>
            </a:endParaRPr>
          </a:p>
          <a:p>
            <a:endParaRPr lang="zh-CN" altLang="en-US"/>
          </a:p>
        </p:txBody>
      </p:sp>
      <p:sp>
        <p:nvSpPr>
          <p:cNvPr id="10" name="文本框 9"/>
          <p:cNvSpPr txBox="1"/>
          <p:nvPr/>
        </p:nvSpPr>
        <p:spPr>
          <a:xfrm>
            <a:off x="7101840" y="5435600"/>
            <a:ext cx="825500" cy="49149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lang="en-US">
                <a:sym typeface="+mn-ea"/>
              </a:rPr>
              <a:t>as </a:t>
            </a:r>
            <a:endParaRPr lang="en-US" dirty="0">
              <a:sym typeface="+mn-ea"/>
            </a:endParaRPr>
          </a:p>
        </p:txBody>
      </p:sp>
      <p:sp>
        <p:nvSpPr>
          <p:cNvPr id="11" name="文本框 10"/>
          <p:cNvSpPr txBox="1"/>
          <p:nvPr/>
        </p:nvSpPr>
        <p:spPr>
          <a:xfrm>
            <a:off x="10079355" y="5825490"/>
            <a:ext cx="1835150" cy="491490"/>
          </a:xfrm>
          <a:prstGeom prst="rect">
            <a:avLst/>
          </a:prstGeom>
          <a:noFill/>
        </p:spPr>
        <p:txBody>
          <a:bodyPr wrap="square"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defRPr sz="2600">
                <a:solidFill>
                  <a:srgbClr val="FF0000"/>
                </a:solidFill>
                <a:latin typeface="Times New Roman" panose="02020603050405020304" charset="0"/>
                <a:cs typeface="Times New Roman" panose="02020603050405020304" charset="0"/>
              </a:defRPr>
            </a:lvl1pPr>
          </a:lstStyle>
          <a:p>
            <a:r>
              <a:rPr lang="en-US">
                <a:sym typeface="+mn-ea"/>
              </a:rPr>
              <a:t>which</a:t>
            </a:r>
            <a:endParaRPr lang="en-US" altLang="zh-CN" dirty="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blinds(horizontal)">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linds(horizontal)">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blinds(horizontal)">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blinds(horizontal)">
                                      <p:cBhvr>
                                        <p:cTn id="27" dur="5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1" grpId="0"/>
      <p:bldP spid="51" grpId="1"/>
      <p:bldP spid="52" grpId="0"/>
      <p:bldP spid="52" grpId="1"/>
      <p:bldP spid="53" grpId="0"/>
      <p:bldP spid="53" grpId="1"/>
      <p:bldP spid="5" grpId="0"/>
      <p:bldP spid="5" grpId="1"/>
      <p:bldP spid="10" grpId="0"/>
      <p:bldP spid="10" grpId="1"/>
      <p:bldP spid="11" grpId="0"/>
      <p:bldP spid="1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txBox="1"/>
          <p:nvPr/>
        </p:nvSpPr>
        <p:spPr>
          <a:xfrm>
            <a:off x="46990" y="577850"/>
            <a:ext cx="12098655" cy="6720840"/>
          </a:xfrm>
          <a:prstGeom prst="rect">
            <a:avLst/>
          </a:prstGeom>
          <a:noFill/>
        </p:spPr>
        <p:txBody>
          <a:bodyPr wrap="square" rtlCol="0">
            <a:spAutoFit/>
          </a:bodyPr>
          <a:lstStyle/>
          <a:p>
            <a:pPr indent="0" algn="l">
              <a:lnSpc>
                <a:spcPct val="90000"/>
              </a:lnSpc>
              <a:spcBef>
                <a:spcPts val="1000"/>
              </a:spcBef>
              <a:buClrTx/>
              <a:buSzTx/>
              <a:buFont typeface="Arial" panose="020B0604020202020204" pitchFamily="34" charset="0"/>
              <a:buNone/>
            </a:pPr>
            <a:r>
              <a:rPr lang="zh-CN" altLang="en-US" sz="2800">
                <a:latin typeface="Times New Roman" panose="02020603050405020304" charset="0"/>
                <a:ea typeface="华文中宋" panose="02010600040101010101" charset="-122"/>
                <a:cs typeface="Times New Roman" panose="02020603050405020304" charset="0"/>
                <a:sym typeface="+mn-ea"/>
              </a:rPr>
              <a:t>1. </a:t>
            </a:r>
            <a:r>
              <a:rPr lang="en-US" sz="2800">
                <a:solidFill>
                  <a:srgbClr val="3333FF"/>
                </a:solidFill>
                <a:latin typeface="Times New Roman" panose="02020603050405020304" charset="0"/>
                <a:cs typeface="Times New Roman" panose="02020603050405020304" charset="0"/>
                <a:sym typeface="+mn-ea"/>
              </a:rPr>
              <a:t>debris</a:t>
            </a:r>
            <a:r>
              <a:rPr lang="en-US" altLang="zh-CN" sz="2800">
                <a:latin typeface="Times New Roman" panose="02020603050405020304" charset="0"/>
                <a:ea typeface="华文中宋" panose="02010600040101010101" charset="-122"/>
                <a:cs typeface="Times New Roman" panose="02020603050405020304" charset="0"/>
                <a:sym typeface="+mn-ea"/>
              </a:rPr>
              <a:t>: </a:t>
            </a:r>
            <a:endParaRPr lang="en-US" altLang="zh-CN" sz="2800">
              <a:latin typeface="Times New Roman" panose="02020603050405020304" charset="0"/>
              <a:ea typeface="华文中宋" panose="02010600040101010101" charset="-122"/>
              <a:cs typeface="Times New Roman" panose="02020603050405020304" charset="0"/>
              <a:sym typeface="+mn-ea"/>
            </a:endParaRPr>
          </a:p>
          <a:p>
            <a:pPr marL="514350" indent="-514350" algn="l">
              <a:lnSpc>
                <a:spcPct val="90000"/>
              </a:lnSpc>
              <a:spcBef>
                <a:spcPts val="1000"/>
              </a:spcBef>
              <a:buClrTx/>
              <a:buSzTx/>
              <a:buFont typeface="+mj-ea"/>
              <a:buAutoNum type="circleNumDbPlain"/>
            </a:pPr>
            <a:r>
              <a:rPr lang="en-US" altLang="zh-CN" sz="2800">
                <a:latin typeface="Times New Roman" panose="02020603050405020304" charset="0"/>
                <a:ea typeface="华文中宋" panose="02010600040101010101" charset="-122"/>
                <a:cs typeface="Times New Roman" panose="02020603050405020304" charset="0"/>
                <a:sym typeface="+mn-ea"/>
              </a:rPr>
              <a:t>pieces of wood, metal, brick, etc. that are left after sth has been destroyed  </a:t>
            </a:r>
            <a:endParaRPr lang="en-US" altLang="zh-CN" sz="2800">
              <a:latin typeface="Times New Roman" panose="02020603050405020304" charset="0"/>
              <a:ea typeface="华文中宋" panose="02010600040101010101" charset="-122"/>
              <a:cs typeface="Times New Roman" panose="02020603050405020304" charset="0"/>
              <a:sym typeface="+mn-ea"/>
            </a:endParaRPr>
          </a:p>
          <a:p>
            <a:pPr algn="l">
              <a:lnSpc>
                <a:spcPct val="90000"/>
              </a:lnSpc>
              <a:spcBef>
                <a:spcPts val="1000"/>
              </a:spcBef>
              <a:buClrTx/>
              <a:buSzTx/>
              <a:buFont typeface="+mj-ea"/>
            </a:pPr>
            <a:r>
              <a:rPr lang="en-US" altLang="zh-CN" sz="2800">
                <a:latin typeface="Times New Roman" panose="02020603050405020304" charset="0"/>
                <a:ea typeface="华文中宋" panose="02010600040101010101" charset="-122"/>
                <a:cs typeface="Times New Roman" panose="02020603050405020304" charset="0"/>
                <a:sym typeface="+mn-ea"/>
              </a:rPr>
              <a:t>      </a:t>
            </a:r>
            <a:r>
              <a:rPr lang="zh-CN" altLang="en-US" sz="2800">
                <a:latin typeface="Times New Roman" panose="02020603050405020304" charset="0"/>
                <a:ea typeface="华文中宋" panose="02010600040101010101" charset="-122"/>
                <a:cs typeface="Times New Roman" panose="02020603050405020304" charset="0"/>
                <a:sym typeface="+mn-ea"/>
              </a:rPr>
              <a:t>残骸；碎片；破片</a:t>
            </a:r>
            <a:endParaRPr lang="zh-CN" altLang="en-US" sz="2800">
              <a:latin typeface="Times New Roman" panose="02020603050405020304" charset="0"/>
              <a:ea typeface="华文中宋" panose="02010600040101010101" charset="-122"/>
              <a:cs typeface="Times New Roman" panose="02020603050405020304" charset="0"/>
              <a:sym typeface="+mn-ea"/>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ea typeface="华文中宋" panose="02010600040101010101" charset="-122"/>
                <a:cs typeface="Times New Roman" panose="02020603050405020304" charset="0"/>
                <a:sym typeface="+mn-ea"/>
              </a:rPr>
              <a:t>Emergency teams are still clearing the debris from the plane crash. </a:t>
            </a:r>
            <a:endParaRPr lang="en-US" altLang="zh-CN" sz="2800">
              <a:latin typeface="Times New Roman" panose="02020603050405020304" charset="0"/>
              <a:ea typeface="华文中宋" panose="02010600040101010101" charset="-122"/>
              <a:cs typeface="Times New Roman" panose="02020603050405020304" charset="0"/>
              <a:sym typeface="+mn-ea"/>
            </a:endParaRPr>
          </a:p>
          <a:p>
            <a:pPr algn="l">
              <a:lnSpc>
                <a:spcPct val="90000"/>
              </a:lnSpc>
              <a:spcBef>
                <a:spcPts val="1000"/>
              </a:spcBef>
              <a:buClrTx/>
              <a:buSzTx/>
              <a:buFont typeface="Wingdings" panose="05000000000000000000" charset="0"/>
            </a:pPr>
            <a:r>
              <a:rPr lang="en-US" altLang="zh-CN" sz="2800">
                <a:latin typeface="Times New Roman" panose="02020603050405020304" charset="0"/>
                <a:ea typeface="华文中宋" panose="02010600040101010101" charset="-122"/>
                <a:cs typeface="Times New Roman" panose="02020603050405020304" charset="0"/>
                <a:sym typeface="+mn-ea"/>
              </a:rPr>
              <a:t>      </a:t>
            </a:r>
            <a:r>
              <a:rPr lang="zh-CN" altLang="en-US" sz="2800">
                <a:latin typeface="Times New Roman" panose="02020603050405020304" charset="0"/>
                <a:ea typeface="华文中宋" panose="02010600040101010101" charset="-122"/>
                <a:cs typeface="Times New Roman" panose="02020603050405020304" charset="0"/>
                <a:sym typeface="+mn-ea"/>
              </a:rPr>
              <a:t>各抢救小组仍在清理失事飞机的残骸。</a:t>
            </a:r>
            <a:r>
              <a:rPr lang="en-US" altLang="zh-CN" sz="2800">
                <a:latin typeface="Times New Roman" panose="02020603050405020304" charset="0"/>
                <a:ea typeface="华文中宋" panose="02010600040101010101" charset="-122"/>
                <a:cs typeface="Times New Roman" panose="02020603050405020304" charset="0"/>
                <a:sym typeface="+mn-ea"/>
              </a:rPr>
              <a:t> </a:t>
            </a:r>
            <a:endParaRPr lang="en-US" altLang="zh-CN" sz="2800">
              <a:latin typeface="Times New Roman" panose="02020603050405020304" charset="0"/>
              <a:ea typeface="华文中宋" panose="02010600040101010101" charset="-122"/>
              <a:cs typeface="Times New Roman" panose="02020603050405020304" charset="0"/>
              <a:sym typeface="+mn-ea"/>
            </a:endParaRPr>
          </a:p>
          <a:p>
            <a:pPr marL="514350" indent="-514350" algn="l">
              <a:lnSpc>
                <a:spcPct val="90000"/>
              </a:lnSpc>
              <a:spcBef>
                <a:spcPts val="1000"/>
              </a:spcBef>
              <a:buClrTx/>
              <a:buSzTx/>
              <a:buFont typeface="+mj-ea"/>
              <a:buAutoNum type="circleNumDbPlain" startAt="2"/>
            </a:pPr>
            <a:r>
              <a:rPr lang="en-US" altLang="zh-CN" sz="2800">
                <a:latin typeface="Times New Roman" panose="02020603050405020304" charset="0"/>
                <a:ea typeface="华文中宋" panose="02010600040101010101" charset="-122"/>
                <a:cs typeface="Times New Roman" panose="02020603050405020304" charset="0"/>
                <a:sym typeface="+mn-ea"/>
              </a:rPr>
              <a:t>pieces of material that are not wanted and rubbish that are left somewhere </a:t>
            </a:r>
            <a:endParaRPr lang="en-US" altLang="zh-CN" sz="2800">
              <a:latin typeface="Times New Roman" panose="02020603050405020304" charset="0"/>
              <a:ea typeface="华文中宋" panose="02010600040101010101" charset="-122"/>
              <a:cs typeface="Times New Roman" panose="02020603050405020304" charset="0"/>
              <a:sym typeface="+mn-ea"/>
            </a:endParaRPr>
          </a:p>
          <a:p>
            <a:pPr algn="l">
              <a:lnSpc>
                <a:spcPct val="90000"/>
              </a:lnSpc>
              <a:spcBef>
                <a:spcPts val="1000"/>
              </a:spcBef>
              <a:buClrTx/>
              <a:buSzTx/>
              <a:buFont typeface="+mj-ea"/>
            </a:pPr>
            <a:r>
              <a:rPr lang="en-US" altLang="zh-CN" sz="2800">
                <a:latin typeface="Times New Roman" panose="02020603050405020304" charset="0"/>
                <a:ea typeface="华文中宋" panose="02010600040101010101" charset="-122"/>
                <a:cs typeface="Times New Roman" panose="02020603050405020304" charset="0"/>
                <a:sym typeface="+mn-ea"/>
              </a:rPr>
              <a:t>      </a:t>
            </a:r>
            <a:r>
              <a:rPr lang="zh-CN" altLang="en-US" sz="2800">
                <a:latin typeface="Times New Roman" panose="02020603050405020304" charset="0"/>
                <a:ea typeface="华文中宋" panose="02010600040101010101" charset="-122"/>
                <a:cs typeface="Times New Roman" panose="02020603050405020304" charset="0"/>
                <a:sym typeface="+mn-ea"/>
              </a:rPr>
              <a:t>残渣；垃圾；废弃物</a:t>
            </a:r>
            <a:endParaRPr lang="en-US" altLang="zh-CN" sz="2800">
              <a:latin typeface="Times New Roman" panose="02020603050405020304" charset="0"/>
              <a:ea typeface="华文中宋" panose="02010600040101010101" charset="-122"/>
              <a:cs typeface="Times New Roman" panose="02020603050405020304" charset="0"/>
              <a:sym typeface="+mn-ea"/>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ea typeface="华文中宋" panose="02010600040101010101" charset="-122"/>
                <a:cs typeface="Times New Roman" panose="02020603050405020304" charset="0"/>
              </a:rPr>
              <a:t>Clear away leaves and other garden debris from the pond.</a:t>
            </a:r>
            <a:endParaRPr lang="en-US" altLang="zh-CN" sz="2800">
              <a:latin typeface="Times New Roman" panose="02020603050405020304" charset="0"/>
              <a:ea typeface="华文中宋" panose="02010600040101010101" charset="-122"/>
              <a:cs typeface="Times New Roman" panose="02020603050405020304" charset="0"/>
            </a:endParaRPr>
          </a:p>
          <a:p>
            <a:pPr algn="l">
              <a:lnSpc>
                <a:spcPct val="90000"/>
              </a:lnSpc>
              <a:spcBef>
                <a:spcPts val="1000"/>
              </a:spcBef>
              <a:buClrTx/>
              <a:buSzTx/>
              <a:buFont typeface="Wingdings" panose="05000000000000000000" charset="0"/>
            </a:pPr>
            <a:r>
              <a:rPr lang="en-US" altLang="zh-CN" sz="2800">
                <a:latin typeface="Times New Roman" panose="02020603050405020304" charset="0"/>
                <a:ea typeface="华文中宋" panose="02010600040101010101" charset="-122"/>
                <a:cs typeface="Times New Roman" panose="02020603050405020304" charset="0"/>
              </a:rPr>
              <a:t>     </a:t>
            </a:r>
            <a:r>
              <a:rPr lang="zh-CN" altLang="en-US" sz="2800">
                <a:latin typeface="Times New Roman" panose="02020603050405020304" charset="0"/>
                <a:ea typeface="华文中宋" panose="02010600040101010101" charset="-122"/>
                <a:cs typeface="Times New Roman" panose="02020603050405020304" charset="0"/>
              </a:rPr>
              <a:t>把池塘里的树叶和其他庭园垃圾清除干净。</a:t>
            </a:r>
            <a:endParaRPr lang="en-US" altLang="zh-CN" sz="2800">
              <a:latin typeface="Times New Roman" panose="02020603050405020304" charset="0"/>
              <a:ea typeface="华文中宋" panose="02010600040101010101" charset="-122"/>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endParaRPr lang="en-US" altLang="zh-CN" sz="2800">
              <a:latin typeface="Times New Roman" panose="02020603050405020304" charset="0"/>
              <a:ea typeface="华文中宋" panose="02010600040101010101" charset="-122"/>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2800">
              <a:latin typeface="Times New Roman" panose="02020603050405020304" charset="0"/>
              <a:ea typeface="华文中宋" panose="02010600040101010101" charset="-122"/>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3200">
              <a:latin typeface="Times New Roman" panose="02020603050405020304" charset="0"/>
              <a:cs typeface="Times New Roman" panose="02020603050405020304" charset="0"/>
            </a:endParaRPr>
          </a:p>
          <a:p>
            <a:pPr algn="l">
              <a:lnSpc>
                <a:spcPct val="90000"/>
              </a:lnSpc>
              <a:spcBef>
                <a:spcPts val="1000"/>
              </a:spcBef>
              <a:buClrTx/>
              <a:buSzTx/>
              <a:buFont typeface="+mj-ea"/>
            </a:pPr>
            <a:endParaRPr lang="zh-CN" altLang="en-US" sz="2800">
              <a:latin typeface="Times New Roman" panose="02020603050405020304" charset="0"/>
              <a:ea typeface="华文中宋" panose="02010600040101010101" charset="-122"/>
              <a:cs typeface="Times New Roman" panose="02020603050405020304" charset="0"/>
              <a:sym typeface="+mn-ea"/>
            </a:endParaRPr>
          </a:p>
        </p:txBody>
      </p:sp>
      <p:sp>
        <p:nvSpPr>
          <p:cNvPr id="261" name="文本框 1"/>
          <p:cNvSpPr txBox="1"/>
          <p:nvPr/>
        </p:nvSpPr>
        <p:spPr>
          <a:xfrm>
            <a:off x="225425" y="5314315"/>
            <a:ext cx="1565910" cy="520700"/>
          </a:xfrm>
          <a:prstGeom prst="rect">
            <a:avLst/>
          </a:prstGeom>
          <a:solidFill>
            <a:srgbClr val="0070C0"/>
          </a:solidFill>
          <a:ln w="12700">
            <a:miter lim="400000"/>
          </a:ln>
        </p:spPr>
        <p:txBody>
          <a:bodyPr wrap="square" lIns="45718" tIns="45718" rIns="45718" bIns="45718">
            <a:spAutoFit/>
          </a:bodyPr>
          <a:lstStyle>
            <a:lvl1pPr>
              <a:defRPr sz="2800" b="1">
                <a:solidFill>
                  <a:srgbClr val="FFFFFF"/>
                </a:solidFill>
              </a:defRPr>
            </a:lvl1pPr>
          </a:lstStyle>
          <a:p>
            <a:r>
              <a:rPr>
                <a:latin typeface="微软雅黑" panose="020B0503020204020204" charset="-122"/>
                <a:ea typeface="微软雅黑" panose="020B0503020204020204" charset="-122"/>
              </a:rPr>
              <a:t>翻译句子</a:t>
            </a:r>
            <a:endParaRPr>
              <a:latin typeface="微软雅黑" panose="020B0503020204020204" charset="-122"/>
              <a:ea typeface="微软雅黑" panose="020B0503020204020204" charset="-122"/>
            </a:endParaRPr>
          </a:p>
        </p:txBody>
      </p:sp>
      <p:sp>
        <p:nvSpPr>
          <p:cNvPr id="264" name="文本框 7"/>
          <p:cNvSpPr txBox="1"/>
          <p:nvPr/>
        </p:nvSpPr>
        <p:spPr>
          <a:xfrm>
            <a:off x="2098675" y="5374640"/>
            <a:ext cx="6111875" cy="476885"/>
          </a:xfrm>
          <a:prstGeom prst="rect">
            <a:avLst/>
          </a:prstGeom>
          <a:ln w="12700">
            <a:miter lim="400000"/>
          </a:ln>
        </p:spPr>
        <p:txBody>
          <a:bodyPr wrap="square" lIns="45718" tIns="45718" rIns="45718" bIns="45718">
            <a:spAutoFit/>
          </a:bodyPr>
          <a:lstStyle>
            <a:lvl1pPr>
              <a:lnSpc>
                <a:spcPct val="90000"/>
              </a:lnSpc>
              <a:spcBef>
                <a:spcPts val="1000"/>
              </a:spcBef>
              <a:defRPr sz="2800">
                <a:latin typeface="华文中宋" panose="02010600040101010101" charset="-122"/>
                <a:ea typeface="华文中宋" panose="02010600040101010101" charset="-122"/>
                <a:cs typeface="华文中宋" panose="02010600040101010101" charset="-122"/>
                <a:sym typeface="华文中宋" panose="02010600040101010101" charset="-122"/>
              </a:defRPr>
            </a:lvl1pPr>
          </a:lstStyle>
          <a:p>
            <a:r>
              <a:rPr lang="zh-CN"/>
              <a:t>有数人被飞射的碎片击中身亡</a:t>
            </a:r>
            <a:r>
              <a:t>。</a:t>
            </a:r>
          </a:p>
        </p:txBody>
      </p:sp>
      <p:sp>
        <p:nvSpPr>
          <p:cNvPr id="265" name="文本框 8"/>
          <p:cNvSpPr txBox="1"/>
          <p:nvPr/>
        </p:nvSpPr>
        <p:spPr>
          <a:xfrm>
            <a:off x="191135" y="6023610"/>
            <a:ext cx="7871460" cy="520700"/>
          </a:xfrm>
          <a:prstGeom prst="rect">
            <a:avLst/>
          </a:prstGeom>
          <a:ln w="12700">
            <a:miter lim="400000"/>
          </a:ln>
        </p:spPr>
        <p:txBody>
          <a:bodyPr wrap="square" lIns="45718" tIns="45718" rIns="45718" bIns="45718">
            <a:spAutoFit/>
          </a:bodyPr>
          <a:lstStyle>
            <a:lvl1pPr>
              <a:defRPr sz="28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US"/>
              <a:t>A number of people were killed by flying debris</a:t>
            </a:r>
            <a:r>
              <a:t>.</a:t>
            </a:r>
          </a:p>
        </p:txBody>
      </p:sp>
      <p:sp>
        <p:nvSpPr>
          <p:cNvPr id="266" name="直接连接符 8"/>
          <p:cNvSpPr/>
          <p:nvPr/>
        </p:nvSpPr>
        <p:spPr>
          <a:xfrm flipV="1">
            <a:off x="225425" y="6471920"/>
            <a:ext cx="7051040" cy="24130"/>
          </a:xfrm>
          <a:prstGeom prst="line">
            <a:avLst/>
          </a:prstGeom>
          <a:ln w="28575">
            <a:solidFill>
              <a:srgbClr val="000000"/>
            </a:solidFill>
            <a:miter/>
          </a:ln>
        </p:spPr>
        <p:txBody>
          <a:bodyPr lIns="45718" tIns="45718" rIns="45718" bIns="45718"/>
          <a:lstStyle/>
          <a:p/>
        </p:txBody>
      </p:sp>
      <p:sp>
        <p:nvSpPr>
          <p:cNvPr id="3" name="文本框 2"/>
          <p:cNvSpPr txBox="1"/>
          <p:nvPr/>
        </p:nvSpPr>
        <p:spPr>
          <a:xfrm>
            <a:off x="0" y="0"/>
            <a:ext cx="1948180" cy="521970"/>
          </a:xfrm>
          <a:prstGeom prst="rect">
            <a:avLst/>
          </a:prstGeom>
          <a:solidFill>
            <a:srgbClr val="70AD47"/>
          </a:solidFill>
        </p:spPr>
        <p:txBody>
          <a:bodyPr wrap="square" rtlCol="0">
            <a:spAutoFit/>
          </a:bodyPr>
          <a:p>
            <a:pPr lvl="0" algn="l">
              <a:buClrTx/>
              <a:buSzTx/>
              <a:buFontTx/>
            </a:pPr>
            <a:r>
              <a:rPr kumimoji="1" lang="zh-CN" sz="2800" b="1" dirty="0">
                <a:solidFill>
                  <a:sysClr val="window" lastClr="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词汇讲解</a:t>
            </a:r>
            <a:r>
              <a:rPr kumimoji="1" lang="en-US" altLang="zh-CN" sz="2800" b="1" dirty="0">
                <a:solidFill>
                  <a:sysClr val="window" lastClr="FFFFFF"/>
                </a:solidFill>
                <a:latin typeface="微软雅黑" panose="020B0503020204020204" charset="-122"/>
                <a:ea typeface="微软雅黑" panose="020B0503020204020204" charset="-122"/>
                <a:cs typeface="微软雅黑" panose="020B0503020204020204" charset="-122"/>
                <a:sym typeface="+mn-ea"/>
              </a:rPr>
              <a:t> 1</a:t>
            </a:r>
            <a:endParaRPr kumimoji="1" lang="en-US" altLang="zh-CN" sz="2800" b="1" dirty="0">
              <a:solidFill>
                <a:sysClr val="window" lastClr="FFFFFF"/>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down)">
                                      <p:cBhvr>
                                        <p:cTn id="7" dur="500"/>
                                        <p:tgtEl>
                                          <p:spTgt spid="2">
                                            <p:txEl>
                                              <p:pRg st="3" end="3"/>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wipe(down)">
                                      <p:cBhvr>
                                        <p:cTn id="10" dur="500"/>
                                        <p:tgtEl>
                                          <p:spTgt spid="2">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animEffect transition="in" filter="wipe(down)">
                                      <p:cBhvr>
                                        <p:cTn id="15" dur="500"/>
                                        <p:tgtEl>
                                          <p:spTgt spid="2">
                                            <p:txEl>
                                              <p:pRg st="7" end="7"/>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
                                            <p:txEl>
                                              <p:pRg st="8" end="8"/>
                                            </p:txEl>
                                          </p:spTgt>
                                        </p:tgtEl>
                                        <p:attrNameLst>
                                          <p:attrName>style.visibility</p:attrName>
                                        </p:attrNameLst>
                                      </p:cBhvr>
                                      <p:to>
                                        <p:strVal val="visible"/>
                                      </p:to>
                                    </p:set>
                                    <p:animEffect transition="in" filter="wipe(down)">
                                      <p:cBhvr>
                                        <p:cTn id="18" dur="500"/>
                                        <p:tgtEl>
                                          <p:spTgt spid="2">
                                            <p:txEl>
                                              <p:pRg st="8" end="8"/>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61"/>
                                        </p:tgtEl>
                                        <p:attrNameLst>
                                          <p:attrName>style.visibility</p:attrName>
                                        </p:attrNameLst>
                                      </p:cBhvr>
                                      <p:to>
                                        <p:strVal val="visible"/>
                                      </p:to>
                                    </p:set>
                                    <p:animEffect transition="in" filter="wipe(down)">
                                      <p:cBhvr>
                                        <p:cTn id="23" dur="500"/>
                                        <p:tgtEl>
                                          <p:spTgt spid="26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64"/>
                                        </p:tgtEl>
                                        <p:attrNameLst>
                                          <p:attrName>style.visibility</p:attrName>
                                        </p:attrNameLst>
                                      </p:cBhvr>
                                      <p:to>
                                        <p:strVal val="visible"/>
                                      </p:to>
                                    </p:set>
                                    <p:animEffect transition="in" filter="wipe(down)">
                                      <p:cBhvr>
                                        <p:cTn id="26" dur="500"/>
                                        <p:tgtEl>
                                          <p:spTgt spid="264"/>
                                        </p:tgtEl>
                                      </p:cBhvr>
                                    </p:animEffect>
                                  </p:childTnLst>
                                </p:cTn>
                              </p:par>
                              <p:par>
                                <p:cTn id="27" presetID="22" presetClass="entr" presetSubtype="4" fill="hold" nodeType="withEffect">
                                  <p:stCondLst>
                                    <p:cond delay="0"/>
                                  </p:stCondLst>
                                  <p:childTnLst>
                                    <p:set>
                                      <p:cBhvr>
                                        <p:cTn id="28" dur="1" fill="hold">
                                          <p:stCondLst>
                                            <p:cond delay="0"/>
                                          </p:stCondLst>
                                        </p:cTn>
                                        <p:tgtEl>
                                          <p:spTgt spid="266"/>
                                        </p:tgtEl>
                                        <p:attrNameLst>
                                          <p:attrName>style.visibility</p:attrName>
                                        </p:attrNameLst>
                                      </p:cBhvr>
                                      <p:to>
                                        <p:strVal val="visible"/>
                                      </p:to>
                                    </p:set>
                                    <p:animEffect transition="in" filter="wipe(down)">
                                      <p:cBhvr>
                                        <p:cTn id="29" dur="500"/>
                                        <p:tgtEl>
                                          <p:spTgt spid="26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65"/>
                                        </p:tgtEl>
                                        <p:attrNameLst>
                                          <p:attrName>style.visibility</p:attrName>
                                        </p:attrNameLst>
                                      </p:cBhvr>
                                      <p:to>
                                        <p:strVal val="visible"/>
                                      </p:to>
                                    </p:set>
                                    <p:animEffect transition="in" filter="wipe(down)">
                                      <p:cBhvr>
                                        <p:cTn id="34" dur="500"/>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0" bldLvl="0" animBg="1"/>
      <p:bldP spid="264" grpId="0"/>
      <p:bldP spid="26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文本框 3"/>
          <p:cNvSpPr txBox="1"/>
          <p:nvPr/>
        </p:nvSpPr>
        <p:spPr>
          <a:xfrm>
            <a:off x="11430" y="674370"/>
            <a:ext cx="12098655" cy="3627755"/>
          </a:xfrm>
          <a:prstGeom prst="rect">
            <a:avLst/>
          </a:prstGeom>
          <a:noFill/>
        </p:spPr>
        <p:txBody>
          <a:bodyPr wrap="square" rtlCol="0">
            <a:spAutoFit/>
          </a:bodyPr>
          <a:lstStyle/>
          <a:p>
            <a:pPr indent="0" algn="l">
              <a:lnSpc>
                <a:spcPct val="90000"/>
              </a:lnSpc>
              <a:spcBef>
                <a:spcPts val="1000"/>
              </a:spcBef>
              <a:buClrTx/>
              <a:buSzTx/>
              <a:buFont typeface="Arial" panose="020B0604020202020204" pitchFamily="34" charset="0"/>
              <a:buNone/>
            </a:pPr>
            <a:r>
              <a:rPr lang="en-US" altLang="zh-CN" sz="3200">
                <a:latin typeface="Times New Roman" panose="02020603050405020304" charset="0"/>
                <a:cs typeface="Times New Roman" panose="02020603050405020304" charset="0"/>
              </a:rPr>
              <a:t>2. </a:t>
            </a:r>
            <a:r>
              <a:rPr lang="en-US" altLang="zh-CN" sz="2800">
                <a:solidFill>
                  <a:srgbClr val="3333FF"/>
                </a:solidFill>
                <a:latin typeface="Times New Roman" panose="02020603050405020304" charset="0"/>
                <a:cs typeface="Times New Roman" panose="02020603050405020304" charset="0"/>
              </a:rPr>
              <a:t>ascend</a:t>
            </a:r>
            <a:r>
              <a:rPr lang="en-US" altLang="zh-CN" sz="2800"/>
              <a:t>: </a:t>
            </a:r>
            <a:r>
              <a:rPr lang="en-US" altLang="zh-CN" sz="2800">
                <a:latin typeface="Times New Roman" panose="02020603050405020304" charset="0"/>
                <a:cs typeface="Times New Roman" panose="02020603050405020304" charset="0"/>
              </a:rPr>
              <a:t>(to sth) to rise; to go up; to climb up    </a:t>
            </a:r>
            <a:r>
              <a:rPr lang="en-US" altLang="zh-CN" sz="2800">
                <a:latin typeface="Times New Roman" panose="02020603050405020304" charset="0"/>
                <a:ea typeface="华文中宋" panose="02010600040101010101" charset="-122"/>
                <a:cs typeface="Times New Roman" panose="02020603050405020304" charset="0"/>
              </a:rPr>
              <a:t>上升；升高；登高</a:t>
            </a:r>
            <a:endParaRPr lang="en-US" altLang="zh-CN" sz="2800">
              <a:latin typeface="Times New Roman" panose="02020603050405020304" charset="0"/>
              <a:ea typeface="华文中宋" panose="02010600040101010101" charset="-122"/>
              <a:cs typeface="Times New Roman" panose="02020603050405020304" charset="0"/>
              <a:sym typeface="+mn-ea"/>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cs typeface="Times New Roman" panose="02020603050405020304" charset="0"/>
                <a:sym typeface="+mn-ea"/>
              </a:rPr>
              <a:t>A number of staircases ascend from the cobbled streets onto the ramparts.</a:t>
            </a:r>
            <a:endParaRPr lang="en-US" altLang="zh-CN" sz="2800">
              <a:latin typeface="Times New Roman" panose="02020603050405020304" charset="0"/>
              <a:cs typeface="Times New Roman" panose="02020603050405020304" charset="0"/>
              <a:sym typeface="+mn-ea"/>
            </a:endParaRPr>
          </a:p>
          <a:p>
            <a:pPr algn="l">
              <a:lnSpc>
                <a:spcPct val="90000"/>
              </a:lnSpc>
              <a:spcBef>
                <a:spcPts val="1000"/>
              </a:spcBef>
              <a:buClrTx/>
              <a:buSzTx/>
              <a:buFont typeface="Arial" panose="020B0604020202020204" pitchFamily="34" charset="0"/>
            </a:pPr>
            <a:r>
              <a:rPr lang="en-US" altLang="zh-CN" sz="2800">
                <a:latin typeface="Times New Roman" panose="02020603050405020304" charset="0"/>
                <a:cs typeface="Times New Roman" panose="02020603050405020304" charset="0"/>
                <a:sym typeface="+mn-ea"/>
              </a:rPr>
              <a:t>     </a:t>
            </a:r>
            <a:r>
              <a:rPr lang="en-US" altLang="zh-CN" sz="2800">
                <a:latin typeface="Times New Roman" panose="02020603050405020304" charset="0"/>
                <a:ea typeface="华文中宋" panose="02010600040101010101" charset="-122"/>
                <a:cs typeface="Times New Roman" panose="02020603050405020304" charset="0"/>
                <a:sym typeface="+mn-ea"/>
              </a:rPr>
              <a:t>一段石阶从鹅卵石路上一直向上直通城墙</a:t>
            </a:r>
            <a:r>
              <a:rPr lang="zh-CN" altLang="en-US" sz="2800">
                <a:latin typeface="Times New Roman" panose="02020603050405020304" charset="0"/>
                <a:ea typeface="华文中宋" panose="02010600040101010101" charset="-122"/>
                <a:cs typeface="Times New Roman" panose="02020603050405020304" charset="0"/>
                <a:sym typeface="+mn-ea"/>
              </a:rPr>
              <a:t>。</a:t>
            </a:r>
            <a:endParaRPr lang="en-US" altLang="zh-CN" sz="2800">
              <a:latin typeface="Times New Roman" panose="02020603050405020304" charset="0"/>
              <a:ea typeface="华文中宋" panose="02010600040101010101" charset="-122"/>
              <a:cs typeface="Times New Roman" panose="02020603050405020304" charset="0"/>
              <a:sym typeface="+mn-ea"/>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cs typeface="Times New Roman" panose="02020603050405020304" charset="0"/>
                <a:sym typeface="+mn-ea"/>
              </a:rPr>
              <a:t>They set a new altitude record when they ascended 55,900 feet in their balloon.</a:t>
            </a:r>
            <a:endParaRPr lang="en-US" altLang="zh-CN" sz="2800">
              <a:latin typeface="Times New Roman" panose="02020603050405020304" charset="0"/>
              <a:cs typeface="Times New Roman" panose="02020603050405020304" charset="0"/>
              <a:sym typeface="+mn-ea"/>
            </a:endParaRPr>
          </a:p>
          <a:p>
            <a:pPr algn="l">
              <a:lnSpc>
                <a:spcPct val="90000"/>
              </a:lnSpc>
              <a:spcBef>
                <a:spcPts val="1000"/>
              </a:spcBef>
              <a:buClrTx/>
              <a:buSzTx/>
              <a:buFont typeface="Wingdings" panose="05000000000000000000" charset="0"/>
            </a:pPr>
            <a:r>
              <a:rPr lang="en-US" altLang="zh-CN" sz="2800">
                <a:latin typeface="华文中宋" panose="02010600040101010101" charset="-122"/>
                <a:ea typeface="华文中宋" panose="02010600040101010101" charset="-122"/>
                <a:cs typeface="华文中宋" panose="02010600040101010101" charset="-122"/>
                <a:sym typeface="+mn-ea"/>
              </a:rPr>
              <a:t>    </a:t>
            </a:r>
            <a:r>
              <a:rPr lang="zh-CN" altLang="en-US" sz="2800">
                <a:latin typeface="华文中宋" panose="02010600040101010101" charset="-122"/>
                <a:ea typeface="华文中宋" panose="02010600040101010101" charset="-122"/>
                <a:cs typeface="华文中宋" panose="02010600040101010101" charset="-122"/>
                <a:sym typeface="+mn-ea"/>
              </a:rPr>
              <a:t>他们</a:t>
            </a:r>
            <a:r>
              <a:rPr lang="en-US" altLang="zh-CN" sz="2800">
                <a:latin typeface="华文中宋" panose="02010600040101010101" charset="-122"/>
                <a:ea typeface="华文中宋" panose="02010600040101010101" charset="-122"/>
                <a:cs typeface="华文中宋" panose="02010600040101010101" charset="-122"/>
                <a:sym typeface="+mn-ea"/>
              </a:rPr>
              <a:t>乘坐热气球上升了</a:t>
            </a:r>
            <a:r>
              <a:rPr lang="en-US" altLang="zh-CN" sz="2800">
                <a:latin typeface="Times New Roman" panose="02020603050405020304" charset="0"/>
                <a:ea typeface="华文中宋" panose="02010600040101010101" charset="-122"/>
                <a:cs typeface="Times New Roman" panose="02020603050405020304" charset="0"/>
                <a:sym typeface="+mn-ea"/>
              </a:rPr>
              <a:t>55900</a:t>
            </a:r>
            <a:r>
              <a:rPr lang="en-US" altLang="zh-CN" sz="2800">
                <a:latin typeface="华文中宋" panose="02010600040101010101" charset="-122"/>
                <a:ea typeface="华文中宋" panose="02010600040101010101" charset="-122"/>
                <a:cs typeface="华文中宋" panose="02010600040101010101" charset="-122"/>
                <a:sym typeface="+mn-ea"/>
              </a:rPr>
              <a:t>英尺，创造了一项新的高度纪录</a:t>
            </a:r>
            <a:r>
              <a:rPr lang="zh-CN" altLang="en-US" sz="2800">
                <a:latin typeface="华文中宋" panose="02010600040101010101" charset="-122"/>
                <a:ea typeface="华文中宋" panose="02010600040101010101" charset="-122"/>
                <a:cs typeface="华文中宋" panose="02010600040101010101" charset="-122"/>
                <a:sym typeface="+mn-ea"/>
              </a:rPr>
              <a:t>。</a:t>
            </a:r>
            <a:endParaRPr lang="zh-CN" altLang="en-US" sz="2800">
              <a:latin typeface="华文中宋" panose="02010600040101010101" charset="-122"/>
              <a:ea typeface="华文中宋" panose="02010600040101010101" charset="-122"/>
              <a:cs typeface="华文中宋" panose="02010600040101010101" charset="-122"/>
              <a:sym typeface="+mn-ea"/>
            </a:endParaRPr>
          </a:p>
          <a:p>
            <a:pPr algn="l">
              <a:lnSpc>
                <a:spcPct val="90000"/>
              </a:lnSpc>
              <a:spcBef>
                <a:spcPts val="1000"/>
              </a:spcBef>
              <a:buClrTx/>
              <a:buSzTx/>
              <a:buFont typeface="Wingdings" panose="05000000000000000000" charset="0"/>
              <a:buChar char="ü"/>
            </a:pPr>
            <a:r>
              <a:rPr lang="en-US" altLang="zh-CN" sz="2800">
                <a:latin typeface="Times New Roman" panose="02020603050405020304" charset="0"/>
                <a:ea typeface="华文中宋" panose="02010600040101010101" charset="-122"/>
                <a:cs typeface="Times New Roman" panose="02020603050405020304" charset="0"/>
                <a:sym typeface="+mn-ea"/>
              </a:rPr>
              <a:t>  Mrs Clayton had to hold Lizzie's hand as they ascended the steps.</a:t>
            </a:r>
            <a:endParaRPr lang="en-US" altLang="zh-CN" sz="2800">
              <a:latin typeface="Times New Roman" panose="02020603050405020304" charset="0"/>
              <a:ea typeface="华文中宋" panose="02010600040101010101" charset="-122"/>
              <a:cs typeface="Times New Roman" panose="02020603050405020304" charset="0"/>
              <a:sym typeface="+mn-ea"/>
            </a:endParaRPr>
          </a:p>
          <a:p>
            <a:pPr algn="l">
              <a:lnSpc>
                <a:spcPct val="90000"/>
              </a:lnSpc>
              <a:spcBef>
                <a:spcPts val="1000"/>
              </a:spcBef>
              <a:buClrTx/>
              <a:buSzTx/>
              <a:buFont typeface="Wingdings" panose="05000000000000000000" charset="0"/>
            </a:pPr>
            <a:r>
              <a:rPr lang="en-US" altLang="zh-CN" sz="2800">
                <a:latin typeface="Times New Roman" panose="02020603050405020304" charset="0"/>
                <a:ea typeface="华文中宋" panose="02010600040101010101" charset="-122"/>
                <a:cs typeface="Times New Roman" panose="02020603050405020304" charset="0"/>
                <a:sym typeface="+mn-ea"/>
              </a:rPr>
              <a:t>     拾级而上的时候克莱顿夫人不得不抓着莉齐的手</a:t>
            </a:r>
            <a:r>
              <a:rPr lang="zh-CN" altLang="en-US" sz="2800">
                <a:latin typeface="Times New Roman" panose="02020603050405020304" charset="0"/>
                <a:ea typeface="华文中宋" panose="02010600040101010101" charset="-122"/>
                <a:cs typeface="Times New Roman" panose="02020603050405020304" charset="0"/>
                <a:sym typeface="+mn-ea"/>
              </a:rPr>
              <a:t>。</a:t>
            </a:r>
            <a:endParaRPr lang="zh-CN" altLang="en-US" sz="2800">
              <a:latin typeface="Times New Roman" panose="02020603050405020304" charset="0"/>
              <a:ea typeface="华文中宋" panose="02010600040101010101" charset="-122"/>
              <a:cs typeface="Times New Roman" panose="02020603050405020304" charset="0"/>
              <a:sym typeface="+mn-ea"/>
            </a:endParaRPr>
          </a:p>
        </p:txBody>
      </p:sp>
      <p:sp>
        <p:nvSpPr>
          <p:cNvPr id="1048606" name="文本框 4"/>
          <p:cNvSpPr txBox="1"/>
          <p:nvPr/>
        </p:nvSpPr>
        <p:spPr>
          <a:xfrm>
            <a:off x="206375" y="4538345"/>
            <a:ext cx="1534160" cy="475615"/>
          </a:xfrm>
          <a:prstGeom prst="rect">
            <a:avLst/>
          </a:prstGeom>
          <a:solidFill>
            <a:srgbClr val="0070C0"/>
          </a:solidFill>
        </p:spPr>
        <p:txBody>
          <a:bodyPr wrap="square" rtlCol="0">
            <a:spAutoFit/>
          </a:bodyPr>
          <a:lstStyle/>
          <a:p>
            <a:pPr lvl="0" algn="l">
              <a:buClrTx/>
              <a:buSzTx/>
              <a:buFontTx/>
            </a:pPr>
            <a:r>
              <a:rPr kumimoji="1" lang="zh-CN" sz="2500" b="1" dirty="0">
                <a:solidFill>
                  <a:schemeClr val="lt1"/>
                </a:solidFill>
                <a:sym typeface="+mn-ea"/>
              </a:rPr>
              <a:t>翻译句子</a:t>
            </a:r>
            <a:endParaRPr kumimoji="1" lang="zh-CN" sz="2500" b="1" dirty="0">
              <a:solidFill>
                <a:schemeClr val="lt1"/>
              </a:solidFill>
              <a:sym typeface="+mn-ea"/>
            </a:endParaRPr>
          </a:p>
        </p:txBody>
      </p:sp>
      <p:sp>
        <p:nvSpPr>
          <p:cNvPr id="1048607" name="文本框 5"/>
          <p:cNvSpPr txBox="1"/>
          <p:nvPr/>
        </p:nvSpPr>
        <p:spPr>
          <a:xfrm>
            <a:off x="206375" y="5059680"/>
            <a:ext cx="7010400" cy="553085"/>
          </a:xfrm>
          <a:prstGeom prst="rect">
            <a:avLst/>
          </a:prstGeom>
          <a:noFill/>
        </p:spPr>
        <p:txBody>
          <a:bodyPr wrap="square" rtlCol="0">
            <a:spAutoFit/>
          </a:bodyPr>
          <a:lstStyle/>
          <a:p>
            <a:r>
              <a:rPr lang="en-US" sz="3000">
                <a:solidFill>
                  <a:srgbClr val="FF0000"/>
                </a:solidFill>
                <a:latin typeface="Times New Roman" panose="02020603050405020304" charset="0"/>
                <a:cs typeface="Times New Roman" panose="02020603050405020304" charset="0"/>
              </a:rPr>
              <a:t>The path started to ascend more steeply</a:t>
            </a:r>
            <a:r>
              <a:rPr sz="3000">
                <a:solidFill>
                  <a:srgbClr val="FF0000"/>
                </a:solidFill>
                <a:latin typeface="Times New Roman" panose="02020603050405020304" charset="0"/>
                <a:cs typeface="Times New Roman" panose="02020603050405020304" charset="0"/>
              </a:rPr>
              <a:t>.</a:t>
            </a:r>
            <a:endParaRPr sz="3000">
              <a:solidFill>
                <a:srgbClr val="FF0000"/>
              </a:solidFill>
              <a:latin typeface="Times New Roman" panose="02020603050405020304" charset="0"/>
              <a:cs typeface="Times New Roman" panose="02020603050405020304" charset="0"/>
            </a:endParaRPr>
          </a:p>
        </p:txBody>
      </p:sp>
      <p:cxnSp>
        <p:nvCxnSpPr>
          <p:cNvPr id="3145729" name="直接连接符 11"/>
          <p:cNvCxnSpPr/>
          <p:nvPr/>
        </p:nvCxnSpPr>
        <p:spPr>
          <a:xfrm flipV="1">
            <a:off x="322580" y="5547995"/>
            <a:ext cx="6190615" cy="29845"/>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0" y="0"/>
            <a:ext cx="1946910" cy="521970"/>
          </a:xfrm>
          <a:prstGeom prst="rect">
            <a:avLst/>
          </a:prstGeom>
          <a:solidFill>
            <a:schemeClr val="accent6"/>
          </a:solidFill>
        </p:spPr>
        <p:txBody>
          <a:bodyPr wrap="square" rtlCol="0">
            <a:spAutoFit/>
          </a:bodyPr>
          <a:p>
            <a:pPr lvl="0" algn="l">
              <a:buClrTx/>
              <a:buSzTx/>
              <a:buFontTx/>
            </a:pPr>
            <a:r>
              <a:rPr kumimoji="1" lang="zh-CN" sz="2800" b="1" dirty="0">
                <a:solidFill>
                  <a:schemeClr val="lt1"/>
                </a:solidFill>
                <a:latin typeface="微软雅黑" panose="020B0503020204020204" charset="-122"/>
                <a:ea typeface="微软雅黑" panose="020B0503020204020204" charset="-122"/>
                <a:cs typeface="微软雅黑" panose="020B0503020204020204" charset="-122"/>
                <a:sym typeface="+mn-ea"/>
              </a:rPr>
              <a:t>词汇讲解</a:t>
            </a:r>
            <a:r>
              <a:rPr kumimoji="1" lang="en-US" altLang="zh-CN" sz="2800" b="1" dirty="0">
                <a:solidFill>
                  <a:schemeClr val="lt1"/>
                </a:solidFill>
                <a:latin typeface="微软雅黑" panose="020B0503020204020204" charset="-122"/>
                <a:ea typeface="微软雅黑" panose="020B0503020204020204" charset="-122"/>
                <a:cs typeface="微软雅黑" panose="020B0503020204020204" charset="-122"/>
                <a:sym typeface="+mn-ea"/>
              </a:rPr>
              <a:t> 2</a:t>
            </a:r>
            <a:endParaRPr kumimoji="1" lang="en-US" altLang="zh-CN" sz="2800" b="1" dirty="0">
              <a:solidFill>
                <a:schemeClr val="lt1"/>
              </a:solidFill>
              <a:latin typeface="微软雅黑" panose="020B0503020204020204" charset="-122"/>
              <a:ea typeface="微软雅黑" panose="020B0503020204020204" charset="-122"/>
              <a:cs typeface="微软雅黑" panose="020B0503020204020204" charset="-122"/>
              <a:sym typeface="+mn-ea"/>
            </a:endParaRPr>
          </a:p>
        </p:txBody>
      </p:sp>
      <p:sp>
        <p:nvSpPr>
          <p:cNvPr id="3" name="文本框 6"/>
          <p:cNvSpPr txBox="1"/>
          <p:nvPr/>
        </p:nvSpPr>
        <p:spPr>
          <a:xfrm>
            <a:off x="1844040" y="4509770"/>
            <a:ext cx="3490595" cy="521970"/>
          </a:xfrm>
          <a:prstGeom prst="rect">
            <a:avLst/>
          </a:prstGeom>
          <a:noFill/>
        </p:spPr>
        <p:txBody>
          <a:bodyPr wrap="square" rtlCol="0" anchor="t">
            <a:spAutoFit/>
          </a:bodyPr>
          <a:p>
            <a:r>
              <a:rPr lang="en-US" altLang="zh-CN" sz="2800">
                <a:latin typeface="Times New Roman" panose="02020603050405020304" charset="0"/>
                <a:ea typeface="华文中宋" panose="02010600040101010101" charset="-122"/>
                <a:cs typeface="Times New Roman" panose="02020603050405020304" charset="0"/>
              </a:rPr>
              <a:t>小径开始陡峭而上。</a:t>
            </a:r>
            <a:endParaRPr lang="zh-CN" altLang="en-US" sz="2800">
              <a:latin typeface="华文中宋" panose="02010600040101010101" charset="-122"/>
              <a:ea typeface="华文中宋" panose="02010600040101010101" charset="-122"/>
            </a:endParaRPr>
          </a:p>
        </p:txBody>
      </p:sp>
      <p:sp>
        <p:nvSpPr>
          <p:cNvPr id="2" name="文本框 6"/>
          <p:cNvSpPr txBox="1"/>
          <p:nvPr/>
        </p:nvSpPr>
        <p:spPr>
          <a:xfrm>
            <a:off x="193040" y="5669280"/>
            <a:ext cx="7296150" cy="521970"/>
          </a:xfrm>
          <a:prstGeom prst="rect">
            <a:avLst/>
          </a:prstGeom>
          <a:noFill/>
        </p:spPr>
        <p:txBody>
          <a:bodyPr wrap="square" rtlCol="0" anchor="t">
            <a:spAutoFit/>
          </a:bodyPr>
          <a:p>
            <a:r>
              <a:rPr lang="zh-CN" altLang="en-US" sz="2800">
                <a:latin typeface="Times New Roman" panose="02020603050405020304" charset="0"/>
                <a:ea typeface="华文中宋" panose="02010600040101010101" charset="-122"/>
                <a:cs typeface="Times New Roman" panose="02020603050405020304" charset="0"/>
              </a:rPr>
              <a:t>随着我们往上攀登，空气就寒冷起来</a:t>
            </a:r>
            <a:r>
              <a:rPr lang="en-US" altLang="zh-CN" sz="2800">
                <a:latin typeface="Times New Roman" panose="02020603050405020304" charset="0"/>
                <a:ea typeface="华文中宋" panose="02010600040101010101" charset="-122"/>
                <a:cs typeface="Times New Roman" panose="02020603050405020304" charset="0"/>
              </a:rPr>
              <a:t>。</a:t>
            </a:r>
            <a:endParaRPr lang="zh-CN" altLang="en-US" sz="2800">
              <a:latin typeface="华文中宋" panose="02010600040101010101" charset="-122"/>
              <a:ea typeface="华文中宋" panose="02010600040101010101" charset="-122"/>
            </a:endParaRPr>
          </a:p>
        </p:txBody>
      </p:sp>
      <p:sp>
        <p:nvSpPr>
          <p:cNvPr id="4" name="文本框 5"/>
          <p:cNvSpPr txBox="1"/>
          <p:nvPr/>
        </p:nvSpPr>
        <p:spPr>
          <a:xfrm>
            <a:off x="195580" y="6097270"/>
            <a:ext cx="7010400" cy="553085"/>
          </a:xfrm>
          <a:prstGeom prst="rect">
            <a:avLst/>
          </a:prstGeom>
          <a:noFill/>
        </p:spPr>
        <p:txBody>
          <a:bodyPr wrap="square" rtlCol="0">
            <a:spAutoFit/>
          </a:bodyPr>
          <a:p>
            <a:r>
              <a:rPr lang="en-US" sz="3000">
                <a:solidFill>
                  <a:srgbClr val="FF0000"/>
                </a:solidFill>
                <a:latin typeface="Times New Roman" panose="02020603050405020304" charset="0"/>
                <a:cs typeface="Times New Roman" panose="02020603050405020304" charset="0"/>
              </a:rPr>
              <a:t>The air became colder as we ascended</a:t>
            </a:r>
            <a:r>
              <a:rPr sz="3000">
                <a:solidFill>
                  <a:srgbClr val="FF0000"/>
                </a:solidFill>
                <a:latin typeface="Times New Roman" panose="02020603050405020304" charset="0"/>
                <a:cs typeface="Times New Roman" panose="02020603050405020304" charset="0"/>
              </a:rPr>
              <a:t>.</a:t>
            </a:r>
            <a:endParaRPr sz="3000">
              <a:solidFill>
                <a:srgbClr val="FF0000"/>
              </a:solidFill>
              <a:latin typeface="Times New Roman" panose="02020603050405020304" charset="0"/>
              <a:cs typeface="Times New Roman" panose="02020603050405020304" charset="0"/>
            </a:endParaRPr>
          </a:p>
        </p:txBody>
      </p:sp>
      <p:cxnSp>
        <p:nvCxnSpPr>
          <p:cNvPr id="5" name="直接连接符 11"/>
          <p:cNvCxnSpPr/>
          <p:nvPr/>
        </p:nvCxnSpPr>
        <p:spPr>
          <a:xfrm flipV="1">
            <a:off x="292735" y="6572250"/>
            <a:ext cx="5993130" cy="3175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48602">
                                            <p:txEl>
                                              <p:pRg st="1" end="1"/>
                                            </p:txEl>
                                          </p:spTgt>
                                        </p:tgtEl>
                                        <p:attrNameLst>
                                          <p:attrName>style.visibility</p:attrName>
                                        </p:attrNameLst>
                                      </p:cBhvr>
                                      <p:to>
                                        <p:strVal val="visible"/>
                                      </p:to>
                                    </p:set>
                                    <p:animEffect transition="in" filter="wipe(down)">
                                      <p:cBhvr>
                                        <p:cTn id="7" dur="500"/>
                                        <p:tgtEl>
                                          <p:spTgt spid="104860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048602">
                                            <p:txEl>
                                              <p:pRg st="2" end="2"/>
                                            </p:txEl>
                                          </p:spTgt>
                                        </p:tgtEl>
                                        <p:attrNameLst>
                                          <p:attrName>style.visibility</p:attrName>
                                        </p:attrNameLst>
                                      </p:cBhvr>
                                      <p:to>
                                        <p:strVal val="visible"/>
                                      </p:to>
                                    </p:set>
                                    <p:animEffect transition="in" filter="wipe(down)">
                                      <p:cBhvr>
                                        <p:cTn id="10" dur="500"/>
                                        <p:tgtEl>
                                          <p:spTgt spid="104860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48602">
                                            <p:txEl>
                                              <p:pRg st="3" end="3"/>
                                            </p:txEl>
                                          </p:spTgt>
                                        </p:tgtEl>
                                        <p:attrNameLst>
                                          <p:attrName>style.visibility</p:attrName>
                                        </p:attrNameLst>
                                      </p:cBhvr>
                                      <p:to>
                                        <p:strVal val="visible"/>
                                      </p:to>
                                    </p:set>
                                    <p:animEffect transition="in" filter="wipe(down)">
                                      <p:cBhvr>
                                        <p:cTn id="15" dur="500"/>
                                        <p:tgtEl>
                                          <p:spTgt spid="1048602">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048602">
                                            <p:txEl>
                                              <p:pRg st="4" end="4"/>
                                            </p:txEl>
                                          </p:spTgt>
                                        </p:tgtEl>
                                        <p:attrNameLst>
                                          <p:attrName>style.visibility</p:attrName>
                                        </p:attrNameLst>
                                      </p:cBhvr>
                                      <p:to>
                                        <p:strVal val="visible"/>
                                      </p:to>
                                    </p:set>
                                    <p:animEffect transition="in" filter="wipe(down)">
                                      <p:cBhvr>
                                        <p:cTn id="18" dur="500"/>
                                        <p:tgtEl>
                                          <p:spTgt spid="104860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48602">
                                            <p:txEl>
                                              <p:pRg st="5" end="5"/>
                                            </p:txEl>
                                          </p:spTgt>
                                        </p:tgtEl>
                                        <p:attrNameLst>
                                          <p:attrName>style.visibility</p:attrName>
                                        </p:attrNameLst>
                                      </p:cBhvr>
                                      <p:to>
                                        <p:strVal val="visible"/>
                                      </p:to>
                                    </p:set>
                                    <p:animEffect transition="in" filter="wipe(down)">
                                      <p:cBhvr>
                                        <p:cTn id="23" dur="500"/>
                                        <p:tgtEl>
                                          <p:spTgt spid="1048602">
                                            <p:txEl>
                                              <p:pRg st="5" end="5"/>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1048602">
                                            <p:txEl>
                                              <p:pRg st="6" end="6"/>
                                            </p:txEl>
                                          </p:spTgt>
                                        </p:tgtEl>
                                        <p:attrNameLst>
                                          <p:attrName>style.visibility</p:attrName>
                                        </p:attrNameLst>
                                      </p:cBhvr>
                                      <p:to>
                                        <p:strVal val="visible"/>
                                      </p:to>
                                    </p:set>
                                    <p:animEffect transition="in" filter="wipe(down)">
                                      <p:cBhvr>
                                        <p:cTn id="26" dur="500"/>
                                        <p:tgtEl>
                                          <p:spTgt spid="1048602">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048606"/>
                                        </p:tgtEl>
                                        <p:attrNameLst>
                                          <p:attrName>style.visibility</p:attrName>
                                        </p:attrNameLst>
                                      </p:cBhvr>
                                      <p:to>
                                        <p:strVal val="visible"/>
                                      </p:to>
                                    </p:set>
                                    <p:animEffect transition="in" filter="blinds(horizontal)">
                                      <p:cBhvr>
                                        <p:cTn id="31" dur="500"/>
                                        <p:tgtEl>
                                          <p:spTgt spid="1048606"/>
                                        </p:tgtEl>
                                      </p:cBhvr>
                                    </p:animEffect>
                                  </p:childTnLst>
                                </p:cTn>
                              </p:par>
                              <p:par>
                                <p:cTn id="32" presetID="22" presetClass="entr" presetSubtype="4" fill="hold" nodeType="withEffect">
                                  <p:stCondLst>
                                    <p:cond delay="0"/>
                                  </p:stCondLst>
                                  <p:childTnLst>
                                    <p:set>
                                      <p:cBhvr>
                                        <p:cTn id="33" dur="1" fill="hold">
                                          <p:stCondLst>
                                            <p:cond delay="0"/>
                                          </p:stCondLst>
                                        </p:cTn>
                                        <p:tgtEl>
                                          <p:spTgt spid="3145729"/>
                                        </p:tgtEl>
                                        <p:attrNameLst>
                                          <p:attrName>style.visibility</p:attrName>
                                        </p:attrNameLst>
                                      </p:cBhvr>
                                      <p:to>
                                        <p:strVal val="visible"/>
                                      </p:to>
                                    </p:set>
                                    <p:animEffect transition="in" filter="wipe(down)">
                                      <p:cBhvr>
                                        <p:cTn id="34" dur="500"/>
                                        <p:tgtEl>
                                          <p:spTgt spid="3145729"/>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linds(horizontal)">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48607"/>
                                        </p:tgtEl>
                                        <p:attrNameLst>
                                          <p:attrName>style.visibility</p:attrName>
                                        </p:attrNameLst>
                                      </p:cBhvr>
                                      <p:to>
                                        <p:strVal val="visible"/>
                                      </p:to>
                                    </p:set>
                                    <p:animEffect transition="in" filter="blinds(horizontal)">
                                      <p:cBhvr>
                                        <p:cTn id="42" dur="500"/>
                                        <p:tgtEl>
                                          <p:spTgt spid="104860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blinds(horizontal)">
                                      <p:cBhvr>
                                        <p:cTn id="47" dur="500"/>
                                        <p:tgtEl>
                                          <p:spTgt spid="2"/>
                                        </p:tgtEl>
                                      </p:cBhvr>
                                    </p:animEffect>
                                  </p:childTnLst>
                                </p:cTn>
                              </p:par>
                              <p:par>
                                <p:cTn id="48" presetID="22" presetClass="entr" presetSubtype="4" fill="hold"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down)">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blinds(horizontal)">
                                      <p:cBhvr>
                                        <p:cTn id="5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6" grpId="0" bldLvl="0" animBg="1"/>
      <p:bldP spid="1048606" grpId="1" animBg="1"/>
      <p:bldP spid="1048607" grpId="0"/>
      <p:bldP spid="1048607" grpId="1"/>
      <p:bldP spid="3" grpId="0"/>
      <p:bldP spid="2" grpId="0"/>
      <p:bldP spid="4" grpId="0"/>
      <p:bldP spid="4" grpId="1"/>
    </p:bldLst>
  </p:timing>
</p:sld>
</file>

<file path=ppt/tags/tag1.xml><?xml version="1.0" encoding="utf-8"?>
<p:tagLst xmlns:p="http://schemas.openxmlformats.org/presentationml/2006/main">
  <p:tag name="KSO_WM_UNIT_PLACING_PICTURE_USER_VIEWPORT" val="{&quot;height&quot;:8235,&quot;width&quot;:12885}"/>
</p:tagLst>
</file>

<file path=ppt/tags/tag2.xml><?xml version="1.0" encoding="utf-8"?>
<p:tagLst xmlns:p="http://schemas.openxmlformats.org/presentationml/2006/main">
  <p:tag name="KSO_WM_UNIT_PLACING_PICTURE_USER_VIEWPORT" val="{&quot;height&quot;:12000,&quot;width&quot;:18000}"/>
</p:tagLst>
</file>

<file path=ppt/theme/theme1.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主题">
      <a:majorFont>
        <a:latin typeface="Helvetica"/>
        <a:ea typeface="Helvetica"/>
        <a:cs typeface="Helvetica"/>
      </a:majorFont>
      <a:minorFont>
        <a:latin typeface="Calibri"/>
        <a:ea typeface="Calibri"/>
        <a:cs typeface="Calibri"/>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主题">
      <a:majorFont>
        <a:latin typeface="Helvetica"/>
        <a:ea typeface="Helvetica"/>
        <a:cs typeface="Helvetica"/>
      </a:majorFont>
      <a:minorFont>
        <a:latin typeface="Calibri"/>
        <a:ea typeface="Calibri"/>
        <a:cs typeface="Calibri"/>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21084</Words>
  <Application>WPS 演示</Application>
  <PresentationFormat>宽屏</PresentationFormat>
  <Paragraphs>661</Paragraphs>
  <Slides>36</Slides>
  <Notes>1</Notes>
  <HiddenSlides>0</HiddenSlides>
  <MMClips>2</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36</vt:i4>
      </vt:variant>
    </vt:vector>
  </HeadingPairs>
  <TitlesOfParts>
    <vt:vector size="56" baseType="lpstr">
      <vt:lpstr>Arial</vt:lpstr>
      <vt:lpstr>宋体</vt:lpstr>
      <vt:lpstr>Wingdings</vt:lpstr>
      <vt:lpstr>Helvetica</vt:lpstr>
      <vt:lpstr>Calibri</vt:lpstr>
      <vt:lpstr>Arial</vt:lpstr>
      <vt:lpstr>Trebuchet MS</vt:lpstr>
      <vt:lpstr>Times New Roman</vt:lpstr>
      <vt:lpstr>微软雅黑</vt:lpstr>
      <vt:lpstr>Times New Roman</vt:lpstr>
      <vt:lpstr>华文中宋</vt:lpstr>
      <vt:lpstr>Wingdings</vt:lpstr>
      <vt:lpstr>Arial Unicode MS</vt:lpstr>
      <vt:lpstr>Comic Sans MS</vt:lpstr>
      <vt:lpstr>Calibri Light</vt:lpstr>
      <vt:lpstr>HelveticaNeue</vt:lpstr>
      <vt:lpstr>Corbel</vt:lpstr>
      <vt:lpstr>华文新魏</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24147</cp:lastModifiedBy>
  <cp:revision>284</cp:revision>
  <dcterms:created xsi:type="dcterms:W3CDTF">2022-02-14T11:09:00Z</dcterms:created>
  <dcterms:modified xsi:type="dcterms:W3CDTF">2022-03-27T11:45:39Z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06B52BA665F2485E9F8259826858EE25</vt:lpwstr>
  </property>
  <property fmtid="{D5CDD505-2E9C-101B-9397-08002B2CF9AE}" pid="3" name="KSOProductBuildVer">
    <vt:lpwstr>2052-11.8.2.8411</vt:lpwstr>
  </property>
</Properties>
</file>