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4"/>
  </p:handoutMasterIdLst>
  <p:sldIdLst>
    <p:sldId id="876" r:id="rId3"/>
    <p:sldId id="857" r:id="rId4"/>
    <p:sldId id="266" r:id="rId6"/>
    <p:sldId id="258" r:id="rId7"/>
    <p:sldId id="267" r:id="rId8"/>
    <p:sldId id="273" r:id="rId9"/>
    <p:sldId id="262" r:id="rId10"/>
    <p:sldId id="276" r:id="rId11"/>
    <p:sldId id="291" r:id="rId12"/>
    <p:sldId id="434" r:id="rId13"/>
    <p:sldId id="293" r:id="rId14"/>
    <p:sldId id="292" r:id="rId15"/>
    <p:sldId id="278" r:id="rId16"/>
    <p:sldId id="859" r:id="rId17"/>
    <p:sldId id="265" r:id="rId18"/>
    <p:sldId id="860" r:id="rId19"/>
    <p:sldId id="264" r:id="rId20"/>
    <p:sldId id="294" r:id="rId21"/>
    <p:sldId id="435" r:id="rId22"/>
    <p:sldId id="858" r:id="rId2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烨卿"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99852"/>
  </p:normalViewPr>
  <p:slideViewPr>
    <p:cSldViewPr showGuides="1">
      <p:cViewPr varScale="1">
        <p:scale>
          <a:sx n="64" d="100"/>
          <a:sy n="64" d="100"/>
        </p:scale>
        <p:origin x="-768" y="-76"/>
      </p:cViewPr>
      <p:guideLst>
        <p:guide orient="horz" pos="2185"/>
        <p:guide pos="3769"/>
      </p:guideLst>
    </p:cSldViewPr>
  </p:slideViewPr>
  <p:notesTextViewPr>
    <p:cViewPr>
      <p:scale>
        <a:sx n="100" d="100"/>
        <a:sy n="100" d="100"/>
      </p:scale>
      <p:origin x="0" y="0"/>
    </p:cViewPr>
  </p:notesTextViewPr>
  <p:sorterViewPr showFormatting="0">
    <p:cViewPr varScale="1">
      <p:scale>
        <a:sx n="1" d="1"/>
        <a:sy n="1" d="1"/>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6T10:50:12.127"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EA5577D-FD40-42F3-A5E6-31AA33B5CAE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D0E0F20-8664-4A53-8858-4AD19D02C189}"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933FDC29-05ED-4713-BB12-F3F50130C663}" type="datetimeFigureOut">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282CA23-C876-4912-A541-C7384E8B8CF9}" type="slidenum">
              <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5123"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lIns="91440" tIns="45720" rIns="91440" bIns="45720" anchor="b" anchorCtr="0"/>
          <a:lstStyle/>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lstStyle/>
          <a:p>
            <a:pPr lvl="0"/>
            <a:endParaRPr lang="zh-CN" altLang="en-US" dirty="0"/>
          </a:p>
        </p:txBody>
      </p:sp>
      <p:sp>
        <p:nvSpPr>
          <p:cNvPr id="163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B23E68A-0FC9-4E21-BF8D-42075C336D5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TextEdit="1"/>
          </p:cNvSpPr>
          <p:nvPr>
            <p:ph type="sldImg"/>
          </p:nvPr>
        </p:nvSpPr>
        <p:spPr>
          <a:ln>
            <a:solidFill>
              <a:srgbClr val="000000"/>
            </a:solidFill>
            <a:miter/>
          </a:ln>
        </p:spPr>
      </p:sp>
      <p:sp>
        <p:nvSpPr>
          <p:cNvPr id="95234"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a:p>
        </p:txBody>
      </p:sp>
      <p:sp>
        <p:nvSpPr>
          <p:cNvPr id="95235" name="灯片编号占位符 3"/>
          <p:cNvSpPr txBox="1">
            <a:spLocks noGrp="1"/>
          </p:cNvSpPr>
          <p:nvPr>
            <p:ph type="sldNum" sz="quarter" idx="10"/>
          </p:nvPr>
        </p:nvSpPr>
        <p:spPr>
          <a:xfrm>
            <a:off x="3884613" y="8685213"/>
            <a:ext cx="2971800" cy="458787"/>
          </a:xfrm>
          <a:prstGeom prst="rect">
            <a:avLst/>
          </a:prstGeom>
          <a:noFill/>
          <a:ln w="9525">
            <a:noFill/>
          </a:ln>
        </p:spPr>
        <p:txBody>
          <a:bodyPr vert="horz" lIns="91440" tIns="45720" rIns="91440" bIns="45720" anchor="b" anchorCtr="0"/>
          <a:lstStyle/>
          <a:p>
            <a:pPr lvl="0" algn="r" eaLnBrk="1" hangingPunct="1"/>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charset="-122"/>
              </a:defRPr>
            </a:lvl1p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custDataLst>
              <p:tags r:id="rId2"/>
            </p:custDataLst>
          </p:nvPr>
        </p:nvSpPr>
        <p:spPr>
          <a:xfrm>
            <a:off x="838200" y="6356352"/>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3"/>
            </p:custDataLst>
          </p:nvPr>
        </p:nvSpPr>
        <p:spPr>
          <a:xfrm>
            <a:off x="4038600" y="6356352"/>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4"/>
            </p:custDataLst>
          </p:nvPr>
        </p:nvSpPr>
        <p:spPr>
          <a:xfrm>
            <a:off x="8610600" y="6356352"/>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100" y="304800"/>
            <a:ext cx="11607800" cy="624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2" name="标题 1"/>
          <p:cNvSpPr>
            <a:spLocks noGrp="1"/>
          </p:cNvSpPr>
          <p:nvPr>
            <p:ph type="title" hasCustomPrompt="1"/>
          </p:nvPr>
        </p:nvSpPr>
        <p:spPr>
          <a:xfrm>
            <a:off x="1281600" y="1249200"/>
            <a:ext cx="9626400" cy="723600"/>
          </a:xfrm>
        </p:spPr>
        <p:txBody>
          <a:bodyPr anchor="ctr"/>
          <a:lstStyle>
            <a:lvl1pPr>
              <a:defRPr sz="1800" baseline="0">
                <a:solidFill>
                  <a:schemeClr val="tx1"/>
                </a:solidFill>
                <a:latin typeface="Arial" panose="020B0604020202020204" pitchFamily="34" charset="0"/>
                <a:ea typeface="微软雅黑" panose="020B0503020204020204" charset="-122"/>
              </a:defRPr>
            </a:lvl1pPr>
          </a:lstStyle>
          <a:p>
            <a:pPr fontAlgn="auto"/>
            <a:r>
              <a:rPr lang="zh-CN" altLang="en-US" strike="noStrike" noProof="1"/>
              <a:t>单击此处编辑标题</a:t>
            </a:r>
            <a:endParaRPr lang="zh-CN" altLang="en-US" strike="noStrike" noProof="1"/>
          </a:p>
        </p:txBody>
      </p:sp>
      <p:sp>
        <p:nvSpPr>
          <p:cNvPr id="7" name="内容占位符 6"/>
          <p:cNvSpPr>
            <a:spLocks noGrp="1"/>
          </p:cNvSpPr>
          <p:nvPr>
            <p:ph sz="quarter" idx="13"/>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z="1015" strike="noStrike" noProof="1"/>
              <a:t>第三级</a:t>
            </a:r>
            <a:endParaRPr lang="zh-CN" altLang="en-US" strike="noStrike" noProof="1"/>
          </a:p>
          <a:p>
            <a:pPr lvl="3" fontAlgn="auto"/>
            <a:r>
              <a:rPr lang="zh-CN" altLang="en-US" sz="1015" strike="noStrike" noProof="1"/>
              <a:t>第四级</a:t>
            </a:r>
            <a:endParaRPr lang="zh-CN" altLang="en-US" strike="noStrike" noProof="1"/>
          </a:p>
          <a:p>
            <a:pPr lvl="4" fontAlgn="auto"/>
            <a:r>
              <a:rPr lang="zh-CN" altLang="en-US" sz="1015" strike="noStrike" noProof="1"/>
              <a:t>第五级</a:t>
            </a:r>
            <a:endParaRPr lang="zh-CN" altLang="en-US" strike="noStrike" noProof="1"/>
          </a:p>
        </p:txBody>
      </p:sp>
      <p:sp>
        <p:nvSpPr>
          <p:cNvPr id="3" name="日期占位符 2"/>
          <p:cNvSpPr>
            <a:spLocks noGrp="1"/>
          </p:cNvSpPr>
          <p:nvPr>
            <p:ph type="dt" sz="half" idx="10"/>
            <p:custDataLst>
              <p:tags r:id="rId3"/>
            </p:custDataLst>
          </p:nvPr>
        </p:nvSpPr>
        <p:spPr>
          <a:xfrm>
            <a:off x="838200" y="6356352"/>
            <a:ext cx="2743200" cy="365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4"/>
            </p:custDataLst>
          </p:nvPr>
        </p:nvSpPr>
        <p:spPr>
          <a:xfrm>
            <a:off x="4038600" y="6356352"/>
            <a:ext cx="4114800" cy="365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5"/>
            </p:custDataLst>
          </p:nvPr>
        </p:nvSpPr>
        <p:spPr>
          <a:xfrm>
            <a:off x="8610600" y="6356352"/>
            <a:ext cx="2743200" cy="365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sp>
        <p:nvSpPr>
          <p:cNvPr id="6" name="内容占位符 6"/>
          <p:cNvSpPr>
            <a:spLocks noGrp="1"/>
          </p:cNvSpPr>
          <p:nvPr>
            <p:ph sz="quarter" idx="13"/>
          </p:nvPr>
        </p:nvSpPr>
        <p:spPr>
          <a:xfrm>
            <a:off x="838200" y="559918"/>
            <a:ext cx="10515600" cy="5575095"/>
          </a:xfrm>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z="1015" strike="noStrike" noProof="1"/>
              <a:t>第三级</a:t>
            </a:r>
            <a:endParaRPr lang="zh-CN" altLang="en-US" strike="noStrike" noProof="1"/>
          </a:p>
          <a:p>
            <a:pPr lvl="3" fontAlgn="auto"/>
            <a:r>
              <a:rPr lang="zh-CN" altLang="en-US" sz="1015" strike="noStrike" noProof="1"/>
              <a:t>第四级</a:t>
            </a:r>
            <a:endParaRPr lang="zh-CN" altLang="en-US" strike="noStrike" noProof="1"/>
          </a:p>
          <a:p>
            <a:pPr lvl="4" fontAlgn="auto"/>
            <a:r>
              <a:rPr lang="zh-CN" altLang="en-US" sz="1015" strike="noStrike" noProof="1"/>
              <a:t>第五级</a:t>
            </a:r>
            <a:endParaRPr lang="zh-CN" altLang="en-US" strike="noStrike" noProof="1"/>
          </a:p>
        </p:txBody>
      </p:sp>
      <p:sp>
        <p:nvSpPr>
          <p:cNvPr id="2" name="日期占位符 1"/>
          <p:cNvSpPr>
            <a:spLocks noGrp="1"/>
          </p:cNvSpPr>
          <p:nvPr>
            <p:ph type="dt" sz="half" idx="14"/>
          </p:nvPr>
        </p:nvSpPr>
        <p:spPr/>
        <p:txBody>
          <a:bodyPr/>
          <a:lstStyle/>
          <a:p>
            <a:pPr fontAlgn="base"/>
            <a:fld id="{8368887E-6E56-408B-A87B-0272852D5406}"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5"/>
          </p:nvPr>
        </p:nvSpPr>
        <p:spPr/>
        <p:txBody>
          <a:bodyPr/>
          <a:lstStyle/>
          <a:p>
            <a:pPr fontAlgn="base"/>
            <a:endParaRPr lang="zh-CN" altLang="en-US" strike="noStrike" noProof="1"/>
          </a:p>
        </p:txBody>
      </p:sp>
      <p:sp>
        <p:nvSpPr>
          <p:cNvPr id="4" name="灯片编号占位符 3"/>
          <p:cNvSpPr>
            <a:spLocks noGrp="1"/>
          </p:cNvSpPr>
          <p:nvPr>
            <p:ph type="sldNum" sz="quarter" idx="16"/>
          </p:nvPr>
        </p:nvSpPr>
        <p:spPr/>
        <p:txBody>
          <a:bodyPr/>
          <a:lstStyle/>
          <a:p>
            <a:pPr fontAlgn="base"/>
            <a:fld id="{405A2943-E4E8-4917-BC78-559B0317082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组合 6"/>
          <p:cNvGrpSpPr/>
          <p:nvPr userDrawn="1"/>
        </p:nvGrpSpPr>
        <p:grpSpPr>
          <a:xfrm>
            <a:off x="0" y="-6350"/>
            <a:ext cx="12192000" cy="6965950"/>
            <a:chOff x="0" y="0"/>
            <a:chExt cx="12192001" cy="6837402"/>
          </a:xfrm>
        </p:grpSpPr>
        <p:sp>
          <p:nvSpPr>
            <p:cNvPr id="10" name="矩形 9"/>
            <p:cNvSpPr/>
            <p:nvPr/>
          </p:nvSpPr>
          <p:spPr>
            <a:xfrm>
              <a:off x="0" y="2988637"/>
              <a:ext cx="12192001" cy="38487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0">
                <a:ln>
                  <a:noFill/>
                </a:ln>
                <a:solidFill>
                  <a:srgbClr val="000000"/>
                </a:solidFill>
                <a:effectLst/>
                <a:uLnTx/>
                <a:uFillTx/>
                <a:latin typeface="+mn-lt"/>
                <a:ea typeface="+mn-ea"/>
                <a:cs typeface="+mn-ea"/>
                <a:sym typeface="+mn-lt"/>
              </a:endParaRPr>
            </a:p>
          </p:txBody>
        </p:sp>
        <p:grpSp>
          <p:nvGrpSpPr>
            <p:cNvPr id="1028" name="组合 8"/>
            <p:cNvGrpSpPr/>
            <p:nvPr userDrawn="1"/>
          </p:nvGrpSpPr>
          <p:grpSpPr>
            <a:xfrm>
              <a:off x="0" y="0"/>
              <a:ext cx="12192001" cy="6609904"/>
              <a:chOff x="0" y="0"/>
              <a:chExt cx="12192001" cy="6609904"/>
            </a:xfrm>
          </p:grpSpPr>
          <p:sp>
            <p:nvSpPr>
              <p:cNvPr id="13" name="矩形 12"/>
              <p:cNvSpPr/>
              <p:nvPr/>
            </p:nvSpPr>
            <p:spPr>
              <a:xfrm>
                <a:off x="0" y="0"/>
                <a:ext cx="12192001" cy="35371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0">
                  <a:ln>
                    <a:noFill/>
                  </a:ln>
                  <a:solidFill>
                    <a:srgbClr val="000000"/>
                  </a:solidFill>
                  <a:effectLst/>
                  <a:uLnTx/>
                  <a:uFillTx/>
                  <a:latin typeface="+mn-lt"/>
                  <a:ea typeface="+mn-ea"/>
                  <a:cs typeface="+mn-ea"/>
                  <a:sym typeface="+mn-lt"/>
                </a:endParaRPr>
              </a:p>
            </p:txBody>
          </p:sp>
          <p:sp>
            <p:nvSpPr>
              <p:cNvPr id="15" name="圆角矩形 14"/>
              <p:cNvSpPr/>
              <p:nvPr/>
            </p:nvSpPr>
            <p:spPr>
              <a:xfrm>
                <a:off x="236538" y="219707"/>
                <a:ext cx="11718926" cy="6390197"/>
              </a:xfrm>
              <a:prstGeom prst="roundRect">
                <a:avLst>
                  <a:gd name="adj" fmla="val 1474"/>
                </a:avLst>
              </a:prstGeom>
              <a:blipFill dpi="0" rotWithShape="1">
                <a:blip r:embed="rId6">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1">
                  <a:ln>
                    <a:noFill/>
                  </a:ln>
                  <a:solidFill>
                    <a:srgbClr val="000000"/>
                  </a:solidFill>
                  <a:effectLst/>
                  <a:uLnTx/>
                  <a:uFillTx/>
                  <a:latin typeface="+mn-lt"/>
                  <a:ea typeface="+mn-ea"/>
                  <a:cs typeface="+mn-ea"/>
                  <a:sym typeface="+mn-lt"/>
                </a:endParaRPr>
              </a:p>
            </p:txBody>
          </p:sp>
          <p:sp>
            <p:nvSpPr>
              <p:cNvPr id="16" name="圆角矩形 15"/>
              <p:cNvSpPr/>
              <p:nvPr/>
            </p:nvSpPr>
            <p:spPr>
              <a:xfrm>
                <a:off x="385763" y="375528"/>
                <a:ext cx="11423651" cy="6078556"/>
              </a:xfrm>
              <a:prstGeom prst="roundRect">
                <a:avLst>
                  <a:gd name="adj" fmla="val 1474"/>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sz="2400" b="1" kern="1200">
                    <a:solidFill>
                      <a:schemeClr val="lt1"/>
                    </a:solidFill>
                    <a:latin typeface="+mn-lt"/>
                    <a:ea typeface="+mn-ea"/>
                    <a:cs typeface="+mn-cs"/>
                  </a:defRPr>
                </a:lvl1pPr>
                <a:lvl2pPr marL="457200" algn="l" rtl="0" fontAlgn="base">
                  <a:spcBef>
                    <a:spcPct val="0"/>
                  </a:spcBef>
                  <a:spcAft>
                    <a:spcPct val="0"/>
                  </a:spcAft>
                  <a:defRPr sz="2400" b="1" kern="1200">
                    <a:solidFill>
                      <a:schemeClr val="lt1"/>
                    </a:solidFill>
                    <a:latin typeface="+mn-lt"/>
                    <a:ea typeface="+mn-ea"/>
                    <a:cs typeface="+mn-cs"/>
                  </a:defRPr>
                </a:lvl2pPr>
                <a:lvl3pPr marL="914400" algn="l" rtl="0" fontAlgn="base">
                  <a:spcBef>
                    <a:spcPct val="0"/>
                  </a:spcBef>
                  <a:spcAft>
                    <a:spcPct val="0"/>
                  </a:spcAft>
                  <a:defRPr sz="2400" b="1" kern="1200">
                    <a:solidFill>
                      <a:schemeClr val="lt1"/>
                    </a:solidFill>
                    <a:latin typeface="+mn-lt"/>
                    <a:ea typeface="+mn-ea"/>
                    <a:cs typeface="+mn-cs"/>
                  </a:defRPr>
                </a:lvl3pPr>
                <a:lvl4pPr marL="1371600" algn="l" rtl="0" fontAlgn="base">
                  <a:spcBef>
                    <a:spcPct val="0"/>
                  </a:spcBef>
                  <a:spcAft>
                    <a:spcPct val="0"/>
                  </a:spcAft>
                  <a:defRPr sz="2400" b="1" kern="1200">
                    <a:solidFill>
                      <a:schemeClr val="lt1"/>
                    </a:solidFill>
                    <a:latin typeface="+mn-lt"/>
                    <a:ea typeface="+mn-ea"/>
                    <a:cs typeface="+mn-cs"/>
                  </a:defRPr>
                </a:lvl4pPr>
                <a:lvl5pPr marL="1828800" algn="l" rtl="0" fontAlgn="base">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2095" b="1" i="0" u="none" strike="noStrike" kern="1200" cap="none" spc="0" normalizeH="0" baseline="0" noProof="1">
                  <a:ln>
                    <a:noFill/>
                  </a:ln>
                  <a:solidFill>
                    <a:srgbClr val="000000"/>
                  </a:solidFill>
                  <a:effectLst/>
                  <a:uLnTx/>
                  <a:uFillTx/>
                  <a:latin typeface="+mn-lt"/>
                  <a:ea typeface="+mn-ea"/>
                  <a:cs typeface="+mn-ea"/>
                  <a:sym typeface="+mn-lt"/>
                </a:endParaRPr>
              </a:p>
            </p:txBody>
          </p:sp>
        </p:grpSp>
      </p:grpSp>
      <p:pic>
        <p:nvPicPr>
          <p:cNvPr id="12" name="图片 11" descr="水印"/>
          <p:cNvPicPr>
            <a:picLocks noChangeAspect="1"/>
          </p:cNvPicPr>
          <p:nvPr userDrawn="1"/>
        </p:nvPicPr>
        <p:blipFill>
          <a:blip r:embed="rId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14.xml"/><Relationship Id="rId2" Type="http://schemas.openxmlformats.org/officeDocument/2006/relationships/image" Target="../media/image7.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xml"/><Relationship Id="rId2" Type="http://schemas.openxmlformats.org/officeDocument/2006/relationships/image" Target="../media/image13.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xml"/><Relationship Id="rId2" Type="http://schemas.openxmlformats.org/officeDocument/2006/relationships/image" Target="../media/image14.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tags" Target="../tags/tag10.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xml"/><Relationship Id="rId2" Type="http://schemas.openxmlformats.org/officeDocument/2006/relationships/image" Target="../media/image10.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xml"/><Relationship Id="rId2" Type="http://schemas.openxmlformats.org/officeDocument/2006/relationships/image" Target="../media/image11.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charset="-122"/>
              </a:rPr>
              <a:t>知识产权声明</a:t>
            </a:r>
            <a:endParaRPr lang="zh-CN" altLang="en-US" sz="4000" b="1">
              <a:latin typeface="华文新魏" panose="02010800040101010101"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5932" y="857488"/>
            <a:ext cx="10801200" cy="5143024"/>
          </a:xfrm>
        </p:spPr>
        <p:txBody>
          <a:bodyPr>
            <a:noAutofit/>
          </a:bodyPr>
          <a:lstStyle/>
          <a:p>
            <a:pPr marL="0" indent="0">
              <a:buNone/>
            </a:pPr>
            <a:r>
              <a:rPr lang="en-US" altLang="zh-CN" sz="1800" b="1" dirty="0">
                <a:ln>
                  <a:solidFill>
                    <a:srgbClr val="9B0AA8"/>
                  </a:solidFill>
                </a:ln>
                <a:solidFill>
                  <a:srgbClr val="FF0000"/>
                </a:solidFill>
                <a:sym typeface="+mn-ea"/>
              </a:rPr>
              <a:t>2.</a:t>
            </a:r>
            <a:r>
              <a:rPr lang="zh-CN" altLang="en-US" sz="1800" b="1" dirty="0">
                <a:ln>
                  <a:solidFill>
                    <a:srgbClr val="9B0AA8"/>
                  </a:solidFill>
                </a:ln>
                <a:solidFill>
                  <a:srgbClr val="FF0000"/>
                </a:solidFill>
                <a:sym typeface="+mn-ea"/>
              </a:rPr>
              <a:t>多样化高级表达</a:t>
            </a:r>
            <a:endParaRPr lang="en-US" altLang="zh-CN" sz="1800" b="1" dirty="0">
              <a:solidFill>
                <a:srgbClr val="FF0000"/>
              </a:solidFill>
              <a:sym typeface="+mn-ea"/>
            </a:endParaRPr>
          </a:p>
          <a:p>
            <a:pPr marL="0" indent="0">
              <a:buNone/>
            </a:pPr>
            <a:r>
              <a:rPr lang="en-US" altLang="zh-CN" sz="1800" b="1" dirty="0">
                <a:latin typeface="Monotype Corsiva" panose="03010101010201010101" charset="0"/>
                <a:cs typeface="Monotype Corsiva" panose="03010101010201010101" charset="0"/>
                <a:sym typeface="+mn-ea"/>
              </a:rPr>
              <a:t>1. when</a:t>
            </a:r>
            <a:r>
              <a:rPr lang="zh-CN" altLang="en-US" sz="1800" b="1" dirty="0">
                <a:latin typeface="Monotype Corsiva" panose="03010101010201010101" charset="0"/>
                <a:cs typeface="Monotype Corsiva" panose="03010101010201010101" charset="0"/>
                <a:sym typeface="+mn-ea"/>
              </a:rPr>
              <a:t>引导的定语从句</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2. </a:t>
            </a:r>
            <a:r>
              <a:rPr lang="zh-CN" altLang="en-US" sz="1800" b="1" dirty="0">
                <a:latin typeface="Monotype Corsiva" panose="03010101010201010101" charset="0"/>
                <a:cs typeface="Monotype Corsiva" panose="03010101010201010101" charset="0"/>
                <a:sym typeface="+mn-ea"/>
              </a:rPr>
              <a:t>强调句型：</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3. </a:t>
            </a:r>
            <a:r>
              <a:rPr lang="zh-CN" altLang="en-US" sz="1800" b="1" dirty="0">
                <a:latin typeface="Monotype Corsiva" panose="03010101010201010101" charset="0"/>
                <a:cs typeface="Monotype Corsiva" panose="03010101010201010101" charset="0"/>
                <a:sym typeface="+mn-ea"/>
              </a:rPr>
              <a:t>名词性从句</a:t>
            </a:r>
            <a:endParaRPr lang="en-US" altLang="zh-CN" sz="1800" i="1" dirty="0">
              <a:ln>
                <a:solidFill>
                  <a:srgbClr val="1D41D5"/>
                </a:solidFill>
              </a:ln>
              <a:solidFill>
                <a:srgbClr val="1D41D5"/>
              </a:solidFill>
              <a:latin typeface="华文新魏" panose="02010800040101010101" charset="-122"/>
              <a:ea typeface="华文新魏" panose="02010800040101010101" charset="-122"/>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4. </a:t>
            </a:r>
            <a:r>
              <a:rPr lang="zh-CN" altLang="en-US" sz="1800" b="1" dirty="0">
                <a:latin typeface="Monotype Corsiva" panose="03010101010201010101" charset="0"/>
                <a:cs typeface="Monotype Corsiva" panose="03010101010201010101" charset="0"/>
                <a:sym typeface="+mn-ea"/>
              </a:rPr>
              <a:t>虚拟语气</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i="1" u="sng" dirty="0">
              <a:ln>
                <a:solidFill>
                  <a:srgbClr val="1D41D5"/>
                </a:solidFill>
              </a:ln>
              <a:solidFill>
                <a:srgbClr val="1D41D5"/>
              </a:solidFill>
              <a:latin typeface="华文新魏" panose="02010800040101010101" charset="-122"/>
              <a:ea typeface="华文新魏" panose="02010800040101010101" charset="-122"/>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  </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r>
              <a:rPr lang="en-US" altLang="zh-CN" sz="1800" b="1" dirty="0">
                <a:latin typeface="Monotype Corsiva" panose="03010101010201010101" charset="0"/>
                <a:cs typeface="Monotype Corsiva" panose="03010101010201010101" charset="0"/>
                <a:sym typeface="+mn-ea"/>
              </a:rPr>
              <a:t>5.</a:t>
            </a:r>
            <a:r>
              <a:rPr lang="zh-CN" altLang="en-US" sz="1800" b="1" dirty="0">
                <a:latin typeface="Monotype Corsiva" panose="03010101010201010101" charset="0"/>
                <a:cs typeface="Monotype Corsiva" panose="03010101010201010101" charset="0"/>
                <a:sym typeface="+mn-ea"/>
              </a:rPr>
              <a:t>状语从句</a:t>
            </a:r>
            <a:r>
              <a:rPr lang="en-US" altLang="zh-CN" sz="1800" b="1" dirty="0">
                <a:latin typeface="Monotype Corsiva" panose="03010101010201010101" charset="0"/>
                <a:cs typeface="Monotype Corsiva" panose="03010101010201010101" charset="0"/>
                <a:sym typeface="+mn-ea"/>
              </a:rPr>
              <a:t>+</a:t>
            </a:r>
            <a:r>
              <a:rPr lang="zh-CN" altLang="en-US" sz="1800" b="1" dirty="0">
                <a:latin typeface="Monotype Corsiva" panose="03010101010201010101" charset="0"/>
                <a:cs typeface="Monotype Corsiva" panose="03010101010201010101" charset="0"/>
                <a:sym typeface="+mn-ea"/>
              </a:rPr>
              <a:t>非限制定语从句</a:t>
            </a:r>
            <a:endParaRPr lang="en-US" altLang="zh-CN" sz="1800" b="1" dirty="0">
              <a:latin typeface="Monotype Corsiva" panose="03010101010201010101" charset="0"/>
              <a:cs typeface="Monotype Corsiva" panose="03010101010201010101" charset="0"/>
              <a:sym typeface="+mn-ea"/>
            </a:endParaRPr>
          </a:p>
          <a:p>
            <a:pPr marL="0" indent="0" algn="just">
              <a:lnSpc>
                <a:spcPct val="150000"/>
              </a:lnSpc>
              <a:buNone/>
            </a:pPr>
            <a:endParaRPr lang="en-US" altLang="zh-CN" sz="1800" b="1" dirty="0">
              <a:latin typeface="Monotype Corsiva" panose="03010101010201010101" charset="0"/>
              <a:cs typeface="Monotype Corsiva" panose="03010101010201010101" charset="0"/>
            </a:endParaRPr>
          </a:p>
          <a:p>
            <a:pPr marL="0" indent="0">
              <a:lnSpc>
                <a:spcPct val="150000"/>
              </a:lnSpc>
              <a:buNone/>
            </a:pPr>
            <a:endParaRPr lang="zh-CN" altLang="en-US" sz="1800" dirty="0"/>
          </a:p>
        </p:txBody>
      </p:sp>
      <p:sp>
        <p:nvSpPr>
          <p:cNvPr id="5" name="文本框 4"/>
          <p:cNvSpPr txBox="1"/>
          <p:nvPr/>
        </p:nvSpPr>
        <p:spPr>
          <a:xfrm>
            <a:off x="1645698" y="4154410"/>
            <a:ext cx="9202830" cy="1144159"/>
          </a:xfrm>
          <a:prstGeom prst="rect">
            <a:avLst/>
          </a:prstGeom>
          <a:noFill/>
        </p:spPr>
        <p:txBody>
          <a:bodyPr wrap="square">
            <a:spAutoFit/>
          </a:bodyPr>
          <a:lstStyle/>
          <a:p>
            <a:pPr algn="just">
              <a:lnSpc>
                <a:spcPct val="150000"/>
              </a:lnSpc>
            </a:pPr>
            <a:r>
              <a:rPr lang="en-US" altLang="zh-CN" sz="2100" b="1" dirty="0">
                <a:latin typeface="Times New Roman" panose="02020603050405020304" pitchFamily="18" charset="0"/>
                <a:cs typeface="Times New Roman" panose="02020603050405020304" pitchFamily="18" charset="0"/>
                <a:sym typeface="+mn-ea"/>
              </a:rPr>
              <a:t>I'd like to  extend my sincere appreciation for your generous help</a:t>
            </a:r>
            <a:r>
              <a:rPr lang="en-US" altLang="zh-CN" b="1" dirty="0">
                <a:latin typeface="Times New Roman" panose="02020603050405020304" pitchFamily="18" charset="0"/>
                <a:cs typeface="Times New Roman" panose="02020603050405020304" pitchFamily="18" charset="0"/>
                <a:sym typeface="+mn-ea"/>
              </a:rPr>
              <a:t>,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without which </a:t>
            </a:r>
            <a:r>
              <a:rPr lang="en-US" altLang="zh-CN" b="1" dirty="0">
                <a:latin typeface="Times New Roman" panose="02020603050405020304" pitchFamily="18" charset="0"/>
                <a:cs typeface="Times New Roman" panose="02020603050405020304" pitchFamily="18" charset="0"/>
                <a:sym typeface="+mn-ea"/>
              </a:rPr>
              <a:t>I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wouldn't have made </a:t>
            </a:r>
            <a:r>
              <a:rPr lang="en-US" altLang="zh-CN" sz="2000" b="1" dirty="0">
                <a:solidFill>
                  <a:srgbClr val="1D41D5"/>
                </a:solidFill>
                <a:effectLst>
                  <a:outerShdw blurRad="38100" dist="38100" dir="2700000" algn="tl">
                    <a:srgbClr val="000000">
                      <a:alpha val="43137"/>
                    </a:srgbClr>
                  </a:outerShdw>
                </a:effectLst>
                <a:latin typeface="Monotype Corsiva" panose="03010101010201010101" charset="0"/>
                <a:sym typeface="+mn-ea"/>
              </a:rPr>
              <a:t> </a:t>
            </a:r>
            <a:r>
              <a:rPr lang="en-US" altLang="zh-CN" b="1" dirty="0">
                <a:latin typeface="Times New Roman" panose="02020603050405020304" pitchFamily="18" charset="0"/>
                <a:cs typeface="Times New Roman" panose="02020603050405020304" pitchFamily="18" charset="0"/>
                <a:sym typeface="+mn-ea"/>
              </a:rPr>
              <a:t>such great progress.</a:t>
            </a:r>
            <a:endParaRPr lang="en-US" altLang="zh-CN" b="1"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1649533" y="2233640"/>
            <a:ext cx="8748918" cy="1003736"/>
          </a:xfrm>
          <a:prstGeom prst="rect">
            <a:avLst/>
          </a:prstGeom>
          <a:noFill/>
        </p:spPr>
        <p:txBody>
          <a:bodyPr wrap="square">
            <a:spAutoFit/>
          </a:bodyPr>
          <a:lstStyle/>
          <a:p>
            <a:pPr algn="just">
              <a:lnSpc>
                <a:spcPct val="150000"/>
              </a:lnSpc>
            </a:pP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It was </a:t>
            </a:r>
            <a:r>
              <a:rPr lang="en-US" altLang="zh-CN" sz="2100" b="1" dirty="0">
                <a:latin typeface="Times New Roman" panose="02020603050405020304" pitchFamily="18" charset="0"/>
                <a:cs typeface="Times New Roman" panose="02020603050405020304" pitchFamily="18" charset="0"/>
                <a:sym typeface="+mn-ea"/>
              </a:rPr>
              <a:t>your practical teaching and patient guidance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that </a:t>
            </a:r>
            <a:r>
              <a:rPr lang="en-US" altLang="zh-CN" sz="2100" b="1" dirty="0">
                <a:latin typeface="Times New Roman" panose="02020603050405020304" pitchFamily="18" charset="0"/>
                <a:cs typeface="Times New Roman" panose="02020603050405020304" pitchFamily="18" charset="0"/>
                <a:sym typeface="+mn-ea"/>
              </a:rPr>
              <a:t>helped improve my self-discipline and be confident in my study. </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2733064" y="1147182"/>
            <a:ext cx="8640960" cy="1003736"/>
          </a:xfrm>
          <a:prstGeom prst="rect">
            <a:avLst/>
          </a:prstGeom>
          <a:noFill/>
        </p:spPr>
        <p:txBody>
          <a:bodyPr wrap="square">
            <a:spAutoFit/>
          </a:bodyPr>
          <a:lstStyle/>
          <a:p>
            <a:pPr algn="just">
              <a:lnSpc>
                <a:spcPct val="150000"/>
              </a:lnSpc>
            </a:pPr>
            <a:r>
              <a:rPr lang="en-US" altLang="zh-CN" sz="2100" b="1" dirty="0">
                <a:latin typeface="Times New Roman" panose="02020603050405020304" pitchFamily="18" charset="0"/>
                <a:cs typeface="Times New Roman" panose="02020603050405020304" pitchFamily="18" charset="0"/>
                <a:sym typeface="+mn-ea"/>
              </a:rPr>
              <a:t>I can well remember the time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when</a:t>
            </a:r>
            <a:r>
              <a:rPr lang="en-US" altLang="zh-CN" sz="2100" b="1" dirty="0">
                <a:latin typeface="Times New Roman" panose="02020603050405020304" pitchFamily="18" charset="0"/>
                <a:cs typeface="Times New Roman" panose="02020603050405020304" pitchFamily="18" charset="0"/>
                <a:sym typeface="+mn-ea"/>
              </a:rPr>
              <a:t>  the</a:t>
            </a:r>
            <a:r>
              <a:rPr lang="zh-CN" altLang="en-US" sz="2100" b="1" dirty="0">
                <a:latin typeface="Times New Roman" panose="02020603050405020304" pitchFamily="18" charset="0"/>
                <a:cs typeface="Times New Roman" panose="02020603050405020304" pitchFamily="18" charset="0"/>
                <a:sym typeface="+mn-ea"/>
              </a:rPr>
              <a:t> </a:t>
            </a:r>
            <a:r>
              <a:rPr lang="en-US" altLang="zh-CN" sz="2100" b="1" dirty="0">
                <a:latin typeface="Times New Roman" panose="02020603050405020304" pitchFamily="18" charset="0"/>
                <a:cs typeface="Times New Roman" panose="02020603050405020304" pitchFamily="18" charset="0"/>
                <a:sym typeface="+mn-ea"/>
              </a:rPr>
              <a:t>professor was strict with me in obeying the rules and regulations so that I could adjust to the course well.  </a:t>
            </a:r>
            <a:endParaRPr lang="en-US" altLang="zh-CN" sz="2100" b="1" dirty="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2733064" y="3228306"/>
            <a:ext cx="7158306" cy="977191"/>
          </a:xfrm>
          <a:prstGeom prst="rect">
            <a:avLst/>
          </a:prstGeom>
          <a:noFill/>
        </p:spPr>
        <p:txBody>
          <a:bodyPr wrap="square">
            <a:spAutoFit/>
          </a:bodyPr>
          <a:lstStyle/>
          <a:p>
            <a:pPr algn="just">
              <a:lnSpc>
                <a:spcPct val="150000"/>
              </a:lnSpc>
            </a:pP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What</a:t>
            </a:r>
            <a:r>
              <a:rPr lang="en-US" altLang="zh-CN" sz="1800" b="1" dirty="0">
                <a:latin typeface="Times New Roman" panose="02020603050405020304" pitchFamily="18" charset="0"/>
                <a:cs typeface="Times New Roman" panose="02020603050405020304" pitchFamily="18" charset="0"/>
                <a:sym typeface="+mn-ea"/>
              </a:rPr>
              <a:t> also impressed me a lot was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sym typeface="+mn-ea"/>
              </a:rPr>
              <a:t>that </a:t>
            </a:r>
            <a:r>
              <a:rPr lang="en-US" altLang="zh-CN" sz="1800" b="1" dirty="0">
                <a:latin typeface="Times New Roman" panose="02020603050405020304" pitchFamily="18" charset="0"/>
                <a:cs typeface="Times New Roman" panose="02020603050405020304" pitchFamily="18" charset="0"/>
                <a:sym typeface="+mn-ea"/>
              </a:rPr>
              <a:t>you offered me much assistance in my daily life</a:t>
            </a:r>
            <a:r>
              <a:rPr lang="en-US" altLang="zh-CN" sz="1400" b="1" dirty="0">
                <a:latin typeface="Monotype Corsiva" panose="03010101010201010101" charset="0"/>
                <a:cs typeface="Monotype Corsiva" panose="03010101010201010101" charset="0"/>
                <a:sym typeface="+mn-ea"/>
              </a:rPr>
              <a:t>, </a:t>
            </a:r>
            <a:r>
              <a:rPr lang="en-US" altLang="zh-CN" sz="2000" b="1" dirty="0">
                <a:solidFill>
                  <a:srgbClr val="1D41D5"/>
                </a:solidFill>
                <a:latin typeface="Monotype Corsiva" panose="03010101010201010101" charset="0"/>
                <a:cs typeface="Monotype Corsiva" panose="03010101010201010101" charset="0"/>
                <a:sym typeface="+mn-ea"/>
              </a:rPr>
              <a:t>touching and inspiring</a:t>
            </a:r>
            <a:r>
              <a:rPr lang="en-US" altLang="zh-CN" sz="1400" b="1" dirty="0">
                <a:solidFill>
                  <a:srgbClr val="1D41D5"/>
                </a:solidFill>
                <a:latin typeface="Monotype Corsiva" panose="03010101010201010101" charset="0"/>
                <a:cs typeface="Monotype Corsiva" panose="03010101010201010101" charset="0"/>
                <a:sym typeface="+mn-ea"/>
              </a:rPr>
              <a:t>.</a:t>
            </a:r>
            <a:endParaRPr lang="en-US" altLang="zh-CN" sz="1400" b="1" dirty="0">
              <a:solidFill>
                <a:srgbClr val="1D41D5"/>
              </a:solidFill>
              <a:latin typeface="Monotype Corsiva" panose="03010101010201010101" charset="0"/>
              <a:cs typeface="Monotype Corsiva" panose="03010101010201010101" charset="0"/>
              <a:sym typeface="+mn-ea"/>
            </a:endParaRPr>
          </a:p>
        </p:txBody>
      </p:sp>
      <p:sp>
        <p:nvSpPr>
          <p:cNvPr id="12" name="文本框 11"/>
          <p:cNvSpPr txBox="1"/>
          <p:nvPr/>
        </p:nvSpPr>
        <p:spPr>
          <a:xfrm>
            <a:off x="944018" y="5652347"/>
            <a:ext cx="10576612" cy="861774"/>
          </a:xfrm>
          <a:prstGeom prst="rect">
            <a:avLst/>
          </a:prstGeom>
          <a:noFill/>
        </p:spPr>
        <p:txBody>
          <a:bodyPr wrap="square" rtlCol="0">
            <a:spAutoFit/>
          </a:bodyPr>
          <a:lstStyle/>
          <a:p>
            <a:r>
              <a:rPr lang="en-US" altLang="zh-CN" sz="2100" b="1" dirty="0">
                <a:latin typeface="Times New Roman" panose="02020603050405020304" pitchFamily="18" charset="0"/>
                <a:cs typeface="Times New Roman" panose="02020603050405020304" pitchFamily="18" charset="0"/>
              </a:rPr>
              <a:t>You </a:t>
            </a:r>
            <a:r>
              <a:rPr lang="en-US" altLang="zh-CN" sz="2100" b="1" dirty="0">
                <a:solidFill>
                  <a:srgbClr val="FF0000"/>
                </a:solidFill>
                <a:latin typeface="Times New Roman" panose="02020603050405020304" pitchFamily="18" charset="0"/>
                <a:cs typeface="Times New Roman" panose="02020603050405020304" pitchFamily="18" charset="0"/>
              </a:rPr>
              <a:t>never fail to </a:t>
            </a:r>
            <a:r>
              <a:rPr lang="en-US" altLang="zh-CN" sz="2100" b="1" dirty="0">
                <a:latin typeface="Times New Roman" panose="02020603050405020304" pitchFamily="18" charset="0"/>
                <a:cs typeface="Times New Roman" panose="02020603050405020304" pitchFamily="18" charset="0"/>
              </a:rPr>
              <a:t>cheer</a:t>
            </a:r>
            <a:r>
              <a:rPr lang="en-US" altLang="zh-CN" sz="3000" b="1" dirty="0">
                <a:solidFill>
                  <a:schemeClr val="tx2">
                    <a:lumMod val="60000"/>
                    <a:lumOff val="40000"/>
                  </a:schemeClr>
                </a:solidFill>
                <a:latin typeface="Calibri" panose="020F0502020204030204" pitchFamily="34" charset="0"/>
                <a:cs typeface="Calibri" panose="020F0502020204030204" pitchFamily="34" charset="0"/>
              </a:rPr>
              <a:t> </a:t>
            </a:r>
            <a:r>
              <a:rPr lang="en-US" altLang="zh-CN" sz="2100" b="1" dirty="0">
                <a:latin typeface="Times New Roman" panose="02020603050405020304" pitchFamily="18" charset="0"/>
                <a:cs typeface="Times New Roman" panose="02020603050405020304" pitchFamily="18" charset="0"/>
              </a:rPr>
              <a:t>me up with your smiles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rPr>
              <a:t>when</a:t>
            </a:r>
            <a:r>
              <a:rPr lang="en-US" altLang="zh-CN" sz="2100" b="1" dirty="0">
                <a:latin typeface="Times New Roman" panose="02020603050405020304" pitchFamily="18" charset="0"/>
                <a:cs typeface="Times New Roman" panose="02020603050405020304" pitchFamily="18" charset="0"/>
              </a:rPr>
              <a:t> I am discouraged, </a:t>
            </a:r>
            <a:r>
              <a:rPr lang="en-US" altLang="zh-CN" sz="2000" b="1" u="sng" dirty="0">
                <a:solidFill>
                  <a:srgbClr val="1D41D5"/>
                </a:solidFill>
                <a:effectLst>
                  <a:outerShdw blurRad="38100" dist="38100" dir="2700000" algn="tl">
                    <a:srgbClr val="000000">
                      <a:alpha val="43137"/>
                    </a:srgbClr>
                  </a:outerShdw>
                </a:effectLst>
                <a:latin typeface="Monotype Corsiva" panose="03010101010201010101" charset="0"/>
              </a:rPr>
              <a:t>which</a:t>
            </a:r>
            <a:r>
              <a:rPr lang="en-US" altLang="zh-CN" sz="2000" b="1" dirty="0">
                <a:latin typeface="Arial" panose="020B0604020202020204" pitchFamily="34" charset="0"/>
              </a:rPr>
              <a:t> helps us to cultivate a positive attitude towards difficulties</a:t>
            </a:r>
            <a:endParaRPr lang="en-US" altLang="zh-CN" sz="2100" b="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0971980" y="445487"/>
            <a:ext cx="804088" cy="752763"/>
          </a:xfrm>
          <a:prstGeom prst="rect">
            <a:avLst/>
          </a:prstGeom>
        </p:spPr>
      </p:pic>
      <p:pic>
        <p:nvPicPr>
          <p:cNvPr id="10" name="图片 14"/>
          <p:cNvPicPr>
            <a:picLocks noGrp="1" noChangeAspect="1"/>
          </p:cNvPicPr>
          <p:nvPr/>
        </p:nvPicPr>
        <p:blipFill>
          <a:blip r:embed="rId2"/>
          <a:stretch>
            <a:fillRect/>
          </a:stretch>
        </p:blipFill>
        <p:spPr>
          <a:xfrm>
            <a:off x="479376" y="370557"/>
            <a:ext cx="538163" cy="538163"/>
          </a:xfrm>
          <a:prstGeom prst="rect">
            <a:avLst/>
          </a:prstGeom>
          <a:noFill/>
          <a:ln w="9525">
            <a:noFill/>
          </a:ln>
        </p:spPr>
      </p:pic>
      <p:sp>
        <p:nvSpPr>
          <p:cNvPr id="13" name="文本框 5"/>
          <p:cNvSpPr txBox="1"/>
          <p:nvPr/>
        </p:nvSpPr>
        <p:spPr>
          <a:xfrm>
            <a:off x="1095708" y="369775"/>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4" name="文本框 6"/>
          <p:cNvSpPr txBox="1"/>
          <p:nvPr/>
        </p:nvSpPr>
        <p:spPr>
          <a:xfrm>
            <a:off x="1962967" y="36977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 name="文本框 14"/>
          <p:cNvSpPr txBox="1"/>
          <p:nvPr/>
        </p:nvSpPr>
        <p:spPr>
          <a:xfrm>
            <a:off x="5473020" y="380820"/>
            <a:ext cx="4572000" cy="738664"/>
          </a:xfrm>
          <a:prstGeom prst="rect">
            <a:avLst/>
          </a:prstGeom>
          <a:noFill/>
        </p:spPr>
        <p:txBody>
          <a:bodyPr wrap="square">
            <a:spAutoFit/>
          </a:bodyPr>
          <a:lstStyle/>
          <a:p>
            <a:r>
              <a:rPr lang="en-US" altLang="zh-CN" sz="1800" dirty="0"/>
              <a:t>2.2</a:t>
            </a:r>
            <a:r>
              <a:rPr lang="zh-CN" altLang="en-US" sz="1800" dirty="0"/>
              <a:t>思维与表达：</a:t>
            </a:r>
            <a:endParaRPr lang="en-US" altLang="zh-CN" sz="1800" dirty="0"/>
          </a:p>
          <a:p>
            <a:r>
              <a:rPr lang="en-US" altLang="zh-CN" dirty="0"/>
              <a:t>     </a:t>
            </a:r>
            <a:r>
              <a:rPr lang="zh-CN" altLang="zh-CN" sz="1800" dirty="0"/>
              <a:t>评价的角度：</a:t>
            </a:r>
            <a:r>
              <a:rPr lang="zh-CN" altLang="en-US" sz="1800" dirty="0"/>
              <a:t>学习收获</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ircle(in)">
                                      <p:cBhvr>
                                        <p:cTn id="7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485067" y="384409"/>
            <a:ext cx="538163" cy="538163"/>
          </a:xfrm>
          <a:prstGeom prst="rect">
            <a:avLst/>
          </a:prstGeom>
          <a:noFill/>
          <a:ln w="9525">
            <a:noFill/>
          </a:ln>
        </p:spPr>
      </p:pic>
      <p:sp>
        <p:nvSpPr>
          <p:cNvPr id="15366" name="文本框 5"/>
          <p:cNvSpPr txBox="1"/>
          <p:nvPr/>
        </p:nvSpPr>
        <p:spPr>
          <a:xfrm>
            <a:off x="1055440" y="389570"/>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847528" y="375047"/>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740294" y="930770"/>
            <a:ext cx="10828314" cy="2215991"/>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 </a:t>
            </a:r>
            <a:r>
              <a:rPr lang="zh-CN" altLang="en-US" sz="2100" b="1" dirty="0">
                <a:solidFill>
                  <a:srgbClr val="FF0000"/>
                </a:solidFill>
                <a:latin typeface="Times New Roman" panose="02020603050405020304" pitchFamily="18" charset="0"/>
                <a:cs typeface="Times New Roman" panose="02020603050405020304" pitchFamily="18" charset="0"/>
              </a:rPr>
              <a:t>具体</a:t>
            </a:r>
            <a:r>
              <a:rPr lang="zh-CN" altLang="en-US" b="1" dirty="0"/>
              <a:t>谈网络课程</a:t>
            </a:r>
            <a:r>
              <a:rPr b="1" dirty="0" err="1"/>
              <a:t>收获</a:t>
            </a:r>
            <a:endParaRPr b="1" dirty="0"/>
          </a:p>
          <a:p>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2.</a:t>
            </a:r>
            <a:r>
              <a:rPr lang="zh-CN" altLang="en-US" b="1" dirty="0">
                <a:solidFill>
                  <a:srgbClr val="FF0000"/>
                </a:solidFill>
                <a:latin typeface="Times New Roman" panose="02020603050405020304" pitchFamily="18" charset="0"/>
                <a:cs typeface="Times New Roman" panose="02020603050405020304" pitchFamily="18" charset="0"/>
              </a:rPr>
              <a:t>就相关课程提出针对性意见：</a:t>
            </a:r>
            <a:endParaRPr lang="en-US" altLang="zh-CN" b="1" dirty="0">
              <a:solidFill>
                <a:srgbClr val="FF0000"/>
              </a:solidFill>
              <a:latin typeface="Times New Roman" panose="02020603050405020304" pitchFamily="18" charset="0"/>
              <a:cs typeface="Times New Roman" panose="02020603050405020304" pitchFamily="18" charset="0"/>
            </a:endParaRPr>
          </a:p>
          <a:p>
            <a:r>
              <a:rPr lang="zh-CN" altLang="en-US" dirty="0"/>
              <a:t>为了使你的课程更吸引人、更有效，我强烈建议你让学习者接触一些目前在你的国家流行的英语电影，最好有字幕。</a:t>
            </a:r>
            <a:endParaRPr lang="en-US" altLang="zh-CN"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95399" y="2819019"/>
            <a:ext cx="11011533"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To make your course even more </a:t>
            </a:r>
            <a:r>
              <a:rPr lang="en-US" altLang="zh-CN" dirty="0">
                <a:solidFill>
                  <a:srgbClr val="FF0000"/>
                </a:solidFill>
                <a:latin typeface="Times New Roman" panose="02020603050405020304" pitchFamily="18" charset="0"/>
                <a:cs typeface="Times New Roman" panose="02020603050405020304" pitchFamily="18" charset="0"/>
              </a:rPr>
              <a:t>appealing and effective</a:t>
            </a:r>
            <a:r>
              <a:rPr lang="en-US" altLang="zh-CN" dirty="0">
                <a:latin typeface="Times New Roman" panose="02020603050405020304" pitchFamily="18" charset="0"/>
                <a:cs typeface="Times New Roman" panose="02020603050405020304" pitchFamily="18" charset="0"/>
              </a:rPr>
              <a:t>, I highly </a:t>
            </a:r>
            <a:r>
              <a:rPr lang="en-US" altLang="zh-CN" dirty="0">
                <a:solidFill>
                  <a:srgbClr val="FF0000"/>
                </a:solidFill>
                <a:latin typeface="Times New Roman" panose="02020603050405020304" pitchFamily="18" charset="0"/>
                <a:cs typeface="Times New Roman" panose="02020603050405020304" pitchFamily="18" charset="0"/>
              </a:rPr>
              <a:t>recommend</a:t>
            </a:r>
            <a:r>
              <a:rPr lang="en-US" altLang="zh-CN" dirty="0">
                <a:latin typeface="Times New Roman" panose="02020603050405020304" pitchFamily="18" charset="0"/>
                <a:cs typeface="Times New Roman" panose="02020603050405020304" pitchFamily="18" charset="0"/>
              </a:rPr>
              <a:t> that you expose learners to some English movies that are currently popular in your country, with subtitles preferably.</a:t>
            </a:r>
            <a:endParaRPr lang="zh-CN" altLang="zh-CN"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055440" y="4293096"/>
            <a:ext cx="8926831" cy="2308324"/>
          </a:xfrm>
          <a:prstGeom prst="rect">
            <a:avLst/>
          </a:prstGeom>
          <a:noFill/>
          <a:ln w="76200">
            <a:solidFill>
              <a:schemeClr val="accent1">
                <a:lumMod val="50000"/>
              </a:schemeClr>
            </a:solidFill>
            <a:prstDash val="dash"/>
          </a:ln>
        </p:spPr>
        <p:txBody>
          <a:bodyPr wrap="square">
            <a:spAutoFit/>
          </a:bodyPr>
          <a:lstStyle/>
          <a:p>
            <a:r>
              <a:rPr lang="zh-CN" altLang="en-US" b="1" dirty="0">
                <a:solidFill>
                  <a:srgbClr val="C00000"/>
                </a:solidFill>
                <a:cs typeface="Calibri" panose="020F0502020204030204" pitchFamily="34" charset="0"/>
              </a:rPr>
              <a:t>建议表达常用句型：</a:t>
            </a:r>
            <a:r>
              <a:rPr lang="en-US" altLang="zh-CN" b="1" dirty="0">
                <a:solidFill>
                  <a:srgbClr val="0000CC"/>
                </a:solidFill>
                <a:cs typeface="Calibri" panose="020F0502020204030204" pitchFamily="34" charset="0"/>
              </a:rPr>
              <a:t>You are supposed/required/expected to do…</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You had better do/ ought to do …</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 is suggested/advised that …</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It’s a good choice to do…     It is advisable to do…</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 would be </a:t>
            </a:r>
            <a:r>
              <a:rPr lang="en-US" altLang="zh-CN" b="1" dirty="0" smtClean="0">
                <a:solidFill>
                  <a:srgbClr val="0000CC"/>
                </a:solidFill>
                <a:cs typeface="Calibri" panose="020F0502020204030204" pitchFamily="34" charset="0"/>
              </a:rPr>
              <a:t>better </a:t>
            </a:r>
            <a:r>
              <a:rPr lang="en-US" altLang="zh-CN" b="1" dirty="0">
                <a:solidFill>
                  <a:srgbClr val="0000CC"/>
                </a:solidFill>
                <a:cs typeface="Calibri" panose="020F0502020204030204" pitchFamily="34" charset="0"/>
              </a:rPr>
              <a:t>if…</a:t>
            </a:r>
            <a:endParaRPr lang="en-US" altLang="zh-CN" b="1" dirty="0">
              <a:solidFill>
                <a:srgbClr val="0000CC"/>
              </a:solidFill>
              <a:cs typeface="Calibri" panose="020F0502020204030204" pitchFamily="34" charset="0"/>
            </a:endParaRPr>
          </a:p>
          <a:p>
            <a:r>
              <a:rPr lang="en-US" altLang="zh-CN" b="1" dirty="0">
                <a:solidFill>
                  <a:srgbClr val="0000CC"/>
                </a:solidFill>
                <a:cs typeface="Calibri" panose="020F0502020204030204" pitchFamily="34" charset="0"/>
              </a:rPr>
              <a:t>It’s of great importance/significance to do…</a:t>
            </a:r>
            <a:endParaRPr lang="en-US" altLang="zh-CN" b="1" dirty="0">
              <a:solidFill>
                <a:srgbClr val="0000CC"/>
              </a:solidFill>
              <a:cs typeface="Calibri" panose="020F0502020204030204" pitchFamily="34" charset="0"/>
            </a:endParaRPr>
          </a:p>
        </p:txBody>
      </p:sp>
      <p:pic>
        <p:nvPicPr>
          <p:cNvPr id="4" name="图片 3"/>
          <p:cNvPicPr>
            <a:picLocks noChangeAspect="1"/>
          </p:cNvPicPr>
          <p:nvPr/>
        </p:nvPicPr>
        <p:blipFill>
          <a:blip r:embed="rId2"/>
          <a:stretch>
            <a:fillRect/>
          </a:stretch>
        </p:blipFill>
        <p:spPr>
          <a:xfrm>
            <a:off x="9427961" y="433577"/>
            <a:ext cx="2278972" cy="1267231"/>
          </a:xfrm>
          <a:prstGeom prst="rect">
            <a:avLst/>
          </a:prstGeom>
        </p:spPr>
      </p:pic>
      <p:sp>
        <p:nvSpPr>
          <p:cNvPr id="9" name="文本框 7"/>
          <p:cNvSpPr txBox="1"/>
          <p:nvPr/>
        </p:nvSpPr>
        <p:spPr>
          <a:xfrm>
            <a:off x="4439816" y="332656"/>
            <a:ext cx="5292080" cy="738664"/>
          </a:xfrm>
          <a:prstGeom prst="rect">
            <a:avLst/>
          </a:prstGeom>
          <a:noFill/>
        </p:spPr>
        <p:txBody>
          <a:bodyPr wrap="square">
            <a:spAutoFit/>
          </a:bodyPr>
          <a:lstStyle/>
          <a:p>
            <a:r>
              <a:rPr lang="en-US" altLang="zh-CN" sz="1800" dirty="0" smtClean="0"/>
              <a:t>2.3</a:t>
            </a:r>
            <a:r>
              <a:rPr lang="zh-CN" altLang="en-US" sz="1800" dirty="0" smtClean="0"/>
              <a:t>思维</a:t>
            </a:r>
            <a:r>
              <a:rPr lang="zh-CN" altLang="en-US" sz="1800" dirty="0"/>
              <a:t>与表达：</a:t>
            </a:r>
            <a:endParaRPr lang="en-US" altLang="zh-CN" sz="1800" dirty="0"/>
          </a:p>
          <a:p>
            <a:r>
              <a:rPr lang="en-US" altLang="zh-CN" dirty="0"/>
              <a:t>     </a:t>
            </a:r>
            <a:r>
              <a:rPr lang="zh-CN" altLang="zh-CN" sz="1800" dirty="0"/>
              <a:t>评价的角度</a:t>
            </a:r>
            <a:r>
              <a:rPr lang="zh-CN" altLang="zh-CN" sz="1800" dirty="0" smtClean="0"/>
              <a:t>：</a:t>
            </a:r>
            <a:r>
              <a:rPr lang="zh-CN" altLang="en-US" sz="1800" dirty="0" smtClean="0"/>
              <a:t>指出问题，并给出建议</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73415" y="370557"/>
            <a:ext cx="538163" cy="538163"/>
          </a:xfrm>
          <a:prstGeom prst="rect">
            <a:avLst/>
          </a:prstGeom>
          <a:noFill/>
          <a:ln w="9525">
            <a:noFill/>
          </a:ln>
        </p:spPr>
      </p:pic>
      <p:sp>
        <p:nvSpPr>
          <p:cNvPr id="15366" name="文本框 5"/>
          <p:cNvSpPr txBox="1"/>
          <p:nvPr/>
        </p:nvSpPr>
        <p:spPr>
          <a:xfrm>
            <a:off x="1100628" y="355495"/>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775520" y="369551"/>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629801" y="466650"/>
            <a:ext cx="11298848" cy="5893921"/>
          </a:xfrm>
          <a:prstGeom prst="rect">
            <a:avLst/>
          </a:prstGeom>
          <a:noFill/>
        </p:spPr>
        <p:txBody>
          <a:bodyPr wrap="square" rtlCol="0">
            <a:spAutoFit/>
          </a:bodyPr>
          <a:lstStyle/>
          <a:p>
            <a:r>
              <a:rPr lang="zh-CN" altLang="en-US" sz="2100" b="1" dirty="0" smtClean="0">
                <a:solidFill>
                  <a:srgbClr val="FF0000"/>
                </a:solidFill>
                <a:latin typeface="Times New Roman" panose="02020603050405020304" pitchFamily="18" charset="0"/>
                <a:cs typeface="Times New Roman" panose="02020603050405020304" pitchFamily="18" charset="0"/>
              </a:rPr>
              <a:t>                                  ：</a:t>
            </a:r>
            <a:endParaRPr lang="en-US" altLang="zh-CN" sz="2100" b="1" dirty="0" smtClean="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smtClean="0">
                <a:latin typeface="Times New Roman" panose="02020603050405020304" pitchFamily="18" charset="0"/>
                <a:cs typeface="Times New Roman" panose="02020603050405020304" pitchFamily="18" charset="0"/>
              </a:rPr>
              <a:t>1.</a:t>
            </a:r>
            <a:r>
              <a:rPr lang="zh-CN" altLang="en-US" dirty="0"/>
              <a:t>对我来说，这门课信息量非常大，是很有用的学习来源。  </a:t>
            </a:r>
            <a:r>
              <a:rPr lang="zh-CN" altLang="en-US" dirty="0" smtClean="0"/>
              <a:t>。</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2.</a:t>
            </a:r>
            <a:r>
              <a:rPr lang="zh-CN" altLang="en-US" dirty="0" smtClean="0"/>
              <a:t>那些知识渊博的</a:t>
            </a:r>
            <a:r>
              <a:rPr lang="zh-CN" altLang="en-US" dirty="0"/>
              <a:t>教授</a:t>
            </a:r>
            <a:r>
              <a:rPr lang="zh-CN" altLang="en-US" dirty="0" smtClean="0"/>
              <a:t>、富有教育意义的课堂都</a:t>
            </a:r>
            <a:r>
              <a:rPr lang="zh-CN" altLang="en-US" dirty="0"/>
              <a:t>给了</a:t>
            </a:r>
            <a:r>
              <a:rPr lang="zh-CN" altLang="en-US" dirty="0" smtClean="0"/>
              <a:t>我很深的印象，</a:t>
            </a:r>
            <a:r>
              <a:rPr lang="zh-CN" altLang="en-US" dirty="0"/>
              <a:t>从中我学会了如何从另一个方面来看待这个世界。</a:t>
            </a:r>
            <a:endParaRPr lang="en-US" altLang="zh-CN" dirty="0"/>
          </a:p>
          <a:p>
            <a:r>
              <a:rPr lang="en-US" altLang="zh-CN" dirty="0" smtClean="0"/>
              <a:t>I am deeply impressed by the </a:t>
            </a:r>
            <a:r>
              <a:rPr lang="en-US" altLang="zh-CN" dirty="0">
                <a:latin typeface="Calibri" panose="020F0502020204030204" pitchFamily="34" charset="0"/>
              </a:rPr>
              <a:t>humorous and knowledgeable </a:t>
            </a:r>
            <a:r>
              <a:rPr lang="en-US" altLang="zh-CN" dirty="0" smtClean="0"/>
              <a:t>professors and the </a:t>
            </a:r>
            <a:r>
              <a:rPr lang="en-US" altLang="zh-CN" dirty="0">
                <a:latin typeface="Calibri" panose="020F0502020204030204" pitchFamily="34" charset="0"/>
              </a:rPr>
              <a:t>instructive</a:t>
            </a:r>
            <a:r>
              <a:rPr lang="en-US" altLang="zh-CN" dirty="0" smtClean="0"/>
              <a:t> lessons</a:t>
            </a:r>
            <a:r>
              <a:rPr lang="zh-CN" altLang="en-US" dirty="0" smtClean="0"/>
              <a:t>， </a:t>
            </a:r>
            <a:r>
              <a:rPr lang="en-US" altLang="zh-CN" dirty="0" smtClean="0"/>
              <a:t>_______ </a:t>
            </a:r>
            <a:r>
              <a:rPr lang="en-US" altLang="zh-CN" dirty="0"/>
              <a:t>I learned how to </a:t>
            </a:r>
            <a:r>
              <a:rPr lang="en-US" altLang="zh-CN" dirty="0">
                <a:solidFill>
                  <a:srgbClr val="FF0000"/>
                </a:solidFill>
              </a:rPr>
              <a:t>perceive</a:t>
            </a:r>
            <a:r>
              <a:rPr lang="en-US" altLang="zh-CN" dirty="0"/>
              <a:t> this world from another perspective.</a:t>
            </a:r>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3.</a:t>
            </a:r>
            <a:r>
              <a:rPr lang="zh-CN" altLang="en-US" dirty="0"/>
              <a:t>衔接句：然而，也存在着一些问题</a:t>
            </a:r>
            <a:endParaRPr lang="en-US" altLang="zh-CN" dirty="0"/>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b="1" dirty="0" smtClean="0">
              <a:latin typeface="Times New Roman" panose="02020603050405020304" pitchFamily="18" charset="0"/>
              <a:cs typeface="Times New Roman" panose="02020603050405020304" pitchFamily="18" charset="0"/>
            </a:endParaRPr>
          </a:p>
          <a:p>
            <a:r>
              <a:rPr lang="en-US" altLang="zh-CN" b="1" dirty="0" smtClean="0">
                <a:latin typeface="Times New Roman" panose="02020603050405020304" pitchFamily="18" charset="0"/>
                <a:cs typeface="Times New Roman" panose="02020603050405020304" pitchFamily="18" charset="0"/>
              </a:rPr>
              <a:t>4</a:t>
            </a:r>
            <a:r>
              <a:rPr lang="en-US" altLang="zh-CN" b="1" dirty="0">
                <a:latin typeface="Times New Roman" panose="02020603050405020304" pitchFamily="18" charset="0"/>
                <a:cs typeface="Times New Roman" panose="02020603050405020304" pitchFamily="18" charset="0"/>
              </a:rPr>
              <a:t>. </a:t>
            </a:r>
            <a:r>
              <a:rPr lang="zh-CN" altLang="en-US" sz="2000" dirty="0">
                <a:solidFill>
                  <a:srgbClr val="333333"/>
                </a:solidFill>
                <a:latin typeface="Arial" panose="020B0604020202020204" pitchFamily="34" charset="0"/>
              </a:rPr>
              <a:t>建议：如果您能完善校园</a:t>
            </a:r>
            <a:r>
              <a:rPr lang="zh-CN" altLang="en-US" sz="2000" dirty="0" smtClean="0">
                <a:solidFill>
                  <a:srgbClr val="333333"/>
                </a:solidFill>
                <a:latin typeface="Arial" panose="020B0604020202020204" pitchFamily="34" charset="0"/>
              </a:rPr>
              <a:t>网络并</a:t>
            </a:r>
            <a:r>
              <a:rPr lang="zh-CN" altLang="en-US" sz="2000" dirty="0" smtClean="0"/>
              <a:t>提供</a:t>
            </a:r>
            <a:r>
              <a:rPr lang="zh-CN" altLang="en-US" sz="2000" dirty="0"/>
              <a:t>录像</a:t>
            </a:r>
            <a:r>
              <a:rPr lang="zh-CN" altLang="en-US" sz="2000" dirty="0" smtClean="0"/>
              <a:t>课程，来</a:t>
            </a:r>
            <a:r>
              <a:rPr lang="zh-CN" altLang="en-US" sz="2000" dirty="0" smtClean="0">
                <a:solidFill>
                  <a:srgbClr val="333333"/>
                </a:solidFill>
                <a:latin typeface="Arial" panose="020B0604020202020204" pitchFamily="34" charset="0"/>
              </a:rPr>
              <a:t>提高</a:t>
            </a:r>
            <a:r>
              <a:rPr lang="zh-CN" altLang="en-US" sz="2000" dirty="0">
                <a:solidFill>
                  <a:srgbClr val="333333"/>
                </a:solidFill>
                <a:latin typeface="Arial" panose="020B0604020202020204" pitchFamily="34" charset="0"/>
              </a:rPr>
              <a:t>我的学习效率，我将不胜感激。</a:t>
            </a:r>
            <a:endParaRPr lang="zh-CN" altLang="en-US" sz="2000" dirty="0"/>
          </a:p>
          <a:p>
            <a:endParaRPr lang="en-US" altLang="zh-CN" sz="20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95400" y="1556792"/>
            <a:ext cx="10792576" cy="461665"/>
          </a:xfrm>
          <a:prstGeom prst="rect">
            <a:avLst/>
          </a:prstGeom>
          <a:noFill/>
        </p:spPr>
        <p:txBody>
          <a:bodyPr wrap="square">
            <a:spAutoFit/>
          </a:bodyPr>
          <a:lstStyle/>
          <a:p>
            <a:r>
              <a:rPr lang="en-US" altLang="zh-CN" dirty="0"/>
              <a:t>The course is extremely </a:t>
            </a:r>
            <a:r>
              <a:rPr lang="en-US" altLang="zh-CN" dirty="0">
                <a:solidFill>
                  <a:srgbClr val="FF0000"/>
                </a:solidFill>
              </a:rPr>
              <a:t>informative</a:t>
            </a:r>
            <a:r>
              <a:rPr lang="en-US" altLang="zh-CN" dirty="0"/>
              <a:t> and </a:t>
            </a:r>
            <a:r>
              <a:rPr lang="en-US" altLang="zh-CN" dirty="0" smtClean="0">
                <a:solidFill>
                  <a:srgbClr val="FF0000"/>
                </a:solidFill>
              </a:rPr>
              <a:t>helpful</a:t>
            </a:r>
            <a:r>
              <a:rPr lang="en-US" altLang="zh-CN" dirty="0" smtClean="0"/>
              <a:t> </a:t>
            </a:r>
            <a:r>
              <a:rPr lang="en-US" altLang="zh-CN" dirty="0"/>
              <a:t>as a source of learning for me..</a:t>
            </a:r>
            <a:endParaRPr lang="zh-CN" altLang="en-US" dirty="0"/>
          </a:p>
        </p:txBody>
      </p:sp>
      <p:sp>
        <p:nvSpPr>
          <p:cNvPr id="16" name="文本框 15"/>
          <p:cNvSpPr txBox="1"/>
          <p:nvPr/>
        </p:nvSpPr>
        <p:spPr>
          <a:xfrm>
            <a:off x="723198" y="4005064"/>
            <a:ext cx="5424324" cy="461665"/>
          </a:xfrm>
          <a:prstGeom prst="rect">
            <a:avLst/>
          </a:prstGeom>
          <a:noFill/>
        </p:spPr>
        <p:txBody>
          <a:bodyPr wrap="square">
            <a:spAutoFit/>
          </a:bodyPr>
          <a:lstStyle/>
          <a:p>
            <a:r>
              <a:rPr lang="en-US" altLang="zh-CN" dirty="0"/>
              <a:t>However, there also </a:t>
            </a:r>
            <a:r>
              <a:rPr lang="en-US" altLang="zh-CN" dirty="0">
                <a:solidFill>
                  <a:srgbClr val="FF0000"/>
                </a:solidFill>
              </a:rPr>
              <a:t>exist</a:t>
            </a:r>
            <a:r>
              <a:rPr lang="en-US" altLang="zh-CN" dirty="0"/>
              <a:t> some problems.</a:t>
            </a:r>
            <a:endParaRPr lang="zh-CN" altLang="zh-CN" dirty="0"/>
          </a:p>
        </p:txBody>
      </p:sp>
      <p:sp>
        <p:nvSpPr>
          <p:cNvPr id="17" name="文本框 16"/>
          <p:cNvSpPr txBox="1"/>
          <p:nvPr/>
        </p:nvSpPr>
        <p:spPr>
          <a:xfrm>
            <a:off x="712450" y="5645915"/>
            <a:ext cx="10858175" cy="830997"/>
          </a:xfrm>
          <a:prstGeom prst="rect">
            <a:avLst/>
          </a:prstGeom>
          <a:noFill/>
        </p:spPr>
        <p:txBody>
          <a:bodyPr wrap="square">
            <a:spAutoFit/>
          </a:bodyPr>
          <a:lstStyle/>
          <a:p>
            <a:r>
              <a:rPr lang="en-US" altLang="zh-CN" dirty="0"/>
              <a:t>I’d </a:t>
            </a:r>
            <a:r>
              <a:rPr lang="en-US" altLang="zh-CN" dirty="0">
                <a:solidFill>
                  <a:srgbClr val="FF0000"/>
                </a:solidFill>
              </a:rPr>
              <a:t>be</a:t>
            </a:r>
            <a:r>
              <a:rPr lang="en-US" altLang="zh-CN" dirty="0"/>
              <a:t> much </a:t>
            </a:r>
            <a:r>
              <a:rPr lang="en-US" altLang="zh-CN" dirty="0">
                <a:solidFill>
                  <a:srgbClr val="FF0000"/>
                </a:solidFill>
              </a:rPr>
              <a:t>grateful/thankful </a:t>
            </a:r>
            <a:r>
              <a:rPr lang="en-US" altLang="zh-CN" dirty="0"/>
              <a:t>if you could </a:t>
            </a:r>
            <a:r>
              <a:rPr lang="en-US" altLang="zh-CN" dirty="0">
                <a:solidFill>
                  <a:srgbClr val="FF0000"/>
                </a:solidFill>
              </a:rPr>
              <a:t>perfect</a:t>
            </a:r>
            <a:r>
              <a:rPr lang="en-US" altLang="zh-CN" dirty="0"/>
              <a:t> the campus network and </a:t>
            </a:r>
            <a:r>
              <a:rPr lang="en-US" altLang="zh-CN" dirty="0" smtClean="0"/>
              <a:t>provide </a:t>
            </a:r>
            <a:r>
              <a:rPr lang="en-US" altLang="zh-CN" dirty="0"/>
              <a:t>the </a:t>
            </a:r>
            <a:r>
              <a:rPr lang="en-US" altLang="zh-CN" dirty="0" smtClean="0"/>
              <a:t>recorded courses </a:t>
            </a:r>
            <a:r>
              <a:rPr lang="en-US" altLang="zh-CN" dirty="0"/>
              <a:t>to enhance my study efficiency.</a:t>
            </a:r>
            <a:endParaRPr lang="zh-CN" altLang="zh-CN" dirty="0"/>
          </a:p>
        </p:txBody>
      </p:sp>
      <p:sp>
        <p:nvSpPr>
          <p:cNvPr id="18" name="文本框 17"/>
          <p:cNvSpPr txBox="1"/>
          <p:nvPr/>
        </p:nvSpPr>
        <p:spPr>
          <a:xfrm>
            <a:off x="1536577" y="3140968"/>
            <a:ext cx="2327175" cy="461665"/>
          </a:xfrm>
          <a:prstGeom prst="rect">
            <a:avLst/>
          </a:prstGeom>
          <a:noFill/>
        </p:spPr>
        <p:txBody>
          <a:bodyPr wrap="square">
            <a:spAutoFit/>
          </a:bodyPr>
          <a:lstStyle/>
          <a:p>
            <a:r>
              <a:rPr lang="en-US" altLang="zh-CN" b="1" dirty="0">
                <a:solidFill>
                  <a:srgbClr val="FF0000"/>
                </a:solidFill>
              </a:rPr>
              <a:t>from which</a:t>
            </a:r>
            <a:endParaRPr lang="zh-CN" altLang="en-US" b="1" dirty="0">
              <a:solidFill>
                <a:srgbClr val="FF0000"/>
              </a:solidFill>
            </a:endParaRPr>
          </a:p>
        </p:txBody>
      </p:sp>
      <p:sp>
        <p:nvSpPr>
          <p:cNvPr id="19" name="文本框 18"/>
          <p:cNvSpPr txBox="1"/>
          <p:nvPr/>
        </p:nvSpPr>
        <p:spPr>
          <a:xfrm>
            <a:off x="743684" y="4379238"/>
            <a:ext cx="10680908" cy="830997"/>
          </a:xfrm>
          <a:prstGeom prst="rect">
            <a:avLst/>
          </a:prstGeom>
          <a:noFill/>
        </p:spPr>
        <p:txBody>
          <a:bodyPr wrap="square">
            <a:spAutoFit/>
          </a:bodyPr>
          <a:lstStyle/>
          <a:p>
            <a:r>
              <a:rPr lang="en-US" altLang="zh-CN" dirty="0"/>
              <a:t>But I have to point out one thing that was </a:t>
            </a:r>
            <a:r>
              <a:rPr lang="en-US" altLang="zh-CN" dirty="0">
                <a:solidFill>
                  <a:srgbClr val="FF0000"/>
                </a:solidFill>
              </a:rPr>
              <a:t>made it not perfect</a:t>
            </a:r>
            <a:r>
              <a:rPr lang="en-US" altLang="zh-CN" dirty="0"/>
              <a:t>--the form of organizing our  classes. </a:t>
            </a:r>
            <a:endParaRPr lang="zh-CN" altLang="zh-CN" dirty="0"/>
          </a:p>
        </p:txBody>
      </p:sp>
      <p:sp>
        <p:nvSpPr>
          <p:cNvPr id="12" name="文本框 7"/>
          <p:cNvSpPr txBox="1"/>
          <p:nvPr/>
        </p:nvSpPr>
        <p:spPr>
          <a:xfrm>
            <a:off x="4947306" y="444299"/>
            <a:ext cx="6840760" cy="738664"/>
          </a:xfrm>
          <a:prstGeom prst="rect">
            <a:avLst/>
          </a:prstGeom>
          <a:noFill/>
        </p:spPr>
        <p:txBody>
          <a:bodyPr wrap="square">
            <a:spAutoFit/>
          </a:bodyPr>
          <a:lstStyle/>
          <a:p>
            <a:r>
              <a:rPr lang="en-US" altLang="zh-CN" sz="1800" dirty="0"/>
              <a:t>2.1</a:t>
            </a:r>
            <a:r>
              <a:rPr lang="zh-CN" altLang="en-US" sz="1800" dirty="0"/>
              <a:t>思维与表达：先扬后抑</a:t>
            </a:r>
            <a:endParaRPr lang="en-US" altLang="zh-CN" sz="1800" dirty="0"/>
          </a:p>
          <a:p>
            <a:r>
              <a:rPr lang="en-US" altLang="zh-CN" dirty="0"/>
              <a:t>     </a:t>
            </a:r>
            <a:r>
              <a:rPr lang="zh-CN" altLang="zh-CN" sz="1800" dirty="0"/>
              <a:t>评价的角度：课程内容，上课</a:t>
            </a:r>
            <a:r>
              <a:rPr lang="zh-CN" altLang="zh-CN" sz="1800" dirty="0" smtClean="0"/>
              <a:t>方式</a:t>
            </a:r>
            <a:r>
              <a:rPr lang="zh-CN" altLang="en-US" sz="1800" dirty="0" smtClean="0"/>
              <a:t>、学习难易度、网络通畅</a:t>
            </a:r>
            <a:r>
              <a:rPr lang="zh-CN" altLang="zh-CN" sz="1800" dirty="0" smtClean="0"/>
              <a:t>等</a:t>
            </a:r>
            <a:r>
              <a:rPr lang="zh-CN" altLang="zh-CN" sz="1800" dirty="0"/>
              <a:t>。</a:t>
            </a:r>
            <a:endParaRPr lang="zh-CN" altLang="zh-CN" sz="1800" dirty="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8" grpId="0"/>
      <p:bldP spid="1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625605" y="400175"/>
            <a:ext cx="538163" cy="538163"/>
          </a:xfrm>
          <a:prstGeom prst="rect">
            <a:avLst/>
          </a:prstGeom>
          <a:noFill/>
          <a:ln w="9525">
            <a:noFill/>
          </a:ln>
        </p:spPr>
      </p:pic>
      <p:sp>
        <p:nvSpPr>
          <p:cNvPr id="15366" name="文本框 5"/>
          <p:cNvSpPr txBox="1"/>
          <p:nvPr/>
        </p:nvSpPr>
        <p:spPr>
          <a:xfrm>
            <a:off x="1127448" y="404664"/>
            <a:ext cx="1289685" cy="461665"/>
          </a:xfrm>
          <a:prstGeom prst="rect">
            <a:avLst/>
          </a:prstGeom>
          <a:noFill/>
          <a:ln w="9525">
            <a:noFill/>
          </a:ln>
        </p:spPr>
        <p:txBody>
          <a:bodyPr wrap="square" anchor="t">
            <a:spAutoFit/>
          </a:bodyPr>
          <a:lstStyle/>
          <a:p>
            <a:r>
              <a:rPr lang="en-US" altLang="zh-CN" b="1" dirty="0">
                <a:latin typeface="Times New Roman" panose="02020603050405020304" pitchFamily="18" charset="0"/>
                <a:ea typeface="微软雅黑 Light" panose="020B0502040204020203" pitchFamily="34" charset="-122"/>
              </a:rPr>
              <a:t>Ending</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2313785" y="404664"/>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Para.3)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587703" y="938338"/>
            <a:ext cx="11268937" cy="5627181"/>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smtClean="0">
                <a:solidFill>
                  <a:srgbClr val="FF0000"/>
                </a:solidFill>
                <a:latin typeface="Times New Roman" panose="02020603050405020304" pitchFamily="18" charset="0"/>
                <a:cs typeface="Times New Roman" panose="02020603050405020304" pitchFamily="18" charset="0"/>
              </a:rPr>
              <a:t>：</a:t>
            </a:r>
            <a:r>
              <a:rPr lang="zh-CN" altLang="en-US" sz="2100" b="1" dirty="0">
                <a:solidFill>
                  <a:srgbClr val="FF0000"/>
                </a:solidFill>
                <a:latin typeface="楷体" panose="02010609060101010101" charset="-122"/>
                <a:ea typeface="楷体" panose="02010609060101010101" charset="-122"/>
              </a:rPr>
              <a:t>提出希望</a:t>
            </a:r>
            <a:r>
              <a:rPr lang="zh-CN" altLang="zh-CN" sz="2100" b="1" dirty="0">
                <a:solidFill>
                  <a:srgbClr val="FF0000"/>
                </a:solidFill>
                <a:latin typeface="楷体" panose="02010609060101010101" charset="-122"/>
                <a:ea typeface="楷体" panose="02010609060101010101" charset="-122"/>
              </a:rPr>
              <a:t>与</a:t>
            </a:r>
            <a:r>
              <a:rPr lang="zh-CN" altLang="zh-CN" sz="2100" b="1" dirty="0" smtClean="0">
                <a:solidFill>
                  <a:srgbClr val="FF0000"/>
                </a:solidFill>
                <a:latin typeface="楷体" panose="02010609060101010101" charset="-122"/>
                <a:ea typeface="楷体" panose="02010609060101010101" charset="-122"/>
              </a:rPr>
              <a:t>期待回信</a:t>
            </a:r>
            <a:r>
              <a:rPr lang="zh-CN" altLang="zh-CN" sz="2100" b="1" dirty="0">
                <a:solidFill>
                  <a:srgbClr val="FF0000"/>
                </a:solidFill>
                <a:latin typeface="楷体" panose="02010609060101010101" charset="-122"/>
                <a:ea typeface="楷体" panose="02010609060101010101" charset="-122"/>
              </a:rPr>
              <a:t>（表示感谢）</a:t>
            </a:r>
            <a:r>
              <a:rPr lang="zh-CN" altLang="en-US" sz="2100" b="1" dirty="0">
                <a:solidFill>
                  <a:srgbClr val="FF0000"/>
                </a:solidFill>
                <a:latin typeface="Times New Roman" panose="02020603050405020304" pitchFamily="18" charset="0"/>
                <a:cs typeface="Times New Roman" panose="02020603050405020304" pitchFamily="18" charset="0"/>
              </a:rPr>
              <a:t>。</a:t>
            </a:r>
            <a:endParaRPr lang="zh-CN" altLang="en-US" sz="2100" b="1" dirty="0">
              <a:solidFill>
                <a:srgbClr val="FF0000"/>
              </a:solidFill>
              <a:latin typeface="Times New Roman" panose="02020603050405020304" pitchFamily="18" charset="0"/>
              <a:cs typeface="Times New Roman" panose="02020603050405020304" pitchFamily="18" charset="0"/>
            </a:endParaRPr>
          </a:p>
          <a:p>
            <a:endParaRPr lang="zh-CN" altLang="en-US" sz="2100" b="1" dirty="0">
              <a:solidFill>
                <a:srgbClr val="FF0000"/>
              </a:solidFill>
              <a:latin typeface="Times New Roman" panose="02020603050405020304" pitchFamily="18" charset="0"/>
              <a:cs typeface="Times New Roman" panose="02020603050405020304" pitchFamily="18" charset="0"/>
            </a:endParaRPr>
          </a:p>
          <a:p>
            <a:r>
              <a:rPr lang="zh-CN" altLang="en-US" sz="3200" dirty="0"/>
              <a:t>① </a:t>
            </a:r>
            <a:r>
              <a:rPr lang="en-US" altLang="zh-CN" sz="3200" b="1" dirty="0"/>
              <a:t>Your consideration for my advice would be appreciated a great deal. Looking forward to your reply</a:t>
            </a:r>
            <a:r>
              <a:rPr lang="en-US" altLang="zh-CN" sz="3200" dirty="0"/>
              <a:t>.</a:t>
            </a:r>
            <a:endParaRPr lang="zh-CN" altLang="en-US" sz="3200" dirty="0"/>
          </a:p>
          <a:p>
            <a:pPr algn="just"/>
            <a:r>
              <a:rPr lang="zh-CN" altLang="en-US" sz="3200" dirty="0" smtClean="0"/>
              <a:t>②</a:t>
            </a:r>
            <a:r>
              <a:rPr lang="en-US" altLang="zh-CN" sz="3200" dirty="0">
                <a:latin typeface="Calibri" panose="020F0502020204030204" pitchFamily="34" charset="0"/>
                <a:cs typeface="Calibri" panose="020F0502020204030204" pitchFamily="34" charset="0"/>
              </a:rPr>
              <a:t>Thanks again for this precious opportunity. I </a:t>
            </a:r>
            <a:r>
              <a:rPr lang="en-US" altLang="zh-CN" sz="3200" dirty="0" smtClean="0">
                <a:latin typeface="Calibri" panose="020F0502020204030204" pitchFamily="34" charset="0"/>
                <a:cs typeface="Calibri" panose="020F0502020204030204" pitchFamily="34" charset="0"/>
              </a:rPr>
              <a:t>am l</a:t>
            </a:r>
            <a:r>
              <a:rPr lang="zh-CN" altLang="en-US" sz="3200" dirty="0">
                <a:latin typeface="Calibri" panose="020F0502020204030204" pitchFamily="34" charset="0"/>
                <a:cs typeface="Calibri" panose="020F0502020204030204" pitchFamily="34" charset="0"/>
              </a:rPr>
              <a:t>ooking forward to your early reply.</a:t>
            </a:r>
            <a:endParaRPr lang="en-US" altLang="zh-CN" sz="3200" dirty="0">
              <a:latin typeface="Calibri" panose="020F0502020204030204" pitchFamily="34" charset="0"/>
              <a:cs typeface="Calibri" panose="020F0502020204030204" pitchFamily="34" charset="0"/>
            </a:endParaRPr>
          </a:p>
          <a:p>
            <a:r>
              <a:rPr lang="en-US" altLang="zh-CN" sz="3200" dirty="0" smtClean="0"/>
              <a:t>③ </a:t>
            </a:r>
            <a:r>
              <a:rPr lang="en-US" altLang="zh-CN" sz="3200" b="1" dirty="0"/>
              <a:t>I hope that what I suggest is helpful to you. May your </a:t>
            </a:r>
            <a:r>
              <a:rPr lang="en-US" altLang="zh-CN" sz="3200" b="1" dirty="0" smtClean="0"/>
              <a:t>courses </a:t>
            </a:r>
            <a:r>
              <a:rPr lang="en-US" altLang="zh-CN" sz="3200" b="1" dirty="0"/>
              <a:t>become more and more popular. L</a:t>
            </a:r>
            <a:r>
              <a:rPr lang="zh-CN" altLang="en-US" sz="3200" b="1" dirty="0"/>
              <a:t>ooking forward to </a:t>
            </a:r>
            <a:r>
              <a:rPr lang="en-US" altLang="zh-CN" sz="3200" b="1" dirty="0"/>
              <a:t>attending your next course</a:t>
            </a:r>
            <a:r>
              <a:rPr lang="zh-CN" altLang="en-US" sz="3200" b="1" dirty="0" smtClean="0"/>
              <a:t>.</a:t>
            </a:r>
            <a:endParaRPr lang="en-US" altLang="zh-CN" sz="3200" b="1" dirty="0" smtClean="0"/>
          </a:p>
          <a:p>
            <a:r>
              <a:rPr lang="en-US" altLang="zh-CN" sz="3200" dirty="0" smtClean="0"/>
              <a:t>④</a:t>
            </a:r>
            <a:r>
              <a:rPr lang="en-US" altLang="zh-CN" sz="3200" dirty="0">
                <a:latin typeface="Calibri" panose="020F0502020204030204" pitchFamily="34" charset="0"/>
                <a:cs typeface="Calibri" panose="020F0502020204030204" pitchFamily="34" charset="0"/>
              </a:rPr>
              <a:t> I would greatly appreciate your taking my suggestions into </a:t>
            </a:r>
            <a:r>
              <a:rPr lang="en-US" altLang="zh-CN" sz="3200" dirty="0" smtClean="0">
                <a:latin typeface="Calibri" panose="020F0502020204030204" pitchFamily="34" charset="0"/>
                <a:cs typeface="Calibri" panose="020F0502020204030204" pitchFamily="34" charset="0"/>
              </a:rPr>
              <a:t>account. Looking </a:t>
            </a:r>
            <a:r>
              <a:rPr lang="en-US" altLang="zh-CN" sz="3200" dirty="0">
                <a:latin typeface="Calibri" panose="020F0502020204030204" pitchFamily="34" charset="0"/>
                <a:cs typeface="Calibri" panose="020F0502020204030204" pitchFamily="34" charset="0"/>
              </a:rPr>
              <a:t>forward to your favorable reply at your earliest </a:t>
            </a:r>
            <a:r>
              <a:rPr lang="en-US" altLang="zh-CN" sz="3200" dirty="0" smtClean="0">
                <a:latin typeface="Calibri" panose="020F0502020204030204" pitchFamily="34" charset="0"/>
                <a:cs typeface="Calibri" panose="020F0502020204030204" pitchFamily="34" charset="0"/>
              </a:rPr>
              <a:t>convenience.</a:t>
            </a:r>
            <a:endParaRPr lang="en-US" altLang="zh-CN" sz="3200" b="1" dirty="0"/>
          </a:p>
        </p:txBody>
      </p:sp>
      <p:pic>
        <p:nvPicPr>
          <p:cNvPr id="6" name="图片 1"/>
          <p:cNvPicPr>
            <a:picLocks noChangeAspect="1"/>
          </p:cNvPicPr>
          <p:nvPr/>
        </p:nvPicPr>
        <p:blipFill>
          <a:blip r:embed="rId2"/>
          <a:stretch>
            <a:fillRect/>
          </a:stretch>
        </p:blipFill>
        <p:spPr bwMode="auto">
          <a:xfrm>
            <a:off x="10848528" y="504430"/>
            <a:ext cx="789597" cy="723797"/>
          </a:xfrm>
          <a:prstGeom prst="rect">
            <a:avLst/>
          </a:prstGeom>
          <a:noFill/>
          <a:ln w="9525">
            <a:noFill/>
            <a:miter lim="800000"/>
            <a:headEnd/>
            <a:tailEnd/>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1384" y="566014"/>
            <a:ext cx="9721080" cy="523220"/>
          </a:xfrm>
          <a:prstGeom prst="rect">
            <a:avLst/>
          </a:prstGeom>
          <a:noFill/>
        </p:spPr>
        <p:txBody>
          <a:bodyPr wrap="square" rtlCol="0" anchor="t">
            <a:spAutoFit/>
          </a:bodyPr>
          <a:lstStyle/>
          <a:p>
            <a:r>
              <a:rPr lang="en-US" altLang="zh-CN" sz="2800" dirty="0" smtClean="0">
                <a:solidFill>
                  <a:srgbClr val="2525D9"/>
                </a:solidFill>
                <a:latin typeface="微软雅黑" panose="020B0503020204020204" charset="-122"/>
                <a:ea typeface="微软雅黑" panose="020B0503020204020204" charset="-122"/>
                <a:sym typeface="+mn-ea"/>
              </a:rPr>
              <a:t>Conclusion:</a:t>
            </a:r>
            <a:r>
              <a:rPr lang="zh-CN" altLang="en-US" sz="2800" b="1" dirty="0">
                <a:solidFill>
                  <a:srgbClr val="2525D9"/>
                </a:solidFill>
                <a:latin typeface="+mj-lt"/>
                <a:cs typeface="微软雅黑" panose="020B0503020204020204" charset="-122"/>
                <a:sym typeface="+mn-ea"/>
              </a:rPr>
              <a:t>定</a:t>
            </a:r>
            <a:r>
              <a:rPr lang="zh-CN" altLang="en-US" sz="2800" b="1" dirty="0" smtClean="0">
                <a:solidFill>
                  <a:srgbClr val="2525D9"/>
                </a:solidFill>
                <a:latin typeface="+mj-lt"/>
                <a:cs typeface="微软雅黑" panose="020B0503020204020204" charset="-122"/>
                <a:sym typeface="+mn-ea"/>
              </a:rPr>
              <a:t>框架</a:t>
            </a:r>
            <a:r>
              <a:rPr lang="en-US" altLang="zh-CN" sz="2800" b="1" dirty="0" smtClean="0">
                <a:solidFill>
                  <a:srgbClr val="2525D9"/>
                </a:solidFill>
                <a:latin typeface="+mj-lt"/>
                <a:cs typeface="微软雅黑" panose="020B0503020204020204" charset="-122"/>
                <a:sym typeface="+mn-ea"/>
              </a:rPr>
              <a:t>+</a:t>
            </a:r>
            <a:r>
              <a:rPr lang="zh-CN" altLang="en-US" sz="2800" b="1" dirty="0" smtClean="0">
                <a:solidFill>
                  <a:srgbClr val="2525D9"/>
                </a:solidFill>
                <a:latin typeface="+mj-lt"/>
                <a:cs typeface="微软雅黑" panose="020B0503020204020204" charset="-122"/>
                <a:sym typeface="+mn-ea"/>
              </a:rPr>
              <a:t>抓要点</a:t>
            </a:r>
            <a:r>
              <a:rPr lang="en-US" altLang="zh-CN" sz="2800" b="1" dirty="0" smtClean="0">
                <a:solidFill>
                  <a:srgbClr val="2525D9"/>
                </a:solidFill>
                <a:latin typeface="+mj-lt"/>
                <a:cs typeface="微软雅黑" panose="020B0503020204020204" charset="-122"/>
                <a:sym typeface="+mn-ea"/>
              </a:rPr>
              <a:t>+</a:t>
            </a:r>
            <a:r>
              <a:rPr lang="zh-CN" altLang="en-US" sz="2800" b="1" dirty="0" smtClean="0">
                <a:solidFill>
                  <a:srgbClr val="2525D9"/>
                </a:solidFill>
                <a:latin typeface="+mj-lt"/>
                <a:cs typeface="微软雅黑" panose="020B0503020204020204" charset="-122"/>
                <a:sym typeface="+mn-ea"/>
              </a:rPr>
              <a:t>列表达</a:t>
            </a:r>
            <a:endParaRPr lang="zh-CN" altLang="en-US" sz="2800" b="1" dirty="0" smtClean="0">
              <a:solidFill>
                <a:srgbClr val="2525D9"/>
              </a:solidFill>
              <a:latin typeface="+mj-lt"/>
              <a:cs typeface="微软雅黑" panose="020B0503020204020204" charset="-122"/>
              <a:sym typeface="+mn-ea"/>
            </a:endParaRPr>
          </a:p>
        </p:txBody>
      </p:sp>
      <p:sp>
        <p:nvSpPr>
          <p:cNvPr id="5" name="文本框 4"/>
          <p:cNvSpPr txBox="1"/>
          <p:nvPr/>
        </p:nvSpPr>
        <p:spPr>
          <a:xfrm>
            <a:off x="909777" y="1673160"/>
            <a:ext cx="8423275" cy="2554545"/>
          </a:xfrm>
          <a:prstGeom prst="rect">
            <a:avLst/>
          </a:prstGeom>
          <a:noFill/>
          <a:ln w="9525">
            <a:noFill/>
          </a:ln>
        </p:spPr>
        <p:txBody>
          <a:bodyPr wrap="square">
            <a:spAutoFit/>
          </a:bodyPr>
          <a:lstStyle/>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r>
              <a:rPr lang="zh-CN" altLang="en-US" sz="2000">
                <a:solidFill>
                  <a:srgbClr val="FF0000"/>
                </a:solidFill>
              </a:rPr>
              <a:t> </a:t>
            </a:r>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a:p>
            <a:pPr indent="0"/>
            <a:endParaRPr lang="zh-CN" altLang="en-US" sz="2000">
              <a:solidFill>
                <a:srgbClr val="FF0000"/>
              </a:solidFill>
            </a:endParaRPr>
          </a:p>
        </p:txBody>
      </p:sp>
      <p:sp>
        <p:nvSpPr>
          <p:cNvPr id="6" name="文本框 5"/>
          <p:cNvSpPr txBox="1"/>
          <p:nvPr/>
        </p:nvSpPr>
        <p:spPr>
          <a:xfrm>
            <a:off x="727532" y="1770950"/>
            <a:ext cx="11710670" cy="400110"/>
          </a:xfrm>
          <a:prstGeom prst="rect">
            <a:avLst/>
          </a:prstGeom>
          <a:noFill/>
        </p:spPr>
        <p:txBody>
          <a:bodyPr wrap="square" rtlCol="0" anchor="t">
            <a:spAutoFit/>
          </a:bodyPr>
          <a:lstStyle/>
          <a:p>
            <a:r>
              <a:rPr lang="en-US" sz="2000" dirty="0">
                <a:latin typeface="Calibri" panose="020F0502020204030204" pitchFamily="34" charset="0"/>
                <a:cs typeface="Calibri" panose="020F0502020204030204" pitchFamily="34" charset="0"/>
                <a:sym typeface="+mn-ea"/>
              </a:rPr>
              <a:t>1. I'm Li Hua, ... Having completed ..., </a:t>
            </a:r>
            <a:r>
              <a:rPr lang="en-US" sz="2000" dirty="0" smtClean="0">
                <a:latin typeface="Calibri" panose="020F0502020204030204" pitchFamily="34" charset="0"/>
                <a:cs typeface="Calibri" panose="020F0502020204030204" pitchFamily="34" charset="0"/>
                <a:sym typeface="+mn-ea"/>
              </a:rPr>
              <a:t>I’m  delighted </a:t>
            </a:r>
            <a:r>
              <a:rPr lang="en-US" sz="2000" dirty="0">
                <a:latin typeface="Calibri" panose="020F0502020204030204" pitchFamily="34" charset="0"/>
                <a:cs typeface="Calibri" panose="020F0502020204030204" pitchFamily="34" charset="0"/>
                <a:sym typeface="+mn-ea"/>
              </a:rPr>
              <a:t>to ...</a:t>
            </a:r>
            <a:endParaRPr lang="zh-CN" altLang="en-US" sz="2000" dirty="0"/>
          </a:p>
        </p:txBody>
      </p:sp>
      <p:sp>
        <p:nvSpPr>
          <p:cNvPr id="8" name="文本框 7"/>
          <p:cNvSpPr txBox="1"/>
          <p:nvPr/>
        </p:nvSpPr>
        <p:spPr>
          <a:xfrm>
            <a:off x="694249" y="3429000"/>
            <a:ext cx="11233249" cy="477054"/>
          </a:xfrm>
          <a:prstGeom prst="rect">
            <a:avLst/>
          </a:prstGeom>
          <a:noFill/>
        </p:spPr>
        <p:txBody>
          <a:bodyPr wrap="square" rtlCol="0" anchor="t">
            <a:spAutoFit/>
          </a:bodyPr>
          <a:lstStyle/>
          <a:p>
            <a:pPr indent="0" fontAlgn="auto">
              <a:lnSpc>
                <a:spcPts val="2960"/>
              </a:lnSpc>
            </a:pPr>
            <a:r>
              <a:rPr lang="en-US" sz="2000" dirty="0">
                <a:latin typeface="Calibri" panose="020F0502020204030204" pitchFamily="34" charset="0"/>
                <a:cs typeface="Calibri" panose="020F0502020204030204" pitchFamily="34" charset="0"/>
                <a:sym typeface="+mn-ea"/>
              </a:rPr>
              <a:t> </a:t>
            </a:r>
            <a:r>
              <a:rPr lang="en-US" sz="2000" dirty="0">
                <a:latin typeface="Times New Roman" panose="02020603050405020304" pitchFamily="18" charset="0"/>
                <a:cs typeface="Times New Roman" panose="02020603050405020304" pitchFamily="18" charset="0"/>
                <a:sym typeface="+mn-ea"/>
              </a:rPr>
              <a:t>1. </a:t>
            </a:r>
            <a:r>
              <a:rPr lang="en-US" sz="2000" dirty="0" smtClean="0">
                <a:latin typeface="Calibri" panose="020F0502020204030204" pitchFamily="34" charset="0"/>
                <a:cs typeface="Calibri" panose="020F0502020204030204" pitchFamily="34" charset="0"/>
                <a:sym typeface="+mn-ea"/>
              </a:rPr>
              <a:t>In general, … is of great benefit to me. </a:t>
            </a:r>
            <a:r>
              <a:rPr lang="en-US" sz="2000" dirty="0">
                <a:latin typeface="Calibri" panose="020F0502020204030204" pitchFamily="34" charset="0"/>
                <a:cs typeface="Calibri" panose="020F0502020204030204" pitchFamily="34" charset="0"/>
                <a:sym typeface="+mn-ea"/>
              </a:rPr>
              <a:t>Firstly, </a:t>
            </a:r>
            <a:r>
              <a:rPr lang="en-US" sz="2000" dirty="0">
                <a:latin typeface="Times New Roman" panose="02020603050405020304" pitchFamily="18" charset="0"/>
                <a:cs typeface="Times New Roman" panose="02020603050405020304" pitchFamily="18" charset="0"/>
                <a:sym typeface="+mn-ea"/>
              </a:rPr>
              <a:t>I am impressed by ...</a:t>
            </a:r>
            <a:r>
              <a:rPr lang="en-US" sz="2000" dirty="0">
                <a:latin typeface="Calibri" panose="020F0502020204030204" pitchFamily="34" charset="0"/>
                <a:cs typeface="Calibri" panose="020F0502020204030204" pitchFamily="34" charset="0"/>
                <a:sym typeface="+mn-ea"/>
              </a:rPr>
              <a:t>Secondly, what </a:t>
            </a:r>
            <a:r>
              <a:rPr lang="en-US" sz="2000" dirty="0" smtClean="0">
                <a:latin typeface="Times New Roman" panose="02020603050405020304" pitchFamily="18" charset="0"/>
                <a:cs typeface="Times New Roman" panose="02020603050405020304" pitchFamily="18" charset="0"/>
                <a:sym typeface="+mn-ea"/>
              </a:rPr>
              <a:t>attracted </a:t>
            </a:r>
            <a:r>
              <a:rPr lang="en-US" sz="2000" dirty="0">
                <a:latin typeface="Times New Roman" panose="02020603050405020304" pitchFamily="18" charset="0"/>
                <a:cs typeface="Times New Roman" panose="02020603050405020304" pitchFamily="18" charset="0"/>
                <a:sym typeface="+mn-ea"/>
              </a:rPr>
              <a:t>me most is ...</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67408" y="3861048"/>
            <a:ext cx="10218022" cy="477054"/>
          </a:xfrm>
          <a:prstGeom prst="rect">
            <a:avLst/>
          </a:prstGeom>
          <a:noFill/>
        </p:spPr>
        <p:txBody>
          <a:bodyPr wrap="square" rtlCol="0" anchor="t">
            <a:spAutoFit/>
          </a:bodyPr>
          <a:lstStyle/>
          <a:p>
            <a:pPr indent="0" fontAlgn="auto">
              <a:lnSpc>
                <a:spcPts val="2960"/>
              </a:lnSpc>
            </a:pPr>
            <a:r>
              <a:rPr lang="en-US" sz="2000" dirty="0">
                <a:latin typeface="Calibri" panose="020F0502020204030204" pitchFamily="34" charset="0"/>
                <a:cs typeface="Calibri" panose="020F0502020204030204" pitchFamily="34" charset="0"/>
                <a:sym typeface="+mn-ea"/>
              </a:rPr>
              <a:t>2. However, there </a:t>
            </a:r>
            <a:r>
              <a:rPr lang="en-US" sz="2000" dirty="0" smtClean="0">
                <a:latin typeface="Calibri" panose="020F0502020204030204" pitchFamily="34" charset="0"/>
                <a:cs typeface="Calibri" panose="020F0502020204030204" pitchFamily="34" charset="0"/>
                <a:sym typeface="+mn-ea"/>
              </a:rPr>
              <a:t>also exist </a:t>
            </a:r>
            <a:r>
              <a:rPr lang="en-US" sz="2000" dirty="0">
                <a:latin typeface="Calibri" panose="020F0502020204030204" pitchFamily="34" charset="0"/>
                <a:cs typeface="Calibri" panose="020F0502020204030204" pitchFamily="34" charset="0"/>
                <a:sym typeface="+mn-ea"/>
              </a:rPr>
              <a:t>some problems. I would be </a:t>
            </a:r>
            <a:r>
              <a:rPr lang="en-US" sz="2000" dirty="0" smtClean="0">
                <a:latin typeface="Calibri" panose="020F0502020204030204" pitchFamily="34" charset="0"/>
                <a:cs typeface="Calibri" panose="020F0502020204030204" pitchFamily="34" charset="0"/>
                <a:sym typeface="+mn-ea"/>
              </a:rPr>
              <a:t>thankful if </a:t>
            </a:r>
            <a:r>
              <a:rPr lang="en-US" sz="2000" dirty="0">
                <a:latin typeface="Calibri" panose="020F0502020204030204" pitchFamily="34" charset="0"/>
                <a:cs typeface="Calibri" panose="020F0502020204030204" pitchFamily="34" charset="0"/>
                <a:sym typeface="+mn-ea"/>
              </a:rPr>
              <a:t>you could ...</a:t>
            </a:r>
            <a:endParaRPr lang="zh-CN" altLang="en-US" sz="2000" dirty="0"/>
          </a:p>
        </p:txBody>
      </p:sp>
      <p:sp>
        <p:nvSpPr>
          <p:cNvPr id="10" name="文本框 9"/>
          <p:cNvSpPr txBox="1"/>
          <p:nvPr/>
        </p:nvSpPr>
        <p:spPr>
          <a:xfrm>
            <a:off x="767408" y="5661248"/>
            <a:ext cx="7769884" cy="400110"/>
          </a:xfrm>
          <a:prstGeom prst="rect">
            <a:avLst/>
          </a:prstGeom>
          <a:noFill/>
        </p:spPr>
        <p:txBody>
          <a:bodyPr wrap="none" rtlCol="0" anchor="t">
            <a:spAutoFit/>
          </a:bodyPr>
          <a:lstStyle/>
          <a:p>
            <a:r>
              <a:rPr lang="en-US" sz="2000" dirty="0" smtClean="0">
                <a:latin typeface="Calibri" panose="020F0502020204030204" pitchFamily="34" charset="0"/>
                <a:cs typeface="Calibri" panose="020F0502020204030204" pitchFamily="34" charset="0"/>
                <a:sym typeface="+mn-ea"/>
              </a:rPr>
              <a:t>2.Hopefully</a:t>
            </a:r>
            <a:r>
              <a:rPr lang="en-US" sz="2000" dirty="0">
                <a:latin typeface="Calibri" panose="020F0502020204030204" pitchFamily="34" charset="0"/>
                <a:cs typeface="Calibri" panose="020F0502020204030204" pitchFamily="34" charset="0"/>
                <a:sym typeface="+mn-ea"/>
              </a:rPr>
              <a:t>, you will ... </a:t>
            </a:r>
            <a:r>
              <a:rPr lang="en-US" sz="2000" dirty="0" smtClean="0">
                <a:latin typeface="Calibri" panose="020F0502020204030204" pitchFamily="34" charset="0"/>
                <a:cs typeface="Calibri" panose="020F0502020204030204" pitchFamily="34" charset="0"/>
                <a:sym typeface="+mn-ea"/>
              </a:rPr>
              <a:t>Looking </a:t>
            </a:r>
            <a:r>
              <a:rPr lang="en-US" sz="2000" dirty="0">
                <a:latin typeface="Calibri" panose="020F0502020204030204" pitchFamily="34" charset="0"/>
                <a:cs typeface="Calibri" panose="020F0502020204030204" pitchFamily="34" charset="0"/>
                <a:sym typeface="+mn-ea"/>
              </a:rPr>
              <a:t>forward to </a:t>
            </a:r>
            <a:r>
              <a:rPr lang="en-US" altLang="zh-CN" sz="2000" dirty="0" smtClean="0">
                <a:latin typeface="Calibri" panose="020F0502020204030204" pitchFamily="34" charset="0"/>
                <a:cs typeface="Calibri" panose="020F0502020204030204" pitchFamily="34" charset="0"/>
                <a:sym typeface="+mn-ea"/>
              </a:rPr>
              <a:t>attending your next course</a:t>
            </a:r>
            <a:r>
              <a:rPr lang="en-US" sz="2000" dirty="0" smtClean="0">
                <a:latin typeface="Calibri" panose="020F0502020204030204" pitchFamily="34" charset="0"/>
                <a:cs typeface="Calibri" panose="020F0502020204030204" pitchFamily="34" charset="0"/>
                <a:sym typeface="+mn-ea"/>
              </a:rPr>
              <a:t>.      </a:t>
            </a:r>
            <a:endParaRPr lang="zh-CN" altLang="en-US" sz="2000" dirty="0"/>
          </a:p>
        </p:txBody>
      </p:sp>
      <p:sp>
        <p:nvSpPr>
          <p:cNvPr id="2" name="文本框 1"/>
          <p:cNvSpPr txBox="1"/>
          <p:nvPr/>
        </p:nvSpPr>
        <p:spPr>
          <a:xfrm>
            <a:off x="774522" y="5085184"/>
            <a:ext cx="9123716" cy="605294"/>
          </a:xfrm>
          <a:prstGeom prst="rect">
            <a:avLst/>
          </a:prstGeom>
          <a:noFill/>
        </p:spPr>
        <p:txBody>
          <a:bodyPr wrap="none" rtlCol="0" anchor="t">
            <a:spAutoFit/>
          </a:bodyPr>
          <a:lstStyle/>
          <a:p>
            <a:pPr fontAlgn="auto">
              <a:lnSpc>
                <a:spcPts val="4000"/>
              </a:lnSpc>
            </a:pPr>
            <a:r>
              <a:rPr lang="en-US" altLang="zh-CN" sz="2000" dirty="0" smtClean="0">
                <a:latin typeface="Times New Roman" panose="02020603050405020304" pitchFamily="18" charset="0"/>
                <a:ea typeface="微软雅黑" panose="020B0503020204020204" charset="-122"/>
                <a:cs typeface="Times New Roman" panose="02020603050405020304" pitchFamily="18" charset="0"/>
                <a:sym typeface="+mn-ea"/>
              </a:rPr>
              <a:t>1.</a:t>
            </a:r>
            <a:r>
              <a:rPr lang="en-US" altLang="zh-CN" sz="2000" dirty="0" smtClean="0">
                <a:latin typeface="Calibri" panose="020F0502020204030204" pitchFamily="34" charset="0"/>
                <a:cs typeface="Calibri" panose="020F0502020204030204" pitchFamily="34" charset="0"/>
              </a:rPr>
              <a:t>Thanks </a:t>
            </a:r>
            <a:r>
              <a:rPr lang="en-US" altLang="zh-CN" sz="2000" dirty="0">
                <a:latin typeface="Calibri" panose="020F0502020204030204" pitchFamily="34" charset="0"/>
                <a:cs typeface="Calibri" panose="020F0502020204030204" pitchFamily="34" charset="0"/>
              </a:rPr>
              <a:t>again for this precious opportunity. I am l</a:t>
            </a:r>
            <a:r>
              <a:rPr lang="zh-CN" altLang="en-US" sz="2000" dirty="0">
                <a:latin typeface="Calibri" panose="020F0502020204030204" pitchFamily="34" charset="0"/>
                <a:cs typeface="Calibri" panose="020F0502020204030204" pitchFamily="34" charset="0"/>
              </a:rPr>
              <a:t>ooking forward to your early reply</a:t>
            </a:r>
            <a:r>
              <a:rPr lang="en-US" altLang="zh-CN" sz="2000" dirty="0" smtClean="0">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000" b="1" dirty="0" smtClean="0">
                <a:latin typeface="微软雅黑" panose="020B0503020204020204" charset="-122"/>
                <a:ea typeface="微软雅黑" panose="020B0503020204020204" charset="-122"/>
                <a:sym typeface="+mn-ea"/>
              </a:rPr>
              <a:t> </a:t>
            </a:r>
            <a:endParaRPr lang="zh-CN" altLang="en-US" sz="2000" dirty="0"/>
          </a:p>
        </p:txBody>
      </p:sp>
      <p:sp>
        <p:nvSpPr>
          <p:cNvPr id="3" name="文本框 2"/>
          <p:cNvSpPr txBox="1"/>
          <p:nvPr/>
        </p:nvSpPr>
        <p:spPr>
          <a:xfrm>
            <a:off x="800557" y="1286445"/>
            <a:ext cx="3060453" cy="400110"/>
          </a:xfrm>
          <a:prstGeom prst="rect">
            <a:avLst/>
          </a:prstGeom>
          <a:noFill/>
        </p:spPr>
        <p:txBody>
          <a:bodyPr wrap="none" rtlCol="0" anchor="t">
            <a:spAutoFit/>
          </a:bodyPr>
          <a:lstStyle/>
          <a:p>
            <a:r>
              <a:rPr lang="zh-CN" altLang="en-US" sz="2000" b="1" dirty="0">
                <a:solidFill>
                  <a:srgbClr val="FF0000"/>
                </a:solidFill>
                <a:sym typeface="+mn-ea"/>
              </a:rPr>
              <a:t>首段: </a:t>
            </a:r>
            <a:r>
              <a:rPr lang="zh-CN" altLang="en-US" sz="2000" b="1" dirty="0" smtClean="0">
                <a:solidFill>
                  <a:srgbClr val="FF0000"/>
                </a:solidFill>
                <a:sym typeface="+mn-ea"/>
              </a:rPr>
              <a:t>写信背景</a:t>
            </a:r>
            <a:r>
              <a:rPr lang="zh-CN" altLang="en-US" sz="2000" b="1" dirty="0">
                <a:solidFill>
                  <a:srgbClr val="FF0000"/>
                </a:solidFill>
                <a:sym typeface="+mn-ea"/>
              </a:rPr>
              <a:t>介绍</a:t>
            </a:r>
            <a:r>
              <a:rPr lang="zh-CN" altLang="en-US" sz="2000" b="1" dirty="0" smtClean="0">
                <a:solidFill>
                  <a:srgbClr val="FF0000"/>
                </a:solidFill>
                <a:sym typeface="+mn-ea"/>
              </a:rPr>
              <a:t>+目的</a:t>
            </a:r>
            <a:endParaRPr lang="zh-CN" altLang="en-US" sz="2000" b="1" dirty="0"/>
          </a:p>
        </p:txBody>
      </p:sp>
      <p:sp>
        <p:nvSpPr>
          <p:cNvPr id="11" name="文本框 10"/>
          <p:cNvSpPr txBox="1"/>
          <p:nvPr/>
        </p:nvSpPr>
        <p:spPr>
          <a:xfrm>
            <a:off x="727532" y="2915414"/>
            <a:ext cx="3688830" cy="400110"/>
          </a:xfrm>
          <a:prstGeom prst="rect">
            <a:avLst/>
          </a:prstGeom>
          <a:noFill/>
        </p:spPr>
        <p:txBody>
          <a:bodyPr wrap="none" rtlCol="0" anchor="t">
            <a:spAutoFit/>
          </a:bodyPr>
          <a:lstStyle/>
          <a:p>
            <a:r>
              <a:rPr lang="zh-CN" altLang="en-US" sz="2000" b="1" dirty="0">
                <a:solidFill>
                  <a:srgbClr val="FF0000"/>
                </a:solidFill>
                <a:sym typeface="+mn-ea"/>
              </a:rPr>
              <a:t>中段: </a:t>
            </a:r>
            <a:r>
              <a:rPr lang="zh-CN" altLang="en-US" sz="2000" b="1" dirty="0" smtClean="0">
                <a:solidFill>
                  <a:srgbClr val="FF0000"/>
                </a:solidFill>
                <a:sym typeface="+mn-ea"/>
              </a:rPr>
              <a:t>提出反馈（评价</a:t>
            </a:r>
            <a:r>
              <a:rPr lang="zh-CN" altLang="en-US" sz="2000" b="1" dirty="0">
                <a:solidFill>
                  <a:srgbClr val="FF0000"/>
                </a:solidFill>
                <a:sym typeface="+mn-ea"/>
              </a:rPr>
              <a:t>与</a:t>
            </a:r>
            <a:r>
              <a:rPr lang="zh-CN" altLang="en-US" sz="2000" b="1" dirty="0" smtClean="0">
                <a:solidFill>
                  <a:srgbClr val="FF0000"/>
                </a:solidFill>
                <a:sym typeface="+mn-ea"/>
              </a:rPr>
              <a:t>建议）</a:t>
            </a:r>
            <a:endParaRPr lang="zh-CN" altLang="en-US" sz="2000" b="1" dirty="0"/>
          </a:p>
        </p:txBody>
      </p:sp>
      <p:sp>
        <p:nvSpPr>
          <p:cNvPr id="12" name="文本框 11"/>
          <p:cNvSpPr txBox="1"/>
          <p:nvPr/>
        </p:nvSpPr>
        <p:spPr>
          <a:xfrm>
            <a:off x="747772" y="4712716"/>
            <a:ext cx="5636260" cy="400110"/>
          </a:xfrm>
          <a:prstGeom prst="rect">
            <a:avLst/>
          </a:prstGeom>
          <a:noFill/>
        </p:spPr>
        <p:txBody>
          <a:bodyPr wrap="square" rtlCol="0" anchor="t">
            <a:spAutoFit/>
          </a:bodyPr>
          <a:lstStyle/>
          <a:p>
            <a:pPr indent="0"/>
            <a:r>
              <a:rPr lang="zh-CN" altLang="en-US" sz="2000" b="1" dirty="0" smtClean="0">
                <a:solidFill>
                  <a:srgbClr val="FF0000"/>
                </a:solidFill>
                <a:sym typeface="+mn-ea"/>
              </a:rPr>
              <a:t>末段</a:t>
            </a:r>
            <a:r>
              <a:rPr lang="zh-CN" altLang="en-US" sz="2000" b="1" dirty="0">
                <a:solidFill>
                  <a:srgbClr val="FF0000"/>
                </a:solidFill>
                <a:sym typeface="+mn-ea"/>
              </a:rPr>
              <a:t>: 提出希望与期盼回复</a:t>
            </a:r>
            <a:endParaRPr lang="zh-CN" altLang="en-US" sz="2000" b="1" dirty="0"/>
          </a:p>
        </p:txBody>
      </p:sp>
      <p:sp>
        <p:nvSpPr>
          <p:cNvPr id="13" name="文本框 12"/>
          <p:cNvSpPr txBox="1"/>
          <p:nvPr/>
        </p:nvSpPr>
        <p:spPr>
          <a:xfrm>
            <a:off x="695401" y="2204864"/>
            <a:ext cx="10585176" cy="400110"/>
          </a:xfrm>
          <a:prstGeom prst="rect">
            <a:avLst/>
          </a:prstGeom>
          <a:noFill/>
        </p:spPr>
        <p:txBody>
          <a:bodyPr wrap="square" rtlCol="0" anchor="t">
            <a:spAutoFit/>
          </a:bodyPr>
          <a:lstStyle/>
          <a:p>
            <a:r>
              <a:rPr lang="en-US" sz="2000" dirty="0" smtClean="0">
                <a:latin typeface="Calibri" panose="020F0502020204030204" pitchFamily="34" charset="0"/>
                <a:cs typeface="Calibri" panose="020F0502020204030204" pitchFamily="34" charset="0"/>
                <a:sym typeface="+mn-ea"/>
              </a:rPr>
              <a:t>2. </a:t>
            </a:r>
            <a:r>
              <a:rPr lang="en-US" sz="2000" dirty="0">
                <a:latin typeface="Calibri" panose="020F0502020204030204" pitchFamily="34" charset="0"/>
                <a:cs typeface="Calibri" panose="020F0502020204030204" pitchFamily="34" charset="0"/>
                <a:sym typeface="+mn-ea"/>
              </a:rPr>
              <a:t>I'm Li Hua, a </a:t>
            </a:r>
            <a:r>
              <a:rPr lang="en-US" sz="2000" dirty="0" smtClean="0">
                <a:latin typeface="Calibri" panose="020F0502020204030204" pitchFamily="34" charset="0"/>
                <a:cs typeface="Calibri" panose="020F0502020204030204" pitchFamily="34" charset="0"/>
                <a:sym typeface="+mn-ea"/>
              </a:rPr>
              <a:t>student from...</a:t>
            </a:r>
            <a:r>
              <a:rPr lang="en-US" sz="2000" dirty="0">
                <a:latin typeface="Calibri" panose="020F0502020204030204" pitchFamily="34" charset="0"/>
                <a:cs typeface="Calibri" panose="020F0502020204030204" pitchFamily="34" charset="0"/>
                <a:sym typeface="+mn-ea"/>
              </a:rPr>
              <a:t>Thanks for </a:t>
            </a:r>
            <a:r>
              <a:rPr lang="en-US" sz="2000" dirty="0" smtClean="0">
                <a:latin typeface="Calibri" panose="020F0502020204030204" pitchFamily="34" charset="0"/>
                <a:cs typeface="Calibri" panose="020F0502020204030204" pitchFamily="34" charset="0"/>
                <a:sym typeface="+mn-ea"/>
              </a:rPr>
              <a:t>involving me in ...</a:t>
            </a:r>
            <a:r>
              <a:rPr lang="en-US" sz="2000" dirty="0">
                <a:latin typeface="Calibri" panose="020F0502020204030204" pitchFamily="34" charset="0"/>
                <a:cs typeface="Calibri" panose="020F0502020204030204" pitchFamily="34" charset="0"/>
                <a:sym typeface="+mn-ea"/>
              </a:rPr>
              <a:t>I’m writing to ...</a:t>
            </a:r>
            <a:endParaRPr lang="zh-CN" alt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0" fill="hold"/>
                                        <p:tgtEl>
                                          <p:spTgt spid="10"/>
                                        </p:tgtEl>
                                        <p:attrNameLst>
                                          <p:attrName>ppt_x</p:attrName>
                                        </p:attrNameLst>
                                      </p:cBhvr>
                                      <p:tavLst>
                                        <p:tav tm="0">
                                          <p:val>
                                            <p:strVal val="#ppt_x"/>
                                          </p:val>
                                        </p:tav>
                                        <p:tav tm="100000">
                                          <p:val>
                                            <p:strVal val="#ppt_x"/>
                                          </p:val>
                                        </p:tav>
                                      </p:tavLst>
                                    </p:anim>
                                    <p:anim calcmode="lin" valueType="num">
                                      <p:cBhvr additive="base">
                                        <p:cTn id="34"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8" grpId="0"/>
      <p:bldP spid="8" grpId="1"/>
      <p:bldP spid="9" grpId="0"/>
      <p:bldP spid="9" grpId="1"/>
      <p:bldP spid="10" grpId="0"/>
      <p:bldP spid="10" grpId="1"/>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2059" y="404664"/>
            <a:ext cx="11338048" cy="6678751"/>
          </a:xfrm>
          <a:prstGeom prst="rect">
            <a:avLst/>
          </a:prstGeom>
        </p:spPr>
        <p:txBody>
          <a:bodyPr wrap="square">
            <a:spAutoFit/>
          </a:bodyPr>
          <a:lstStyle/>
          <a:p>
            <a:r>
              <a:rPr lang="en-US" altLang="zh-CN" dirty="0"/>
              <a:t>Dear Sir/Madam</a:t>
            </a:r>
            <a:r>
              <a:rPr lang="en-US" altLang="zh-CN" dirty="0" smtClean="0"/>
              <a:t>,                                                                                                                                                                                                                                                                                                     </a:t>
            </a:r>
            <a:endParaRPr lang="en-US" altLang="zh-CN" dirty="0" smtClean="0"/>
          </a:p>
          <a:p>
            <a:r>
              <a:rPr lang="en-US" altLang="zh-CN" sz="2800" dirty="0" smtClean="0"/>
              <a:t>    I’m </a:t>
            </a:r>
            <a:r>
              <a:rPr lang="en-US" altLang="zh-CN" sz="2800" dirty="0"/>
              <a:t>Li Hua, a student having just </a:t>
            </a:r>
            <a:r>
              <a:rPr lang="en-US" altLang="zh-CN" sz="2800" dirty="0" smtClean="0"/>
              <a:t>completed your </a:t>
            </a:r>
            <a:r>
              <a:rPr lang="en-US" altLang="zh-CN" sz="2800" dirty="0"/>
              <a:t>well-received online course — Spoken English for Communication, and I’m writing to give you </a:t>
            </a:r>
            <a:r>
              <a:rPr lang="en-US" altLang="zh-CN" sz="2800" dirty="0" smtClean="0"/>
              <a:t>some </a:t>
            </a:r>
            <a:r>
              <a:rPr lang="en-US" altLang="zh-CN" sz="2800" dirty="0"/>
              <a:t>feedback.</a:t>
            </a:r>
            <a:endParaRPr lang="zh-CN" altLang="zh-CN" sz="2800" dirty="0"/>
          </a:p>
          <a:p>
            <a:r>
              <a:rPr lang="en-US" altLang="zh-CN" sz="2800" dirty="0"/>
              <a:t>     Personally, I’ve benefited a great deal from the course, with my pronunciation in particular considerably improved. More importantly, I’ve built up my confidence when speaking English, which in turn contributes to my fluency. To make your course even more appealing and effective, I highly recommend that you expose learners to some English movies that are currently popular in your country, with subtitles preferably.</a:t>
            </a:r>
            <a:endParaRPr lang="en-US" altLang="zh-CN" sz="2800" dirty="0"/>
          </a:p>
          <a:p>
            <a:r>
              <a:rPr lang="en-US" altLang="zh-CN" sz="2800" dirty="0"/>
              <a:t>     Thanks again for this precious opportunity. I am l</a:t>
            </a:r>
            <a:r>
              <a:rPr lang="zh-CN" altLang="en-US" sz="2800" dirty="0"/>
              <a:t>ooking forward to your early reply.</a:t>
            </a:r>
            <a:endParaRPr lang="en-US" altLang="zh-CN" sz="2800" dirty="0"/>
          </a:p>
          <a:p>
            <a:endParaRPr lang="zh-CN" altLang="zh-CN" dirty="0"/>
          </a:p>
          <a:p>
            <a:r>
              <a:rPr lang="en-US" altLang="zh-CN" dirty="0"/>
              <a:t>                                                                                              Yours sincerely,</a:t>
            </a:r>
            <a:endParaRPr lang="zh-CN" altLang="zh-CN" dirty="0"/>
          </a:p>
          <a:p>
            <a:r>
              <a:rPr lang="en-US" altLang="zh-CN" dirty="0"/>
              <a:t>                                                                                               Li Hua           </a:t>
            </a:r>
            <a:endParaRPr lang="zh-CN" altLang="zh-CN" dirty="0"/>
          </a:p>
          <a:p>
            <a:r>
              <a:rPr lang="en-US" altLang="zh-CN" dirty="0"/>
              <a:t> </a:t>
            </a:r>
            <a:endParaRPr lang="zh-CN" altLang="zh-CN" dirty="0"/>
          </a:p>
        </p:txBody>
      </p:sp>
      <p:pic>
        <p:nvPicPr>
          <p:cNvPr id="5" name="图片 8"/>
          <p:cNvPicPr>
            <a:picLocks noChangeAspect="1"/>
          </p:cNvPicPr>
          <p:nvPr/>
        </p:nvPicPr>
        <p:blipFill>
          <a:blip r:embed="rId1"/>
          <a:stretch>
            <a:fillRect/>
          </a:stretch>
        </p:blipFill>
        <p:spPr>
          <a:xfrm>
            <a:off x="9984432" y="5157192"/>
            <a:ext cx="1905000" cy="1439615"/>
          </a:xfrm>
          <a:prstGeom prst="rect">
            <a:avLst/>
          </a:prstGeom>
          <a:noFill/>
          <a:ln w="9525">
            <a:noFill/>
          </a:ln>
        </p:spPr>
      </p:pic>
      <p:sp>
        <p:nvSpPr>
          <p:cNvPr id="2" name="矩形 1"/>
          <p:cNvSpPr/>
          <p:nvPr/>
        </p:nvSpPr>
        <p:spPr>
          <a:xfrm>
            <a:off x="9169429" y="375047"/>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1: </a:t>
            </a:r>
            <a:endParaRPr lang="zh-CN" altLang="en-US" dirty="0">
              <a:solidFill>
                <a:srgbClr val="FFC000"/>
              </a:solidFill>
            </a:endParaRPr>
          </a:p>
        </p:txBody>
      </p:sp>
      <p:sp>
        <p:nvSpPr>
          <p:cNvPr id="8" name="文本框 4"/>
          <p:cNvSpPr txBox="1"/>
          <p:nvPr/>
        </p:nvSpPr>
        <p:spPr>
          <a:xfrm>
            <a:off x="7248128" y="332656"/>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
        <p:nvSpPr>
          <p:cNvPr id="6" name="TextBox 3"/>
          <p:cNvSpPr txBox="1"/>
          <p:nvPr/>
        </p:nvSpPr>
        <p:spPr>
          <a:xfrm>
            <a:off x="407369" y="5837545"/>
            <a:ext cx="5472608" cy="521970"/>
          </a:xfrm>
          <a:prstGeom prst="rect">
            <a:avLst/>
          </a:prstGeom>
          <a:solidFill>
            <a:srgbClr val="92D050">
              <a:alpha val="83000"/>
            </a:srgbClr>
          </a:solidFill>
          <a:ln>
            <a:solidFill>
              <a:srgbClr val="FFC000"/>
            </a:solidFill>
          </a:ln>
        </p:spPr>
        <p:txBody>
          <a:bodyPr wrap="square" rtlCol="0">
            <a:spAutoFit/>
          </a:bodyPr>
          <a:lstStyle/>
          <a:p>
            <a:r>
              <a:rPr lang="zh-CN" altLang="en-US" sz="2800" b="1" dirty="0" smtClean="0">
                <a:solidFill>
                  <a:srgbClr val="2525D9"/>
                </a:solidFill>
                <a:latin typeface="微软雅黑" panose="020B0503020204020204" charset="-122"/>
                <a:ea typeface="微软雅黑" panose="020B0503020204020204" charset="-122"/>
              </a:rPr>
              <a:t>交际得体，衔接自然，逻辑连贯</a:t>
            </a:r>
            <a:endParaRPr lang="zh-CN" altLang="en-US" sz="2800" b="1" dirty="0" smtClean="0">
              <a:solidFill>
                <a:srgbClr val="2525D9"/>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7368" y="260648"/>
            <a:ext cx="11410056" cy="6186309"/>
          </a:xfrm>
          <a:prstGeom prst="rect">
            <a:avLst/>
          </a:prstGeom>
        </p:spPr>
        <p:txBody>
          <a:bodyPr wrap="square">
            <a:spAutoFit/>
          </a:bodyPr>
          <a:lstStyle/>
          <a:p>
            <a:r>
              <a:rPr lang="en-US" altLang="zh-CN" dirty="0"/>
              <a:t>                                                                                                        </a:t>
            </a:r>
            <a:r>
              <a:rPr lang="en-US" altLang="zh-CN" dirty="0" smtClean="0"/>
              <a:t>                                                                                                    </a:t>
            </a:r>
            <a:endParaRPr lang="zh-CN" altLang="zh-CN" dirty="0"/>
          </a:p>
          <a:p>
            <a:r>
              <a:rPr lang="en-US" altLang="zh-CN" dirty="0"/>
              <a:t>Dear Sir/Madam,</a:t>
            </a:r>
            <a:endParaRPr lang="zh-CN" altLang="zh-CN" dirty="0"/>
          </a:p>
          <a:p>
            <a:r>
              <a:rPr lang="en-US" altLang="zh-CN" dirty="0" smtClean="0"/>
              <a:t>       </a:t>
            </a:r>
            <a:r>
              <a:rPr lang="en-US" altLang="zh-CN" sz="2800" dirty="0" smtClean="0"/>
              <a:t>Having </a:t>
            </a:r>
            <a:r>
              <a:rPr lang="en-US" altLang="zh-CN" sz="2800" dirty="0"/>
              <a:t>finished the online course </a:t>
            </a:r>
            <a:r>
              <a:rPr lang="en-US" altLang="zh-CN" sz="2800" dirty="0" smtClean="0"/>
              <a:t>- </a:t>
            </a:r>
            <a:r>
              <a:rPr lang="en-US" altLang="zh-CN" sz="2800" dirty="0"/>
              <a:t>English Public Speaking, I’m delighted to express my deep appreciation and </a:t>
            </a:r>
            <a:r>
              <a:rPr lang="en-US" altLang="zh-CN" sz="2800" dirty="0" smtClean="0"/>
              <a:t>sincere suggestions </a:t>
            </a:r>
            <a:r>
              <a:rPr lang="en-US" altLang="zh-CN" sz="2800" dirty="0"/>
              <a:t>to you. </a:t>
            </a:r>
            <a:endParaRPr lang="en-US" altLang="zh-CN" sz="2800" dirty="0"/>
          </a:p>
          <a:p>
            <a:r>
              <a:rPr lang="en-US" altLang="zh-CN" sz="2800" dirty="0" smtClean="0"/>
              <a:t>      Informative </a:t>
            </a:r>
            <a:r>
              <a:rPr lang="en-US" altLang="zh-CN" sz="2800" dirty="0"/>
              <a:t>and professional, the course is very beneficial to my study. It has abundant  materials to share as well as chances to practice, providing me practical skills on public speaking and a platform to showcase myself. Besides, the instructor is humorous and patient, which makes his lessons vivid and easy to follow. However, it would attract more learners if you could arrange flexible learning schedule, like providing weekend classes.</a:t>
            </a:r>
            <a:endParaRPr lang="en-US" altLang="zh-CN" sz="2800" dirty="0"/>
          </a:p>
          <a:p>
            <a:r>
              <a:rPr lang="en-US" altLang="zh-CN" sz="2800" dirty="0" smtClean="0"/>
              <a:t>     Thanks  again and l</a:t>
            </a:r>
            <a:r>
              <a:rPr lang="zh-CN" altLang="en-US" sz="2800" dirty="0" smtClean="0"/>
              <a:t>ooking </a:t>
            </a:r>
            <a:r>
              <a:rPr lang="zh-CN" altLang="en-US" sz="2800" dirty="0"/>
              <a:t>forward to </a:t>
            </a:r>
            <a:r>
              <a:rPr lang="en-US" altLang="zh-CN" sz="2800" dirty="0" smtClean="0"/>
              <a:t>attending your next course</a:t>
            </a:r>
            <a:r>
              <a:rPr lang="zh-CN" altLang="en-US" sz="2800" dirty="0" smtClean="0"/>
              <a:t>.</a:t>
            </a:r>
            <a:endParaRPr lang="en-US" altLang="zh-CN" sz="2800" dirty="0"/>
          </a:p>
          <a:p>
            <a:endParaRPr lang="zh-CN" altLang="zh-CN" dirty="0"/>
          </a:p>
          <a:p>
            <a:r>
              <a:rPr lang="en-US" altLang="zh-CN" dirty="0"/>
              <a:t>                                                                                              Yours sincerely</a:t>
            </a:r>
            <a:r>
              <a:rPr lang="en-US" altLang="zh-CN" dirty="0" smtClean="0"/>
              <a:t>,                                                                                     </a:t>
            </a:r>
            <a:endParaRPr lang="en-US" altLang="zh-CN" dirty="0" smtClean="0"/>
          </a:p>
          <a:p>
            <a:r>
              <a:rPr lang="en-US" altLang="zh-CN" dirty="0"/>
              <a:t> </a:t>
            </a:r>
            <a:r>
              <a:rPr lang="en-US" altLang="zh-CN" dirty="0" smtClean="0"/>
              <a:t>                                                                                                   Li </a:t>
            </a:r>
            <a:r>
              <a:rPr lang="en-US" altLang="zh-CN" dirty="0"/>
              <a:t>Hua     </a:t>
            </a:r>
            <a:endParaRPr lang="zh-CN" altLang="zh-CN" dirty="0"/>
          </a:p>
          <a:p>
            <a:r>
              <a:rPr lang="en-US" altLang="zh-CN" dirty="0"/>
              <a:t> </a:t>
            </a:r>
            <a:endParaRPr lang="zh-CN" altLang="zh-CN" dirty="0"/>
          </a:p>
        </p:txBody>
      </p:sp>
      <p:pic>
        <p:nvPicPr>
          <p:cNvPr id="5" name="图片 8"/>
          <p:cNvPicPr>
            <a:picLocks noChangeAspect="1"/>
          </p:cNvPicPr>
          <p:nvPr/>
        </p:nvPicPr>
        <p:blipFill>
          <a:blip r:embed="rId1"/>
          <a:stretch>
            <a:fillRect/>
          </a:stretch>
        </p:blipFill>
        <p:spPr>
          <a:xfrm>
            <a:off x="9984432" y="4725144"/>
            <a:ext cx="1905000" cy="1871663"/>
          </a:xfrm>
          <a:prstGeom prst="rect">
            <a:avLst/>
          </a:prstGeom>
          <a:noFill/>
          <a:ln w="9525">
            <a:noFill/>
          </a:ln>
        </p:spPr>
      </p:pic>
      <p:sp>
        <p:nvSpPr>
          <p:cNvPr id="6" name="矩形 5"/>
          <p:cNvSpPr/>
          <p:nvPr/>
        </p:nvSpPr>
        <p:spPr>
          <a:xfrm>
            <a:off x="9169429" y="428178"/>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2: </a:t>
            </a:r>
            <a:endParaRPr lang="zh-CN" altLang="en-US" dirty="0">
              <a:solidFill>
                <a:srgbClr val="FFC000"/>
              </a:solidFill>
            </a:endParaRPr>
          </a:p>
        </p:txBody>
      </p:sp>
      <p:sp>
        <p:nvSpPr>
          <p:cNvPr id="7" name="TextBox 3"/>
          <p:cNvSpPr txBox="1"/>
          <p:nvPr/>
        </p:nvSpPr>
        <p:spPr>
          <a:xfrm>
            <a:off x="407369" y="5837545"/>
            <a:ext cx="6264696" cy="521970"/>
          </a:xfrm>
          <a:prstGeom prst="rect">
            <a:avLst/>
          </a:prstGeom>
          <a:solidFill>
            <a:srgbClr val="92D050">
              <a:alpha val="83000"/>
            </a:srgbClr>
          </a:solidFill>
          <a:ln>
            <a:solidFill>
              <a:srgbClr val="FFC000"/>
            </a:solidFill>
          </a:ln>
        </p:spPr>
        <p:txBody>
          <a:bodyPr wrap="square" rtlCol="0">
            <a:spAutoFit/>
          </a:bodyPr>
          <a:lstStyle/>
          <a:p>
            <a:r>
              <a:rPr lang="zh-CN" altLang="en-US" sz="2800" b="1" dirty="0" smtClean="0">
                <a:solidFill>
                  <a:srgbClr val="2525D9"/>
                </a:solidFill>
                <a:latin typeface="微软雅黑" panose="020B0503020204020204" charset="-122"/>
                <a:ea typeface="微软雅黑" panose="020B0503020204020204" charset="-122"/>
              </a:rPr>
              <a:t>言简意赅，要点齐全，语言得体自然</a:t>
            </a:r>
            <a:endParaRPr lang="zh-CN" altLang="en-US" sz="2800" b="1" dirty="0" smtClean="0">
              <a:solidFill>
                <a:srgbClr val="2525D9"/>
              </a:solidFill>
              <a:latin typeface="微软雅黑" panose="020B0503020204020204" charset="-122"/>
              <a:ea typeface="微软雅黑" panose="020B0503020204020204" charset="-122"/>
            </a:endParaRPr>
          </a:p>
        </p:txBody>
      </p:sp>
      <p:sp>
        <p:nvSpPr>
          <p:cNvPr id="8" name="文本框 4"/>
          <p:cNvSpPr txBox="1"/>
          <p:nvPr/>
        </p:nvSpPr>
        <p:spPr>
          <a:xfrm>
            <a:off x="7176120" y="397163"/>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404664"/>
            <a:ext cx="11449272" cy="5693866"/>
          </a:xfrm>
          <a:prstGeom prst="rect">
            <a:avLst/>
          </a:prstGeom>
        </p:spPr>
        <p:txBody>
          <a:bodyPr wrap="square">
            <a:spAutoFit/>
          </a:bodyPr>
          <a:lstStyle/>
          <a:p>
            <a:endParaRPr lang="en-US" altLang="zh-CN" sz="2800" dirty="0" smtClean="0"/>
          </a:p>
          <a:p>
            <a:r>
              <a:rPr lang="en-US" altLang="zh-CN" sz="2800" dirty="0" smtClean="0"/>
              <a:t>Dear </a:t>
            </a:r>
            <a:r>
              <a:rPr lang="en-US" altLang="zh-CN" sz="2800" dirty="0"/>
              <a:t>Sir or Madam,</a:t>
            </a:r>
            <a:endParaRPr lang="zh-CN" altLang="zh-CN" sz="2800" dirty="0"/>
          </a:p>
          <a:p>
            <a:r>
              <a:rPr lang="en-US" altLang="zh-CN" sz="2800" dirty="0"/>
              <a:t>     Thanks for involving me in this wonderful session. Having finished the online courses in Stanford, I’m writing to give some feedback with sincerity. </a:t>
            </a:r>
            <a:endParaRPr lang="zh-CN" altLang="zh-CN" sz="2800" dirty="0"/>
          </a:p>
          <a:p>
            <a:r>
              <a:rPr lang="en-US" altLang="zh-CN" sz="2800" dirty="0"/>
              <a:t>     In general, every course I took in Stanford was impressive and insightful. The instructive professors, the friendly classmates and in most special, the discussions, all of them gave me many “moments of epiphany”. However, there also exist some problems. I’d be much obliged if you could perfect the campus network and diversify the curriculum to enhance my study efficiency.</a:t>
            </a:r>
            <a:endParaRPr lang="zh-CN" altLang="zh-CN" sz="2800" dirty="0"/>
          </a:p>
          <a:p>
            <a:r>
              <a:rPr lang="en-US" altLang="zh-CN" sz="2800" dirty="0"/>
              <a:t>      Your consideration for my advice would be appreciated a great deal. Looking forward to your reply.</a:t>
            </a:r>
            <a:endParaRPr lang="zh-CN" altLang="zh-CN" sz="2800" dirty="0"/>
          </a:p>
          <a:p>
            <a:r>
              <a:rPr lang="en-US" altLang="zh-CN" sz="2800" dirty="0"/>
              <a:t>                                                                                          Yours,</a:t>
            </a:r>
            <a:endParaRPr lang="zh-CN" altLang="zh-CN" sz="2800" dirty="0"/>
          </a:p>
          <a:p>
            <a:r>
              <a:rPr lang="en-US" altLang="zh-CN" sz="2800" dirty="0"/>
              <a:t>                                                                                          Li Hua</a:t>
            </a:r>
            <a:endParaRPr lang="zh-CN" altLang="zh-CN" sz="2800" dirty="0"/>
          </a:p>
        </p:txBody>
      </p:sp>
      <p:pic>
        <p:nvPicPr>
          <p:cNvPr id="4" name="图片 8"/>
          <p:cNvPicPr>
            <a:picLocks noChangeAspect="1"/>
          </p:cNvPicPr>
          <p:nvPr/>
        </p:nvPicPr>
        <p:blipFill>
          <a:blip r:embed="rId1"/>
          <a:stretch>
            <a:fillRect/>
          </a:stretch>
        </p:blipFill>
        <p:spPr>
          <a:xfrm>
            <a:off x="9906000" y="4800600"/>
            <a:ext cx="1905000" cy="1871663"/>
          </a:xfrm>
          <a:prstGeom prst="rect">
            <a:avLst/>
          </a:prstGeom>
          <a:noFill/>
          <a:ln w="9525">
            <a:noFill/>
          </a:ln>
        </p:spPr>
      </p:pic>
      <p:sp>
        <p:nvSpPr>
          <p:cNvPr id="5" name="文本框 4"/>
          <p:cNvSpPr txBox="1"/>
          <p:nvPr/>
        </p:nvSpPr>
        <p:spPr>
          <a:xfrm>
            <a:off x="7176120" y="332656"/>
            <a:ext cx="2540000" cy="583565"/>
          </a:xfrm>
          <a:prstGeom prst="rect">
            <a:avLst/>
          </a:prstGeom>
          <a:noFill/>
        </p:spPr>
        <p:txBody>
          <a:bodyPr wrap="square" rtlCol="0" anchor="t">
            <a:spAutoFit/>
          </a:bodyPr>
          <a:lstStyle/>
          <a:p>
            <a:r>
              <a:rPr lang="zh-CN" altLang="en-US" sz="3200" b="1" dirty="0">
                <a:solidFill>
                  <a:srgbClr val="FF0000"/>
                </a:solidFill>
                <a:ea typeface="宋体" panose="02010600030101010101" pitchFamily="2" charset="-122"/>
                <a:sym typeface="+mn-ea"/>
              </a:rPr>
              <a:t>参考范文</a:t>
            </a:r>
            <a:endParaRPr lang="zh-CN" altLang="en-US" sz="3200" b="1" dirty="0">
              <a:solidFill>
                <a:srgbClr val="FF0000"/>
              </a:solidFill>
              <a:ea typeface="宋体" panose="02010600030101010101" pitchFamily="2" charset="-122"/>
              <a:sym typeface="+mn-ea"/>
            </a:endParaRPr>
          </a:p>
        </p:txBody>
      </p:sp>
      <p:sp>
        <p:nvSpPr>
          <p:cNvPr id="2" name="矩形 1"/>
          <p:cNvSpPr/>
          <p:nvPr/>
        </p:nvSpPr>
        <p:spPr>
          <a:xfrm>
            <a:off x="479376" y="5636865"/>
            <a:ext cx="5003293" cy="461665"/>
          </a:xfrm>
          <a:prstGeom prst="rect">
            <a:avLst/>
          </a:prstGeom>
        </p:spPr>
        <p:txBody>
          <a:bodyPr wrap="none">
            <a:spAutoFit/>
          </a:bodyPr>
          <a:lstStyle/>
          <a:p>
            <a:r>
              <a:rPr lang="en-US" altLang="zh-CN" dirty="0">
                <a:solidFill>
                  <a:srgbClr val="FF0000"/>
                </a:solidFill>
              </a:rPr>
              <a:t>moments of </a:t>
            </a:r>
            <a:r>
              <a:rPr lang="en-US" altLang="zh-CN" dirty="0" smtClean="0">
                <a:solidFill>
                  <a:srgbClr val="FF0000"/>
                </a:solidFill>
              </a:rPr>
              <a:t>epiphany </a:t>
            </a:r>
            <a:r>
              <a:rPr lang="zh-CN" altLang="en-US" sz="1800" b="1" dirty="0" smtClean="0">
                <a:solidFill>
                  <a:srgbClr val="FF0000"/>
                </a:solidFill>
              </a:rPr>
              <a:t>顿悟时刻，醍醐灌顶</a:t>
            </a:r>
            <a:endParaRPr lang="zh-CN" altLang="en-US" sz="1800" b="1" dirty="0">
              <a:solidFill>
                <a:srgbClr val="FF0000"/>
              </a:solidFill>
            </a:endParaRPr>
          </a:p>
        </p:txBody>
      </p:sp>
      <p:sp>
        <p:nvSpPr>
          <p:cNvPr id="7" name="矩形 6"/>
          <p:cNvSpPr/>
          <p:nvPr/>
        </p:nvSpPr>
        <p:spPr>
          <a:xfrm>
            <a:off x="9169429" y="375047"/>
            <a:ext cx="2615203" cy="461665"/>
          </a:xfrm>
          <a:prstGeom prst="rect">
            <a:avLst/>
          </a:prstGeom>
          <a:solidFill>
            <a:srgbClr val="00B050"/>
          </a:solidFill>
        </p:spPr>
        <p:txBody>
          <a:bodyPr wrap="none">
            <a:spAutoFit/>
          </a:bodyPr>
          <a:lstStyle/>
          <a:p>
            <a:r>
              <a:rPr lang="en-US" altLang="zh-CN" dirty="0">
                <a:solidFill>
                  <a:srgbClr val="FFC000"/>
                </a:solidFill>
              </a:rPr>
              <a:t>Possible Version </a:t>
            </a:r>
            <a:r>
              <a:rPr lang="en-US" altLang="zh-CN" dirty="0" smtClean="0">
                <a:solidFill>
                  <a:srgbClr val="FFC000"/>
                </a:solidFill>
              </a:rPr>
              <a:t>3: </a:t>
            </a:r>
            <a:endParaRPr lang="zh-CN" altLang="en-US" dirty="0">
              <a:solidFill>
                <a:srgbClr val="FFC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p:cNvSpPr txBox="1"/>
          <p:nvPr/>
        </p:nvSpPr>
        <p:spPr>
          <a:xfrm>
            <a:off x="767408" y="579530"/>
            <a:ext cx="2376488" cy="523220"/>
          </a:xfrm>
          <a:prstGeom prst="rect">
            <a:avLst/>
          </a:prstGeom>
          <a:solidFill>
            <a:srgbClr val="FFFE9B"/>
          </a:solidFill>
          <a:ln w="9525">
            <a:noFill/>
          </a:ln>
        </p:spPr>
        <p:txBody>
          <a:bodyPr wrap="square" anchor="t">
            <a:spAutoFit/>
          </a:bodyPr>
          <a:lstStyle/>
          <a:p>
            <a:r>
              <a:rPr lang="zh-CN" altLang="en-US" sz="2800" b="1" dirty="0">
                <a:latin typeface="Times New Roman" panose="02020603050405020304" pitchFamily="18" charset="0"/>
                <a:ea typeface="微软雅黑 Light" panose="020B0502040204020203" pitchFamily="34" charset="-122"/>
              </a:rPr>
              <a:t>高考真题再现</a:t>
            </a:r>
            <a:endParaRPr lang="zh-CN" altLang="en-US" sz="2800" b="1" dirty="0">
              <a:latin typeface="Times New Roman" panose="02020603050405020304" pitchFamily="18" charset="0"/>
              <a:ea typeface="微软雅黑 Light" panose="020B0502040204020203" pitchFamily="34" charset="-122"/>
            </a:endParaRPr>
          </a:p>
        </p:txBody>
      </p:sp>
      <p:sp>
        <p:nvSpPr>
          <p:cNvPr id="2" name="文本框 1"/>
          <p:cNvSpPr txBox="1"/>
          <p:nvPr/>
        </p:nvSpPr>
        <p:spPr>
          <a:xfrm>
            <a:off x="983432" y="1340768"/>
            <a:ext cx="9663375" cy="3416320"/>
          </a:xfrm>
          <a:prstGeom prst="rect">
            <a:avLst/>
          </a:prstGeom>
          <a:noFill/>
        </p:spPr>
        <p:txBody>
          <a:bodyPr wrap="square" rtlCol="0" anchor="t">
            <a:spAutoFit/>
          </a:bodyPr>
          <a:lstStyle/>
          <a:p>
            <a:pPr algn="l"/>
            <a:r>
              <a:rPr lang="zh-CN" altLang="en-US" b="1" dirty="0">
                <a:latin typeface="宋体" panose="02010600030101010101" pitchFamily="2" charset="-122"/>
                <a:cs typeface="宋体" panose="02010600030101010101" pitchFamily="2" charset="-122"/>
              </a:rPr>
              <a:t>(2019年</a:t>
            </a:r>
            <a:r>
              <a:rPr lang="en-US" altLang="zh-CN" b="1" dirty="0">
                <a:latin typeface="宋体" panose="02010600030101010101" pitchFamily="2" charset="-122"/>
                <a:cs typeface="宋体" panose="02010600030101010101" pitchFamily="2" charset="-122"/>
              </a:rPr>
              <a:t>6</a:t>
            </a:r>
            <a:r>
              <a:rPr lang="zh-CN" altLang="en-US" b="1" dirty="0">
                <a:latin typeface="宋体" panose="02010600030101010101" pitchFamily="2" charset="-122"/>
                <a:cs typeface="宋体" panose="02010600030101010101" pitchFamily="2" charset="-122"/>
              </a:rPr>
              <a:t>月浙江高考)</a:t>
            </a:r>
            <a:endParaRPr lang="en-US" altLang="zh-CN" b="1" dirty="0">
              <a:latin typeface="宋体" panose="02010600030101010101" pitchFamily="2" charset="-122"/>
              <a:cs typeface="宋体" panose="02010600030101010101" pitchFamily="2" charset="-122"/>
            </a:endParaRPr>
          </a:p>
          <a:p>
            <a:pPr algn="l"/>
            <a:r>
              <a:rPr lang="zh-CN" altLang="en-US" dirty="0">
                <a:solidFill>
                  <a:srgbClr val="191919"/>
                </a:solidFill>
                <a:latin typeface="PingFang SC"/>
              </a:rPr>
              <a:t>假定你是李华，经常帮助你学习英语的朋友</a:t>
            </a:r>
            <a:r>
              <a:rPr lang="en-US" altLang="zh-CN" dirty="0">
                <a:solidFill>
                  <a:srgbClr val="191919"/>
                </a:solidFill>
                <a:latin typeface="PingFang SC"/>
              </a:rPr>
              <a:t>Alex</a:t>
            </a:r>
            <a:r>
              <a:rPr lang="zh-CN" altLang="en-US" dirty="0">
                <a:solidFill>
                  <a:srgbClr val="191919"/>
                </a:solidFill>
                <a:latin typeface="PingFang SC"/>
              </a:rPr>
              <a:t>即将返回自己的国家。请给他写一封邮件，内容包括：</a:t>
            </a:r>
            <a:endParaRPr lang="zh-CN" altLang="en-US" dirty="0">
              <a:solidFill>
                <a:srgbClr val="191919"/>
              </a:solidFill>
              <a:latin typeface="PingFang SC"/>
            </a:endParaRPr>
          </a:p>
          <a:p>
            <a:pPr algn="l"/>
            <a:r>
              <a:rPr lang="en-US" altLang="zh-CN" dirty="0">
                <a:solidFill>
                  <a:srgbClr val="191919"/>
                </a:solidFill>
                <a:latin typeface="PingFang SC"/>
              </a:rPr>
              <a:t>1.</a:t>
            </a:r>
            <a:r>
              <a:rPr lang="zh-CN" altLang="en-US" dirty="0">
                <a:solidFill>
                  <a:srgbClr val="191919"/>
                </a:solidFill>
                <a:latin typeface="PingFang SC"/>
              </a:rPr>
              <a:t>表示感谢；</a:t>
            </a:r>
            <a:endParaRPr lang="zh-CN" altLang="en-US" dirty="0">
              <a:solidFill>
                <a:srgbClr val="191919"/>
              </a:solidFill>
              <a:latin typeface="PingFang SC"/>
            </a:endParaRPr>
          </a:p>
          <a:p>
            <a:pPr algn="l"/>
            <a:r>
              <a:rPr lang="en-US" altLang="zh-CN" dirty="0">
                <a:solidFill>
                  <a:srgbClr val="191919"/>
                </a:solidFill>
                <a:latin typeface="PingFang SC"/>
              </a:rPr>
              <a:t>2.</a:t>
            </a:r>
            <a:r>
              <a:rPr lang="zh-CN" altLang="en-US" dirty="0">
                <a:solidFill>
                  <a:srgbClr val="191919"/>
                </a:solidFill>
                <a:latin typeface="PingFang SC"/>
              </a:rPr>
              <a:t>回顾</a:t>
            </a:r>
            <a:r>
              <a:rPr lang="en-US" altLang="zh-CN" dirty="0">
                <a:solidFill>
                  <a:srgbClr val="191919"/>
                </a:solidFill>
                <a:latin typeface="PingFang SC"/>
              </a:rPr>
              <a:t>Alex</a:t>
            </a:r>
            <a:r>
              <a:rPr lang="zh-CN" altLang="en-US" dirty="0">
                <a:solidFill>
                  <a:srgbClr val="191919"/>
                </a:solidFill>
                <a:latin typeface="PingFang SC"/>
              </a:rPr>
              <a:t>对你的帮助；</a:t>
            </a:r>
            <a:endParaRPr lang="zh-CN" altLang="en-US" dirty="0">
              <a:solidFill>
                <a:srgbClr val="191919"/>
              </a:solidFill>
              <a:latin typeface="PingFang SC"/>
            </a:endParaRPr>
          </a:p>
          <a:p>
            <a:pPr algn="l"/>
            <a:r>
              <a:rPr lang="en-US" altLang="zh-CN" dirty="0">
                <a:solidFill>
                  <a:srgbClr val="191919"/>
                </a:solidFill>
                <a:latin typeface="PingFang SC"/>
              </a:rPr>
              <a:t>3.</a:t>
            </a:r>
            <a:r>
              <a:rPr lang="zh-CN" altLang="en-US" dirty="0">
                <a:solidFill>
                  <a:srgbClr val="191919"/>
                </a:solidFill>
                <a:latin typeface="PingFang SC"/>
              </a:rPr>
              <a:t>临别祝愿。</a:t>
            </a:r>
            <a:endParaRPr lang="zh-CN" altLang="en-US" dirty="0">
              <a:solidFill>
                <a:srgbClr val="191919"/>
              </a:solidFill>
              <a:latin typeface="PingFang SC"/>
            </a:endParaRPr>
          </a:p>
          <a:p>
            <a:pPr algn="l"/>
            <a:r>
              <a:rPr lang="zh-CN" altLang="en-US" dirty="0">
                <a:solidFill>
                  <a:srgbClr val="191919"/>
                </a:solidFill>
                <a:latin typeface="PingFang SC"/>
              </a:rPr>
              <a:t>注意：</a:t>
            </a:r>
            <a:endParaRPr lang="zh-CN" altLang="en-US" dirty="0">
              <a:solidFill>
                <a:srgbClr val="191919"/>
              </a:solidFill>
              <a:latin typeface="PingFang SC"/>
            </a:endParaRPr>
          </a:p>
          <a:p>
            <a:pPr algn="l"/>
            <a:r>
              <a:rPr lang="en-US" altLang="zh-CN" dirty="0">
                <a:solidFill>
                  <a:srgbClr val="191919"/>
                </a:solidFill>
                <a:latin typeface="PingFang SC"/>
              </a:rPr>
              <a:t>1.</a:t>
            </a:r>
            <a:r>
              <a:rPr lang="zh-CN" altLang="en-US" dirty="0">
                <a:solidFill>
                  <a:srgbClr val="191919"/>
                </a:solidFill>
                <a:latin typeface="PingFang SC"/>
              </a:rPr>
              <a:t>词数</a:t>
            </a:r>
            <a:r>
              <a:rPr lang="en-US" altLang="zh-CN" dirty="0">
                <a:solidFill>
                  <a:srgbClr val="191919"/>
                </a:solidFill>
                <a:latin typeface="PingFang SC"/>
              </a:rPr>
              <a:t>80</a:t>
            </a:r>
            <a:r>
              <a:rPr lang="zh-CN" altLang="en-US" dirty="0">
                <a:solidFill>
                  <a:srgbClr val="191919"/>
                </a:solidFill>
                <a:latin typeface="PingFang SC"/>
              </a:rPr>
              <a:t>左右；</a:t>
            </a:r>
            <a:endParaRPr lang="zh-CN" altLang="en-US" dirty="0">
              <a:solidFill>
                <a:srgbClr val="191919"/>
              </a:solidFill>
              <a:latin typeface="PingFang SC"/>
            </a:endParaRPr>
          </a:p>
          <a:p>
            <a:pPr algn="l"/>
            <a:r>
              <a:rPr lang="en-US" altLang="zh-CN" dirty="0">
                <a:solidFill>
                  <a:srgbClr val="191919"/>
                </a:solidFill>
                <a:latin typeface="PingFang SC"/>
              </a:rPr>
              <a:t>2</a:t>
            </a:r>
            <a:r>
              <a:rPr lang="zh-CN" altLang="en-US" dirty="0">
                <a:solidFill>
                  <a:srgbClr val="191919"/>
                </a:solidFill>
                <a:latin typeface="PingFang SC"/>
              </a:rPr>
              <a:t>可适当增加细节，以使行文连贯。</a:t>
            </a:r>
            <a:endParaRPr lang="zh-CN" altLang="en-US" dirty="0">
              <a:solidFill>
                <a:srgbClr val="191919"/>
              </a:solidFill>
              <a:latin typeface="PingFang SC"/>
            </a:endParaRPr>
          </a:p>
        </p:txBody>
      </p:sp>
      <p:pic>
        <p:nvPicPr>
          <p:cNvPr id="4" name="图片占位符 7"/>
          <p:cNvPicPr>
            <a:picLocks noGrp="1" noChangeAspect="1"/>
          </p:cNvPicPr>
          <p:nvPr/>
        </p:nvPicPr>
        <p:blipFill>
          <a:blip r:embed="rId1"/>
          <a:srcRect t="4768" b="4768"/>
          <a:stretch>
            <a:fillRect/>
          </a:stretch>
        </p:blipFill>
        <p:spPr bwMode="auto">
          <a:xfrm>
            <a:off x="9120336" y="2791134"/>
            <a:ext cx="2592140" cy="3517417"/>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5400" y="476672"/>
            <a:ext cx="11233248" cy="5940088"/>
          </a:xfrm>
          <a:prstGeom prst="rect">
            <a:avLst/>
          </a:prstGeom>
          <a:noFill/>
        </p:spPr>
        <p:txBody>
          <a:bodyPr wrap="square">
            <a:spAutoFit/>
          </a:bodyPr>
          <a:lstStyle/>
          <a:p>
            <a:pPr algn="l"/>
            <a:r>
              <a:rPr lang="en-US" altLang="zh-CN" dirty="0">
                <a:solidFill>
                  <a:srgbClr val="191919"/>
                </a:solidFill>
                <a:latin typeface="PingFang SC"/>
              </a:rPr>
              <a:t>Dear Alex,</a:t>
            </a:r>
            <a:endParaRPr lang="en-US" altLang="zh-CN" dirty="0">
              <a:solidFill>
                <a:srgbClr val="191919"/>
              </a:solidFill>
              <a:latin typeface="PingFang SC"/>
            </a:endParaRPr>
          </a:p>
          <a:p>
            <a:pPr algn="l"/>
            <a:r>
              <a:rPr lang="en-US" altLang="zh-CN" dirty="0">
                <a:solidFill>
                  <a:srgbClr val="191919"/>
                </a:solidFill>
                <a:latin typeface="PingFang SC"/>
              </a:rPr>
              <a:t>    </a:t>
            </a:r>
            <a:r>
              <a:rPr lang="en-US" altLang="zh-CN" dirty="0" smtClean="0">
                <a:solidFill>
                  <a:srgbClr val="191919"/>
                </a:solidFill>
                <a:latin typeface="PingFang SC"/>
              </a:rPr>
              <a:t> </a:t>
            </a:r>
            <a:r>
              <a:rPr lang="en-US" altLang="zh-CN" sz="2800" kern="100" dirty="0" smtClean="0">
                <a:latin typeface="Calibri" panose="020F0502020204030204" pitchFamily="34" charset="0"/>
                <a:cs typeface="Times New Roman" panose="02020603050405020304" pitchFamily="18" charset="0"/>
              </a:rPr>
              <a:t>Learning </a:t>
            </a:r>
            <a:r>
              <a:rPr lang="en-US" altLang="zh-CN" sz="2800" kern="100" dirty="0">
                <a:latin typeface="Calibri" panose="020F0502020204030204" pitchFamily="34" charset="0"/>
                <a:cs typeface="Times New Roman" panose="02020603050405020304" pitchFamily="18" charset="0"/>
              </a:rPr>
              <a:t>that you’re leaving for the United States soon, I am eagerly writing to express my heartfelt gratitude to you for your help.</a:t>
            </a:r>
            <a:endParaRPr lang="zh-CN" altLang="zh-CN" sz="2800" kern="100" dirty="0">
              <a:latin typeface="Calibri" panose="020F0502020204030204" pitchFamily="34" charset="0"/>
              <a:cs typeface="Times New Roman" panose="02020603050405020304" pitchFamily="18" charset="0"/>
            </a:endParaRPr>
          </a:p>
          <a:p>
            <a:pPr algn="l"/>
            <a:r>
              <a:rPr lang="en-US" altLang="zh-CN" sz="2800" kern="100" dirty="0">
                <a:latin typeface="Calibri" panose="020F0502020204030204" pitchFamily="34" charset="0"/>
                <a:cs typeface="Times New Roman" panose="02020603050405020304" pitchFamily="18" charset="0"/>
              </a:rPr>
              <a:t>         </a:t>
            </a:r>
            <a:r>
              <a:rPr lang="en-US" altLang="zh-CN" sz="2800" kern="100" dirty="0" smtClean="0">
                <a:latin typeface="Calibri" panose="020F0502020204030204" pitchFamily="34" charset="0"/>
                <a:cs typeface="Times New Roman" panose="02020603050405020304" pitchFamily="18" charset="0"/>
              </a:rPr>
              <a:t>Honestly </a:t>
            </a:r>
            <a:r>
              <a:rPr lang="en-US" altLang="zh-CN" sz="2800" kern="100" dirty="0">
                <a:latin typeface="Calibri" panose="020F0502020204030204" pitchFamily="34" charset="0"/>
                <a:cs typeface="Times New Roman" panose="02020603050405020304" pitchFamily="18" charset="0"/>
              </a:rPr>
              <a:t>speaking, it’s so nice of you to offer me a class of practical learning skills. Under your professional guidance, I have made such unbelievable progress in English. It’s indeed a pleasant surprise for me to even rank first in a recent English Speech Contest. Whenever I encounter difficulties, you always cheer me up and help me out , which fuels my enthusiasm for English and promotes me to regain tremendous confidence. No words are strong enough to convey how grateful I am. </a:t>
            </a:r>
            <a:endParaRPr lang="zh-CN" altLang="zh-CN" sz="2800" kern="100" dirty="0">
              <a:latin typeface="Calibri" panose="020F0502020204030204" pitchFamily="34" charset="0"/>
              <a:cs typeface="Times New Roman" panose="02020603050405020304" pitchFamily="18" charset="0"/>
            </a:endParaRPr>
          </a:p>
          <a:p>
            <a:pPr algn="l"/>
            <a:r>
              <a:rPr lang="en-US" altLang="zh-CN" sz="2800" kern="100" dirty="0">
                <a:latin typeface="Calibri" panose="020F0502020204030204" pitchFamily="34" charset="0"/>
                <a:cs typeface="Times New Roman" panose="02020603050405020304" pitchFamily="18" charset="0"/>
              </a:rPr>
              <a:t>      Thanks for your help again and I hope everything goes well with you in the future.</a:t>
            </a:r>
            <a:endParaRPr lang="zh-CN" altLang="zh-CN" sz="2800" kern="100" dirty="0">
              <a:latin typeface="Calibri" panose="020F0502020204030204" pitchFamily="34" charset="0"/>
              <a:cs typeface="Times New Roman" panose="02020603050405020304" pitchFamily="18" charset="0"/>
            </a:endParaRPr>
          </a:p>
          <a:p>
            <a:pPr algn="r"/>
            <a:r>
              <a:rPr lang="en-US" altLang="zh-CN" dirty="0">
                <a:solidFill>
                  <a:srgbClr val="191919"/>
                </a:solidFill>
                <a:latin typeface="PingFang SC"/>
              </a:rPr>
              <a:t>Yours,</a:t>
            </a:r>
            <a:endParaRPr lang="en-US" altLang="zh-CN" dirty="0">
              <a:solidFill>
                <a:srgbClr val="191919"/>
              </a:solidFill>
              <a:latin typeface="PingFang SC"/>
            </a:endParaRPr>
          </a:p>
          <a:p>
            <a:pPr algn="r"/>
            <a:r>
              <a:rPr lang="en-US" altLang="zh-CN" dirty="0">
                <a:solidFill>
                  <a:srgbClr val="191919"/>
                </a:solidFill>
                <a:latin typeface="PingFang SC"/>
              </a:rPr>
              <a:t>Li Hua</a:t>
            </a:r>
            <a:endParaRPr lang="en-US" altLang="zh-CN" dirty="0">
              <a:solidFill>
                <a:srgbClr val="191919"/>
              </a:solidFill>
              <a:latin typeface="PingFang SC"/>
            </a:endParaRPr>
          </a:p>
        </p:txBody>
      </p:sp>
      <p:pic>
        <p:nvPicPr>
          <p:cNvPr id="5" name="图片 4"/>
          <p:cNvPicPr>
            <a:picLocks noChangeAspect="1"/>
          </p:cNvPicPr>
          <p:nvPr/>
        </p:nvPicPr>
        <p:blipFill>
          <a:blip r:embed="rId1"/>
          <a:stretch>
            <a:fillRect/>
          </a:stretch>
        </p:blipFill>
        <p:spPr>
          <a:xfrm>
            <a:off x="479376" y="5733256"/>
            <a:ext cx="2808312" cy="779364"/>
          </a:xfrm>
          <a:prstGeom prst="rect">
            <a:avLst/>
          </a:prstGeom>
          <a:noFill/>
          <a:ln w="9525">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组合 3"/>
          <p:cNvGrpSpPr/>
          <p:nvPr/>
        </p:nvGrpSpPr>
        <p:grpSpPr>
          <a:xfrm>
            <a:off x="0" y="5080"/>
            <a:ext cx="12192000" cy="6858000"/>
            <a:chOff x="0" y="0"/>
            <a:chExt cx="12192001" cy="6837402"/>
          </a:xfrm>
        </p:grpSpPr>
        <p:sp>
          <p:nvSpPr>
            <p:cNvPr id="18" name="矩形 17"/>
            <p:cNvSpPr/>
            <p:nvPr/>
          </p:nvSpPr>
          <p:spPr>
            <a:xfrm>
              <a:off x="0" y="2988198"/>
              <a:ext cx="12192001" cy="3849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nvGrpSpPr>
            <p:cNvPr id="4099" name="组合 2"/>
            <p:cNvGrpSpPr/>
            <p:nvPr/>
          </p:nvGrpSpPr>
          <p:grpSpPr>
            <a:xfrm>
              <a:off x="0" y="0"/>
              <a:ext cx="12192000" cy="6608763"/>
              <a:chOff x="0" y="0"/>
              <a:chExt cx="12192000" cy="6608763"/>
            </a:xfrm>
          </p:grpSpPr>
          <p:sp>
            <p:nvSpPr>
              <p:cNvPr id="21" name="矩形 20"/>
              <p:cNvSpPr/>
              <p:nvPr/>
            </p:nvSpPr>
            <p:spPr>
              <a:xfrm>
                <a:off x="0" y="0"/>
                <a:ext cx="12192001" cy="3535823"/>
              </a:xfrm>
              <a:prstGeom prst="rect">
                <a:avLst/>
              </a:prstGeom>
              <a:solidFill>
                <a:srgbClr val="128E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2" name="圆角矩形 1"/>
              <p:cNvSpPr/>
              <p:nvPr/>
            </p:nvSpPr>
            <p:spPr>
              <a:xfrm>
                <a:off x="234950" y="216835"/>
                <a:ext cx="11722101" cy="6392654"/>
              </a:xfrm>
              <a:prstGeom prst="roundRect">
                <a:avLst>
                  <a:gd name="adj" fmla="val 1474"/>
                </a:avLst>
              </a:prstGeom>
              <a:blipFill dpi="0" rotWithShape="1">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4" name="圆角矩形 1"/>
              <p:cNvSpPr/>
              <p:nvPr/>
            </p:nvSpPr>
            <p:spPr>
              <a:xfrm>
                <a:off x="384175" y="375108"/>
                <a:ext cx="11423651" cy="6077691"/>
              </a:xfrm>
              <a:prstGeom prst="roundRect">
                <a:avLst>
                  <a:gd name="adj" fmla="val 1474"/>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grpSp>
      <p:sp>
        <p:nvSpPr>
          <p:cNvPr id="2" name="矩形 1"/>
          <p:cNvSpPr/>
          <p:nvPr/>
        </p:nvSpPr>
        <p:spPr>
          <a:xfrm>
            <a:off x="1343025" y="1557338"/>
            <a:ext cx="9505950" cy="33702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15" name="矩形 14"/>
          <p:cNvSpPr/>
          <p:nvPr/>
        </p:nvSpPr>
        <p:spPr>
          <a:xfrm>
            <a:off x="1539875" y="1733550"/>
            <a:ext cx="9131300" cy="301783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37" name="矩形: 圆角 11"/>
          <p:cNvSpPr/>
          <p:nvPr/>
        </p:nvSpPr>
        <p:spPr>
          <a:xfrm>
            <a:off x="5037138" y="4132263"/>
            <a:ext cx="1949450" cy="476250"/>
          </a:xfrm>
          <a:prstGeom prst="roundRect">
            <a:avLst>
              <a:gd name="adj" fmla="val 50000"/>
            </a:avLst>
          </a:prstGeom>
          <a:solidFill>
            <a:srgbClr val="C0000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sym typeface="Arial" panose="020B0604020202020204" pitchFamily="34" charset="0"/>
            </a:endParaRPr>
          </a:p>
        </p:txBody>
      </p:sp>
      <p:sp>
        <p:nvSpPr>
          <p:cNvPr id="19" name="文本框 18"/>
          <p:cNvSpPr txBox="1"/>
          <p:nvPr/>
        </p:nvSpPr>
        <p:spPr>
          <a:xfrm>
            <a:off x="5303838" y="4132263"/>
            <a:ext cx="1481137" cy="460375"/>
          </a:xfrm>
          <a:prstGeom prst="rect">
            <a:avLst/>
          </a:prstGeom>
          <a:noFill/>
          <a:ln w="9525">
            <a:noFill/>
          </a:ln>
        </p:spPr>
        <p:txBody>
          <a:bodyPr anchor="t" anchorCtr="0">
            <a:spAutoFit/>
          </a:bodyPr>
          <a:lstStyle/>
          <a:p>
            <a:pPr algn="ctr">
              <a:buSzTx/>
            </a:pPr>
            <a:r>
              <a:rPr lang="zh-CN" altLang="en-US" dirty="0">
                <a:solidFill>
                  <a:schemeClr val="bg1"/>
                </a:solidFill>
                <a:latin typeface="Arial" panose="020B0604020202020204" pitchFamily="34" charset="0"/>
                <a:ea typeface="宋体" panose="02010600030101010101" pitchFamily="2" charset="-122"/>
                <a:sym typeface="Arial" panose="020B0604020202020204" pitchFamily="34" charset="0"/>
              </a:rPr>
              <a:t>教学课件</a:t>
            </a:r>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7" name="文本框 26"/>
          <p:cNvSpPr txBox="1"/>
          <p:nvPr/>
        </p:nvSpPr>
        <p:spPr>
          <a:xfrm>
            <a:off x="1259867" y="1813560"/>
            <a:ext cx="4679950" cy="521970"/>
          </a:xfrm>
          <a:prstGeom prst="rect">
            <a:avLst/>
          </a:prstGeom>
          <a:noFill/>
          <a:ln w="9525">
            <a:noFill/>
          </a:ln>
        </p:spPr>
        <p:txBody>
          <a:bodyPr anchor="t" anchorCtr="0">
            <a:spAutoFit/>
          </a:bodyPr>
          <a:lstStyle/>
          <a:p>
            <a:pPr algn="ctr">
              <a:buSzTx/>
            </a:pPr>
            <a:r>
              <a:rPr lang="zh-CN" altLang="zh-CN" sz="2800" b="1" dirty="0">
                <a:latin typeface="Arial" panose="020B0604020202020204" pitchFamily="34" charset="0"/>
                <a:ea typeface="宋体" panose="02010600030101010101" pitchFamily="2" charset="-122"/>
                <a:sym typeface="Arial" panose="020B0604020202020204" pitchFamily="34" charset="0"/>
              </a:rPr>
              <a:t>高考英语</a:t>
            </a:r>
            <a:r>
              <a:rPr lang="zh-CN" altLang="en-US" sz="2800" b="1" dirty="0">
                <a:latin typeface="Arial" panose="020B0604020202020204" pitchFamily="34" charset="0"/>
                <a:ea typeface="宋体" panose="02010600030101010101" pitchFamily="2" charset="-122"/>
                <a:sym typeface="Arial" panose="020B0604020202020204" pitchFamily="34" charset="0"/>
              </a:rPr>
              <a:t>应用文</a:t>
            </a:r>
            <a:endParaRPr lang="zh-CN" altLang="zh-CN" sz="2800" b="1" dirty="0">
              <a:latin typeface="Arial" panose="020B0604020202020204" pitchFamily="34" charset="0"/>
              <a:ea typeface="宋体" panose="02010600030101010101" pitchFamily="2" charset="-122"/>
              <a:sym typeface="Arial" panose="020B0604020202020204" pitchFamily="34" charset="0"/>
            </a:endParaRPr>
          </a:p>
        </p:txBody>
      </p:sp>
      <p:sp>
        <p:nvSpPr>
          <p:cNvPr id="14" name="Rectangle 2"/>
          <p:cNvSpPr txBox="1">
            <a:spLocks noChangeArrowheads="1"/>
          </p:cNvSpPr>
          <p:nvPr/>
        </p:nvSpPr>
        <p:spPr>
          <a:xfrm>
            <a:off x="1851369" y="2048669"/>
            <a:ext cx="8637119"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267970" algn="ctr" defTabSz="914400" rtl="0" eaLnBrk="1" fontAlgn="base" latinLnBrk="0" hangingPunct="1">
              <a:lnSpc>
                <a:spcPct val="90000"/>
              </a:lnSpc>
              <a:spcBef>
                <a:spcPct val="0"/>
              </a:spcBef>
              <a:spcAft>
                <a:spcPct val="0"/>
              </a:spcAft>
              <a:buClrTx/>
              <a:buSzTx/>
              <a:buFontTx/>
              <a:buNone/>
              <a:defRPr/>
            </a:pPr>
            <a:endParaRPr kumimoji="0" sz="3600" b="1" i="0" u="none" strike="noStrike" kern="1200" cap="none" spc="0" normalizeH="0" baseline="0" noProof="0" dirty="0">
              <a:ln>
                <a:noFill/>
              </a:ln>
              <a:solidFill>
                <a:schemeClr val="tx1"/>
              </a:solidFill>
              <a:effectLst/>
              <a:uLnTx/>
              <a:uFillTx/>
              <a:latin typeface="+mj-lt"/>
              <a:ea typeface="+mj-ea"/>
              <a:cs typeface="+mj-cs"/>
            </a:endParaRPr>
          </a:p>
          <a:p>
            <a:pPr marL="0" marR="0" lvl="0" indent="267970" algn="ctr" defTabSz="914400" rtl="0" eaLnBrk="1" fontAlgn="base" latinLnBrk="0" hangingPunct="1">
              <a:lnSpc>
                <a:spcPct val="90000"/>
              </a:lnSpc>
              <a:spcBef>
                <a:spcPct val="0"/>
              </a:spcBef>
              <a:spcAft>
                <a:spcPct val="0"/>
              </a:spcAft>
              <a:buClrTx/>
              <a:buSzTx/>
              <a:buFontTx/>
              <a:buNone/>
              <a:defRPr/>
            </a:pPr>
            <a:r>
              <a:rPr lang="en-US" altLang="zh-CN" sz="4800" dirty="0"/>
              <a:t>2022.3</a:t>
            </a:r>
            <a:r>
              <a:rPr lang="zh-CN" altLang="en-US" sz="4800" dirty="0"/>
              <a:t>温二模：</a:t>
            </a:r>
            <a:br>
              <a:rPr lang="en-US" altLang="zh-CN" sz="4800" dirty="0"/>
            </a:br>
            <a:r>
              <a:rPr lang="en-US" altLang="zh-CN" sz="4800" dirty="0"/>
              <a:t>                             </a:t>
            </a:r>
            <a:r>
              <a:rPr lang="zh-CN" altLang="en-US" sz="4800" dirty="0"/>
              <a:t>反馈信</a:t>
            </a:r>
            <a:r>
              <a:rPr lang="en-US" altLang="zh-CN" sz="4800" dirty="0"/>
              <a:t>+</a:t>
            </a:r>
            <a:r>
              <a:rPr lang="zh-CN" altLang="en-US" sz="4800" dirty="0"/>
              <a:t>建议</a:t>
            </a:r>
            <a:endParaRPr kumimoji="0" lang="zh-CN" sz="4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组合 3"/>
          <p:cNvGrpSpPr/>
          <p:nvPr/>
        </p:nvGrpSpPr>
        <p:grpSpPr>
          <a:xfrm>
            <a:off x="0" y="0"/>
            <a:ext cx="12192000" cy="6858000"/>
            <a:chOff x="0" y="0"/>
            <a:chExt cx="12192001" cy="6837402"/>
          </a:xfrm>
        </p:grpSpPr>
        <p:sp>
          <p:nvSpPr>
            <p:cNvPr id="18" name="矩形 17"/>
            <p:cNvSpPr/>
            <p:nvPr/>
          </p:nvSpPr>
          <p:spPr>
            <a:xfrm>
              <a:off x="0" y="2988198"/>
              <a:ext cx="12192001" cy="3849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nvGrpSpPr>
            <p:cNvPr id="94211" name="组合 2"/>
            <p:cNvGrpSpPr/>
            <p:nvPr/>
          </p:nvGrpSpPr>
          <p:grpSpPr>
            <a:xfrm>
              <a:off x="0" y="0"/>
              <a:ext cx="12192000" cy="6608763"/>
              <a:chOff x="0" y="0"/>
              <a:chExt cx="12192000" cy="6608763"/>
            </a:xfrm>
          </p:grpSpPr>
          <p:sp>
            <p:nvSpPr>
              <p:cNvPr id="21" name="矩形 20"/>
              <p:cNvSpPr/>
              <p:nvPr/>
            </p:nvSpPr>
            <p:spPr>
              <a:xfrm>
                <a:off x="0" y="0"/>
                <a:ext cx="12192001" cy="3535823"/>
              </a:xfrm>
              <a:prstGeom prst="rect">
                <a:avLst/>
              </a:prstGeom>
              <a:solidFill>
                <a:srgbClr val="128E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2" name="圆角矩形 1"/>
              <p:cNvSpPr/>
              <p:nvPr/>
            </p:nvSpPr>
            <p:spPr>
              <a:xfrm>
                <a:off x="234950" y="216835"/>
                <a:ext cx="11722101" cy="6392654"/>
              </a:xfrm>
              <a:prstGeom prst="roundRect">
                <a:avLst>
                  <a:gd name="adj" fmla="val 1474"/>
                </a:avLst>
              </a:prstGeom>
              <a:blipFill dpi="0" rotWithShape="1">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sp>
            <p:nvSpPr>
              <p:cNvPr id="24" name="圆角矩形 1"/>
              <p:cNvSpPr/>
              <p:nvPr/>
            </p:nvSpPr>
            <p:spPr>
              <a:xfrm>
                <a:off x="384175" y="375108"/>
                <a:ext cx="11423651" cy="6077691"/>
              </a:xfrm>
              <a:prstGeom prst="roundRect">
                <a:avLst>
                  <a:gd name="adj" fmla="val 1474"/>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prstClr val="black"/>
                  </a:solidFill>
                  <a:effectLst/>
                  <a:uLnTx/>
                  <a:uFillTx/>
                  <a:latin typeface="Arial" panose="020B0604020202020204" pitchFamily="34" charset="0"/>
                  <a:ea typeface="+mn-ea"/>
                  <a:cs typeface="+mn-ea"/>
                  <a:sym typeface="Arial" panose="020B0604020202020204" pitchFamily="34" charset="0"/>
                </a:endParaRPr>
              </a:p>
            </p:txBody>
          </p:sp>
        </p:grpSp>
      </p:grpSp>
      <p:sp>
        <p:nvSpPr>
          <p:cNvPr id="2" name="矩形 1"/>
          <p:cNvSpPr/>
          <p:nvPr/>
        </p:nvSpPr>
        <p:spPr>
          <a:xfrm>
            <a:off x="1343025" y="1557338"/>
            <a:ext cx="9505950" cy="33702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15" name="矩形 14"/>
          <p:cNvSpPr/>
          <p:nvPr/>
        </p:nvSpPr>
        <p:spPr>
          <a:xfrm>
            <a:off x="1539875" y="1733550"/>
            <a:ext cx="9131300" cy="3017838"/>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Arial" panose="020B0604020202020204" pitchFamily="34" charset="0"/>
              <a:ea typeface="+mn-ea"/>
              <a:cs typeface="+mn-cs"/>
              <a:sym typeface="Arial" panose="020B0604020202020204" pitchFamily="34" charset="0"/>
            </a:endParaRPr>
          </a:p>
        </p:txBody>
      </p:sp>
      <p:sp>
        <p:nvSpPr>
          <p:cNvPr id="37" name="矩形: 圆角 11"/>
          <p:cNvSpPr/>
          <p:nvPr/>
        </p:nvSpPr>
        <p:spPr>
          <a:xfrm>
            <a:off x="5037138" y="4132263"/>
            <a:ext cx="1949450" cy="476250"/>
          </a:xfrm>
          <a:prstGeom prst="roundRect">
            <a:avLst>
              <a:gd name="adj" fmla="val 50000"/>
            </a:avLst>
          </a:prstGeom>
          <a:solidFill>
            <a:srgbClr val="C0000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lumMod val="50000"/>
                  <a:lumOff val="50000"/>
                </a:schemeClr>
              </a:solidFill>
              <a:effectLst/>
              <a:uLnTx/>
              <a:uFillTx/>
              <a:latin typeface="Arial" panose="020B0604020202020204" pitchFamily="34" charset="0"/>
              <a:ea typeface="+mn-ea"/>
              <a:cs typeface="+mn-cs"/>
              <a:sym typeface="Arial" panose="020B0604020202020204" pitchFamily="34" charset="0"/>
            </a:endParaRPr>
          </a:p>
        </p:txBody>
      </p:sp>
      <p:sp>
        <p:nvSpPr>
          <p:cNvPr id="19" name="文本框 18"/>
          <p:cNvSpPr txBox="1"/>
          <p:nvPr/>
        </p:nvSpPr>
        <p:spPr>
          <a:xfrm>
            <a:off x="5303838" y="4132263"/>
            <a:ext cx="1481137" cy="460375"/>
          </a:xfrm>
          <a:prstGeom prst="rect">
            <a:avLst/>
          </a:prstGeom>
          <a:noFill/>
          <a:ln w="9525">
            <a:noFill/>
          </a:ln>
        </p:spPr>
        <p:txBody>
          <a:bodyPr anchor="t" anchorCtr="0">
            <a:spAutoFit/>
          </a:bodyPr>
          <a:lstStyle/>
          <a:p>
            <a:pPr algn="ctr">
              <a:buSzTx/>
            </a:pPr>
            <a:r>
              <a:rPr lang="zh-CN" altLang="en-US">
                <a:solidFill>
                  <a:schemeClr val="bg1"/>
                </a:solidFill>
                <a:latin typeface="Arial" panose="020B0604020202020204" pitchFamily="34" charset="0"/>
                <a:ea typeface="宋体" panose="02010600030101010101" pitchFamily="2" charset="-122"/>
                <a:sym typeface="Arial" panose="020B0604020202020204" pitchFamily="34" charset="0"/>
              </a:rPr>
              <a:t>教学课件</a:t>
            </a:r>
            <a:endParaRPr lang="en-US" altLang="zh-CN">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4" name="Rectangle 2"/>
          <p:cNvSpPr txBox="1">
            <a:spLocks noChangeArrowheads="1"/>
          </p:cNvSpPr>
          <p:nvPr/>
        </p:nvSpPr>
        <p:spPr>
          <a:xfrm>
            <a:off x="2741613" y="2649538"/>
            <a:ext cx="6483350" cy="5921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zh-CN" sz="6600" b="1" dirty="0">
                <a:solidFill>
                  <a:srgbClr val="C00000"/>
                </a:solidFill>
                <a:cs typeface="Times New Roman" panose="02020603050405020304" pitchFamily="18" charset="0"/>
              </a:rPr>
              <a:t>THANKS!</a:t>
            </a:r>
            <a:endParaRPr lang="en-GB" altLang="zh-CN" sz="6600" b="1" dirty="0">
              <a:solidFill>
                <a:srgbClr val="C00000"/>
              </a:solidFill>
              <a:cs typeface="Times New Roman" panose="02020603050405020304" pitchFamily="18" charset="0"/>
            </a:endParaRPr>
          </a:p>
        </p:txBody>
      </p:sp>
      <p:pic>
        <p:nvPicPr>
          <p:cNvPr id="94212" name="New picture"/>
          <p:cNvPicPr/>
          <p:nvPr/>
        </p:nvPicPr>
        <p:blipFill>
          <a:blip r:embed="rId2"/>
          <a:stretch>
            <a:fillRect/>
          </a:stretch>
        </p:blipFill>
        <p:spPr>
          <a:xfrm>
            <a:off x="11264900" y="11150600"/>
            <a:ext cx="355600" cy="266700"/>
          </a:xfrm>
          <a:prstGeom prst="cub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p:nvPr>
            <p:custDataLst>
              <p:tags r:id="rId1"/>
            </p:custDataLst>
          </p:nvPr>
        </p:nvSpPr>
        <p:spPr>
          <a:xfrm>
            <a:off x="623392" y="404664"/>
            <a:ext cx="10873208" cy="2528888"/>
          </a:xfrm>
          <a:prstGeom prst="rect">
            <a:avLst/>
          </a:prstGeom>
          <a:noFill/>
          <a:ln w="3175">
            <a:noFill/>
            <a:prstDash val="dash"/>
          </a:ln>
        </p:spPr>
        <p:txBody>
          <a:bodyPr wrap="square" lIns="67627" tIns="35242" rIns="67627" bIns="35242"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r>
              <a:rPr lang="en-US" altLang="zh-CN" sz="2100" b="1" spc="-150" dirty="0">
                <a:ln w="3175">
                  <a:noFill/>
                  <a:prstDash val="dash"/>
                </a:ln>
                <a:ea typeface="幼圆" panose="02010509060101010101" pitchFamily="49" charset="-122"/>
              </a:rPr>
              <a:t>2022.3 </a:t>
            </a:r>
            <a:r>
              <a:rPr lang="zh-CN" altLang="en-US" sz="2100" b="1" spc="-150" dirty="0">
                <a:ln w="3175">
                  <a:noFill/>
                  <a:prstDash val="dash"/>
                </a:ln>
                <a:ea typeface="幼圆" panose="02010509060101010101" pitchFamily="49" charset="-122"/>
              </a:rPr>
              <a:t>温二模 应用文</a:t>
            </a:r>
            <a:endParaRPr lang="en-US" altLang="zh-CN" sz="2100" b="1" spc="-150" dirty="0">
              <a:ln w="3175">
                <a:noFill/>
                <a:prstDash val="dash"/>
              </a:ln>
              <a:ea typeface="幼圆" panose="02010509060101010101" pitchFamily="49" charset="-122"/>
            </a:endParaRPr>
          </a:p>
          <a:p>
            <a:endParaRPr lang="en-US" altLang="zh-CN" sz="2100" b="1" spc="-150" dirty="0">
              <a:ln w="3175">
                <a:noFill/>
                <a:prstDash val="dash"/>
              </a:ln>
              <a:ea typeface="幼圆" panose="02010509060101010101" pitchFamily="49" charset="-122"/>
            </a:endParaRPr>
          </a:p>
          <a:p>
            <a:r>
              <a:rPr lang="zh-CN" altLang="zh-CN" sz="2100" b="1" spc="-150" dirty="0">
                <a:ln w="3175">
                  <a:noFill/>
                  <a:prstDash val="dash"/>
                </a:ln>
                <a:ea typeface="幼圆" panose="02010509060101010101" pitchFamily="49" charset="-122"/>
              </a:rPr>
              <a:t>假定你是李华</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你已经完成</a:t>
            </a:r>
            <a:r>
              <a:rPr lang="zh-CN" altLang="zh-CN" sz="2100" b="1" spc="-150" dirty="0">
                <a:ln w="3175">
                  <a:noFill/>
                  <a:prstDash val="dash"/>
                </a:ln>
                <a:solidFill>
                  <a:srgbClr val="FF0000"/>
                </a:solidFill>
                <a:ea typeface="幼圆" panose="02010509060101010101" pitchFamily="49" charset="-122"/>
              </a:rPr>
              <a:t>国外某大学的网络课程学习</a:t>
            </a:r>
            <a:r>
              <a:rPr lang="zh-CN" altLang="zh-CN" sz="2100" b="1" spc="-150" dirty="0">
                <a:ln w="3175">
                  <a:noFill/>
                  <a:prstDash val="dash"/>
                </a:ln>
                <a:ea typeface="幼圆" panose="02010509060101010101" pitchFamily="49" charset="-122"/>
              </a:rPr>
              <a:t>。请你给</a:t>
            </a:r>
            <a:r>
              <a:rPr lang="zh-CN" altLang="zh-CN" sz="2100" b="1" spc="-150" dirty="0">
                <a:ln w="3175">
                  <a:noFill/>
                  <a:prstDash val="dash"/>
                </a:ln>
                <a:solidFill>
                  <a:srgbClr val="FF0000"/>
                </a:solidFill>
                <a:ea typeface="幼圆" panose="02010509060101010101" pitchFamily="49" charset="-122"/>
              </a:rPr>
              <a:t>该课程负责人</a:t>
            </a:r>
            <a:r>
              <a:rPr lang="zh-CN" altLang="zh-CN" sz="2100" b="1" spc="-150" dirty="0">
                <a:ln w="3175">
                  <a:noFill/>
                  <a:prstDash val="dash"/>
                </a:ln>
                <a:ea typeface="幼圆" panose="02010509060101010101" pitchFamily="49" charset="-122"/>
              </a:rPr>
              <a:t>写一封关于</a:t>
            </a:r>
            <a:r>
              <a:rPr lang="en-US" altLang="zh-CN" sz="2100" b="1" spc="-150" dirty="0">
                <a:ln w="3175">
                  <a:noFill/>
                  <a:prstDash val="dash"/>
                </a:ln>
                <a:ea typeface="幼圆" panose="02010509060101010101" pitchFamily="49" charset="-122"/>
              </a:rPr>
              <a:t> </a:t>
            </a:r>
            <a:r>
              <a:rPr lang="zh-CN" altLang="zh-CN" sz="2100" b="1" spc="-150" dirty="0">
                <a:ln w="3175">
                  <a:noFill/>
                  <a:prstDash val="dash"/>
                </a:ln>
                <a:solidFill>
                  <a:srgbClr val="FF0000"/>
                </a:solidFill>
                <a:ea typeface="幼圆" panose="02010509060101010101" pitchFamily="49" charset="-122"/>
              </a:rPr>
              <a:t>课程学习反馈</a:t>
            </a:r>
            <a:r>
              <a:rPr lang="zh-CN" altLang="zh-CN" sz="2100" b="1" spc="-150" dirty="0">
                <a:ln w="3175">
                  <a:noFill/>
                  <a:prstDash val="dash"/>
                </a:ln>
                <a:ea typeface="幼圆" panose="02010509060101010101" pitchFamily="49" charset="-122"/>
              </a:rPr>
              <a:t>的邮件</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内容包括</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1. </a:t>
            </a:r>
            <a:r>
              <a:rPr lang="zh-CN" altLang="zh-CN" sz="2100" b="1" spc="-150" dirty="0">
                <a:ln w="3175">
                  <a:noFill/>
                  <a:prstDash val="dash"/>
                </a:ln>
                <a:ea typeface="幼圆" panose="02010509060101010101" pitchFamily="49" charset="-122"/>
              </a:rPr>
              <a:t>你的</a:t>
            </a:r>
            <a:r>
              <a:rPr lang="zh-CN" altLang="zh-CN" sz="2100" b="1" spc="-150" dirty="0">
                <a:ln w="3175">
                  <a:noFill/>
                  <a:prstDash val="dash"/>
                </a:ln>
                <a:solidFill>
                  <a:srgbClr val="FF0000"/>
                </a:solidFill>
                <a:ea typeface="幼圆" panose="02010509060101010101" pitchFamily="49" charset="-122"/>
              </a:rPr>
              <a:t>评价</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2. </a:t>
            </a:r>
            <a:r>
              <a:rPr lang="zh-CN" altLang="zh-CN" sz="2100" b="1" spc="-150" dirty="0">
                <a:ln w="3175">
                  <a:noFill/>
                  <a:prstDash val="dash"/>
                </a:ln>
                <a:ea typeface="幼圆" panose="02010509060101010101" pitchFamily="49" charset="-122"/>
              </a:rPr>
              <a:t>你的</a:t>
            </a:r>
            <a:r>
              <a:rPr lang="zh-CN" altLang="zh-CN" sz="2100" b="1" spc="-150" dirty="0">
                <a:ln w="3175">
                  <a:noFill/>
                  <a:prstDash val="dash"/>
                </a:ln>
                <a:solidFill>
                  <a:srgbClr val="FF0000"/>
                </a:solidFill>
                <a:ea typeface="幼圆" panose="02010509060101010101" pitchFamily="49" charset="-122"/>
              </a:rPr>
              <a:t>建议</a:t>
            </a:r>
            <a:r>
              <a:rPr lang="zh-CN"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zh-CN" altLang="zh-CN" sz="2100" b="1" spc="-150" dirty="0">
                <a:ln w="3175">
                  <a:noFill/>
                  <a:prstDash val="dash"/>
                </a:ln>
                <a:ea typeface="幼圆" panose="02010509060101010101" pitchFamily="49" charset="-122"/>
              </a:rPr>
              <a:t>注意</a:t>
            </a:r>
            <a:r>
              <a:rPr lang="en-US" altLang="zh-CN" sz="2100" b="1" spc="-150" dirty="0">
                <a:ln w="3175">
                  <a:noFill/>
                  <a:prstDash val="dash"/>
                </a:ln>
                <a:ea typeface="幼圆" panose="02010509060101010101" pitchFamily="49" charset="-122"/>
              </a:rPr>
              <a:t>: 1. </a:t>
            </a:r>
            <a:r>
              <a:rPr lang="zh-CN" altLang="zh-CN" sz="2100" b="1" spc="-150" dirty="0">
                <a:ln w="3175">
                  <a:noFill/>
                  <a:prstDash val="dash"/>
                </a:ln>
                <a:ea typeface="幼圆" panose="02010509060101010101" pitchFamily="49" charset="-122"/>
              </a:rPr>
              <a:t>词数</a:t>
            </a:r>
            <a:r>
              <a:rPr lang="en-US" altLang="zh-CN" sz="2100" b="1" spc="-150" dirty="0">
                <a:ln w="3175">
                  <a:noFill/>
                  <a:prstDash val="dash"/>
                </a:ln>
                <a:ea typeface="幼圆" panose="02010509060101010101" pitchFamily="49" charset="-122"/>
              </a:rPr>
              <a:t> 80 </a:t>
            </a:r>
            <a:r>
              <a:rPr lang="zh-CN" altLang="zh-CN" sz="2100" b="1" spc="-150" dirty="0">
                <a:ln w="3175">
                  <a:noFill/>
                  <a:prstDash val="dash"/>
                </a:ln>
                <a:ea typeface="幼圆" panose="02010509060101010101" pitchFamily="49" charset="-122"/>
              </a:rPr>
              <a:t>词左右</a:t>
            </a:r>
            <a:r>
              <a:rPr lang="en-US" altLang="zh-CN" sz="2100" b="1" spc="-150" dirty="0">
                <a:ln w="3175">
                  <a:noFill/>
                  <a:prstDash val="dash"/>
                </a:ln>
                <a:ea typeface="幼圆" panose="02010509060101010101" pitchFamily="49" charset="-122"/>
              </a:rPr>
              <a:t>;</a:t>
            </a:r>
            <a:endParaRPr lang="zh-CN" altLang="zh-CN" sz="2100" b="1" spc="-150" dirty="0">
              <a:ln w="3175">
                <a:noFill/>
                <a:prstDash val="dash"/>
              </a:ln>
              <a:ea typeface="幼圆" panose="02010509060101010101" pitchFamily="49" charset="-122"/>
            </a:endParaRPr>
          </a:p>
          <a:p>
            <a:r>
              <a:rPr lang="en-US" altLang="zh-CN" sz="2100" b="1" spc="-150" dirty="0">
                <a:ln w="3175">
                  <a:noFill/>
                  <a:prstDash val="dash"/>
                </a:ln>
                <a:ea typeface="幼圆" panose="02010509060101010101" pitchFamily="49" charset="-122"/>
              </a:rPr>
              <a:t>2.</a:t>
            </a:r>
            <a:r>
              <a:rPr lang="zh-CN" altLang="zh-CN" sz="2100" b="1" spc="-150" dirty="0">
                <a:ln w="3175">
                  <a:noFill/>
                  <a:prstDash val="dash"/>
                </a:ln>
                <a:ea typeface="幼圆" panose="02010509060101010101" pitchFamily="49" charset="-122"/>
              </a:rPr>
              <a:t>可以适当增加细节</a:t>
            </a:r>
            <a:r>
              <a:rPr lang="en-US" altLang="zh-CN" sz="2100" b="1" spc="-150" dirty="0">
                <a:ln w="3175">
                  <a:noFill/>
                  <a:prstDash val="dash"/>
                </a:ln>
                <a:ea typeface="幼圆" panose="02010509060101010101" pitchFamily="49" charset="-122"/>
              </a:rPr>
              <a:t>, </a:t>
            </a:r>
            <a:r>
              <a:rPr lang="zh-CN" altLang="zh-CN" sz="2100" b="1" spc="-150" dirty="0">
                <a:ln w="3175">
                  <a:noFill/>
                  <a:prstDash val="dash"/>
                </a:ln>
                <a:ea typeface="幼圆" panose="02010509060101010101" pitchFamily="49" charset="-122"/>
              </a:rPr>
              <a:t>以使行文连贯。</a:t>
            </a:r>
            <a:endParaRPr lang="zh-CN" altLang="zh-CN" sz="2100" b="1" spc="-150" dirty="0">
              <a:ln w="3175">
                <a:noFill/>
                <a:prstDash val="dash"/>
              </a:ln>
              <a:ea typeface="幼圆" panose="02010509060101010101" pitchFamily="49" charset="-122"/>
            </a:endParaRPr>
          </a:p>
          <a:p>
            <a:pPr algn="just">
              <a:lnSpc>
                <a:spcPct val="130000"/>
              </a:lnSpc>
              <a:spcAft>
                <a:spcPts val="600"/>
              </a:spcAft>
            </a:pPr>
            <a:endParaRPr lang="zh-CN" altLang="en-US" sz="2100" b="1" spc="-150" noProof="1">
              <a:ln w="3175">
                <a:noFill/>
                <a:prstDash val="dash"/>
              </a:ln>
              <a:ea typeface="幼圆" panose="02010509060101010101" pitchFamily="49" charset="-122"/>
            </a:endParaRPr>
          </a:p>
        </p:txBody>
      </p:sp>
      <p:sp>
        <p:nvSpPr>
          <p:cNvPr id="15361" name="文本框 3"/>
          <p:cNvSpPr txBox="1"/>
          <p:nvPr/>
        </p:nvSpPr>
        <p:spPr>
          <a:xfrm>
            <a:off x="1765460" y="3344704"/>
            <a:ext cx="1806893"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Who am I?</a:t>
            </a:r>
            <a:endParaRPr lang="en-US" altLang="zh-CN" sz="2475" b="1" dirty="0">
              <a:latin typeface="Times New Roman" panose="02020603050405020304" pitchFamily="18" charset="0"/>
              <a:ea typeface="微软雅黑 Light" panose="020B0502040204020203" pitchFamily="34" charset="-122"/>
            </a:endParaRPr>
          </a:p>
        </p:txBody>
      </p:sp>
      <p:sp>
        <p:nvSpPr>
          <p:cNvPr id="2" name="文本框 3"/>
          <p:cNvSpPr txBox="1"/>
          <p:nvPr/>
        </p:nvSpPr>
        <p:spPr>
          <a:xfrm>
            <a:off x="1765460" y="4069080"/>
            <a:ext cx="2958465"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Who is the reader?</a:t>
            </a:r>
            <a:endParaRPr lang="en-US" altLang="zh-CN" sz="2475" b="1" dirty="0">
              <a:latin typeface="Times New Roman" panose="02020603050405020304" pitchFamily="18" charset="0"/>
              <a:ea typeface="微软雅黑 Light" panose="020B0502040204020203" pitchFamily="34" charset="-122"/>
            </a:endParaRPr>
          </a:p>
        </p:txBody>
      </p:sp>
      <p:sp>
        <p:nvSpPr>
          <p:cNvPr id="3" name="文本框 3"/>
          <p:cNvSpPr txBox="1"/>
          <p:nvPr/>
        </p:nvSpPr>
        <p:spPr>
          <a:xfrm>
            <a:off x="1765460" y="4686776"/>
            <a:ext cx="1806893"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Purpose?</a:t>
            </a:r>
            <a:endParaRPr lang="en-US" altLang="zh-CN" sz="2475" b="1" dirty="0">
              <a:latin typeface="Times New Roman" panose="02020603050405020304" pitchFamily="18" charset="0"/>
              <a:ea typeface="微软雅黑 Light" panose="020B0502040204020203" pitchFamily="34" charset="-122"/>
            </a:endParaRPr>
          </a:p>
        </p:txBody>
      </p:sp>
      <p:sp>
        <p:nvSpPr>
          <p:cNvPr id="4" name="文本框 3"/>
          <p:cNvSpPr txBox="1"/>
          <p:nvPr/>
        </p:nvSpPr>
        <p:spPr>
          <a:xfrm>
            <a:off x="1765460" y="5292566"/>
            <a:ext cx="1320165"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How?</a:t>
            </a:r>
            <a:endParaRPr lang="zh-CN" altLang="en-US" sz="2475" b="1" dirty="0">
              <a:latin typeface="Times New Roman" panose="02020603050405020304" pitchFamily="18" charset="0"/>
              <a:ea typeface="微软雅黑 Light" panose="020B0502040204020203" pitchFamily="34" charset="-122"/>
            </a:endParaRPr>
          </a:p>
        </p:txBody>
      </p:sp>
      <p:pic>
        <p:nvPicPr>
          <p:cNvPr id="8" name="图片 7"/>
          <p:cNvPicPr>
            <a:picLocks noChangeAspect="1"/>
          </p:cNvPicPr>
          <p:nvPr/>
        </p:nvPicPr>
        <p:blipFill>
          <a:blip r:embed="rId2"/>
          <a:stretch>
            <a:fillRect/>
          </a:stretch>
        </p:blipFill>
        <p:spPr>
          <a:xfrm>
            <a:off x="8400256" y="3962695"/>
            <a:ext cx="3322109" cy="2572731"/>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ldLvl="0" animBg="1"/>
      <p:bldP spid="2" grpId="0" bldLvl="0" animBg="1"/>
      <p:bldP spid="3"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51984" y="1245771"/>
            <a:ext cx="4464496" cy="6001643"/>
          </a:xfrm>
          <a:prstGeom prst="rect">
            <a:avLst/>
          </a:prstGeom>
        </p:spPr>
        <p:txBody>
          <a:bodyPr wrap="square">
            <a:spAutoFit/>
          </a:bodyPr>
          <a:lstStyle/>
          <a:p>
            <a:r>
              <a:rPr lang="zh-CN" altLang="zh-CN" dirty="0"/>
              <a:t>一、审题构思</a:t>
            </a:r>
            <a:r>
              <a:rPr lang="en-US" altLang="zh-CN" dirty="0"/>
              <a:t> Analyze</a:t>
            </a:r>
            <a:endParaRPr lang="zh-CN" altLang="zh-CN" dirty="0"/>
          </a:p>
          <a:p>
            <a:r>
              <a:rPr lang="en-US" altLang="zh-CN" dirty="0"/>
              <a:t>1.</a:t>
            </a:r>
            <a:r>
              <a:rPr lang="zh-CN" altLang="zh-CN" dirty="0"/>
              <a:t>确定体裁</a:t>
            </a:r>
            <a:r>
              <a:rPr lang="en-US" altLang="zh-CN" dirty="0"/>
              <a:t>: </a:t>
            </a:r>
            <a:endParaRPr lang="en-US" altLang="zh-CN" dirty="0"/>
          </a:p>
          <a:p>
            <a:endParaRPr lang="en-US" altLang="zh-CN" dirty="0"/>
          </a:p>
          <a:p>
            <a:endParaRPr lang="en-US" altLang="zh-CN" dirty="0"/>
          </a:p>
          <a:p>
            <a:r>
              <a:rPr lang="en-US" altLang="zh-CN" dirty="0"/>
              <a:t>2.</a:t>
            </a:r>
            <a:r>
              <a:rPr lang="zh-CN" altLang="en-US" dirty="0"/>
              <a:t>确定写信对象：</a:t>
            </a:r>
            <a:endParaRPr lang="en-US" altLang="zh-CN" dirty="0"/>
          </a:p>
          <a:p>
            <a:endParaRPr lang="en-US" altLang="zh-CN" dirty="0"/>
          </a:p>
          <a:p>
            <a:endParaRPr lang="en-US" altLang="zh-CN" dirty="0"/>
          </a:p>
          <a:p>
            <a:r>
              <a:rPr lang="en-US" altLang="zh-CN" dirty="0"/>
              <a:t>3.</a:t>
            </a:r>
            <a:r>
              <a:rPr lang="zh-CN" altLang="zh-CN" dirty="0"/>
              <a:t>确定人称</a:t>
            </a:r>
            <a:r>
              <a:rPr lang="en-US" altLang="zh-CN" dirty="0"/>
              <a:t>: </a:t>
            </a:r>
            <a:endParaRPr lang="en-US" altLang="zh-CN" dirty="0"/>
          </a:p>
          <a:p>
            <a:endParaRPr lang="en-US" altLang="zh-CN" dirty="0"/>
          </a:p>
          <a:p>
            <a:endParaRPr lang="zh-CN" altLang="zh-CN" dirty="0"/>
          </a:p>
          <a:p>
            <a:r>
              <a:rPr lang="en-US" altLang="zh-CN" dirty="0"/>
              <a:t>4.</a:t>
            </a:r>
            <a:r>
              <a:rPr lang="zh-CN" altLang="zh-CN" dirty="0"/>
              <a:t>确定时态</a:t>
            </a:r>
            <a:r>
              <a:rPr lang="en-US" altLang="zh-CN" dirty="0"/>
              <a:t>: </a:t>
            </a:r>
            <a:endParaRPr lang="en-US" altLang="zh-CN" dirty="0"/>
          </a:p>
          <a:p>
            <a:endParaRPr lang="en-US" altLang="zh-CN" dirty="0"/>
          </a:p>
          <a:p>
            <a:endParaRPr lang="en-US" altLang="zh-CN" dirty="0"/>
          </a:p>
          <a:p>
            <a:r>
              <a:rPr lang="en-US" altLang="zh-CN" dirty="0"/>
              <a:t>5.</a:t>
            </a:r>
            <a:r>
              <a:rPr lang="zh-CN" altLang="en-US" dirty="0"/>
              <a:t>确定要点：</a:t>
            </a:r>
            <a:endParaRPr lang="en-US" altLang="zh-CN" dirty="0"/>
          </a:p>
          <a:p>
            <a:r>
              <a:rPr lang="en-US" altLang="zh-CN" dirty="0"/>
              <a:t>    </a:t>
            </a:r>
            <a:endParaRPr lang="en-US" altLang="zh-CN" dirty="0"/>
          </a:p>
          <a:p>
            <a:endParaRPr lang="zh-CN" altLang="zh-CN" dirty="0"/>
          </a:p>
        </p:txBody>
      </p:sp>
      <p:sp>
        <p:nvSpPr>
          <p:cNvPr id="5" name="内容占位符 2"/>
          <p:cNvSpPr>
            <a:spLocks noGrp="1"/>
          </p:cNvSpPr>
          <p:nvPr>
            <p:ph idx="1"/>
          </p:nvPr>
        </p:nvSpPr>
        <p:spPr>
          <a:xfrm>
            <a:off x="836668" y="692696"/>
            <a:ext cx="3816425" cy="4525963"/>
          </a:xfrm>
        </p:spPr>
        <p:txBody>
          <a:bodyPr>
            <a:normAutofit/>
          </a:bodyPr>
          <a:lstStyle/>
          <a:p>
            <a:pPr marL="0" indent="0">
              <a:buNone/>
            </a:pP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假定你是李华</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你已经完成国外某大学的网络课程学习。请你给该课程负责人写一封关于</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课程学习反馈的邮件</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内容包括</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1. 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你的评价</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2. 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你的建议。</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注意</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1.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词数</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80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词左右</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a:t>
            </a:r>
            <a:endPar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endParaRPr>
          </a:p>
          <a:p>
            <a:pPr marL="0" indent="0">
              <a:buNone/>
            </a:pP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2.</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可以适当增加细节</a:t>
            </a:r>
            <a:r>
              <a:rPr lang="en-US"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 </a:t>
            </a:r>
            <a:r>
              <a:rPr lang="zh-CN" altLang="zh-CN" sz="2500" b="1" spc="-150" dirty="0">
                <a:ln w="3175">
                  <a:noFill/>
                  <a:prstDash val="dash"/>
                </a:ln>
                <a:solidFill>
                  <a:sysClr val="windowText" lastClr="000000"/>
                </a:solidFill>
                <a:latin typeface="+mj-lt"/>
                <a:ea typeface="幼圆" panose="02010509060101010101" pitchFamily="49" charset="-122"/>
                <a:cs typeface="Segoe UI" panose="020B0502040204020203" pitchFamily="34" charset="0"/>
              </a:rPr>
              <a:t>以使行文连贯</a:t>
            </a:r>
            <a:r>
              <a:rPr lang="zh-CN" altLang="zh-CN" dirty="0"/>
              <a:t>。</a:t>
            </a:r>
            <a:endParaRPr lang="zh-CN" altLang="zh-CN" dirty="0"/>
          </a:p>
          <a:p>
            <a:pPr marL="0" indent="0">
              <a:buNone/>
            </a:pPr>
            <a:endParaRPr lang="zh-CN" altLang="en-US" dirty="0"/>
          </a:p>
        </p:txBody>
      </p:sp>
      <p:sp>
        <p:nvSpPr>
          <p:cNvPr id="6" name="文本框 5"/>
          <p:cNvSpPr txBox="1"/>
          <p:nvPr/>
        </p:nvSpPr>
        <p:spPr>
          <a:xfrm>
            <a:off x="6097988" y="2050052"/>
            <a:ext cx="4570013" cy="400110"/>
          </a:xfrm>
          <a:prstGeom prst="rect">
            <a:avLst/>
          </a:prstGeom>
          <a:noFill/>
        </p:spPr>
        <p:txBody>
          <a:bodyPr wrap="square">
            <a:spAutoFit/>
          </a:bodyPr>
          <a:lstStyle/>
          <a:p>
            <a:r>
              <a:rPr lang="zh-CN" altLang="zh-CN" sz="2000" b="1" dirty="0">
                <a:solidFill>
                  <a:srgbClr val="FF0000"/>
                </a:solidFill>
              </a:rPr>
              <a:t>反馈信</a:t>
            </a:r>
            <a:r>
              <a:rPr lang="en-US" altLang="zh-CN" sz="2000" b="1" dirty="0">
                <a:solidFill>
                  <a:srgbClr val="FF0000"/>
                </a:solidFill>
              </a:rPr>
              <a:t>feedback+</a:t>
            </a:r>
            <a:r>
              <a:rPr lang="zh-CN" altLang="zh-CN" sz="2000" b="1" dirty="0">
                <a:solidFill>
                  <a:srgbClr val="FF0000"/>
                </a:solidFill>
              </a:rPr>
              <a:t>建议</a:t>
            </a:r>
            <a:r>
              <a:rPr lang="en-US" altLang="zh-CN" sz="2000" b="1" dirty="0">
                <a:solidFill>
                  <a:srgbClr val="FF0000"/>
                </a:solidFill>
              </a:rPr>
              <a:t>advice</a:t>
            </a:r>
            <a:endParaRPr lang="en-US" altLang="zh-CN" sz="2000" b="1" dirty="0">
              <a:solidFill>
                <a:srgbClr val="FF0000"/>
              </a:solidFill>
            </a:endParaRPr>
          </a:p>
        </p:txBody>
      </p:sp>
      <p:sp>
        <p:nvSpPr>
          <p:cNvPr id="7" name="文本框 6"/>
          <p:cNvSpPr txBox="1"/>
          <p:nvPr/>
        </p:nvSpPr>
        <p:spPr>
          <a:xfrm>
            <a:off x="6384032" y="3109654"/>
            <a:ext cx="3528392" cy="707886"/>
          </a:xfrm>
          <a:prstGeom prst="rect">
            <a:avLst/>
          </a:prstGeom>
          <a:noFill/>
        </p:spPr>
        <p:txBody>
          <a:bodyPr wrap="square">
            <a:spAutoFit/>
          </a:bodyPr>
          <a:lstStyle/>
          <a:p>
            <a:r>
              <a:rPr lang="en-US" altLang="zh-CN" sz="2000" b="1" dirty="0">
                <a:solidFill>
                  <a:srgbClr val="FF0000"/>
                </a:solidFill>
              </a:rPr>
              <a:t>To whom it may concern</a:t>
            </a:r>
            <a:r>
              <a:rPr lang="zh-CN" altLang="en-US" sz="2000" b="1" dirty="0">
                <a:solidFill>
                  <a:srgbClr val="FF0000"/>
                </a:solidFill>
              </a:rPr>
              <a:t>，</a:t>
            </a:r>
            <a:endParaRPr lang="en-US" altLang="zh-CN" sz="2000" b="1" dirty="0">
              <a:solidFill>
                <a:srgbClr val="FF0000"/>
              </a:solidFill>
            </a:endParaRPr>
          </a:p>
          <a:p>
            <a:r>
              <a:rPr lang="en-US" altLang="zh-CN" sz="2000" b="1" dirty="0">
                <a:solidFill>
                  <a:srgbClr val="FF0000"/>
                </a:solidFill>
              </a:rPr>
              <a:t>Dear Sir/Madam</a:t>
            </a:r>
            <a:r>
              <a:rPr lang="zh-CN" altLang="en-US" sz="2000" b="1" dirty="0">
                <a:solidFill>
                  <a:srgbClr val="FF0000"/>
                </a:solidFill>
              </a:rPr>
              <a:t>，</a:t>
            </a:r>
            <a:endParaRPr lang="zh-CN" altLang="zh-CN" sz="2000" b="1" dirty="0">
              <a:solidFill>
                <a:srgbClr val="FF0000"/>
              </a:solidFill>
            </a:endParaRPr>
          </a:p>
        </p:txBody>
      </p:sp>
      <p:sp>
        <p:nvSpPr>
          <p:cNvPr id="9" name="文本框 8"/>
          <p:cNvSpPr txBox="1"/>
          <p:nvPr/>
        </p:nvSpPr>
        <p:spPr>
          <a:xfrm>
            <a:off x="6364560" y="4400089"/>
            <a:ext cx="4177680" cy="461665"/>
          </a:xfrm>
          <a:prstGeom prst="rect">
            <a:avLst/>
          </a:prstGeom>
          <a:noFill/>
        </p:spPr>
        <p:txBody>
          <a:bodyPr wrap="square">
            <a:spAutoFit/>
          </a:bodyPr>
          <a:lstStyle/>
          <a:p>
            <a:r>
              <a:rPr lang="zh-CN" altLang="zh-CN" sz="1800" b="1" dirty="0">
                <a:solidFill>
                  <a:srgbClr val="FF0000"/>
                </a:solidFill>
              </a:rPr>
              <a:t>第一人称为</a:t>
            </a:r>
            <a:r>
              <a:rPr lang="zh-CN" altLang="en-US" b="1" dirty="0">
                <a:solidFill>
                  <a:srgbClr val="FF0000"/>
                </a:solidFill>
              </a:rPr>
              <a:t>主，辅第三人称</a:t>
            </a:r>
            <a:endParaRPr lang="en-US" altLang="zh-CN" sz="1800" b="1" dirty="0">
              <a:solidFill>
                <a:srgbClr val="FF0000"/>
              </a:solidFill>
            </a:endParaRPr>
          </a:p>
        </p:txBody>
      </p:sp>
      <p:sp>
        <p:nvSpPr>
          <p:cNvPr id="10" name="文本框 9"/>
          <p:cNvSpPr txBox="1"/>
          <p:nvPr/>
        </p:nvSpPr>
        <p:spPr>
          <a:xfrm>
            <a:off x="7680176" y="5841434"/>
            <a:ext cx="3528392" cy="707886"/>
          </a:xfrm>
          <a:prstGeom prst="rect">
            <a:avLst/>
          </a:prstGeom>
          <a:noFill/>
        </p:spPr>
        <p:txBody>
          <a:bodyPr wrap="square">
            <a:spAutoFit/>
          </a:bodyPr>
          <a:lstStyle/>
          <a:p>
            <a:r>
              <a:rPr lang="zh-CN" altLang="en-US" sz="2000" b="1" dirty="0">
                <a:solidFill>
                  <a:srgbClr val="FF0000"/>
                </a:solidFill>
              </a:rPr>
              <a:t>你对课程的评价</a:t>
            </a:r>
            <a:endParaRPr lang="en-US" altLang="zh-CN" sz="2000" b="1" dirty="0">
              <a:solidFill>
                <a:srgbClr val="FF0000"/>
              </a:solidFill>
            </a:endParaRPr>
          </a:p>
          <a:p>
            <a:r>
              <a:rPr lang="zh-CN" altLang="en-US" sz="2000" b="1" dirty="0">
                <a:solidFill>
                  <a:srgbClr val="FF0000"/>
                </a:solidFill>
              </a:rPr>
              <a:t>你的建议</a:t>
            </a:r>
            <a:endParaRPr lang="zh-CN" altLang="zh-CN" sz="2000" b="1" dirty="0">
              <a:solidFill>
                <a:srgbClr val="FF0000"/>
              </a:solidFill>
            </a:endParaRPr>
          </a:p>
        </p:txBody>
      </p:sp>
      <p:sp>
        <p:nvSpPr>
          <p:cNvPr id="12" name="文本框 11"/>
          <p:cNvSpPr txBox="1"/>
          <p:nvPr/>
        </p:nvSpPr>
        <p:spPr>
          <a:xfrm>
            <a:off x="6364560" y="5326145"/>
            <a:ext cx="3907904" cy="369332"/>
          </a:xfrm>
          <a:prstGeom prst="rect">
            <a:avLst/>
          </a:prstGeom>
          <a:noFill/>
        </p:spPr>
        <p:txBody>
          <a:bodyPr wrap="square">
            <a:spAutoFit/>
          </a:bodyPr>
          <a:lstStyle/>
          <a:p>
            <a:r>
              <a:rPr lang="zh-CN" altLang="zh-CN" sz="1800" b="1" dirty="0">
                <a:solidFill>
                  <a:srgbClr val="FF0000"/>
                </a:solidFill>
              </a:rPr>
              <a:t>一般现在时为主，一般</a:t>
            </a:r>
            <a:r>
              <a:rPr lang="zh-CN" altLang="en-US" sz="1800" b="1" dirty="0">
                <a:solidFill>
                  <a:srgbClr val="FF0000"/>
                </a:solidFill>
              </a:rPr>
              <a:t>过去</a:t>
            </a:r>
            <a:r>
              <a:rPr lang="zh-CN" altLang="zh-CN" sz="1800" b="1" dirty="0">
                <a:solidFill>
                  <a:srgbClr val="FF0000"/>
                </a:solidFill>
              </a:rPr>
              <a:t>时为辅。</a:t>
            </a:r>
            <a:endParaRPr lang="en-US" altLang="zh-CN" sz="1800" b="1" dirty="0">
              <a:solidFill>
                <a:srgbClr val="FF0000"/>
              </a:solidFill>
            </a:endParaRPr>
          </a:p>
        </p:txBody>
      </p:sp>
      <p:pic>
        <p:nvPicPr>
          <p:cNvPr id="3" name="图片 2"/>
          <p:cNvPicPr>
            <a:picLocks noChangeAspect="1"/>
          </p:cNvPicPr>
          <p:nvPr/>
        </p:nvPicPr>
        <p:blipFill>
          <a:blip r:embed="rId1"/>
          <a:stretch>
            <a:fillRect/>
          </a:stretch>
        </p:blipFill>
        <p:spPr>
          <a:xfrm>
            <a:off x="9906793" y="404665"/>
            <a:ext cx="1808578" cy="13285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3"/>
          <p:cNvSpPr txBox="1"/>
          <p:nvPr/>
        </p:nvSpPr>
        <p:spPr>
          <a:xfrm>
            <a:off x="1100811" y="548601"/>
            <a:ext cx="5380552" cy="473206"/>
          </a:xfrm>
          <a:prstGeom prst="rect">
            <a:avLst/>
          </a:prstGeom>
          <a:solidFill>
            <a:srgbClr val="FFFE9B"/>
          </a:solidFill>
          <a:ln w="9525">
            <a:noFill/>
          </a:ln>
        </p:spPr>
        <p:txBody>
          <a:bodyPr wrap="square" anchor="t">
            <a:spAutoFit/>
          </a:bodyPr>
          <a:lstStyle/>
          <a:p>
            <a:r>
              <a:rPr lang="en-US" altLang="zh-CN" sz="2475" b="1" dirty="0">
                <a:latin typeface="Times New Roman" panose="02020603050405020304" pitchFamily="18" charset="0"/>
                <a:ea typeface="微软雅黑 Light" panose="020B0502040204020203" pitchFamily="34" charset="-122"/>
              </a:rPr>
              <a:t>Brain Storming: The structure </a:t>
            </a:r>
            <a:endParaRPr lang="en-US" altLang="zh-CN" sz="2475" b="1" dirty="0">
              <a:latin typeface="Times New Roman" panose="02020603050405020304" pitchFamily="18" charset="0"/>
              <a:ea typeface="微软雅黑 Light" panose="020B0502040204020203" pitchFamily="34" charset="-122"/>
            </a:endParaRPr>
          </a:p>
        </p:txBody>
      </p:sp>
      <p:pic>
        <p:nvPicPr>
          <p:cNvPr id="15362" name="图片 14"/>
          <p:cNvPicPr>
            <a:picLocks noGrp="1" noChangeAspect="1"/>
          </p:cNvPicPr>
          <p:nvPr/>
        </p:nvPicPr>
        <p:blipFill>
          <a:blip r:embed="rId1"/>
          <a:stretch>
            <a:fillRect/>
          </a:stretch>
        </p:blipFill>
        <p:spPr>
          <a:xfrm>
            <a:off x="929306" y="1778795"/>
            <a:ext cx="538163" cy="538163"/>
          </a:xfrm>
          <a:prstGeom prst="rect">
            <a:avLst/>
          </a:prstGeom>
          <a:noFill/>
          <a:ln w="9525">
            <a:noFill/>
          </a:ln>
        </p:spPr>
      </p:pic>
      <p:pic>
        <p:nvPicPr>
          <p:cNvPr id="15363" name="图片 14"/>
          <p:cNvPicPr>
            <a:picLocks noGrp="1" noChangeAspect="1"/>
          </p:cNvPicPr>
          <p:nvPr/>
        </p:nvPicPr>
        <p:blipFill>
          <a:blip r:embed="rId1"/>
          <a:stretch>
            <a:fillRect/>
          </a:stretch>
        </p:blipFill>
        <p:spPr>
          <a:xfrm>
            <a:off x="929306" y="3059907"/>
            <a:ext cx="538163" cy="538163"/>
          </a:xfrm>
          <a:prstGeom prst="rect">
            <a:avLst/>
          </a:prstGeom>
          <a:noFill/>
          <a:ln w="9525">
            <a:noFill/>
          </a:ln>
        </p:spPr>
      </p:pic>
      <p:pic>
        <p:nvPicPr>
          <p:cNvPr id="15364" name="图片 14"/>
          <p:cNvPicPr>
            <a:picLocks noGrp="1" noChangeAspect="1"/>
          </p:cNvPicPr>
          <p:nvPr/>
        </p:nvPicPr>
        <p:blipFill>
          <a:blip r:embed="rId1"/>
          <a:stretch>
            <a:fillRect/>
          </a:stretch>
        </p:blipFill>
        <p:spPr>
          <a:xfrm>
            <a:off x="929306" y="4467226"/>
            <a:ext cx="538163" cy="538163"/>
          </a:xfrm>
          <a:prstGeom prst="rect">
            <a:avLst/>
          </a:prstGeom>
          <a:noFill/>
          <a:ln w="9525">
            <a:noFill/>
          </a:ln>
        </p:spPr>
      </p:pic>
      <p:sp>
        <p:nvSpPr>
          <p:cNvPr id="15365" name="文本框 4"/>
          <p:cNvSpPr txBox="1"/>
          <p:nvPr/>
        </p:nvSpPr>
        <p:spPr>
          <a:xfrm>
            <a:off x="1467468" y="1928814"/>
            <a:ext cx="2346722" cy="461665"/>
          </a:xfrm>
          <a:prstGeom prst="rect">
            <a:avLst/>
          </a:prstGeom>
          <a:noFill/>
          <a:ln w="9525">
            <a:noFill/>
          </a:ln>
        </p:spPr>
        <p:txBody>
          <a:bodyPr wrap="square" anchor="t">
            <a:spAutoFit/>
          </a:bodyPr>
          <a:lstStyle/>
          <a:p>
            <a:r>
              <a:rPr lang="en-US" altLang="zh-CN" b="1" i="1" dirty="0">
                <a:latin typeface="Times New Roman" panose="02020603050405020304" pitchFamily="18" charset="0"/>
                <a:ea typeface="微软雅黑 Light" panose="020B0502040204020203" pitchFamily="34" charset="-122"/>
                <a:sym typeface="微软雅黑" panose="020B050302020402020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6" name="文本框 5"/>
          <p:cNvSpPr txBox="1"/>
          <p:nvPr/>
        </p:nvSpPr>
        <p:spPr>
          <a:xfrm>
            <a:off x="1468660" y="1835945"/>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450561" y="227409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8" name="文本框 7"/>
          <p:cNvSpPr txBox="1"/>
          <p:nvPr/>
        </p:nvSpPr>
        <p:spPr>
          <a:xfrm>
            <a:off x="1542478" y="3109914"/>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sym typeface="黑体" panose="02010609060101010101" pitchFamily="49" charset="-122"/>
              </a:rPr>
              <a:t>Body   </a:t>
            </a:r>
            <a:endParaRPr lang="en-US" altLang="zh-CN" b="1" dirty="0">
              <a:latin typeface="Times New Roman" panose="02020603050405020304" pitchFamily="18" charset="0"/>
              <a:ea typeface="微软雅黑 Light" panose="020B0502040204020203" pitchFamily="34" charset="-122"/>
              <a:sym typeface="黑体" panose="02010609060101010101" pitchFamily="49" charset="-122"/>
            </a:endParaRPr>
          </a:p>
        </p:txBody>
      </p:sp>
      <p:sp>
        <p:nvSpPr>
          <p:cNvPr id="15369" name="文本框 8"/>
          <p:cNvSpPr txBox="1"/>
          <p:nvPr/>
        </p:nvSpPr>
        <p:spPr>
          <a:xfrm>
            <a:off x="1542477" y="4517233"/>
            <a:ext cx="1374094"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sym typeface="黑体" panose="02010609060101010101" pitchFamily="49" charset="-122"/>
              </a:rPr>
              <a:t>Ending</a:t>
            </a:r>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0" name="文本框 9"/>
          <p:cNvSpPr txBox="1"/>
          <p:nvPr/>
        </p:nvSpPr>
        <p:spPr>
          <a:xfrm>
            <a:off x="1542477" y="3709989"/>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1" name="文本框 10"/>
          <p:cNvSpPr txBox="1"/>
          <p:nvPr/>
        </p:nvSpPr>
        <p:spPr>
          <a:xfrm>
            <a:off x="1449608" y="5091114"/>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Para.3)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2" name="文本框 11"/>
          <p:cNvSpPr txBox="1"/>
          <p:nvPr/>
        </p:nvSpPr>
        <p:spPr>
          <a:xfrm>
            <a:off x="3415332" y="1879999"/>
            <a:ext cx="6300123" cy="461665"/>
          </a:xfrm>
          <a:prstGeom prst="rect">
            <a:avLst/>
          </a:prstGeom>
          <a:noFill/>
          <a:ln w="9525">
            <a:noFill/>
          </a:ln>
        </p:spPr>
        <p:txBody>
          <a:bodyPr wrap="none" anchor="t">
            <a:spAutoFit/>
          </a:bodyPr>
          <a:lstStyle/>
          <a:p>
            <a:r>
              <a:rPr lang="zh-CN" altLang="zh-CN" sz="2100" b="1" dirty="0">
                <a:solidFill>
                  <a:srgbClr val="FF0000"/>
                </a:solidFill>
                <a:latin typeface="楷体" panose="02010609060101010101" charset="-122"/>
                <a:ea typeface="楷体" panose="02010609060101010101" charset="-122"/>
              </a:rPr>
              <a:t>背景（</a:t>
            </a:r>
            <a:r>
              <a:rPr lang="zh-CN" altLang="zh-CN" sz="2100" b="1" u="sng" dirty="0">
                <a:solidFill>
                  <a:srgbClr val="FF0000"/>
                </a:solidFill>
                <a:latin typeface="楷体" panose="02010609060101010101" charset="-122"/>
                <a:ea typeface="楷体" panose="02010609060101010101" charset="-122"/>
              </a:rPr>
              <a:t>自我介绍</a:t>
            </a:r>
            <a:r>
              <a:rPr lang="en-US" altLang="zh-CN" sz="2100" b="1" u="sng" dirty="0">
                <a:solidFill>
                  <a:srgbClr val="FF0000"/>
                </a:solidFill>
                <a:latin typeface="楷体" panose="02010609060101010101" charset="-122"/>
                <a:ea typeface="楷体" panose="02010609060101010101" charset="-122"/>
              </a:rPr>
              <a:t>/</a:t>
            </a:r>
            <a:r>
              <a:rPr lang="zh-CN" altLang="zh-CN" sz="2100" b="1" u="sng" dirty="0">
                <a:solidFill>
                  <a:srgbClr val="FF0000"/>
                </a:solidFill>
                <a:latin typeface="楷体" panose="02010609060101010101" charset="-122"/>
                <a:ea typeface="楷体" panose="02010609060101010101" charset="-122"/>
              </a:rPr>
              <a:t>具象化</a:t>
            </a:r>
            <a:r>
              <a:rPr lang="zh-CN" altLang="en-US" sz="2100" b="1" u="sng" dirty="0">
                <a:solidFill>
                  <a:srgbClr val="FF0000"/>
                </a:solidFill>
                <a:latin typeface="楷体" panose="02010609060101010101" charset="-122"/>
                <a:ea typeface="楷体" panose="02010609060101010101" charset="-122"/>
              </a:rPr>
              <a:t>课程、</a:t>
            </a:r>
            <a:r>
              <a:rPr lang="zh-CN" altLang="zh-CN" sz="2100" b="1" u="sng" dirty="0">
                <a:solidFill>
                  <a:srgbClr val="FF0000"/>
                </a:solidFill>
                <a:latin typeface="楷体" panose="02010609060101010101" charset="-122"/>
                <a:ea typeface="楷体" panose="02010609060101010101" charset="-122"/>
              </a:rPr>
              <a:t>学校</a:t>
            </a:r>
            <a:r>
              <a:rPr lang="zh-CN" altLang="zh-CN" sz="2100" b="1" dirty="0">
                <a:solidFill>
                  <a:srgbClr val="FF0000"/>
                </a:solidFill>
                <a:latin typeface="楷体" panose="02010609060101010101" charset="-122"/>
                <a:ea typeface="楷体" panose="02010609060101010101" charset="-122"/>
              </a:rPr>
              <a:t>）</a:t>
            </a:r>
            <a:r>
              <a:rPr lang="en-US" altLang="zh-CN" sz="2100" b="1" dirty="0">
                <a:solidFill>
                  <a:srgbClr val="FF0000"/>
                </a:solidFill>
                <a:latin typeface="楷体" panose="02010609060101010101" charset="-122"/>
                <a:ea typeface="楷体" panose="02010609060101010101" charset="-122"/>
              </a:rPr>
              <a:t>+</a:t>
            </a:r>
            <a:r>
              <a:rPr lang="zh-CN" altLang="zh-CN" sz="2100" b="1" dirty="0">
                <a:solidFill>
                  <a:srgbClr val="FF0000"/>
                </a:solidFill>
                <a:latin typeface="楷体" panose="02010609060101010101" charset="-122"/>
                <a:ea typeface="楷体" panose="02010609060101010101" charset="-122"/>
              </a:rPr>
              <a:t>提出反馈</a:t>
            </a:r>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a:t>
            </a:r>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3" name="文本框 12"/>
          <p:cNvSpPr txBox="1"/>
          <p:nvPr/>
        </p:nvSpPr>
        <p:spPr>
          <a:xfrm>
            <a:off x="3415330" y="3109912"/>
            <a:ext cx="5995988" cy="415498"/>
          </a:xfrm>
          <a:prstGeom prst="rect">
            <a:avLst/>
          </a:prstGeom>
          <a:noFill/>
          <a:ln w="9525">
            <a:noFill/>
          </a:ln>
        </p:spPr>
        <p:txBody>
          <a:bodyPr wrap="square" anchor="t">
            <a:spAutoFit/>
          </a:bodyPr>
          <a:lstStyle/>
          <a:p>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你对网络课程的评价</a:t>
            </a:r>
            <a:r>
              <a:rPr lang="en-US" altLang="zh-CN" sz="2100" b="1" dirty="0">
                <a:solidFill>
                  <a:srgbClr val="FF0000"/>
                </a:solidFill>
                <a:latin typeface="楷体" panose="02010609060101010101" charset="-122"/>
                <a:ea typeface="楷体" panose="02010609060101010101" charset="-122"/>
                <a:sym typeface="黑体" panose="02010609060101010101" pitchFamily="49" charset="-122"/>
              </a:rPr>
              <a:t>+</a:t>
            </a:r>
            <a:r>
              <a:rPr lang="zh-CN" altLang="en-US" sz="2100" b="1" dirty="0">
                <a:solidFill>
                  <a:srgbClr val="FF0000"/>
                </a:solidFill>
                <a:latin typeface="楷体" panose="02010609060101010101" charset="-122"/>
                <a:ea typeface="楷体" panose="02010609060101010101" charset="-122"/>
                <a:sym typeface="黑体" panose="02010609060101010101" pitchFamily="49" charset="-122"/>
              </a:rPr>
              <a:t>你的建议</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74" name="文本框 13"/>
          <p:cNvSpPr txBox="1"/>
          <p:nvPr/>
        </p:nvSpPr>
        <p:spPr>
          <a:xfrm>
            <a:off x="3529035" y="4650024"/>
            <a:ext cx="4680520" cy="415498"/>
          </a:xfrm>
          <a:prstGeom prst="rect">
            <a:avLst/>
          </a:prstGeom>
          <a:noFill/>
          <a:ln w="9525">
            <a:noFill/>
          </a:ln>
        </p:spPr>
        <p:txBody>
          <a:bodyPr wrap="square" anchor="t">
            <a:spAutoFit/>
          </a:bodyPr>
          <a:lstStyle/>
          <a:p>
            <a:r>
              <a:rPr lang="zh-CN" altLang="en-US" sz="2100" b="1" dirty="0" smtClean="0">
                <a:solidFill>
                  <a:srgbClr val="FF0000"/>
                </a:solidFill>
                <a:latin typeface="楷体" panose="02010609060101010101" charset="-122"/>
                <a:ea typeface="楷体" panose="02010609060101010101" charset="-122"/>
              </a:rPr>
              <a:t>提出希望</a:t>
            </a:r>
            <a:r>
              <a:rPr lang="zh-CN" altLang="zh-CN" sz="2100" b="1" dirty="0" smtClean="0">
                <a:solidFill>
                  <a:srgbClr val="FF0000"/>
                </a:solidFill>
                <a:latin typeface="楷体" panose="02010609060101010101" charset="-122"/>
                <a:ea typeface="楷体" panose="02010609060101010101" charset="-122"/>
              </a:rPr>
              <a:t>与</a:t>
            </a:r>
            <a:r>
              <a:rPr lang="zh-CN" altLang="en-US" sz="2100" b="1" dirty="0" smtClean="0">
                <a:solidFill>
                  <a:srgbClr val="FF0000"/>
                </a:solidFill>
                <a:latin typeface="楷体" panose="02010609060101010101" charset="-122"/>
                <a:ea typeface="楷体" panose="02010609060101010101" charset="-122"/>
              </a:rPr>
              <a:t>期待</a:t>
            </a:r>
            <a:r>
              <a:rPr lang="zh-CN" altLang="zh-CN" sz="2100" b="1" dirty="0" smtClean="0">
                <a:solidFill>
                  <a:srgbClr val="FF0000"/>
                </a:solidFill>
                <a:latin typeface="楷体" panose="02010609060101010101" charset="-122"/>
                <a:ea typeface="楷体" panose="02010609060101010101" charset="-122"/>
              </a:rPr>
              <a:t>回信</a:t>
            </a:r>
            <a:r>
              <a:rPr lang="zh-CN" altLang="zh-CN" sz="2100" b="1" dirty="0">
                <a:solidFill>
                  <a:srgbClr val="FF0000"/>
                </a:solidFill>
                <a:latin typeface="楷体" panose="02010609060101010101" charset="-122"/>
                <a:ea typeface="楷体" panose="02010609060101010101" charset="-122"/>
              </a:rPr>
              <a:t>（表示感谢）</a:t>
            </a:r>
            <a:endParaRPr lang="en-US" altLang="zh-CN" sz="2100" b="1" dirty="0">
              <a:solidFill>
                <a:srgbClr val="FF0000"/>
              </a:solidFill>
              <a:latin typeface="楷体" panose="02010609060101010101" charset="-122"/>
              <a:ea typeface="楷体" panose="02010609060101010101" charset="-122"/>
            </a:endParaRPr>
          </a:p>
        </p:txBody>
      </p:sp>
      <p:sp>
        <p:nvSpPr>
          <p:cNvPr id="18" name="文本框 17"/>
          <p:cNvSpPr txBox="1"/>
          <p:nvPr/>
        </p:nvSpPr>
        <p:spPr>
          <a:xfrm>
            <a:off x="774069" y="1238669"/>
            <a:ext cx="6080241" cy="830997"/>
          </a:xfrm>
          <a:prstGeom prst="rect">
            <a:avLst/>
          </a:prstGeom>
          <a:noFill/>
        </p:spPr>
        <p:txBody>
          <a:bodyPr wrap="square">
            <a:spAutoFit/>
          </a:bodyPr>
          <a:lstStyle/>
          <a:p>
            <a:r>
              <a:rPr lang="en-US" altLang="zh-CN" dirty="0"/>
              <a:t>To whom it may concern</a:t>
            </a:r>
            <a:r>
              <a:rPr lang="en-US" altLang="zh-CN" dirty="0" smtClean="0"/>
              <a:t>,</a:t>
            </a:r>
            <a:r>
              <a:rPr lang="zh-CN" altLang="en-US" dirty="0" smtClean="0"/>
              <a:t>或</a:t>
            </a:r>
            <a:r>
              <a:rPr lang="en-US" altLang="zh-CN" dirty="0" smtClean="0"/>
              <a:t>Dear Sir/Madam,</a:t>
            </a:r>
            <a:endParaRPr lang="zh-CN" altLang="zh-CN" dirty="0"/>
          </a:p>
          <a:p>
            <a:endParaRPr lang="en-US" altLang="zh-CN" dirty="0"/>
          </a:p>
        </p:txBody>
      </p:sp>
      <p:sp>
        <p:nvSpPr>
          <p:cNvPr id="19" name="文本框 18"/>
          <p:cNvSpPr txBox="1"/>
          <p:nvPr/>
        </p:nvSpPr>
        <p:spPr>
          <a:xfrm>
            <a:off x="8137546" y="5558640"/>
            <a:ext cx="1702869" cy="830997"/>
          </a:xfrm>
          <a:prstGeom prst="rect">
            <a:avLst/>
          </a:prstGeom>
          <a:noFill/>
        </p:spPr>
        <p:txBody>
          <a:bodyPr wrap="square">
            <a:spAutoFit/>
          </a:bodyPr>
          <a:lstStyle/>
          <a:p>
            <a:r>
              <a:rPr lang="en-US" altLang="zh-CN" dirty="0"/>
              <a:t>Yours,</a:t>
            </a:r>
            <a:endParaRPr lang="en-US" altLang="zh-CN" dirty="0"/>
          </a:p>
          <a:p>
            <a:r>
              <a:rPr lang="en-US" altLang="zh-CN" dirty="0"/>
              <a:t>Li Hua</a:t>
            </a:r>
            <a:endParaRPr lang="en-US" altLang="zh-CN" sz="1800" dirty="0"/>
          </a:p>
        </p:txBody>
      </p:sp>
      <p:pic>
        <p:nvPicPr>
          <p:cNvPr id="20" name="图片 19"/>
          <p:cNvPicPr>
            <a:picLocks noChangeAspect="1"/>
          </p:cNvPicPr>
          <p:nvPr/>
        </p:nvPicPr>
        <p:blipFill>
          <a:blip r:embed="rId2"/>
          <a:stretch>
            <a:fillRect/>
          </a:stretch>
        </p:blipFill>
        <p:spPr>
          <a:xfrm>
            <a:off x="9547973" y="362685"/>
            <a:ext cx="2350734" cy="1517314"/>
          </a:xfrm>
          <a:prstGeom prst="rect">
            <a:avLst/>
          </a:prstGeom>
        </p:spPr>
      </p:pic>
      <p:sp>
        <p:nvSpPr>
          <p:cNvPr id="21" name="云形 20"/>
          <p:cNvSpPr/>
          <p:nvPr/>
        </p:nvSpPr>
        <p:spPr>
          <a:xfrm>
            <a:off x="5951984" y="2271757"/>
            <a:ext cx="5832648" cy="71123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表明身份，拉近距离，为反馈和建议做基础</a:t>
            </a:r>
            <a:endParaRPr lang="zh-CN" altLang="en-US" sz="2100" b="1" dirty="0">
              <a:latin typeface="楷体" panose="02010609060101010101" charset="-122"/>
              <a:ea typeface="楷体" panose="02010609060101010101" charset="-122"/>
            </a:endParaRPr>
          </a:p>
        </p:txBody>
      </p:sp>
      <p:sp>
        <p:nvSpPr>
          <p:cNvPr id="22" name="云形 21"/>
          <p:cNvSpPr/>
          <p:nvPr/>
        </p:nvSpPr>
        <p:spPr>
          <a:xfrm>
            <a:off x="5663952" y="3508875"/>
            <a:ext cx="5832648" cy="95835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问题</a:t>
            </a:r>
            <a:r>
              <a:rPr lang="en-US" altLang="zh-CN" sz="2100" b="1" dirty="0">
                <a:latin typeface="楷体" panose="02010609060101010101" charset="-122"/>
                <a:ea typeface="楷体" panose="02010609060101010101" charset="-122"/>
              </a:rPr>
              <a:t>1</a:t>
            </a:r>
            <a:r>
              <a:rPr lang="zh-CN" altLang="en-US" sz="2100" b="1" dirty="0">
                <a:latin typeface="楷体" panose="02010609060101010101" charset="-122"/>
                <a:ea typeface="楷体" panose="02010609060101010101" charset="-122"/>
              </a:rPr>
              <a:t>：如何拓展细节？</a:t>
            </a:r>
            <a:endParaRPr lang="en-US" altLang="zh-CN" sz="2100" b="1" dirty="0">
              <a:latin typeface="楷体" panose="02010609060101010101" charset="-122"/>
              <a:ea typeface="楷体" panose="02010609060101010101" charset="-122"/>
            </a:endParaRPr>
          </a:p>
          <a:p>
            <a:pPr algn="ctr"/>
            <a:r>
              <a:rPr lang="zh-CN" altLang="en-US" sz="2100" b="1" dirty="0">
                <a:latin typeface="楷体" panose="02010609060101010101" charset="-122"/>
                <a:ea typeface="楷体" panose="02010609060101010101" charset="-122"/>
              </a:rPr>
              <a:t>问题</a:t>
            </a:r>
            <a:r>
              <a:rPr lang="en-US" altLang="zh-CN" sz="2100" b="1" dirty="0">
                <a:latin typeface="楷体" panose="02010609060101010101" charset="-122"/>
                <a:ea typeface="楷体" panose="02010609060101010101" charset="-122"/>
              </a:rPr>
              <a:t>2</a:t>
            </a:r>
            <a:r>
              <a:rPr lang="zh-CN" altLang="en-US" sz="2100" b="1" dirty="0">
                <a:latin typeface="楷体" panose="02010609060101010101" charset="-122"/>
                <a:ea typeface="楷体" panose="02010609060101010101" charset="-122"/>
              </a:rPr>
              <a:t>：如何避免句式单一？</a:t>
            </a:r>
            <a:endParaRPr lang="zh-CN" altLang="en-US" sz="2100" b="1" dirty="0">
              <a:latin typeface="楷体" panose="02010609060101010101" charset="-122"/>
              <a:ea typeface="楷体" panose="0201060906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500" fill="hold"/>
                                        <p:tgtEl>
                                          <p:spTgt spid="15372"/>
                                        </p:tgtEl>
                                        <p:attrNameLst>
                                          <p:attrName>ppt_x</p:attrName>
                                        </p:attrNameLst>
                                      </p:cBhvr>
                                      <p:tavLst>
                                        <p:tav tm="0">
                                          <p:val>
                                            <p:strVal val="#ppt_x"/>
                                          </p:val>
                                        </p:tav>
                                        <p:tav tm="100000">
                                          <p:val>
                                            <p:strVal val="#ppt_x"/>
                                          </p:val>
                                        </p:tav>
                                      </p:tavLst>
                                    </p:anim>
                                    <p:anim calcmode="lin" valueType="num">
                                      <p:cBhvr additive="base">
                                        <p:cTn id="8"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3"/>
                                        </p:tgtEl>
                                        <p:attrNameLst>
                                          <p:attrName>style.visibility</p:attrName>
                                        </p:attrNameLst>
                                      </p:cBhvr>
                                      <p:to>
                                        <p:strVal val="visible"/>
                                      </p:to>
                                    </p:set>
                                    <p:anim calcmode="lin" valueType="num">
                                      <p:cBhvr additive="base">
                                        <p:cTn id="13" dur="500" fill="hold"/>
                                        <p:tgtEl>
                                          <p:spTgt spid="15373"/>
                                        </p:tgtEl>
                                        <p:attrNameLst>
                                          <p:attrName>ppt_x</p:attrName>
                                        </p:attrNameLst>
                                      </p:cBhvr>
                                      <p:tavLst>
                                        <p:tav tm="0">
                                          <p:val>
                                            <p:strVal val="#ppt_x"/>
                                          </p:val>
                                        </p:tav>
                                        <p:tav tm="100000">
                                          <p:val>
                                            <p:strVal val="#ppt_x"/>
                                          </p:val>
                                        </p:tav>
                                      </p:tavLst>
                                    </p:anim>
                                    <p:anim calcmode="lin" valueType="num">
                                      <p:cBhvr additive="base">
                                        <p:cTn id="14" dur="500" fill="hold"/>
                                        <p:tgtEl>
                                          <p:spTgt spid="153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74"/>
                                        </p:tgtEl>
                                        <p:attrNameLst>
                                          <p:attrName>style.visibility</p:attrName>
                                        </p:attrNameLst>
                                      </p:cBhvr>
                                      <p:to>
                                        <p:strVal val="visible"/>
                                      </p:to>
                                    </p:set>
                                    <p:anim calcmode="lin" valueType="num">
                                      <p:cBhvr additive="base">
                                        <p:cTn id="19" dur="500" fill="hold"/>
                                        <p:tgtEl>
                                          <p:spTgt spid="15374"/>
                                        </p:tgtEl>
                                        <p:attrNameLst>
                                          <p:attrName>ppt_x</p:attrName>
                                        </p:attrNameLst>
                                      </p:cBhvr>
                                      <p:tavLst>
                                        <p:tav tm="0">
                                          <p:val>
                                            <p:strVal val="#ppt_x"/>
                                          </p:val>
                                        </p:tav>
                                        <p:tav tm="100000">
                                          <p:val>
                                            <p:strVal val="#ppt_x"/>
                                          </p:val>
                                        </p:tav>
                                      </p:tavLst>
                                    </p:anim>
                                    <p:anim calcmode="lin" valueType="num">
                                      <p:cBhvr additive="base">
                                        <p:cTn id="20"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up)">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P spid="15372" grpId="0"/>
      <p:bldP spid="15372" grpId="1"/>
      <p:bldP spid="15373" grpId="0"/>
      <p:bldP spid="15374" grpId="0"/>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51384" y="370557"/>
            <a:ext cx="538163" cy="538163"/>
          </a:xfrm>
          <a:prstGeom prst="rect">
            <a:avLst/>
          </a:prstGeom>
          <a:noFill/>
          <a:ln w="9525">
            <a:noFill/>
          </a:ln>
        </p:spPr>
      </p:pic>
      <p:sp>
        <p:nvSpPr>
          <p:cNvPr id="15366" name="文本框 5"/>
          <p:cNvSpPr txBox="1"/>
          <p:nvPr/>
        </p:nvSpPr>
        <p:spPr>
          <a:xfrm>
            <a:off x="1021603" y="408805"/>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2499469" y="447053"/>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839416" y="1124744"/>
            <a:ext cx="11017224" cy="4570482"/>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a:solidFill>
                  <a:srgbClr val="FF0000"/>
                </a:solidFill>
                <a:latin typeface="Times New Roman" panose="02020603050405020304" pitchFamily="18" charset="0"/>
                <a:cs typeface="Times New Roman" panose="02020603050405020304" pitchFamily="18" charset="0"/>
              </a:rPr>
              <a:t>：</a:t>
            </a:r>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1.</a:t>
            </a:r>
            <a:r>
              <a:rPr lang="zh-CN" altLang="en-US" b="1" dirty="0"/>
              <a:t>我是李华，一名刚修完你们广受欢迎的网络课程</a:t>
            </a:r>
            <a:r>
              <a:rPr lang="en-US" altLang="zh-CN" b="1" dirty="0"/>
              <a:t>——</a:t>
            </a:r>
            <a:r>
              <a:rPr lang="zh-CN" altLang="en-US" b="1" dirty="0"/>
              <a:t>交际英语口语的学生。</a:t>
            </a:r>
            <a:endParaRPr lang="zh-CN" altLang="en-US" b="1" dirty="0"/>
          </a:p>
          <a:p>
            <a:pPr algn="just"/>
            <a:endParaRPr lang="en-US" altLang="zh-CN" dirty="0"/>
          </a:p>
          <a:p>
            <a:pPr algn="just"/>
            <a:r>
              <a:rPr lang="en-US" altLang="zh-CN" dirty="0"/>
              <a:t>I’m Li Hua, a student _____________ your ________ </a:t>
            </a:r>
            <a:r>
              <a:rPr lang="en-US" altLang="zh-CN" dirty="0">
                <a:solidFill>
                  <a:srgbClr val="0000FF"/>
                </a:solidFill>
              </a:rPr>
              <a:t>online course</a:t>
            </a:r>
            <a:r>
              <a:rPr lang="en-US" altLang="zh-CN" dirty="0"/>
              <a:t> — </a:t>
            </a:r>
            <a:r>
              <a:rPr lang="en-US" altLang="zh-CN" dirty="0">
                <a:solidFill>
                  <a:srgbClr val="0000FF"/>
                </a:solidFill>
              </a:rPr>
              <a:t>Spoken English for Communication</a:t>
            </a:r>
            <a:r>
              <a:rPr lang="en-US" altLang="zh-CN" dirty="0"/>
              <a:t>.</a:t>
            </a:r>
            <a:endParaRPr lang="en-US" altLang="zh-CN" dirty="0"/>
          </a:p>
          <a:p>
            <a:pPr algn="just"/>
            <a:r>
              <a:rPr lang="en-US" altLang="zh-CN" sz="2100" b="1" dirty="0">
                <a:latin typeface="Times New Roman" panose="02020603050405020304" pitchFamily="18" charset="0"/>
                <a:cs typeface="Times New Roman" panose="02020603050405020304" pitchFamily="18" charset="0"/>
              </a:rPr>
              <a:t> </a:t>
            </a:r>
            <a:r>
              <a:rPr lang="zh-CN" altLang="en-US" sz="2100" b="1" dirty="0">
                <a:latin typeface="Times New Roman" panose="02020603050405020304" pitchFamily="18" charset="0"/>
                <a:cs typeface="Times New Roman" panose="02020603050405020304" pitchFamily="18" charset="0"/>
              </a:rPr>
              <a:t>课程还可以写：</a:t>
            </a:r>
            <a:r>
              <a:rPr lang="en-US" altLang="zh-CN" sz="2100" b="1" dirty="0">
                <a:latin typeface="Times New Roman" panose="02020603050405020304" pitchFamily="18" charset="0"/>
                <a:cs typeface="Times New Roman" panose="02020603050405020304" pitchFamily="18" charset="0"/>
              </a:rPr>
              <a:t>America Society and Culture,    American Literature</a:t>
            </a:r>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                             Business English,                  English Writing Skills</a:t>
            </a:r>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                      </a:t>
            </a:r>
            <a:r>
              <a:rPr lang="en-US" altLang="zh-CN" sz="2100" b="1" dirty="0" smtClean="0">
                <a:latin typeface="Times New Roman" panose="02020603050405020304" pitchFamily="18" charset="0"/>
                <a:cs typeface="Times New Roman" panose="02020603050405020304" pitchFamily="18" charset="0"/>
              </a:rPr>
              <a:t>       English </a:t>
            </a:r>
            <a:r>
              <a:rPr lang="en-US" altLang="zh-CN" sz="2100" b="1" dirty="0">
                <a:latin typeface="Times New Roman" panose="02020603050405020304" pitchFamily="18" charset="0"/>
                <a:cs typeface="Times New Roman" panose="02020603050405020304" pitchFamily="18" charset="0"/>
              </a:rPr>
              <a:t>course for Listening and Oral Presentation</a:t>
            </a:r>
            <a:endParaRPr lang="en-US" altLang="zh-CN" sz="2100" b="1" dirty="0">
              <a:latin typeface="Times New Roman" panose="02020603050405020304" pitchFamily="18" charset="0"/>
              <a:cs typeface="Times New Roman" panose="02020603050405020304" pitchFamily="18" charset="0"/>
            </a:endParaRPr>
          </a:p>
          <a:p>
            <a:pPr algn="just"/>
            <a:endParaRPr lang="en-US" altLang="zh-CN" sz="2100" b="1" dirty="0">
              <a:latin typeface="Times New Roman" panose="02020603050405020304" pitchFamily="18" charset="0"/>
              <a:cs typeface="Times New Roman" panose="02020603050405020304" pitchFamily="18" charset="0"/>
            </a:endParaRPr>
          </a:p>
          <a:p>
            <a:pPr algn="just"/>
            <a:r>
              <a:rPr lang="en-US" altLang="zh-CN" sz="2100" b="1" dirty="0">
                <a:latin typeface="Times New Roman" panose="02020603050405020304" pitchFamily="18" charset="0"/>
                <a:cs typeface="Times New Roman" panose="02020603050405020304" pitchFamily="18" charset="0"/>
              </a:rPr>
              <a:t>2.</a:t>
            </a:r>
            <a:r>
              <a:rPr lang="zh-CN" altLang="en-US" b="1" dirty="0"/>
              <a:t>我写信给你是带着诚意为了给你一些</a:t>
            </a:r>
            <a:r>
              <a:rPr lang="zh-CN" altLang="en-US" b="1" dirty="0" smtClean="0"/>
              <a:t>反馈。</a:t>
            </a:r>
            <a:endParaRPr lang="en-US" altLang="zh-CN" b="1" dirty="0"/>
          </a:p>
          <a:p>
            <a:pPr algn="just"/>
            <a:endParaRPr lang="en-US" altLang="zh-CN" sz="2100"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I am writing to give you  some _________ sincerely/with sincerity</a:t>
            </a:r>
            <a:r>
              <a:rPr lang="en-US" altLang="zh-CN" b="1" dirty="0">
                <a:latin typeface="Times New Roman" panose="02020603050405020304" pitchFamily="18" charset="0"/>
                <a:cs typeface="Times New Roman" panose="02020603050405020304" pitchFamily="18" charset="0"/>
              </a:rPr>
              <a:t>.</a:t>
            </a:r>
            <a:endParaRPr lang="en-US" altLang="zh-CN" b="1" dirty="0">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5" name="云形 4"/>
          <p:cNvSpPr/>
          <p:nvPr/>
        </p:nvSpPr>
        <p:spPr>
          <a:xfrm>
            <a:off x="5602884" y="470647"/>
            <a:ext cx="5213102" cy="8596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首段：背景（自我介绍</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具体课程</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学校）</a:t>
            </a:r>
            <a:r>
              <a:rPr lang="en-US" altLang="zh-CN" sz="2100" b="1" dirty="0">
                <a:latin typeface="楷体" panose="02010609060101010101" charset="-122"/>
                <a:ea typeface="楷体" panose="02010609060101010101" charset="-122"/>
              </a:rPr>
              <a:t>+</a:t>
            </a:r>
            <a:r>
              <a:rPr lang="zh-CN" altLang="en-US" sz="2100" b="1" dirty="0">
                <a:latin typeface="楷体" panose="02010609060101010101" charset="-122"/>
                <a:ea typeface="楷体" panose="02010609060101010101" charset="-122"/>
              </a:rPr>
              <a:t>提出反馈</a:t>
            </a:r>
            <a:endParaRPr lang="zh-CN" altLang="en-US" sz="2100" b="1" dirty="0">
              <a:latin typeface="楷体" panose="02010609060101010101" charset="-122"/>
              <a:ea typeface="楷体" panose="02010609060101010101" charset="-122"/>
            </a:endParaRPr>
          </a:p>
        </p:txBody>
      </p:sp>
      <p:sp>
        <p:nvSpPr>
          <p:cNvPr id="10" name="文本框 9"/>
          <p:cNvSpPr txBox="1"/>
          <p:nvPr/>
        </p:nvSpPr>
        <p:spPr>
          <a:xfrm>
            <a:off x="3675770" y="1888679"/>
            <a:ext cx="2672258" cy="369332"/>
          </a:xfrm>
          <a:prstGeom prst="rect">
            <a:avLst/>
          </a:prstGeom>
          <a:noFill/>
        </p:spPr>
        <p:txBody>
          <a:bodyPr wrap="square">
            <a:spAutoFit/>
          </a:bodyPr>
          <a:lstStyle/>
          <a:p>
            <a:r>
              <a:rPr lang="en-US" altLang="zh-CN" sz="1800" dirty="0">
                <a:solidFill>
                  <a:srgbClr val="FF0000"/>
                </a:solidFill>
              </a:rPr>
              <a:t>having just </a:t>
            </a:r>
            <a:r>
              <a:rPr lang="en-US" altLang="zh-CN" sz="1800" dirty="0" smtClean="0">
                <a:solidFill>
                  <a:srgbClr val="FF0000"/>
                </a:solidFill>
              </a:rPr>
              <a:t>completed </a:t>
            </a:r>
            <a:endParaRPr lang="zh-CN" altLang="en-US" dirty="0">
              <a:solidFill>
                <a:srgbClr val="FF0000"/>
              </a:solidFill>
            </a:endParaRPr>
          </a:p>
        </p:txBody>
      </p:sp>
      <p:sp>
        <p:nvSpPr>
          <p:cNvPr id="11" name="文本框 10"/>
          <p:cNvSpPr txBox="1"/>
          <p:nvPr/>
        </p:nvSpPr>
        <p:spPr>
          <a:xfrm>
            <a:off x="3675770" y="2241546"/>
            <a:ext cx="2270822" cy="369332"/>
          </a:xfrm>
          <a:prstGeom prst="rect">
            <a:avLst/>
          </a:prstGeom>
          <a:noFill/>
        </p:spPr>
        <p:txBody>
          <a:bodyPr wrap="square">
            <a:spAutoFit/>
          </a:bodyPr>
          <a:lstStyle/>
          <a:p>
            <a:r>
              <a:rPr lang="en-US" altLang="zh-CN" sz="1800" dirty="0">
                <a:solidFill>
                  <a:srgbClr val="FF0000"/>
                </a:solidFill>
              </a:rPr>
              <a:t>who has just finished </a:t>
            </a:r>
            <a:endParaRPr lang="zh-CN" altLang="en-US" dirty="0">
              <a:solidFill>
                <a:srgbClr val="FF0000"/>
              </a:solidFill>
            </a:endParaRPr>
          </a:p>
        </p:txBody>
      </p:sp>
      <p:sp>
        <p:nvSpPr>
          <p:cNvPr id="12" name="文本框 11"/>
          <p:cNvSpPr txBox="1"/>
          <p:nvPr/>
        </p:nvSpPr>
        <p:spPr>
          <a:xfrm>
            <a:off x="6563743" y="2205172"/>
            <a:ext cx="1080120" cy="369332"/>
          </a:xfrm>
          <a:prstGeom prst="rect">
            <a:avLst/>
          </a:prstGeom>
          <a:noFill/>
        </p:spPr>
        <p:txBody>
          <a:bodyPr wrap="square">
            <a:spAutoFit/>
          </a:bodyPr>
          <a:lstStyle/>
          <a:p>
            <a:r>
              <a:rPr lang="en-US" altLang="zh-CN" sz="1800" dirty="0">
                <a:solidFill>
                  <a:srgbClr val="FF0000"/>
                </a:solidFill>
              </a:rPr>
              <a:t>popular</a:t>
            </a:r>
            <a:endParaRPr lang="zh-CN" altLang="en-US" dirty="0">
              <a:solidFill>
                <a:srgbClr val="FF0000"/>
              </a:solidFill>
            </a:endParaRPr>
          </a:p>
        </p:txBody>
      </p:sp>
      <p:sp>
        <p:nvSpPr>
          <p:cNvPr id="13" name="文本框 12"/>
          <p:cNvSpPr txBox="1"/>
          <p:nvPr/>
        </p:nvSpPr>
        <p:spPr>
          <a:xfrm>
            <a:off x="6463693" y="1898279"/>
            <a:ext cx="1584176" cy="369332"/>
          </a:xfrm>
          <a:prstGeom prst="rect">
            <a:avLst/>
          </a:prstGeom>
          <a:noFill/>
        </p:spPr>
        <p:txBody>
          <a:bodyPr wrap="square">
            <a:spAutoFit/>
          </a:bodyPr>
          <a:lstStyle/>
          <a:p>
            <a:r>
              <a:rPr lang="en-US" altLang="zh-CN" sz="1800" dirty="0">
                <a:solidFill>
                  <a:srgbClr val="FF0000"/>
                </a:solidFill>
              </a:rPr>
              <a:t>well-received</a:t>
            </a:r>
            <a:endParaRPr lang="zh-CN" altLang="en-US" dirty="0">
              <a:solidFill>
                <a:srgbClr val="FF0000"/>
              </a:solidFill>
            </a:endParaRPr>
          </a:p>
        </p:txBody>
      </p:sp>
      <p:sp>
        <p:nvSpPr>
          <p:cNvPr id="14" name="文本框 13"/>
          <p:cNvSpPr txBox="1"/>
          <p:nvPr/>
        </p:nvSpPr>
        <p:spPr>
          <a:xfrm>
            <a:off x="4811181" y="4794721"/>
            <a:ext cx="2016224" cy="461665"/>
          </a:xfrm>
          <a:prstGeom prst="rect">
            <a:avLst/>
          </a:prstGeom>
          <a:noFill/>
        </p:spPr>
        <p:txBody>
          <a:bodyPr wrap="square">
            <a:spAutoFit/>
          </a:bodyPr>
          <a:lstStyle/>
          <a:p>
            <a:r>
              <a:rPr lang="en-US" altLang="zh-CN" dirty="0">
                <a:solidFill>
                  <a:srgbClr val="FF0000"/>
                </a:solidFill>
              </a:rPr>
              <a:t>feedback</a:t>
            </a:r>
            <a:endParaRPr lang="zh-CN" altLang="en-US" dirty="0">
              <a:solidFill>
                <a:srgbClr val="FF0000"/>
              </a:solidFill>
            </a:endParaRPr>
          </a:p>
        </p:txBody>
      </p:sp>
      <p:sp>
        <p:nvSpPr>
          <p:cNvPr id="15" name="文本框 14"/>
          <p:cNvSpPr txBox="1"/>
          <p:nvPr/>
        </p:nvSpPr>
        <p:spPr>
          <a:xfrm>
            <a:off x="623392" y="5314444"/>
            <a:ext cx="10945216" cy="1200329"/>
          </a:xfrm>
          <a:prstGeom prst="rect">
            <a:avLst/>
          </a:prstGeom>
          <a:noFill/>
        </p:spPr>
        <p:txBody>
          <a:bodyPr wrap="square">
            <a:spAutoFit/>
          </a:bodyPr>
          <a:lstStyle/>
          <a:p>
            <a:pPr algn="just"/>
            <a:r>
              <a:rPr lang="zh-CN" altLang="en-US" dirty="0">
                <a:solidFill>
                  <a:srgbClr val="FF0000"/>
                </a:solidFill>
              </a:rPr>
              <a:t>合并：</a:t>
            </a:r>
            <a:r>
              <a:rPr lang="en-US" altLang="zh-CN" dirty="0">
                <a:solidFill>
                  <a:srgbClr val="FF0000"/>
                </a:solidFill>
              </a:rPr>
              <a:t>①I’m Li Hua, a student having just finished your well-received online course — Spoken English for Communication, and </a:t>
            </a:r>
            <a:r>
              <a:rPr lang="en-US" altLang="zh-CN" dirty="0">
                <a:solidFill>
                  <a:srgbClr val="FF0000"/>
                </a:solidFill>
                <a:latin typeface="Times New Roman" panose="02020603050405020304" pitchFamily="18" charset="0"/>
                <a:cs typeface="Times New Roman" panose="02020603050405020304" pitchFamily="18" charset="0"/>
              </a:rPr>
              <a:t>I am writing to give you  some feedback sincerely/with sincerity.</a:t>
            </a:r>
            <a:endParaRPr lang="en-US" altLang="zh-CN" dirty="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8710" y="3181259"/>
            <a:ext cx="10093793" cy="2246769"/>
          </a:xfrm>
          <a:prstGeom prst="rect">
            <a:avLst/>
          </a:prstGeom>
        </p:spPr>
        <p:txBody>
          <a:bodyPr wrap="square">
            <a:spAutoFit/>
          </a:bodyPr>
          <a:lstStyle/>
          <a:p>
            <a:r>
              <a:rPr lang="zh-CN" altLang="en-US" sz="2800" dirty="0"/>
              <a:t>③</a:t>
            </a:r>
            <a:r>
              <a:rPr lang="en-US" altLang="zh-CN" sz="2800" dirty="0"/>
              <a:t>I’m Li Hua, a student from University of Cambridge.  Having Finished the provided online courses, I ________ _____________ (</a:t>
            </a:r>
            <a:r>
              <a:rPr lang="zh-CN" altLang="en-US" dirty="0"/>
              <a:t>迫不及待地想与你们传达</a:t>
            </a:r>
            <a:r>
              <a:rPr lang="en-US" altLang="zh-CN" dirty="0"/>
              <a:t>/</a:t>
            </a:r>
            <a:r>
              <a:rPr lang="zh-CN" altLang="en-US" dirty="0"/>
              <a:t>分享我的感受</a:t>
            </a:r>
            <a:r>
              <a:rPr lang="en-US" altLang="zh-CN" sz="2800" dirty="0"/>
              <a:t>) my expression of them and _____ __________________ (</a:t>
            </a:r>
            <a:r>
              <a:rPr lang="zh-CN" altLang="en-US" sz="2000" dirty="0"/>
              <a:t>提供一些相关的建议</a:t>
            </a:r>
            <a:r>
              <a:rPr lang="en-US" altLang="zh-CN" sz="2800" dirty="0"/>
              <a:t>).</a:t>
            </a:r>
            <a:br>
              <a:rPr lang="en-US" altLang="zh-CN" sz="2800" dirty="0"/>
            </a:br>
            <a:endParaRPr lang="zh-CN" altLang="en-US" sz="2800" dirty="0"/>
          </a:p>
        </p:txBody>
      </p:sp>
      <p:sp>
        <p:nvSpPr>
          <p:cNvPr id="6" name="文本框 5"/>
          <p:cNvSpPr txBox="1"/>
          <p:nvPr/>
        </p:nvSpPr>
        <p:spPr>
          <a:xfrm>
            <a:off x="6270537" y="3621905"/>
            <a:ext cx="3905870" cy="461665"/>
          </a:xfrm>
          <a:prstGeom prst="rect">
            <a:avLst/>
          </a:prstGeom>
          <a:noFill/>
        </p:spPr>
        <p:txBody>
          <a:bodyPr wrap="square">
            <a:spAutoFit/>
          </a:bodyPr>
          <a:lstStyle/>
          <a:p>
            <a:r>
              <a:rPr lang="en-US" altLang="zh-CN" dirty="0">
                <a:solidFill>
                  <a:srgbClr val="FF0000"/>
                </a:solidFill>
              </a:rPr>
              <a:t>can’t wait to convey/share </a:t>
            </a:r>
            <a:endParaRPr lang="zh-CN" altLang="en-US" dirty="0"/>
          </a:p>
        </p:txBody>
      </p:sp>
      <p:sp>
        <p:nvSpPr>
          <p:cNvPr id="8" name="文本框 7"/>
          <p:cNvSpPr txBox="1"/>
          <p:nvPr/>
        </p:nvSpPr>
        <p:spPr>
          <a:xfrm>
            <a:off x="644421" y="4462029"/>
            <a:ext cx="4688483" cy="461665"/>
          </a:xfrm>
          <a:prstGeom prst="rect">
            <a:avLst/>
          </a:prstGeom>
          <a:noFill/>
        </p:spPr>
        <p:txBody>
          <a:bodyPr wrap="square">
            <a:spAutoFit/>
          </a:bodyPr>
          <a:lstStyle/>
          <a:p>
            <a:r>
              <a:rPr lang="en-US" altLang="zh-CN" dirty="0">
                <a:solidFill>
                  <a:srgbClr val="FF0000"/>
                </a:solidFill>
              </a:rPr>
              <a:t>offer some relevant suggestions</a:t>
            </a:r>
            <a:endParaRPr lang="zh-CN" altLang="en-US" dirty="0">
              <a:solidFill>
                <a:srgbClr val="FF0000"/>
              </a:solidFill>
            </a:endParaRPr>
          </a:p>
        </p:txBody>
      </p:sp>
      <p:sp>
        <p:nvSpPr>
          <p:cNvPr id="11" name="矩形 10"/>
          <p:cNvSpPr/>
          <p:nvPr/>
        </p:nvSpPr>
        <p:spPr>
          <a:xfrm>
            <a:off x="1046850" y="4985882"/>
            <a:ext cx="8265207" cy="1354217"/>
          </a:xfrm>
          <a:prstGeom prst="rect">
            <a:avLst/>
          </a:prstGeom>
        </p:spPr>
        <p:txBody>
          <a:bodyPr wrap="square">
            <a:spAutoFit/>
          </a:bodyPr>
          <a:lstStyle/>
          <a:p>
            <a:r>
              <a:rPr lang="zh-CN" altLang="zh-CN" sz="1800" b="1" dirty="0"/>
              <a:t>国外某大学</a:t>
            </a:r>
            <a:r>
              <a:rPr lang="zh-CN" altLang="zh-CN" sz="1600" dirty="0"/>
              <a:t>的网络课程学习：</a:t>
            </a:r>
            <a:endParaRPr lang="en-US" altLang="zh-CN" sz="1600" dirty="0"/>
          </a:p>
          <a:p>
            <a:r>
              <a:rPr lang="en-US" altLang="zh-CN" sz="1600" dirty="0"/>
              <a:t>                Stanford University</a:t>
            </a:r>
            <a:r>
              <a:rPr lang="zh-CN" altLang="zh-CN" sz="1600" dirty="0"/>
              <a:t>（斯坦福大学）；</a:t>
            </a:r>
            <a:endParaRPr lang="en-US" altLang="zh-CN" sz="1600" dirty="0"/>
          </a:p>
          <a:p>
            <a:r>
              <a:rPr lang="en-US" altLang="zh-CN" sz="1600" dirty="0"/>
              <a:t>                Harvard University</a:t>
            </a:r>
            <a:r>
              <a:rPr lang="zh-CN" altLang="zh-CN" sz="1600" dirty="0"/>
              <a:t>（哈佛大学）；</a:t>
            </a:r>
            <a:endParaRPr lang="en-US" altLang="zh-CN" sz="1600" dirty="0"/>
          </a:p>
          <a:p>
            <a:r>
              <a:rPr lang="en-US" altLang="zh-CN" sz="1600" dirty="0"/>
              <a:t>                University of Cambridge</a:t>
            </a:r>
            <a:r>
              <a:rPr lang="zh-CN" altLang="zh-CN" sz="1600" dirty="0"/>
              <a:t>（剑桥大学）；</a:t>
            </a:r>
            <a:endParaRPr lang="en-US" altLang="zh-CN" sz="1600" dirty="0"/>
          </a:p>
          <a:p>
            <a:r>
              <a:rPr lang="en-US" altLang="zh-CN" sz="1600" dirty="0"/>
              <a:t>                University of Oxford(</a:t>
            </a:r>
            <a:r>
              <a:rPr lang="zh-CN" altLang="zh-CN" sz="1600" dirty="0"/>
              <a:t>牛津大学）等。</a:t>
            </a:r>
            <a:endParaRPr lang="zh-CN" altLang="zh-CN" sz="1600" dirty="0"/>
          </a:p>
        </p:txBody>
      </p:sp>
      <p:sp>
        <p:nvSpPr>
          <p:cNvPr id="13" name="文本框 12"/>
          <p:cNvSpPr txBox="1"/>
          <p:nvPr/>
        </p:nvSpPr>
        <p:spPr>
          <a:xfrm>
            <a:off x="610631" y="1003559"/>
            <a:ext cx="4650920" cy="461665"/>
          </a:xfrm>
          <a:prstGeom prst="rect">
            <a:avLst/>
          </a:prstGeom>
          <a:noFill/>
        </p:spPr>
        <p:txBody>
          <a:bodyPr wrap="square">
            <a:spAutoFit/>
          </a:bodyPr>
          <a:lstStyle/>
          <a:p>
            <a:r>
              <a:rPr lang="zh-CN" altLang="en-US" b="1" dirty="0">
                <a:solidFill>
                  <a:srgbClr val="FF0000"/>
                </a:solidFill>
              </a:rPr>
              <a:t>自我介绍：具体化学校</a:t>
            </a:r>
            <a:endParaRPr lang="zh-CN" altLang="en-US" b="1" dirty="0">
              <a:solidFill>
                <a:srgbClr val="FF0000"/>
              </a:solidFill>
            </a:endParaRPr>
          </a:p>
        </p:txBody>
      </p:sp>
      <p:pic>
        <p:nvPicPr>
          <p:cNvPr id="14" name="图片 14"/>
          <p:cNvPicPr>
            <a:picLocks noGrp="1" noChangeAspect="1"/>
          </p:cNvPicPr>
          <p:nvPr/>
        </p:nvPicPr>
        <p:blipFill>
          <a:blip r:embed="rId1"/>
          <a:stretch>
            <a:fillRect/>
          </a:stretch>
        </p:blipFill>
        <p:spPr>
          <a:xfrm>
            <a:off x="661392" y="404664"/>
            <a:ext cx="538163" cy="538163"/>
          </a:xfrm>
          <a:prstGeom prst="rect">
            <a:avLst/>
          </a:prstGeom>
          <a:noFill/>
          <a:ln w="9525">
            <a:noFill/>
          </a:ln>
        </p:spPr>
      </p:pic>
      <p:sp>
        <p:nvSpPr>
          <p:cNvPr id="15" name="文本框 5"/>
          <p:cNvSpPr txBox="1"/>
          <p:nvPr/>
        </p:nvSpPr>
        <p:spPr>
          <a:xfrm>
            <a:off x="1199456" y="408807"/>
            <a:ext cx="1749197"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Beginning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6" name="文本框 6"/>
          <p:cNvSpPr txBox="1"/>
          <p:nvPr/>
        </p:nvSpPr>
        <p:spPr>
          <a:xfrm>
            <a:off x="2677322" y="447055"/>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Para.1)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pic>
        <p:nvPicPr>
          <p:cNvPr id="5" name="图片 4"/>
          <p:cNvPicPr>
            <a:picLocks noChangeAspect="1"/>
          </p:cNvPicPr>
          <p:nvPr/>
        </p:nvPicPr>
        <p:blipFill>
          <a:blip r:embed="rId2"/>
          <a:stretch>
            <a:fillRect/>
          </a:stretch>
        </p:blipFill>
        <p:spPr>
          <a:xfrm>
            <a:off x="8991985" y="451423"/>
            <a:ext cx="2538623" cy="1247879"/>
          </a:xfrm>
          <a:prstGeom prst="rect">
            <a:avLst/>
          </a:prstGeom>
        </p:spPr>
      </p:pic>
      <p:sp>
        <p:nvSpPr>
          <p:cNvPr id="17" name="文本框 16"/>
          <p:cNvSpPr txBox="1"/>
          <p:nvPr/>
        </p:nvSpPr>
        <p:spPr>
          <a:xfrm>
            <a:off x="644422" y="2102777"/>
            <a:ext cx="10780170" cy="954107"/>
          </a:xfrm>
          <a:prstGeom prst="rect">
            <a:avLst/>
          </a:prstGeom>
          <a:noFill/>
        </p:spPr>
        <p:txBody>
          <a:bodyPr wrap="square">
            <a:spAutoFit/>
          </a:bodyPr>
          <a:lstStyle/>
          <a:p>
            <a:r>
              <a:rPr lang="zh-CN" altLang="en-US" sz="2800" dirty="0"/>
              <a:t>  </a:t>
            </a:r>
            <a:r>
              <a:rPr lang="en-US" altLang="zh-CN" sz="2800" dirty="0"/>
              <a:t>_______________ the online courses in </a:t>
            </a:r>
            <a:r>
              <a:rPr lang="en-US" altLang="zh-CN" sz="2800" dirty="0">
                <a:solidFill>
                  <a:srgbClr val="0000FF"/>
                </a:solidFill>
              </a:rPr>
              <a:t>Stanford</a:t>
            </a:r>
            <a:r>
              <a:rPr lang="en-US" altLang="zh-CN" sz="2800" dirty="0"/>
              <a:t>, I’m writing to give some feedback on it with sincerity.</a:t>
            </a:r>
            <a:endParaRPr lang="en-US" altLang="zh-CN" sz="2800" dirty="0"/>
          </a:p>
        </p:txBody>
      </p:sp>
      <p:sp>
        <p:nvSpPr>
          <p:cNvPr id="18" name="文本框 17"/>
          <p:cNvSpPr txBox="1"/>
          <p:nvPr/>
        </p:nvSpPr>
        <p:spPr>
          <a:xfrm>
            <a:off x="618888" y="1628801"/>
            <a:ext cx="4650920" cy="461665"/>
          </a:xfrm>
          <a:prstGeom prst="rect">
            <a:avLst/>
          </a:prstGeom>
          <a:noFill/>
        </p:spPr>
        <p:txBody>
          <a:bodyPr wrap="square">
            <a:spAutoFit/>
          </a:bodyPr>
          <a:lstStyle/>
          <a:p>
            <a:r>
              <a:rPr lang="zh-CN" altLang="zh-CN" dirty="0"/>
              <a:t>②</a:t>
            </a:r>
            <a:r>
              <a:rPr lang="zh-CN" altLang="en-US" b="1" dirty="0">
                <a:solidFill>
                  <a:srgbClr val="FF0000"/>
                </a:solidFill>
              </a:rPr>
              <a:t>运用非谓语动词</a:t>
            </a:r>
            <a:endParaRPr lang="zh-CN" altLang="en-US" b="1" dirty="0">
              <a:solidFill>
                <a:srgbClr val="FF0000"/>
              </a:solidFill>
            </a:endParaRPr>
          </a:p>
        </p:txBody>
      </p:sp>
      <p:sp>
        <p:nvSpPr>
          <p:cNvPr id="19" name="文本框 18"/>
          <p:cNvSpPr txBox="1"/>
          <p:nvPr/>
        </p:nvSpPr>
        <p:spPr>
          <a:xfrm>
            <a:off x="898750" y="2079209"/>
            <a:ext cx="2450305" cy="461665"/>
          </a:xfrm>
          <a:prstGeom prst="rect">
            <a:avLst/>
          </a:prstGeom>
          <a:noFill/>
        </p:spPr>
        <p:txBody>
          <a:bodyPr wrap="square">
            <a:spAutoFit/>
          </a:bodyPr>
          <a:lstStyle/>
          <a:p>
            <a:r>
              <a:rPr lang="en-US" altLang="zh-CN" dirty="0">
                <a:solidFill>
                  <a:srgbClr val="FF0000"/>
                </a:solidFill>
              </a:rPr>
              <a:t>Having finished </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13"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551384" y="442565"/>
            <a:ext cx="538163" cy="538163"/>
          </a:xfrm>
          <a:prstGeom prst="rect">
            <a:avLst/>
          </a:prstGeom>
          <a:noFill/>
          <a:ln w="9525">
            <a:noFill/>
          </a:ln>
        </p:spPr>
      </p:pic>
      <p:sp>
        <p:nvSpPr>
          <p:cNvPr id="15366" name="文本框 5"/>
          <p:cNvSpPr txBox="1"/>
          <p:nvPr/>
        </p:nvSpPr>
        <p:spPr>
          <a:xfrm>
            <a:off x="1089547" y="480813"/>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919535" y="499938"/>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767408" y="1124745"/>
            <a:ext cx="10513168" cy="4662815"/>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a:t>
            </a:r>
            <a:r>
              <a:rPr lang="zh-CN" altLang="en-US" sz="2100" b="1" dirty="0">
                <a:solidFill>
                  <a:srgbClr val="FF0000"/>
                </a:solidFill>
                <a:latin typeface="Times New Roman" panose="02020603050405020304" pitchFamily="18" charset="0"/>
                <a:cs typeface="Times New Roman" panose="02020603050405020304" pitchFamily="18" charset="0"/>
              </a:rPr>
              <a:t>：</a:t>
            </a:r>
            <a:r>
              <a:rPr lang="zh-CN" altLang="en-US" b="1" dirty="0">
                <a:solidFill>
                  <a:srgbClr val="FF0000"/>
                </a:solidFill>
              </a:rPr>
              <a:t>先正面评价，后美中不足，提建议</a:t>
            </a:r>
            <a:endParaRPr lang="en-US" altLang="zh-CN" b="1" dirty="0">
              <a:solidFill>
                <a:srgbClr val="FF0000"/>
              </a:solidFill>
            </a:endParaRPr>
          </a:p>
          <a:p>
            <a:r>
              <a:rPr lang="en-US" altLang="zh-CN" sz="2100" b="1" dirty="0">
                <a:solidFill>
                  <a:srgbClr val="FF0000"/>
                </a:solidFill>
                <a:latin typeface="Times New Roman" panose="02020603050405020304" pitchFamily="18" charset="0"/>
                <a:cs typeface="Times New Roman" panose="02020603050405020304" pitchFamily="18" charset="0"/>
              </a:rPr>
              <a:t>                                </a:t>
            </a:r>
            <a:r>
              <a:rPr lang="zh-CN" altLang="en-US" b="1" dirty="0">
                <a:solidFill>
                  <a:srgbClr val="FF0000"/>
                </a:solidFill>
              </a:rPr>
              <a:t>先总体印象，</a:t>
            </a:r>
            <a:r>
              <a:rPr lang="zh-CN" altLang="en-US" b="1" dirty="0" smtClean="0">
                <a:solidFill>
                  <a:srgbClr val="FF0000"/>
                </a:solidFill>
              </a:rPr>
              <a:t>再拓展细节</a:t>
            </a:r>
            <a:endParaRPr lang="en-US" altLang="zh-CN" b="1" dirty="0" smtClean="0">
              <a:solidFill>
                <a:srgbClr val="FF0000"/>
              </a:solidFill>
            </a:endParaRPr>
          </a:p>
          <a:p>
            <a:r>
              <a:rPr lang="en-US" altLang="zh-CN" sz="2100" b="1" dirty="0" smtClean="0">
                <a:latin typeface="Times New Roman" panose="02020603050405020304" pitchFamily="18" charset="0"/>
                <a:cs typeface="Times New Roman" panose="02020603050405020304" pitchFamily="18" charset="0"/>
              </a:rPr>
              <a:t>1</a:t>
            </a:r>
            <a:r>
              <a:rPr lang="en-US" altLang="zh-CN" sz="2100" b="1" dirty="0">
                <a:latin typeface="Times New Roman" panose="02020603050405020304" pitchFamily="18" charset="0"/>
                <a:cs typeface="Times New Roman" panose="02020603050405020304" pitchFamily="18" charset="0"/>
              </a:rPr>
              <a:t>.</a:t>
            </a:r>
            <a:r>
              <a:rPr lang="zh-CN" altLang="en-US" dirty="0"/>
              <a:t>总的来说，我在斯坦福大学上的每一门课都让我印象深刻，也很有见地。</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2.</a:t>
            </a:r>
            <a:r>
              <a:rPr lang="zh-CN" altLang="en-US" dirty="0"/>
              <a:t>就我个人而言，我从课程中获益良多，尤其是我的发音有了很大的提高。</a:t>
            </a:r>
            <a:endParaRPr lang="en-US" altLang="zh-CN" dirty="0"/>
          </a:p>
          <a:p>
            <a:r>
              <a:rPr lang="en-US" altLang="zh-CN" dirty="0"/>
              <a:t>    Personally, I’ve </a:t>
            </a:r>
            <a:r>
              <a:rPr lang="en-US" altLang="zh-CN" dirty="0">
                <a:solidFill>
                  <a:srgbClr val="FF0000"/>
                </a:solidFill>
              </a:rPr>
              <a:t>benefit</a:t>
            </a:r>
            <a:r>
              <a:rPr lang="en-US" altLang="zh-CN" dirty="0"/>
              <a:t>ed </a:t>
            </a:r>
            <a:r>
              <a:rPr lang="en-US" altLang="zh-CN" dirty="0">
                <a:solidFill>
                  <a:srgbClr val="0000FF"/>
                </a:solidFill>
              </a:rPr>
              <a:t>a great deal </a:t>
            </a:r>
            <a:r>
              <a:rPr lang="en-US" altLang="zh-CN" dirty="0">
                <a:solidFill>
                  <a:srgbClr val="FF0000"/>
                </a:solidFill>
              </a:rPr>
              <a:t>from </a:t>
            </a:r>
            <a:r>
              <a:rPr lang="en-US" altLang="zh-CN" dirty="0"/>
              <a:t>the course, with my pronunciation in particular considerably improved. </a:t>
            </a:r>
            <a:endParaRPr lang="en-US" altLang="zh-CN" dirty="0"/>
          </a:p>
          <a:p>
            <a:endParaRPr lang="en-US" altLang="zh-CN" b="1" dirty="0">
              <a:solidFill>
                <a:srgbClr val="FF0000"/>
              </a:solidFill>
              <a:latin typeface="Times New Roman" panose="02020603050405020304" pitchFamily="18" charset="0"/>
              <a:cs typeface="Times New Roman" panose="02020603050405020304" pitchFamily="18" charset="0"/>
            </a:endParaRPr>
          </a:p>
          <a:p>
            <a:r>
              <a:rPr lang="en-US" altLang="zh-CN" b="1" dirty="0">
                <a:latin typeface="Times New Roman" panose="02020603050405020304" pitchFamily="18" charset="0"/>
                <a:cs typeface="Times New Roman" panose="02020603050405020304" pitchFamily="18" charset="0"/>
              </a:rPr>
              <a:t>3.</a:t>
            </a:r>
            <a:r>
              <a:rPr lang="zh-CN" altLang="en-US" dirty="0"/>
              <a:t>更重要的是，我已经建立了说英语的信心，这反过来有助于我说英语的流利。</a:t>
            </a:r>
            <a:endParaRPr lang="en-US" altLang="zh-CN" sz="2100" b="1" dirty="0">
              <a:solidFill>
                <a:srgbClr val="FF0000"/>
              </a:solidFill>
              <a:latin typeface="Times New Roman" panose="02020603050405020304" pitchFamily="18" charset="0"/>
              <a:cs typeface="Times New Roman" panose="02020603050405020304" pitchFamily="18" charset="0"/>
            </a:endParaRPr>
          </a:p>
          <a:p>
            <a:pPr algn="just"/>
            <a:endParaRPr lang="en-US" altLang="zh-CN" sz="21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143672" y="404664"/>
            <a:ext cx="6840760" cy="738664"/>
          </a:xfrm>
          <a:prstGeom prst="rect">
            <a:avLst/>
          </a:prstGeom>
          <a:noFill/>
        </p:spPr>
        <p:txBody>
          <a:bodyPr wrap="square">
            <a:spAutoFit/>
          </a:bodyPr>
          <a:lstStyle/>
          <a:p>
            <a:r>
              <a:rPr lang="en-US" altLang="zh-CN" sz="1800" dirty="0"/>
              <a:t>2.1</a:t>
            </a:r>
            <a:r>
              <a:rPr lang="zh-CN" altLang="en-US" sz="1800" dirty="0"/>
              <a:t>思维与表达：先扬后抑</a:t>
            </a:r>
            <a:endParaRPr lang="en-US" altLang="zh-CN" sz="1800" dirty="0"/>
          </a:p>
          <a:p>
            <a:r>
              <a:rPr lang="en-US" altLang="zh-CN" dirty="0"/>
              <a:t>     </a:t>
            </a:r>
            <a:r>
              <a:rPr lang="zh-CN" altLang="zh-CN" sz="1800" dirty="0"/>
              <a:t>评价的角度：课程内容，上课</a:t>
            </a:r>
            <a:r>
              <a:rPr lang="zh-CN" altLang="zh-CN" sz="1800" dirty="0" smtClean="0"/>
              <a:t>方式</a:t>
            </a:r>
            <a:r>
              <a:rPr lang="zh-CN" altLang="en-US" sz="1800" dirty="0" smtClean="0"/>
              <a:t>、学习难易度、网络通畅</a:t>
            </a:r>
            <a:r>
              <a:rPr lang="zh-CN" altLang="zh-CN" sz="1800" dirty="0" smtClean="0"/>
              <a:t>等</a:t>
            </a:r>
            <a:r>
              <a:rPr lang="zh-CN" altLang="zh-CN" sz="1800" dirty="0"/>
              <a:t>。</a:t>
            </a:r>
            <a:endParaRPr lang="zh-CN" altLang="zh-CN" sz="1800" dirty="0"/>
          </a:p>
        </p:txBody>
      </p:sp>
      <p:sp>
        <p:nvSpPr>
          <p:cNvPr id="10" name="文本框 9"/>
          <p:cNvSpPr txBox="1"/>
          <p:nvPr/>
        </p:nvSpPr>
        <p:spPr>
          <a:xfrm>
            <a:off x="983432" y="2214241"/>
            <a:ext cx="8823783" cy="461665"/>
          </a:xfrm>
          <a:prstGeom prst="rect">
            <a:avLst/>
          </a:prstGeom>
          <a:noFill/>
        </p:spPr>
        <p:txBody>
          <a:bodyPr wrap="square">
            <a:spAutoFit/>
          </a:bodyPr>
          <a:lstStyle/>
          <a:p>
            <a:r>
              <a:rPr lang="en-US" altLang="zh-CN" dirty="0"/>
              <a:t>In general, every course I took in Stanford was __________________ </a:t>
            </a:r>
            <a:endParaRPr lang="zh-CN" altLang="en-US" dirty="0"/>
          </a:p>
        </p:txBody>
      </p:sp>
      <p:sp>
        <p:nvSpPr>
          <p:cNvPr id="12" name="文本框 11"/>
          <p:cNvSpPr txBox="1"/>
          <p:nvPr/>
        </p:nvSpPr>
        <p:spPr>
          <a:xfrm>
            <a:off x="6783960" y="2214240"/>
            <a:ext cx="3023254" cy="369332"/>
          </a:xfrm>
          <a:prstGeom prst="rect">
            <a:avLst/>
          </a:prstGeom>
          <a:noFill/>
        </p:spPr>
        <p:txBody>
          <a:bodyPr wrap="square">
            <a:spAutoFit/>
          </a:bodyPr>
          <a:lstStyle/>
          <a:p>
            <a:r>
              <a:rPr lang="en-US" altLang="zh-CN" sz="1800" b="1" dirty="0">
                <a:solidFill>
                  <a:srgbClr val="FF0000"/>
                </a:solidFill>
              </a:rPr>
              <a:t>impressive and insightful. </a:t>
            </a:r>
            <a:endParaRPr lang="zh-CN" altLang="en-US" b="1" dirty="0">
              <a:solidFill>
                <a:srgbClr val="FF0000"/>
              </a:solidFill>
            </a:endParaRPr>
          </a:p>
        </p:txBody>
      </p:sp>
      <p:sp>
        <p:nvSpPr>
          <p:cNvPr id="13" name="文本框 12"/>
          <p:cNvSpPr txBox="1"/>
          <p:nvPr/>
        </p:nvSpPr>
        <p:spPr>
          <a:xfrm>
            <a:off x="6783960" y="2584570"/>
            <a:ext cx="3023254" cy="369332"/>
          </a:xfrm>
          <a:prstGeom prst="rect">
            <a:avLst/>
          </a:prstGeom>
          <a:noFill/>
        </p:spPr>
        <p:txBody>
          <a:bodyPr wrap="square">
            <a:spAutoFit/>
          </a:bodyPr>
          <a:lstStyle/>
          <a:p>
            <a:r>
              <a:rPr lang="en-US" altLang="zh-CN" sz="1800" b="1" dirty="0">
                <a:solidFill>
                  <a:srgbClr val="FF0000"/>
                </a:solidFill>
              </a:rPr>
              <a:t>helpful and rewarding</a:t>
            </a:r>
            <a:endParaRPr lang="zh-CN" altLang="en-US" b="1" dirty="0">
              <a:solidFill>
                <a:srgbClr val="FF0000"/>
              </a:solidFill>
            </a:endParaRPr>
          </a:p>
        </p:txBody>
      </p:sp>
      <p:sp>
        <p:nvSpPr>
          <p:cNvPr id="14" name="文本框 13"/>
          <p:cNvSpPr txBox="1"/>
          <p:nvPr/>
        </p:nvSpPr>
        <p:spPr>
          <a:xfrm>
            <a:off x="6783960" y="2915653"/>
            <a:ext cx="3848544" cy="369332"/>
          </a:xfrm>
          <a:prstGeom prst="rect">
            <a:avLst/>
          </a:prstGeom>
          <a:noFill/>
        </p:spPr>
        <p:txBody>
          <a:bodyPr wrap="square">
            <a:spAutoFit/>
          </a:bodyPr>
          <a:lstStyle/>
          <a:p>
            <a:r>
              <a:rPr lang="en-US" altLang="zh-CN" sz="1800" b="1" dirty="0">
                <a:solidFill>
                  <a:srgbClr val="FF0000"/>
                </a:solidFill>
              </a:rPr>
              <a:t>fruitful and beneficial </a:t>
            </a:r>
            <a:endParaRPr lang="zh-CN" altLang="en-US" sz="1800" b="1" dirty="0">
              <a:solidFill>
                <a:srgbClr val="FF0000"/>
              </a:solidFill>
            </a:endParaRPr>
          </a:p>
        </p:txBody>
      </p:sp>
      <p:sp>
        <p:nvSpPr>
          <p:cNvPr id="16" name="文本框 15"/>
          <p:cNvSpPr txBox="1"/>
          <p:nvPr/>
        </p:nvSpPr>
        <p:spPr>
          <a:xfrm>
            <a:off x="1031716" y="5372062"/>
            <a:ext cx="9960828" cy="830997"/>
          </a:xfrm>
          <a:prstGeom prst="rect">
            <a:avLst/>
          </a:prstGeom>
          <a:noFill/>
        </p:spPr>
        <p:txBody>
          <a:bodyPr wrap="square">
            <a:spAutoFit/>
          </a:bodyPr>
          <a:lstStyle/>
          <a:p>
            <a:r>
              <a:rPr lang="en-US" altLang="zh-CN" dirty="0"/>
              <a:t>More importantly, I’ve built up my confidence when speaking English, </a:t>
            </a:r>
            <a:r>
              <a:rPr lang="en-US" altLang="zh-CN" dirty="0">
                <a:solidFill>
                  <a:srgbClr val="FF0000"/>
                </a:solidFill>
              </a:rPr>
              <a:t>which in turn </a:t>
            </a:r>
            <a:r>
              <a:rPr lang="en-US" altLang="zh-CN" dirty="0">
                <a:solidFill>
                  <a:srgbClr val="0000FF"/>
                </a:solidFill>
              </a:rPr>
              <a:t>contributes to </a:t>
            </a:r>
            <a:r>
              <a:rPr lang="en-US" altLang="zh-CN" dirty="0"/>
              <a:t>my fluency.</a:t>
            </a:r>
            <a:endParaRPr lang="zh-CN" altLang="zh-CN" dirty="0"/>
          </a:p>
        </p:txBody>
      </p:sp>
      <p:pic>
        <p:nvPicPr>
          <p:cNvPr id="6" name="图片 5"/>
          <p:cNvPicPr>
            <a:picLocks noChangeAspect="1"/>
          </p:cNvPicPr>
          <p:nvPr/>
        </p:nvPicPr>
        <p:blipFill>
          <a:blip r:embed="rId2"/>
          <a:stretch>
            <a:fillRect/>
          </a:stretch>
        </p:blipFill>
        <p:spPr>
          <a:xfrm>
            <a:off x="10131310" y="443527"/>
            <a:ext cx="1581313" cy="1041258"/>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4"/>
          <p:cNvPicPr>
            <a:picLocks noGrp="1" noChangeAspect="1"/>
          </p:cNvPicPr>
          <p:nvPr/>
        </p:nvPicPr>
        <p:blipFill>
          <a:blip r:embed="rId1"/>
          <a:stretch>
            <a:fillRect/>
          </a:stretch>
        </p:blipFill>
        <p:spPr>
          <a:xfrm>
            <a:off x="479376" y="404664"/>
            <a:ext cx="538163" cy="538163"/>
          </a:xfrm>
          <a:prstGeom prst="rect">
            <a:avLst/>
          </a:prstGeom>
          <a:noFill/>
          <a:ln w="9525">
            <a:noFill/>
          </a:ln>
        </p:spPr>
      </p:pic>
      <p:sp>
        <p:nvSpPr>
          <p:cNvPr id="15366" name="文本框 5"/>
          <p:cNvSpPr txBox="1"/>
          <p:nvPr/>
        </p:nvSpPr>
        <p:spPr>
          <a:xfrm>
            <a:off x="988204" y="481162"/>
            <a:ext cx="1099981" cy="461665"/>
          </a:xfrm>
          <a:prstGeom prst="rect">
            <a:avLst/>
          </a:prstGeom>
          <a:noFill/>
          <a:ln w="9525">
            <a:noFill/>
          </a:ln>
        </p:spPr>
        <p:txBody>
          <a:bodyPr wrap="none" anchor="t">
            <a:spAutoFit/>
          </a:bodyPr>
          <a:lstStyle/>
          <a:p>
            <a:r>
              <a:rPr lang="en-US" altLang="zh-CN" b="1" dirty="0">
                <a:latin typeface="Times New Roman" panose="02020603050405020304" pitchFamily="18" charset="0"/>
                <a:ea typeface="微软雅黑 Light" panose="020B0502040204020203" pitchFamily="34" charset="-122"/>
              </a:rPr>
              <a:t>Body </a:t>
            </a:r>
            <a:r>
              <a:rPr lang="en-US" altLang="zh-CN" b="1" dirty="0">
                <a:solidFill>
                  <a:srgbClr val="FF0000"/>
                </a:solidFill>
                <a:latin typeface="Times New Roman" panose="02020603050405020304" pitchFamily="18" charset="0"/>
                <a:ea typeface="微软雅黑 Light" panose="020B0502040204020203" pitchFamily="34" charset="-122"/>
              </a:rPr>
              <a:t>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15367" name="文本框 6"/>
          <p:cNvSpPr txBox="1"/>
          <p:nvPr/>
        </p:nvSpPr>
        <p:spPr>
          <a:xfrm>
            <a:off x="1855463" y="481162"/>
            <a:ext cx="1483098" cy="461665"/>
          </a:xfrm>
          <a:prstGeom prst="rect">
            <a:avLst/>
          </a:prstGeom>
          <a:noFill/>
          <a:ln w="9525">
            <a:noFill/>
          </a:ln>
        </p:spPr>
        <p:txBody>
          <a:bodyPr wrap="none" anchor="t">
            <a:spAutoFit/>
          </a:bodyPr>
          <a:lstStyle/>
          <a:p>
            <a:r>
              <a:rPr lang="en-US" altLang="zh-CN" b="1" dirty="0">
                <a:solidFill>
                  <a:srgbClr val="FF0000"/>
                </a:solidFill>
                <a:latin typeface="Times New Roman" panose="02020603050405020304" pitchFamily="18" charset="0"/>
                <a:ea typeface="微软雅黑 Light" panose="020B0502040204020203" pitchFamily="34" charset="-122"/>
                <a:sym typeface="黑体" panose="02010609060101010101" pitchFamily="49" charset="-122"/>
              </a:rPr>
              <a:t>( Para.2)  </a:t>
            </a:r>
            <a:endParaRPr lang="en-US" altLang="zh-CN" b="1" dirty="0">
              <a:solidFill>
                <a:srgbClr val="FF0000"/>
              </a:solidFill>
              <a:latin typeface="Times New Roman" panose="02020603050405020304" pitchFamily="18" charset="0"/>
              <a:ea typeface="微软雅黑 Light" panose="020B0502040204020203" pitchFamily="34" charset="-122"/>
            </a:endParaRPr>
          </a:p>
        </p:txBody>
      </p:sp>
      <p:sp>
        <p:nvSpPr>
          <p:cNvPr id="3" name="文本框 2"/>
          <p:cNvSpPr txBox="1"/>
          <p:nvPr/>
        </p:nvSpPr>
        <p:spPr>
          <a:xfrm>
            <a:off x="695400" y="922572"/>
            <a:ext cx="10657184" cy="5863144"/>
          </a:xfrm>
          <a:prstGeom prst="rect">
            <a:avLst/>
          </a:prstGeom>
          <a:noFill/>
        </p:spPr>
        <p:txBody>
          <a:bodyPr wrap="square" rtlCol="0">
            <a:spAutoFit/>
          </a:bodyPr>
          <a:lstStyle/>
          <a:p>
            <a:r>
              <a:rPr lang="en-US" altLang="zh-CN" sz="2100" b="1" dirty="0">
                <a:solidFill>
                  <a:srgbClr val="FF0000"/>
                </a:solidFill>
                <a:latin typeface="Times New Roman" panose="02020603050405020304" pitchFamily="18" charset="0"/>
                <a:cs typeface="Times New Roman" panose="02020603050405020304" pitchFamily="18" charset="0"/>
              </a:rPr>
              <a:t>Key information: </a:t>
            </a:r>
            <a:r>
              <a:rPr lang="zh-CN" altLang="en-US" sz="2100" b="1" dirty="0">
                <a:solidFill>
                  <a:srgbClr val="FF0000"/>
                </a:solidFill>
                <a:latin typeface="Times New Roman" panose="02020603050405020304" pitchFamily="18" charset="0"/>
                <a:cs typeface="Times New Roman" panose="02020603050405020304" pitchFamily="18" charset="0"/>
              </a:rPr>
              <a:t>具体</a:t>
            </a:r>
            <a:r>
              <a:rPr lang="zh-CN" altLang="en-US" b="1" dirty="0"/>
              <a:t>谈网络课程</a:t>
            </a:r>
            <a:r>
              <a:rPr b="1" dirty="0" err="1"/>
              <a:t>收获</a:t>
            </a:r>
            <a:endParaRPr b="1" dirty="0"/>
          </a:p>
          <a:p>
            <a:endParaRPr b="1" dirty="0"/>
          </a:p>
          <a:p>
            <a:r>
              <a:rPr lang="en-US" altLang="zh-CN" sz="2100" b="1" dirty="0">
                <a:latin typeface="Times New Roman" panose="02020603050405020304" pitchFamily="18" charset="0"/>
                <a:cs typeface="Times New Roman" panose="02020603050405020304" pitchFamily="18" charset="0"/>
              </a:rPr>
              <a:t>1. The </a:t>
            </a:r>
            <a:r>
              <a:rPr lang="en-US" altLang="zh-CN" sz="2100" b="1" dirty="0">
                <a:solidFill>
                  <a:srgbClr val="FF0000"/>
                </a:solidFill>
                <a:latin typeface="Times New Roman" panose="02020603050405020304" pitchFamily="18" charset="0"/>
                <a:cs typeface="Times New Roman" panose="02020603050405020304" pitchFamily="18" charset="0"/>
              </a:rPr>
              <a:t>gains</a:t>
            </a:r>
            <a:r>
              <a:rPr lang="en-US" altLang="zh-CN" sz="2100" b="1" dirty="0">
                <a:latin typeface="Times New Roman" panose="02020603050405020304" pitchFamily="18" charset="0"/>
                <a:cs typeface="Times New Roman" panose="02020603050405020304" pitchFamily="18" charset="0"/>
              </a:rPr>
              <a:t> from the course </a:t>
            </a:r>
            <a:r>
              <a:rPr lang="zh-CN" altLang="en-US" sz="2100" b="1" dirty="0">
                <a:latin typeface="Times New Roman" panose="02020603050405020304" pitchFamily="18" charset="0"/>
                <a:cs typeface="Times New Roman" panose="02020603050405020304" pitchFamily="18" charset="0"/>
              </a:rPr>
              <a:t>（</a:t>
            </a:r>
            <a:r>
              <a:rPr lang="en-US" altLang="zh-CN" sz="2000" dirty="0">
                <a:solidFill>
                  <a:srgbClr val="0000FF"/>
                </a:solidFill>
              </a:rPr>
              <a:t>Spoken English for Communication</a:t>
            </a:r>
            <a:r>
              <a:rPr lang="zh-CN" altLang="en-US" sz="2000" dirty="0">
                <a:solidFill>
                  <a:srgbClr val="0000FF"/>
                </a:solidFill>
              </a:rPr>
              <a:t>）</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solidFill>
                  <a:srgbClr val="FF0000"/>
                </a:solidFill>
                <a:latin typeface="Times New Roman" panose="02020603050405020304" pitchFamily="18" charset="0"/>
                <a:cs typeface="Times New Roman" panose="02020603050405020304" pitchFamily="18" charset="0"/>
              </a:rPr>
              <a:t>    </a:t>
            </a:r>
            <a:r>
              <a:rPr lang="en-US" altLang="zh-CN" sz="2100" b="1" dirty="0">
                <a:latin typeface="Times New Roman" panose="02020603050405020304" pitchFamily="18" charset="0"/>
                <a:cs typeface="Times New Roman" panose="02020603050405020304" pitchFamily="18" charset="0"/>
              </a:rPr>
              <a:t>What do I learn from  the course? </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en-US" altLang="zh-CN" sz="2100" b="1" dirty="0">
                <a:solidFill>
                  <a:srgbClr val="FF0000"/>
                </a:solidFill>
                <a:latin typeface="Times New Roman" panose="02020603050405020304" pitchFamily="18" charset="0"/>
                <a:cs typeface="Times New Roman" panose="02020603050405020304" pitchFamily="18" charset="0"/>
              </a:rPr>
              <a:t> </a:t>
            </a:r>
            <a:r>
              <a:rPr lang="zh-CN" altLang="en-US" sz="2100" b="1" dirty="0">
                <a:latin typeface="Times New Roman" panose="02020603050405020304" pitchFamily="18" charset="0"/>
                <a:cs typeface="Times New Roman" panose="02020603050405020304" pitchFamily="18" charset="0"/>
              </a:rPr>
              <a:t>①</a:t>
            </a:r>
            <a:r>
              <a:rPr lang="en-US" altLang="zh-CN" sz="2100" b="1" dirty="0">
                <a:latin typeface="Times New Roman" panose="02020603050405020304" pitchFamily="18" charset="0"/>
                <a:cs typeface="Times New Roman" panose="02020603050405020304" pitchFamily="18" charset="0"/>
              </a:rPr>
              <a:t> improve my pronunciation</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latin typeface="Times New Roman" panose="02020603050405020304" pitchFamily="18" charset="0"/>
                <a:cs typeface="Times New Roman" panose="02020603050405020304" pitchFamily="18" charset="0"/>
              </a:rPr>
              <a:t>     </a:t>
            </a:r>
            <a:r>
              <a:rPr lang="zh-CN" altLang="en-US" sz="2100" b="1" dirty="0" smtClean="0">
                <a:latin typeface="Times New Roman" panose="02020603050405020304" pitchFamily="18" charset="0"/>
                <a:cs typeface="Times New Roman" panose="02020603050405020304" pitchFamily="18" charset="0"/>
              </a:rPr>
              <a:t>②</a:t>
            </a:r>
            <a:r>
              <a:rPr lang="en-US" altLang="zh-CN" sz="2100" b="1" dirty="0">
                <a:latin typeface="Times New Roman" panose="02020603050405020304" pitchFamily="18" charset="0"/>
                <a:cs typeface="Times New Roman" panose="02020603050405020304" pitchFamily="18" charset="0"/>
              </a:rPr>
              <a:t>acquire basic communication skills</a:t>
            </a:r>
            <a:endParaRPr lang="en-US" altLang="zh-CN" sz="2100" b="1" dirty="0">
              <a:latin typeface="Times New Roman" panose="02020603050405020304" pitchFamily="18" charset="0"/>
              <a:cs typeface="Times New Roman" panose="02020603050405020304" pitchFamily="18" charset="0"/>
            </a:endParaRPr>
          </a:p>
          <a:p>
            <a:r>
              <a:rPr lang="en-US" altLang="zh-CN" sz="2100" b="1" dirty="0" smtClean="0">
                <a:latin typeface="Times New Roman" panose="02020603050405020304" pitchFamily="18" charset="0"/>
                <a:cs typeface="Times New Roman" panose="02020603050405020304" pitchFamily="18" charset="0"/>
              </a:rPr>
              <a:t>        boost my English-speaking skills</a:t>
            </a:r>
            <a:endParaRPr lang="en-US" altLang="zh-CN" sz="2100" b="1" dirty="0" smtClean="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③</a:t>
            </a:r>
            <a:r>
              <a:rPr lang="en-US" altLang="zh-CN" sz="2100" b="1" dirty="0" smtClean="0">
                <a:latin typeface="Times New Roman" panose="02020603050405020304" pitchFamily="18" charset="0"/>
                <a:cs typeface="Times New Roman" panose="02020603050405020304" pitchFamily="18" charset="0"/>
              </a:rPr>
              <a:t> </a:t>
            </a:r>
            <a:r>
              <a:rPr lang="en-US" altLang="zh-CN" sz="2100" b="1" dirty="0">
                <a:latin typeface="Times New Roman" panose="02020603050405020304" pitchFamily="18" charset="0"/>
                <a:cs typeface="Times New Roman" panose="02020603050405020304" pitchFamily="18" charset="0"/>
              </a:rPr>
              <a:t>broaden my horizons</a:t>
            </a:r>
            <a:endParaRPr lang="en-US" altLang="zh-CN" sz="2100" b="1" dirty="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④ </a:t>
            </a:r>
            <a:r>
              <a:rPr lang="en-US" altLang="zh-CN" sz="2100" b="1" dirty="0">
                <a:latin typeface="Times New Roman" panose="02020603050405020304" pitchFamily="18" charset="0"/>
                <a:cs typeface="Times New Roman" panose="02020603050405020304" pitchFamily="18" charset="0"/>
              </a:rPr>
              <a:t>increases my knowledge</a:t>
            </a:r>
            <a:endParaRPr lang="en-US" altLang="zh-CN" sz="2100" b="1" dirty="0">
              <a:latin typeface="Times New Roman" panose="02020603050405020304" pitchFamily="18" charset="0"/>
              <a:cs typeface="Times New Roman" panose="02020603050405020304" pitchFamily="18" charset="0"/>
            </a:endParaRPr>
          </a:p>
          <a:p>
            <a:r>
              <a:rPr lang="zh-CN" altLang="en-US" sz="2100" b="1" dirty="0" smtClean="0">
                <a:latin typeface="Times New Roman" panose="02020603050405020304" pitchFamily="18" charset="0"/>
                <a:cs typeface="Times New Roman" panose="02020603050405020304" pitchFamily="18" charset="0"/>
              </a:rPr>
              <a:t>     ⑤</a:t>
            </a:r>
            <a:r>
              <a:rPr lang="en-US" altLang="zh-CN" sz="2100" b="1" dirty="0" smtClean="0">
                <a:latin typeface="Times New Roman" panose="02020603050405020304" pitchFamily="18" charset="0"/>
                <a:cs typeface="Times New Roman" panose="02020603050405020304" pitchFamily="18" charset="0"/>
              </a:rPr>
              <a:t>bring </a:t>
            </a:r>
            <a:r>
              <a:rPr lang="en-US" altLang="zh-CN" sz="2100" b="1" dirty="0">
                <a:latin typeface="Times New Roman" panose="02020603050405020304" pitchFamily="18" charset="0"/>
                <a:cs typeface="Times New Roman" panose="02020603050405020304" pitchFamily="18" charset="0"/>
              </a:rPr>
              <a:t>my potential and ability into full play</a:t>
            </a:r>
            <a:endParaRPr lang="en-US" altLang="zh-CN" sz="2100" b="1" dirty="0">
              <a:latin typeface="Times New Roman" panose="02020603050405020304" pitchFamily="18" charset="0"/>
              <a:cs typeface="Times New Roman" panose="02020603050405020304" pitchFamily="18" charset="0"/>
            </a:endParaRPr>
          </a:p>
          <a:p>
            <a:r>
              <a:rPr lang="zh-CN" altLang="en-US" sz="2100" b="1" dirty="0">
                <a:latin typeface="Times New Roman" panose="02020603050405020304" pitchFamily="18" charset="0"/>
                <a:cs typeface="Times New Roman" panose="02020603050405020304" pitchFamily="18" charset="0"/>
              </a:rPr>
              <a:t>     </a:t>
            </a:r>
            <a:r>
              <a:rPr lang="zh-CN" altLang="en-US" sz="2100" b="1" dirty="0" smtClean="0">
                <a:latin typeface="Times New Roman" panose="02020603050405020304" pitchFamily="18" charset="0"/>
                <a:cs typeface="Times New Roman" panose="02020603050405020304" pitchFamily="18" charset="0"/>
              </a:rPr>
              <a:t>⑥</a:t>
            </a:r>
            <a:r>
              <a:rPr lang="en-US" altLang="zh-CN" sz="2100" b="1" dirty="0" smtClean="0">
                <a:latin typeface="Times New Roman" panose="02020603050405020304" pitchFamily="18" charset="0"/>
                <a:cs typeface="Times New Roman" panose="02020603050405020304" pitchFamily="18" charset="0"/>
              </a:rPr>
              <a:t>build </a:t>
            </a:r>
            <a:r>
              <a:rPr lang="en-US" altLang="zh-CN" sz="2100" b="1" dirty="0">
                <a:latin typeface="Times New Roman" panose="02020603050405020304" pitchFamily="18" charset="0"/>
                <a:cs typeface="Times New Roman" panose="02020603050405020304" pitchFamily="18" charset="0"/>
              </a:rPr>
              <a:t>up my confidence</a:t>
            </a:r>
            <a:endParaRPr lang="en-US" altLang="zh-CN" sz="2100" b="1" dirty="0">
              <a:latin typeface="Times New Roman" panose="02020603050405020304" pitchFamily="18" charset="0"/>
              <a:cs typeface="Times New Roman" panose="02020603050405020304" pitchFamily="18" charset="0"/>
            </a:endParaRPr>
          </a:p>
          <a:p>
            <a:r>
              <a:rPr lang="en-US" altLang="zh-CN" sz="2100" b="1" dirty="0">
                <a:solidFill>
                  <a:srgbClr val="FF0000"/>
                </a:solidFill>
                <a:latin typeface="Times New Roman" panose="02020603050405020304" pitchFamily="18" charset="0"/>
                <a:cs typeface="Times New Roman" panose="02020603050405020304" pitchFamily="18" charset="0"/>
              </a:rPr>
              <a:t>e.g. </a:t>
            </a:r>
            <a:r>
              <a:rPr lang="en-US" altLang="zh-CN" sz="2100" b="1" dirty="0" smtClean="0">
                <a:latin typeface="Times New Roman" panose="02020603050405020304" pitchFamily="18" charset="0"/>
                <a:cs typeface="Times New Roman" panose="02020603050405020304" pitchFamily="18" charset="0"/>
              </a:rPr>
              <a:t>  </a:t>
            </a:r>
            <a:r>
              <a:rPr lang="en-US" altLang="zh-CN" dirty="0" smtClean="0"/>
              <a:t>By </a:t>
            </a:r>
            <a:r>
              <a:rPr lang="en-US" altLang="zh-CN" dirty="0"/>
              <a:t>attending the course, </a:t>
            </a:r>
            <a:r>
              <a:rPr lang="en-US" altLang="zh-CN" dirty="0">
                <a:solidFill>
                  <a:srgbClr val="FF0000"/>
                </a:solidFill>
              </a:rPr>
              <a:t>not only </a:t>
            </a:r>
            <a:r>
              <a:rPr lang="en-US" altLang="zh-CN" dirty="0"/>
              <a:t>can I improve my pronunciation, </a:t>
            </a:r>
            <a:r>
              <a:rPr lang="en-US" altLang="zh-CN" dirty="0">
                <a:solidFill>
                  <a:srgbClr val="FF0000"/>
                </a:solidFill>
              </a:rPr>
              <a:t>but also </a:t>
            </a:r>
            <a:r>
              <a:rPr lang="en-US" altLang="zh-CN" dirty="0"/>
              <a:t>acquire basic communication skills. </a:t>
            </a:r>
            <a:r>
              <a:rPr lang="en-US" altLang="zh-CN" dirty="0">
                <a:solidFill>
                  <a:srgbClr val="FF0000"/>
                </a:solidFill>
              </a:rPr>
              <a:t>Additionally</a:t>
            </a:r>
            <a:r>
              <a:rPr lang="en-US" altLang="zh-CN" dirty="0"/>
              <a:t>, it provides me a valuable platform to build up my confidence.</a:t>
            </a:r>
            <a:endParaRPr lang="en-US" altLang="zh-CN" dirty="0"/>
          </a:p>
          <a:p>
            <a:endParaRPr lang="en-US" altLang="zh-CN" sz="2100" b="1" dirty="0">
              <a:latin typeface="Times New Roman" panose="02020603050405020304" pitchFamily="18" charset="0"/>
              <a:cs typeface="Times New Roman" panose="02020603050405020304" pitchFamily="18" charset="0"/>
            </a:endParaRPr>
          </a:p>
          <a:p>
            <a:endParaRPr lang="en-US" altLang="zh-CN" b="1" dirty="0">
              <a:solidFill>
                <a:srgbClr val="FF0000"/>
              </a:solidFill>
              <a:latin typeface="Times New Roman" panose="02020603050405020304" pitchFamily="18" charset="0"/>
              <a:cs typeface="Times New Roman" panose="02020603050405020304" pitchFamily="18" charset="0"/>
            </a:endParaRPr>
          </a:p>
          <a:p>
            <a:endParaRPr lang="en-US" altLang="zh-CN" sz="2100" b="1" dirty="0">
              <a:latin typeface="Times New Roman" panose="02020603050405020304" pitchFamily="18" charset="0"/>
              <a:cs typeface="Times New Roman" panose="02020603050405020304" pitchFamily="18" charset="0"/>
            </a:endParaRPr>
          </a:p>
        </p:txBody>
      </p:sp>
      <p:sp>
        <p:nvSpPr>
          <p:cNvPr id="5" name="云形 4"/>
          <p:cNvSpPr/>
          <p:nvPr/>
        </p:nvSpPr>
        <p:spPr>
          <a:xfrm>
            <a:off x="6953626" y="2360271"/>
            <a:ext cx="4323874" cy="8596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latin typeface="楷体" panose="02010609060101010101" charset="-122"/>
                <a:ea typeface="楷体" panose="02010609060101010101" charset="-122"/>
              </a:rPr>
              <a:t>可用</a:t>
            </a:r>
            <a:r>
              <a:rPr lang="en-US" altLang="zh-CN" sz="2100" b="1" dirty="0">
                <a:latin typeface="Times New Roman" panose="02020603050405020304" pitchFamily="18" charset="0"/>
                <a:ea typeface="楷体" panose="02010609060101010101" charset="-122"/>
                <a:cs typeface="Times New Roman" panose="02020603050405020304" pitchFamily="18" charset="0"/>
              </a:rPr>
              <a:t>Not only... but also </a:t>
            </a:r>
            <a:r>
              <a:rPr lang="zh-CN" altLang="en-US" sz="2100" b="1" dirty="0">
                <a:latin typeface="Times New Roman" panose="02020603050405020304" pitchFamily="18" charset="0"/>
                <a:ea typeface="楷体" panose="02010609060101010101" charset="-122"/>
                <a:cs typeface="Times New Roman" panose="02020603050405020304" pitchFamily="18" charset="0"/>
              </a:rPr>
              <a:t>部分倒装</a:t>
            </a:r>
            <a:r>
              <a:rPr lang="zh-CN" altLang="en-US" sz="2100" b="1" dirty="0">
                <a:latin typeface="楷体" panose="02010609060101010101" charset="-122"/>
                <a:ea typeface="楷体" panose="02010609060101010101" charset="-122"/>
              </a:rPr>
              <a:t>句式</a:t>
            </a:r>
            <a:endParaRPr lang="zh-CN" altLang="en-US" sz="2100" b="1" dirty="0">
              <a:latin typeface="楷体" panose="02010609060101010101" charset="-122"/>
              <a:ea typeface="楷体" panose="02010609060101010101" charset="-122"/>
            </a:endParaRPr>
          </a:p>
        </p:txBody>
      </p:sp>
      <p:pic>
        <p:nvPicPr>
          <p:cNvPr id="4" name="图片 3"/>
          <p:cNvPicPr>
            <a:picLocks noChangeAspect="1"/>
          </p:cNvPicPr>
          <p:nvPr/>
        </p:nvPicPr>
        <p:blipFill>
          <a:blip r:embed="rId2"/>
          <a:stretch>
            <a:fillRect/>
          </a:stretch>
        </p:blipFill>
        <p:spPr>
          <a:xfrm>
            <a:off x="9209518" y="5709306"/>
            <a:ext cx="2503106" cy="816038"/>
          </a:xfrm>
          <a:prstGeom prst="rect">
            <a:avLst/>
          </a:prstGeom>
        </p:spPr>
      </p:pic>
      <p:sp>
        <p:nvSpPr>
          <p:cNvPr id="8" name="文本框 7"/>
          <p:cNvSpPr txBox="1"/>
          <p:nvPr/>
        </p:nvSpPr>
        <p:spPr>
          <a:xfrm>
            <a:off x="5807968" y="452722"/>
            <a:ext cx="4572000" cy="738664"/>
          </a:xfrm>
          <a:prstGeom prst="rect">
            <a:avLst/>
          </a:prstGeom>
          <a:noFill/>
        </p:spPr>
        <p:txBody>
          <a:bodyPr wrap="square">
            <a:spAutoFit/>
          </a:bodyPr>
          <a:lstStyle/>
          <a:p>
            <a:r>
              <a:rPr lang="en-US" altLang="zh-CN" sz="1800" dirty="0"/>
              <a:t>2.2</a:t>
            </a:r>
            <a:r>
              <a:rPr lang="zh-CN" altLang="en-US" sz="1800" dirty="0"/>
              <a:t>思维与表达：</a:t>
            </a:r>
            <a:endParaRPr lang="en-US" altLang="zh-CN" sz="1800" dirty="0"/>
          </a:p>
          <a:p>
            <a:r>
              <a:rPr lang="en-US" altLang="zh-CN" dirty="0"/>
              <a:t>     </a:t>
            </a:r>
            <a:r>
              <a:rPr lang="zh-CN" altLang="zh-CN" sz="1800" dirty="0"/>
              <a:t>评价的角度：</a:t>
            </a:r>
            <a:r>
              <a:rPr lang="zh-CN" altLang="en-US" sz="1800" dirty="0"/>
              <a:t>学习收获</a:t>
            </a:r>
            <a:endParaRPr lang="zh-CN" altLang="zh-CN" sz="1800" dirty="0"/>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ppt_y</p:attrName>
                                        </p:attrNameLst>
                                      </p:cBhvr>
                                      <p:tavLst>
                                        <p:tav tm="0">
                                          <p:val>
                                            <p:strVal val="#ppt_y+#ppt_h*1.125000"/>
                                          </p:val>
                                        </p:tav>
                                        <p:tav tm="100000">
                                          <p:val>
                                            <p:strVal val="#ppt_y"/>
                                          </p:val>
                                        </p:tav>
                                      </p:tavLst>
                                    </p:anim>
                                    <p:animEffect transition="in" filter="wipe(up)">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xml><?xml version="1.0" encoding="utf-8"?>
<p:tagLst xmlns:p="http://schemas.openxmlformats.org/presentationml/2006/main">
  <p:tag name="KSO_WM_SLIDE_ID" val="custom20201291_9"/>
  <p:tag name="KSO_WM_TEMPLATE_SUBCATEGORY" val="0"/>
  <p:tag name="KSO_WM_SLIDE_ITEM_CNT" val="0"/>
  <p:tag name="KSO_WM_SLIDE_INDEX" val="9"/>
  <p:tag name="KSO_WM_TAG_VERSION" val="1.0"/>
  <p:tag name="KSO_WM_BEAUTIFY_FLAG" val="#wm#"/>
  <p:tag name="KSO_WM_TEMPLATE_CATEGORY" val="custom"/>
  <p:tag name="KSO_WM_TEMPLATE_INDEX" val="160042"/>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PECIAL_SOURCE" val="bdnull"/>
</p:tagLst>
</file>

<file path=ppt/tags/tag11.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2.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3.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4.xml><?xml version="1.0" encoding="utf-8"?>
<p:tagLst xmlns:p="http://schemas.openxmlformats.org/presentationml/2006/main">
  <p:tag name="KSO_WM_BEAUTIFY_FLAG" val="#wm#"/>
  <p:tag name="KSO_WM_SPECIAL_SOURCE" val="bdnull"/>
  <p:tag name="KSO_WM_TEMPLATE_CATEGORY" val="custom"/>
  <p:tag name="KSO_WM_TEMPLATE_INDEX" val="20205176"/>
</p:tagLst>
</file>

<file path=ppt/tags/tag15.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6.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7.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18.xml><?xml version="1.0" encoding="utf-8"?>
<p:tagLst xmlns:p="http://schemas.openxmlformats.org/presentationml/2006/main">
  <p:tag name="KSO_WM_BEAUTIFY_FLAG" val="#wm#"/>
  <p:tag name="KSO_WM_TEMPLATE_CATEGORY" val="custom"/>
  <p:tag name="KSO_WM_TEMPLATE_INDEX" val="160042"/>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PRESET_TEXT" val="点击此处添加正文，文字是您思想的提炼，为了演示发布的良好效果，请言简意赅的阐述您的观点。"/>
  <p:tag name="KSO_WM_UNIT_NOCLEAR" val="0"/>
  <p:tag name="KSO_WM_UNIT_VALUE" val="141"/>
  <p:tag name="KSO_WM_UNIT_HIGHLIGHT" val="0"/>
  <p:tag name="KSO_WM_UNIT_COMPATIBLE" val="0"/>
  <p:tag name="KSO_WM_UNIT_DIAGRAM_ISNUMVISUAL" val="0"/>
  <p:tag name="KSO_WM_UNIT_DIAGRAM_ISREFERUNIT" val="0"/>
  <p:tag name="KSO_WM_UNIT_TYPE" val="f"/>
  <p:tag name="KSO_WM_UNIT_INDEX" val="1"/>
  <p:tag name="KSO_WM_UNIT_ID" val="custom20201291_8*f*1"/>
  <p:tag name="KSO_WM_TEMPLATE_CATEGORY" val="custom"/>
  <p:tag name="KSO_WM_TEMPLATE_INDEX" val="20201291"/>
  <p:tag name="KSO_WM_UNIT_LAYERLEVEL" val="1"/>
  <p:tag name="KSO_WM_TAG_VERSION" val="1.0"/>
  <p:tag name="KSO_WM_BEAUTIFY_FLAG" val="#wm#"/>
  <p:tag name="KSO_WM_UNIT_SUBTYPE" val="a"/>
</p:tagLst>
</file>

<file path=ppt/tags/tag9.xml><?xml version="1.0" encoding="utf-8"?>
<p:tagLst xmlns:p="http://schemas.openxmlformats.org/presentationml/2006/main">
  <p:tag name="KSO_WM_SLIDE_ID" val="custom20201291_8"/>
  <p:tag name="KSO_WM_TEMPLATE_SUBCATEGORY" val="0"/>
  <p:tag name="KSO_WM_SLIDE_TYPE" val="text"/>
  <p:tag name="KSO_WM_SLIDE_SUBTYPE" val="picTxt"/>
  <p:tag name="KSO_WM_SLIDE_ITEM_CNT" val="0"/>
  <p:tag name="KSO_WM_SLIDE_INDEX" val="8"/>
  <p:tag name="KSO_WM_SLIDE_SIZE" val="864*442"/>
  <p:tag name="KSO_WM_SLIDE_POSITION" val="47*49"/>
  <p:tag name="KSO_WM_TAG_VERSION" val="1.0"/>
  <p:tag name="KSO_WM_BEAUTIFY_FLAG" val="#wm#"/>
  <p:tag name="KSO_WM_TEMPLATE_CATEGORY" val="custom"/>
  <p:tag name="KSO_WM_TEMPLATE_INDEX" val="160042"/>
  <p:tag name="KSO_WM_SLIDE_LAYOUT" val="a_d_f"/>
  <p:tag name="KSO_WM_SLIDE_LAYOUT_CNT" val="1_1_1"/>
  <p:tag name="KSO_WM_TEMPLATE_MASTER_TYPE" val="1"/>
  <p:tag name="KSO_WM_TEMPLATE_COLOR_TYPE" val="1"/>
  <p:tag name="KSO_WM_SPECIAL_SOURCE" val="bdnul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400" b="1" dirty="0" smtClean="0">
            <a:solidFill>
              <a:schemeClr val="accent2"/>
            </a:solidFill>
          </a:defRPr>
        </a:defPPr>
      </a:lstStyle>
      <a:style>
        <a:lnRef idx="1">
          <a:schemeClr val="dk1"/>
        </a:lnRef>
        <a:fillRef idx="2">
          <a:schemeClr val="dk1"/>
        </a:fillRef>
        <a:effectRef idx="1">
          <a:schemeClr val="dk1"/>
        </a:effectRef>
        <a:fontRef idx="minor">
          <a:schemeClr val="dk1"/>
        </a:fontRef>
      </a:style>
    </a:spDef>
    <a:txDef>
      <a:spPr>
        <a:noFill/>
      </a:spPr>
      <a:bodyPr wrap="none" rtlCol="0">
        <a:spAutoFit/>
      </a:bodyPr>
      <a:lstStyle>
        <a:defPPr>
          <a:defRPr sz="2400" b="1" dirty="0">
            <a:solidFill>
              <a:srgbClr val="0033CC"/>
            </a:solidFill>
            <a:latin typeface="+mn-lt"/>
            <a:ea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10851</Words>
  <Application>WPS 演示</Application>
  <PresentationFormat>自定义</PresentationFormat>
  <Paragraphs>400</Paragraphs>
  <Slides>20</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20</vt:i4>
      </vt:variant>
    </vt:vector>
  </HeadingPairs>
  <TitlesOfParts>
    <vt:vector size="39" baseType="lpstr">
      <vt:lpstr>Arial</vt:lpstr>
      <vt:lpstr>宋体</vt:lpstr>
      <vt:lpstr>Wingdings</vt:lpstr>
      <vt:lpstr>Times New Roman</vt:lpstr>
      <vt:lpstr>Calibri</vt:lpstr>
      <vt:lpstr>微软雅黑</vt:lpstr>
      <vt:lpstr>Segoe UI</vt:lpstr>
      <vt:lpstr>幼圆</vt:lpstr>
      <vt:lpstr>微软雅黑 Light</vt:lpstr>
      <vt:lpstr>黑体</vt:lpstr>
      <vt:lpstr>楷体</vt:lpstr>
      <vt:lpstr>Monotype Corsiva</vt:lpstr>
      <vt:lpstr>华文新魏</vt:lpstr>
      <vt:lpstr>PingFang SC</vt:lpstr>
      <vt:lpstr>Segoe Print</vt:lpstr>
      <vt:lpstr>Arial Unicode MS</vt:lpstr>
      <vt:lpstr>HelveticaNeue</vt:lpstr>
      <vt:lpstr>Corbel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24147</cp:lastModifiedBy>
  <cp:revision>84</cp:revision>
  <cp:lastPrinted>2021-10-29T09:05:00Z</cp:lastPrinted>
  <dcterms:created xsi:type="dcterms:W3CDTF">2021-10-29T09:05:00Z</dcterms:created>
  <dcterms:modified xsi:type="dcterms:W3CDTF">2022-03-29T07:25:37Z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2052-11.8.2.8411</vt:lpwstr>
  </property>
</Properties>
</file>