
<file path=[Content_Types].xml><?xml version="1.0" encoding="utf-8"?>
<Types xmlns="http://schemas.openxmlformats.org/package/2006/content-types">
  <Default Extension="png" ContentType="image/png"/>
  <Default Extension="jpeg" ContentType="image/jpeg"/>
  <Default Extension="mp4" ContentType="video/mp4"/>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76" r:id="rId3"/>
    <p:sldMasterId id="2147483688" r:id="rId4"/>
  </p:sldMasterIdLst>
  <p:notesMasterIdLst>
    <p:notesMasterId r:id="rId9"/>
  </p:notesMasterIdLst>
  <p:sldIdLst>
    <p:sldId id="320" r:id="rId5"/>
    <p:sldId id="256" r:id="rId6"/>
    <p:sldId id="294" r:id="rId7"/>
    <p:sldId id="295" r:id="rId8"/>
    <p:sldId id="296" r:id="rId10"/>
    <p:sldId id="297" r:id="rId11"/>
    <p:sldId id="298" r:id="rId12"/>
    <p:sldId id="299" r:id="rId13"/>
    <p:sldId id="257" r:id="rId14"/>
    <p:sldId id="279" r:id="rId15"/>
    <p:sldId id="266" r:id="rId16"/>
    <p:sldId id="260" r:id="rId17"/>
    <p:sldId id="300" r:id="rId18"/>
    <p:sldId id="301" r:id="rId19"/>
    <p:sldId id="302" r:id="rId20"/>
    <p:sldId id="303" r:id="rId21"/>
    <p:sldId id="278" r:id="rId22"/>
    <p:sldId id="258" r:id="rId23"/>
    <p:sldId id="280" r:id="rId24"/>
    <p:sldId id="282" r:id="rId25"/>
    <p:sldId id="281" r:id="rId26"/>
    <p:sldId id="261" r:id="rId27"/>
    <p:sldId id="262" r:id="rId28"/>
    <p:sldId id="273" r:id="rId29"/>
    <p:sldId id="274" r:id="rId30"/>
    <p:sldId id="263" r:id="rId31"/>
    <p:sldId id="276" r:id="rId32"/>
    <p:sldId id="265"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1pPr>
    <a:lvl2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2pPr>
    <a:lvl3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3pPr>
    <a:lvl4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4pPr>
    <a:lvl5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5pPr>
    <a:lvl6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6pPr>
    <a:lvl7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7pPr>
    <a:lvl8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8pPr>
    <a:lvl9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57" y="1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4.xml"/><Relationship Id="rId7" Type="http://schemas.openxmlformats.org/officeDocument/2006/relationships/slide" Target="slides/slide3.xml"/><Relationship Id="rId6" Type="http://schemas.openxmlformats.org/officeDocument/2006/relationships/slide" Target="slides/slide2.xml"/><Relationship Id="rId5" Type="http://schemas.openxmlformats.org/officeDocument/2006/relationships/slide" Target="slides/slide1.xml"/><Relationship Id="rId4" Type="http://schemas.openxmlformats.org/officeDocument/2006/relationships/slideMaster" Target="slideMasters/slideMaster3.xml"/><Relationship Id="rId36" Type="http://schemas.openxmlformats.org/officeDocument/2006/relationships/tableStyles" Target="tableStyles.xml"/><Relationship Id="rId35" Type="http://schemas.openxmlformats.org/officeDocument/2006/relationships/viewProps" Target="viewProps.xml"/><Relationship Id="rId34" Type="http://schemas.openxmlformats.org/officeDocument/2006/relationships/presProps" Target="presProps.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3" name="Shape 253"/>
          <p:cNvSpPr>
            <a:spLocks noGrp="1" noRot="1" noChangeAspect="1"/>
          </p:cNvSpPr>
          <p:nvPr>
            <p:ph type="sldImg"/>
          </p:nvPr>
        </p:nvSpPr>
        <p:spPr>
          <a:xfrm>
            <a:off x="1143000" y="685800"/>
            <a:ext cx="4572000" cy="3429000"/>
          </a:xfrm>
          <a:prstGeom prst="rect">
            <a:avLst/>
          </a:prstGeom>
        </p:spPr>
        <p:txBody>
          <a:bodyPr/>
          <a:lstStyle/>
          <a:p/>
        </p:txBody>
      </p:sp>
      <p:sp>
        <p:nvSpPr>
          <p:cNvPr id="254" name="Shape 254"/>
          <p:cNvSpPr>
            <a:spLocks noGrp="1"/>
          </p:cNvSpPr>
          <p:nvPr>
            <p:ph type="body" sz="quarter" idx="1"/>
          </p:nvPr>
        </p:nvSpPr>
        <p:spPr>
          <a:xfrm>
            <a:off x="914400" y="4343400"/>
            <a:ext cx="5029200" cy="4114800"/>
          </a:xfrm>
          <a:prstGeom prst="rect">
            <a:avLst/>
          </a:prstGeom>
        </p:spPr>
        <p:txBody>
          <a:bodyPr/>
          <a:lstStyle/>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panose="020F0502020204030204"/>
      </a:defRPr>
    </a:lvl1pPr>
    <a:lvl2pPr indent="228600" latinLnBrk="0">
      <a:defRPr sz="1200">
        <a:latin typeface="+mj-lt"/>
        <a:ea typeface="+mj-ea"/>
        <a:cs typeface="+mj-cs"/>
        <a:sym typeface="Calibri" panose="020F0502020204030204"/>
      </a:defRPr>
    </a:lvl2pPr>
    <a:lvl3pPr indent="457200" latinLnBrk="0">
      <a:defRPr sz="1200">
        <a:latin typeface="+mj-lt"/>
        <a:ea typeface="+mj-ea"/>
        <a:cs typeface="+mj-cs"/>
        <a:sym typeface="Calibri" panose="020F0502020204030204"/>
      </a:defRPr>
    </a:lvl3pPr>
    <a:lvl4pPr indent="685800" latinLnBrk="0">
      <a:defRPr sz="1200">
        <a:latin typeface="+mj-lt"/>
        <a:ea typeface="+mj-ea"/>
        <a:cs typeface="+mj-cs"/>
        <a:sym typeface="Calibri" panose="020F0502020204030204"/>
      </a:defRPr>
    </a:lvl4pPr>
    <a:lvl5pPr indent="914400" latinLnBrk="0">
      <a:defRPr sz="1200">
        <a:latin typeface="+mj-lt"/>
        <a:ea typeface="+mj-ea"/>
        <a:cs typeface="+mj-cs"/>
        <a:sym typeface="Calibri" panose="020F0502020204030204"/>
      </a:defRPr>
    </a:lvl5pPr>
    <a:lvl6pPr indent="1143000" latinLnBrk="0">
      <a:defRPr sz="1200">
        <a:latin typeface="+mj-lt"/>
        <a:ea typeface="+mj-ea"/>
        <a:cs typeface="+mj-cs"/>
        <a:sym typeface="Calibri" panose="020F0502020204030204"/>
      </a:defRPr>
    </a:lvl6pPr>
    <a:lvl7pPr indent="1371600" latinLnBrk="0">
      <a:defRPr sz="1200">
        <a:latin typeface="+mj-lt"/>
        <a:ea typeface="+mj-ea"/>
        <a:cs typeface="+mj-cs"/>
        <a:sym typeface="Calibri" panose="020F0502020204030204"/>
      </a:defRPr>
    </a:lvl7pPr>
    <a:lvl8pPr indent="1600200" latinLnBrk="0">
      <a:defRPr sz="1200">
        <a:latin typeface="+mj-lt"/>
        <a:ea typeface="+mj-ea"/>
        <a:cs typeface="+mj-cs"/>
        <a:sym typeface="Calibri" panose="020F0502020204030204"/>
      </a:defRPr>
    </a:lvl8pPr>
    <a:lvl9pPr indent="1828800" latinLnBrk="0">
      <a:defRPr sz="1200">
        <a:latin typeface="+mj-lt"/>
        <a:ea typeface="+mj-ea"/>
        <a:cs typeface="+mj-cs"/>
        <a:sym typeface="Calibri" panose="020F0502020204030204"/>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idx="1"/>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12" name="正文级别 1…"/>
          <p:cNvSpPr txBox="1">
            <a:spLocks noGrp="1"/>
          </p:cNvSpPr>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92" name="标题文本"/>
          <p:cNvSpPr txBox="1">
            <a:spLocks noGrp="1"/>
          </p:cNvSpPr>
          <p:nvPr>
            <p:ph type="title" hasCustomPrompt="1"/>
          </p:nvPr>
        </p:nvSpPr>
        <p:spPr>
          <a:xfrm>
            <a:off x="1524000" y="1122362"/>
            <a:ext cx="9144000" cy="2387601"/>
          </a:xfrm>
          <a:prstGeom prst="rect">
            <a:avLst/>
          </a:prstGeom>
        </p:spPr>
        <p:txBody>
          <a:bodyPr anchor="b"/>
          <a:lstStyle>
            <a:lvl1pPr algn="ctr">
              <a:defRPr sz="6000"/>
            </a:lvl1pPr>
          </a:lstStyle>
          <a:p>
            <a:r>
              <a:t>标题文本</a:t>
            </a:r>
          </a:p>
        </p:txBody>
      </p:sp>
      <p:sp>
        <p:nvSpPr>
          <p:cNvPr id="93" name="正文级别 1…"/>
          <p:cNvSpPr txBox="1">
            <a:spLocks noGrp="1"/>
          </p:cNvSpPr>
          <p:nvPr>
            <p:ph type="body" sz="quarter" idx="1" hasCustomPrompt="1"/>
          </p:nvPr>
        </p:nvSpPr>
        <p:spPr>
          <a:xfrm>
            <a:off x="1524000" y="3602037"/>
            <a:ext cx="9144000" cy="1655782"/>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正文级别 1</a:t>
            </a:r>
          </a:p>
          <a:p>
            <a:pPr lvl="1"/>
          </a:p>
          <a:p>
            <a:pPr lvl="2"/>
          </a:p>
          <a:p>
            <a:pPr lvl="3"/>
          </a:p>
          <a:p>
            <a:pPr lvl="4"/>
          </a:p>
        </p:txBody>
      </p:sp>
      <p:sp>
        <p:nvSpPr>
          <p:cNvPr id="94"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01" name="标题文本"/>
          <p:cNvSpPr txBox="1">
            <a:spLocks noGrp="1"/>
          </p:cNvSpPr>
          <p:nvPr>
            <p:ph type="title" hasCustomPrompt="1"/>
          </p:nvPr>
        </p:nvSpPr>
        <p:spPr>
          <a:prstGeom prst="rect">
            <a:avLst/>
          </a:prstGeom>
        </p:spPr>
        <p:txBody>
          <a:bodyPr/>
          <a:lstStyle/>
          <a:p>
            <a:r>
              <a:t>标题文本</a:t>
            </a:r>
          </a:p>
        </p:txBody>
      </p:sp>
      <p:sp>
        <p:nvSpPr>
          <p:cNvPr id="102" name="正文级别 1…"/>
          <p:cNvSpPr txBox="1">
            <a:spLocks noGrp="1"/>
          </p:cNvSpPr>
          <p:nvPr>
            <p:ph type="body" idx="1" hasCustomPrompt="1"/>
          </p:nvPr>
        </p:nvSpPr>
        <p:spPr>
          <a:prstGeom prst="rect">
            <a:avLst/>
          </a:prstGeom>
        </p:spPr>
        <p:txBody>
          <a:bodyPr/>
          <a:lstStyle/>
          <a:p>
            <a:r>
              <a:t>正文级别 1</a:t>
            </a:r>
          </a:p>
          <a:p>
            <a:pPr lvl="1"/>
          </a:p>
          <a:p>
            <a:pPr lvl="2"/>
          </a:p>
          <a:p>
            <a:pPr lvl="3"/>
          </a:p>
          <a:p>
            <a:pPr lvl="4"/>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10"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111" name="正文级别 1…"/>
          <p:cNvSpPr txBox="1">
            <a:spLocks noGrp="1"/>
          </p:cNvSpPr>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11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119" name="标题文本"/>
          <p:cNvSpPr txBox="1">
            <a:spLocks noGrp="1"/>
          </p:cNvSpPr>
          <p:nvPr>
            <p:ph type="title" hasCustomPrompt="1"/>
          </p:nvPr>
        </p:nvSpPr>
        <p:spPr>
          <a:prstGeom prst="rect">
            <a:avLst/>
          </a:prstGeom>
        </p:spPr>
        <p:txBody>
          <a:bodyPr/>
          <a:lstStyle/>
          <a:p>
            <a:r>
              <a:t>标题文本</a:t>
            </a:r>
          </a:p>
        </p:txBody>
      </p:sp>
      <p:sp>
        <p:nvSpPr>
          <p:cNvPr id="120"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12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128"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129" name="正文级别 1…"/>
          <p:cNvSpPr txBox="1">
            <a:spLocks noGrp="1"/>
          </p:cNvSpPr>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130" name="文本占位符 4"/>
          <p:cNvSpPr>
            <a:spLocks noGrp="1"/>
          </p:cNvSpPr>
          <p:nvPr>
            <p:ph type="body" sz="quarter" idx="21"/>
          </p:nvPr>
        </p:nvSpPr>
        <p:spPr>
          <a:xfrm>
            <a:off x="6172200" y="1681163"/>
            <a:ext cx="5183188" cy="823914"/>
          </a:xfrm>
          <a:prstGeom prst="rect">
            <a:avLst/>
          </a:prstGeom>
        </p:spPr>
        <p:txBody>
          <a:bodyPr anchor="b"/>
          <a:lstStyle/>
          <a:p/>
        </p:txBody>
      </p:sp>
      <p:sp>
        <p:nvSpPr>
          <p:cNvPr id="1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138" name="标题文本"/>
          <p:cNvSpPr txBox="1">
            <a:spLocks noGrp="1"/>
          </p:cNvSpPr>
          <p:nvPr>
            <p:ph type="title" hasCustomPrompt="1"/>
          </p:nvPr>
        </p:nvSpPr>
        <p:spPr>
          <a:prstGeom prst="rect">
            <a:avLst/>
          </a:prstGeom>
        </p:spPr>
        <p:txBody>
          <a:bodyPr/>
          <a:lstStyle/>
          <a:p>
            <a:r>
              <a:t>标题文本</a:t>
            </a:r>
          </a:p>
        </p:txBody>
      </p:sp>
      <p:sp>
        <p:nvSpPr>
          <p:cNvPr id="139"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4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15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54"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155" name="文本占位符 3"/>
          <p:cNvSpPr>
            <a:spLocks noGrp="1"/>
          </p:cNvSpPr>
          <p:nvPr>
            <p:ph type="body" sz="quarter" idx="21"/>
          </p:nvPr>
        </p:nvSpPr>
        <p:spPr>
          <a:xfrm>
            <a:off x="839787" y="2057400"/>
            <a:ext cx="3932238" cy="3811588"/>
          </a:xfrm>
          <a:prstGeom prst="rect">
            <a:avLst/>
          </a:prstGeom>
        </p:spPr>
        <p:txBody>
          <a:bodyPr/>
          <a:lstStyle/>
          <a:p/>
        </p:txBody>
      </p:sp>
      <p:sp>
        <p:nvSpPr>
          <p:cNvPr id="15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163"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164"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165"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166"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标题幻灯片">
    <p:spTree>
      <p:nvGrpSpPr>
        <p:cNvPr id="1" name=""/>
        <p:cNvGrpSpPr/>
        <p:nvPr/>
      </p:nvGrpSpPr>
      <p:grpSpPr>
        <a:xfrm>
          <a:off x="0" y="0"/>
          <a:ext cx="0" cy="0"/>
          <a:chOff x="0" y="0"/>
          <a:chExt cx="0" cy="0"/>
        </a:xfrm>
      </p:grpSpPr>
      <p:sp>
        <p:nvSpPr>
          <p:cNvPr id="173" name="标题文本"/>
          <p:cNvSpPr txBox="1">
            <a:spLocks noGrp="1"/>
          </p:cNvSpPr>
          <p:nvPr>
            <p:ph type="title" hasCustomPrompt="1"/>
          </p:nvPr>
        </p:nvSpPr>
        <p:spPr>
          <a:xfrm>
            <a:off x="1524000" y="1122362"/>
            <a:ext cx="9144000" cy="2387601"/>
          </a:xfrm>
          <a:prstGeom prst="rect">
            <a:avLst/>
          </a:prstGeom>
        </p:spPr>
        <p:txBody>
          <a:bodyPr lIns="45719" tIns="45719" rIns="45719" bIns="45719" anchor="b"/>
          <a:lstStyle>
            <a:lvl1pPr algn="ctr">
              <a:defRPr sz="6000"/>
            </a:lvl1pPr>
          </a:lstStyle>
          <a:p>
            <a:r>
              <a:t>标题文本</a:t>
            </a:r>
          </a:p>
        </p:txBody>
      </p:sp>
      <p:sp>
        <p:nvSpPr>
          <p:cNvPr id="174" name="正文级别 1…"/>
          <p:cNvSpPr txBox="1">
            <a:spLocks noGrp="1"/>
          </p:cNvSpPr>
          <p:nvPr>
            <p:ph type="body" sz="quarter" idx="1" hasCustomPrompt="1"/>
          </p:nvPr>
        </p:nvSpPr>
        <p:spPr>
          <a:xfrm>
            <a:off x="1524000" y="3602037"/>
            <a:ext cx="9144000" cy="1655763"/>
          </a:xfrm>
          <a:prstGeom prst="rect">
            <a:avLst/>
          </a:prstGeom>
        </p:spPr>
        <p:txBody>
          <a:bodyPr lIns="45719" tIns="45719" rIns="45719" bIns="45719"/>
          <a:lstStyle>
            <a:lvl1pPr marL="0" indent="0" algn="ctr">
              <a:buSzTx/>
              <a:buFontTx/>
              <a:buNone/>
              <a:defRPr sz="2400"/>
            </a:lvl1pPr>
            <a:lvl2pPr marL="0" indent="457200" algn="ctr">
              <a:buSzTx/>
              <a:buFontTx/>
              <a:buNone/>
              <a:defRPr sz="2400"/>
            </a:lvl2pPr>
            <a:lvl3pPr marL="0" indent="914400" algn="ctr">
              <a:buSzTx/>
              <a:buFontTx/>
              <a:buNone/>
              <a:defRPr sz="2400"/>
            </a:lvl3pPr>
            <a:lvl4pPr marL="0" indent="1371600" algn="ctr">
              <a:buSzTx/>
              <a:buFontTx/>
              <a:buNone/>
              <a:defRPr sz="2400"/>
            </a:lvl4pPr>
            <a:lvl5pPr marL="0" indent="1828800" algn="ctr">
              <a:buSzTx/>
              <a:buFontTx/>
              <a:buNone/>
              <a:defRPr sz="2400"/>
            </a:lvl5pPr>
          </a:lstStyle>
          <a:p>
            <a:r>
              <a:t>正文级别 1</a:t>
            </a:r>
          </a:p>
          <a:p>
            <a:pPr lvl="1"/>
            <a:r>
              <a:t>正文级别 2</a:t>
            </a:r>
          </a:p>
          <a:p>
            <a:pPr lvl="2"/>
            <a:r>
              <a:t>正文级别 3</a:t>
            </a:r>
          </a:p>
          <a:p>
            <a:pPr lvl="3"/>
            <a:r>
              <a:t>正文级别 4</a:t>
            </a:r>
          </a:p>
          <a:p>
            <a:pPr lvl="4"/>
            <a:r>
              <a:t>正文级别 5</a:t>
            </a:r>
          </a:p>
        </p:txBody>
      </p:sp>
      <p:sp>
        <p:nvSpPr>
          <p:cNvPr id="175"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20" name="标题文本"/>
          <p:cNvSpPr txBox="1">
            <a:spLocks noGrp="1"/>
          </p:cNvSpPr>
          <p:nvPr>
            <p:ph type="title" hasCustomPrompt="1"/>
          </p:nvPr>
        </p:nvSpPr>
        <p:spPr>
          <a:prstGeom prst="rect">
            <a:avLst/>
          </a:prstGeom>
        </p:spPr>
        <p:txBody>
          <a:bodyPr/>
          <a:lstStyle/>
          <a:p>
            <a:r>
              <a:t>标题文本</a:t>
            </a:r>
          </a:p>
        </p:txBody>
      </p:sp>
      <p:sp>
        <p:nvSpPr>
          <p:cNvPr id="21" name="正文级别 1…"/>
          <p:cNvSpPr txBox="1">
            <a:spLocks noGrp="1"/>
          </p:cNvSpPr>
          <p:nvPr>
            <p:ph type="body" idx="1" hasCustomPrompt="1"/>
          </p:nvPr>
        </p:nvSpPr>
        <p:spPr>
          <a:prstGeom prst="rect">
            <a:avLst/>
          </a:prstGeom>
        </p:spPr>
        <p:txBody>
          <a:bodyPr/>
          <a:lstStyle/>
          <a:p>
            <a:r>
              <a:t>正文级别 1</a:t>
            </a:r>
          </a:p>
          <a:p>
            <a:pPr lvl="1"/>
          </a:p>
          <a:p>
            <a:pPr lvl="2"/>
          </a:p>
          <a:p>
            <a:pPr lvl="3"/>
          </a:p>
          <a:p>
            <a:pPr lvl="4"/>
          </a:p>
        </p:txBody>
      </p:sp>
      <p:sp>
        <p:nvSpPr>
          <p:cNvPr id="22"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标题和内容">
    <p:spTree>
      <p:nvGrpSpPr>
        <p:cNvPr id="1" name=""/>
        <p:cNvGrpSpPr/>
        <p:nvPr/>
      </p:nvGrpSpPr>
      <p:grpSpPr>
        <a:xfrm>
          <a:off x="0" y="0"/>
          <a:ext cx="0" cy="0"/>
          <a:chOff x="0" y="0"/>
          <a:chExt cx="0" cy="0"/>
        </a:xfrm>
      </p:grpSpPr>
      <p:sp>
        <p:nvSpPr>
          <p:cNvPr id="182" name="标题文本"/>
          <p:cNvSpPr txBox="1">
            <a:spLocks noGrp="1"/>
          </p:cNvSpPr>
          <p:nvPr>
            <p:ph type="title" hasCustomPrompt="1"/>
          </p:nvPr>
        </p:nvSpPr>
        <p:spPr>
          <a:prstGeom prst="rect">
            <a:avLst/>
          </a:prstGeom>
        </p:spPr>
        <p:txBody>
          <a:bodyPr lIns="45719" tIns="45719" rIns="45719" bIns="45719"/>
          <a:lstStyle/>
          <a:p>
            <a:r>
              <a:t>标题文本</a:t>
            </a:r>
          </a:p>
        </p:txBody>
      </p:sp>
      <p:sp>
        <p:nvSpPr>
          <p:cNvPr id="183" name="正文级别 1…"/>
          <p:cNvSpPr txBox="1">
            <a:spLocks noGrp="1"/>
          </p:cNvSpPr>
          <p:nvPr>
            <p:ph type="body" idx="1" hasCustomPrompt="1"/>
          </p:nvPr>
        </p:nvSpPr>
        <p:spPr>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184"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191" name="标题文本"/>
          <p:cNvSpPr txBox="1">
            <a:spLocks noGrp="1"/>
          </p:cNvSpPr>
          <p:nvPr>
            <p:ph type="title" hasCustomPrompt="1"/>
          </p:nvPr>
        </p:nvSpPr>
        <p:spPr>
          <a:xfrm>
            <a:off x="831850" y="1709738"/>
            <a:ext cx="10515600" cy="2852737"/>
          </a:xfrm>
          <a:prstGeom prst="rect">
            <a:avLst/>
          </a:prstGeom>
        </p:spPr>
        <p:txBody>
          <a:bodyPr lIns="45719" tIns="45719" rIns="45719" bIns="45719" anchor="b"/>
          <a:lstStyle>
            <a:lvl1pPr>
              <a:defRPr sz="6000"/>
            </a:lvl1pPr>
          </a:lstStyle>
          <a:p>
            <a:r>
              <a:t>标题文本</a:t>
            </a:r>
          </a:p>
        </p:txBody>
      </p:sp>
      <p:sp>
        <p:nvSpPr>
          <p:cNvPr id="192" name="正文级别 1…"/>
          <p:cNvSpPr txBox="1">
            <a:spLocks noGrp="1"/>
          </p:cNvSpPr>
          <p:nvPr>
            <p:ph type="body" sz="quarter" idx="1" hasCustomPrompt="1"/>
          </p:nvPr>
        </p:nvSpPr>
        <p:spPr>
          <a:xfrm>
            <a:off x="831850" y="4589462"/>
            <a:ext cx="10515600" cy="1500188"/>
          </a:xfrm>
          <a:prstGeom prst="rect">
            <a:avLst/>
          </a:prstGeom>
        </p:spPr>
        <p:txBody>
          <a:bodyPr lIns="45719" tIns="45719" rIns="45719" bIns="45719"/>
          <a:lstStyle>
            <a:lvl1pPr marL="0" indent="0">
              <a:buSzTx/>
              <a:buFontTx/>
              <a:buNone/>
              <a:defRPr sz="2400">
                <a:solidFill>
                  <a:srgbClr val="888888"/>
                </a:solidFill>
              </a:defRPr>
            </a:lvl1pPr>
            <a:lvl2pPr marL="0" indent="457200">
              <a:buSzTx/>
              <a:buFontTx/>
              <a:buNone/>
              <a:defRPr sz="2400">
                <a:solidFill>
                  <a:srgbClr val="888888"/>
                </a:solidFill>
              </a:defRPr>
            </a:lvl2pPr>
            <a:lvl3pPr marL="0" indent="914400">
              <a:buSzTx/>
              <a:buFontTx/>
              <a:buNone/>
              <a:defRPr sz="2400">
                <a:solidFill>
                  <a:srgbClr val="888888"/>
                </a:solidFill>
              </a:defRPr>
            </a:lvl3pPr>
            <a:lvl4pPr marL="0" indent="1371600">
              <a:buSzTx/>
              <a:buFontTx/>
              <a:buNone/>
              <a:defRPr sz="2400">
                <a:solidFill>
                  <a:srgbClr val="888888"/>
                </a:solidFill>
              </a:defRPr>
            </a:lvl4pPr>
            <a:lvl5pPr marL="0" indent="1828800">
              <a:buSzTx/>
              <a:buFontTx/>
              <a:buNone/>
              <a:defRPr sz="2400">
                <a:solidFill>
                  <a:srgbClr val="888888"/>
                </a:solidFill>
              </a:defRPr>
            </a:lvl5pPr>
          </a:lstStyle>
          <a:p>
            <a:r>
              <a:t>正文级别 1</a:t>
            </a:r>
          </a:p>
          <a:p>
            <a:pPr lvl="1"/>
            <a:r>
              <a:t>正文级别 2</a:t>
            </a:r>
          </a:p>
          <a:p>
            <a:pPr lvl="2"/>
            <a:r>
              <a:t>正文级别 3</a:t>
            </a:r>
          </a:p>
          <a:p>
            <a:pPr lvl="3"/>
            <a:r>
              <a:t>正文级别 4</a:t>
            </a:r>
          </a:p>
          <a:p>
            <a:pPr lvl="4"/>
            <a:r>
              <a:t>正文级别 5</a:t>
            </a:r>
          </a:p>
        </p:txBody>
      </p:sp>
      <p:sp>
        <p:nvSpPr>
          <p:cNvPr id="193"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200" name="标题文本"/>
          <p:cNvSpPr txBox="1">
            <a:spLocks noGrp="1"/>
          </p:cNvSpPr>
          <p:nvPr>
            <p:ph type="title" hasCustomPrompt="1"/>
          </p:nvPr>
        </p:nvSpPr>
        <p:spPr>
          <a:prstGeom prst="rect">
            <a:avLst/>
          </a:prstGeom>
        </p:spPr>
        <p:txBody>
          <a:bodyPr lIns="45719" tIns="45719" rIns="45719" bIns="45719"/>
          <a:lstStyle/>
          <a:p>
            <a:r>
              <a:t>标题文本</a:t>
            </a:r>
          </a:p>
        </p:txBody>
      </p:sp>
      <p:sp>
        <p:nvSpPr>
          <p:cNvPr id="201" name="正文级别 1…"/>
          <p:cNvSpPr txBox="1">
            <a:spLocks noGrp="1"/>
          </p:cNvSpPr>
          <p:nvPr>
            <p:ph type="body" sz="half" idx="1" hasCustomPrompt="1"/>
          </p:nvPr>
        </p:nvSpPr>
        <p:spPr>
          <a:xfrm>
            <a:off x="838200" y="1825625"/>
            <a:ext cx="5181600" cy="4351338"/>
          </a:xfrm>
          <a:prstGeom prst="rect">
            <a:avLst/>
          </a:prstGeom>
        </p:spPr>
        <p:txBody>
          <a:bodyPr lIns="45719" tIns="45719" rIns="45719" bIns="45719"/>
          <a:lstStyle/>
          <a:p>
            <a:r>
              <a:t>正文级别 1</a:t>
            </a:r>
          </a:p>
          <a:p>
            <a:pPr lvl="1"/>
            <a:r>
              <a:t>正文级别 2</a:t>
            </a:r>
          </a:p>
          <a:p>
            <a:pPr lvl="2"/>
            <a:r>
              <a:t>正文级别 3</a:t>
            </a:r>
          </a:p>
          <a:p>
            <a:pPr lvl="3"/>
            <a:r>
              <a:t>正文级别 4</a:t>
            </a:r>
          </a:p>
          <a:p>
            <a:pPr lvl="4"/>
            <a:r>
              <a:t>正文级别 5</a:t>
            </a:r>
          </a:p>
        </p:txBody>
      </p:sp>
      <p:sp>
        <p:nvSpPr>
          <p:cNvPr id="202"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209" name="标题文本"/>
          <p:cNvSpPr txBox="1">
            <a:spLocks noGrp="1"/>
          </p:cNvSpPr>
          <p:nvPr>
            <p:ph type="title" hasCustomPrompt="1"/>
          </p:nvPr>
        </p:nvSpPr>
        <p:spPr>
          <a:xfrm>
            <a:off x="839787" y="365125"/>
            <a:ext cx="10515601" cy="1325563"/>
          </a:xfrm>
          <a:prstGeom prst="rect">
            <a:avLst/>
          </a:prstGeom>
        </p:spPr>
        <p:txBody>
          <a:bodyPr lIns="45719" tIns="45719" rIns="45719" bIns="45719"/>
          <a:lstStyle/>
          <a:p>
            <a:r>
              <a:t>标题文本</a:t>
            </a:r>
          </a:p>
        </p:txBody>
      </p:sp>
      <p:sp>
        <p:nvSpPr>
          <p:cNvPr id="210" name="正文级别 1…"/>
          <p:cNvSpPr txBox="1">
            <a:spLocks noGrp="1"/>
          </p:cNvSpPr>
          <p:nvPr>
            <p:ph type="body" sz="quarter" idx="1" hasCustomPrompt="1"/>
          </p:nvPr>
        </p:nvSpPr>
        <p:spPr>
          <a:xfrm>
            <a:off x="839787" y="1681163"/>
            <a:ext cx="5157789" cy="823913"/>
          </a:xfrm>
          <a:prstGeom prst="rect">
            <a:avLst/>
          </a:prstGeom>
        </p:spPr>
        <p:txBody>
          <a:bodyPr lIns="45719" tIns="45719" rIns="45719" bIns="45719" anchor="b"/>
          <a:lstStyle>
            <a:lvl1pPr marL="0" indent="0">
              <a:buSzTx/>
              <a:buFontTx/>
              <a:buNone/>
              <a:defRPr sz="2400" b="1"/>
            </a:lvl1pPr>
            <a:lvl2pPr marL="0" indent="457200">
              <a:buSzTx/>
              <a:buFontTx/>
              <a:buNone/>
              <a:defRPr sz="2400" b="1"/>
            </a:lvl2pPr>
            <a:lvl3pPr marL="0" indent="914400">
              <a:buSzTx/>
              <a:buFontTx/>
              <a:buNone/>
              <a:defRPr sz="2400" b="1"/>
            </a:lvl3pPr>
            <a:lvl4pPr marL="0" indent="1371600">
              <a:buSzTx/>
              <a:buFontTx/>
              <a:buNone/>
              <a:defRPr sz="2400" b="1"/>
            </a:lvl4pPr>
            <a:lvl5pPr marL="0" indent="1828800">
              <a:buSzTx/>
              <a:buFontTx/>
              <a:buNone/>
              <a:defRPr sz="2400" b="1"/>
            </a:lvl5pPr>
          </a:lstStyle>
          <a:p>
            <a:r>
              <a:t>正文级别 1</a:t>
            </a:r>
          </a:p>
          <a:p>
            <a:pPr lvl="1"/>
            <a:r>
              <a:t>正文级别 2</a:t>
            </a:r>
          </a:p>
          <a:p>
            <a:pPr lvl="2"/>
            <a:r>
              <a:t>正文级别 3</a:t>
            </a:r>
          </a:p>
          <a:p>
            <a:pPr lvl="3"/>
            <a:r>
              <a:t>正文级别 4</a:t>
            </a:r>
          </a:p>
          <a:p>
            <a:pPr lvl="4"/>
            <a:r>
              <a:t>正文级别 5</a:t>
            </a:r>
          </a:p>
        </p:txBody>
      </p:sp>
      <p:sp>
        <p:nvSpPr>
          <p:cNvPr id="211" name="文本占位符 4"/>
          <p:cNvSpPr>
            <a:spLocks noGrp="1"/>
          </p:cNvSpPr>
          <p:nvPr>
            <p:ph type="body" sz="quarter" idx="21"/>
          </p:nvPr>
        </p:nvSpPr>
        <p:spPr>
          <a:xfrm>
            <a:off x="6172200" y="1681163"/>
            <a:ext cx="5183188" cy="823913"/>
          </a:xfrm>
          <a:prstGeom prst="rect">
            <a:avLst/>
          </a:prstGeom>
        </p:spPr>
        <p:txBody>
          <a:bodyPr lIns="45719" tIns="45719" rIns="45719" bIns="45719" anchor="b"/>
          <a:lstStyle/>
          <a:p>
            <a:pPr marL="0" indent="0">
              <a:buSzTx/>
              <a:buFontTx/>
              <a:buNone/>
              <a:defRPr sz="2400" b="1"/>
            </a:pPr>
          </a:p>
        </p:txBody>
      </p:sp>
      <p:sp>
        <p:nvSpPr>
          <p:cNvPr id="212"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219" name="标题文本"/>
          <p:cNvSpPr txBox="1">
            <a:spLocks noGrp="1"/>
          </p:cNvSpPr>
          <p:nvPr>
            <p:ph type="title" hasCustomPrompt="1"/>
          </p:nvPr>
        </p:nvSpPr>
        <p:spPr>
          <a:prstGeom prst="rect">
            <a:avLst/>
          </a:prstGeom>
        </p:spPr>
        <p:txBody>
          <a:bodyPr lIns="45719" tIns="45719" rIns="45719" bIns="45719"/>
          <a:lstStyle/>
          <a:p>
            <a:r>
              <a:t>标题文本</a:t>
            </a:r>
          </a:p>
        </p:txBody>
      </p:sp>
      <p:sp>
        <p:nvSpPr>
          <p:cNvPr id="220"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227"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234" name="标题文本"/>
          <p:cNvSpPr txBox="1">
            <a:spLocks noGrp="1"/>
          </p:cNvSpPr>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35" name="正文级别 1…"/>
          <p:cNvSpPr txBox="1">
            <a:spLocks noGrp="1"/>
          </p:cNvSpPr>
          <p:nvPr>
            <p:ph type="body" sz="half" idx="1" hasCustomPrompt="1"/>
          </p:nvPr>
        </p:nvSpPr>
        <p:spPr>
          <a:xfrm>
            <a:off x="5183187" y="987425"/>
            <a:ext cx="6172201" cy="4873625"/>
          </a:xfrm>
          <a:prstGeom prst="rect">
            <a:avLst/>
          </a:prstGeom>
        </p:spPr>
        <p:txBody>
          <a:bodyPr lIns="45719" tIns="45719" rIns="45719" bIns="45719"/>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r>
              <a:t>正文级别 2</a:t>
            </a:r>
          </a:p>
          <a:p>
            <a:pPr lvl="2"/>
            <a:r>
              <a:t>正文级别 3</a:t>
            </a:r>
          </a:p>
          <a:p>
            <a:pPr lvl="3"/>
            <a:r>
              <a:t>正文级别 4</a:t>
            </a:r>
          </a:p>
          <a:p>
            <a:pPr lvl="4"/>
            <a:r>
              <a:t>正文级别 5</a:t>
            </a:r>
          </a:p>
        </p:txBody>
      </p:sp>
      <p:sp>
        <p:nvSpPr>
          <p:cNvPr id="236" name="文本占位符 3"/>
          <p:cNvSpPr>
            <a:spLocks noGrp="1"/>
          </p:cNvSpPr>
          <p:nvPr>
            <p:ph type="body" sz="quarter" idx="21"/>
          </p:nvPr>
        </p:nvSpPr>
        <p:spPr>
          <a:xfrm>
            <a:off x="839787" y="2057400"/>
            <a:ext cx="3932238" cy="3811588"/>
          </a:xfrm>
          <a:prstGeom prst="rect">
            <a:avLst/>
          </a:prstGeom>
        </p:spPr>
        <p:txBody>
          <a:bodyPr lIns="45719" tIns="45719" rIns="45719" bIns="45719"/>
          <a:lstStyle/>
          <a:p>
            <a:pPr marL="0" indent="0">
              <a:buSzTx/>
              <a:buFontTx/>
              <a:buNone/>
              <a:defRPr sz="1600"/>
            </a:pPr>
          </a:p>
        </p:txBody>
      </p:sp>
      <p:sp>
        <p:nvSpPr>
          <p:cNvPr id="237"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244" name="标题文本"/>
          <p:cNvSpPr txBox="1">
            <a:spLocks noGrp="1"/>
          </p:cNvSpPr>
          <p:nvPr>
            <p:ph type="title" hasCustomPrompt="1"/>
          </p:nvPr>
        </p:nvSpPr>
        <p:spPr>
          <a:xfrm>
            <a:off x="839787" y="457200"/>
            <a:ext cx="3932239" cy="1600200"/>
          </a:xfrm>
          <a:prstGeom prst="rect">
            <a:avLst/>
          </a:prstGeom>
        </p:spPr>
        <p:txBody>
          <a:bodyPr lIns="45719" tIns="45719" rIns="45719" bIns="45719" anchor="b"/>
          <a:lstStyle>
            <a:lvl1pPr>
              <a:defRPr sz="3200"/>
            </a:lvl1pPr>
          </a:lstStyle>
          <a:p>
            <a:r>
              <a:t>标题文本</a:t>
            </a:r>
          </a:p>
        </p:txBody>
      </p:sp>
      <p:sp>
        <p:nvSpPr>
          <p:cNvPr id="245" name="图片占位符 2"/>
          <p:cNvSpPr>
            <a:spLocks noGrp="1"/>
          </p:cNvSpPr>
          <p:nvPr>
            <p:ph type="pic" sz="half" idx="21"/>
          </p:nvPr>
        </p:nvSpPr>
        <p:spPr>
          <a:xfrm>
            <a:off x="5183187" y="987425"/>
            <a:ext cx="6172201" cy="4873625"/>
          </a:xfrm>
          <a:prstGeom prst="rect">
            <a:avLst/>
          </a:prstGeom>
        </p:spPr>
        <p:txBody>
          <a:bodyPr lIns="91439" tIns="45719" rIns="91439" bIns="45719">
            <a:noAutofit/>
          </a:bodyPr>
          <a:lstStyle/>
          <a:p/>
        </p:txBody>
      </p:sp>
      <p:sp>
        <p:nvSpPr>
          <p:cNvPr id="246" name="正文级别 1…"/>
          <p:cNvSpPr txBox="1">
            <a:spLocks noGrp="1"/>
          </p:cNvSpPr>
          <p:nvPr>
            <p:ph type="body" sz="quarter" idx="1" hasCustomPrompt="1"/>
          </p:nvPr>
        </p:nvSpPr>
        <p:spPr>
          <a:xfrm>
            <a:off x="839787" y="2057400"/>
            <a:ext cx="3932239" cy="3811588"/>
          </a:xfrm>
          <a:prstGeom prst="rect">
            <a:avLst/>
          </a:prstGeom>
        </p:spPr>
        <p:txBody>
          <a:bodyPr lIns="45719" tIns="45719" rIns="45719" bIns="45719"/>
          <a:lstStyle>
            <a:lvl1pPr marL="0" indent="0">
              <a:buSzTx/>
              <a:buFontTx/>
              <a:buNone/>
              <a:defRPr sz="1600"/>
            </a:lvl1pPr>
            <a:lvl2pPr marL="0" indent="457200">
              <a:buSzTx/>
              <a:buFontTx/>
              <a:buNone/>
              <a:defRPr sz="1600"/>
            </a:lvl2pPr>
            <a:lvl3pPr marL="0" indent="914400">
              <a:buSzTx/>
              <a:buFontTx/>
              <a:buNone/>
              <a:defRPr sz="1600"/>
            </a:lvl3pPr>
            <a:lvl4pPr marL="0" indent="1371600">
              <a:buSzTx/>
              <a:buFontTx/>
              <a:buNone/>
              <a:defRPr sz="1600"/>
            </a:lvl4pPr>
            <a:lvl5pPr marL="0" indent="1828800">
              <a:buSzTx/>
              <a:buFontTx/>
              <a:buNone/>
              <a:defRPr sz="1600"/>
            </a:lvl5pPr>
          </a:lstStyle>
          <a:p>
            <a:r>
              <a:t>正文级别 1</a:t>
            </a:r>
          </a:p>
          <a:p>
            <a:pPr lvl="1"/>
            <a:r>
              <a:t>正文级别 2</a:t>
            </a:r>
          </a:p>
          <a:p>
            <a:pPr lvl="2"/>
            <a:r>
              <a:t>正文级别 3</a:t>
            </a:r>
          </a:p>
          <a:p>
            <a:pPr lvl="3"/>
            <a:r>
              <a:t>正文级别 4</a:t>
            </a:r>
          </a:p>
          <a:p>
            <a:pPr lvl="4"/>
            <a:r>
              <a:t>正文级别 5</a:t>
            </a:r>
          </a:p>
        </p:txBody>
      </p:sp>
      <p:sp>
        <p:nvSpPr>
          <p:cNvPr id="247" name="幻灯片编号"/>
          <p:cNvSpPr txBox="1">
            <a:spLocks noGrp="1"/>
          </p:cNvSpPr>
          <p:nvPr>
            <p:ph type="sldNum" sz="quarter" idx="2"/>
          </p:nvPr>
        </p:nvSpPr>
        <p:spPr>
          <a:xfrm>
            <a:off x="11095176" y="6414760"/>
            <a:ext cx="258624" cy="248305"/>
          </a:xfrm>
          <a:prstGeom prst="rect">
            <a:avLst/>
          </a:prstGeom>
        </p:spPr>
        <p:txBody>
          <a:bodyPr lIns="45719" tIns="45719" rIns="45719" bIns="45719"/>
          <a:lstStyle/>
          <a:p>
            <a:fld id="{86CB4B4D-7CA3-9044-876B-883B54F8677D}" type="slidenum">
              <a:rPr/>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节标题">
    <p:spTree>
      <p:nvGrpSpPr>
        <p:cNvPr id="1" name=""/>
        <p:cNvGrpSpPr/>
        <p:nvPr/>
      </p:nvGrpSpPr>
      <p:grpSpPr>
        <a:xfrm>
          <a:off x="0" y="0"/>
          <a:ext cx="0" cy="0"/>
          <a:chOff x="0" y="0"/>
          <a:chExt cx="0" cy="0"/>
        </a:xfrm>
      </p:grpSpPr>
      <p:sp>
        <p:nvSpPr>
          <p:cNvPr id="29" name="标题文本"/>
          <p:cNvSpPr txBox="1">
            <a:spLocks noGrp="1"/>
          </p:cNvSpPr>
          <p:nvPr>
            <p:ph type="title" hasCustomPrompt="1"/>
          </p:nvPr>
        </p:nvSpPr>
        <p:spPr>
          <a:xfrm>
            <a:off x="831850" y="1709738"/>
            <a:ext cx="10515600" cy="2852737"/>
          </a:xfrm>
          <a:prstGeom prst="rect">
            <a:avLst/>
          </a:prstGeom>
        </p:spPr>
        <p:txBody>
          <a:bodyPr anchor="b"/>
          <a:lstStyle>
            <a:lvl1pPr>
              <a:defRPr sz="6000"/>
            </a:lvl1pPr>
          </a:lstStyle>
          <a:p>
            <a:r>
              <a:t>标题文本</a:t>
            </a:r>
          </a:p>
        </p:txBody>
      </p:sp>
      <p:sp>
        <p:nvSpPr>
          <p:cNvPr id="30" name="正文级别 1…"/>
          <p:cNvSpPr txBox="1">
            <a:spLocks noGrp="1"/>
          </p:cNvSpPr>
          <p:nvPr>
            <p:ph type="body" sz="quarter" idx="1" hasCustomPrompt="1"/>
          </p:nvPr>
        </p:nvSpPr>
        <p:spPr>
          <a:xfrm>
            <a:off x="831850" y="4589462"/>
            <a:ext cx="10515600" cy="1500207"/>
          </a:xfrm>
          <a:prstGeom prst="rect">
            <a:avLst/>
          </a:prstGeom>
        </p:spPr>
        <p:txBody>
          <a:bodyPr/>
          <a:lstStyle>
            <a:lvl1pPr marL="0" indent="0">
              <a:buSzTx/>
              <a:buFontTx/>
              <a:buNone/>
              <a:defRPr sz="2400">
                <a:solidFill>
                  <a:srgbClr val="888888"/>
                </a:solidFill>
              </a:defRPr>
            </a:lvl1pPr>
            <a:lvl2pPr marL="0" indent="0">
              <a:buSzTx/>
              <a:buFontTx/>
              <a:buNone/>
              <a:defRPr sz="2400">
                <a:solidFill>
                  <a:srgbClr val="888888"/>
                </a:solidFill>
              </a:defRPr>
            </a:lvl2pPr>
            <a:lvl3pPr marL="0" indent="0">
              <a:buSzTx/>
              <a:buFontTx/>
              <a:buNone/>
              <a:defRPr sz="2400">
                <a:solidFill>
                  <a:srgbClr val="888888"/>
                </a:solidFill>
              </a:defRPr>
            </a:lvl3pPr>
            <a:lvl4pPr marL="0" indent="0">
              <a:buSzTx/>
              <a:buFontTx/>
              <a:buNone/>
              <a:defRPr sz="2400">
                <a:solidFill>
                  <a:srgbClr val="888888"/>
                </a:solidFill>
              </a:defRPr>
            </a:lvl4pPr>
            <a:lvl5pPr marL="0" indent="0">
              <a:buSzTx/>
              <a:buFontTx/>
              <a:buNone/>
              <a:defRPr sz="2400">
                <a:solidFill>
                  <a:srgbClr val="888888"/>
                </a:solidFill>
              </a:defRPr>
            </a:lvl5pPr>
          </a:lstStyle>
          <a:p>
            <a:r>
              <a:t>正文级别 1</a:t>
            </a:r>
          </a:p>
          <a:p>
            <a:pPr lvl="1"/>
          </a:p>
          <a:p>
            <a:pPr lvl="2"/>
          </a:p>
          <a:p>
            <a:pPr lvl="3"/>
          </a:p>
          <a:p>
            <a:pPr lvl="4"/>
          </a:p>
        </p:txBody>
      </p:sp>
      <p:sp>
        <p:nvSpPr>
          <p:cNvPr id="31"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两栏内容">
    <p:spTree>
      <p:nvGrpSpPr>
        <p:cNvPr id="1" name=""/>
        <p:cNvGrpSpPr/>
        <p:nvPr/>
      </p:nvGrpSpPr>
      <p:grpSpPr>
        <a:xfrm>
          <a:off x="0" y="0"/>
          <a:ext cx="0" cy="0"/>
          <a:chOff x="0" y="0"/>
          <a:chExt cx="0" cy="0"/>
        </a:xfrm>
      </p:grpSpPr>
      <p:sp>
        <p:nvSpPr>
          <p:cNvPr id="38" name="标题文本"/>
          <p:cNvSpPr txBox="1">
            <a:spLocks noGrp="1"/>
          </p:cNvSpPr>
          <p:nvPr>
            <p:ph type="title" hasCustomPrompt="1"/>
          </p:nvPr>
        </p:nvSpPr>
        <p:spPr>
          <a:prstGeom prst="rect">
            <a:avLst/>
          </a:prstGeom>
        </p:spPr>
        <p:txBody>
          <a:bodyPr/>
          <a:lstStyle/>
          <a:p>
            <a:r>
              <a:t>标题文本</a:t>
            </a:r>
          </a:p>
        </p:txBody>
      </p:sp>
      <p:sp>
        <p:nvSpPr>
          <p:cNvPr id="39" name="正文级别 1…"/>
          <p:cNvSpPr txBox="1">
            <a:spLocks noGrp="1"/>
          </p:cNvSpPr>
          <p:nvPr>
            <p:ph type="body" sz="half" idx="1" hasCustomPrompt="1"/>
          </p:nvPr>
        </p:nvSpPr>
        <p:spPr>
          <a:xfrm>
            <a:off x="838200" y="1825625"/>
            <a:ext cx="5181600" cy="4351338"/>
          </a:xfrm>
          <a:prstGeom prst="rect">
            <a:avLst/>
          </a:prstGeom>
        </p:spPr>
        <p:txBody>
          <a:bodyPr/>
          <a:lstStyle/>
          <a:p>
            <a:r>
              <a:t>正文级别 1</a:t>
            </a:r>
          </a:p>
          <a:p>
            <a:pPr lvl="1"/>
          </a:p>
          <a:p>
            <a:pPr lvl="2"/>
          </a:p>
          <a:p>
            <a:pPr lvl="3"/>
          </a:p>
          <a:p>
            <a:pPr lvl="4"/>
          </a:p>
        </p:txBody>
      </p:sp>
      <p:sp>
        <p:nvSpPr>
          <p:cNvPr id="4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330" y="1555115"/>
            <a:ext cx="5233035" cy="4608195"/>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lstStyle/>
          <a:p>
            <a:r>
              <a:rPr lang="zh-CN" altLang="en-US"/>
              <a:t>单击此处编辑母版标题样式</a:t>
            </a:r>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比较">
    <p:spTree>
      <p:nvGrpSpPr>
        <p:cNvPr id="1" name=""/>
        <p:cNvGrpSpPr/>
        <p:nvPr/>
      </p:nvGrpSpPr>
      <p:grpSpPr>
        <a:xfrm>
          <a:off x="0" y="0"/>
          <a:ext cx="0" cy="0"/>
          <a:chOff x="0" y="0"/>
          <a:chExt cx="0" cy="0"/>
        </a:xfrm>
      </p:grpSpPr>
      <p:sp>
        <p:nvSpPr>
          <p:cNvPr id="47" name="标题文本"/>
          <p:cNvSpPr txBox="1">
            <a:spLocks noGrp="1"/>
          </p:cNvSpPr>
          <p:nvPr>
            <p:ph type="title" hasCustomPrompt="1"/>
          </p:nvPr>
        </p:nvSpPr>
        <p:spPr>
          <a:xfrm>
            <a:off x="839787" y="365125"/>
            <a:ext cx="10515601" cy="1325563"/>
          </a:xfrm>
          <a:prstGeom prst="rect">
            <a:avLst/>
          </a:prstGeom>
        </p:spPr>
        <p:txBody>
          <a:bodyPr/>
          <a:lstStyle/>
          <a:p>
            <a:r>
              <a:t>标题文本</a:t>
            </a:r>
          </a:p>
        </p:txBody>
      </p:sp>
      <p:sp>
        <p:nvSpPr>
          <p:cNvPr id="48" name="正文级别 1…"/>
          <p:cNvSpPr txBox="1">
            <a:spLocks noGrp="1"/>
          </p:cNvSpPr>
          <p:nvPr>
            <p:ph type="body" sz="quarter" idx="1" hasCustomPrompt="1"/>
          </p:nvPr>
        </p:nvSpPr>
        <p:spPr>
          <a:xfrm>
            <a:off x="839787" y="1681163"/>
            <a:ext cx="5157790" cy="823932"/>
          </a:xfrm>
          <a:prstGeom prst="rect">
            <a:avLst/>
          </a:prstGeom>
        </p:spPr>
        <p:txBody>
          <a:bodyPr anchor="b"/>
          <a:lstStyle>
            <a:lvl1pPr marL="0" indent="0">
              <a:buSzTx/>
              <a:buFontTx/>
              <a:buNone/>
              <a:defRPr sz="2400" b="1"/>
            </a:lvl1pPr>
            <a:lvl2pPr marL="0" indent="0">
              <a:buSzTx/>
              <a:buFontTx/>
              <a:buNone/>
              <a:defRPr sz="2400" b="1"/>
            </a:lvl2pPr>
            <a:lvl3pPr marL="0" indent="0">
              <a:buSzTx/>
              <a:buFontTx/>
              <a:buNone/>
              <a:defRPr sz="2400" b="1"/>
            </a:lvl3pPr>
            <a:lvl4pPr marL="0" indent="0">
              <a:buSzTx/>
              <a:buFontTx/>
              <a:buNone/>
              <a:defRPr sz="2400" b="1"/>
            </a:lvl4pPr>
            <a:lvl5pPr marL="0" indent="0">
              <a:buSzTx/>
              <a:buFontTx/>
              <a:buNone/>
              <a:defRPr sz="2400" b="1"/>
            </a:lvl5pPr>
          </a:lstStyle>
          <a:p>
            <a:r>
              <a:t>正文级别 1</a:t>
            </a:r>
          </a:p>
          <a:p>
            <a:pPr lvl="1"/>
          </a:p>
          <a:p>
            <a:pPr lvl="2"/>
          </a:p>
          <a:p>
            <a:pPr lvl="3"/>
          </a:p>
          <a:p>
            <a:pPr lvl="4"/>
          </a:p>
        </p:txBody>
      </p:sp>
      <p:sp>
        <p:nvSpPr>
          <p:cNvPr id="49" name="文本占位符 4"/>
          <p:cNvSpPr>
            <a:spLocks noGrp="1"/>
          </p:cNvSpPr>
          <p:nvPr>
            <p:ph type="body" sz="quarter" idx="21"/>
          </p:nvPr>
        </p:nvSpPr>
        <p:spPr>
          <a:xfrm>
            <a:off x="6172200" y="1681163"/>
            <a:ext cx="5183188" cy="823914"/>
          </a:xfrm>
          <a:prstGeom prst="rect">
            <a:avLst/>
          </a:prstGeom>
        </p:spPr>
        <p:txBody>
          <a:bodyPr anchor="b"/>
          <a:lstStyle/>
          <a:p/>
        </p:txBody>
      </p:sp>
      <p:sp>
        <p:nvSpPr>
          <p:cNvPr id="50"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仅标题">
    <p:spTree>
      <p:nvGrpSpPr>
        <p:cNvPr id="1" name=""/>
        <p:cNvGrpSpPr/>
        <p:nvPr/>
      </p:nvGrpSpPr>
      <p:grpSpPr>
        <a:xfrm>
          <a:off x="0" y="0"/>
          <a:ext cx="0" cy="0"/>
          <a:chOff x="0" y="0"/>
          <a:chExt cx="0" cy="0"/>
        </a:xfrm>
      </p:grpSpPr>
      <p:sp>
        <p:nvSpPr>
          <p:cNvPr id="57" name="标题文本"/>
          <p:cNvSpPr txBox="1">
            <a:spLocks noGrp="1"/>
          </p:cNvSpPr>
          <p:nvPr>
            <p:ph type="title" hasCustomPrompt="1"/>
          </p:nvPr>
        </p:nvSpPr>
        <p:spPr>
          <a:prstGeom prst="rect">
            <a:avLst/>
          </a:prstGeom>
        </p:spPr>
        <p:txBody>
          <a:bodyPr/>
          <a:lstStyle/>
          <a:p>
            <a:r>
              <a:t>标题文本</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6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内容与标题">
    <p:spTree>
      <p:nvGrpSpPr>
        <p:cNvPr id="1" name=""/>
        <p:cNvGrpSpPr/>
        <p:nvPr/>
      </p:nvGrpSpPr>
      <p:grpSpPr>
        <a:xfrm>
          <a:off x="0" y="0"/>
          <a:ext cx="0" cy="0"/>
          <a:chOff x="0" y="0"/>
          <a:chExt cx="0" cy="0"/>
        </a:xfrm>
      </p:grpSpPr>
      <p:sp>
        <p:nvSpPr>
          <p:cNvPr id="7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73" name="正文级别 1…"/>
          <p:cNvSpPr txBox="1">
            <a:spLocks noGrp="1"/>
          </p:cNvSpPr>
          <p:nvPr>
            <p:ph type="body" sz="half" idx="1" hasCustomPrompt="1"/>
          </p:nvPr>
        </p:nvSpPr>
        <p:spPr>
          <a:xfrm>
            <a:off x="5183187" y="987425"/>
            <a:ext cx="6172204" cy="4873625"/>
          </a:xfrm>
          <a:prstGeom prst="rect">
            <a:avLst/>
          </a:prstGeom>
        </p:spPr>
        <p:txBody>
          <a:bodyPr/>
          <a:lstStyle>
            <a:lvl1pPr>
              <a:defRPr sz="3200"/>
            </a:lvl1pPr>
            <a:lvl2pPr marL="718185" indent="-260985">
              <a:defRPr sz="3200"/>
            </a:lvl2pPr>
            <a:lvl3pPr marL="1219200" indent="-304800">
              <a:defRPr sz="3200"/>
            </a:lvl3pPr>
            <a:lvl4pPr marL="1737360" indent="-365760">
              <a:defRPr sz="3200"/>
            </a:lvl4pPr>
            <a:lvl5pPr marL="2194560" indent="-365760">
              <a:defRPr sz="3200"/>
            </a:lvl5pPr>
          </a:lstStyle>
          <a:p>
            <a:r>
              <a:t>正文级别 1</a:t>
            </a:r>
          </a:p>
          <a:p>
            <a:pPr lvl="1"/>
          </a:p>
          <a:p>
            <a:pPr lvl="2"/>
          </a:p>
          <a:p>
            <a:pPr lvl="3"/>
          </a:p>
          <a:p>
            <a:pPr lvl="4"/>
          </a:p>
        </p:txBody>
      </p:sp>
      <p:sp>
        <p:nvSpPr>
          <p:cNvPr id="74" name="文本占位符 3"/>
          <p:cNvSpPr>
            <a:spLocks noGrp="1"/>
          </p:cNvSpPr>
          <p:nvPr>
            <p:ph type="body" sz="quarter" idx="21"/>
          </p:nvPr>
        </p:nvSpPr>
        <p:spPr>
          <a:xfrm>
            <a:off x="839787" y="2057400"/>
            <a:ext cx="3932238" cy="3811588"/>
          </a:xfrm>
          <a:prstGeom prst="rect">
            <a:avLst/>
          </a:prstGeom>
        </p:spPr>
        <p:txBody>
          <a:bodyPr/>
          <a:lstStyle/>
          <a:p/>
        </p:txBody>
      </p:sp>
      <p:sp>
        <p:nvSpPr>
          <p:cNvPr id="7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图片与标题">
    <p:spTree>
      <p:nvGrpSpPr>
        <p:cNvPr id="1" name=""/>
        <p:cNvGrpSpPr/>
        <p:nvPr/>
      </p:nvGrpSpPr>
      <p:grpSpPr>
        <a:xfrm>
          <a:off x="0" y="0"/>
          <a:ext cx="0" cy="0"/>
          <a:chOff x="0" y="0"/>
          <a:chExt cx="0" cy="0"/>
        </a:xfrm>
      </p:grpSpPr>
      <p:sp>
        <p:nvSpPr>
          <p:cNvPr id="82" name="标题文本"/>
          <p:cNvSpPr txBox="1">
            <a:spLocks noGrp="1"/>
          </p:cNvSpPr>
          <p:nvPr>
            <p:ph type="title" hasCustomPrompt="1"/>
          </p:nvPr>
        </p:nvSpPr>
        <p:spPr>
          <a:xfrm>
            <a:off x="839787" y="457200"/>
            <a:ext cx="3932240" cy="1600200"/>
          </a:xfrm>
          <a:prstGeom prst="rect">
            <a:avLst/>
          </a:prstGeom>
        </p:spPr>
        <p:txBody>
          <a:bodyPr anchor="b"/>
          <a:lstStyle>
            <a:lvl1pPr>
              <a:defRPr sz="3200"/>
            </a:lvl1pPr>
          </a:lstStyle>
          <a:p>
            <a:r>
              <a:t>标题文本</a:t>
            </a:r>
          </a:p>
        </p:txBody>
      </p:sp>
      <p:sp>
        <p:nvSpPr>
          <p:cNvPr id="83" name="图片占位符 2"/>
          <p:cNvSpPr>
            <a:spLocks noGrp="1"/>
          </p:cNvSpPr>
          <p:nvPr>
            <p:ph type="pic" sz="half" idx="21"/>
          </p:nvPr>
        </p:nvSpPr>
        <p:spPr>
          <a:xfrm>
            <a:off x="5183187" y="987425"/>
            <a:ext cx="6172204" cy="4873625"/>
          </a:xfrm>
          <a:prstGeom prst="rect">
            <a:avLst/>
          </a:prstGeom>
        </p:spPr>
        <p:txBody>
          <a:bodyPr lIns="91439" tIns="45719" rIns="91439" bIns="45719">
            <a:noAutofit/>
          </a:bodyPr>
          <a:lstStyle/>
          <a:p/>
        </p:txBody>
      </p:sp>
      <p:sp>
        <p:nvSpPr>
          <p:cNvPr id="84" name="正文级别 1…"/>
          <p:cNvSpPr txBox="1">
            <a:spLocks noGrp="1"/>
          </p:cNvSpPr>
          <p:nvPr>
            <p:ph type="body" sz="quarter" idx="1" hasCustomPrompt="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正文级别 1</a:t>
            </a:r>
          </a:p>
          <a:p>
            <a:pPr lvl="1"/>
          </a:p>
          <a:p>
            <a:pPr lvl="2"/>
          </a:p>
          <a:p>
            <a:pPr lvl="3"/>
          </a:p>
          <a:p>
            <a:pPr lvl="4"/>
          </a:p>
        </p:txBody>
      </p:sp>
      <p:sp>
        <p:nvSpPr>
          <p:cNvPr id="85" name="幻灯片编号"/>
          <p:cNvSpPr txBox="1">
            <a:spLocks noGrp="1"/>
          </p:cNvSpPr>
          <p:nvPr>
            <p:ph type="sldNum" sz="quarter" idx="2"/>
          </p:nvPr>
        </p:nvSpPr>
        <p:spPr>
          <a:prstGeom prst="rect">
            <a:avLst/>
          </a:prstGeom>
        </p:spPr>
        <p:txBody>
          <a:bodyPr/>
          <a:lstStyle/>
          <a:p>
            <a:fld id="{86CB4B4D-7CA3-9044-876B-883B54F8677D}" type="slidenum">
              <a:rPr/>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9" Type="http://schemas.openxmlformats.org/officeDocument/2006/relationships/theme" Target="../theme/theme1.xml"/><Relationship Id="rId28" Type="http://schemas.openxmlformats.org/officeDocument/2006/relationships/image" Target="../media/image1.png"/><Relationship Id="rId27" Type="http://schemas.openxmlformats.org/officeDocument/2006/relationships/slideLayout" Target="../slideLayouts/slideLayout27.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0" Type="http://schemas.openxmlformats.org/officeDocument/2006/relationships/slideLayout" Target="../slideLayouts/slideLayout20.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6.xml"/><Relationship Id="rId8" Type="http://schemas.openxmlformats.org/officeDocument/2006/relationships/slideLayout" Target="../slideLayouts/slideLayout35.xml"/><Relationship Id="rId7" Type="http://schemas.openxmlformats.org/officeDocument/2006/relationships/slideLayout" Target="../slideLayouts/slideLayout34.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3" Type="http://schemas.openxmlformats.org/officeDocument/2006/relationships/slideLayout" Target="../slideLayouts/slideLayout30.xml"/><Relationship Id="rId2" Type="http://schemas.openxmlformats.org/officeDocument/2006/relationships/slideLayout" Target="../slideLayouts/slideLayout29.xml"/><Relationship Id="rId13" Type="http://schemas.openxmlformats.org/officeDocument/2006/relationships/theme" Target="../theme/theme2.xml"/><Relationship Id="rId12" Type="http://schemas.openxmlformats.org/officeDocument/2006/relationships/image" Target="../media/image1.png"/><Relationship Id="rId11" Type="http://schemas.openxmlformats.org/officeDocument/2006/relationships/slideLayout" Target="../slideLayouts/slideLayout38.xml"/><Relationship Id="rId10" Type="http://schemas.openxmlformats.org/officeDocument/2006/relationships/slideLayout" Target="../slideLayouts/slideLayout37.xml"/><Relationship Id="rId1"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7.xml"/><Relationship Id="rId8" Type="http://schemas.openxmlformats.org/officeDocument/2006/relationships/slideLayout" Target="../slideLayouts/slideLayout46.xml"/><Relationship Id="rId7" Type="http://schemas.openxmlformats.org/officeDocument/2006/relationships/slideLayout" Target="../slideLayouts/slideLayout45.xml"/><Relationship Id="rId6" Type="http://schemas.openxmlformats.org/officeDocument/2006/relationships/slideLayout" Target="../slideLayouts/slideLayout44.xml"/><Relationship Id="rId5" Type="http://schemas.openxmlformats.org/officeDocument/2006/relationships/slideLayout" Target="../slideLayouts/slideLayout43.xml"/><Relationship Id="rId4" Type="http://schemas.openxmlformats.org/officeDocument/2006/relationships/slideLayout" Target="../slideLayouts/slideLayout42.xml"/><Relationship Id="rId3" Type="http://schemas.openxmlformats.org/officeDocument/2006/relationships/slideLayout" Target="../slideLayouts/slideLayout41.xml"/><Relationship Id="rId2" Type="http://schemas.openxmlformats.org/officeDocument/2006/relationships/slideLayout" Target="../slideLayouts/slideLayout40.xml"/><Relationship Id="rId18" Type="http://schemas.openxmlformats.org/officeDocument/2006/relationships/theme" Target="../theme/theme3.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49.xml"/><Relationship Id="rId10" Type="http://schemas.openxmlformats.org/officeDocument/2006/relationships/slideLayout" Target="../slideLayouts/slideLayout48.xml"/><Relationship Id="rId1"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hasCustomPrompt="1"/>
          </p:nvPr>
        </p:nvSpPr>
        <p:spPr>
          <a:xfrm>
            <a:off x="838200" y="365125"/>
            <a:ext cx="10515600" cy="1325563"/>
          </a:xfrm>
          <a:prstGeom prst="rect">
            <a:avLst/>
          </a:prstGeom>
          <a:ln w="12700">
            <a:miter lim="400000"/>
          </a:ln>
        </p:spPr>
        <p:txBody>
          <a:bodyPr lIns="45718" tIns="45718" rIns="45718" bIns="45718" anchor="ctr">
            <a:normAutofit/>
          </a:bodyPr>
          <a:lstStyle/>
          <a:p>
            <a:r>
              <a:t>标题文本</a:t>
            </a:r>
          </a:p>
        </p:txBody>
      </p:sp>
      <p:sp>
        <p:nvSpPr>
          <p:cNvPr id="3" name="正文级别 1…"/>
          <p:cNvSpPr txBox="1">
            <a:spLocks noGrp="1"/>
          </p:cNvSpPr>
          <p:nvPr>
            <p:ph type="body" idx="1" hasCustomPrompt="1"/>
          </p:nvPr>
        </p:nvSpPr>
        <p:spPr>
          <a:xfrm>
            <a:off x="838200" y="1825625"/>
            <a:ext cx="10515600" cy="4351338"/>
          </a:xfrm>
          <a:prstGeom prst="rect">
            <a:avLst/>
          </a:prstGeom>
          <a:ln w="12700">
            <a:miter lim="400000"/>
          </a:ln>
        </p:spPr>
        <p:txBody>
          <a:bodyPr lIns="45718" tIns="45718" rIns="45718" bIns="45718">
            <a:normAutofit/>
          </a:bodyPr>
          <a:lstStyle/>
          <a:p>
            <a:r>
              <a:t>正文级别 1</a:t>
            </a:r>
          </a:p>
          <a:p>
            <a:pPr lvl="1"/>
          </a:p>
          <a:p>
            <a:pPr lvl="2"/>
          </a:p>
          <a:p>
            <a:pPr lvl="3"/>
          </a:p>
          <a:p>
            <a:pPr lvl="4"/>
          </a:p>
        </p:txBody>
      </p:sp>
      <p:sp>
        <p:nvSpPr>
          <p:cNvPr id="4" name="幻灯片编号"/>
          <p:cNvSpPr txBox="1">
            <a:spLocks noGrp="1"/>
          </p:cNvSpPr>
          <p:nvPr>
            <p:ph type="sldNum" sz="quarter" idx="2"/>
          </p:nvPr>
        </p:nvSpPr>
        <p:spPr>
          <a:xfrm>
            <a:off x="11095181" y="6414762"/>
            <a:ext cx="258620" cy="248301"/>
          </a:xfrm>
          <a:prstGeom prst="rect">
            <a:avLst/>
          </a:prstGeom>
          <a:ln w="12700">
            <a:miter lim="400000"/>
          </a:ln>
        </p:spPr>
        <p:txBody>
          <a:bodyPr wrap="none" lIns="45718" tIns="45718" rIns="45718" bIns="45718" anchor="ctr">
            <a:spAutoFit/>
          </a:bodyPr>
          <a:lstStyle>
            <a:lvl1pPr algn="r">
              <a:defRPr sz="1200">
                <a:solidFill>
                  <a:srgbClr val="888888"/>
                </a:solidFill>
              </a:defRPr>
            </a:lvl1pPr>
          </a:lstStyle>
          <a:p>
            <a:fld id="{86CB4B4D-7CA3-9044-876B-883B54F8677D}" type="slidenum">
              <a:rPr/>
            </a:fld>
            <a:endParaRPr/>
          </a:p>
        </p:txBody>
      </p:sp>
      <p:pic>
        <p:nvPicPr>
          <p:cNvPr id="12" name="图片 11" descr="水印"/>
          <p:cNvPicPr>
            <a:picLocks noChangeAspect="1"/>
          </p:cNvPicPr>
          <p:nvPr userDrawn="1"/>
        </p:nvPicPr>
        <p:blipFill>
          <a:blip r:embed="rId28"/>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Lst>
  <p:transition spd="med"/>
  <p:txStyles>
    <p:titleStyle>
      <a:lvl1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1pPr>
      <a:lvl2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2pPr>
      <a:lvl3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3pPr>
      <a:lvl4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4pPr>
      <a:lvl5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5pPr>
      <a:lvl6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6pPr>
      <a:lvl7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7pPr>
      <a:lvl8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8pPr>
      <a:lvl9pPr marL="0" marR="0" indent="0" algn="l" defTabSz="914400" rtl="0" latinLnBrk="0">
        <a:lnSpc>
          <a:spcPct val="90000"/>
        </a:lnSpc>
        <a:spcBef>
          <a:spcPts val="0"/>
        </a:spcBef>
        <a:spcAft>
          <a:spcPts val="0"/>
        </a:spcAft>
        <a:buClrTx/>
        <a:buSzTx/>
        <a:buFontTx/>
        <a:buNone/>
        <a:defRPr sz="4400" b="0" i="0" u="none" strike="noStrike" cap="none" spc="0" baseline="0">
          <a:solidFill>
            <a:srgbClr val="000000"/>
          </a:solidFill>
          <a:uFillTx/>
          <a:latin typeface="+mj-lt"/>
          <a:ea typeface="+mj-ea"/>
          <a:cs typeface="+mj-cs"/>
          <a:sym typeface="Calibri" panose="020F0502020204030204"/>
        </a:defRPr>
      </a:lvl9pPr>
    </p:titleStyle>
    <p:bodyStyle>
      <a:lvl1pPr marL="228600" marR="0" indent="-228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1pPr>
      <a:lvl2pPr marL="723900" marR="0" indent="-2667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2pPr>
      <a:lvl3pPr marL="1234440" marR="0" indent="-32004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3pPr>
      <a:lvl4pPr marL="1727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4pPr>
      <a:lvl5pPr marL="21844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5pPr>
      <a:lvl6pPr marL="26416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6pPr>
      <a:lvl7pPr marL="30988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7pPr>
      <a:lvl8pPr marL="35560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8pPr>
      <a:lvl9pPr marL="4013200" marR="0" indent="-355600" algn="l" defTabSz="914400" rtl="0" latinLnBrk="0">
        <a:lnSpc>
          <a:spcPct val="90000"/>
        </a:lnSpc>
        <a:spcBef>
          <a:spcPts val="1000"/>
        </a:spcBef>
        <a:spcAft>
          <a:spcPts val="0"/>
        </a:spcAft>
        <a:buClrTx/>
        <a:buSzPct val="100000"/>
        <a:buFont typeface="Arial" panose="020B0604020202020204"/>
        <a:buChar char="•"/>
        <a:defRPr sz="2800" b="0" i="0" u="none" strike="noStrike" cap="none" spc="0" baseline="0">
          <a:solidFill>
            <a:srgbClr val="000000"/>
          </a:solidFill>
          <a:uFillTx/>
          <a:latin typeface="+mj-lt"/>
          <a:ea typeface="+mj-ea"/>
          <a:cs typeface="+mj-cs"/>
          <a:sym typeface="Calibri" panose="020F0502020204030204"/>
        </a:defRPr>
      </a:lvl9pPr>
    </p:bodyStyle>
    <p:otherStyle>
      <a:lvl1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1pPr>
      <a:lvl2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2pPr>
      <a:lvl3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3pPr>
      <a:lvl4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4pPr>
      <a:lvl5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5pPr>
      <a:lvl6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6pPr>
      <a:lvl7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7pPr>
      <a:lvl8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8pPr>
      <a:lvl9pPr marL="0" marR="0" indent="0" algn="r" defTabSz="914400" rtl="0" latinLnBrk="0">
        <a:lnSpc>
          <a:spcPct val="100000"/>
        </a:lnSpc>
        <a:spcBef>
          <a:spcPts val="0"/>
        </a:spcBef>
        <a:spcAft>
          <a:spcPts val="0"/>
        </a:spcAft>
        <a:buClrTx/>
        <a:buSzTx/>
        <a:buFontTx/>
        <a:buNone/>
        <a:defRPr sz="1200" b="0" i="0" u="none" strike="noStrike" cap="none" spc="0" baseline="0">
          <a:solidFill>
            <a:schemeClr val="tx1"/>
          </a:solidFill>
          <a:uFillTx/>
          <a:latin typeface="+mn-lt"/>
          <a:ea typeface="+mn-ea"/>
          <a:cs typeface="+mn-cs"/>
          <a:sym typeface="Calibri" panose="020F0502020204030204"/>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12" name="图片 11" descr="水印"/>
          <p:cNvPicPr>
            <a:picLocks noChangeAspect="1"/>
          </p:cNvPicPr>
          <p:nvPr userDrawn="1"/>
        </p:nvPicPr>
        <p:blipFill>
          <a:blip r:embed="rId1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9.xml"/><Relationship Id="rId1" Type="http://schemas.openxmlformats.org/officeDocument/2006/relationships/tags" Target="../tags/tag70.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7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9.png"/><Relationship Id="rId1" Type="http://schemas.openxmlformats.org/officeDocument/2006/relationships/tags" Target="../tags/tag7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0.xml"/><Relationship Id="rId3" Type="http://schemas.openxmlformats.org/officeDocument/2006/relationships/image" Target="../media/image10.png"/><Relationship Id="rId2" Type="http://schemas.microsoft.com/office/2007/relationships/media" Target="../media/media1.mp4"/><Relationship Id="rId1" Type="http://schemas.openxmlformats.org/officeDocument/2006/relationships/video" Target="../media/media1.mp4"/></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9.xml"/><Relationship Id="rId6" Type="http://schemas.openxmlformats.org/officeDocument/2006/relationships/slideLayout" Target="../slideLayouts/slideLayout2.xml"/><Relationship Id="rId5" Type="http://schemas.microsoft.com/office/2007/relationships/media" Target="../media/media3.mp3"/><Relationship Id="rId4" Type="http://schemas.openxmlformats.org/officeDocument/2006/relationships/audio" Target="../media/media3.mp3"/><Relationship Id="rId3"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media/media2.mp3"/></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media" Target="../media/media4.mp3"/><Relationship Id="rId4" Type="http://schemas.openxmlformats.org/officeDocument/2006/relationships/audio" Target="../media/media4.mp3"/><Relationship Id="rId3"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media/media2.mp3"/></Relationships>
</file>

<file path=ppt/slides/_rels/slide2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media" Target="../media/media5.mp3"/><Relationship Id="rId4" Type="http://schemas.openxmlformats.org/officeDocument/2006/relationships/audio" Target="../media/media5.mp3"/><Relationship Id="rId3" Type="http://schemas.openxmlformats.org/officeDocument/2006/relationships/image" Target="../media/image11.png"/><Relationship Id="rId2" Type="http://schemas.microsoft.com/office/2007/relationships/media" Target="../media/media2.mp3"/><Relationship Id="rId1" Type="http://schemas.openxmlformats.org/officeDocument/2006/relationships/audio" Target="../media/media2.mp3"/></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29.xml"/><Relationship Id="rId4" Type="http://schemas.openxmlformats.org/officeDocument/2006/relationships/tags" Target="../tags/tag63.xml"/><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tags" Target="../tags/tag6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4.xml"/><Relationship Id="rId1" Type="http://schemas.openxmlformats.org/officeDocument/2006/relationships/tags" Target="../tags/tag64.xml"/></Relationships>
</file>

<file path=ppt/slides/_rels/slide5.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29.xml"/><Relationship Id="rId2" Type="http://schemas.openxmlformats.org/officeDocument/2006/relationships/tags" Target="../tags/tag65.xml"/><Relationship Id="rId1"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9.xml"/><Relationship Id="rId1" Type="http://schemas.openxmlformats.org/officeDocument/2006/relationships/tags" Target="../tags/tag66.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9.xml"/><Relationship Id="rId1" Type="http://schemas.openxmlformats.org/officeDocument/2006/relationships/tags" Target="../tags/tag67.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9.xml"/><Relationship Id="rId1" Type="http://schemas.openxmlformats.org/officeDocument/2006/relationships/tags" Target="../tags/tag6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image" Target="../media/image7.png"/><Relationship Id="rId1" Type="http://schemas.openxmlformats.org/officeDocument/2006/relationships/tags" Target="../tags/tag6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文本框 4"/>
          <p:cNvSpPr txBox="1"/>
          <p:nvPr/>
        </p:nvSpPr>
        <p:spPr>
          <a:xfrm>
            <a:off x="2026218" y="33019"/>
            <a:ext cx="5466989" cy="460375"/>
          </a:xfrm>
          <a:prstGeom prst="rect">
            <a:avLst/>
          </a:prstGeom>
          <a:ln w="12700">
            <a:miter lim="400000"/>
          </a:ln>
        </p:spPr>
        <p:txBody>
          <a:bodyPr lIns="45719" rIns="45719">
            <a:spAutoFit/>
          </a:bodyPr>
          <a:lstStyle/>
          <a:p>
            <a:pPr algn="l"/>
            <a:r>
              <a:rPr sz="2400">
                <a:latin typeface="微软雅黑" panose="020B0503020204020204" charset="-122"/>
                <a:ea typeface="微软雅黑" panose="020B0503020204020204" charset="-122"/>
                <a:cs typeface="微软雅黑" panose="020B0503020204020204" charset="-122"/>
              </a:rPr>
              <a:t> </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（《观察家报》2022年4月3日 23页）</a:t>
            </a:r>
            <a:endPar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266" name="文本框 16"/>
          <p:cNvSpPr txBox="1"/>
          <p:nvPr/>
        </p:nvSpPr>
        <p:spPr>
          <a:xfrm>
            <a:off x="635" y="7620"/>
            <a:ext cx="1504315" cy="491490"/>
          </a:xfrm>
          <a:prstGeom prst="rect">
            <a:avLst/>
          </a:prstGeom>
          <a:solidFill>
            <a:schemeClr val="accent6"/>
          </a:solidFill>
          <a:ln w="12700">
            <a:miter lim="400000"/>
          </a:ln>
        </p:spPr>
        <p:txBody>
          <a:bodyPr wrap="square" lIns="45719" rIns="45719">
            <a:spAutoFit/>
          </a:bodyPr>
          <a:lstStyle>
            <a:lvl1pPr>
              <a:defRPr sz="26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语篇填空</a:t>
            </a:r>
            <a:endParaRPr>
              <a:latin typeface="微软雅黑" panose="020B0503020204020204" charset="-122"/>
              <a:ea typeface="微软雅黑" panose="020B0503020204020204" charset="-122"/>
              <a:cs typeface="+mn-cs"/>
              <a:sym typeface="Helvetica"/>
            </a:endParaRPr>
          </a:p>
        </p:txBody>
      </p:sp>
      <p:sp>
        <p:nvSpPr>
          <p:cNvPr id="267" name="文本框 42"/>
          <p:cNvSpPr txBox="1"/>
          <p:nvPr/>
        </p:nvSpPr>
        <p:spPr>
          <a:xfrm>
            <a:off x="-8040" y="451574"/>
            <a:ext cx="11944351" cy="6892925"/>
          </a:xfrm>
          <a:prstGeom prst="rect">
            <a:avLst/>
          </a:prstGeom>
          <a:ln w="12700">
            <a:miter lim="400000"/>
          </a:ln>
        </p:spPr>
        <p:txBody>
          <a:bodyPr lIns="45719" rIns="45719">
            <a:spAutoFit/>
          </a:bodyPr>
          <a:lstStyle/>
          <a:p>
            <a:pPr>
              <a:defRPr sz="27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rPr>
              <a:t>     Children are having to wait up ___ five years for an NHS autism appointment, according to figures ________ (obtain) by the </a:t>
            </a:r>
            <a:r>
              <a:rPr sz="2600" i="1">
                <a:latin typeface="Times New Roman" panose="02020603050405020304" charset="0"/>
              </a:rPr>
              <a:t>Observer</a:t>
            </a:r>
            <a:r>
              <a:rPr sz="2600">
                <a:latin typeface="Times New Roman" panose="02020603050405020304" charset="0"/>
              </a:rPr>
              <a:t> that </a:t>
            </a:r>
            <a:r>
              <a:rPr sz="2600">
                <a:solidFill>
                  <a:srgbClr val="0433FF"/>
                </a:solidFill>
                <a:latin typeface="Times New Roman" panose="02020603050405020304" charset="0"/>
              </a:rPr>
              <a:t>lay bare</a:t>
            </a:r>
            <a:r>
              <a:rPr sz="2600">
                <a:latin typeface="Times New Roman" panose="02020603050405020304" charset="0"/>
              </a:rPr>
              <a:t> the crisis in children’s mental health services.</a:t>
            </a:r>
            <a:endParaRPr sz="26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rPr>
              <a:t>     _______ (figure) acquired under the Freedom of Information Act show that 2,835 children with autism referrals at Coventry and Warwickshire Partnership NHS Trust have still not had a first appointment ____ average of 88 weeks after being referred. The _______ (long) wait at the time the response was sent in January _____ (stand) at 251 weeks——nearly 5 years.</a:t>
            </a:r>
            <a:endParaRPr sz="26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rPr>
              <a:t>     Across 20 NHS trusts __________ provided figures, children with outstanding autism referrals have waited nearly six months on average for their first appointment.</a:t>
            </a:r>
            <a:endParaRPr sz="26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rPr>
              <a:t>     A spokesman for Coventry and Warwickshire CCG said, “We acknowledge that our waiting times, __________ (particular) for autism assessments, are longer than we want. We are investing 5.4 million pounds in additional diagnostic </a:t>
            </a:r>
            <a:r>
              <a:rPr sz="2600">
                <a:solidFill>
                  <a:srgbClr val="0433FF"/>
                </a:solidFill>
                <a:latin typeface="Times New Roman" panose="02020603050405020304" charset="0"/>
              </a:rPr>
              <a:t>capacity</a:t>
            </a:r>
            <a:r>
              <a:rPr sz="2600">
                <a:latin typeface="Times New Roman" panose="02020603050405020304" charset="0"/>
              </a:rPr>
              <a:t>.”</a:t>
            </a:r>
            <a:endParaRPr sz="26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rPr>
              <a:t>     A government spokesperson said, “We know ____ vital it is for children to have timely diagnoses for autism and we’re working to improve __________ (assess) waiting times.”</a:t>
            </a:r>
            <a:endParaRPr sz="2600">
              <a:latin typeface="Times New Roman" panose="02020603050405020304" charset="0"/>
            </a:endParaRPr>
          </a:p>
          <a:p>
            <a:pPr>
              <a:defRPr sz="2700">
                <a:latin typeface="Times New Roman" panose="02020603050405020304"/>
                <a:ea typeface="Times New Roman" panose="02020603050405020304"/>
                <a:cs typeface="Times New Roman" panose="02020603050405020304"/>
                <a:sym typeface="Times New Roman" panose="02020603050405020304"/>
              </a:defRPr>
            </a:pPr>
            <a:endParaRPr sz="2600">
              <a:latin typeface="Times New Roman" panose="02020603050405020304" charset="0"/>
            </a:endParaRPr>
          </a:p>
        </p:txBody>
      </p:sp>
      <p:sp>
        <p:nvSpPr>
          <p:cNvPr id="268" name="文本框 43"/>
          <p:cNvSpPr txBox="1"/>
          <p:nvPr/>
        </p:nvSpPr>
        <p:spPr>
          <a:xfrm>
            <a:off x="4398441" y="2421342"/>
            <a:ext cx="722607"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t>an</a:t>
            </a:r>
            <a:endParaRPr sz="2600"/>
          </a:p>
        </p:txBody>
      </p:sp>
      <p:sp>
        <p:nvSpPr>
          <p:cNvPr id="269" name="文本框 44"/>
          <p:cNvSpPr txBox="1"/>
          <p:nvPr/>
        </p:nvSpPr>
        <p:spPr>
          <a:xfrm>
            <a:off x="2830816" y="875570"/>
            <a:ext cx="1352489"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obtained</a:t>
            </a:r>
            <a:endParaRPr sz="2600">
              <a:solidFill>
                <a:srgbClr val="FF2600"/>
              </a:solidFill>
            </a:endParaRPr>
          </a:p>
        </p:txBody>
      </p:sp>
      <p:sp>
        <p:nvSpPr>
          <p:cNvPr id="270" name="文本框 45"/>
          <p:cNvSpPr txBox="1"/>
          <p:nvPr/>
        </p:nvSpPr>
        <p:spPr>
          <a:xfrm>
            <a:off x="520616" y="1662827"/>
            <a:ext cx="1223647"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Figures</a:t>
            </a:r>
            <a:endParaRPr sz="2600">
              <a:solidFill>
                <a:srgbClr val="FF2600"/>
              </a:solidFill>
            </a:endParaRPr>
          </a:p>
        </p:txBody>
      </p:sp>
      <p:sp>
        <p:nvSpPr>
          <p:cNvPr id="271" name="文本框 46"/>
          <p:cNvSpPr txBox="1"/>
          <p:nvPr/>
        </p:nvSpPr>
        <p:spPr>
          <a:xfrm>
            <a:off x="119129" y="2853083"/>
            <a:ext cx="1896111"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solidFill>
                  <a:srgbClr val="FF2600"/>
                </a:solidFill>
              </a:rPr>
              <a:t>longest</a:t>
            </a:r>
            <a:endParaRPr sz="2600">
              <a:solidFill>
                <a:srgbClr val="FF2600"/>
              </a:solidFill>
            </a:endParaRPr>
          </a:p>
        </p:txBody>
      </p:sp>
      <p:sp>
        <p:nvSpPr>
          <p:cNvPr id="272" name="文本框 47"/>
          <p:cNvSpPr txBox="1"/>
          <p:nvPr/>
        </p:nvSpPr>
        <p:spPr>
          <a:xfrm>
            <a:off x="3440216" y="3632654"/>
            <a:ext cx="1896111"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t>that / which</a:t>
            </a:r>
            <a:endParaRPr sz="2600"/>
          </a:p>
        </p:txBody>
      </p:sp>
      <p:sp>
        <p:nvSpPr>
          <p:cNvPr id="273" name="文本框 50"/>
          <p:cNvSpPr txBox="1"/>
          <p:nvPr/>
        </p:nvSpPr>
        <p:spPr>
          <a:xfrm>
            <a:off x="8687882" y="2841018"/>
            <a:ext cx="1588771"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t>stood</a:t>
            </a:r>
            <a:endParaRPr sz="2600"/>
          </a:p>
        </p:txBody>
      </p:sp>
      <p:sp>
        <p:nvSpPr>
          <p:cNvPr id="274" name="文本框 52"/>
          <p:cNvSpPr txBox="1"/>
          <p:nvPr/>
        </p:nvSpPr>
        <p:spPr>
          <a:xfrm>
            <a:off x="2028248" y="4797662"/>
            <a:ext cx="2083353"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000000"/>
                </a:solidFill>
              </a:defRPr>
            </a:pPr>
            <a:r>
              <a:rPr sz="2600">
                <a:solidFill>
                  <a:srgbClr val="FF2600"/>
                </a:solidFill>
              </a:rPr>
              <a:t>particularly</a:t>
            </a:r>
            <a:endParaRPr sz="2600">
              <a:solidFill>
                <a:srgbClr val="FF2600"/>
              </a:solidFill>
            </a:endParaRPr>
          </a:p>
        </p:txBody>
      </p:sp>
      <p:sp>
        <p:nvSpPr>
          <p:cNvPr id="275" name="assessment"/>
          <p:cNvSpPr txBox="1"/>
          <p:nvPr/>
        </p:nvSpPr>
        <p:spPr>
          <a:xfrm>
            <a:off x="7968399" y="6021974"/>
            <a:ext cx="1466215" cy="400050"/>
          </a:xfrm>
          <a:prstGeom prst="rect">
            <a:avLst/>
          </a:prstGeom>
          <a:ln w="12700">
            <a:miter lim="400000"/>
          </a:ln>
        </p:spPr>
        <p:txBody>
          <a:bodyPr wrap="none" lIns="0" tIns="0" rIns="0" bIns="0">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000000"/>
                </a:solidFill>
              </a:defRPr>
            </a:pPr>
            <a:r>
              <a:rPr sz="2600">
                <a:solidFill>
                  <a:srgbClr val="FF2600"/>
                </a:solidFill>
              </a:rPr>
              <a:t>assessment</a:t>
            </a:r>
            <a:endParaRPr sz="2600">
              <a:solidFill>
                <a:srgbClr val="FF2600"/>
              </a:solidFill>
            </a:endParaRPr>
          </a:p>
        </p:txBody>
      </p:sp>
      <p:sp>
        <p:nvSpPr>
          <p:cNvPr id="276" name="文本框 49"/>
          <p:cNvSpPr txBox="1"/>
          <p:nvPr/>
        </p:nvSpPr>
        <p:spPr>
          <a:xfrm>
            <a:off x="4577080" y="476885"/>
            <a:ext cx="373380" cy="491490"/>
          </a:xfrm>
          <a:prstGeom prst="rect">
            <a:avLst/>
          </a:prstGeom>
          <a:ln w="12700">
            <a:miter lim="400000"/>
          </a:ln>
        </p:spPr>
        <p:txBody>
          <a:bodyPr wrap="square" lIns="45719" rIns="45719">
            <a:spAutoFit/>
          </a:bodyPr>
          <a:lstStyle/>
          <a:p>
            <a: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pPr>
            <a:r>
              <a:t>to </a:t>
            </a:r>
          </a:p>
        </p:txBody>
      </p:sp>
      <p:sp>
        <p:nvSpPr>
          <p:cNvPr id="277" name="how"/>
          <p:cNvSpPr txBox="1"/>
          <p:nvPr/>
        </p:nvSpPr>
        <p:spPr>
          <a:xfrm>
            <a:off x="6577749" y="5644784"/>
            <a:ext cx="568960" cy="400050"/>
          </a:xfrm>
          <a:prstGeom prst="rect">
            <a:avLst/>
          </a:prstGeom>
          <a:ln w="12700">
            <a:miter lim="400000"/>
          </a:ln>
        </p:spPr>
        <p:txBody>
          <a:bodyPr wrap="none" lIns="0" tIns="0" rIns="0" bIns="0">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000000"/>
                </a:solidFill>
              </a:defRPr>
            </a:pPr>
            <a:r>
              <a:rPr sz="2600">
                <a:solidFill>
                  <a:srgbClr val="FF2600"/>
                </a:solidFill>
              </a:rPr>
              <a:t>how</a:t>
            </a:r>
            <a:endParaRPr sz="2600">
              <a:solidFill>
                <a:srgbClr val="FF2600"/>
              </a:solidFill>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indefinite" fill="hold"/>
                                        <p:tgtEl>
                                          <p:spTgt spid="276"/>
                                        </p:tgtEl>
                                        <p:attrNameLst>
                                          <p:attrName>style.visibility</p:attrName>
                                        </p:attrNameLst>
                                      </p:cBhvr>
                                      <p:to>
                                        <p:strVal val="visible"/>
                                      </p:to>
                                    </p:set>
                                    <p:animEffect transition="in" filter="blinds(horizontal)">
                                      <p:cBhvr>
                                        <p:cTn id="7" dur="5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indefinite" fill="hold"/>
                                        <p:tgtEl>
                                          <p:spTgt spid="269"/>
                                        </p:tgtEl>
                                        <p:attrNameLst>
                                          <p:attrName>style.visibility</p:attrName>
                                        </p:attrNameLst>
                                      </p:cBhvr>
                                      <p:to>
                                        <p:strVal val="visible"/>
                                      </p:to>
                                    </p:set>
                                    <p:animEffect transition="in" filter="blinds(horizontal)">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3" nodeType="clickEffect">
                                  <p:stCondLst>
                                    <p:cond delay="0"/>
                                  </p:stCondLst>
                                  <p:childTnLst>
                                    <p:set>
                                      <p:cBhvr>
                                        <p:cTn id="16" dur="indefinite" fill="hold"/>
                                        <p:tgtEl>
                                          <p:spTgt spid="270"/>
                                        </p:tgtEl>
                                        <p:attrNameLst>
                                          <p:attrName>style.visibility</p:attrName>
                                        </p:attrNameLst>
                                      </p:cBhvr>
                                      <p:to>
                                        <p:strVal val="visible"/>
                                      </p:to>
                                    </p:set>
                                    <p:animEffect transition="in" filter="blinds(horizontal)">
                                      <p:cBhvr>
                                        <p:cTn id="17" dur="5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4" nodeType="clickEffect">
                                  <p:stCondLst>
                                    <p:cond delay="0"/>
                                  </p:stCondLst>
                                  <p:childTnLst>
                                    <p:set>
                                      <p:cBhvr>
                                        <p:cTn id="21" dur="indefinite" fill="hold"/>
                                        <p:tgtEl>
                                          <p:spTgt spid="268"/>
                                        </p:tgtEl>
                                        <p:attrNameLst>
                                          <p:attrName>style.visibility</p:attrName>
                                        </p:attrNameLst>
                                      </p:cBhvr>
                                      <p:to>
                                        <p:strVal val="visible"/>
                                      </p:to>
                                    </p:set>
                                    <p:animEffect transition="in" filter="blinds(horizontal)">
                                      <p:cBhvr>
                                        <p:cTn id="22" dur="500"/>
                                        <p:tgtEl>
                                          <p:spTgt spid="26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5" nodeType="clickEffect">
                                  <p:stCondLst>
                                    <p:cond delay="0"/>
                                  </p:stCondLst>
                                  <p:childTnLst>
                                    <p:set>
                                      <p:cBhvr>
                                        <p:cTn id="26" dur="indefinite" fill="hold"/>
                                        <p:tgtEl>
                                          <p:spTgt spid="271"/>
                                        </p:tgtEl>
                                        <p:attrNameLst>
                                          <p:attrName>style.visibility</p:attrName>
                                        </p:attrNameLst>
                                      </p:cBhvr>
                                      <p:to>
                                        <p:strVal val="visible"/>
                                      </p:to>
                                    </p:set>
                                    <p:animEffect transition="in" filter="blinds(horizontal)">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6" nodeType="clickEffect">
                                  <p:stCondLst>
                                    <p:cond delay="0"/>
                                  </p:stCondLst>
                                  <p:childTnLst>
                                    <p:set>
                                      <p:cBhvr>
                                        <p:cTn id="31" dur="indefinite" fill="hold"/>
                                        <p:tgtEl>
                                          <p:spTgt spid="273"/>
                                        </p:tgtEl>
                                        <p:attrNameLst>
                                          <p:attrName>style.visibility</p:attrName>
                                        </p:attrNameLst>
                                      </p:cBhvr>
                                      <p:to>
                                        <p:strVal val="visible"/>
                                      </p:to>
                                    </p:set>
                                    <p:animEffect transition="in" filter="blinds(horizontal)">
                                      <p:cBhvr>
                                        <p:cTn id="32" dur="500"/>
                                        <p:tgtEl>
                                          <p:spTgt spid="27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7" nodeType="clickEffect">
                                  <p:stCondLst>
                                    <p:cond delay="0"/>
                                  </p:stCondLst>
                                  <p:childTnLst>
                                    <p:set>
                                      <p:cBhvr>
                                        <p:cTn id="36" dur="indefinite" fill="hold"/>
                                        <p:tgtEl>
                                          <p:spTgt spid="272"/>
                                        </p:tgtEl>
                                        <p:attrNameLst>
                                          <p:attrName>style.visibility</p:attrName>
                                        </p:attrNameLst>
                                      </p:cBhvr>
                                      <p:to>
                                        <p:strVal val="visible"/>
                                      </p:to>
                                    </p:set>
                                    <p:animEffect transition="in" filter="blinds(horizontal)">
                                      <p:cBhvr>
                                        <p:cTn id="37" dur="500"/>
                                        <p:tgtEl>
                                          <p:spTgt spid="27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8" nodeType="clickEffect">
                                  <p:stCondLst>
                                    <p:cond delay="0"/>
                                  </p:stCondLst>
                                  <p:childTnLst>
                                    <p:set>
                                      <p:cBhvr>
                                        <p:cTn id="41" dur="indefinite" fill="hold"/>
                                        <p:tgtEl>
                                          <p:spTgt spid="274"/>
                                        </p:tgtEl>
                                        <p:attrNameLst>
                                          <p:attrName>style.visibility</p:attrName>
                                        </p:attrNameLst>
                                      </p:cBhvr>
                                      <p:to>
                                        <p:strVal val="visible"/>
                                      </p:to>
                                    </p:set>
                                    <p:animEffect transition="in" filter="blinds(horizontal)">
                                      <p:cBhvr>
                                        <p:cTn id="42" dur="500"/>
                                        <p:tgtEl>
                                          <p:spTgt spid="27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9" nodeType="clickEffect">
                                  <p:stCondLst>
                                    <p:cond delay="0"/>
                                  </p:stCondLst>
                                  <p:childTnLst>
                                    <p:set>
                                      <p:cBhvr>
                                        <p:cTn id="46" dur="indefinite" fill="hold"/>
                                        <p:tgtEl>
                                          <p:spTgt spid="277"/>
                                        </p:tgtEl>
                                        <p:attrNameLst>
                                          <p:attrName>style.visibility</p:attrName>
                                        </p:attrNameLst>
                                      </p:cBhvr>
                                      <p:to>
                                        <p:strVal val="visible"/>
                                      </p:to>
                                    </p:set>
                                    <p:animEffect transition="in" filter="blinds(horizontal)">
                                      <p:cBhvr>
                                        <p:cTn id="47" dur="1000"/>
                                        <p:tgtEl>
                                          <p:spTgt spid="27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0" nodeType="clickEffect">
                                  <p:stCondLst>
                                    <p:cond delay="0"/>
                                  </p:stCondLst>
                                  <p:childTnLst>
                                    <p:set>
                                      <p:cBhvr>
                                        <p:cTn id="51" dur="indefinite" fill="hold"/>
                                        <p:tgtEl>
                                          <p:spTgt spid="275"/>
                                        </p:tgtEl>
                                        <p:attrNameLst>
                                          <p:attrName>style.visibility</p:attrName>
                                        </p:attrNameLst>
                                      </p:cBhvr>
                                      <p:to>
                                        <p:strVal val="visible"/>
                                      </p:to>
                                    </p:set>
                                    <p:animEffect transition="in" filter="blinds(horizontal)">
                                      <p:cBhvr>
                                        <p:cTn id="52"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4" animBg="1" advAuto="0"/>
      <p:bldP spid="269" grpId="2" animBg="1" advAuto="0"/>
      <p:bldP spid="270" grpId="3" animBg="1" advAuto="0"/>
      <p:bldP spid="271" grpId="5" animBg="1" advAuto="0"/>
      <p:bldP spid="272" grpId="7" animBg="1" advAuto="0"/>
      <p:bldP spid="273" grpId="6" animBg="1" advAuto="0"/>
      <p:bldP spid="274" grpId="8" animBg="1" advAuto="0"/>
      <p:bldP spid="275" grpId="10" animBg="1" advAuto="0"/>
      <p:bldP spid="276" grpId="1" animBg="1" advAuto="0"/>
      <p:bldP spid="277" grpId="9"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52857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lay bare</a:t>
            </a:r>
            <a:r>
              <a:rPr lang="en-US" altLang="zh-CN" sz="2800">
                <a:latin typeface="Times New Roman" panose="02020603050405020304" charset="0"/>
                <a:ea typeface="华文中宋" panose="02010600040101010101" charset="-122"/>
                <a:cs typeface="Times New Roman" panose="02020603050405020304" charset="0"/>
                <a:sym typeface="+mn-ea"/>
              </a:rPr>
              <a:t>: to show sth that was covered or to make sth known that was secret</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暴露；揭露</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No one wants to expose themselves and lay their feelings bare.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没有人想自我剖白，将自己的情感公之于众。</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capacity</a:t>
            </a:r>
            <a:r>
              <a:rPr lang="en-US" altLang="zh-CN" sz="2800"/>
              <a:t>: </a:t>
            </a:r>
            <a:r>
              <a:rPr lang="en-US" sz="2800">
                <a:latin typeface="Times New Roman" panose="02020603050405020304" charset="0"/>
                <a:ea typeface="华文中宋" panose="02010600040101010101" charset="-122"/>
                <a:cs typeface="Times New Roman" panose="02020603050405020304" charset="0"/>
              </a:rPr>
              <a:t>ability to do sth    </a:t>
            </a:r>
            <a:r>
              <a:rPr lang="zh-CN" altLang="en-US" sz="2800">
                <a:latin typeface="Times New Roman" panose="02020603050405020304" charset="0"/>
                <a:ea typeface="华文中宋" panose="02010600040101010101" charset="-122"/>
                <a:cs typeface="Times New Roman" panose="02020603050405020304" charset="0"/>
                <a:sym typeface="+mn-ea"/>
              </a:rPr>
              <a:t>能力；才能</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Her mental capacity and temperament are as remarkable as his.</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她的才智和气质和他一样出众</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249670"/>
            <a:ext cx="8826500" cy="553085"/>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Our capacity for giving care, love and attention is limited</a:t>
            </a:r>
            <a:r>
              <a:rPr sz="3000">
                <a:solidFill>
                  <a:srgbClr val="FF0000"/>
                </a:solidFill>
                <a:latin typeface="Times New Roman" panose="02020603050405020304" charset="0"/>
                <a:cs typeface="Times New Roman" panose="02020603050405020304" charset="0"/>
              </a:rPr>
              <a: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708910"/>
            <a:ext cx="4582795" cy="521970"/>
          </a:xfrm>
          <a:prstGeom prst="rect">
            <a:avLst/>
          </a:prstGeom>
          <a:noFill/>
        </p:spPr>
        <p:txBody>
          <a:bodyPr wrap="square" rtlCol="0" anchor="t">
            <a:spAutoFit/>
          </a:bodyPr>
          <a:lstStyle/>
          <a:p>
            <a:r>
              <a:rPr sz="2800">
                <a:latin typeface="华文中宋" panose="02010600040101010101" charset="-122"/>
                <a:ea typeface="华文中宋" panose="02010600040101010101" charset="-122"/>
                <a:cs typeface="华文中宋" panose="02010600040101010101" charset="-122"/>
                <a:sym typeface="华文中宋" panose="02010600040101010101" charset="-122"/>
              </a:rPr>
              <a:t>他们的私生活全面曝光了</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19380" y="3789045"/>
            <a:ext cx="7632700" cy="260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741160"/>
            <a:ext cx="8295640"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01190" y="5756275"/>
            <a:ext cx="8521065" cy="521970"/>
          </a:xfrm>
          <a:prstGeom prst="rect">
            <a:avLst/>
          </a:prstGeom>
          <a:noFill/>
        </p:spPr>
        <p:txBody>
          <a:bodyPr wrap="square" rtlCol="0" anchor="t">
            <a:spAutoFit/>
          </a:bodyPr>
          <a:lstStyle/>
          <a:p>
            <a:pPr algn="l"/>
            <a:r>
              <a:rPr lang="zh-CN" altLang="en-US" sz="2800">
                <a:ea typeface="华文中宋" panose="02010600040101010101" charset="-122"/>
                <a:sym typeface="+mn-ea"/>
              </a:rPr>
              <a:t>我们能够给予的关怀、关爱和关注是有限的。</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91135" y="2686050"/>
            <a:ext cx="164528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19379" y="3279612"/>
            <a:ext cx="8260797" cy="553085"/>
          </a:xfrm>
          <a:prstGeom prst="rect">
            <a:avLst/>
          </a:prstGeom>
          <a:ln w="12700">
            <a:miter lim="400000"/>
          </a:ln>
        </p:spPr>
        <p:txBody>
          <a:bodyPr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t>Every aspect of their private lives has been laid bare</a:t>
            </a:r>
            <a:r>
              <a:t>.</a:t>
            </a:r>
          </a:p>
        </p:txBody>
      </p:sp>
      <p:sp>
        <p:nvSpPr>
          <p:cNvPr id="5" name="文本框 4"/>
          <p:cNvSpPr txBox="1"/>
          <p:nvPr/>
        </p:nvSpPr>
        <p:spPr>
          <a:xfrm>
            <a:off x="119380" y="5804535"/>
            <a:ext cx="164528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361949" y="3931284"/>
            <a:ext cx="11468101" cy="1291590"/>
          </a:xfrm>
          <a:prstGeom prst="rect">
            <a:avLst/>
          </a:prstGeom>
          <a:ln w="12700">
            <a:miter lim="400000"/>
          </a:ln>
        </p:spPr>
        <p:txBody>
          <a:bodyPr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600"/>
              <a:t>Figures acquired under the Freedom of Information Act show that 2,835 children with autism referrals at Coventry and Warwickshire Partnership NHS Trust have still not had a first appointment an average of 88 weeks after being referred.</a:t>
            </a:r>
            <a:endParaRPr sz="2600"/>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2" name="圆角矩形 4"/>
          <p:cNvSpPr/>
          <p:nvPr/>
        </p:nvSpPr>
        <p:spPr>
          <a:xfrm>
            <a:off x="168275" y="1149984"/>
            <a:ext cx="11856085" cy="2228851"/>
          </a:xfrm>
          <a:prstGeom prst="roundRect">
            <a:avLst>
              <a:gd name="adj" fmla="val 16667"/>
            </a:avLst>
          </a:prstGeom>
          <a:ln w="63500">
            <a:solidFill>
              <a:srgbClr val="0070C0"/>
            </a:solidFill>
          </a:ln>
        </p:spPr>
        <p:txBody>
          <a:bodyPr lIns="0" tIns="0" rIns="0" bIns="0"/>
          <a:lstStyle/>
          <a:p/>
        </p:txBody>
      </p:sp>
      <p:sp>
        <p:nvSpPr>
          <p:cNvPr id="293" name="文本框 5"/>
          <p:cNvSpPr txBox="1"/>
          <p:nvPr/>
        </p:nvSpPr>
        <p:spPr>
          <a:xfrm>
            <a:off x="399414" y="1189989"/>
            <a:ext cx="11579226" cy="1291590"/>
          </a:xfrm>
          <a:prstGeom prst="rect">
            <a:avLst/>
          </a:prstGeom>
          <a:ln w="12700">
            <a:miter lim="400000"/>
          </a:ln>
        </p:spPr>
        <p:txBody>
          <a:bodyPr lIns="45719" rIns="45719">
            <a:spAutoFit/>
          </a:bodyPr>
          <a:lstStyle/>
          <a:p>
            <a:pPr>
              <a:defRPr sz="2800">
                <a:latin typeface="Times New Roman" panose="02020603050405020304"/>
                <a:ea typeface="Times New Roman" panose="02020603050405020304"/>
                <a:cs typeface="Times New Roman" panose="02020603050405020304"/>
                <a:sym typeface="Times New Roman" panose="02020603050405020304"/>
              </a:defRPr>
            </a:pPr>
            <a:r>
              <a:rPr sz="2600"/>
              <a:t>Children are having to wait up to five years for an NHS autism appointment, according to figures obtained by the </a:t>
            </a:r>
            <a:r>
              <a:rPr sz="2600" i="1"/>
              <a:t>Observer</a:t>
            </a:r>
            <a:r>
              <a:rPr sz="2600"/>
              <a:t> that lay bare the crisis in children’s mental health services. </a:t>
            </a:r>
            <a:endParaRPr sz="2600"/>
          </a:p>
        </p:txBody>
      </p:sp>
      <p:sp>
        <p:nvSpPr>
          <p:cNvPr id="294" name="文本框 11"/>
          <p:cNvSpPr txBox="1"/>
          <p:nvPr/>
        </p:nvSpPr>
        <p:spPr>
          <a:xfrm>
            <a:off x="360044" y="2625089"/>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5" name="文本框 13"/>
          <p:cNvSpPr txBox="1"/>
          <p:nvPr/>
        </p:nvSpPr>
        <p:spPr>
          <a:xfrm>
            <a:off x="1420494" y="2546985"/>
            <a:ext cx="10487026" cy="695961"/>
          </a:xfrm>
          <a:prstGeom prst="rect">
            <a:avLst/>
          </a:prstGeom>
          <a:ln w="12700">
            <a:miter lim="400000"/>
          </a:ln>
        </p:spPr>
        <p:txBody>
          <a:bodyPr lIns="45719" rIns="45719">
            <a:spAutoFit/>
          </a:bodyPr>
          <a:lstStyle/>
          <a:p>
            <a: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pPr>
            <a:r>
              <a:t>根据《观察家报》获得的数据，儿童必须等待长达五年的时间才能获得国民医疗保健自闭症治疗的预约，这些数据暴露了儿童心理健康服务的危机。</a:t>
            </a:r>
            <a:r>
              <a:rPr sz="2500"/>
              <a:t>  </a:t>
            </a:r>
            <a:endParaRPr sz="2500"/>
          </a:p>
        </p:txBody>
      </p:sp>
      <p:sp>
        <p:nvSpPr>
          <p:cNvPr id="296" name="文本框 1"/>
          <p:cNvSpPr txBox="1"/>
          <p:nvPr/>
        </p:nvSpPr>
        <p:spPr>
          <a:xfrm>
            <a:off x="351155" y="5445760"/>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173355" y="3891915"/>
            <a:ext cx="11856085" cy="2315210"/>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501140" y="5319395"/>
            <a:ext cx="10325735" cy="670560"/>
          </a:xfrm>
          <a:prstGeom prst="rect">
            <a:avLst/>
          </a:prstGeom>
          <a:ln w="12700">
            <a:miter lim="400000"/>
          </a:ln>
        </p:spPr>
        <p:txBody>
          <a:bodyPr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t>根据《信息自由法》获得的数据显示，考文垂和沃里克郡合作国民医疗保健信托基金的2835名自闭症儿童在被转诊后平均88周内仍未进行首次预约。</a:t>
            </a: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indefinite" fill="hold"/>
                                        <p:tgtEl>
                                          <p:spTgt spid="295"/>
                                        </p:tgtEl>
                                        <p:attrNameLst>
                                          <p:attrName>style.visibility</p:attrName>
                                        </p:attrNameLst>
                                      </p:cBhvr>
                                      <p:to>
                                        <p:strVal val="visible"/>
                                      </p:to>
                                    </p:set>
                                    <p:animEffect transition="in" filter="blinds(horizontal)">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indefinite" fill="hold"/>
                                        <p:tgtEl>
                                          <p:spTgt spid="298"/>
                                        </p:tgtEl>
                                        <p:attrNameLst>
                                          <p:attrName>style.visibility</p:attrName>
                                        </p:attrNameLst>
                                      </p:cBhvr>
                                      <p:to>
                                        <p:strVal val="visible"/>
                                      </p:to>
                                    </p:set>
                                    <p:animEffect transition="in" filter="blinds(horizontal)">
                                      <p:cBhvr>
                                        <p:cTn id="12"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1" animBg="1" advAuto="0"/>
      <p:bldP spid="298" grpId="2"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219960" y="135890"/>
            <a:ext cx="7752080" cy="953135"/>
          </a:xfrm>
          <a:prstGeom prst="rect">
            <a:avLst/>
          </a:prstGeom>
          <a:noFill/>
        </p:spPr>
        <p:txBody>
          <a:bodyPr wrap="square" rtlCol="0" anchor="t">
            <a:spAutoFit/>
          </a:bodyPr>
          <a:lstStyle/>
          <a:p>
            <a:pPr algn="ctr" hangingPunct="0">
              <a:spcBef>
                <a:spcPts val="0"/>
              </a:spcBef>
              <a:spcAft>
                <a:spcPts val="0"/>
              </a:spcAft>
              <a:buClrTx/>
              <a:buSzTx/>
              <a:buFontTx/>
            </a:pPr>
            <a:r>
              <a:rPr lang="en-US" sz="2800" b="1" kern="0">
                <a:ln>
                  <a:noFill/>
                </a:ln>
                <a:solidFill>
                  <a:srgbClr val="000000"/>
                </a:solidFill>
                <a:effectLst/>
                <a:uFillTx/>
                <a:latin typeface="微软雅黑" panose="020B0503020204020204" charset="-122"/>
                <a:ea typeface="微软雅黑" panose="020B0503020204020204" charset="-122"/>
                <a:cs typeface="Arial" panose="020B0604020202020204" pitchFamily="34" charset="0"/>
              </a:rPr>
              <a:t>3.“Macbeth”Pauses Amid Covid Cases</a:t>
            </a:r>
            <a:endParaRPr lang="en-US" sz="2800" b="1" kern="0">
              <a:ln>
                <a:noFill/>
              </a:ln>
              <a:solidFill>
                <a:srgbClr val="000000"/>
              </a:solidFill>
              <a:effectLst/>
              <a:uFillTx/>
              <a:latin typeface="微软雅黑" panose="020B0503020204020204" charset="-122"/>
              <a:ea typeface="微软雅黑" panose="020B0503020204020204" charset="-122"/>
              <a:cs typeface="Arial" panose="020B0604020202020204" pitchFamily="34" charset="0"/>
            </a:endParaRPr>
          </a:p>
          <a:p>
            <a:pPr algn="ctr" hangingPunct="0">
              <a:spcBef>
                <a:spcPts val="0"/>
              </a:spcBef>
              <a:spcAft>
                <a:spcPts val="0"/>
              </a:spcAft>
              <a:buClrTx/>
              <a:buSzTx/>
              <a:buFontTx/>
            </a:pP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微软雅黑" panose="020B0503020204020204" charset="-122"/>
              </a:rPr>
              <a:t>《麦克白》因新冠疫情暂停上演</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sym typeface="微软雅黑" panose="020B0503020204020204" charset="-122"/>
            </a:endParaRPr>
          </a:p>
        </p:txBody>
      </p:sp>
      <p:sp>
        <p:nvSpPr>
          <p:cNvPr id="7" name="文本框 6"/>
          <p:cNvSpPr txBox="1"/>
          <p:nvPr/>
        </p:nvSpPr>
        <p:spPr>
          <a:xfrm>
            <a:off x="388938" y="6425565"/>
            <a:ext cx="11414125" cy="337185"/>
          </a:xfrm>
          <a:prstGeom prst="rect">
            <a:avLst/>
          </a:prstGeom>
          <a:solidFill>
            <a:schemeClr val="bg2"/>
          </a:solidFill>
        </p:spPr>
        <p:txBody>
          <a:bodyPr wrap="square" rtlCol="0" anchor="t">
            <a:spAutoFit/>
          </a:bodyPr>
          <a:lstStyle/>
          <a:p>
            <a:pPr algn="ctr"/>
            <a:r>
              <a:rPr lang="zh-CN" altLang="en-US" sz="1600">
                <a:latin typeface="Times New Roman" panose="02020603050405020304" charset="0"/>
                <a:cs typeface="Times New Roman" panose="02020603050405020304" charset="0"/>
              </a:rPr>
              <a:t>Daniel Craig, left, and Ruth Negga in</a:t>
            </a:r>
            <a:r>
              <a:rPr lang="en-US" altLang="zh-CN" sz="1600">
                <a:latin typeface="Times New Roman" panose="02020603050405020304" charset="0"/>
                <a:cs typeface="Times New Roman" panose="02020603050405020304" charset="0"/>
              </a:rPr>
              <a:t> “</a:t>
            </a:r>
            <a:r>
              <a:rPr lang="zh-CN" altLang="en-US" sz="1600">
                <a:latin typeface="Times New Roman" panose="02020603050405020304" charset="0"/>
                <a:cs typeface="Times New Roman" panose="02020603050405020304" charset="0"/>
              </a:rPr>
              <a:t>Macbeth</a:t>
            </a:r>
            <a:r>
              <a:rPr lang="en-US" altLang="zh-CN" sz="1600">
                <a:latin typeface="Times New Roman" panose="02020603050405020304" charset="0"/>
                <a:cs typeface="Times New Roman" panose="02020603050405020304" charset="0"/>
              </a:rPr>
              <a:t>” </a:t>
            </a:r>
            <a:r>
              <a:rPr lang="zh-CN" altLang="en-US" sz="1600">
                <a:latin typeface="Times New Roman" panose="02020603050405020304" charset="0"/>
                <a:cs typeface="Times New Roman" panose="02020603050405020304" charset="0"/>
              </a:rPr>
              <a:t>at the Longacre Theater. The production said it had canceled performances until Friday.</a:t>
            </a:r>
            <a:endParaRPr lang="zh-CN" altLang="en-US" sz="1600">
              <a:latin typeface="Times New Roman" panose="02020603050405020304" charset="0"/>
              <a:cs typeface="Times New Roman" panose="02020603050405020304" charset="0"/>
            </a:endParaRPr>
          </a:p>
        </p:txBody>
      </p:sp>
      <p:pic>
        <p:nvPicPr>
          <p:cNvPr id="8" name="图片 7"/>
          <p:cNvPicPr>
            <a:picLocks noChangeAspect="1"/>
          </p:cNvPicPr>
          <p:nvPr/>
        </p:nvPicPr>
        <p:blipFill>
          <a:blip r:embed="rId1"/>
          <a:stretch>
            <a:fillRect/>
          </a:stretch>
        </p:blipFill>
        <p:spPr>
          <a:xfrm>
            <a:off x="2288999" y="1165225"/>
            <a:ext cx="7614002" cy="50760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655320"/>
            <a:ext cx="12205335" cy="6238875"/>
          </a:xfrm>
          <a:prstGeom prst="rect">
            <a:avLst/>
          </a:prstGeom>
          <a:noFill/>
        </p:spPr>
        <p:txBody>
          <a:bodyPr wrap="square" rtlCol="0" anchor="t">
            <a:spAutoFit/>
          </a:bodyPr>
          <a:lstStyle/>
          <a:p>
            <a:pPr fontAlgn="auto">
              <a:lnSpc>
                <a:spcPts val="28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Daniel Craig, who is starring in the title role of </a:t>
            </a:r>
            <a:r>
              <a:rPr lang="en-US" altLang="zh-CN" sz="2600">
                <a:latin typeface="Times New Roman" panose="02020603050405020304" charset="0"/>
                <a:cs typeface="Times New Roman" panose="02020603050405020304" charset="0"/>
              </a:rPr>
              <a:t>__ </a:t>
            </a:r>
            <a:r>
              <a:rPr lang="zh-CN" altLang="en-US" sz="2600">
                <a:latin typeface="Times New Roman" panose="02020603050405020304" charset="0"/>
                <a:cs typeface="Times New Roman" panose="02020603050405020304" charset="0"/>
              </a:rPr>
              <a:t>new Broadway </a:t>
            </a:r>
            <a:r>
              <a:rPr lang="zh-CN" altLang="en-US" sz="2600">
                <a:solidFill>
                  <a:schemeClr val="tx1"/>
                </a:solidFill>
                <a:latin typeface="Times New Roman" panose="02020603050405020304" charset="0"/>
                <a:cs typeface="Times New Roman" panose="02020603050405020304" charset="0"/>
              </a:rPr>
              <a:t>production </a:t>
            </a:r>
            <a:r>
              <a:rPr lang="zh-CN" altLang="en-US" sz="2600">
                <a:latin typeface="Times New Roman" panose="02020603050405020304" charset="0"/>
                <a:cs typeface="Times New Roman" panose="02020603050405020304" charset="0"/>
              </a:rPr>
              <a:t>of</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Macbeth</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tested positive for the coronavirus on Saturday, </a:t>
            </a:r>
            <a:r>
              <a:rPr lang="en-US" altLang="zh-CN" sz="2600">
                <a:latin typeface="Times New Roman" panose="02020603050405020304" charset="0"/>
                <a:cs typeface="Times New Roman" panose="02020603050405020304" charset="0"/>
              </a:rPr>
              <a:t>_______ (force) </a:t>
            </a:r>
            <a:r>
              <a:rPr lang="zh-CN" altLang="en-US" sz="2600">
                <a:latin typeface="Times New Roman" panose="02020603050405020304" charset="0"/>
                <a:cs typeface="Times New Roman" panose="02020603050405020304" charset="0"/>
              </a:rPr>
              <a:t>the show to cancel most of this week</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performances.</a:t>
            </a:r>
            <a:endParaRPr lang="zh-CN" altLang="en-US" sz="2600">
              <a:latin typeface="Times New Roman" panose="02020603050405020304" charset="0"/>
              <a:cs typeface="Times New Roman" panose="02020603050405020304" charset="0"/>
            </a:endParaRPr>
          </a:p>
          <a:p>
            <a:pPr fontAlgn="auto">
              <a:lnSpc>
                <a:spcPts val="28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show,</a:t>
            </a:r>
            <a:r>
              <a:rPr lang="en-US" altLang="zh-CN" sz="2600">
                <a:latin typeface="Times New Roman" panose="02020603050405020304" charset="0"/>
                <a:cs typeface="Times New Roman" panose="02020603050405020304" charset="0"/>
              </a:rPr>
              <a:t> ______ </a:t>
            </a:r>
            <a:r>
              <a:rPr lang="zh-CN" altLang="en-US" sz="2600">
                <a:latin typeface="Times New Roman" panose="02020603050405020304" charset="0"/>
                <a:cs typeface="Times New Roman" panose="02020603050405020304" charset="0"/>
              </a:rPr>
              <a:t>just began previews on Tuesday and is scheduled to open April 28, had already canceled Friday night</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performance, citing another positive coronavirus test among </a:t>
            </a:r>
            <a:r>
              <a:rPr lang="en-US" altLang="zh-CN" sz="2600">
                <a:solidFill>
                  <a:srgbClr val="3333FF"/>
                </a:solidFill>
                <a:latin typeface="Times New Roman" panose="02020603050405020304" charset="0"/>
                <a:cs typeface="Times New Roman" panose="02020603050405020304" charset="0"/>
              </a:rPr>
              <a:t>cast </a:t>
            </a:r>
            <a:r>
              <a:rPr lang="en-US" altLang="zh-CN" sz="2600">
                <a:solidFill>
                  <a:schemeClr val="tx1"/>
                </a:solidFill>
                <a:latin typeface="Times New Roman" panose="02020603050405020304" charset="0"/>
                <a:cs typeface="Times New Roman" panose="02020603050405020304" charset="0"/>
              </a:rPr>
              <a:t>________ (member)</a:t>
            </a:r>
            <a:r>
              <a:rPr lang="zh-CN" altLang="en-US" sz="2600">
                <a:latin typeface="Times New Roman" panose="02020603050405020304" charset="0"/>
                <a:cs typeface="Times New Roman" panose="02020603050405020304" charset="0"/>
              </a:rPr>
              <a:t>, when on Saturday it canceled both the matinee</a:t>
            </a:r>
            <a:r>
              <a:rPr lang="en-US" altLang="zh-CN" sz="2600">
                <a:latin typeface="Times New Roman" panose="02020603050405020304" charset="0"/>
                <a:cs typeface="Times New Roman" panose="02020603050405020304" charset="0"/>
              </a:rPr>
              <a:t> (</a:t>
            </a:r>
            <a:r>
              <a:rPr lang="en-US" altLang="zh-CN" sz="2400">
                <a:latin typeface="华文中宋" panose="02010600040101010101" charset="-122"/>
                <a:ea typeface="华文中宋" panose="02010600040101010101" charset="-122"/>
                <a:cs typeface="Times New Roman" panose="02020603050405020304" charset="0"/>
              </a:rPr>
              <a:t>午后场</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and an evening performance,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citing Mr. Craig</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positive test. Then, late Saturday night, the production said that it was canceling all performances </a:t>
            </a:r>
            <a:r>
              <a:rPr lang="zh-CN" altLang="en-US" sz="2600">
                <a:solidFill>
                  <a:schemeClr val="tx1"/>
                </a:solidFill>
                <a:latin typeface="Times New Roman" panose="02020603050405020304" charset="0"/>
                <a:cs typeface="Times New Roman" panose="02020603050405020304" charset="0"/>
              </a:rPr>
              <a:t>until </a:t>
            </a:r>
            <a:r>
              <a:rPr lang="zh-CN" altLang="en-US" sz="2600">
                <a:latin typeface="Times New Roman" panose="02020603050405020304" charset="0"/>
                <a:cs typeface="Times New Roman" panose="02020603050405020304" charset="0"/>
              </a:rPr>
              <a:t>this coming Friday</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due </a:t>
            </a:r>
            <a:r>
              <a:rPr lang="en-US" altLang="zh-CN" sz="2600">
                <a:latin typeface="Times New Roman" panose="02020603050405020304" charset="0"/>
                <a:cs typeface="Times New Roman" panose="02020603050405020304" charset="0"/>
              </a:rPr>
              <a:t>__ </a:t>
            </a:r>
            <a:r>
              <a:rPr lang="zh-CN" altLang="en-US" sz="2600">
                <a:latin typeface="Times New Roman" panose="02020603050405020304" charset="0"/>
                <a:cs typeface="Times New Roman" panose="02020603050405020304" charset="0"/>
              </a:rPr>
              <a:t>the detection of a </a:t>
            </a:r>
            <a:r>
              <a:rPr lang="en-US" altLang="zh-CN" sz="2600">
                <a:latin typeface="Times New Roman" panose="02020603050405020304" charset="0"/>
                <a:cs typeface="Times New Roman" panose="02020603050405020304" charset="0"/>
              </a:rPr>
              <a:t>______ (limit) </a:t>
            </a:r>
            <a:r>
              <a:rPr lang="zh-CN" altLang="en-US" sz="2600">
                <a:latin typeface="Times New Roman" panose="02020603050405020304" charset="0"/>
                <a:cs typeface="Times New Roman" panose="02020603050405020304" charset="0"/>
              </a:rPr>
              <a:t>number of positive Covid test results within the company.</a:t>
            </a:r>
            <a:r>
              <a:rPr lang="en-US" altLang="zh-CN" sz="2600">
                <a:latin typeface="Times New Roman" panose="02020603050405020304" charset="0"/>
                <a:cs typeface="Times New Roman" panose="02020603050405020304" charset="0"/>
              </a:rPr>
              <a:t>”</a:t>
            </a:r>
            <a:endParaRPr lang="zh-CN" altLang="en-US" sz="2600">
              <a:latin typeface="Times New Roman" panose="02020603050405020304" charset="0"/>
              <a:cs typeface="Times New Roman" panose="02020603050405020304" charset="0"/>
            </a:endParaRPr>
          </a:p>
          <a:p>
            <a:pPr fontAlgn="auto">
              <a:lnSpc>
                <a:spcPts val="28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Coronavirus cases have recently been rising in New York City, and several Broadway </a:t>
            </a:r>
            <a:r>
              <a:rPr lang="en-US" altLang="zh-CN" sz="2600">
                <a:latin typeface="Times New Roman" panose="02020603050405020304" charset="0"/>
                <a:cs typeface="Times New Roman" panose="02020603050405020304" charset="0"/>
              </a:rPr>
              <a:t>__________ (perform) </a:t>
            </a:r>
            <a:r>
              <a:rPr lang="zh-CN" altLang="en-US" sz="2600">
                <a:latin typeface="Times New Roman" panose="02020603050405020304" charset="0"/>
                <a:cs typeface="Times New Roman" panose="02020603050405020304" charset="0"/>
              </a:rPr>
              <a:t>have tested positive. In most instances, shows have been able to turn to understudies</a:t>
            </a:r>
            <a:r>
              <a:rPr lang="en-US" altLang="zh-CN" sz="2600">
                <a:latin typeface="Times New Roman" panose="02020603050405020304" charset="0"/>
                <a:cs typeface="Times New Roman" panose="02020603050405020304" charset="0"/>
              </a:rPr>
              <a:t> (</a:t>
            </a:r>
            <a:r>
              <a:rPr lang="en-US" altLang="zh-CN" sz="2400">
                <a:latin typeface="华文中宋" panose="02010600040101010101" charset="-122"/>
                <a:ea typeface="华文中宋" panose="02010600040101010101" charset="-122"/>
                <a:cs typeface="Times New Roman" panose="02020603050405020304" charset="0"/>
              </a:rPr>
              <a:t>替角</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a:t>
            </a:r>
            <a:r>
              <a:rPr lang="en-US" altLang="zh-CN" sz="2600">
                <a:latin typeface="Times New Roman" panose="02020603050405020304" charset="0"/>
                <a:cs typeface="Times New Roman" panose="02020603050405020304" charset="0"/>
              </a:rPr>
              <a:t>_______ (keep)</a:t>
            </a:r>
            <a:r>
              <a:rPr lang="zh-CN" altLang="en-US" sz="2600">
                <a:latin typeface="Times New Roman" panose="02020603050405020304" charset="0"/>
                <a:cs typeface="Times New Roman" panose="02020603050405020304" charset="0"/>
              </a:rPr>
              <a:t> going, but because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Macbeth</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 had just begun performances, it had not yet fully </a:t>
            </a:r>
            <a:r>
              <a:rPr lang="en-US" altLang="zh-CN" sz="2600">
                <a:solidFill>
                  <a:srgbClr val="3333FF"/>
                </a:solidFill>
                <a:latin typeface="Times New Roman" panose="02020603050405020304" charset="0"/>
                <a:cs typeface="Times New Roman" panose="02020603050405020304" charset="0"/>
              </a:rPr>
              <a:t>rehearse</a:t>
            </a:r>
            <a:r>
              <a:rPr lang="zh-CN" altLang="en-US" sz="2600">
                <a:latin typeface="Times New Roman" panose="02020603050405020304" charset="0"/>
                <a:cs typeface="Times New Roman" panose="02020603050405020304" charset="0"/>
              </a:rPr>
              <a:t>d the understudies.</a:t>
            </a:r>
            <a:endParaRPr lang="zh-CN" altLang="en-US" sz="2600">
              <a:latin typeface="Times New Roman" panose="02020603050405020304" charset="0"/>
              <a:cs typeface="Times New Roman" panose="02020603050405020304" charset="0"/>
            </a:endParaRPr>
          </a:p>
          <a:p>
            <a:pPr fontAlgn="auto">
              <a:lnSpc>
                <a:spcPts val="2820"/>
              </a:lnSpc>
            </a:pP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All Broadway actors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in fact, all workers in Broadway theaters</a:t>
            </a:r>
            <a:r>
              <a:rPr lang="en-US" altLang="zh-CN" sz="2600">
                <a:latin typeface="Times New Roman" panose="02020603050405020304" charset="0"/>
                <a:cs typeface="Times New Roman" panose="02020603050405020304" charset="0"/>
              </a:rPr>
              <a:t> __________ (require)</a:t>
            </a:r>
            <a:r>
              <a:rPr lang="zh-CN" altLang="en-US" sz="2600">
                <a:latin typeface="Times New Roman" panose="02020603050405020304" charset="0"/>
                <a:cs typeface="Times New Roman" panose="02020603050405020304" charset="0"/>
              </a:rPr>
              <a:t> to be fully vaccinated. Broadway also </a:t>
            </a:r>
            <a:r>
              <a:rPr lang="en-US" altLang="zh-CN" sz="2600">
                <a:latin typeface="Times New Roman" panose="02020603050405020304" charset="0"/>
                <a:cs typeface="Times New Roman" panose="02020603050405020304" charset="0"/>
              </a:rPr>
              <a:t>________ (current) </a:t>
            </a:r>
            <a:r>
              <a:rPr lang="zh-CN" altLang="en-US" sz="2600">
                <a:latin typeface="Times New Roman" panose="02020603050405020304" charset="0"/>
                <a:cs typeface="Times New Roman" panose="02020603050405020304" charset="0"/>
              </a:rPr>
              <a:t>requires that ticket holders be fully</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vaccinated and wear masks except when eating and drinking</a:t>
            </a:r>
            <a:r>
              <a:rPr lang="en-US" altLang="zh-CN" sz="2600">
                <a:latin typeface="Times New Roman" panose="02020603050405020304" charset="0"/>
                <a:cs typeface="Times New Roman" panose="02020603050405020304" charset="0"/>
              </a:rPr>
              <a:t>.</a:t>
            </a:r>
            <a:endParaRPr lang="en-US" altLang="zh-CN" sz="2600">
              <a:latin typeface="Times New Roman" panose="02020603050405020304" charset="0"/>
              <a:cs typeface="Times New Roman" panose="02020603050405020304" charset="0"/>
            </a:endParaRPr>
          </a:p>
        </p:txBody>
      </p:sp>
      <p:sp>
        <p:nvSpPr>
          <p:cNvPr id="1048598" name="文本框 4"/>
          <p:cNvSpPr txBox="1"/>
          <p:nvPr/>
        </p:nvSpPr>
        <p:spPr>
          <a:xfrm>
            <a:off x="1881505" y="7620"/>
            <a:ext cx="5806440" cy="445135"/>
          </a:xfrm>
          <a:prstGeom prst="rect">
            <a:avLst/>
          </a:prstGeom>
          <a:noFill/>
        </p:spPr>
        <p:txBody>
          <a:bodyPr wrap="square" rtlCol="0">
            <a:spAutoFit/>
          </a:bodyPr>
          <a:lstStyle/>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《纽约时报</a:t>
            </a:r>
            <a:r>
              <a:rPr sz="2300" b="1">
                <a:solidFill>
                  <a:srgbClr val="ED7D31"/>
                </a:solidFill>
                <a:latin typeface="微软雅黑" panose="020B0503020204020204" charset="-122"/>
                <a:ea typeface="微软雅黑" panose="020B0503020204020204" charset="-122"/>
                <a:cs typeface="微软雅黑" panose="020B0503020204020204" charset="-122"/>
              </a:rPr>
              <a:t>》2022年</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4</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sz="2300" b="1">
                <a:solidFill>
                  <a:srgbClr val="ED7D31"/>
                </a:solidFill>
                <a:latin typeface="微软雅黑" panose="020B0503020204020204" charset="-122"/>
                <a:ea typeface="微软雅黑" panose="020B0503020204020204" charset="-122"/>
                <a:cs typeface="微软雅黑" panose="020B0503020204020204" charset="-122"/>
              </a:rPr>
              <a:t> </a:t>
            </a:r>
            <a:r>
              <a:rPr lang="en-US" sz="2300" b="1">
                <a:solidFill>
                  <a:srgbClr val="ED7D31"/>
                </a:solidFill>
                <a:latin typeface="微软雅黑" panose="020B0503020204020204" charset="-122"/>
                <a:ea typeface="微软雅黑" panose="020B0503020204020204" charset="-122"/>
                <a:cs typeface="微软雅黑" panose="020B0503020204020204" charset="-122"/>
              </a:rPr>
              <a:t>C4</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版面</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5" name="文本框 16"/>
          <p:cNvSpPr txBox="1"/>
          <p:nvPr/>
        </p:nvSpPr>
        <p:spPr>
          <a:xfrm>
            <a:off x="0" y="0"/>
            <a:ext cx="1692275" cy="521970"/>
          </a:xfrm>
          <a:prstGeom prst="rect">
            <a:avLst/>
          </a:prstGeom>
          <a:solidFill>
            <a:srgbClr val="70AD47"/>
          </a:solidFill>
        </p:spPr>
        <p:txBody>
          <a:bodyPr wrap="square" rtlCol="0">
            <a:spAutoFit/>
          </a:bodyPr>
          <a:lstStyle/>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2" name="文本框 1"/>
          <p:cNvSpPr txBox="1"/>
          <p:nvPr/>
        </p:nvSpPr>
        <p:spPr>
          <a:xfrm>
            <a:off x="6694170" y="617220"/>
            <a:ext cx="41211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a </a:t>
            </a:r>
            <a:endParaRPr lang="zh-CN" altLang="en-US"/>
          </a:p>
        </p:txBody>
      </p:sp>
      <p:sp>
        <p:nvSpPr>
          <p:cNvPr id="3" name="文本框 2"/>
          <p:cNvSpPr txBox="1"/>
          <p:nvPr/>
        </p:nvSpPr>
        <p:spPr>
          <a:xfrm>
            <a:off x="7978775" y="948690"/>
            <a:ext cx="121856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forcing </a:t>
            </a:r>
            <a:endParaRPr lang="zh-CN" altLang="en-US"/>
          </a:p>
        </p:txBody>
      </p:sp>
      <p:sp>
        <p:nvSpPr>
          <p:cNvPr id="6" name="文本框 5"/>
          <p:cNvSpPr txBox="1"/>
          <p:nvPr/>
        </p:nvSpPr>
        <p:spPr>
          <a:xfrm>
            <a:off x="1824355" y="1691005"/>
            <a:ext cx="107251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which </a:t>
            </a:r>
            <a:endParaRPr lang="zh-CN" altLang="en-US"/>
          </a:p>
        </p:txBody>
      </p:sp>
      <p:sp>
        <p:nvSpPr>
          <p:cNvPr id="7" name="文本框 6"/>
          <p:cNvSpPr txBox="1"/>
          <p:nvPr/>
        </p:nvSpPr>
        <p:spPr>
          <a:xfrm>
            <a:off x="1606550" y="2385695"/>
            <a:ext cx="139255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members</a:t>
            </a:r>
            <a:endParaRPr lang="zh-CN" altLang="en-US"/>
          </a:p>
        </p:txBody>
      </p:sp>
      <p:sp>
        <p:nvSpPr>
          <p:cNvPr id="8" name="文本框 7"/>
          <p:cNvSpPr txBox="1"/>
          <p:nvPr/>
        </p:nvSpPr>
        <p:spPr>
          <a:xfrm>
            <a:off x="11683365" y="3140710"/>
            <a:ext cx="52197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to </a:t>
            </a:r>
            <a:endParaRPr lang="zh-CN" altLang="en-US"/>
          </a:p>
        </p:txBody>
      </p:sp>
      <p:sp>
        <p:nvSpPr>
          <p:cNvPr id="9" name="文本框 8"/>
          <p:cNvSpPr txBox="1"/>
          <p:nvPr/>
        </p:nvSpPr>
        <p:spPr>
          <a:xfrm>
            <a:off x="2376805" y="3496945"/>
            <a:ext cx="119951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limited </a:t>
            </a:r>
            <a:endParaRPr lang="zh-CN" altLang="en-US"/>
          </a:p>
        </p:txBody>
      </p:sp>
      <p:sp>
        <p:nvSpPr>
          <p:cNvPr id="10" name="文本框 9"/>
          <p:cNvSpPr txBox="1"/>
          <p:nvPr/>
        </p:nvSpPr>
        <p:spPr>
          <a:xfrm>
            <a:off x="111125" y="4509135"/>
            <a:ext cx="171323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performers </a:t>
            </a:r>
            <a:endParaRPr lang="zh-CN" altLang="en-US"/>
          </a:p>
        </p:txBody>
      </p:sp>
      <p:sp>
        <p:nvSpPr>
          <p:cNvPr id="11" name="文本框 10"/>
          <p:cNvSpPr txBox="1"/>
          <p:nvPr/>
        </p:nvSpPr>
        <p:spPr>
          <a:xfrm>
            <a:off x="3719830" y="4869180"/>
            <a:ext cx="114554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to keep</a:t>
            </a:r>
            <a:endParaRPr lang="zh-CN" altLang="en-US"/>
          </a:p>
        </p:txBody>
      </p:sp>
      <p:sp>
        <p:nvSpPr>
          <p:cNvPr id="12" name="文本框 11"/>
          <p:cNvSpPr txBox="1"/>
          <p:nvPr/>
        </p:nvSpPr>
        <p:spPr>
          <a:xfrm>
            <a:off x="9048115" y="5624195"/>
            <a:ext cx="1768475"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are required</a:t>
            </a:r>
            <a:endParaRPr lang="zh-CN" altLang="en-US"/>
          </a:p>
        </p:txBody>
      </p:sp>
      <p:sp>
        <p:nvSpPr>
          <p:cNvPr id="13" name="文本框 12"/>
          <p:cNvSpPr txBox="1"/>
          <p:nvPr/>
        </p:nvSpPr>
        <p:spPr>
          <a:xfrm>
            <a:off x="5160010" y="5948680"/>
            <a:ext cx="1456690" cy="491490"/>
          </a:xfrm>
          <a:prstGeom prst="rect">
            <a:avLst/>
          </a:prstGeom>
          <a:noFill/>
        </p:spPr>
        <p:txBody>
          <a:bodyPr wrap="none" rtlCol="0" anchor="t">
            <a:spAutoFit/>
          </a:bodyPr>
          <a:lstStyle/>
          <a:p>
            <a:r>
              <a:rPr lang="zh-CN" altLang="en-US" sz="2600">
                <a:solidFill>
                  <a:srgbClr val="FF0000"/>
                </a:solidFill>
                <a:latin typeface="Times New Roman" panose="02020603050405020304" charset="0"/>
                <a:cs typeface="Times New Roman" panose="02020603050405020304" charset="0"/>
                <a:sym typeface="+mn-ea"/>
              </a:rPr>
              <a:t>currently </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down)">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p:bldP spid="3" grpId="1"/>
      <p:bldP spid="6" grpId="0"/>
      <p:bldP spid="6" grpId="1"/>
      <p:bldP spid="7" grpId="0"/>
      <p:bldP spid="7" grpId="1"/>
      <p:bldP spid="8" grpId="0"/>
      <p:bldP spid="8" grpId="1"/>
      <p:bldP spid="9" grpId="0"/>
      <p:bldP spid="9" grpId="1"/>
      <p:bldP spid="10" grpId="0"/>
      <p:bldP spid="10" grpId="1"/>
      <p:bldP spid="11" grpId="0"/>
      <p:bldP spid="11" grpId="1"/>
      <p:bldP spid="12" grpId="0"/>
      <p:bldP spid="12" grpId="1"/>
      <p:bldP spid="13" grpId="0"/>
      <p:bldP spid="13"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06680" y="751840"/>
            <a:ext cx="12098655" cy="47536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cast</a:t>
            </a:r>
            <a:r>
              <a:rPr lang="en-US" altLang="zh-CN" sz="2800">
                <a:latin typeface="Times New Roman" panose="02020603050405020304" charset="0"/>
                <a:ea typeface="华文中宋" panose="02010600040101010101" charset="-122"/>
                <a:cs typeface="Times New Roman" panose="02020603050405020304" charset="0"/>
                <a:sym typeface="+mn-ea"/>
              </a:rPr>
              <a:t>: all the people who act in a play or film/movie 全体演员</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play has a strong cast of new young actors.</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rPr>
              <a:t>    这出戏有一大批年轻的新演员。</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rehearse</a:t>
            </a:r>
            <a:r>
              <a:rPr lang="en-US" altLang="zh-CN" sz="2800"/>
              <a:t>: </a:t>
            </a:r>
            <a:r>
              <a:rPr sz="2800">
                <a:latin typeface="Times New Roman" panose="02020603050405020304" charset="0"/>
                <a:ea typeface="华文中宋" panose="02010600040101010101" charset="-122"/>
                <a:cs typeface="Times New Roman" panose="02020603050405020304" charset="0"/>
              </a:rPr>
              <a:t>to practise or make people practise a play, piece of music, etc. in preparation for a public performance 排练；排演</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We were given only two weeks to rehearse. </a:t>
            </a:r>
            <a:r>
              <a:rPr lang="en-US" altLang="zh-CN" sz="2800">
                <a:latin typeface="华文中宋" panose="02010600040101010101" charset="-122"/>
                <a:ea typeface="华文中宋" panose="02010600040101010101" charset="-122"/>
                <a:cs typeface="华文中宋" panose="02010600040101010101" charset="-122"/>
                <a:sym typeface="+mn-ea"/>
              </a:rPr>
              <a:t>只给了我们两个星期排练。     </a:t>
            </a:r>
            <a:endParaRPr lang="en-US" altLang="zh-CN" sz="2800">
              <a:latin typeface="Times New Roman" panose="02020603050405020304" charset="0"/>
              <a:cs typeface="Times New Roman" panose="02020603050405020304" charset="0"/>
              <a:sym typeface="+mn-ea"/>
            </a:endParaRPr>
          </a:p>
        </p:txBody>
      </p:sp>
      <p:sp>
        <p:nvSpPr>
          <p:cNvPr id="1048604" name="文本框 1"/>
          <p:cNvSpPr txBox="1"/>
          <p:nvPr/>
        </p:nvSpPr>
        <p:spPr>
          <a:xfrm>
            <a:off x="259715" y="240982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12745"/>
            <a:ext cx="8302625"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 show is very amusing and the cast is very good. </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61276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106160"/>
            <a:ext cx="1024953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The band was rehearsing for their world tour.</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09825"/>
            <a:ext cx="5763895" cy="521970"/>
          </a:xfrm>
          <a:prstGeom prst="rect">
            <a:avLst/>
          </a:prstGeom>
          <a:noFill/>
        </p:spPr>
        <p:txBody>
          <a:bodyPr wrap="square" rtlCol="0" anchor="t">
            <a:spAutoFit/>
          </a:bodyPr>
          <a:lstStyle/>
          <a:p>
            <a:r>
              <a:rPr lang="zh-CN" altLang="en-US" sz="2800">
                <a:ea typeface="华文中宋" panose="02010600040101010101" charset="-122"/>
              </a:rPr>
              <a:t>表演非常有趣，演员都很优秀。</a:t>
            </a:r>
            <a:endParaRPr lang="zh-CN" altLang="en-US" sz="2800">
              <a:ea typeface="华文中宋" panose="02010600040101010101" charset="-122"/>
            </a:endParaRPr>
          </a:p>
        </p:txBody>
      </p:sp>
      <p:cxnSp>
        <p:nvCxnSpPr>
          <p:cNvPr id="3145728" name="直接连接符 8"/>
          <p:cNvCxnSpPr/>
          <p:nvPr/>
        </p:nvCxnSpPr>
        <p:spPr>
          <a:xfrm flipV="1">
            <a:off x="311150" y="3453130"/>
            <a:ext cx="8133715" cy="146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602095"/>
            <a:ext cx="6986270" cy="336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endParaRPr kumimoji="1" lang="zh-CN" sz="2800" b="1" dirty="0">
              <a:solidFill>
                <a:schemeClr val="lt1"/>
              </a:solidFill>
              <a:sym typeface="+mn-ea"/>
            </a:endParaRPr>
          </a:p>
        </p:txBody>
      </p:sp>
      <p:sp>
        <p:nvSpPr>
          <p:cNvPr id="3" name="文本框 6"/>
          <p:cNvSpPr txBox="1"/>
          <p:nvPr/>
        </p:nvSpPr>
        <p:spPr>
          <a:xfrm>
            <a:off x="2052320" y="5612765"/>
            <a:ext cx="6985635"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rPr>
              <a:t>乐队正在为他们的世界巡回演出排练。</a:t>
            </a:r>
            <a:endParaRPr lang="zh-CN" altLang="en-US" sz="2800">
              <a:latin typeface="华文中宋" panose="02010600040101010101" charset="-122"/>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26060" y="4091305"/>
            <a:ext cx="11856085" cy="236474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50215" y="4161155"/>
            <a:ext cx="11614785"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Then, late Saturday night, the production said that it was canceling all performances until this coming Friday “due to the detection of a limited number of positive Covid test results within the company.”</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50215" y="566674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6530" y="5512435"/>
            <a:ext cx="10439400" cy="829945"/>
          </a:xfrm>
          <a:prstGeom prst="rect">
            <a:avLst/>
          </a:prstGeom>
          <a:noFill/>
        </p:spPr>
        <p:txBody>
          <a:bodyPr wrap="square" rtlCol="0">
            <a:spAutoFit/>
          </a:bodyPr>
          <a:lstStyle/>
          <a:p>
            <a:pPr algn="l">
              <a:buClrTx/>
              <a:buSzTx/>
              <a:buFontTx/>
            </a:pPr>
            <a:r>
              <a:rPr sz="2400">
                <a:latin typeface="华文中宋" panose="02010600040101010101" charset="-122"/>
                <a:ea typeface="华文中宋" panose="02010600040101010101" charset="-122"/>
                <a:cs typeface="华文中宋" panose="02010600040101010101" charset="-122"/>
              </a:rPr>
              <a:t>然后，在周六深夜，制作方表示，</a:t>
            </a:r>
            <a:r>
              <a:rPr lang="en-US" sz="2400">
                <a:latin typeface="华文中宋" panose="02010600040101010101" charset="-122"/>
                <a:ea typeface="华文中宋" panose="02010600040101010101" charset="-122"/>
                <a:cs typeface="华文中宋" panose="02010600040101010101" charset="-122"/>
              </a:rPr>
              <a:t>“</a:t>
            </a:r>
            <a:r>
              <a:rPr sz="2400">
                <a:latin typeface="华文中宋" panose="02010600040101010101" charset="-122"/>
                <a:ea typeface="华文中宋" panose="02010600040101010101" charset="-122"/>
                <a:cs typeface="华文中宋" panose="02010600040101010101" charset="-122"/>
              </a:rPr>
              <a:t>由于在公司内部检测出数量有限的阳性结果”，将取消所有演出，直到本周五。 </a:t>
            </a:r>
            <a:r>
              <a:rPr sz="2400">
                <a:ea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91135" y="895350"/>
            <a:ext cx="11856085" cy="236156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38455" y="962025"/>
            <a:ext cx="11708765" cy="1383665"/>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Daniel Craig, who is starring in the title role of a new Broadway production of “Macbeth”, tested positive for the coronavirus on Saturday, forcing the show to cancel most of this week’s performances.</a:t>
            </a:r>
            <a:endParaRPr sz="2800">
              <a:latin typeface="Times New Roman" panose="02020603050405020304" charset="0"/>
              <a:cs typeface="Times New Roman" panose="02020603050405020304" charset="0"/>
              <a:sym typeface="+mn-ea"/>
            </a:endParaRPr>
          </a:p>
        </p:txBody>
      </p:sp>
      <p:sp>
        <p:nvSpPr>
          <p:cNvPr id="12" name="文本框 11"/>
          <p:cNvSpPr txBox="1"/>
          <p:nvPr/>
        </p:nvSpPr>
        <p:spPr>
          <a:xfrm>
            <a:off x="338455" y="24930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36675" y="2357120"/>
            <a:ext cx="1072832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主演百老汇新剧《麦克白》的丹尼尔·克雷格</a:t>
            </a:r>
            <a:r>
              <a:rPr lang="zh-CN" sz="2400">
                <a:latin typeface="Times New Roman" panose="02020603050405020304" charset="0"/>
                <a:ea typeface="华文中宋" panose="02010600040101010101" charset="-122"/>
                <a:cs typeface="Times New Roman" panose="02020603050405020304" charset="0"/>
              </a:rPr>
              <a:t>，</a:t>
            </a:r>
            <a:r>
              <a:rPr sz="2400">
                <a:latin typeface="Times New Roman" panose="02020603050405020304" charset="0"/>
                <a:ea typeface="华文中宋" panose="02010600040101010101" charset="-122"/>
                <a:cs typeface="Times New Roman" panose="02020603050405020304" charset="0"/>
              </a:rPr>
              <a:t>周六新冠病毒检测呈阳性，迫使该剧取消了本周的大部分演出。  </a:t>
            </a:r>
            <a:endParaRPr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36194"/>
            <a:ext cx="11497310" cy="953135"/>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a:latin typeface="+mj-lt"/>
                <a:cs typeface="+mj-lt"/>
              </a:rPr>
              <a:t>4</a:t>
            </a:r>
            <a:r>
              <a:rPr>
                <a:latin typeface="+mj-lt"/>
                <a:cs typeface="+mj-lt"/>
              </a:rPr>
              <a:t>. Surge in book bans draws congressional attention</a:t>
            </a:r>
            <a:endParaRPr>
              <a:latin typeface="+mj-lt"/>
              <a:cs typeface="+mj-lt"/>
            </a:endParaRPr>
          </a:p>
          <a:p>
            <a:pPr algn="ctr"/>
            <a:r>
              <a:t>  </a:t>
            </a:r>
            <a:r>
              <a:rPr lang="zh-CN" altLang="en-US" sz="2800" b="1">
                <a:solidFill>
                  <a:schemeClr val="accent2"/>
                </a:solidFill>
                <a:latin typeface="微软雅黑" panose="020B0503020204020204" charset="-122"/>
                <a:ea typeface="微软雅黑" panose="020B0503020204020204" charset="-122"/>
                <a:cs typeface="Arial" panose="020B0604020202020204" pitchFamily="34" charset="0"/>
              </a:rPr>
              <a:t>图书禁令的激增引起了国会的关注 </a:t>
            </a:r>
            <a:endParaRPr lang="zh-CN" altLang="en-US" sz="2800" b="1">
              <a:solidFill>
                <a:schemeClr val="accent2"/>
              </a:solidFill>
              <a:latin typeface="微软雅黑" panose="020B0503020204020204" charset="-122"/>
              <a:ea typeface="微软雅黑" panose="020B0503020204020204" charset="-122"/>
              <a:cs typeface="Arial" panose="020B0604020202020204" pitchFamily="34" charset="0"/>
            </a:endParaRPr>
          </a:p>
        </p:txBody>
      </p:sp>
      <p:sp>
        <p:nvSpPr>
          <p:cNvPr id="4" name="文本框 3"/>
          <p:cNvSpPr txBox="1"/>
          <p:nvPr/>
        </p:nvSpPr>
        <p:spPr>
          <a:xfrm>
            <a:off x="47625" y="6452870"/>
            <a:ext cx="12099925" cy="352425"/>
          </a:xfrm>
          <a:prstGeom prst="rect">
            <a:avLst/>
          </a:prstGeom>
          <a:solidFill>
            <a:srgbClr val="E7E6E6"/>
          </a:solidFill>
        </p:spPr>
        <p:txBody>
          <a:bodyPr wrap="square" rtlCol="0">
            <a:spAutoFit/>
          </a:bodyPr>
          <a:lstStyle/>
          <a:p>
            <a:pPr algn="ctr"/>
            <a:r>
              <a:rPr lang="en-US" sz="1700">
                <a:latin typeface="Times New Roman" panose="02020603050405020304" charset="0"/>
                <a:cs typeface="Times New Roman" panose="02020603050405020304" charset="0"/>
              </a:rPr>
              <a:t>Schools saw 1,586 such actions over the past nine months, one study finds, with most works featuring people of color or LGBTQ themes.</a:t>
            </a:r>
            <a:endParaRPr lang="en-US" sz="1700">
              <a:latin typeface="Times New Roman" panose="02020603050405020304" charset="0"/>
              <a:cs typeface="Times New Roman" panose="02020603050405020304" charset="0"/>
            </a:endParaRPr>
          </a:p>
        </p:txBody>
      </p:sp>
      <p:pic>
        <p:nvPicPr>
          <p:cNvPr id="3" name="图片 1"/>
          <p:cNvPicPr>
            <a:picLocks noChangeAspect="1"/>
          </p:cNvPicPr>
          <p:nvPr>
            <p:custDataLst>
              <p:tags r:id="rId1"/>
            </p:custDataLst>
          </p:nvPr>
        </p:nvPicPr>
        <p:blipFill>
          <a:blip r:embed="rId2"/>
          <a:stretch>
            <a:fillRect/>
          </a:stretch>
        </p:blipFill>
        <p:spPr>
          <a:xfrm>
            <a:off x="2314825" y="1053465"/>
            <a:ext cx="7562349" cy="5256000"/>
          </a:xfrm>
          <a:prstGeom prst="rect">
            <a:avLst/>
          </a:prstGeom>
          <a:noFill/>
          <a:ln>
            <a:noFill/>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文本框 4"/>
          <p:cNvSpPr txBox="1"/>
          <p:nvPr/>
        </p:nvSpPr>
        <p:spPr>
          <a:xfrm>
            <a:off x="2026285" y="33020"/>
            <a:ext cx="7273925" cy="460375"/>
          </a:xfrm>
          <a:prstGeom prst="rect">
            <a:avLst/>
          </a:prstGeom>
          <a:ln w="12700">
            <a:miter lim="400000"/>
          </a:ln>
        </p:spPr>
        <p:txBody>
          <a:bodyPr wrap="square" lIns="45719" rIns="45719">
            <a:spAutoFit/>
          </a:bodyPr>
          <a:lstStyle/>
          <a:p>
            <a:pPr algn="l"/>
            <a:r>
              <a:rPr sz="2400">
                <a:latin typeface="微软雅黑" panose="020B0503020204020204" charset="-122"/>
                <a:ea typeface="微软雅黑" panose="020B0503020204020204" charset="-122"/>
                <a:cs typeface="微软雅黑" panose="020B0503020204020204" charset="-122"/>
              </a:rPr>
              <a:t> </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（《华盛顿邮报》2022年4月</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8</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日 </a:t>
            </a:r>
            <a:r>
              <a:rPr lang="en-US" altLang="zh-CN" sz="2400" b="1" dirty="0">
                <a:solidFill>
                  <a:schemeClr val="accent2"/>
                </a:solidFill>
                <a:latin typeface="微软雅黑" panose="020B0503020204020204" charset="-122"/>
                <a:ea typeface="微软雅黑" panose="020B0503020204020204" charset="-122"/>
                <a:cs typeface="微软雅黑" panose="020B0503020204020204" charset="-122"/>
              </a:rPr>
              <a:t> A</a:t>
            </a:r>
            <a:r>
              <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rPr>
              <a:t>3版面）</a:t>
            </a:r>
            <a:endParaRPr lang="zh-CN" altLang="en-US" sz="2400" b="1" dirty="0">
              <a:solidFill>
                <a:schemeClr val="accent2"/>
              </a:solidFill>
              <a:latin typeface="微软雅黑" panose="020B0503020204020204" charset="-122"/>
              <a:ea typeface="微软雅黑" panose="020B0503020204020204" charset="-122"/>
              <a:cs typeface="微软雅黑" panose="020B0503020204020204" charset="-122"/>
            </a:endParaRPr>
          </a:p>
        </p:txBody>
      </p:sp>
      <p:sp>
        <p:nvSpPr>
          <p:cNvPr id="266" name="文本框 16"/>
          <p:cNvSpPr txBox="1"/>
          <p:nvPr/>
        </p:nvSpPr>
        <p:spPr>
          <a:xfrm>
            <a:off x="635" y="7620"/>
            <a:ext cx="1504315" cy="491490"/>
          </a:xfrm>
          <a:prstGeom prst="rect">
            <a:avLst/>
          </a:prstGeom>
          <a:solidFill>
            <a:schemeClr val="accent6"/>
          </a:solidFill>
          <a:ln w="12700">
            <a:miter lim="400000"/>
          </a:ln>
        </p:spPr>
        <p:txBody>
          <a:bodyPr wrap="square" lIns="45719" rIns="45719">
            <a:spAutoFit/>
          </a:bodyPr>
          <a:lstStyle>
            <a:lvl1pPr>
              <a:defRPr sz="26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语篇填空</a:t>
            </a:r>
            <a:endParaRPr>
              <a:latin typeface="微软雅黑" panose="020B0503020204020204" charset="-122"/>
              <a:ea typeface="微软雅黑" panose="020B0503020204020204" charset="-122"/>
              <a:cs typeface="+mn-cs"/>
              <a:sym typeface="Helvetica"/>
            </a:endParaRPr>
          </a:p>
        </p:txBody>
      </p:sp>
      <p:sp>
        <p:nvSpPr>
          <p:cNvPr id="267" name="文本框 42"/>
          <p:cNvSpPr txBox="1"/>
          <p:nvPr/>
        </p:nvSpPr>
        <p:spPr>
          <a:xfrm>
            <a:off x="-8255" y="451485"/>
            <a:ext cx="12200255" cy="6238875"/>
          </a:xfrm>
          <a:prstGeom prst="rect">
            <a:avLst/>
          </a:prstGeom>
          <a:ln w="12700">
            <a:miter lim="400000"/>
          </a:ln>
        </p:spPr>
        <p:txBody>
          <a:bodyPr wrap="square" lIns="45719" rIns="45719">
            <a:spAutoFit/>
          </a:bodyPr>
          <a:lstStyle/>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sz="2600">
                <a:latin typeface="Times New Roman" panose="02020603050405020304" charset="0"/>
              </a:rPr>
              <a:t>     Two reports this week show the United States </a:t>
            </a:r>
            <a:r>
              <a:rPr lang="en-US" sz="2600">
                <a:latin typeface="Times New Roman" panose="02020603050405020304" charset="0"/>
              </a:rPr>
              <a:t>________ (</a:t>
            </a:r>
            <a:r>
              <a:rPr sz="2600">
                <a:latin typeface="Times New Roman" panose="02020603050405020304" charset="0"/>
              </a:rPr>
              <a:t>fac</a:t>
            </a:r>
            <a:r>
              <a:rPr lang="en-US" sz="2600">
                <a:latin typeface="Times New Roman" panose="02020603050405020304" charset="0"/>
              </a:rPr>
              <a:t>e)</a:t>
            </a:r>
            <a:r>
              <a:rPr sz="2600">
                <a:latin typeface="Times New Roman" panose="02020603050405020304" charset="0"/>
              </a:rPr>
              <a:t> an </a:t>
            </a:r>
            <a:r>
              <a:rPr lang="en-US" altLang="zh-CN" sz="2800">
                <a:solidFill>
                  <a:srgbClr val="0000FF"/>
                </a:solidFill>
                <a:latin typeface="Times New Roman" panose="02020603050405020304" charset="0"/>
                <a:ea typeface="+mj-ea"/>
                <a:cs typeface="Times New Roman" panose="02020603050405020304" charset="0"/>
              </a:rPr>
              <a:t>unprecedented</a:t>
            </a:r>
            <a:r>
              <a:rPr sz="2600">
                <a:latin typeface="Times New Roman" panose="02020603050405020304" charset="0"/>
              </a:rPr>
              <a:t> wave of school</a:t>
            </a:r>
            <a:r>
              <a:rPr lang="en-US" sz="2600">
                <a:latin typeface="Times New Roman" panose="02020603050405020304" charset="0"/>
              </a:rPr>
              <a:t> </a:t>
            </a:r>
            <a:r>
              <a:rPr sz="2600">
                <a:latin typeface="Times New Roman" panose="02020603050405020304" charset="0"/>
              </a:rPr>
              <a:t>book banning — urging Congress to hold a hearing Thursday </a:t>
            </a:r>
            <a:r>
              <a:rPr lang="en-US" sz="2600">
                <a:latin typeface="Times New Roman" panose="02020603050405020304" charset="0"/>
              </a:rPr>
              <a:t>________ (</a:t>
            </a:r>
            <a:r>
              <a:rPr sz="2600">
                <a:latin typeface="Times New Roman" panose="02020603050405020304" charset="0"/>
              </a:rPr>
              <a:t>focus</a:t>
            </a:r>
            <a:r>
              <a:rPr lang="en-US" sz="2600">
                <a:latin typeface="Times New Roman" panose="02020603050405020304" charset="0"/>
              </a:rPr>
              <a:t>) </a:t>
            </a:r>
            <a:r>
              <a:rPr sz="2600">
                <a:latin typeface="Times New Roman" panose="02020603050405020304" charset="0"/>
              </a:rPr>
              <a:t>on the issue, which</a:t>
            </a:r>
            <a:r>
              <a:rPr lang="en-US" sz="2600">
                <a:latin typeface="Times New Roman" panose="02020603050405020304" charset="0"/>
              </a:rPr>
              <a:t> </a:t>
            </a:r>
            <a:r>
              <a:rPr sz="2600">
                <a:latin typeface="Times New Roman" panose="02020603050405020304" charset="0"/>
              </a:rPr>
              <a:t>free-speech advocates warn will </a:t>
            </a:r>
            <a:r>
              <a:rPr lang="en-US" altLang="zh-CN" sz="2800">
                <a:solidFill>
                  <a:srgbClr val="0000FF"/>
                </a:solidFill>
                <a:latin typeface="Times New Roman" panose="02020603050405020304" charset="0"/>
                <a:ea typeface="+mj-ea"/>
                <a:cs typeface="Times New Roman" panose="02020603050405020304" charset="0"/>
              </a:rPr>
              <a:t>undermine</a:t>
            </a:r>
            <a:r>
              <a:rPr sz="2600">
                <a:latin typeface="Times New Roman" panose="02020603050405020304" charset="0"/>
              </a:rPr>
              <a:t> democracy.</a:t>
            </a:r>
            <a:endParaRPr sz="2600">
              <a:latin typeface="Times New Roman" panose="02020603050405020304" charset="0"/>
            </a:endParaRPr>
          </a:p>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PEN America, </a:t>
            </a:r>
            <a:r>
              <a:rPr lang="en-US" sz="2600">
                <a:latin typeface="Times New Roman" panose="02020603050405020304" charset="0"/>
              </a:rPr>
              <a:t>___</a:t>
            </a:r>
            <a:r>
              <a:rPr sz="2600">
                <a:latin typeface="Times New Roman" panose="02020603050405020304" charset="0"/>
              </a:rPr>
              <a:t> nonprofit that advocates for freedom of expression, found there have been 1,586 book </a:t>
            </a:r>
            <a:r>
              <a:rPr lang="en-US" sz="2600">
                <a:latin typeface="Times New Roman" panose="02020603050405020304" charset="0"/>
              </a:rPr>
              <a:t>_____ (</a:t>
            </a:r>
            <a:r>
              <a:rPr sz="2600">
                <a:latin typeface="Times New Roman" panose="02020603050405020304" charset="0"/>
              </a:rPr>
              <a:t>ban</a:t>
            </a:r>
            <a:r>
              <a:rPr lang="en-US" sz="2600">
                <a:latin typeface="Times New Roman" panose="02020603050405020304" charset="0"/>
              </a:rPr>
              <a:t>)</a:t>
            </a:r>
            <a:r>
              <a:rPr sz="2600">
                <a:latin typeface="Times New Roman" panose="02020603050405020304" charset="0"/>
              </a:rPr>
              <a:t> in schools over the past nine months. The bans targeted 1,145 unique books by</a:t>
            </a:r>
            <a:r>
              <a:rPr lang="en-US" sz="2600">
                <a:latin typeface="Times New Roman" panose="02020603050405020304" charset="0"/>
              </a:rPr>
              <a:t> </a:t>
            </a:r>
            <a:r>
              <a:rPr sz="2600">
                <a:latin typeface="Times New Roman" panose="02020603050405020304" charset="0"/>
              </a:rPr>
              <a:t>more than 800 authors, and a </a:t>
            </a:r>
            <a:r>
              <a:rPr lang="en-US" altLang="zh-CN" sz="2800">
                <a:solidFill>
                  <a:schemeClr val="tx1"/>
                </a:solidFill>
                <a:latin typeface="Times New Roman" panose="02020603050405020304" charset="0"/>
                <a:ea typeface="+mj-ea"/>
                <a:cs typeface="Times New Roman" panose="02020603050405020304" charset="0"/>
              </a:rPr>
              <a:t>number</a:t>
            </a:r>
            <a:r>
              <a:rPr sz="2600">
                <a:solidFill>
                  <a:schemeClr val="tx1"/>
                </a:solidFill>
                <a:latin typeface="Times New Roman" panose="02020603050405020304" charset="0"/>
              </a:rPr>
              <a:t> o</a:t>
            </a:r>
            <a:r>
              <a:rPr sz="2600">
                <a:latin typeface="Times New Roman" panose="02020603050405020304" charset="0"/>
              </a:rPr>
              <a:t>f the books — 41 percent — featured famous</a:t>
            </a:r>
            <a:r>
              <a:rPr lang="en-US" sz="2600">
                <a:latin typeface="Times New Roman" panose="02020603050405020304" charset="0"/>
              </a:rPr>
              <a:t> </a:t>
            </a:r>
            <a:r>
              <a:rPr sz="2600">
                <a:latin typeface="Times New Roman" panose="02020603050405020304" charset="0"/>
              </a:rPr>
              <a:t>characters </a:t>
            </a:r>
            <a:r>
              <a:rPr lang="en-US" sz="2600">
                <a:latin typeface="Times New Roman" panose="02020603050405020304" charset="0"/>
              </a:rPr>
              <a:t>_____ </a:t>
            </a:r>
            <a:r>
              <a:rPr sz="2600">
                <a:latin typeface="Times New Roman" panose="02020603050405020304" charset="0"/>
              </a:rPr>
              <a:t> are people of color. Thirty-three percent of the banned books, meanwhile,</a:t>
            </a:r>
            <a:r>
              <a:rPr lang="en-US" sz="2600">
                <a:latin typeface="Times New Roman" panose="02020603050405020304" charset="0"/>
              </a:rPr>
              <a:t> </a:t>
            </a:r>
            <a:r>
              <a:rPr sz="2600">
                <a:latin typeface="Times New Roman" panose="02020603050405020304" charset="0"/>
              </a:rPr>
              <a:t>included LGBTQ themes, protagonists or strong secondary characters, and 22 percent</a:t>
            </a:r>
            <a:r>
              <a:rPr lang="en-US" sz="2600">
                <a:latin typeface="Times New Roman" panose="02020603050405020304" charset="0"/>
              </a:rPr>
              <a:t> “________ (</a:t>
            </a:r>
            <a:r>
              <a:rPr sz="2600">
                <a:latin typeface="Times New Roman" panose="02020603050405020304" charset="0"/>
              </a:rPr>
              <a:t>direct</a:t>
            </a:r>
            <a:r>
              <a:rPr lang="en-US" sz="2600">
                <a:latin typeface="Times New Roman" panose="02020603050405020304" charset="0"/>
              </a:rPr>
              <a:t>) </a:t>
            </a:r>
            <a:r>
              <a:rPr sz="2600">
                <a:latin typeface="Times New Roman" panose="02020603050405020304" charset="0"/>
              </a:rPr>
              <a:t>address issues of race and racism.</a:t>
            </a:r>
            <a:endParaRPr sz="2600">
              <a:latin typeface="Times New Roman" panose="02020603050405020304" charset="0"/>
            </a:endParaRPr>
          </a:p>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Both reports come as an ascendant conservative-led movement is scanning and</a:t>
            </a:r>
            <a:endParaRPr sz="2600">
              <a:latin typeface="Times New Roman" panose="02020603050405020304" charset="0"/>
            </a:endParaRPr>
          </a:p>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___________ (</a:t>
            </a:r>
            <a:r>
              <a:rPr sz="2600">
                <a:latin typeface="Times New Roman" panose="02020603050405020304" charset="0"/>
              </a:rPr>
              <a:t>question</a:t>
            </a:r>
            <a:r>
              <a:rPr lang="en-US" sz="2600">
                <a:latin typeface="Times New Roman" panose="02020603050405020304" charset="0"/>
              </a:rPr>
              <a:t>)</a:t>
            </a:r>
            <a:r>
              <a:rPr sz="2600">
                <a:latin typeface="Times New Roman" panose="02020603050405020304" charset="0"/>
              </a:rPr>
              <a:t> almost every aspect of public education. Right-wing politicians and parents</a:t>
            </a:r>
            <a:r>
              <a:rPr lang="en-US" sz="2600">
                <a:latin typeface="Times New Roman" panose="02020603050405020304" charset="0"/>
              </a:rPr>
              <a:t> </a:t>
            </a:r>
            <a:r>
              <a:rPr sz="2600">
                <a:latin typeface="Times New Roman" panose="02020603050405020304" charset="0"/>
              </a:rPr>
              <a:t>are objecting </a:t>
            </a:r>
            <a:r>
              <a:rPr lang="en-US" sz="2600">
                <a:latin typeface="Times New Roman" panose="02020603050405020304" charset="0"/>
              </a:rPr>
              <a:t>___ </a:t>
            </a:r>
            <a:r>
              <a:rPr sz="2600">
                <a:latin typeface="Times New Roman" panose="02020603050405020304" charset="0"/>
              </a:rPr>
              <a:t> how teachers discuss race, racism, history, gender and sexuality in schools,</a:t>
            </a:r>
            <a:r>
              <a:rPr lang="en-US" sz="2600">
                <a:latin typeface="Times New Roman" panose="02020603050405020304" charset="0"/>
              </a:rPr>
              <a:t> </a:t>
            </a:r>
            <a:r>
              <a:rPr lang="en-US" altLang="zh-CN" sz="2800">
                <a:solidFill>
                  <a:srgbClr val="0000FF"/>
                </a:solidFill>
                <a:latin typeface="Times New Roman" panose="02020603050405020304" charset="0"/>
                <a:ea typeface="+mj-ea"/>
                <a:cs typeface="Times New Roman" panose="02020603050405020304" charset="0"/>
              </a:rPr>
              <a:t>alleging</a:t>
            </a:r>
            <a:r>
              <a:rPr sz="2600">
                <a:latin typeface="Times New Roman" panose="02020603050405020304" charset="0"/>
              </a:rPr>
              <a:t> that some curriculums — meant to be inclusive of a larger range of identities — </a:t>
            </a:r>
            <a:r>
              <a:rPr lang="en-US" altLang="zh-CN" sz="2800">
                <a:solidFill>
                  <a:srgbClr val="0000FF"/>
                </a:solidFill>
                <a:latin typeface="Times New Roman" panose="02020603050405020304" charset="0"/>
                <a:ea typeface="+mj-ea"/>
                <a:cs typeface="Times New Roman" panose="02020603050405020304" charset="0"/>
              </a:rPr>
              <a:t>amount to</a:t>
            </a:r>
            <a:r>
              <a:rPr sz="2600">
                <a:latin typeface="Times New Roman" panose="02020603050405020304" charset="0"/>
              </a:rPr>
              <a:t> liberal indoctrination.</a:t>
            </a:r>
            <a:endParaRPr sz="2600">
              <a:latin typeface="Times New Roman" panose="02020603050405020304" charset="0"/>
            </a:endParaRPr>
          </a:p>
          <a:p>
            <a:pPr eaLnBrk="1">
              <a:lnSpc>
                <a:spcPts val="2820"/>
              </a:lnSpc>
              <a:defRPr sz="2700">
                <a:latin typeface="Times New Roman" panose="02020603050405020304"/>
                <a:ea typeface="Times New Roman" panose="02020603050405020304"/>
                <a:cs typeface="Times New Roman" panose="02020603050405020304"/>
                <a:sym typeface="Times New Roman" panose="02020603050405020304"/>
              </a:defRPr>
            </a:pPr>
            <a:r>
              <a:rPr lang="en-US" sz="2600">
                <a:latin typeface="Times New Roman" panose="02020603050405020304" charset="0"/>
              </a:rPr>
              <a:t>     </a:t>
            </a:r>
            <a:r>
              <a:rPr sz="2600">
                <a:latin typeface="Times New Roman" panose="02020603050405020304" charset="0"/>
              </a:rPr>
              <a:t>Since January 2021, 15 states have enacted laws limiting </a:t>
            </a:r>
            <a:r>
              <a:rPr lang="en-US" sz="2600">
                <a:latin typeface="Times New Roman" panose="02020603050405020304" charset="0"/>
              </a:rPr>
              <a:t>_____</a:t>
            </a:r>
            <a:r>
              <a:rPr sz="2600">
                <a:latin typeface="Times New Roman" panose="02020603050405020304" charset="0"/>
              </a:rPr>
              <a:t> teachers can discuss issues such as racism and sexism, according to a PEN America analysis, while 175 similar “educational gag order bills” </a:t>
            </a:r>
            <a:r>
              <a:rPr lang="en-US" sz="2600">
                <a:latin typeface="Times New Roman" panose="02020603050405020304" charset="0"/>
              </a:rPr>
              <a:t>___________________ (</a:t>
            </a:r>
            <a:r>
              <a:rPr sz="2600">
                <a:latin typeface="Times New Roman" panose="02020603050405020304" charset="0"/>
              </a:rPr>
              <a:t>introduce</a:t>
            </a:r>
            <a:r>
              <a:rPr lang="en-US" sz="2600">
                <a:latin typeface="Times New Roman" panose="02020603050405020304" charset="0"/>
              </a:rPr>
              <a:t>)</a:t>
            </a:r>
            <a:r>
              <a:rPr sz="2600">
                <a:latin typeface="Times New Roman" panose="02020603050405020304" charset="0"/>
              </a:rPr>
              <a:t> in 40 states. </a:t>
            </a:r>
            <a:endParaRPr sz="2600">
              <a:latin typeface="Times New Roman" panose="02020603050405020304" charset="0"/>
            </a:endParaRPr>
          </a:p>
        </p:txBody>
      </p:sp>
      <p:sp>
        <p:nvSpPr>
          <p:cNvPr id="268" name="文本框 43"/>
          <p:cNvSpPr txBox="1"/>
          <p:nvPr/>
        </p:nvSpPr>
        <p:spPr>
          <a:xfrm>
            <a:off x="2351201" y="1844762"/>
            <a:ext cx="722607"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latin typeface="Times New Roman" panose="02020603050405020304" charset="0"/>
                <a:sym typeface="+mn-ea"/>
              </a:rPr>
              <a:t>bans</a:t>
            </a:r>
            <a:endParaRPr sz="2600"/>
          </a:p>
        </p:txBody>
      </p:sp>
      <p:sp>
        <p:nvSpPr>
          <p:cNvPr id="269" name="文本框 44"/>
          <p:cNvSpPr txBox="1"/>
          <p:nvPr/>
        </p:nvSpPr>
        <p:spPr>
          <a:xfrm>
            <a:off x="9696436" y="764445"/>
            <a:ext cx="1352489"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latin typeface="Times New Roman" panose="02020603050405020304" charset="0"/>
                <a:sym typeface="+mn-ea"/>
              </a:rPr>
              <a:t>focused</a:t>
            </a:r>
            <a:endParaRPr sz="2600">
              <a:solidFill>
                <a:srgbClr val="FF2600"/>
              </a:solidFill>
            </a:endParaRPr>
          </a:p>
        </p:txBody>
      </p:sp>
      <p:sp>
        <p:nvSpPr>
          <p:cNvPr id="270" name="文本框 45"/>
          <p:cNvSpPr txBox="1"/>
          <p:nvPr/>
        </p:nvSpPr>
        <p:spPr>
          <a:xfrm>
            <a:off x="2567856" y="1484392"/>
            <a:ext cx="1223647"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latin typeface="Times New Roman" panose="02020603050405020304" charset="0"/>
                <a:sym typeface="+mn-ea"/>
              </a:rPr>
              <a:t>a</a:t>
            </a:r>
            <a:endParaRPr sz="2600">
              <a:solidFill>
                <a:srgbClr val="FF2600"/>
              </a:solidFill>
            </a:endParaRPr>
          </a:p>
        </p:txBody>
      </p:sp>
      <p:sp>
        <p:nvSpPr>
          <p:cNvPr id="271" name="文本框 46"/>
          <p:cNvSpPr txBox="1"/>
          <p:nvPr/>
        </p:nvSpPr>
        <p:spPr>
          <a:xfrm>
            <a:off x="3791334" y="2564793"/>
            <a:ext cx="1896111"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FF0000"/>
                </a:solidFill>
              </a:defRPr>
            </a:pPr>
            <a:r>
              <a:rPr sz="2600">
                <a:latin typeface="Times New Roman" panose="02020603050405020304" charset="0"/>
                <a:sym typeface="+mn-ea"/>
              </a:rPr>
              <a:t>who</a:t>
            </a:r>
            <a:endParaRPr sz="2600">
              <a:solidFill>
                <a:srgbClr val="FF2600"/>
              </a:solidFill>
            </a:endParaRPr>
          </a:p>
        </p:txBody>
      </p:sp>
      <p:sp>
        <p:nvSpPr>
          <p:cNvPr id="272" name="文本框 47"/>
          <p:cNvSpPr txBox="1"/>
          <p:nvPr/>
        </p:nvSpPr>
        <p:spPr>
          <a:xfrm>
            <a:off x="129961" y="4004764"/>
            <a:ext cx="1896111"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latin typeface="Times New Roman" panose="02020603050405020304" charset="0"/>
                <a:sym typeface="+mn-ea"/>
              </a:rPr>
              <a:t>questioning</a:t>
            </a:r>
            <a:endParaRPr sz="2600"/>
          </a:p>
        </p:txBody>
      </p:sp>
      <p:sp>
        <p:nvSpPr>
          <p:cNvPr id="273" name="文本框 50"/>
          <p:cNvSpPr txBox="1"/>
          <p:nvPr/>
        </p:nvSpPr>
        <p:spPr>
          <a:xfrm>
            <a:off x="2351217" y="3284883"/>
            <a:ext cx="1588771" cy="491490"/>
          </a:xfrm>
          <a:prstGeom prst="rect">
            <a:avLst/>
          </a:prstGeom>
          <a:ln w="12700">
            <a:miter lim="400000"/>
          </a:ln>
        </p:spPr>
        <p:txBody>
          <a:bodyPr lIns="45719" rIns="45719">
            <a:spAutoFit/>
          </a:bodyPr>
          <a:lstStyle>
            <a:lvl1pPr>
              <a:defRPr sz="27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600">
                <a:latin typeface="Times New Roman" panose="02020603050405020304" charset="0"/>
                <a:sym typeface="+mn-ea"/>
              </a:rPr>
              <a:t>directly</a:t>
            </a:r>
            <a:endParaRPr sz="2600"/>
          </a:p>
        </p:txBody>
      </p:sp>
      <p:sp>
        <p:nvSpPr>
          <p:cNvPr id="274" name="文本框 52"/>
          <p:cNvSpPr txBox="1"/>
          <p:nvPr/>
        </p:nvSpPr>
        <p:spPr>
          <a:xfrm>
            <a:off x="3503988" y="4365227"/>
            <a:ext cx="2083353" cy="491490"/>
          </a:xfrm>
          <a:prstGeom prst="rect">
            <a:avLst/>
          </a:prstGeom>
          <a:ln w="12700">
            <a:miter lim="400000"/>
          </a:ln>
        </p:spPr>
        <p:txBody>
          <a:bodyPr lIns="45719" rIns="45719">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000000"/>
                </a:solidFill>
              </a:defRPr>
            </a:pPr>
            <a:r>
              <a:rPr lang="en-US" sz="2600">
                <a:solidFill>
                  <a:srgbClr val="FF2600"/>
                </a:solidFill>
              </a:rPr>
              <a:t>to</a:t>
            </a:r>
            <a:endParaRPr sz="2600">
              <a:solidFill>
                <a:srgbClr val="FF2600"/>
              </a:solidFill>
            </a:endParaRPr>
          </a:p>
        </p:txBody>
      </p:sp>
      <p:sp>
        <p:nvSpPr>
          <p:cNvPr id="275" name="assessment"/>
          <p:cNvSpPr txBox="1"/>
          <p:nvPr/>
        </p:nvSpPr>
        <p:spPr>
          <a:xfrm>
            <a:off x="4044315" y="6171565"/>
            <a:ext cx="2880995" cy="400050"/>
          </a:xfrm>
          <a:prstGeom prst="rect">
            <a:avLst/>
          </a:prstGeom>
          <a:ln w="12700">
            <a:miter lim="400000"/>
          </a:ln>
        </p:spPr>
        <p:txBody>
          <a:bodyPr wrap="square" lIns="0" tIns="0" rIns="0" bIns="0">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defRPr>
                <a:solidFill>
                  <a:srgbClr val="000000"/>
                </a:solidFill>
              </a:defRPr>
            </a:pPr>
            <a:r>
              <a:rPr sz="2600">
                <a:solidFill>
                  <a:srgbClr val="FF2600"/>
                </a:solidFill>
              </a:rPr>
              <a:t>have been introduced</a:t>
            </a:r>
            <a:endParaRPr sz="2600">
              <a:solidFill>
                <a:srgbClr val="FF2600"/>
              </a:solidFill>
            </a:endParaRPr>
          </a:p>
        </p:txBody>
      </p:sp>
      <p:sp>
        <p:nvSpPr>
          <p:cNvPr id="276" name="文本框 49"/>
          <p:cNvSpPr txBox="1"/>
          <p:nvPr/>
        </p:nvSpPr>
        <p:spPr>
          <a:xfrm>
            <a:off x="6600190" y="404495"/>
            <a:ext cx="1463675" cy="491490"/>
          </a:xfrm>
          <a:prstGeom prst="rect">
            <a:avLst/>
          </a:prstGeom>
          <a:ln w="12700">
            <a:miter lim="400000"/>
          </a:ln>
        </p:spPr>
        <p:txBody>
          <a:bodyPr wrap="square" lIns="45719" rIns="45719">
            <a:spAutoFit/>
          </a:bodyPr>
          <a:lstStyle/>
          <a:p>
            <a:pPr>
              <a:defRPr sz="2600">
                <a:solidFill>
                  <a:srgbClr val="FF0000"/>
                </a:solidFill>
                <a:latin typeface="Times New Roman" panose="02020603050405020304"/>
                <a:ea typeface="Times New Roman" panose="02020603050405020304"/>
                <a:cs typeface="Times New Roman" panose="02020603050405020304"/>
                <a:sym typeface="Times New Roman" panose="02020603050405020304"/>
              </a:defRPr>
            </a:pPr>
            <a:r>
              <a:rPr>
                <a:latin typeface="Times New Roman" panose="02020603050405020304" charset="0"/>
                <a:sym typeface="+mn-ea"/>
              </a:rPr>
              <a:t>is facing</a:t>
            </a:r>
            <a:r>
              <a:t> </a:t>
            </a:r>
          </a:p>
        </p:txBody>
      </p:sp>
      <p:sp>
        <p:nvSpPr>
          <p:cNvPr id="277" name="how"/>
          <p:cNvSpPr txBox="1"/>
          <p:nvPr/>
        </p:nvSpPr>
        <p:spPr>
          <a:xfrm>
            <a:off x="8175625" y="5473700"/>
            <a:ext cx="577850" cy="400050"/>
          </a:xfrm>
          <a:prstGeom prst="rect">
            <a:avLst/>
          </a:prstGeom>
          <a:ln w="12700">
            <a:miter lim="400000"/>
          </a:ln>
        </p:spPr>
        <p:txBody>
          <a:bodyPr wrap="square" lIns="0" tIns="0" rIns="0" bIns="0">
            <a:spAutoFit/>
          </a:bodyPr>
          <a:lstStyle>
            <a:lvl1pPr>
              <a:defRPr sz="2700">
                <a:solidFill>
                  <a:srgbClr val="FF2600"/>
                </a:solidFill>
                <a:latin typeface="Times New Roman" panose="02020603050405020304"/>
                <a:ea typeface="Times New Roman" panose="02020603050405020304"/>
                <a:cs typeface="Times New Roman" panose="02020603050405020304"/>
                <a:sym typeface="Times New Roman" panose="02020603050405020304"/>
              </a:defRPr>
            </a:lvl1pPr>
          </a:lstStyle>
          <a:p>
            <a:pPr>
              <a:defRPr>
                <a:solidFill>
                  <a:srgbClr val="000000"/>
                </a:solidFill>
              </a:defRPr>
            </a:pPr>
            <a:r>
              <a:rPr sz="2600">
                <a:solidFill>
                  <a:srgbClr val="FF2600"/>
                </a:solidFill>
              </a:rPr>
              <a:t>how</a:t>
            </a:r>
            <a:endParaRPr sz="2600">
              <a:solidFill>
                <a:srgbClr val="FF2600"/>
              </a:solidFill>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indefinite" fill="hold"/>
                                        <p:tgtEl>
                                          <p:spTgt spid="276"/>
                                        </p:tgtEl>
                                        <p:attrNameLst>
                                          <p:attrName>style.visibility</p:attrName>
                                        </p:attrNameLst>
                                      </p:cBhvr>
                                      <p:to>
                                        <p:strVal val="visible"/>
                                      </p:to>
                                    </p:set>
                                    <p:animEffect transition="in" filter="blinds(horizontal)">
                                      <p:cBhvr>
                                        <p:cTn id="7" dur="500"/>
                                        <p:tgtEl>
                                          <p:spTgt spid="27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indefinite" fill="hold"/>
                                        <p:tgtEl>
                                          <p:spTgt spid="269"/>
                                        </p:tgtEl>
                                        <p:attrNameLst>
                                          <p:attrName>style.visibility</p:attrName>
                                        </p:attrNameLst>
                                      </p:cBhvr>
                                      <p:to>
                                        <p:strVal val="visible"/>
                                      </p:to>
                                    </p:set>
                                    <p:animEffect transition="in" filter="blinds(horizontal)">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3" nodeType="clickEffect">
                                  <p:stCondLst>
                                    <p:cond delay="0"/>
                                  </p:stCondLst>
                                  <p:childTnLst>
                                    <p:set>
                                      <p:cBhvr>
                                        <p:cTn id="16" dur="indefinite" fill="hold"/>
                                        <p:tgtEl>
                                          <p:spTgt spid="270"/>
                                        </p:tgtEl>
                                        <p:attrNameLst>
                                          <p:attrName>style.visibility</p:attrName>
                                        </p:attrNameLst>
                                      </p:cBhvr>
                                      <p:to>
                                        <p:strVal val="visible"/>
                                      </p:to>
                                    </p:set>
                                    <p:animEffect transition="in" filter="blinds(horizontal)">
                                      <p:cBhvr>
                                        <p:cTn id="17" dur="500"/>
                                        <p:tgtEl>
                                          <p:spTgt spid="270"/>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4" nodeType="clickEffect">
                                  <p:stCondLst>
                                    <p:cond delay="0"/>
                                  </p:stCondLst>
                                  <p:childTnLst>
                                    <p:set>
                                      <p:cBhvr>
                                        <p:cTn id="21" dur="indefinite" fill="hold"/>
                                        <p:tgtEl>
                                          <p:spTgt spid="268"/>
                                        </p:tgtEl>
                                        <p:attrNameLst>
                                          <p:attrName>style.visibility</p:attrName>
                                        </p:attrNameLst>
                                      </p:cBhvr>
                                      <p:to>
                                        <p:strVal val="visible"/>
                                      </p:to>
                                    </p:set>
                                    <p:animEffect transition="in" filter="blinds(horizontal)">
                                      <p:cBhvr>
                                        <p:cTn id="22" dur="500"/>
                                        <p:tgtEl>
                                          <p:spTgt spid="26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5" nodeType="clickEffect">
                                  <p:stCondLst>
                                    <p:cond delay="0"/>
                                  </p:stCondLst>
                                  <p:childTnLst>
                                    <p:set>
                                      <p:cBhvr>
                                        <p:cTn id="26" dur="indefinite" fill="hold"/>
                                        <p:tgtEl>
                                          <p:spTgt spid="271"/>
                                        </p:tgtEl>
                                        <p:attrNameLst>
                                          <p:attrName>style.visibility</p:attrName>
                                        </p:attrNameLst>
                                      </p:cBhvr>
                                      <p:to>
                                        <p:strVal val="visible"/>
                                      </p:to>
                                    </p:set>
                                    <p:animEffect transition="in" filter="blinds(horizontal)">
                                      <p:cBhvr>
                                        <p:cTn id="27" dur="500"/>
                                        <p:tgtEl>
                                          <p:spTgt spid="27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6" nodeType="clickEffect">
                                  <p:stCondLst>
                                    <p:cond delay="0"/>
                                  </p:stCondLst>
                                  <p:childTnLst>
                                    <p:set>
                                      <p:cBhvr>
                                        <p:cTn id="31" dur="indefinite" fill="hold"/>
                                        <p:tgtEl>
                                          <p:spTgt spid="273"/>
                                        </p:tgtEl>
                                        <p:attrNameLst>
                                          <p:attrName>style.visibility</p:attrName>
                                        </p:attrNameLst>
                                      </p:cBhvr>
                                      <p:to>
                                        <p:strVal val="visible"/>
                                      </p:to>
                                    </p:set>
                                    <p:animEffect transition="in" filter="blinds(horizontal)">
                                      <p:cBhvr>
                                        <p:cTn id="32" dur="500"/>
                                        <p:tgtEl>
                                          <p:spTgt spid="27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7" nodeType="clickEffect">
                                  <p:stCondLst>
                                    <p:cond delay="0"/>
                                  </p:stCondLst>
                                  <p:childTnLst>
                                    <p:set>
                                      <p:cBhvr>
                                        <p:cTn id="36" dur="indefinite" fill="hold"/>
                                        <p:tgtEl>
                                          <p:spTgt spid="272"/>
                                        </p:tgtEl>
                                        <p:attrNameLst>
                                          <p:attrName>style.visibility</p:attrName>
                                        </p:attrNameLst>
                                      </p:cBhvr>
                                      <p:to>
                                        <p:strVal val="visible"/>
                                      </p:to>
                                    </p:set>
                                    <p:animEffect transition="in" filter="blinds(horizontal)">
                                      <p:cBhvr>
                                        <p:cTn id="37" dur="500"/>
                                        <p:tgtEl>
                                          <p:spTgt spid="27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8" nodeType="clickEffect">
                                  <p:stCondLst>
                                    <p:cond delay="0"/>
                                  </p:stCondLst>
                                  <p:childTnLst>
                                    <p:set>
                                      <p:cBhvr>
                                        <p:cTn id="41" dur="indefinite" fill="hold"/>
                                        <p:tgtEl>
                                          <p:spTgt spid="274"/>
                                        </p:tgtEl>
                                        <p:attrNameLst>
                                          <p:attrName>style.visibility</p:attrName>
                                        </p:attrNameLst>
                                      </p:cBhvr>
                                      <p:to>
                                        <p:strVal val="visible"/>
                                      </p:to>
                                    </p:set>
                                    <p:animEffect transition="in" filter="blinds(horizontal)">
                                      <p:cBhvr>
                                        <p:cTn id="42" dur="500"/>
                                        <p:tgtEl>
                                          <p:spTgt spid="27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9" nodeType="clickEffect">
                                  <p:stCondLst>
                                    <p:cond delay="0"/>
                                  </p:stCondLst>
                                  <p:childTnLst>
                                    <p:set>
                                      <p:cBhvr>
                                        <p:cTn id="46" dur="indefinite" fill="hold"/>
                                        <p:tgtEl>
                                          <p:spTgt spid="277"/>
                                        </p:tgtEl>
                                        <p:attrNameLst>
                                          <p:attrName>style.visibility</p:attrName>
                                        </p:attrNameLst>
                                      </p:cBhvr>
                                      <p:to>
                                        <p:strVal val="visible"/>
                                      </p:to>
                                    </p:set>
                                    <p:animEffect transition="in" filter="blinds(horizontal)">
                                      <p:cBhvr>
                                        <p:cTn id="47" dur="1000"/>
                                        <p:tgtEl>
                                          <p:spTgt spid="277"/>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0" nodeType="clickEffect">
                                  <p:stCondLst>
                                    <p:cond delay="0"/>
                                  </p:stCondLst>
                                  <p:childTnLst>
                                    <p:set>
                                      <p:cBhvr>
                                        <p:cTn id="51" dur="indefinite" fill="hold"/>
                                        <p:tgtEl>
                                          <p:spTgt spid="275"/>
                                        </p:tgtEl>
                                        <p:attrNameLst>
                                          <p:attrName>style.visibility</p:attrName>
                                        </p:attrNameLst>
                                      </p:cBhvr>
                                      <p:to>
                                        <p:strVal val="visible"/>
                                      </p:to>
                                    </p:set>
                                    <p:animEffect transition="in" filter="blinds(horizontal)">
                                      <p:cBhvr>
                                        <p:cTn id="52" dur="1000"/>
                                        <p:tgtEl>
                                          <p:spTgt spid="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 grpId="4" animBg="1" advAuto="0"/>
      <p:bldP spid="269" grpId="2" animBg="1" advAuto="0"/>
      <p:bldP spid="270" grpId="3" animBg="1" advAuto="0"/>
      <p:bldP spid="271" grpId="5" animBg="1" advAuto="0"/>
      <p:bldP spid="272" grpId="7" animBg="1" advAuto="0"/>
      <p:bldP spid="273" grpId="6" animBg="1" advAuto="0"/>
      <p:bldP spid="274" grpId="8" animBg="1" advAuto="0"/>
      <p:bldP spid="275" grpId="10" animBg="1" advAuto="0"/>
      <p:bldP spid="276" grpId="1" animBg="1" advAuto="0"/>
      <p:bldP spid="277" grpId="9"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561721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unprecedented</a:t>
            </a:r>
            <a:r>
              <a:rPr lang="en-US" altLang="zh-CN" sz="2800">
                <a:latin typeface="Times New Roman" panose="02020603050405020304" charset="0"/>
                <a:ea typeface="华文中宋" panose="02010600040101010101" charset="-122"/>
                <a:cs typeface="Times New Roman" panose="02020603050405020304" charset="0"/>
                <a:sym typeface="+mn-ea"/>
              </a:rPr>
              <a:t>: that has never happened, been done or been known before</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前所未有的；空前的；没有先例的</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We are now witnessing an unprecedented increase in violent crime.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latin typeface="华文中宋" panose="02010600040101010101" charset="-122"/>
                <a:ea typeface="华文中宋" panose="02010600040101010101" charset="-122"/>
                <a:cs typeface="华文中宋" panose="02010600040101010101" charset="-122"/>
                <a:sym typeface="+mn-ea"/>
              </a:rPr>
              <a:t>我们现在看到暴力犯罪空前增多。</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undermine</a:t>
            </a:r>
            <a:r>
              <a:rPr lang="en-US" altLang="zh-CN" sz="2800"/>
              <a:t>: </a:t>
            </a:r>
            <a:r>
              <a:rPr lang="en-US" sz="2800">
                <a:latin typeface="Times New Roman" panose="02020603050405020304" charset="0"/>
                <a:ea typeface="华文中宋" panose="02010600040101010101" charset="-122"/>
                <a:cs typeface="Times New Roman" panose="02020603050405020304" charset="0"/>
              </a:rPr>
              <a:t>to make sth, especially sb’s confidence or authority, gradually weaker or less effective   </a:t>
            </a:r>
            <a:r>
              <a:rPr sz="2800">
                <a:latin typeface="Times New Roman" panose="02020603050405020304" charset="0"/>
                <a:ea typeface="华文中宋" panose="02010600040101010101" charset="-122"/>
                <a:cs typeface="Times New Roman" panose="02020603050405020304" charset="0"/>
              </a:rPr>
              <a:t>逐渐削弱（信心、权威等）；使逐步减少效力</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Our confidence has been seriously undermined by their recent defeats.</a:t>
            </a:r>
            <a:r>
              <a:rPr lang="en-US" altLang="zh-CN" sz="2800">
                <a:ea typeface="华文中宋" panose="02010600040101010101" charset="-122"/>
                <a:sym typeface="+mn-ea"/>
              </a:rPr>
              <a:t>       </a:t>
            </a:r>
            <a:endParaRPr lang="en-US" altLang="zh-CN" sz="2800">
              <a:ea typeface="华文中宋" panose="02010600040101010101" charset="-122"/>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lang="zh-CN" altLang="en-US" sz="2800">
                <a:ea typeface="华文中宋" panose="02010600040101010101" charset="-122"/>
                <a:sym typeface="+mn-ea"/>
              </a:rPr>
              <a:t>该队最近的几次失败已严重动摇了我们的信心 。    </a:t>
            </a:r>
            <a:endParaRPr lang="zh-CN" altLang="en-US" sz="2800">
              <a:ea typeface="华文中宋" panose="02010600040101010101" charset="-122"/>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4610" y="6237605"/>
            <a:ext cx="120910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He accused me of trying to undermine his position.</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708910"/>
            <a:ext cx="6154420" cy="521970"/>
          </a:xfrm>
          <a:prstGeom prst="rect">
            <a:avLst/>
          </a:prstGeom>
          <a:noFill/>
        </p:spPr>
        <p:txBody>
          <a:bodyPr wrap="square" rtlCol="0" anchor="t">
            <a:spAutoFit/>
          </a:bodyPr>
          <a:lstStyle/>
          <a:p>
            <a:r>
              <a:rPr sz="2800">
                <a:latin typeface="华文中宋" panose="02010600040101010101" charset="-122"/>
                <a:ea typeface="华文中宋" panose="02010600040101010101" charset="-122"/>
                <a:cs typeface="华文中宋" panose="02010600040101010101" charset="-122"/>
                <a:sym typeface="华文中宋" panose="02010600040101010101" charset="-122"/>
              </a:rPr>
              <a:t>这种情况在现代还没有出现过</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a:off x="123190" y="3644900"/>
            <a:ext cx="683704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741160"/>
            <a:ext cx="728662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210820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 1</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9605" y="5733415"/>
            <a:ext cx="9291320" cy="521970"/>
          </a:xfrm>
          <a:prstGeom prst="rect">
            <a:avLst/>
          </a:prstGeom>
          <a:noFill/>
        </p:spPr>
        <p:txBody>
          <a:bodyPr wrap="square" rtlCol="0" anchor="t">
            <a:spAutoFit/>
          </a:bodyPr>
          <a:lstStyle/>
          <a:p>
            <a:pPr algn="l"/>
            <a:r>
              <a:rPr sz="2800">
                <a:latin typeface="华文中宋" panose="02010600040101010101" charset="-122"/>
                <a:ea typeface="华文中宋" panose="02010600040101010101" charset="-122"/>
                <a:cs typeface="华文中宋" panose="02010600040101010101" charset="-122"/>
                <a:sym typeface="华文中宋" panose="02010600040101010101" charset="-122"/>
              </a:rPr>
              <a:t>他指控我想削弱他的地位</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zh-CN" altLang="en-US" sz="2600">
              <a:ea typeface="华文中宋" panose="02010600040101010101" charset="-122"/>
            </a:endParaRPr>
          </a:p>
        </p:txBody>
      </p:sp>
      <p:sp>
        <p:nvSpPr>
          <p:cNvPr id="2" name="文本框 1"/>
          <p:cNvSpPr txBox="1"/>
          <p:nvPr/>
        </p:nvSpPr>
        <p:spPr>
          <a:xfrm>
            <a:off x="191135" y="2686050"/>
            <a:ext cx="164528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05409" y="3139912"/>
            <a:ext cx="8260797" cy="553085"/>
          </a:xfrm>
          <a:prstGeom prst="rect">
            <a:avLst/>
          </a:prstGeom>
          <a:ln w="12700">
            <a:miter lim="400000"/>
          </a:ln>
        </p:spPr>
        <p:txBody>
          <a:bodyPr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t>The situation is unprecedented in modern times</a:t>
            </a:r>
            <a:r>
              <a:t>.</a:t>
            </a:r>
          </a:p>
        </p:txBody>
      </p:sp>
      <p:sp>
        <p:nvSpPr>
          <p:cNvPr id="5" name="文本框 4"/>
          <p:cNvSpPr txBox="1"/>
          <p:nvPr/>
        </p:nvSpPr>
        <p:spPr>
          <a:xfrm>
            <a:off x="123190" y="5727700"/>
            <a:ext cx="164528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9" end="9"/>
                                            </p:txEl>
                                          </p:spTgt>
                                        </p:tgtEl>
                                        <p:attrNameLst>
                                          <p:attrName>style.visibility</p:attrName>
                                        </p:attrNameLst>
                                      </p:cBhvr>
                                      <p:to>
                                        <p:strVal val="visible"/>
                                      </p:to>
                                    </p:set>
                                    <p:animEffect transition="in" filter="wipe(down)">
                                      <p:cBhvr>
                                        <p:cTn id="37" dur="500"/>
                                        <p:tgtEl>
                                          <p:spTgt spid="1048602">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3145729"/>
                                        </p:tgtEl>
                                        <p:attrNameLst>
                                          <p:attrName>style.visibility</p:attrName>
                                        </p:attrNameLst>
                                      </p:cBhvr>
                                      <p:to>
                                        <p:strVal val="visible"/>
                                      </p:to>
                                    </p:set>
                                    <p:animEffect transition="in" filter="wipe(down)">
                                      <p:cBhvr>
                                        <p:cTn id="45" dur="500"/>
                                        <p:tgtEl>
                                          <p:spTgt spid="314572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linds(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2282" y="4930673"/>
            <a:ext cx="5907435" cy="1869437"/>
          </a:xfrm>
          <a:prstGeom prst="rect">
            <a:avLst/>
          </a:prstGeom>
          <a:ln w="12700">
            <a:miter lim="400000"/>
          </a:ln>
        </p:spPr>
        <p:txBody>
          <a:bodyPr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Week</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Apr 2nd-8th, 2022</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57454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allege</a:t>
            </a:r>
            <a:r>
              <a:rPr lang="en-US" altLang="zh-CN" sz="2800">
                <a:latin typeface="Times New Roman" panose="02020603050405020304" charset="0"/>
                <a:ea typeface="华文中宋" panose="02010600040101010101" charset="-122"/>
                <a:cs typeface="Times New Roman" panose="02020603050405020304" charset="0"/>
                <a:sym typeface="+mn-ea"/>
              </a:rPr>
              <a:t>: to state sth as a fact but without giving proof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(未提出证据）断言，指称，声称</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Online reviews alleging that the masterpiece was rather dull were deleted.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网上那些说这部“杰作”很闷的相关评论都被删除了</a:t>
            </a:r>
            <a:r>
              <a:rPr lang="zh-CN" altLang="en-US" sz="2800">
                <a:ea typeface="华文中宋" panose="02010600040101010101" charset="-122"/>
                <a:sym typeface="+mn-ea"/>
              </a:rPr>
              <a:t>。</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amount to</a:t>
            </a:r>
            <a:r>
              <a:rPr lang="en-US" altLang="zh-CN" sz="2800"/>
              <a:t>:</a:t>
            </a:r>
            <a:r>
              <a:rPr lang="en-US" sz="2800">
                <a:latin typeface="Times New Roman" panose="02020603050405020304" charset="0"/>
                <a:ea typeface="华文中宋" panose="02010600040101010101" charset="-122"/>
                <a:cs typeface="Times New Roman" panose="02020603050405020304" charset="0"/>
              </a:rPr>
              <a:t> to be the same   </a:t>
            </a:r>
            <a:r>
              <a:rPr sz="2800">
                <a:latin typeface="Times New Roman" panose="02020603050405020304" charset="0"/>
                <a:ea typeface="华文中宋" panose="02010600040101010101" charset="-122"/>
                <a:cs typeface="Times New Roman" panose="02020603050405020304" charset="0"/>
              </a:rPr>
              <a:t>等同于</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 banks have what amounts to a monopoly.</a:t>
            </a:r>
            <a:r>
              <a:rPr lang="en-US" altLang="zh-CN" sz="2800">
                <a:ea typeface="华文中宋" panose="02010600040101010101" charset="-122"/>
                <a:sym typeface="+mn-ea"/>
              </a:rPr>
              <a:t>       </a:t>
            </a:r>
            <a:endParaRPr lang="en-US" altLang="zh-CN" sz="2800">
              <a:ea typeface="华文中宋" panose="02010600040101010101" charset="-122"/>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lang="zh-CN" altLang="en-US" sz="2800">
                <a:ea typeface="华文中宋" panose="02010600040101010101" charset="-122"/>
                <a:sym typeface="+mn-ea"/>
              </a:rPr>
              <a:t>这些银行几乎接近于垄断。    </a:t>
            </a:r>
            <a:endParaRPr lang="zh-CN" altLang="en-US" sz="2800">
              <a:ea typeface="华文中宋" panose="02010600040101010101" charset="-122"/>
            </a:endParaRPr>
          </a:p>
          <a:p>
            <a:pPr algn="l">
              <a:lnSpc>
                <a:spcPct val="90000"/>
              </a:lnSpc>
              <a:spcBef>
                <a:spcPts val="1000"/>
              </a:spcBef>
              <a:buClrTx/>
              <a:buSzTx/>
              <a:buFont typeface="Wingdings" panose="05000000000000000000" charset="0"/>
            </a:pP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249670"/>
            <a:ext cx="1209103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spokesman stressed that the measures did not amount to an overall ban.</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215" y="2708910"/>
            <a:ext cx="9232265" cy="521970"/>
          </a:xfrm>
          <a:prstGeom prst="rect">
            <a:avLst/>
          </a:prstGeom>
          <a:noFill/>
        </p:spPr>
        <p:txBody>
          <a:bodyPr wrap="square" rtlCol="0" anchor="t">
            <a:spAutoFit/>
          </a:bodyPr>
          <a:lstStyle/>
          <a:p>
            <a:r>
              <a:rPr lang="en-US" altLang="zh-CN" sz="2800">
                <a:latin typeface="华文中宋" panose="02010600040101010101" charset="-122"/>
                <a:ea typeface="华文中宋" panose="02010600040101010101" charset="-122"/>
                <a:cs typeface="华文中宋" panose="02010600040101010101" charset="-122"/>
                <a:sym typeface="+mn-ea"/>
              </a:rPr>
              <a:t>法庭文件宣称她可能是一个</a:t>
            </a:r>
            <a:r>
              <a:rPr lang="zh-CN" altLang="en-US" sz="2800">
                <a:latin typeface="华文中宋" panose="02010600040101010101" charset="-122"/>
                <a:ea typeface="华文中宋" panose="02010600040101010101" charset="-122"/>
                <a:cs typeface="华文中宋" panose="02010600040101010101" charset="-122"/>
                <a:sym typeface="+mn-ea"/>
              </a:rPr>
              <a:t>间谍</a:t>
            </a:r>
            <a:r>
              <a:rPr lang="zh-CN" altLang="en-US" sz="2800">
                <a:ea typeface="华文中宋" panose="02010600040101010101" charset="-122"/>
              </a:rPr>
              <a:t>。  </a:t>
            </a:r>
            <a:endParaRPr lang="zh-CN" altLang="en-US" sz="2800">
              <a:ea typeface="华文中宋" panose="02010600040101010101" charset="-122"/>
            </a:endParaRPr>
          </a:p>
        </p:txBody>
      </p:sp>
      <p:cxnSp>
        <p:nvCxnSpPr>
          <p:cNvPr id="3145728" name="直接连接符 8"/>
          <p:cNvCxnSpPr/>
          <p:nvPr/>
        </p:nvCxnSpPr>
        <p:spPr>
          <a:xfrm flipV="1">
            <a:off x="123190" y="3644900"/>
            <a:ext cx="6044565" cy="260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741160"/>
            <a:ext cx="10887075" cy="44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2018665"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r>
              <a:rPr kumimoji="1" lang="en-US" altLang="zh-CN" sz="2800" b="1" dirty="0">
                <a:solidFill>
                  <a:schemeClr val="lt1"/>
                </a:solidFill>
                <a:latin typeface="微软雅黑" panose="020B0503020204020204" charset="-122"/>
                <a:ea typeface="微软雅黑" panose="020B0503020204020204" charset="-122"/>
                <a:sym typeface="+mn-ea"/>
              </a:rPr>
              <a:t> 2</a:t>
            </a:r>
            <a:endParaRPr kumimoji="1" lang="en-US" alt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19605" y="5733415"/>
            <a:ext cx="9291320" cy="521970"/>
          </a:xfrm>
          <a:prstGeom prst="rect">
            <a:avLst/>
          </a:prstGeom>
          <a:noFill/>
        </p:spPr>
        <p:txBody>
          <a:bodyPr wrap="square" rtlCol="0" anchor="t">
            <a:spAutoFit/>
          </a:bodyPr>
          <a:lstStyle/>
          <a:p>
            <a:pPr algn="l"/>
            <a:r>
              <a:rPr sz="2800">
                <a:latin typeface="华文中宋" panose="02010600040101010101" charset="-122"/>
                <a:ea typeface="华文中宋" panose="02010600040101010101" charset="-122"/>
                <a:cs typeface="华文中宋" panose="02010600040101010101" charset="-122"/>
              </a:rPr>
              <a:t>发言人强调说，这些措施并不等于全面禁止。</a:t>
            </a:r>
            <a:endParaRPr sz="2800">
              <a:latin typeface="华文中宋" panose="02010600040101010101" charset="-122"/>
              <a:ea typeface="华文中宋" panose="02010600040101010101" charset="-122"/>
              <a:cs typeface="华文中宋" panose="02010600040101010101" charset="-122"/>
            </a:endParaRPr>
          </a:p>
        </p:txBody>
      </p:sp>
      <p:sp>
        <p:nvSpPr>
          <p:cNvPr id="2" name="文本框 1"/>
          <p:cNvSpPr txBox="1"/>
          <p:nvPr/>
        </p:nvSpPr>
        <p:spPr>
          <a:xfrm>
            <a:off x="191135" y="2686050"/>
            <a:ext cx="164528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23190" y="3152775"/>
            <a:ext cx="6240145" cy="553085"/>
          </a:xfrm>
          <a:prstGeom prst="rect">
            <a:avLst/>
          </a:prstGeom>
          <a:ln w="12700">
            <a:miter lim="400000"/>
          </a:ln>
        </p:spPr>
        <p:txBody>
          <a:bodyPr wrap="square"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t>The court papers allege she may be a spy</a:t>
            </a:r>
            <a:r>
              <a:t>.</a:t>
            </a:r>
          </a:p>
        </p:txBody>
      </p:sp>
      <p:sp>
        <p:nvSpPr>
          <p:cNvPr id="5" name="文本框 4"/>
          <p:cNvSpPr txBox="1"/>
          <p:nvPr/>
        </p:nvSpPr>
        <p:spPr>
          <a:xfrm>
            <a:off x="123190" y="5727700"/>
            <a:ext cx="164528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2" end="2"/>
                                            </p:txEl>
                                          </p:spTgt>
                                        </p:tgtEl>
                                        <p:attrNameLst>
                                          <p:attrName>style.visibility</p:attrName>
                                        </p:attrNameLst>
                                      </p:cBhvr>
                                      <p:to>
                                        <p:strVal val="visible"/>
                                      </p:to>
                                    </p:set>
                                    <p:animEffect transition="in" filter="wipe(down)">
                                      <p:cBhvr>
                                        <p:cTn id="7" dur="500"/>
                                        <p:tgtEl>
                                          <p:spTgt spid="1048602">
                                            <p:txEl>
                                              <p:pRg st="2" end="2"/>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3" end="3"/>
                                            </p:txEl>
                                          </p:spTgt>
                                        </p:tgtEl>
                                        <p:attrNameLst>
                                          <p:attrName>style.visibility</p:attrName>
                                        </p:attrNameLst>
                                      </p:cBhvr>
                                      <p:to>
                                        <p:strVal val="visible"/>
                                      </p:to>
                                    </p:set>
                                    <p:animEffect transition="in" filter="wipe(down)">
                                      <p:cBhvr>
                                        <p:cTn id="10" dur="500"/>
                                        <p:tgtEl>
                                          <p:spTgt spid="1048602">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8" end="8"/>
                                            </p:txEl>
                                          </p:spTgt>
                                        </p:tgtEl>
                                        <p:attrNameLst>
                                          <p:attrName>style.visibility</p:attrName>
                                        </p:attrNameLst>
                                      </p:cBhvr>
                                      <p:to>
                                        <p:strVal val="visible"/>
                                      </p:to>
                                    </p:set>
                                    <p:animEffect transition="in" filter="wipe(down)">
                                      <p:cBhvr>
                                        <p:cTn id="31" dur="500"/>
                                        <p:tgtEl>
                                          <p:spTgt spid="1048602">
                                            <p:txEl>
                                              <p:pRg st="8" end="8"/>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9" end="9"/>
                                            </p:txEl>
                                          </p:spTgt>
                                        </p:tgtEl>
                                        <p:attrNameLst>
                                          <p:attrName>style.visibility</p:attrName>
                                        </p:attrNameLst>
                                      </p:cBhvr>
                                      <p:to>
                                        <p:strVal val="visible"/>
                                      </p:to>
                                    </p:set>
                                    <p:animEffect transition="in" filter="wipe(down)">
                                      <p:cBhvr>
                                        <p:cTn id="34" dur="500"/>
                                        <p:tgtEl>
                                          <p:spTgt spid="1048602">
                                            <p:txEl>
                                              <p:pRg st="9" end="9"/>
                                            </p:txEl>
                                          </p:spTgt>
                                        </p:tgtEl>
                                      </p:cBhvr>
                                    </p:animEffect>
                                  </p:childTnLst>
                                </p:cTn>
                              </p:par>
                              <p:par>
                                <p:cTn id="35" presetID="22" presetClass="entr" presetSubtype="4" fill="hold" nodeType="withEffect">
                                  <p:stCondLst>
                                    <p:cond delay="0"/>
                                  </p:stCondLst>
                                  <p:childTnLst>
                                    <p:set>
                                      <p:cBhvr>
                                        <p:cTn id="36" dur="1" fill="hold">
                                          <p:stCondLst>
                                            <p:cond delay="0"/>
                                          </p:stCondLst>
                                        </p:cTn>
                                        <p:tgtEl>
                                          <p:spTgt spid="1048602">
                                            <p:txEl>
                                              <p:pRg st="10" end="10"/>
                                            </p:txEl>
                                          </p:spTgt>
                                        </p:tgtEl>
                                        <p:attrNameLst>
                                          <p:attrName>style.visibility</p:attrName>
                                        </p:attrNameLst>
                                      </p:cBhvr>
                                      <p:to>
                                        <p:strVal val="visible"/>
                                      </p:to>
                                    </p:set>
                                    <p:animEffect transition="in" filter="wipe(down)">
                                      <p:cBhvr>
                                        <p:cTn id="37" dur="500"/>
                                        <p:tgtEl>
                                          <p:spTgt spid="1048602">
                                            <p:txEl>
                                              <p:pRg st="10" end="1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blinds(horizontal)">
                                      <p:cBhvr>
                                        <p:cTn id="42" dur="500"/>
                                        <p:tgtEl>
                                          <p:spTgt spid="5"/>
                                        </p:tgtEl>
                                      </p:cBhvr>
                                    </p:animEffect>
                                  </p:childTnLst>
                                </p:cTn>
                              </p:par>
                              <p:par>
                                <p:cTn id="43" presetID="22" presetClass="entr" presetSubtype="4" fill="hold" nodeType="withEffect">
                                  <p:stCondLst>
                                    <p:cond delay="0"/>
                                  </p:stCondLst>
                                  <p:childTnLst>
                                    <p:set>
                                      <p:cBhvr>
                                        <p:cTn id="44" dur="1" fill="hold">
                                          <p:stCondLst>
                                            <p:cond delay="0"/>
                                          </p:stCondLst>
                                        </p:cTn>
                                        <p:tgtEl>
                                          <p:spTgt spid="3145729"/>
                                        </p:tgtEl>
                                        <p:attrNameLst>
                                          <p:attrName>style.visibility</p:attrName>
                                        </p:attrNameLst>
                                      </p:cBhvr>
                                      <p:to>
                                        <p:strVal val="visible"/>
                                      </p:to>
                                    </p:set>
                                    <p:animEffect transition="in" filter="wipe(down)">
                                      <p:cBhvr>
                                        <p:cTn id="45" dur="500"/>
                                        <p:tgtEl>
                                          <p:spTgt spid="3145729"/>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animEffect transition="in" filter="blinds(horizontal)">
                                      <p:cBhvr>
                                        <p:cTn id="48" dur="500"/>
                                        <p:tgtEl>
                                          <p:spTgt spid="3"/>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1048607"/>
                                        </p:tgtEl>
                                        <p:attrNameLst>
                                          <p:attrName>style.visibility</p:attrName>
                                        </p:attrNameLst>
                                      </p:cBhvr>
                                      <p:to>
                                        <p:strVal val="visible"/>
                                      </p:to>
                                    </p:set>
                                    <p:animEffect transition="in" filter="blinds(horizontal)">
                                      <p:cBhvr>
                                        <p:cTn id="53"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文本框 8"/>
          <p:cNvSpPr txBox="1"/>
          <p:nvPr/>
        </p:nvSpPr>
        <p:spPr>
          <a:xfrm>
            <a:off x="263525" y="3573145"/>
            <a:ext cx="11868150" cy="1691640"/>
          </a:xfrm>
          <a:prstGeom prst="rect">
            <a:avLst/>
          </a:prstGeom>
          <a:ln w="12700">
            <a:miter lim="400000"/>
          </a:ln>
        </p:spPr>
        <p:txBody>
          <a:bodyPr wrap="square" lIns="45719" rIns="45719">
            <a:spAutoFit/>
          </a:bodyPr>
          <a:lstStyle>
            <a:lvl1pPr>
              <a:defRPr sz="2800">
                <a:latin typeface="Times New Roman" panose="02020603050405020304"/>
                <a:ea typeface="Times New Roman" panose="02020603050405020304"/>
                <a:cs typeface="Times New Roman" panose="02020603050405020304"/>
                <a:sym typeface="Times New Roman" panose="02020603050405020304"/>
              </a:defRPr>
            </a:lvl1pPr>
          </a:lstStyle>
          <a:p>
            <a:r>
              <a:rPr sz="2600"/>
              <a:t>Right-wing politicians and parentsare objecting to how teachers discuss race, racism, history, gender and sexuality in schools,</a:t>
            </a:r>
            <a:r>
              <a:rPr lang="en-US" sz="2600"/>
              <a:t> </a:t>
            </a:r>
            <a:r>
              <a:rPr sz="2600"/>
              <a:t>alleging that some</a:t>
            </a:r>
            <a:r>
              <a:rPr lang="en-US" sz="2600"/>
              <a:t> </a:t>
            </a:r>
            <a:r>
              <a:rPr sz="2600"/>
              <a:t>curriculums </a:t>
            </a:r>
            <a:r>
              <a:rPr lang="en-US" sz="2600"/>
              <a:t> </a:t>
            </a:r>
            <a:endParaRPr lang="en-US" sz="2600"/>
          </a:p>
          <a:p>
            <a:r>
              <a:rPr sz="2600"/>
              <a:t>— meant to be inclusive of a larger range of identities — amount to liberal indoctrination .</a:t>
            </a:r>
            <a:endParaRPr sz="2600"/>
          </a:p>
        </p:txBody>
      </p:sp>
      <p:sp>
        <p:nvSpPr>
          <p:cNvPr id="291" name="文本框 16"/>
          <p:cNvSpPr txBox="1"/>
          <p:nvPr/>
        </p:nvSpPr>
        <p:spPr>
          <a:xfrm>
            <a:off x="0" y="-1"/>
            <a:ext cx="1670050" cy="521970"/>
          </a:xfrm>
          <a:prstGeom prst="rect">
            <a:avLst/>
          </a:prstGeom>
          <a:solidFill>
            <a:schemeClr val="accent6"/>
          </a:solidFill>
          <a:ln w="12700">
            <a:miter lim="400000"/>
          </a:ln>
        </p:spPr>
        <p:txBody>
          <a:bodyPr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句子翻译</a:t>
            </a:r>
            <a:endParaRPr>
              <a:latin typeface="微软雅黑" panose="020B0503020204020204" charset="-122"/>
              <a:ea typeface="微软雅黑" panose="020B0503020204020204" charset="-122"/>
              <a:cs typeface="+mn-cs"/>
              <a:sym typeface="Helvetica"/>
            </a:endParaRPr>
          </a:p>
        </p:txBody>
      </p:sp>
      <p:sp>
        <p:nvSpPr>
          <p:cNvPr id="292" name="圆角矩形 4"/>
          <p:cNvSpPr/>
          <p:nvPr/>
        </p:nvSpPr>
        <p:spPr>
          <a:xfrm>
            <a:off x="167640" y="645795"/>
            <a:ext cx="11919585" cy="2531745"/>
          </a:xfrm>
          <a:prstGeom prst="roundRect">
            <a:avLst>
              <a:gd name="adj" fmla="val 16667"/>
            </a:avLst>
          </a:prstGeom>
          <a:ln w="63500">
            <a:solidFill>
              <a:srgbClr val="0070C0"/>
            </a:solidFill>
          </a:ln>
        </p:spPr>
        <p:txBody>
          <a:bodyPr lIns="0" tIns="0" rIns="0" bIns="0"/>
          <a:lstStyle/>
          <a:p/>
        </p:txBody>
      </p:sp>
      <p:sp>
        <p:nvSpPr>
          <p:cNvPr id="293" name="文本框 5"/>
          <p:cNvSpPr txBox="1"/>
          <p:nvPr/>
        </p:nvSpPr>
        <p:spPr>
          <a:xfrm>
            <a:off x="328294" y="692784"/>
            <a:ext cx="11579226" cy="1291590"/>
          </a:xfrm>
          <a:prstGeom prst="rect">
            <a:avLst/>
          </a:prstGeom>
          <a:ln w="12700">
            <a:miter lim="400000"/>
          </a:ln>
        </p:spPr>
        <p:txBody>
          <a:bodyPr lIns="45719" rIns="45719">
            <a:spAutoFit/>
          </a:bodyPr>
          <a:lstStyle/>
          <a:p>
            <a:pPr>
              <a:defRPr sz="2800">
                <a:latin typeface="Times New Roman" panose="02020603050405020304"/>
                <a:ea typeface="Times New Roman" panose="02020603050405020304"/>
                <a:cs typeface="Times New Roman" panose="02020603050405020304"/>
                <a:sym typeface="Times New Roman" panose="02020603050405020304"/>
              </a:defRPr>
            </a:pPr>
            <a:r>
              <a:rPr sz="2600"/>
              <a:t>Two reports this week show the United States is facing an unprecedented wave of school</a:t>
            </a:r>
            <a:r>
              <a:rPr lang="en-US" sz="2600"/>
              <a:t> </a:t>
            </a:r>
            <a:r>
              <a:rPr sz="2600"/>
              <a:t>book banning — urging Congress to hold a hearing Thursday focused on the issue, which</a:t>
            </a:r>
            <a:r>
              <a:rPr lang="en-US" sz="2600"/>
              <a:t> </a:t>
            </a:r>
            <a:r>
              <a:rPr sz="2600"/>
              <a:t>free-speech advocates warn will undermine democracy. </a:t>
            </a:r>
            <a:endParaRPr sz="2600"/>
          </a:p>
        </p:txBody>
      </p:sp>
      <p:sp>
        <p:nvSpPr>
          <p:cNvPr id="294" name="文本框 11"/>
          <p:cNvSpPr txBox="1"/>
          <p:nvPr/>
        </p:nvSpPr>
        <p:spPr>
          <a:xfrm>
            <a:off x="360044" y="2266314"/>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5" name="文本框 13"/>
          <p:cNvSpPr txBox="1"/>
          <p:nvPr/>
        </p:nvSpPr>
        <p:spPr>
          <a:xfrm>
            <a:off x="1381760" y="2060575"/>
            <a:ext cx="10767060" cy="796925"/>
          </a:xfrm>
          <a:prstGeom prst="rect">
            <a:avLst/>
          </a:prstGeom>
          <a:ln w="12700">
            <a:miter lim="400000"/>
          </a:ln>
        </p:spPr>
        <p:txBody>
          <a:bodyPr wrap="square" lIns="45719" rIns="45719">
            <a:spAutoFit/>
          </a:bodyPr>
          <a:lstStyle/>
          <a:p>
            <a: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pPr>
            <a:r>
              <a:rPr sz="2500"/>
              <a:t>这个星期的两份报告显示，美国正面临前所未有的教科书禁售潮，敦促国会星期四就这个问题举行听证会。自由言论倡导者警告说，这将破坏民主。 </a:t>
            </a:r>
            <a:r>
              <a:rPr sz="2600"/>
              <a:t> </a:t>
            </a:r>
            <a:endParaRPr sz="2600"/>
          </a:p>
        </p:txBody>
      </p:sp>
      <p:sp>
        <p:nvSpPr>
          <p:cNvPr id="296" name="文本框 1"/>
          <p:cNvSpPr txBox="1"/>
          <p:nvPr/>
        </p:nvSpPr>
        <p:spPr>
          <a:xfrm>
            <a:off x="351155" y="5445125"/>
            <a:ext cx="967740"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297" name="圆角矩形 3"/>
          <p:cNvSpPr/>
          <p:nvPr/>
        </p:nvSpPr>
        <p:spPr>
          <a:xfrm>
            <a:off x="49530" y="3533140"/>
            <a:ext cx="11979910" cy="3060065"/>
          </a:xfrm>
          <a:prstGeom prst="roundRect">
            <a:avLst>
              <a:gd name="adj" fmla="val 14620"/>
            </a:avLst>
          </a:prstGeom>
          <a:ln w="63500">
            <a:solidFill>
              <a:schemeClr val="accent2"/>
            </a:solidFill>
          </a:ln>
        </p:spPr>
        <p:txBody>
          <a:bodyPr lIns="0" tIns="0" rIns="0" bIns="0"/>
          <a:lstStyle/>
          <a:p/>
        </p:txBody>
      </p:sp>
      <p:sp>
        <p:nvSpPr>
          <p:cNvPr id="298" name="文本框 9"/>
          <p:cNvSpPr txBox="1"/>
          <p:nvPr/>
        </p:nvSpPr>
        <p:spPr>
          <a:xfrm>
            <a:off x="1343660" y="5264785"/>
            <a:ext cx="10734040" cy="1129665"/>
          </a:xfrm>
          <a:prstGeom prst="rect">
            <a:avLst/>
          </a:prstGeom>
          <a:ln w="12700">
            <a:miter lim="400000"/>
          </a:ln>
        </p:spPr>
        <p:txBody>
          <a:bodyPr wrap="square" lIns="45719" rIns="45719">
            <a:spAutoFit/>
          </a:bodyPr>
          <a:lstStyle>
            <a:lvl1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sz="2500"/>
              <a:t>右翼政客和家长们反对教师在学校讨论种族、种族主义、历史、性别和性取向的方式，声称某些课程——意味着包容更大范围的</a:t>
            </a:r>
            <a:r>
              <a:rPr lang="zh-CN" sz="2500"/>
              <a:t>特征</a:t>
            </a:r>
            <a:r>
              <a:rPr sz="2500"/>
              <a:t>——等同于自由主义的灌输。</a:t>
            </a:r>
            <a:endParaRPr sz="2500"/>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indefinite" fill="hold"/>
                                        <p:tgtEl>
                                          <p:spTgt spid="295"/>
                                        </p:tgtEl>
                                        <p:attrNameLst>
                                          <p:attrName>style.visibility</p:attrName>
                                        </p:attrNameLst>
                                      </p:cBhvr>
                                      <p:to>
                                        <p:strVal val="visible"/>
                                      </p:to>
                                    </p:set>
                                    <p:animEffect transition="in" filter="blinds(horizontal)">
                                      <p:cBhvr>
                                        <p:cTn id="7" dur="500"/>
                                        <p:tgtEl>
                                          <p:spTgt spid="29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indefinite" fill="hold"/>
                                        <p:tgtEl>
                                          <p:spTgt spid="298"/>
                                        </p:tgtEl>
                                        <p:attrNameLst>
                                          <p:attrName>style.visibility</p:attrName>
                                        </p:attrNameLst>
                                      </p:cBhvr>
                                      <p:to>
                                        <p:strVal val="visible"/>
                                      </p:to>
                                    </p:set>
                                    <p:animEffect transition="in" filter="blinds(horizontal)">
                                      <p:cBhvr>
                                        <p:cTn id="12" dur="500"/>
                                        <p:tgtEl>
                                          <p:spTgt spid="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 grpId="1" animBg="1" advAuto="0"/>
      <p:bldP spid="298" grpId="2"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文本框 4"/>
          <p:cNvSpPr txBox="1"/>
          <p:nvPr/>
        </p:nvSpPr>
        <p:spPr>
          <a:xfrm>
            <a:off x="3133725" y="332740"/>
            <a:ext cx="6237605" cy="460375"/>
          </a:xfrm>
          <a:prstGeom prst="rect">
            <a:avLst/>
          </a:prstGeom>
          <a:ln w="12700">
            <a:miter lim="400000"/>
          </a:ln>
        </p:spPr>
        <p:txBody>
          <a:bodyPr wrap="square" lIns="45719" rIns="45719">
            <a:spAutoFit/>
          </a:bodyPr>
          <a:lstStyle/>
          <a:p>
            <a:pPr algn="l">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t>5. PBS趣味科普听写填空</a:t>
            </a:r>
            <a:r>
              <a:rPr lang="zh-CN"/>
              <a:t>：</a:t>
            </a:r>
            <a:r>
              <a:t>什么是似曾相识</a:t>
            </a:r>
            <a:r>
              <a:rPr lang="zh-CN"/>
              <a:t>？</a:t>
            </a:r>
            <a:endParaRPr lang="zh-CN"/>
          </a:p>
        </p:txBody>
      </p:sp>
      <p:pic>
        <p:nvPicPr>
          <p:cNvPr id="3" name="PBS趣味科普 什么是似曾相识">
            <a:hlinkClick r:id="" action="ppaction://media"/>
          </p:cNvPr>
          <p:cNvPicPr>
            <a:picLocks noChangeAspect="1"/>
          </p:cNvPicPr>
          <p:nvPr>
            <a:videoFile r:link="rId1"/>
            <p:extLst>
              <p:ext uri="{DAA4B4D4-6D71-4841-9C94-3DE7FCFB9230}">
                <p14:media xmlns:p14="http://schemas.microsoft.com/office/powerpoint/2010/main" r:embed="rId2"/>
              </p:ext>
            </p:extLst>
          </p:nvPr>
        </p:nvPicPr>
        <p:blipFill>
          <a:blip r:embed="rId3"/>
          <a:stretch>
            <a:fillRect/>
          </a:stretch>
        </p:blipFill>
        <p:spPr>
          <a:xfrm>
            <a:off x="802164" y="830926"/>
            <a:ext cx="10587671" cy="595556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419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3017" y="544818"/>
            <a:ext cx="12180576" cy="6122670"/>
          </a:xfrm>
          <a:prstGeom prst="rect">
            <a:avLst/>
          </a:prstGeom>
          <a:ln w="12700">
            <a:miter lim="400000"/>
          </a:ln>
        </p:spPr>
        <p:txBody>
          <a:bodyPr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800">
                <a:latin typeface="Times New Roman" panose="02020603050405020304" charset="0"/>
                <a:cs typeface="Times New Roman" panose="02020603050405020304" charset="0"/>
              </a:rPr>
              <a:t>     Psychologist Endel Tulving said, </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Remembering is </a:t>
            </a:r>
            <a:r>
              <a:rPr lang="en-US" sz="2800">
                <a:latin typeface="Times New Roman" panose="02020603050405020304" charset="0"/>
                <a:cs typeface="Times New Roman" panose="02020603050405020304" charset="0"/>
              </a:rPr>
              <a:t>______ </a:t>
            </a:r>
            <a:r>
              <a:rPr sz="2800">
                <a:latin typeface="Times New Roman" panose="02020603050405020304" charset="0"/>
                <a:cs typeface="Times New Roman" panose="02020603050405020304" charset="0"/>
              </a:rPr>
              <a:t>time travel</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 (“Soy Latte for Joe...”</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“Thanks.”) Remembering is one of the greatest powers that we </a:t>
            </a:r>
            <a:r>
              <a:rPr lang="en-US" sz="2800">
                <a:latin typeface="Times New Roman" panose="02020603050405020304" charset="0"/>
                <a:cs typeface="Times New Roman" panose="02020603050405020304" charset="0"/>
              </a:rPr>
              <a:t>______</a:t>
            </a:r>
            <a:r>
              <a:rPr sz="2800">
                <a:latin typeface="Times New Roman" panose="02020603050405020304" charset="0"/>
                <a:cs typeface="Times New Roman" panose="02020603050405020304" charset="0"/>
              </a:rPr>
              <a:t>, the ability to learn from our</a:t>
            </a:r>
            <a:r>
              <a:rPr lang="en-US" sz="2800">
                <a:latin typeface="Times New Roman" panose="02020603050405020304" charset="0"/>
                <a:cs typeface="Times New Roman" panose="02020603050405020304" charset="0"/>
              </a:rPr>
              <a:t> ____</a:t>
            </a:r>
            <a:r>
              <a:rPr sz="2800">
                <a:latin typeface="Times New Roman" panose="02020603050405020304" charset="0"/>
                <a:cs typeface="Times New Roman" panose="02020603050405020304" charset="0"/>
              </a:rPr>
              <a:t> , to return to where we’ve been, so we can decide where we</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re going. </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Oh man...</a:t>
            </a:r>
            <a:r>
              <a:rPr lang="en-US" sz="2800">
                <a:latin typeface="Times New Roman" panose="02020603050405020304" charset="0"/>
                <a:cs typeface="Times New Roman" panose="02020603050405020304" charset="0"/>
              </a:rPr>
              <a:t>”</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But can we return to where we</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ve...</a:t>
            </a:r>
            <a:r>
              <a:rPr lang="en-US" sz="2800">
                <a:latin typeface="Times New Roman" panose="02020603050405020304" charset="0"/>
                <a:cs typeface="Times New Roman" panose="02020603050405020304" charset="0"/>
              </a:rPr>
              <a:t>_________</a:t>
            </a:r>
            <a:r>
              <a:rPr sz="2800">
                <a:latin typeface="Times New Roman" panose="02020603050405020304" charset="0"/>
                <a:cs typeface="Times New Roman" panose="02020603050405020304" charset="0"/>
              </a:rPr>
              <a:t>? (“Soy Latte for Joe...” “Yeah, huh, thanks.” Could have sworn, I just... Is it me, or does this seem </a:t>
            </a:r>
            <a:r>
              <a:rPr lang="en-US" sz="2800">
                <a:latin typeface="Times New Roman" panose="02020603050405020304" charset="0"/>
                <a:cs typeface="Times New Roman" panose="02020603050405020304" charset="0"/>
              </a:rPr>
              <a:t>_______</a:t>
            </a:r>
            <a:r>
              <a:rPr sz="2800">
                <a:latin typeface="Times New Roman" panose="02020603050405020304" charset="0"/>
                <a:cs typeface="Times New Roman" panose="02020603050405020304" charset="0"/>
              </a:rPr>
              <a:t>? Feel like I</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ve seen this before. (</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Oh, man.</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 Or as the French would say, </a:t>
            </a:r>
            <a:r>
              <a:rPr sz="2800">
                <a:solidFill>
                  <a:srgbClr val="0433FF"/>
                </a:solidFill>
                <a:latin typeface="Times New Roman" panose="02020603050405020304" charset="0"/>
              </a:rPr>
              <a:t>déjà vu</a:t>
            </a:r>
            <a:r>
              <a:rPr sz="2800">
                <a:latin typeface="Times New Roman" panose="02020603050405020304" charset="0"/>
                <a:cs typeface="Times New Roman" panose="02020603050405020304" charset="0"/>
              </a:rPr>
              <a:t>.</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As many as </a:t>
            </a:r>
            <a:r>
              <a:rPr lang="en-US" sz="2800">
                <a:latin typeface="Times New Roman" panose="02020603050405020304" charset="0"/>
                <a:cs typeface="Times New Roman" panose="02020603050405020304" charset="0"/>
              </a:rPr>
              <a:t>______________</a:t>
            </a:r>
            <a:r>
              <a:rPr sz="2800">
                <a:latin typeface="Times New Roman" panose="02020603050405020304" charset="0"/>
                <a:cs typeface="Times New Roman" panose="02020603050405020304" charset="0"/>
              </a:rPr>
              <a:t> will experience déjà vu during our lives, mainly in our </a:t>
            </a:r>
            <a:r>
              <a:rPr lang="en-US" sz="2800">
                <a:latin typeface="Times New Roman" panose="02020603050405020304" charset="0"/>
                <a:cs typeface="Times New Roman" panose="02020603050405020304" charset="0"/>
              </a:rPr>
              <a:t>_____ </a:t>
            </a:r>
            <a:r>
              <a:rPr sz="2800">
                <a:latin typeface="Times New Roman" panose="02020603050405020304" charset="0"/>
                <a:cs typeface="Times New Roman" panose="02020603050405020304" charset="0"/>
              </a:rPr>
              <a:t>and 20s, and almost never before age 8 or 9. Déjà vu isn</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t a physical </a:t>
            </a:r>
            <a:r>
              <a:rPr lang="en-US" sz="2800">
                <a:latin typeface="Times New Roman" panose="02020603050405020304" charset="0"/>
                <a:cs typeface="Times New Roman" panose="02020603050405020304" charset="0"/>
              </a:rPr>
              <a:t>___________ </a:t>
            </a:r>
            <a:r>
              <a:rPr sz="2800">
                <a:latin typeface="Times New Roman" panose="02020603050405020304" charset="0"/>
                <a:cs typeface="Times New Roman" panose="02020603050405020304" charset="0"/>
              </a:rPr>
              <a:t>we can </a:t>
            </a:r>
            <a:r>
              <a:rPr sz="2800">
                <a:solidFill>
                  <a:srgbClr val="0433FF"/>
                </a:solidFill>
                <a:latin typeface="Times New Roman" panose="02020603050405020304" charset="0"/>
              </a:rPr>
              <a:t>pinpoint </a:t>
            </a:r>
            <a:r>
              <a:rPr sz="2800">
                <a:latin typeface="Times New Roman" panose="02020603050405020304" charset="0"/>
                <a:cs typeface="Times New Roman" panose="02020603050405020304" charset="0"/>
              </a:rPr>
              <a:t>in a brain scan. It</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s a feeling, and not one that we totally understand. </a:t>
            </a:r>
            <a:r>
              <a:rPr lang="en-US" sz="2800">
                <a:latin typeface="Times New Roman" panose="02020603050405020304" charset="0"/>
                <a:cs typeface="Times New Roman" panose="02020603050405020304" charset="0"/>
              </a:rPr>
              <a:t>          </a:t>
            </a:r>
            <a:endParaRPr lang="en-US"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But we</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ve got a few </a:t>
            </a:r>
            <a:r>
              <a:rPr lang="en-US" sz="2800">
                <a:latin typeface="Times New Roman" panose="02020603050405020304" charset="0"/>
                <a:cs typeface="Times New Roman" panose="02020603050405020304" charset="0"/>
              </a:rPr>
              <a:t>_______</a:t>
            </a:r>
            <a:r>
              <a:rPr sz="2800">
                <a:latin typeface="Times New Roman" panose="02020603050405020304" charset="0"/>
                <a:cs typeface="Times New Roman" panose="02020603050405020304" charset="0"/>
              </a:rPr>
              <a:t>.</a:t>
            </a: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Our memories aren</a:t>
            </a:r>
            <a:r>
              <a:rPr lang="en-US" sz="2800">
                <a:latin typeface="Times New Roman" panose="02020603050405020304" charset="0"/>
                <a:cs typeface="Times New Roman" panose="02020603050405020304" charset="0"/>
              </a:rPr>
              <a:t>’</a:t>
            </a:r>
            <a:r>
              <a:rPr sz="2800">
                <a:latin typeface="Times New Roman" panose="02020603050405020304" charset="0"/>
                <a:cs typeface="Times New Roman" panose="02020603050405020304" charset="0"/>
              </a:rPr>
              <a:t>t </a:t>
            </a:r>
            <a:r>
              <a:rPr lang="en-US" sz="2800">
                <a:latin typeface="Times New Roman" panose="02020603050405020304" charset="0"/>
                <a:cs typeface="Times New Roman" panose="02020603050405020304" charset="0"/>
              </a:rPr>
              <a:t>__________</a:t>
            </a:r>
            <a:r>
              <a:rPr sz="2800">
                <a:latin typeface="Times New Roman" panose="02020603050405020304" charset="0"/>
                <a:cs typeface="Times New Roman" panose="02020603050405020304" charset="0"/>
              </a:rPr>
              <a:t> that we just write once and then store like files on a computer, or pictures in a box under our bed. Remembering is really more like reliving.</a:t>
            </a:r>
            <a:endParaRPr sz="28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305" name="标题 12"/>
          <p:cNvSpPr txBox="1">
            <a:spLocks noGrp="1"/>
          </p:cNvSpPr>
          <p:nvPr>
            <p:ph type="title"/>
          </p:nvPr>
        </p:nvSpPr>
        <p:spPr>
          <a:xfrm>
            <a:off x="2234565" y="19050"/>
            <a:ext cx="6069965" cy="524510"/>
          </a:xfrm>
          <a:prstGeom prst="rect">
            <a:avLst/>
          </a:prstGeom>
        </p:spPr>
        <p:txBody>
          <a:bodyPr>
            <a:normAutofit/>
          </a:bodyPr>
          <a:lstStyle/>
          <a:p>
            <a:pPr>
              <a:lnSpc>
                <a:spcPct val="100000"/>
              </a:lnSpc>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sz="2800">
                <a:latin typeface="Times New Roman" panose="02020603050405020304" charset="0"/>
                <a:cs typeface="Times New Roman" panose="02020603050405020304" charset="0"/>
              </a:rPr>
              <a:t>PBS Digital Studios: What is déjà vu?</a:t>
            </a:r>
            <a:endParaRPr lang="en-US" sz="2800">
              <a:latin typeface="Times New Roman" panose="02020603050405020304" charset="0"/>
              <a:cs typeface="Times New Roman" panose="02020603050405020304" charset="0"/>
            </a:endParaRPr>
          </a:p>
        </p:txBody>
      </p:sp>
      <p:sp>
        <p:nvSpPr>
          <p:cNvPr id="306" name="文本框 3"/>
          <p:cNvSpPr txBox="1"/>
          <p:nvPr/>
        </p:nvSpPr>
        <p:spPr>
          <a:xfrm>
            <a:off x="694690" y="4004944"/>
            <a:ext cx="2113915" cy="521970"/>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latin typeface="Times New Roman" panose="02020603050405020304" charset="0"/>
                <a:cs typeface="Times New Roman" panose="02020603050405020304" charset="0"/>
                <a:sym typeface="+mn-ea"/>
              </a:rPr>
              <a:t>teens </a:t>
            </a:r>
            <a:endParaRPr sz="2800">
              <a:latin typeface="Times New Roman" panose="02020603050405020304" charset="0"/>
              <a:cs typeface="Times New Roman" panose="02020603050405020304" charset="0"/>
              <a:sym typeface="+mn-ea"/>
            </a:endParaRPr>
          </a:p>
        </p:txBody>
      </p:sp>
      <p:sp>
        <p:nvSpPr>
          <p:cNvPr id="307" name="文本框 4"/>
          <p:cNvSpPr txBox="1"/>
          <p:nvPr/>
        </p:nvSpPr>
        <p:spPr>
          <a:xfrm>
            <a:off x="7896224" y="549274"/>
            <a:ext cx="2113916" cy="521970"/>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latin typeface="Times New Roman" panose="02020603050405020304" charset="0"/>
                <a:cs typeface="Times New Roman" panose="02020603050405020304" charset="0"/>
                <a:sym typeface="+mn-ea"/>
              </a:rPr>
              <a:t>mental </a:t>
            </a:r>
            <a:endParaRPr sz="2800">
              <a:latin typeface="Times New Roman" panose="02020603050405020304" charset="0"/>
              <a:cs typeface="Times New Roman" panose="02020603050405020304" charset="0"/>
              <a:sym typeface="+mn-ea"/>
            </a:endParaRPr>
          </a:p>
        </p:txBody>
      </p:sp>
      <p:sp>
        <p:nvSpPr>
          <p:cNvPr id="308" name="文本框 9"/>
          <p:cNvSpPr txBox="1"/>
          <p:nvPr/>
        </p:nvSpPr>
        <p:spPr>
          <a:xfrm>
            <a:off x="46990" y="1413510"/>
            <a:ext cx="1657985" cy="521970"/>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latin typeface="Times New Roman" panose="02020603050405020304" charset="0"/>
                <a:cs typeface="Times New Roman" panose="02020603050405020304" charset="0"/>
                <a:sym typeface="+mn-ea"/>
              </a:rPr>
              <a:t>possess</a:t>
            </a:r>
            <a:endParaRPr sz="2800">
              <a:latin typeface="Times New Roman" panose="02020603050405020304" charset="0"/>
              <a:cs typeface="Times New Roman" panose="02020603050405020304" charset="0"/>
              <a:sym typeface="+mn-ea"/>
            </a:endParaRPr>
          </a:p>
        </p:txBody>
      </p:sp>
      <p:sp>
        <p:nvSpPr>
          <p:cNvPr id="309" name="文本框 10"/>
          <p:cNvSpPr txBox="1"/>
          <p:nvPr/>
        </p:nvSpPr>
        <p:spPr>
          <a:xfrm>
            <a:off x="5374640" y="1413509"/>
            <a:ext cx="2113915" cy="521970"/>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latin typeface="Times New Roman" panose="02020603050405020304" charset="0"/>
                <a:cs typeface="Times New Roman" panose="02020603050405020304" charset="0"/>
                <a:sym typeface="+mn-ea"/>
              </a:rPr>
              <a:t>past</a:t>
            </a:r>
            <a:endParaRPr sz="2800">
              <a:latin typeface="Times New Roman" panose="02020603050405020304" charset="0"/>
              <a:cs typeface="Times New Roman" panose="02020603050405020304" charset="0"/>
              <a:sym typeface="+mn-ea"/>
            </a:endParaRPr>
          </a:p>
        </p:txBody>
      </p:sp>
      <p:sp>
        <p:nvSpPr>
          <p:cNvPr id="310" name="文本框 11"/>
          <p:cNvSpPr txBox="1"/>
          <p:nvPr/>
        </p:nvSpPr>
        <p:spPr>
          <a:xfrm>
            <a:off x="5591174" y="2260599"/>
            <a:ext cx="2113916" cy="521970"/>
          </a:xfrm>
          <a:prstGeom prst="rect">
            <a:avLst/>
          </a:prstGeom>
          <a:ln w="12700">
            <a:miter lim="400000"/>
          </a:ln>
        </p:spPr>
        <p:txBody>
          <a:bodyPr lIns="45719" rIns="45719">
            <a:spAutoFit/>
          </a:bodyPr>
          <a:lstStyle/>
          <a:p>
            <a: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pPr>
            <a:r>
              <a:rPr sz="2800">
                <a:latin typeface="Times New Roman" panose="02020603050405020304" charset="0"/>
                <a:cs typeface="Times New Roman" panose="02020603050405020304" charset="0"/>
                <a:sym typeface="+mn-ea"/>
              </a:rPr>
              <a:t>never been</a:t>
            </a:r>
            <a:endParaRPr sz="2800">
              <a:solidFill>
                <a:srgbClr val="000000"/>
              </a:solidFill>
              <a:latin typeface="Times New Roman" panose="02020603050405020304" charset="0"/>
              <a:cs typeface="Times New Roman" panose="02020603050405020304" charset="0"/>
              <a:sym typeface="+mn-ea"/>
            </a:endParaRPr>
          </a:p>
        </p:txBody>
      </p:sp>
      <p:sp>
        <p:nvSpPr>
          <p:cNvPr id="311" name="文本框 13"/>
          <p:cNvSpPr txBox="1"/>
          <p:nvPr/>
        </p:nvSpPr>
        <p:spPr>
          <a:xfrm>
            <a:off x="2311400" y="3573144"/>
            <a:ext cx="3351530" cy="521970"/>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latin typeface="Times New Roman" panose="02020603050405020304" charset="0"/>
                <a:cs typeface="Times New Roman" panose="02020603050405020304" charset="0"/>
                <a:sym typeface="+mn-ea"/>
              </a:rPr>
              <a:t>90 percent of us</a:t>
            </a:r>
            <a:endParaRPr sz="2800">
              <a:latin typeface="Times New Roman" panose="02020603050405020304" charset="0"/>
              <a:cs typeface="Times New Roman" panose="02020603050405020304" charset="0"/>
              <a:sym typeface="+mn-ea"/>
            </a:endParaRPr>
          </a:p>
        </p:txBody>
      </p:sp>
      <p:sp>
        <p:nvSpPr>
          <p:cNvPr id="312" name="文本框 14"/>
          <p:cNvSpPr txBox="1"/>
          <p:nvPr/>
        </p:nvSpPr>
        <p:spPr>
          <a:xfrm>
            <a:off x="9695180" y="2708910"/>
            <a:ext cx="1842770" cy="521970"/>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latin typeface="Times New Roman" panose="02020603050405020304" charset="0"/>
                <a:cs typeface="Times New Roman" panose="02020603050405020304" charset="0"/>
                <a:sym typeface="+mn-ea"/>
              </a:rPr>
              <a:t>familiar</a:t>
            </a:r>
            <a:endParaRPr sz="2800">
              <a:latin typeface="Times New Roman" panose="02020603050405020304" charset="0"/>
              <a:cs typeface="Times New Roman" panose="02020603050405020304" charset="0"/>
              <a:sym typeface="+mn-ea"/>
            </a:endParaRPr>
          </a:p>
        </p:txBody>
      </p:sp>
      <p:sp>
        <p:nvSpPr>
          <p:cNvPr id="313" name="文本框 15"/>
          <p:cNvSpPr txBox="1"/>
          <p:nvPr/>
        </p:nvSpPr>
        <p:spPr>
          <a:xfrm>
            <a:off x="47625" y="4437380"/>
            <a:ext cx="2021205" cy="521970"/>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latin typeface="Times New Roman" panose="02020603050405020304" charset="0"/>
                <a:cs typeface="Times New Roman" panose="02020603050405020304" charset="0"/>
                <a:sym typeface="+mn-ea"/>
              </a:rPr>
              <a:t>phenomenon </a:t>
            </a:r>
            <a:endParaRPr sz="2800"/>
          </a:p>
        </p:txBody>
      </p:sp>
      <p:sp>
        <p:nvSpPr>
          <p:cNvPr id="314" name="文本框 17"/>
          <p:cNvSpPr txBox="1"/>
          <p:nvPr/>
        </p:nvSpPr>
        <p:spPr>
          <a:xfrm>
            <a:off x="7968615" y="5229225"/>
            <a:ext cx="2138680" cy="521970"/>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latin typeface="Times New Roman" panose="02020603050405020304" charset="0"/>
                <a:cs typeface="Times New Roman" panose="02020603050405020304" charset="0"/>
                <a:sym typeface="+mn-ea"/>
              </a:rPr>
              <a:t>exact copies</a:t>
            </a:r>
            <a:endParaRPr sz="2800"/>
          </a:p>
        </p:txBody>
      </p:sp>
      <p:sp>
        <p:nvSpPr>
          <p:cNvPr id="315" name="文本框 18"/>
          <p:cNvSpPr txBox="1"/>
          <p:nvPr/>
        </p:nvSpPr>
        <p:spPr>
          <a:xfrm>
            <a:off x="3503295" y="5229225"/>
            <a:ext cx="1276350" cy="521970"/>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800">
                <a:latin typeface="Times New Roman" panose="02020603050405020304" charset="0"/>
                <a:cs typeface="Times New Roman" panose="02020603050405020304" charset="0"/>
                <a:sym typeface="+mn-ea"/>
              </a:rPr>
              <a:t>theories</a:t>
            </a:r>
            <a:endParaRPr sz="2800"/>
          </a:p>
        </p:txBody>
      </p:sp>
      <p:sp>
        <p:nvSpPr>
          <p:cNvPr id="316" name="文本框 16"/>
          <p:cNvSpPr txBox="1"/>
          <p:nvPr/>
        </p:nvSpPr>
        <p:spPr>
          <a:xfrm>
            <a:off x="0" y="0"/>
            <a:ext cx="1898015"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听力填空</a:t>
            </a:r>
            <a:r>
              <a:rPr lang="en-US"/>
              <a:t> 1</a:t>
            </a:r>
            <a:endParaRPr lang="en-US"/>
          </a:p>
        </p:txBody>
      </p:sp>
      <p:pic>
        <p:nvPicPr>
          <p:cNvPr id="2" name="Part I PBS趣味科普 什么是似曾相识">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208385" y="609409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3" nodeType="clickEffect">
                                  <p:stCondLst>
                                    <p:cond delay="0"/>
                                  </p:stCondLst>
                                  <p:childTnLst>
                                    <p:set>
                                      <p:cBhvr>
                                        <p:cTn id="6" dur="indefinite" fill="hold"/>
                                        <p:tgtEl>
                                          <p:spTgt spid="307"/>
                                        </p:tgtEl>
                                        <p:attrNameLst>
                                          <p:attrName>style.visibility</p:attrName>
                                        </p:attrNameLst>
                                      </p:cBhvr>
                                      <p:to>
                                        <p:strVal val="visible"/>
                                      </p:to>
                                    </p:set>
                                    <p:animEffect transition="in" filter="blinds(horizontal)">
                                      <p:cBhvr>
                                        <p:cTn id="7" dur="500"/>
                                        <p:tgtEl>
                                          <p:spTgt spid="30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4" nodeType="clickEffect">
                                  <p:stCondLst>
                                    <p:cond delay="0"/>
                                  </p:stCondLst>
                                  <p:childTnLst>
                                    <p:set>
                                      <p:cBhvr>
                                        <p:cTn id="11" dur="indefinite" fill="hold"/>
                                        <p:tgtEl>
                                          <p:spTgt spid="308"/>
                                        </p:tgtEl>
                                        <p:attrNameLst>
                                          <p:attrName>style.visibility</p:attrName>
                                        </p:attrNameLst>
                                      </p:cBhvr>
                                      <p:to>
                                        <p:strVal val="visible"/>
                                      </p:to>
                                    </p:set>
                                    <p:animEffect transition="in" filter="blinds(horizontal)">
                                      <p:cBhvr>
                                        <p:cTn id="12" dur="500"/>
                                        <p:tgtEl>
                                          <p:spTgt spid="30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5" nodeType="clickEffect">
                                  <p:stCondLst>
                                    <p:cond delay="0"/>
                                  </p:stCondLst>
                                  <p:childTnLst>
                                    <p:set>
                                      <p:cBhvr>
                                        <p:cTn id="16" dur="indefinite" fill="hold"/>
                                        <p:tgtEl>
                                          <p:spTgt spid="309"/>
                                        </p:tgtEl>
                                        <p:attrNameLst>
                                          <p:attrName>style.visibility</p:attrName>
                                        </p:attrNameLst>
                                      </p:cBhvr>
                                      <p:to>
                                        <p:strVal val="visible"/>
                                      </p:to>
                                    </p:set>
                                    <p:animEffect transition="in" filter="blinds(horizontal)">
                                      <p:cBhvr>
                                        <p:cTn id="17" dur="500"/>
                                        <p:tgtEl>
                                          <p:spTgt spid="30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6" nodeType="clickEffect">
                                  <p:stCondLst>
                                    <p:cond delay="0"/>
                                  </p:stCondLst>
                                  <p:childTnLst>
                                    <p:set>
                                      <p:cBhvr>
                                        <p:cTn id="21" dur="indefinite" fill="hold"/>
                                        <p:tgtEl>
                                          <p:spTgt spid="310"/>
                                        </p:tgtEl>
                                        <p:attrNameLst>
                                          <p:attrName>style.visibility</p:attrName>
                                        </p:attrNameLst>
                                      </p:cBhvr>
                                      <p:to>
                                        <p:strVal val="visible"/>
                                      </p:to>
                                    </p:set>
                                    <p:animEffect transition="in" filter="blinds(horizontal)">
                                      <p:cBhvr>
                                        <p:cTn id="22" dur="500"/>
                                        <p:tgtEl>
                                          <p:spTgt spid="3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8" nodeType="clickEffect">
                                  <p:stCondLst>
                                    <p:cond delay="0"/>
                                  </p:stCondLst>
                                  <p:childTnLst>
                                    <p:set>
                                      <p:cBhvr>
                                        <p:cTn id="26" dur="indefinite" fill="hold"/>
                                        <p:tgtEl>
                                          <p:spTgt spid="312"/>
                                        </p:tgtEl>
                                        <p:attrNameLst>
                                          <p:attrName>style.visibility</p:attrName>
                                        </p:attrNameLst>
                                      </p:cBhvr>
                                      <p:to>
                                        <p:strVal val="visible"/>
                                      </p:to>
                                    </p:set>
                                    <p:animEffect transition="in" filter="blinds(horizontal)">
                                      <p:cBhvr>
                                        <p:cTn id="27" dur="500"/>
                                        <p:tgtEl>
                                          <p:spTgt spid="3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7" nodeType="clickEffect">
                                  <p:stCondLst>
                                    <p:cond delay="0"/>
                                  </p:stCondLst>
                                  <p:childTnLst>
                                    <p:set>
                                      <p:cBhvr>
                                        <p:cTn id="31" dur="indefinite" fill="hold"/>
                                        <p:tgtEl>
                                          <p:spTgt spid="311"/>
                                        </p:tgtEl>
                                        <p:attrNameLst>
                                          <p:attrName>style.visibility</p:attrName>
                                        </p:attrNameLst>
                                      </p:cBhvr>
                                      <p:to>
                                        <p:strVal val="visible"/>
                                      </p:to>
                                    </p:set>
                                    <p:animEffect transition="in" filter="blinds(horizontal)">
                                      <p:cBhvr>
                                        <p:cTn id="32" dur="500"/>
                                        <p:tgtEl>
                                          <p:spTgt spid="3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2" nodeType="clickEffect">
                                  <p:stCondLst>
                                    <p:cond delay="0"/>
                                  </p:stCondLst>
                                  <p:childTnLst>
                                    <p:set>
                                      <p:cBhvr>
                                        <p:cTn id="36" dur="indefinite" fill="hold"/>
                                        <p:tgtEl>
                                          <p:spTgt spid="306"/>
                                        </p:tgtEl>
                                        <p:attrNameLst>
                                          <p:attrName>style.visibility</p:attrName>
                                        </p:attrNameLst>
                                      </p:cBhvr>
                                      <p:to>
                                        <p:strVal val="visible"/>
                                      </p:to>
                                    </p:set>
                                    <p:animEffect transition="in" filter="blinds(horizontal)">
                                      <p:cBhvr>
                                        <p:cTn id="37" dur="500"/>
                                        <p:tgtEl>
                                          <p:spTgt spid="30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9" nodeType="clickEffect">
                                  <p:stCondLst>
                                    <p:cond delay="0"/>
                                  </p:stCondLst>
                                  <p:childTnLst>
                                    <p:set>
                                      <p:cBhvr>
                                        <p:cTn id="41" dur="indefinite" fill="hold"/>
                                        <p:tgtEl>
                                          <p:spTgt spid="313"/>
                                        </p:tgtEl>
                                        <p:attrNameLst>
                                          <p:attrName>style.visibility</p:attrName>
                                        </p:attrNameLst>
                                      </p:cBhvr>
                                      <p:to>
                                        <p:strVal val="visible"/>
                                      </p:to>
                                    </p:set>
                                    <p:animEffect transition="in" filter="blinds(horizontal)">
                                      <p:cBhvr>
                                        <p:cTn id="42" dur="500"/>
                                        <p:tgtEl>
                                          <p:spTgt spid="3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11" nodeType="clickEffect">
                                  <p:stCondLst>
                                    <p:cond delay="0"/>
                                  </p:stCondLst>
                                  <p:childTnLst>
                                    <p:set>
                                      <p:cBhvr>
                                        <p:cTn id="46" dur="indefinite" fill="hold"/>
                                        <p:tgtEl>
                                          <p:spTgt spid="315"/>
                                        </p:tgtEl>
                                        <p:attrNameLst>
                                          <p:attrName>style.visibility</p:attrName>
                                        </p:attrNameLst>
                                      </p:cBhvr>
                                      <p:to>
                                        <p:strVal val="visible"/>
                                      </p:to>
                                    </p:set>
                                    <p:animEffect transition="in" filter="blinds(horizontal)">
                                      <p:cBhvr>
                                        <p:cTn id="47" dur="500"/>
                                        <p:tgtEl>
                                          <p:spTgt spid="3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0" nodeType="clickEffect">
                                  <p:stCondLst>
                                    <p:cond delay="0"/>
                                  </p:stCondLst>
                                  <p:childTnLst>
                                    <p:set>
                                      <p:cBhvr>
                                        <p:cTn id="51" dur="indefinite" fill="hold"/>
                                        <p:tgtEl>
                                          <p:spTgt spid="314"/>
                                        </p:tgtEl>
                                        <p:attrNameLst>
                                          <p:attrName>style.visibility</p:attrName>
                                        </p:attrNameLst>
                                      </p:cBhvr>
                                      <p:to>
                                        <p:strVal val="visible"/>
                                      </p:to>
                                    </p:set>
                                    <p:animEffect transition="in" filter="blinds(horizontal)">
                                      <p:cBhvr>
                                        <p:cTn id="52"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3" fill="hold" display="0">
                  <p:stCondLst>
                    <p:cond delay="indefinite"/>
                  </p:stCondLst>
                </p:cTn>
                <p:tgtEl>
                  <p:spTgt spid="304"/>
                </p:tgtEl>
              </p:cMediaNode>
            </p:audio>
            <p:audio>
              <p:cMediaNode>
                <p:cTn id="54" fill="hold" display="1">
                  <p:stCondLst>
                    <p:cond delay="indefinite"/>
                  </p:stCondLst>
                  <p:endCondLst>
                    <p:cond evt="onStopAudio" delay="0">
                      <p:tgtEl>
                        <p:sldTgt/>
                      </p:tgtEl>
                    </p:cond>
                  </p:endCondLst>
                </p:cTn>
                <p:tgtEl>
                  <p:spTgt spid="2"/>
                </p:tgtEl>
              </p:cMediaNode>
            </p:audio>
          </p:childTnLst>
        </p:cTn>
      </p:par>
    </p:tnLst>
    <p:bldLst>
      <p:bldP spid="306" grpId="2" animBg="1" advAuto="0"/>
      <p:bldP spid="307" grpId="3" animBg="1" advAuto="0"/>
      <p:bldP spid="308" grpId="4" animBg="1" advAuto="0"/>
      <p:bldP spid="309" grpId="5" animBg="1" advAuto="0"/>
      <p:bldP spid="310" grpId="6" animBg="1" advAuto="0"/>
      <p:bldP spid="311" grpId="7" animBg="1" advAuto="0"/>
      <p:bldP spid="312" grpId="8" animBg="1" advAuto="0"/>
      <p:bldP spid="313" grpId="9" animBg="1" advAuto="0"/>
      <p:bldP spid="314" grpId="10" animBg="1" advAuto="0"/>
      <p:bldP spid="315" grpId="11" animBg="1" advAuto="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3017" y="473063"/>
            <a:ext cx="12180576" cy="6322695"/>
          </a:xfrm>
          <a:prstGeom prst="rect">
            <a:avLst/>
          </a:prstGeom>
          <a:ln w="12700">
            <a:miter lim="400000"/>
          </a:ln>
        </p:spPr>
        <p:txBody>
          <a:bodyPr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2700">
                <a:latin typeface="Times New Roman" panose="02020603050405020304" charset="0"/>
                <a:cs typeface="Times New Roman" panose="02020603050405020304" charset="0"/>
              </a:rPr>
              <a:t>     Our brains are constantly </a:t>
            </a:r>
            <a:r>
              <a:rPr lang="en-US" sz="2700">
                <a:latin typeface="Times New Roman" panose="02020603050405020304" charset="0"/>
                <a:cs typeface="Times New Roman" panose="02020603050405020304" charset="0"/>
              </a:rPr>
              <a:t>________ </a:t>
            </a:r>
            <a:r>
              <a:rPr sz="2700">
                <a:latin typeface="Times New Roman" panose="02020603050405020304" charset="0"/>
                <a:cs typeface="Times New Roman" panose="02020603050405020304" charset="0"/>
              </a:rPr>
              <a:t>our senses to determine if what we</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re experiencing is familiar. And once we label a stimulus as familiar, a different brain region called the hippocampus recalls the memory </a:t>
            </a:r>
            <a:r>
              <a:rPr lang="en-US" sz="2700">
                <a:latin typeface="Times New Roman" panose="02020603050405020304" charset="0"/>
                <a:cs typeface="Times New Roman" panose="02020603050405020304" charset="0"/>
              </a:rPr>
              <a:t>_______________</a:t>
            </a:r>
            <a:r>
              <a:rPr sz="2700">
                <a:latin typeface="Times New Roman" panose="02020603050405020304" charset="0"/>
                <a:cs typeface="Times New Roman" panose="02020603050405020304" charset="0"/>
              </a:rPr>
              <a:t>, re-firing the neural circuits that hold that piece of our past, and we </a:t>
            </a:r>
            <a:r>
              <a:rPr lang="en-US" sz="2700">
                <a:latin typeface="Times New Roman" panose="02020603050405020304" charset="0"/>
                <a:cs typeface="Times New Roman" panose="02020603050405020304" charset="0"/>
              </a:rPr>
              <a:t>_____________________</a:t>
            </a:r>
            <a:r>
              <a:rPr sz="2700">
                <a:latin typeface="Times New Roman" panose="02020603050405020304" charset="0"/>
                <a:cs typeface="Times New Roman" panose="02020603050405020304" charset="0"/>
              </a:rPr>
              <a:t> in our minds. If these steps get out of sync, if something is deemed familiar, but we </a:t>
            </a:r>
            <a:r>
              <a:rPr lang="en-US" sz="2700">
                <a:latin typeface="Times New Roman" panose="02020603050405020304" charset="0"/>
                <a:cs typeface="Times New Roman" panose="02020603050405020304" charset="0"/>
              </a:rPr>
              <a:t>___________</a:t>
            </a:r>
            <a:r>
              <a:rPr sz="2700">
                <a:latin typeface="Times New Roman" panose="02020603050405020304" charset="0"/>
                <a:cs typeface="Times New Roman" panose="02020603050405020304" charset="0"/>
              </a:rPr>
              <a:t> the context, that could be déjà vu. But that doesn</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t </a:t>
            </a:r>
            <a:r>
              <a:rPr lang="en-US" sz="2700">
                <a:latin typeface="Times New Roman" panose="02020603050405020304" charset="0"/>
                <a:cs typeface="Times New Roman" panose="02020603050405020304" charset="0"/>
              </a:rPr>
              <a:t>_______</a:t>
            </a:r>
            <a:r>
              <a:rPr sz="2700">
                <a:latin typeface="Times New Roman" panose="02020603050405020304" charset="0"/>
                <a:cs typeface="Times New Roman" panose="02020603050405020304" charset="0"/>
              </a:rPr>
              <a:t>why we feel déjà vu for experiences that are truly unfamiliar, or why we don</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t </a:t>
            </a:r>
            <a:r>
              <a:rPr lang="en-US" sz="2700">
                <a:latin typeface="Times New Roman" panose="02020603050405020304" charset="0"/>
                <a:cs typeface="Times New Roman" panose="02020603050405020304" charset="0"/>
              </a:rPr>
              <a:t>experience </a:t>
            </a:r>
            <a:r>
              <a:rPr sz="2700">
                <a:latin typeface="Times New Roman" panose="02020603050405020304" charset="0"/>
                <a:cs typeface="Times New Roman" panose="02020603050405020304" charset="0"/>
              </a:rPr>
              <a:t>it for every familiar thing. (“Soy Latte for Joe...” “Yep.”)</a:t>
            </a:r>
            <a:endParaRPr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We don</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t realize how hard our brains work </a:t>
            </a:r>
            <a:r>
              <a:rPr lang="en-US" sz="2700">
                <a:latin typeface="Times New Roman" panose="02020603050405020304" charset="0"/>
                <a:cs typeface="Times New Roman" panose="02020603050405020304" charset="0"/>
              </a:rPr>
              <a:t>_______________</a:t>
            </a:r>
            <a:r>
              <a:rPr sz="2700">
                <a:latin typeface="Times New Roman" panose="02020603050405020304" charset="0"/>
                <a:cs typeface="Times New Roman" panose="02020603050405020304" charset="0"/>
              </a:rPr>
              <a:t>, filtering our environment— Gesundheit!—</a:t>
            </a:r>
            <a:r>
              <a:rPr lang="en-US" sz="2700">
                <a:latin typeface="Times New Roman" panose="02020603050405020304" charset="0"/>
                <a:cs typeface="Times New Roman" panose="02020603050405020304" charset="0"/>
              </a:rPr>
              <a:t>_____________</a:t>
            </a:r>
            <a:r>
              <a:rPr sz="2700">
                <a:latin typeface="Times New Roman" panose="02020603050405020304" charset="0"/>
                <a:cs typeface="Times New Roman" panose="02020603050405020304" charset="0"/>
              </a:rPr>
              <a:t>determining if what we</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re experiencing is new... until it doesn</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t work. (“Oh!” </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Oh, man.</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 Our various </a:t>
            </a:r>
            <a:r>
              <a:rPr lang="en-US" sz="2700">
                <a:latin typeface="Times New Roman" panose="02020603050405020304" charset="0"/>
                <a:cs typeface="Times New Roman" panose="02020603050405020304" charset="0"/>
              </a:rPr>
              <a:t>_____________</a:t>
            </a:r>
            <a:r>
              <a:rPr sz="2700">
                <a:latin typeface="Times New Roman" panose="02020603050405020304" charset="0"/>
                <a:cs typeface="Times New Roman" panose="02020603050405020304" charset="0"/>
              </a:rPr>
              <a:t>, smells, sounds, sights, are normally processed and mixed together as </a:t>
            </a:r>
            <a:r>
              <a:rPr lang="en-US" sz="2700">
                <a:latin typeface="Times New Roman" panose="02020603050405020304" charset="0"/>
                <a:cs typeface="Times New Roman" panose="02020603050405020304" charset="0"/>
              </a:rPr>
              <a:t>_________</a:t>
            </a:r>
            <a:r>
              <a:rPr sz="2700">
                <a:latin typeface="Times New Roman" panose="02020603050405020304" charset="0"/>
                <a:cs typeface="Times New Roman" panose="02020603050405020304" charset="0"/>
              </a:rPr>
              <a:t>. </a:t>
            </a:r>
            <a:endParaRPr sz="27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700">
                <a:latin typeface="Times New Roman" panose="02020603050405020304" charset="0"/>
                <a:cs typeface="Times New Roman" panose="02020603050405020304" charset="0"/>
              </a:rPr>
              <a:t>     </a:t>
            </a:r>
            <a:r>
              <a:rPr sz="2700">
                <a:latin typeface="Times New Roman" panose="02020603050405020304" charset="0"/>
                <a:cs typeface="Times New Roman" panose="02020603050405020304" charset="0"/>
              </a:rPr>
              <a:t>Another déjà vu theory says if one of those stimuli is recorded out of sync, the late arriving</a:t>
            </a:r>
            <a:r>
              <a:rPr lang="en-US" sz="2700">
                <a:latin typeface="Times New Roman" panose="02020603050405020304" charset="0"/>
                <a:cs typeface="Times New Roman" panose="02020603050405020304" charset="0"/>
              </a:rPr>
              <a:t> ___________</a:t>
            </a:r>
            <a:r>
              <a:rPr sz="2700">
                <a:latin typeface="Times New Roman" panose="02020603050405020304" charset="0"/>
                <a:cs typeface="Times New Roman" panose="02020603050405020304" charset="0"/>
              </a:rPr>
              <a:t>could be </a:t>
            </a:r>
            <a:r>
              <a:rPr sz="2700">
                <a:solidFill>
                  <a:srgbClr val="0433FF"/>
                </a:solidFill>
                <a:latin typeface="Times New Roman" panose="02020603050405020304" charset="0"/>
              </a:rPr>
              <a:t>flag</a:t>
            </a:r>
            <a:r>
              <a:rPr sz="2700">
                <a:latin typeface="Times New Roman" panose="02020603050405020304" charset="0"/>
                <a:cs typeface="Times New Roman" panose="02020603050405020304" charset="0"/>
              </a:rPr>
              <a:t>ged as a different event, which makes it feel as if it</a:t>
            </a:r>
            <a:r>
              <a:rPr lang="en-US" sz="2700">
                <a:latin typeface="Times New Roman" panose="02020603050405020304" charset="0"/>
                <a:cs typeface="Times New Roman" panose="02020603050405020304" charset="0"/>
              </a:rPr>
              <a:t>’</a:t>
            </a:r>
            <a:r>
              <a:rPr sz="2700">
                <a:latin typeface="Times New Roman" panose="02020603050405020304" charset="0"/>
                <a:cs typeface="Times New Roman" panose="02020603050405020304" charset="0"/>
              </a:rPr>
              <a:t>s happened before.</a:t>
            </a:r>
            <a:endParaRPr sz="27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305" name="标题 12"/>
          <p:cNvSpPr txBox="1">
            <a:spLocks noGrp="1"/>
          </p:cNvSpPr>
          <p:nvPr>
            <p:ph type="title"/>
          </p:nvPr>
        </p:nvSpPr>
        <p:spPr>
          <a:xfrm>
            <a:off x="2234565" y="19050"/>
            <a:ext cx="6069965" cy="524510"/>
          </a:xfrm>
          <a:prstGeom prst="rect">
            <a:avLst/>
          </a:prstGeom>
        </p:spPr>
        <p:txBody>
          <a:bodyPr>
            <a:normAutofit/>
          </a:bodyPr>
          <a:lstStyle/>
          <a:p>
            <a:pPr>
              <a:lnSpc>
                <a:spcPct val="100000"/>
              </a:lnSpc>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sz="2800">
                <a:latin typeface="Times New Roman" panose="02020603050405020304" charset="0"/>
                <a:cs typeface="Times New Roman" panose="02020603050405020304" charset="0"/>
              </a:rPr>
              <a:t>PBS Digital Studios: What is déjà vu?</a:t>
            </a:r>
            <a:endParaRPr lang="en-US" sz="2800">
              <a:latin typeface="Times New Roman" panose="02020603050405020304" charset="0"/>
              <a:cs typeface="Times New Roman" panose="02020603050405020304" charset="0"/>
            </a:endParaRPr>
          </a:p>
        </p:txBody>
      </p:sp>
      <p:sp>
        <p:nvSpPr>
          <p:cNvPr id="306" name="文本框 3"/>
          <p:cNvSpPr txBox="1"/>
          <p:nvPr/>
        </p:nvSpPr>
        <p:spPr>
          <a:xfrm>
            <a:off x="4367530" y="4221479"/>
            <a:ext cx="2113915" cy="506730"/>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700">
                <a:latin typeface="Times New Roman" panose="02020603050405020304" charset="0"/>
                <a:cs typeface="Times New Roman" panose="02020603050405020304" charset="0"/>
                <a:sym typeface="+mn-ea"/>
              </a:rPr>
              <a:t>unconsciously </a:t>
            </a:r>
            <a:endParaRPr sz="2700">
              <a:latin typeface="Times New Roman" panose="02020603050405020304" charset="0"/>
              <a:cs typeface="Times New Roman" panose="02020603050405020304" charset="0"/>
              <a:sym typeface="+mn-ea"/>
            </a:endParaRPr>
          </a:p>
        </p:txBody>
      </p:sp>
      <p:sp>
        <p:nvSpPr>
          <p:cNvPr id="307" name="文本框 4"/>
          <p:cNvSpPr txBox="1"/>
          <p:nvPr/>
        </p:nvSpPr>
        <p:spPr>
          <a:xfrm>
            <a:off x="4077969" y="504824"/>
            <a:ext cx="2113916" cy="506730"/>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700">
                <a:latin typeface="Times New Roman" panose="02020603050405020304" charset="0"/>
                <a:cs typeface="Times New Roman" panose="02020603050405020304" charset="0"/>
                <a:sym typeface="+mn-ea"/>
              </a:rPr>
              <a:t>scanning </a:t>
            </a:r>
            <a:endParaRPr sz="2700">
              <a:latin typeface="Times New Roman" panose="02020603050405020304" charset="0"/>
              <a:cs typeface="Times New Roman" panose="02020603050405020304" charset="0"/>
              <a:sym typeface="+mn-ea"/>
            </a:endParaRPr>
          </a:p>
        </p:txBody>
      </p:sp>
      <p:sp>
        <p:nvSpPr>
          <p:cNvPr id="308" name="文本框 9"/>
          <p:cNvSpPr txBox="1"/>
          <p:nvPr/>
        </p:nvSpPr>
        <p:spPr>
          <a:xfrm>
            <a:off x="7103745" y="1341120"/>
            <a:ext cx="2901315" cy="506730"/>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700">
                <a:latin typeface="Times New Roman" panose="02020603050405020304" charset="0"/>
                <a:cs typeface="Times New Roman" panose="02020603050405020304" charset="0"/>
                <a:sym typeface="+mn-ea"/>
              </a:rPr>
              <a:t>associated with it</a:t>
            </a:r>
            <a:endParaRPr sz="2700">
              <a:latin typeface="Times New Roman" panose="02020603050405020304" charset="0"/>
              <a:cs typeface="Times New Roman" panose="02020603050405020304" charset="0"/>
              <a:sym typeface="+mn-ea"/>
            </a:endParaRPr>
          </a:p>
        </p:txBody>
      </p:sp>
      <p:sp>
        <p:nvSpPr>
          <p:cNvPr id="309" name="文本框 10"/>
          <p:cNvSpPr txBox="1"/>
          <p:nvPr/>
        </p:nvSpPr>
        <p:spPr>
          <a:xfrm>
            <a:off x="7533640" y="1701165"/>
            <a:ext cx="4511675" cy="506730"/>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700">
                <a:latin typeface="Times New Roman" panose="02020603050405020304" charset="0"/>
                <a:cs typeface="Times New Roman" panose="02020603050405020304" charset="0"/>
                <a:sym typeface="+mn-ea"/>
              </a:rPr>
              <a:t>live the experience again</a:t>
            </a:r>
            <a:endParaRPr sz="2700">
              <a:latin typeface="Times New Roman" panose="02020603050405020304" charset="0"/>
              <a:cs typeface="Times New Roman" panose="02020603050405020304" charset="0"/>
              <a:sym typeface="+mn-ea"/>
            </a:endParaRPr>
          </a:p>
        </p:txBody>
      </p:sp>
      <p:sp>
        <p:nvSpPr>
          <p:cNvPr id="310" name="文本框 11"/>
          <p:cNvSpPr txBox="1"/>
          <p:nvPr/>
        </p:nvSpPr>
        <p:spPr>
          <a:xfrm>
            <a:off x="118744" y="2565399"/>
            <a:ext cx="2113916" cy="506730"/>
          </a:xfrm>
          <a:prstGeom prst="rect">
            <a:avLst/>
          </a:prstGeom>
          <a:ln w="12700">
            <a:miter lim="400000"/>
          </a:ln>
        </p:spPr>
        <p:txBody>
          <a:bodyPr lIns="45719" rIns="45719">
            <a:spAutoFit/>
          </a:bodyPr>
          <a:lstStyle/>
          <a:p>
            <a: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pPr>
            <a:r>
              <a:rPr sz="2700">
                <a:latin typeface="Times New Roman" panose="02020603050405020304" charset="0"/>
                <a:cs typeface="Times New Roman" panose="02020603050405020304" charset="0"/>
                <a:sym typeface="+mn-ea"/>
              </a:rPr>
              <a:t>fail to recall</a:t>
            </a:r>
            <a:endParaRPr sz="2700">
              <a:solidFill>
                <a:srgbClr val="000000"/>
              </a:solidFill>
              <a:latin typeface="Times New Roman" panose="02020603050405020304" charset="0"/>
              <a:cs typeface="Times New Roman" panose="02020603050405020304" charset="0"/>
              <a:sym typeface="+mn-ea"/>
            </a:endParaRPr>
          </a:p>
        </p:txBody>
      </p:sp>
      <p:sp>
        <p:nvSpPr>
          <p:cNvPr id="311" name="文本框 13"/>
          <p:cNvSpPr txBox="1"/>
          <p:nvPr/>
        </p:nvSpPr>
        <p:spPr>
          <a:xfrm>
            <a:off x="6527165" y="3789044"/>
            <a:ext cx="3351530" cy="506730"/>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700">
                <a:latin typeface="Times New Roman" panose="02020603050405020304" charset="0"/>
                <a:cs typeface="Times New Roman" panose="02020603050405020304" charset="0"/>
                <a:sym typeface="+mn-ea"/>
              </a:rPr>
              <a:t>behind the scenes</a:t>
            </a:r>
            <a:endParaRPr sz="2700">
              <a:latin typeface="Times New Roman" panose="02020603050405020304" charset="0"/>
              <a:cs typeface="Times New Roman" panose="02020603050405020304" charset="0"/>
              <a:sym typeface="+mn-ea"/>
            </a:endParaRPr>
          </a:p>
        </p:txBody>
      </p:sp>
      <p:sp>
        <p:nvSpPr>
          <p:cNvPr id="312" name="文本框 14"/>
          <p:cNvSpPr txBox="1"/>
          <p:nvPr/>
        </p:nvSpPr>
        <p:spPr>
          <a:xfrm>
            <a:off x="9048750" y="2501900"/>
            <a:ext cx="1842770" cy="506730"/>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700">
                <a:latin typeface="Times New Roman" panose="02020603050405020304" charset="0"/>
                <a:cs typeface="Times New Roman" panose="02020603050405020304" charset="0"/>
                <a:sym typeface="+mn-ea"/>
              </a:rPr>
              <a:t>explain </a:t>
            </a:r>
            <a:endParaRPr sz="2700">
              <a:latin typeface="Times New Roman" panose="02020603050405020304" charset="0"/>
              <a:cs typeface="Times New Roman" panose="02020603050405020304" charset="0"/>
              <a:sym typeface="+mn-ea"/>
            </a:endParaRPr>
          </a:p>
        </p:txBody>
      </p:sp>
      <p:sp>
        <p:nvSpPr>
          <p:cNvPr id="313" name="文本框 15"/>
          <p:cNvSpPr txBox="1"/>
          <p:nvPr/>
        </p:nvSpPr>
        <p:spPr>
          <a:xfrm>
            <a:off x="8831580" y="4578350"/>
            <a:ext cx="3292475" cy="506730"/>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700">
                <a:latin typeface="Times New Roman" panose="02020603050405020304" charset="0"/>
                <a:cs typeface="Times New Roman" panose="02020603050405020304" charset="0"/>
                <a:sym typeface="+mn-ea"/>
              </a:rPr>
              <a:t>sensory inputs</a:t>
            </a:r>
            <a:endParaRPr sz="2700">
              <a:latin typeface="Times New Roman" panose="02020603050405020304" charset="0"/>
              <a:cs typeface="Times New Roman" panose="02020603050405020304" charset="0"/>
              <a:sym typeface="+mn-ea"/>
            </a:endParaRPr>
          </a:p>
        </p:txBody>
      </p:sp>
      <p:sp>
        <p:nvSpPr>
          <p:cNvPr id="314" name="文本框 17"/>
          <p:cNvSpPr txBox="1"/>
          <p:nvPr/>
        </p:nvSpPr>
        <p:spPr>
          <a:xfrm>
            <a:off x="1343025" y="5877560"/>
            <a:ext cx="1917700" cy="506730"/>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2700">
                <a:latin typeface="Times New Roman" panose="02020603050405020304" charset="0"/>
                <a:cs typeface="Times New Roman" panose="02020603050405020304" charset="0"/>
                <a:sym typeface="+mn-ea"/>
              </a:rPr>
              <a:t>information</a:t>
            </a:r>
            <a:endParaRPr lang="en-US" sz="2700">
              <a:latin typeface="Times New Roman" panose="02020603050405020304" charset="0"/>
              <a:cs typeface="Times New Roman" panose="02020603050405020304" charset="0"/>
              <a:sym typeface="+mn-ea"/>
            </a:endParaRPr>
          </a:p>
        </p:txBody>
      </p:sp>
      <p:sp>
        <p:nvSpPr>
          <p:cNvPr id="315" name="文本框 18"/>
          <p:cNvSpPr txBox="1"/>
          <p:nvPr/>
        </p:nvSpPr>
        <p:spPr>
          <a:xfrm>
            <a:off x="8543925" y="5013960"/>
            <a:ext cx="2020570" cy="506730"/>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2700">
                <a:latin typeface="Times New Roman" panose="02020603050405020304" charset="0"/>
                <a:cs typeface="Times New Roman" panose="02020603050405020304" charset="0"/>
                <a:sym typeface="+mn-ea"/>
              </a:rPr>
              <a:t>one event</a:t>
            </a:r>
            <a:endParaRPr sz="2700">
              <a:latin typeface="Times New Roman" panose="02020603050405020304" charset="0"/>
              <a:cs typeface="Times New Roman" panose="02020603050405020304" charset="0"/>
              <a:sym typeface="+mn-ea"/>
            </a:endParaRPr>
          </a:p>
        </p:txBody>
      </p:sp>
      <p:sp>
        <p:nvSpPr>
          <p:cNvPr id="316" name="文本框 16"/>
          <p:cNvSpPr txBox="1"/>
          <p:nvPr/>
        </p:nvSpPr>
        <p:spPr>
          <a:xfrm>
            <a:off x="0" y="0"/>
            <a:ext cx="1898015"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听力填空</a:t>
            </a:r>
            <a:r>
              <a:rPr lang="en-US"/>
              <a:t> 2</a:t>
            </a:r>
            <a:endParaRPr lang="en-US"/>
          </a:p>
        </p:txBody>
      </p:sp>
      <p:pic>
        <p:nvPicPr>
          <p:cNvPr id="2" name="Part II PBS趣味科普 什么是似曾相识">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24920" y="6238875"/>
            <a:ext cx="581025" cy="518795"/>
          </a:xfrm>
          <a:prstGeom prst="rect">
            <a:avLst/>
          </a:prstGeom>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3" nodeType="clickEffect">
                                  <p:stCondLst>
                                    <p:cond delay="0"/>
                                  </p:stCondLst>
                                  <p:childTnLst>
                                    <p:set>
                                      <p:cBhvr>
                                        <p:cTn id="6" dur="indefinite" fill="hold"/>
                                        <p:tgtEl>
                                          <p:spTgt spid="307"/>
                                        </p:tgtEl>
                                        <p:attrNameLst>
                                          <p:attrName>style.visibility</p:attrName>
                                        </p:attrNameLst>
                                      </p:cBhvr>
                                      <p:to>
                                        <p:strVal val="visible"/>
                                      </p:to>
                                    </p:set>
                                    <p:animEffect transition="in" filter="blinds(horizontal)">
                                      <p:cBhvr>
                                        <p:cTn id="7" dur="500"/>
                                        <p:tgtEl>
                                          <p:spTgt spid="30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4" nodeType="clickEffect">
                                  <p:stCondLst>
                                    <p:cond delay="0"/>
                                  </p:stCondLst>
                                  <p:childTnLst>
                                    <p:set>
                                      <p:cBhvr>
                                        <p:cTn id="11" dur="indefinite" fill="hold"/>
                                        <p:tgtEl>
                                          <p:spTgt spid="308"/>
                                        </p:tgtEl>
                                        <p:attrNameLst>
                                          <p:attrName>style.visibility</p:attrName>
                                        </p:attrNameLst>
                                      </p:cBhvr>
                                      <p:to>
                                        <p:strVal val="visible"/>
                                      </p:to>
                                    </p:set>
                                    <p:animEffect transition="in" filter="blinds(horizontal)">
                                      <p:cBhvr>
                                        <p:cTn id="12" dur="500"/>
                                        <p:tgtEl>
                                          <p:spTgt spid="30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5" nodeType="clickEffect">
                                  <p:stCondLst>
                                    <p:cond delay="0"/>
                                  </p:stCondLst>
                                  <p:childTnLst>
                                    <p:set>
                                      <p:cBhvr>
                                        <p:cTn id="16" dur="indefinite" fill="hold"/>
                                        <p:tgtEl>
                                          <p:spTgt spid="309"/>
                                        </p:tgtEl>
                                        <p:attrNameLst>
                                          <p:attrName>style.visibility</p:attrName>
                                        </p:attrNameLst>
                                      </p:cBhvr>
                                      <p:to>
                                        <p:strVal val="visible"/>
                                      </p:to>
                                    </p:set>
                                    <p:animEffect transition="in" filter="blinds(horizontal)">
                                      <p:cBhvr>
                                        <p:cTn id="17" dur="500"/>
                                        <p:tgtEl>
                                          <p:spTgt spid="30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6" nodeType="clickEffect">
                                  <p:stCondLst>
                                    <p:cond delay="0"/>
                                  </p:stCondLst>
                                  <p:childTnLst>
                                    <p:set>
                                      <p:cBhvr>
                                        <p:cTn id="21" dur="indefinite" fill="hold"/>
                                        <p:tgtEl>
                                          <p:spTgt spid="310"/>
                                        </p:tgtEl>
                                        <p:attrNameLst>
                                          <p:attrName>style.visibility</p:attrName>
                                        </p:attrNameLst>
                                      </p:cBhvr>
                                      <p:to>
                                        <p:strVal val="visible"/>
                                      </p:to>
                                    </p:set>
                                    <p:animEffect transition="in" filter="blinds(horizontal)">
                                      <p:cBhvr>
                                        <p:cTn id="22" dur="500"/>
                                        <p:tgtEl>
                                          <p:spTgt spid="3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8" nodeType="clickEffect">
                                  <p:stCondLst>
                                    <p:cond delay="0"/>
                                  </p:stCondLst>
                                  <p:childTnLst>
                                    <p:set>
                                      <p:cBhvr>
                                        <p:cTn id="26" dur="indefinite" fill="hold"/>
                                        <p:tgtEl>
                                          <p:spTgt spid="312"/>
                                        </p:tgtEl>
                                        <p:attrNameLst>
                                          <p:attrName>style.visibility</p:attrName>
                                        </p:attrNameLst>
                                      </p:cBhvr>
                                      <p:to>
                                        <p:strVal val="visible"/>
                                      </p:to>
                                    </p:set>
                                    <p:animEffect transition="in" filter="blinds(horizontal)">
                                      <p:cBhvr>
                                        <p:cTn id="27" dur="500"/>
                                        <p:tgtEl>
                                          <p:spTgt spid="3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7" nodeType="clickEffect">
                                  <p:stCondLst>
                                    <p:cond delay="0"/>
                                  </p:stCondLst>
                                  <p:childTnLst>
                                    <p:set>
                                      <p:cBhvr>
                                        <p:cTn id="31" dur="indefinite" fill="hold"/>
                                        <p:tgtEl>
                                          <p:spTgt spid="311"/>
                                        </p:tgtEl>
                                        <p:attrNameLst>
                                          <p:attrName>style.visibility</p:attrName>
                                        </p:attrNameLst>
                                      </p:cBhvr>
                                      <p:to>
                                        <p:strVal val="visible"/>
                                      </p:to>
                                    </p:set>
                                    <p:animEffect transition="in" filter="blinds(horizontal)">
                                      <p:cBhvr>
                                        <p:cTn id="32" dur="500"/>
                                        <p:tgtEl>
                                          <p:spTgt spid="311"/>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2" nodeType="clickEffect">
                                  <p:stCondLst>
                                    <p:cond delay="0"/>
                                  </p:stCondLst>
                                  <p:childTnLst>
                                    <p:set>
                                      <p:cBhvr>
                                        <p:cTn id="36" dur="indefinite" fill="hold"/>
                                        <p:tgtEl>
                                          <p:spTgt spid="306"/>
                                        </p:tgtEl>
                                        <p:attrNameLst>
                                          <p:attrName>style.visibility</p:attrName>
                                        </p:attrNameLst>
                                      </p:cBhvr>
                                      <p:to>
                                        <p:strVal val="visible"/>
                                      </p:to>
                                    </p:set>
                                    <p:animEffect transition="in" filter="blinds(horizontal)">
                                      <p:cBhvr>
                                        <p:cTn id="37" dur="500"/>
                                        <p:tgtEl>
                                          <p:spTgt spid="30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9" nodeType="clickEffect">
                                  <p:stCondLst>
                                    <p:cond delay="0"/>
                                  </p:stCondLst>
                                  <p:childTnLst>
                                    <p:set>
                                      <p:cBhvr>
                                        <p:cTn id="41" dur="indefinite" fill="hold"/>
                                        <p:tgtEl>
                                          <p:spTgt spid="313"/>
                                        </p:tgtEl>
                                        <p:attrNameLst>
                                          <p:attrName>style.visibility</p:attrName>
                                        </p:attrNameLst>
                                      </p:cBhvr>
                                      <p:to>
                                        <p:strVal val="visible"/>
                                      </p:to>
                                    </p:set>
                                    <p:animEffect transition="in" filter="blinds(horizontal)">
                                      <p:cBhvr>
                                        <p:cTn id="42" dur="500"/>
                                        <p:tgtEl>
                                          <p:spTgt spid="3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11" nodeType="clickEffect">
                                  <p:stCondLst>
                                    <p:cond delay="0"/>
                                  </p:stCondLst>
                                  <p:childTnLst>
                                    <p:set>
                                      <p:cBhvr>
                                        <p:cTn id="46" dur="indefinite" fill="hold"/>
                                        <p:tgtEl>
                                          <p:spTgt spid="315"/>
                                        </p:tgtEl>
                                        <p:attrNameLst>
                                          <p:attrName>style.visibility</p:attrName>
                                        </p:attrNameLst>
                                      </p:cBhvr>
                                      <p:to>
                                        <p:strVal val="visible"/>
                                      </p:to>
                                    </p:set>
                                    <p:animEffect transition="in" filter="blinds(horizontal)">
                                      <p:cBhvr>
                                        <p:cTn id="47" dur="500"/>
                                        <p:tgtEl>
                                          <p:spTgt spid="315"/>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0" nodeType="clickEffect">
                                  <p:stCondLst>
                                    <p:cond delay="0"/>
                                  </p:stCondLst>
                                  <p:childTnLst>
                                    <p:set>
                                      <p:cBhvr>
                                        <p:cTn id="51" dur="indefinite" fill="hold"/>
                                        <p:tgtEl>
                                          <p:spTgt spid="314"/>
                                        </p:tgtEl>
                                        <p:attrNameLst>
                                          <p:attrName>style.visibility</p:attrName>
                                        </p:attrNameLst>
                                      </p:cBhvr>
                                      <p:to>
                                        <p:strVal val="visible"/>
                                      </p:to>
                                    </p:set>
                                    <p:animEffect transition="in" filter="blinds(horizontal)">
                                      <p:cBhvr>
                                        <p:cTn id="52"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3" fill="hold" display="0">
                  <p:stCondLst>
                    <p:cond delay="indefinite"/>
                  </p:stCondLst>
                </p:cTn>
                <p:tgtEl>
                  <p:spTgt spid="304"/>
                </p:tgtEl>
              </p:cMediaNode>
            </p:audio>
            <p:audio>
              <p:cMediaNode>
                <p:cTn id="54" fill="hold" display="1">
                  <p:stCondLst>
                    <p:cond delay="indefinite"/>
                  </p:stCondLst>
                  <p:endCondLst>
                    <p:cond evt="onStopAudio" delay="0">
                      <p:tgtEl>
                        <p:sldTgt/>
                      </p:tgtEl>
                    </p:cond>
                  </p:endCondLst>
                </p:cTn>
                <p:tgtEl>
                  <p:spTgt spid="2"/>
                </p:tgtEl>
              </p:cMediaNode>
            </p:audio>
          </p:childTnLst>
        </p:cTn>
      </p:par>
    </p:tnLst>
    <p:bldLst>
      <p:bldP spid="306" grpId="2" animBg="1" advAuto="0"/>
      <p:bldP spid="307" grpId="3" animBg="1" advAuto="0"/>
      <p:bldP spid="308" grpId="4" animBg="1" advAuto="0"/>
      <p:bldP spid="309" grpId="5" animBg="1" advAuto="0"/>
      <p:bldP spid="310" grpId="6" animBg="1" advAuto="0"/>
      <p:bldP spid="311" grpId="7" animBg="1" advAuto="0"/>
      <p:bldP spid="312" grpId="8" animBg="1" advAuto="0"/>
      <p:bldP spid="313" grpId="9" animBg="1" advAuto="0"/>
      <p:bldP spid="314" grpId="10" animBg="1" advAuto="0"/>
      <p:bldP spid="315" grpId="11" animBg="1" advAuto="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33017" y="616573"/>
            <a:ext cx="12180576" cy="6091555"/>
          </a:xfrm>
          <a:prstGeom prst="rect">
            <a:avLst/>
          </a:prstGeom>
          <a:ln w="12700">
            <a:miter lim="400000"/>
          </a:ln>
        </p:spPr>
        <p:txBody>
          <a:bodyPr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sz="3000">
                <a:latin typeface="Times New Roman" panose="02020603050405020304" charset="0"/>
                <a:cs typeface="Times New Roman" panose="02020603050405020304" charset="0"/>
              </a:rPr>
              <a:t>     Or it could be a </a:t>
            </a:r>
            <a:r>
              <a:rPr lang="en-US" sz="3000">
                <a:latin typeface="Times New Roman" panose="02020603050405020304" charset="0"/>
                <a:cs typeface="Times New Roman" panose="02020603050405020304" charset="0"/>
              </a:rPr>
              <a:t>___________ </a:t>
            </a:r>
            <a:r>
              <a:rPr sz="3000">
                <a:latin typeface="Times New Roman" panose="02020603050405020304" charset="0"/>
                <a:cs typeface="Times New Roman" panose="02020603050405020304" charset="0"/>
              </a:rPr>
              <a:t>in how memories are made </a:t>
            </a:r>
            <a:r>
              <a:rPr sz="3000">
                <a:solidFill>
                  <a:srgbClr val="0433FF"/>
                </a:solidFill>
                <a:latin typeface="Times New Roman" panose="02020603050405020304" charset="0"/>
              </a:rPr>
              <a:t>in the first place</a:t>
            </a:r>
            <a:r>
              <a:rPr sz="3000">
                <a:latin typeface="Times New Roman" panose="02020603050405020304" charset="0"/>
                <a:cs typeface="Times New Roman" panose="02020603050405020304" charset="0"/>
              </a:rPr>
              <a:t>. Normally, new experiences stop off in our short term memory before being written into long-term storage. </a:t>
            </a:r>
            <a:r>
              <a:rPr lang="en-US" sz="3000">
                <a:latin typeface="Times New Roman" panose="02020603050405020304" charset="0"/>
                <a:cs typeface="Times New Roman" panose="02020603050405020304" charset="0"/>
              </a:rPr>
              <a:t>_____ </a:t>
            </a:r>
            <a:r>
              <a:rPr sz="3000">
                <a:latin typeface="Times New Roman" panose="02020603050405020304" charset="0"/>
                <a:cs typeface="Times New Roman" panose="02020603050405020304" charset="0"/>
              </a:rPr>
              <a:t>the first, and it could feel like we</a:t>
            </a:r>
            <a:r>
              <a:rPr lang="en-US" sz="3000">
                <a:latin typeface="Times New Roman" panose="02020603050405020304" charset="0"/>
                <a:cs typeface="Times New Roman" panose="02020603050405020304" charset="0"/>
              </a:rPr>
              <a:t>’</a:t>
            </a:r>
            <a:r>
              <a:rPr sz="3000">
                <a:latin typeface="Times New Roman" panose="02020603050405020304" charset="0"/>
                <a:cs typeface="Times New Roman" panose="02020603050405020304" charset="0"/>
              </a:rPr>
              <a:t>re recalling new events as </a:t>
            </a:r>
            <a:r>
              <a:rPr lang="en-US" sz="3000">
                <a:latin typeface="Times New Roman" panose="02020603050405020304" charset="0"/>
                <a:cs typeface="Times New Roman" panose="02020603050405020304" charset="0"/>
              </a:rPr>
              <a:t>________</a:t>
            </a:r>
            <a:r>
              <a:rPr sz="3000">
                <a:latin typeface="Times New Roman" panose="02020603050405020304" charset="0"/>
                <a:cs typeface="Times New Roman" panose="02020603050405020304" charset="0"/>
              </a:rPr>
              <a:t>. Or perhaps when we </a:t>
            </a:r>
            <a:r>
              <a:rPr lang="en-US" sz="3000">
                <a:latin typeface="Times New Roman" panose="02020603050405020304" charset="0"/>
                <a:cs typeface="Times New Roman" panose="02020603050405020304" charset="0"/>
              </a:rPr>
              <a:t>________ </a:t>
            </a:r>
            <a:r>
              <a:rPr sz="3000">
                <a:latin typeface="Times New Roman" panose="02020603050405020304" charset="0"/>
                <a:cs typeface="Times New Roman" panose="02020603050405020304" charset="0"/>
              </a:rPr>
              <a:t>one part of our environment, the rest of our world </a:t>
            </a:r>
            <a:r>
              <a:rPr lang="en-US" sz="3000">
                <a:latin typeface="Times New Roman" panose="02020603050405020304" charset="0"/>
                <a:cs typeface="Times New Roman" panose="02020603050405020304" charset="0"/>
              </a:rPr>
              <a:t>_____________________</a:t>
            </a:r>
            <a:r>
              <a:rPr sz="3000">
                <a:latin typeface="Times New Roman" panose="02020603050405020304" charset="0"/>
                <a:cs typeface="Times New Roman" panose="02020603050405020304" charset="0"/>
              </a:rPr>
              <a:t>, and when we snap back to </a:t>
            </a:r>
            <a:r>
              <a:rPr lang="en-US" sz="3000">
                <a:latin typeface="Times New Roman" panose="02020603050405020304" charset="0"/>
                <a:cs typeface="Times New Roman" panose="02020603050405020304" charset="0"/>
              </a:rPr>
              <a:t>______ </a:t>
            </a:r>
            <a:r>
              <a:rPr sz="3000">
                <a:latin typeface="Times New Roman" panose="02020603050405020304" charset="0"/>
                <a:cs typeface="Times New Roman" panose="02020603050405020304" charset="0"/>
              </a:rPr>
              <a:t>it feels like we</a:t>
            </a:r>
            <a:r>
              <a:rPr lang="en-US" sz="3000">
                <a:latin typeface="Times New Roman" panose="02020603050405020304" charset="0"/>
                <a:cs typeface="Times New Roman" panose="02020603050405020304" charset="0"/>
              </a:rPr>
              <a:t>’</a:t>
            </a:r>
            <a:r>
              <a:rPr sz="3000">
                <a:latin typeface="Times New Roman" panose="02020603050405020304" charset="0"/>
                <a:cs typeface="Times New Roman" panose="02020603050405020304" charset="0"/>
              </a:rPr>
              <a:t>ve been there before, because we have. Just now. </a:t>
            </a:r>
            <a:endParaRPr sz="30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3000">
                <a:latin typeface="Times New Roman" panose="02020603050405020304" charset="0"/>
                <a:cs typeface="Times New Roman" panose="02020603050405020304" charset="0"/>
              </a:rPr>
              <a:t>     </a:t>
            </a:r>
            <a:r>
              <a:rPr sz="3000">
                <a:latin typeface="Times New Roman" panose="02020603050405020304" charset="0"/>
                <a:cs typeface="Times New Roman" panose="02020603050405020304" charset="0"/>
              </a:rPr>
              <a:t>These feelings of misplaced </a:t>
            </a:r>
            <a:r>
              <a:rPr lang="en-US" sz="3000">
                <a:latin typeface="Times New Roman" panose="02020603050405020304" charset="0"/>
                <a:cs typeface="Times New Roman" panose="02020603050405020304" charset="0"/>
              </a:rPr>
              <a:t>_________</a:t>
            </a:r>
            <a:r>
              <a:rPr sz="3000">
                <a:latin typeface="Times New Roman" panose="02020603050405020304" charset="0"/>
                <a:cs typeface="Times New Roman" panose="02020603050405020304" charset="0"/>
              </a:rPr>
              <a:t>, are familiar to us, but the what, the where, and the why of déjà vu </a:t>
            </a:r>
            <a:r>
              <a:rPr lang="en-US" sz="3000">
                <a:latin typeface="Times New Roman" panose="02020603050405020304" charset="0"/>
                <a:cs typeface="Times New Roman" panose="02020603050405020304" charset="0"/>
              </a:rPr>
              <a:t>_______________</a:t>
            </a:r>
            <a:r>
              <a:rPr sz="3000">
                <a:latin typeface="Times New Roman" panose="02020603050405020304" charset="0"/>
                <a:cs typeface="Times New Roman" panose="02020603050405020304" charset="0"/>
              </a:rPr>
              <a:t>. (“Soy Latte for...” “Got it thanks.”) </a:t>
            </a:r>
            <a:r>
              <a:rPr lang="en-US" sz="3000">
                <a:latin typeface="Times New Roman" panose="02020603050405020304" charset="0"/>
                <a:cs typeface="Times New Roman" panose="02020603050405020304" charset="0"/>
              </a:rPr>
              <a:t>All in all</a:t>
            </a:r>
            <a:r>
              <a:rPr sz="3000">
                <a:latin typeface="Times New Roman" panose="02020603050405020304" charset="0"/>
                <a:cs typeface="Times New Roman" panose="02020603050405020304" charset="0"/>
              </a:rPr>
              <a:t>, there are dozens of plausible </a:t>
            </a:r>
            <a:r>
              <a:rPr lang="en-US" sz="3000">
                <a:latin typeface="Times New Roman" panose="02020603050405020304" charset="0"/>
                <a:cs typeface="Times New Roman" panose="02020603050405020304" charset="0"/>
              </a:rPr>
              <a:t>___________ </a:t>
            </a:r>
            <a:r>
              <a:rPr sz="3000">
                <a:latin typeface="Times New Roman" panose="02020603050405020304" charset="0"/>
                <a:cs typeface="Times New Roman" panose="02020603050405020304" charset="0"/>
              </a:rPr>
              <a:t>for it, maybe more than one is right. (“Bless you!”) There</a:t>
            </a:r>
            <a:r>
              <a:rPr lang="en-US" sz="3000">
                <a:latin typeface="Times New Roman" panose="02020603050405020304" charset="0"/>
                <a:cs typeface="Times New Roman" panose="02020603050405020304" charset="0"/>
              </a:rPr>
              <a:t>’</a:t>
            </a:r>
            <a:r>
              <a:rPr sz="3000">
                <a:latin typeface="Times New Roman" panose="02020603050405020304" charset="0"/>
                <a:cs typeface="Times New Roman" panose="02020603050405020304" charset="0"/>
              </a:rPr>
              <a:t>s no neat answer, but no mind, or memory, is </a:t>
            </a:r>
            <a:r>
              <a:rPr lang="en-US" sz="3000">
                <a:latin typeface="Times New Roman" panose="02020603050405020304" charset="0"/>
                <a:cs typeface="Times New Roman" panose="02020603050405020304" charset="0"/>
              </a:rPr>
              <a:t>______</a:t>
            </a:r>
            <a:r>
              <a:rPr sz="3000">
                <a:latin typeface="Times New Roman" panose="02020603050405020304" charset="0"/>
                <a:cs typeface="Times New Roman" panose="02020603050405020304" charset="0"/>
              </a:rPr>
              <a:t>. The only way we’ll get to the bottom of déjà vu is to experience it all over again. (</a:t>
            </a:r>
            <a:r>
              <a:rPr lang="en-US" sz="3000">
                <a:latin typeface="Times New Roman" panose="02020603050405020304" charset="0"/>
                <a:cs typeface="Times New Roman" panose="02020603050405020304" charset="0"/>
              </a:rPr>
              <a:t>“</a:t>
            </a:r>
            <a:r>
              <a:rPr sz="3000">
                <a:latin typeface="Times New Roman" panose="02020603050405020304" charset="0"/>
                <a:cs typeface="Times New Roman" panose="02020603050405020304" charset="0"/>
              </a:rPr>
              <a:t>Oh, man.</a:t>
            </a:r>
            <a:r>
              <a:rPr lang="en-US" sz="3000">
                <a:latin typeface="Times New Roman" panose="02020603050405020304" charset="0"/>
                <a:cs typeface="Times New Roman" panose="02020603050405020304" charset="0"/>
              </a:rPr>
              <a:t>”</a:t>
            </a:r>
            <a:r>
              <a:rPr sz="3000">
                <a:latin typeface="Times New Roman" panose="02020603050405020304" charset="0"/>
                <a:cs typeface="Times New Roman" panose="02020603050405020304" charset="0"/>
              </a:rPr>
              <a:t>) Yeah, I could</a:t>
            </a:r>
            <a:r>
              <a:rPr lang="en-US" sz="3000">
                <a:latin typeface="Times New Roman" panose="02020603050405020304" charset="0"/>
                <a:cs typeface="Times New Roman" panose="02020603050405020304" charset="0"/>
              </a:rPr>
              <a:t>’</a:t>
            </a:r>
            <a:r>
              <a:rPr sz="3000">
                <a:latin typeface="Times New Roman" panose="02020603050405020304" charset="0"/>
                <a:cs typeface="Times New Roman" panose="02020603050405020304" charset="0"/>
              </a:rPr>
              <a:t>ve. Stay curious.</a:t>
            </a:r>
            <a:endParaRPr sz="30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305" name="标题 12"/>
          <p:cNvSpPr txBox="1">
            <a:spLocks noGrp="1"/>
          </p:cNvSpPr>
          <p:nvPr>
            <p:ph type="title"/>
          </p:nvPr>
        </p:nvSpPr>
        <p:spPr>
          <a:xfrm>
            <a:off x="2234565" y="19050"/>
            <a:ext cx="6069965" cy="524510"/>
          </a:xfrm>
          <a:prstGeom prst="rect">
            <a:avLst/>
          </a:prstGeom>
        </p:spPr>
        <p:txBody>
          <a:bodyPr>
            <a:normAutofit/>
          </a:bodyPr>
          <a:lstStyle/>
          <a:p>
            <a:pPr>
              <a:lnSpc>
                <a:spcPct val="100000"/>
              </a:lnSpc>
              <a:defRPr sz="2400" b="1">
                <a:solidFill>
                  <a:schemeClr val="accent2"/>
                </a:solidFill>
                <a:latin typeface="微软雅黑" panose="020B0503020204020204" charset="-122"/>
                <a:ea typeface="微软雅黑" panose="020B0503020204020204" charset="-122"/>
                <a:cs typeface="微软雅黑" panose="020B0503020204020204" charset="-122"/>
                <a:sym typeface="微软雅黑" panose="020B0503020204020204" charset="-122"/>
              </a:defRPr>
            </a:pPr>
            <a:r>
              <a:rPr lang="en-US" sz="2800">
                <a:latin typeface="Times New Roman" panose="02020603050405020304" charset="0"/>
                <a:cs typeface="Times New Roman" panose="02020603050405020304" charset="0"/>
              </a:rPr>
              <a:t>PBS Digital Studios: What is déjà vu?</a:t>
            </a:r>
            <a:endParaRPr lang="en-US" sz="2800">
              <a:latin typeface="Times New Roman" panose="02020603050405020304" charset="0"/>
              <a:cs typeface="Times New Roman" panose="02020603050405020304" charset="0"/>
            </a:endParaRPr>
          </a:p>
        </p:txBody>
      </p:sp>
      <p:sp>
        <p:nvSpPr>
          <p:cNvPr id="306" name="文本框 3"/>
          <p:cNvSpPr txBox="1"/>
          <p:nvPr/>
        </p:nvSpPr>
        <p:spPr>
          <a:xfrm>
            <a:off x="7535545" y="4725034"/>
            <a:ext cx="2113915" cy="553085"/>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latin typeface="Times New Roman" panose="02020603050405020304" charset="0"/>
                <a:cs typeface="Times New Roman" panose="02020603050405020304" charset="0"/>
                <a:sym typeface="+mn-ea"/>
              </a:rPr>
              <a:t>explanations </a:t>
            </a:r>
            <a:endParaRPr sz="3000">
              <a:latin typeface="Times New Roman" panose="02020603050405020304" charset="0"/>
              <a:cs typeface="Times New Roman" panose="02020603050405020304" charset="0"/>
              <a:sym typeface="+mn-ea"/>
            </a:endParaRPr>
          </a:p>
        </p:txBody>
      </p:sp>
      <p:sp>
        <p:nvSpPr>
          <p:cNvPr id="307" name="文本框 4"/>
          <p:cNvSpPr txBox="1"/>
          <p:nvPr/>
        </p:nvSpPr>
        <p:spPr>
          <a:xfrm>
            <a:off x="3071494" y="621029"/>
            <a:ext cx="2113916" cy="553085"/>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latin typeface="Times New Roman" panose="02020603050405020304" charset="0"/>
                <a:cs typeface="Times New Roman" panose="02020603050405020304" charset="0"/>
                <a:sym typeface="+mn-ea"/>
              </a:rPr>
              <a:t>malfunction </a:t>
            </a:r>
            <a:endParaRPr sz="3000">
              <a:latin typeface="Times New Roman" panose="02020603050405020304" charset="0"/>
              <a:cs typeface="Times New Roman" panose="02020603050405020304" charset="0"/>
              <a:sym typeface="+mn-ea"/>
            </a:endParaRPr>
          </a:p>
        </p:txBody>
      </p:sp>
      <p:sp>
        <p:nvSpPr>
          <p:cNvPr id="308" name="文本框 9"/>
          <p:cNvSpPr txBox="1"/>
          <p:nvPr/>
        </p:nvSpPr>
        <p:spPr>
          <a:xfrm>
            <a:off x="4942840" y="1557020"/>
            <a:ext cx="1657985" cy="553085"/>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latin typeface="Times New Roman" panose="02020603050405020304" charset="0"/>
                <a:cs typeface="Times New Roman" panose="02020603050405020304" charset="0"/>
                <a:sym typeface="+mn-ea"/>
              </a:rPr>
              <a:t>Skip </a:t>
            </a:r>
            <a:endParaRPr sz="3000">
              <a:latin typeface="Times New Roman" panose="02020603050405020304" charset="0"/>
              <a:cs typeface="Times New Roman" panose="02020603050405020304" charset="0"/>
              <a:sym typeface="+mn-ea"/>
            </a:endParaRPr>
          </a:p>
        </p:txBody>
      </p:sp>
      <p:sp>
        <p:nvSpPr>
          <p:cNvPr id="309" name="文本框 10"/>
          <p:cNvSpPr txBox="1"/>
          <p:nvPr/>
        </p:nvSpPr>
        <p:spPr>
          <a:xfrm>
            <a:off x="3791585" y="1990089"/>
            <a:ext cx="2113915" cy="553085"/>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latin typeface="Times New Roman" panose="02020603050405020304" charset="0"/>
                <a:cs typeface="Times New Roman" panose="02020603050405020304" charset="0"/>
                <a:sym typeface="+mn-ea"/>
              </a:rPr>
              <a:t>old ones</a:t>
            </a:r>
            <a:endParaRPr sz="3000">
              <a:latin typeface="Times New Roman" panose="02020603050405020304" charset="0"/>
              <a:cs typeface="Times New Roman" panose="02020603050405020304" charset="0"/>
              <a:sym typeface="+mn-ea"/>
            </a:endParaRPr>
          </a:p>
        </p:txBody>
      </p:sp>
      <p:sp>
        <p:nvSpPr>
          <p:cNvPr id="310" name="文本框 11"/>
          <p:cNvSpPr txBox="1"/>
          <p:nvPr/>
        </p:nvSpPr>
        <p:spPr>
          <a:xfrm>
            <a:off x="8688069" y="1989454"/>
            <a:ext cx="2113916" cy="553085"/>
          </a:xfrm>
          <a:prstGeom prst="rect">
            <a:avLst/>
          </a:prstGeom>
          <a:ln w="12700">
            <a:miter lim="400000"/>
          </a:ln>
        </p:spPr>
        <p:txBody>
          <a:bodyPr lIns="45719" rIns="45719">
            <a:spAutoFit/>
          </a:bodyPr>
          <a:lstStyle/>
          <a:p>
            <a: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pPr>
            <a:r>
              <a:rPr sz="3000">
                <a:latin typeface="Times New Roman" panose="02020603050405020304" charset="0"/>
                <a:cs typeface="Times New Roman" panose="02020603050405020304" charset="0"/>
                <a:sym typeface="+mn-ea"/>
              </a:rPr>
              <a:t>focus on </a:t>
            </a:r>
            <a:endParaRPr sz="3000">
              <a:solidFill>
                <a:srgbClr val="000000"/>
              </a:solidFill>
              <a:latin typeface="Times New Roman" panose="02020603050405020304" charset="0"/>
              <a:cs typeface="Times New Roman" panose="02020603050405020304" charset="0"/>
              <a:sym typeface="+mn-ea"/>
            </a:endParaRPr>
          </a:p>
        </p:txBody>
      </p:sp>
      <p:sp>
        <p:nvSpPr>
          <p:cNvPr id="311" name="文本框 13"/>
          <p:cNvSpPr txBox="1"/>
          <p:nvPr/>
        </p:nvSpPr>
        <p:spPr>
          <a:xfrm>
            <a:off x="4942840" y="3860799"/>
            <a:ext cx="3351530" cy="553085"/>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latin typeface="Times New Roman" panose="02020603050405020304" charset="0"/>
                <a:cs typeface="Times New Roman" panose="02020603050405020304" charset="0"/>
                <a:sym typeface="+mn-ea"/>
              </a:rPr>
              <a:t>familiarity</a:t>
            </a:r>
            <a:endParaRPr sz="3000">
              <a:latin typeface="Times New Roman" panose="02020603050405020304" charset="0"/>
              <a:cs typeface="Times New Roman" panose="02020603050405020304" charset="0"/>
              <a:sym typeface="+mn-ea"/>
            </a:endParaRPr>
          </a:p>
        </p:txBody>
      </p:sp>
      <p:sp>
        <p:nvSpPr>
          <p:cNvPr id="312" name="文本框 14"/>
          <p:cNvSpPr txBox="1"/>
          <p:nvPr/>
        </p:nvSpPr>
        <p:spPr>
          <a:xfrm>
            <a:off x="6094730" y="2493010"/>
            <a:ext cx="4606925" cy="553085"/>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latin typeface="Times New Roman" panose="02020603050405020304" charset="0"/>
                <a:cs typeface="Times New Roman" panose="02020603050405020304" charset="0"/>
                <a:sym typeface="+mn-ea"/>
              </a:rPr>
              <a:t>drifts to the unconscious</a:t>
            </a:r>
            <a:endParaRPr sz="3000">
              <a:latin typeface="Times New Roman" panose="02020603050405020304" charset="0"/>
              <a:cs typeface="Times New Roman" panose="02020603050405020304" charset="0"/>
              <a:sym typeface="+mn-ea"/>
            </a:endParaRPr>
          </a:p>
        </p:txBody>
      </p:sp>
      <p:sp>
        <p:nvSpPr>
          <p:cNvPr id="313" name="文本框 15"/>
          <p:cNvSpPr txBox="1"/>
          <p:nvPr/>
        </p:nvSpPr>
        <p:spPr>
          <a:xfrm>
            <a:off x="4832985" y="4293235"/>
            <a:ext cx="3129280" cy="553085"/>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3000">
                <a:latin typeface="Times New Roman" panose="02020603050405020304" charset="0"/>
                <a:cs typeface="Times New Roman" panose="02020603050405020304" charset="0"/>
                <a:sym typeface="+mn-ea"/>
              </a:rPr>
              <a:t>remain unkonwn</a:t>
            </a:r>
            <a:endParaRPr lang="en-US" sz="3000">
              <a:latin typeface="Times New Roman" panose="02020603050405020304" charset="0"/>
              <a:cs typeface="Times New Roman" panose="02020603050405020304" charset="0"/>
              <a:sym typeface="+mn-ea"/>
            </a:endParaRPr>
          </a:p>
        </p:txBody>
      </p:sp>
      <p:sp>
        <p:nvSpPr>
          <p:cNvPr id="314" name="文本框 17"/>
          <p:cNvSpPr txBox="1"/>
          <p:nvPr/>
        </p:nvSpPr>
        <p:spPr>
          <a:xfrm>
            <a:off x="1847215" y="5685790"/>
            <a:ext cx="2138680" cy="553085"/>
          </a:xfrm>
          <a:prstGeom prst="rect">
            <a:avLst/>
          </a:prstGeom>
          <a:ln w="12700">
            <a:miter lim="400000"/>
          </a:ln>
        </p:spPr>
        <p:txBody>
          <a:bodyPr wrap="square"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sz="3000">
                <a:latin typeface="Times New Roman" panose="02020603050405020304" charset="0"/>
                <a:cs typeface="Times New Roman" panose="02020603050405020304" charset="0"/>
                <a:sym typeface="+mn-ea"/>
              </a:rPr>
              <a:t>perfect</a:t>
            </a:r>
            <a:endParaRPr sz="3000">
              <a:latin typeface="Times New Roman" panose="02020603050405020304" charset="0"/>
              <a:cs typeface="Times New Roman" panose="02020603050405020304" charset="0"/>
              <a:sym typeface="+mn-ea"/>
            </a:endParaRPr>
          </a:p>
        </p:txBody>
      </p:sp>
      <p:sp>
        <p:nvSpPr>
          <p:cNvPr id="315" name="文本框 18"/>
          <p:cNvSpPr txBox="1"/>
          <p:nvPr/>
        </p:nvSpPr>
        <p:spPr>
          <a:xfrm>
            <a:off x="2639060" y="2925445"/>
            <a:ext cx="3098801" cy="553085"/>
          </a:xfrm>
          <a:prstGeom prst="rect">
            <a:avLst/>
          </a:prstGeom>
          <a:ln w="12700">
            <a:miter lim="400000"/>
          </a:ln>
        </p:spPr>
        <p:txBody>
          <a:bodyPr lIns="45719" rIns="45719">
            <a:spAutoFit/>
          </a:bodyPr>
          <a:lstStyle>
            <a:lvl1pPr>
              <a:defRPr sz="25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sz="3000">
                <a:latin typeface="Times New Roman" panose="02020603050405020304" charset="0"/>
                <a:cs typeface="Times New Roman" panose="02020603050405020304" charset="0"/>
                <a:sym typeface="+mn-ea"/>
              </a:rPr>
              <a:t>reality</a:t>
            </a:r>
            <a:endParaRPr lang="en-US" sz="3000">
              <a:latin typeface="Times New Roman" panose="02020603050405020304" charset="0"/>
              <a:cs typeface="Times New Roman" panose="02020603050405020304" charset="0"/>
              <a:sym typeface="+mn-ea"/>
            </a:endParaRPr>
          </a:p>
        </p:txBody>
      </p:sp>
      <p:sp>
        <p:nvSpPr>
          <p:cNvPr id="316" name="文本框 16"/>
          <p:cNvSpPr txBox="1"/>
          <p:nvPr/>
        </p:nvSpPr>
        <p:spPr>
          <a:xfrm>
            <a:off x="0" y="0"/>
            <a:ext cx="1898015"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听力填空</a:t>
            </a:r>
            <a:r>
              <a:rPr lang="en-US"/>
              <a:t> 3</a:t>
            </a:r>
            <a:endParaRPr lang="en-US"/>
          </a:p>
        </p:txBody>
      </p:sp>
      <p:pic>
        <p:nvPicPr>
          <p:cNvPr id="2" name="Part III PBS趣味科普 什么是似曾相识">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24285" y="609282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3" nodeType="clickEffect">
                                  <p:stCondLst>
                                    <p:cond delay="0"/>
                                  </p:stCondLst>
                                  <p:childTnLst>
                                    <p:set>
                                      <p:cBhvr>
                                        <p:cTn id="6" dur="indefinite" fill="hold"/>
                                        <p:tgtEl>
                                          <p:spTgt spid="307"/>
                                        </p:tgtEl>
                                        <p:attrNameLst>
                                          <p:attrName>style.visibility</p:attrName>
                                        </p:attrNameLst>
                                      </p:cBhvr>
                                      <p:to>
                                        <p:strVal val="visible"/>
                                      </p:to>
                                    </p:set>
                                    <p:animEffect transition="in" filter="blinds(horizontal)">
                                      <p:cBhvr>
                                        <p:cTn id="7" dur="500"/>
                                        <p:tgtEl>
                                          <p:spTgt spid="30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4" nodeType="clickEffect">
                                  <p:stCondLst>
                                    <p:cond delay="0"/>
                                  </p:stCondLst>
                                  <p:childTnLst>
                                    <p:set>
                                      <p:cBhvr>
                                        <p:cTn id="11" dur="indefinite" fill="hold"/>
                                        <p:tgtEl>
                                          <p:spTgt spid="308"/>
                                        </p:tgtEl>
                                        <p:attrNameLst>
                                          <p:attrName>style.visibility</p:attrName>
                                        </p:attrNameLst>
                                      </p:cBhvr>
                                      <p:to>
                                        <p:strVal val="visible"/>
                                      </p:to>
                                    </p:set>
                                    <p:animEffect transition="in" filter="blinds(horizontal)">
                                      <p:cBhvr>
                                        <p:cTn id="12" dur="500"/>
                                        <p:tgtEl>
                                          <p:spTgt spid="30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5" nodeType="clickEffect">
                                  <p:stCondLst>
                                    <p:cond delay="0"/>
                                  </p:stCondLst>
                                  <p:childTnLst>
                                    <p:set>
                                      <p:cBhvr>
                                        <p:cTn id="16" dur="indefinite" fill="hold"/>
                                        <p:tgtEl>
                                          <p:spTgt spid="309"/>
                                        </p:tgtEl>
                                        <p:attrNameLst>
                                          <p:attrName>style.visibility</p:attrName>
                                        </p:attrNameLst>
                                      </p:cBhvr>
                                      <p:to>
                                        <p:strVal val="visible"/>
                                      </p:to>
                                    </p:set>
                                    <p:animEffect transition="in" filter="blinds(horizontal)">
                                      <p:cBhvr>
                                        <p:cTn id="17" dur="500"/>
                                        <p:tgtEl>
                                          <p:spTgt spid="30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6" nodeType="clickEffect">
                                  <p:stCondLst>
                                    <p:cond delay="0"/>
                                  </p:stCondLst>
                                  <p:childTnLst>
                                    <p:set>
                                      <p:cBhvr>
                                        <p:cTn id="21" dur="indefinite" fill="hold"/>
                                        <p:tgtEl>
                                          <p:spTgt spid="310"/>
                                        </p:tgtEl>
                                        <p:attrNameLst>
                                          <p:attrName>style.visibility</p:attrName>
                                        </p:attrNameLst>
                                      </p:cBhvr>
                                      <p:to>
                                        <p:strVal val="visible"/>
                                      </p:to>
                                    </p:set>
                                    <p:animEffect transition="in" filter="blinds(horizontal)">
                                      <p:cBhvr>
                                        <p:cTn id="22" dur="500"/>
                                        <p:tgtEl>
                                          <p:spTgt spid="3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8" nodeType="clickEffect">
                                  <p:stCondLst>
                                    <p:cond delay="0"/>
                                  </p:stCondLst>
                                  <p:childTnLst>
                                    <p:set>
                                      <p:cBhvr>
                                        <p:cTn id="26" dur="indefinite" fill="hold"/>
                                        <p:tgtEl>
                                          <p:spTgt spid="312"/>
                                        </p:tgtEl>
                                        <p:attrNameLst>
                                          <p:attrName>style.visibility</p:attrName>
                                        </p:attrNameLst>
                                      </p:cBhvr>
                                      <p:to>
                                        <p:strVal val="visible"/>
                                      </p:to>
                                    </p:set>
                                    <p:animEffect transition="in" filter="blinds(horizontal)">
                                      <p:cBhvr>
                                        <p:cTn id="27" dur="500"/>
                                        <p:tgtEl>
                                          <p:spTgt spid="31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11" nodeType="clickEffect">
                                  <p:stCondLst>
                                    <p:cond delay="0"/>
                                  </p:stCondLst>
                                  <p:childTnLst>
                                    <p:set>
                                      <p:cBhvr>
                                        <p:cTn id="31" dur="indefinite" fill="hold"/>
                                        <p:tgtEl>
                                          <p:spTgt spid="315"/>
                                        </p:tgtEl>
                                        <p:attrNameLst>
                                          <p:attrName>style.visibility</p:attrName>
                                        </p:attrNameLst>
                                      </p:cBhvr>
                                      <p:to>
                                        <p:strVal val="visible"/>
                                      </p:to>
                                    </p:set>
                                    <p:animEffect transition="in" filter="blinds(horizontal)">
                                      <p:cBhvr>
                                        <p:cTn id="32" dur="500"/>
                                        <p:tgtEl>
                                          <p:spTgt spid="315"/>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7" nodeType="clickEffect">
                                  <p:stCondLst>
                                    <p:cond delay="0"/>
                                  </p:stCondLst>
                                  <p:childTnLst>
                                    <p:set>
                                      <p:cBhvr>
                                        <p:cTn id="36" dur="indefinite" fill="hold"/>
                                        <p:tgtEl>
                                          <p:spTgt spid="311"/>
                                        </p:tgtEl>
                                        <p:attrNameLst>
                                          <p:attrName>style.visibility</p:attrName>
                                        </p:attrNameLst>
                                      </p:cBhvr>
                                      <p:to>
                                        <p:strVal val="visible"/>
                                      </p:to>
                                    </p:set>
                                    <p:animEffect transition="in" filter="blinds(horizontal)">
                                      <p:cBhvr>
                                        <p:cTn id="37" dur="500"/>
                                        <p:tgtEl>
                                          <p:spTgt spid="31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9" nodeType="clickEffect">
                                  <p:stCondLst>
                                    <p:cond delay="0"/>
                                  </p:stCondLst>
                                  <p:childTnLst>
                                    <p:set>
                                      <p:cBhvr>
                                        <p:cTn id="41" dur="indefinite" fill="hold"/>
                                        <p:tgtEl>
                                          <p:spTgt spid="313"/>
                                        </p:tgtEl>
                                        <p:attrNameLst>
                                          <p:attrName>style.visibility</p:attrName>
                                        </p:attrNameLst>
                                      </p:cBhvr>
                                      <p:to>
                                        <p:strVal val="visible"/>
                                      </p:to>
                                    </p:set>
                                    <p:animEffect transition="in" filter="blinds(horizontal)">
                                      <p:cBhvr>
                                        <p:cTn id="42" dur="500"/>
                                        <p:tgtEl>
                                          <p:spTgt spid="31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2" nodeType="clickEffect">
                                  <p:stCondLst>
                                    <p:cond delay="0"/>
                                  </p:stCondLst>
                                  <p:childTnLst>
                                    <p:set>
                                      <p:cBhvr>
                                        <p:cTn id="46" dur="indefinite" fill="hold"/>
                                        <p:tgtEl>
                                          <p:spTgt spid="306"/>
                                        </p:tgtEl>
                                        <p:attrNameLst>
                                          <p:attrName>style.visibility</p:attrName>
                                        </p:attrNameLst>
                                      </p:cBhvr>
                                      <p:to>
                                        <p:strVal val="visible"/>
                                      </p:to>
                                    </p:set>
                                    <p:animEffect transition="in" filter="blinds(horizontal)">
                                      <p:cBhvr>
                                        <p:cTn id="47" dur="500"/>
                                        <p:tgtEl>
                                          <p:spTgt spid="30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10" nodeType="clickEffect">
                                  <p:stCondLst>
                                    <p:cond delay="0"/>
                                  </p:stCondLst>
                                  <p:childTnLst>
                                    <p:set>
                                      <p:cBhvr>
                                        <p:cTn id="51" dur="indefinite" fill="hold"/>
                                        <p:tgtEl>
                                          <p:spTgt spid="314"/>
                                        </p:tgtEl>
                                        <p:attrNameLst>
                                          <p:attrName>style.visibility</p:attrName>
                                        </p:attrNameLst>
                                      </p:cBhvr>
                                      <p:to>
                                        <p:strVal val="visible"/>
                                      </p:to>
                                    </p:set>
                                    <p:animEffect transition="in" filter="blinds(horizontal)">
                                      <p:cBhvr>
                                        <p:cTn id="52" dur="500"/>
                                        <p:tgtEl>
                                          <p:spTgt spid="3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53" fill="hold" display="0">
                  <p:stCondLst>
                    <p:cond delay="indefinite"/>
                  </p:stCondLst>
                </p:cTn>
                <p:tgtEl>
                  <p:spTgt spid="304"/>
                </p:tgtEl>
              </p:cMediaNode>
            </p:audio>
            <p:audio>
              <p:cMediaNode>
                <p:cTn id="54" fill="hold" display="1">
                  <p:stCondLst>
                    <p:cond delay="indefinite"/>
                  </p:stCondLst>
                  <p:endCondLst>
                    <p:cond evt="onStopAudio" delay="0">
                      <p:tgtEl>
                        <p:sldTgt/>
                      </p:tgtEl>
                    </p:cond>
                  </p:endCondLst>
                </p:cTn>
                <p:tgtEl>
                  <p:spTgt spid="2"/>
                </p:tgtEl>
              </p:cMediaNode>
            </p:audio>
          </p:childTnLst>
        </p:cTn>
      </p:par>
    </p:tnLst>
    <p:bldLst>
      <p:bldP spid="306" grpId="2" animBg="1" advAuto="0"/>
      <p:bldP spid="307" grpId="3" animBg="1" advAuto="0"/>
      <p:bldP spid="308" grpId="4" animBg="1" advAuto="0"/>
      <p:bldP spid="309" grpId="5" animBg="1" advAuto="0"/>
      <p:bldP spid="310" grpId="6" animBg="1" advAuto="0"/>
      <p:bldP spid="311" grpId="7" animBg="1" advAuto="0"/>
      <p:bldP spid="312" grpId="8" animBg="1" advAuto="0"/>
      <p:bldP spid="313" grpId="9" animBg="1" advAuto="0"/>
      <p:bldP spid="314" grpId="10" animBg="1" advAuto="0"/>
      <p:bldP spid="315" grpId="11" animBg="1" advAuto="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文本框 3"/>
          <p:cNvSpPr txBox="1"/>
          <p:nvPr/>
        </p:nvSpPr>
        <p:spPr>
          <a:xfrm>
            <a:off x="20955" y="577850"/>
            <a:ext cx="12131675" cy="5045710"/>
          </a:xfrm>
          <a:prstGeom prst="rect">
            <a:avLst/>
          </a:prstGeom>
          <a:ln w="12700">
            <a:miter lim="400000"/>
          </a:ln>
        </p:spPr>
        <p:txBody>
          <a:bodyPr wrap="square" lIns="45719" rIns="45719">
            <a:spAutoFit/>
          </a:bodyPr>
          <a:lstStyle/>
          <a:p>
            <a:pPr>
              <a:lnSpc>
                <a:spcPct val="90000"/>
              </a:lnSpc>
              <a:spcBef>
                <a:spcPts val="1000"/>
              </a:spcBef>
              <a:defRPr sz="2800">
                <a:latin typeface="Times New Roman" panose="02020603050405020304"/>
                <a:ea typeface="Times New Roman" panose="02020603050405020304"/>
                <a:cs typeface="Times New Roman" panose="02020603050405020304"/>
                <a:sym typeface="Times New Roman" panose="02020603050405020304"/>
              </a:defRPr>
            </a:pPr>
            <a:r>
              <a:t>1. </a:t>
            </a:r>
            <a:r>
              <a:rPr lang="en-US">
                <a:solidFill>
                  <a:srgbClr val="3333FF"/>
                </a:solidFill>
              </a:rPr>
              <a:t>flag</a:t>
            </a:r>
            <a:r>
              <a:t>: to </a:t>
            </a:r>
            <a:r>
              <a:rPr lang="en-US"/>
              <a:t>put a special mark next to information that you think is important</a:t>
            </a:r>
            <a:endParaRPr lang="en-US"/>
          </a:p>
          <a:p>
            <a:pPr>
              <a:lnSpc>
                <a:spcPct val="90000"/>
              </a:lnSpc>
              <a:spcBef>
                <a:spcPts val="1000"/>
              </a:spcBef>
              <a:defRPr sz="2800">
                <a:latin typeface="Times New Roman" panose="02020603050405020304"/>
                <a:ea typeface="Times New Roman" panose="02020603050405020304"/>
                <a:cs typeface="Times New Roman" panose="02020603050405020304"/>
                <a:sym typeface="Times New Roman" panose="02020603050405020304"/>
              </a:defRPr>
            </a:pPr>
            <a:r>
              <a:rPr lang="en-US"/>
              <a:t>  </a:t>
            </a:r>
            <a:r>
              <a:t>  </a:t>
            </a:r>
            <a:r>
              <a:rPr lang="zh-CN">
                <a:latin typeface="华文中宋" panose="02010600040101010101" charset="-122"/>
                <a:ea typeface="华文中宋" panose="02010600040101010101" charset="-122"/>
              </a:rPr>
              <a:t>标识（重要处）</a:t>
            </a:r>
            <a:endParaRPr>
              <a:latin typeface="华文中宋" panose="02010600040101010101" charset="-122"/>
              <a:ea typeface="华文中宋" panose="02010600040101010101" charset="-122"/>
              <a:cs typeface="华文中宋" panose="02010600040101010101" charset="-122"/>
              <a:sym typeface="华文中宋" panose="02010600040101010101" charset="-122"/>
            </a:endParaRPr>
          </a:p>
          <a:p>
            <a:pPr marL="457200" indent="-457200">
              <a:lnSpc>
                <a:spcPct val="90000"/>
              </a:lnSpc>
              <a:spcBef>
                <a:spcPts val="1000"/>
              </a:spcBef>
              <a:buSzPct val="100000"/>
              <a:buChar char="✓"/>
              <a:defRPr sz="2800">
                <a:latin typeface="Times New Roman" panose="02020603050405020304"/>
                <a:ea typeface="Times New Roman" panose="02020603050405020304"/>
                <a:cs typeface="Times New Roman" panose="02020603050405020304"/>
                <a:sym typeface="Times New Roman" panose="02020603050405020304"/>
              </a:defRPr>
            </a:pPr>
            <a:r>
              <a:rPr lang="en-US"/>
              <a:t>I’ve flagged the paragraphs that we need to look at in more detail</a:t>
            </a:r>
            <a:r>
              <a:t>. </a:t>
            </a:r>
          </a:p>
          <a:p>
            <a:pPr>
              <a:lnSpc>
                <a:spcPct val="90000"/>
              </a:lnSpc>
              <a:spcBef>
                <a:spcPts val="1000"/>
              </a:spcBef>
              <a:defRPr sz="2800">
                <a:latin typeface="Times New Roman" panose="02020603050405020304"/>
                <a:ea typeface="Times New Roman" panose="02020603050405020304"/>
                <a:cs typeface="Times New Roman" panose="02020603050405020304"/>
                <a:sym typeface="Times New Roman" panose="02020603050405020304"/>
              </a:defRPr>
            </a:pPr>
            <a:r>
              <a:t>      </a:t>
            </a:r>
            <a:r>
              <a:rPr lang="zh-CN">
                <a:latin typeface="华文中宋" panose="02010600040101010101" charset="-122"/>
                <a:ea typeface="华文中宋" panose="02010600040101010101" charset="-122"/>
                <a:cs typeface="华文中宋" panose="02010600040101010101" charset="-122"/>
                <a:sym typeface="华文中宋" panose="02010600040101010101" charset="-122"/>
              </a:rPr>
              <a:t>我已用特殊记号标出我们需要更详细考虑的段落</a:t>
            </a:r>
            <a:r>
              <a:rPr>
                <a:latin typeface="华文中宋" panose="02010600040101010101" charset="-122"/>
                <a:ea typeface="华文中宋" panose="02010600040101010101" charset="-122"/>
                <a:cs typeface="华文中宋" panose="02010600040101010101" charset="-122"/>
                <a:sym typeface="华文中宋" panose="02010600040101010101" charset="-122"/>
              </a:rPr>
              <a:t>。</a:t>
            </a:r>
            <a:r>
              <a:t> </a:t>
            </a:r>
          </a:p>
          <a:p>
            <a:pPr>
              <a:lnSpc>
                <a:spcPct val="90000"/>
              </a:lnSpc>
              <a:spcBef>
                <a:spcPts val="1000"/>
              </a:spcBef>
              <a:defRPr sz="2800">
                <a:latin typeface="Times New Roman" panose="02020603050405020304"/>
                <a:ea typeface="Times New Roman" panose="02020603050405020304"/>
                <a:cs typeface="Times New Roman" panose="02020603050405020304"/>
                <a:sym typeface="Times New Roman" panose="02020603050405020304"/>
              </a:defRPr>
            </a:pPr>
          </a:p>
          <a:p>
            <a:pPr>
              <a:lnSpc>
                <a:spcPct val="90000"/>
              </a:lnSpc>
              <a:spcBef>
                <a:spcPts val="1000"/>
              </a:spcBef>
              <a:defRPr sz="2800">
                <a:latin typeface="Times New Roman" panose="02020603050405020304"/>
                <a:ea typeface="Times New Roman" panose="02020603050405020304"/>
                <a:cs typeface="Times New Roman" panose="02020603050405020304"/>
                <a:sym typeface="Times New Roman" panose="02020603050405020304"/>
              </a:defRPr>
            </a:pPr>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r>
              <a:rPr sz="2800"/>
              <a:t>2</a:t>
            </a:r>
            <a:r>
              <a:t>. </a:t>
            </a:r>
            <a:r>
              <a:rPr lang="en-US" sz="2800">
                <a:solidFill>
                  <a:srgbClr val="3333FF"/>
                </a:solidFill>
              </a:rPr>
              <a:t>in the first place</a:t>
            </a:r>
            <a:r>
              <a:rPr sz="2800">
                <a:latin typeface="+mn-lt"/>
                <a:ea typeface="+mn-ea"/>
                <a:cs typeface="+mn-cs"/>
                <a:sym typeface="Helvetica"/>
              </a:rPr>
              <a:t>: </a:t>
            </a:r>
            <a:r>
              <a:rPr lang="en-US" sz="2800"/>
              <a:t>used at the end of a sentence to talk about why sth was done or whether it should have been done or not</a:t>
            </a:r>
            <a:r>
              <a:rPr sz="2800"/>
              <a:t>    </a:t>
            </a:r>
            <a:endParaRPr sz="2800"/>
          </a:p>
          <a:p>
            <a:pPr>
              <a:lnSpc>
                <a:spcPct val="90000"/>
              </a:lnSpc>
              <a:spcBef>
                <a:spcPts val="1000"/>
              </a:spcBef>
              <a:defRPr sz="3200">
                <a:latin typeface="Times New Roman" panose="02020603050405020304"/>
                <a:ea typeface="Times New Roman" panose="02020603050405020304"/>
                <a:cs typeface="Times New Roman" panose="02020603050405020304"/>
                <a:sym typeface="Times New Roman" panose="02020603050405020304"/>
              </a:defRPr>
            </a:pPr>
            <a:r>
              <a:rPr lang="zh-CN" sz="2800">
                <a:latin typeface="华文中宋" panose="02010600040101010101" charset="-122"/>
                <a:ea typeface="华文中宋" panose="02010600040101010101" charset="-122"/>
                <a:cs typeface="华文中宋" panose="02010600040101010101" charset="-122"/>
                <a:sym typeface="华文中宋" panose="02010600040101010101" charset="-122"/>
              </a:rPr>
              <a:t>（用于句尾，谈论某事为何或是否应该做）究竟；到底；当初</a:t>
            </a:r>
            <a:endParaRPr sz="2800"/>
          </a:p>
          <a:p>
            <a:pPr marL="457200" indent="-457200">
              <a:lnSpc>
                <a:spcPct val="90000"/>
              </a:lnSpc>
              <a:spcBef>
                <a:spcPts val="1000"/>
              </a:spcBef>
              <a:buSzPct val="100000"/>
              <a:buChar char="✓"/>
              <a:defRPr sz="2800">
                <a:latin typeface="Times New Roman" panose="02020603050405020304"/>
                <a:ea typeface="Times New Roman" panose="02020603050405020304"/>
                <a:cs typeface="Times New Roman" panose="02020603050405020304"/>
                <a:sym typeface="Times New Roman" panose="02020603050405020304"/>
              </a:defRPr>
            </a:pPr>
            <a:r>
              <a:rPr lang="en-US"/>
              <a:t>I should never have lied in the first place</a:t>
            </a:r>
            <a:r>
              <a:t>.</a:t>
            </a:r>
            <a:r>
              <a:rPr lang="en-US"/>
              <a:t>    </a:t>
            </a:r>
            <a:r>
              <a:rPr lang="zh-CN">
                <a:latin typeface="华文中宋" panose="02010600040101010101" charset="-122"/>
                <a:ea typeface="华文中宋" panose="02010600040101010101" charset="-122"/>
                <a:cs typeface="华文中宋" panose="02010600040101010101" charset="-122"/>
                <a:sym typeface="华文中宋" panose="02010600040101010101" charset="-122"/>
              </a:rPr>
              <a:t>我当初就不该撒谎。</a:t>
            </a:r>
            <a:endParaRPr lang="zh-CN">
              <a:latin typeface="华文中宋" panose="02010600040101010101" charset="-122"/>
              <a:ea typeface="华文中宋" panose="02010600040101010101" charset="-122"/>
              <a:cs typeface="华文中宋" panose="02010600040101010101" charset="-122"/>
              <a:sym typeface="华文中宋" panose="02010600040101010101" charset="-122"/>
            </a:endParaRPr>
          </a:p>
        </p:txBody>
      </p:sp>
      <p:sp>
        <p:nvSpPr>
          <p:cNvPr id="319" name="文本框 16"/>
          <p:cNvSpPr txBox="1"/>
          <p:nvPr/>
        </p:nvSpPr>
        <p:spPr>
          <a:xfrm>
            <a:off x="0" y="0"/>
            <a:ext cx="2323465" cy="520700"/>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熟词生义讲解</a:t>
            </a:r>
          </a:p>
        </p:txBody>
      </p:sp>
      <p:sp>
        <p:nvSpPr>
          <p:cNvPr id="320" name="文本框 1"/>
          <p:cNvSpPr txBox="1"/>
          <p:nvPr/>
        </p:nvSpPr>
        <p:spPr>
          <a:xfrm>
            <a:off x="171450" y="2565400"/>
            <a:ext cx="1553845" cy="520700"/>
          </a:xfrm>
          <a:prstGeom prst="rect">
            <a:avLst/>
          </a:prstGeom>
          <a:solidFill>
            <a:srgbClr val="0070C0"/>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翻译句子</a:t>
            </a:r>
          </a:p>
        </p:txBody>
      </p:sp>
      <p:sp>
        <p:nvSpPr>
          <p:cNvPr id="321" name="文本框 4"/>
          <p:cNvSpPr txBox="1"/>
          <p:nvPr/>
        </p:nvSpPr>
        <p:spPr>
          <a:xfrm>
            <a:off x="225425" y="5664200"/>
            <a:ext cx="1559560" cy="520700"/>
          </a:xfrm>
          <a:prstGeom prst="rect">
            <a:avLst/>
          </a:prstGeom>
          <a:solidFill>
            <a:srgbClr val="0070C0"/>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t>翻译句子</a:t>
            </a:r>
          </a:p>
        </p:txBody>
      </p:sp>
      <p:sp>
        <p:nvSpPr>
          <p:cNvPr id="322" name="文本框 5"/>
          <p:cNvSpPr txBox="1"/>
          <p:nvPr/>
        </p:nvSpPr>
        <p:spPr>
          <a:xfrm>
            <a:off x="171450" y="6221095"/>
            <a:ext cx="10113010" cy="520700"/>
          </a:xfrm>
          <a:prstGeom prst="rect">
            <a:avLst/>
          </a:prstGeom>
          <a:ln w="12700">
            <a:miter lim="400000"/>
          </a:ln>
        </p:spPr>
        <p:txBody>
          <a:bodyPr wrap="square"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t>I still don’t understand why you chose that name in the first place.</a:t>
            </a:r>
            <a:endParaRPr lang="en-US"/>
          </a:p>
        </p:txBody>
      </p:sp>
      <p:sp>
        <p:nvSpPr>
          <p:cNvPr id="323" name="文本框 7"/>
          <p:cNvSpPr txBox="1"/>
          <p:nvPr/>
        </p:nvSpPr>
        <p:spPr>
          <a:xfrm>
            <a:off x="1919605" y="2569845"/>
            <a:ext cx="7118350" cy="476885"/>
          </a:xfrm>
          <a:prstGeom prst="rect">
            <a:avLst/>
          </a:prstGeom>
          <a:ln w="12700">
            <a:miter lim="400000"/>
          </a:ln>
        </p:spPr>
        <p:txBody>
          <a:bodyPr wrap="square" lIns="45718" tIns="45718" rIns="45718" bIns="45718">
            <a:spAutoFit/>
          </a:bodyPr>
          <a:lstStyle>
            <a:lvl1pPr>
              <a:lnSpc>
                <a:spcPct val="90000"/>
              </a:lnSpc>
              <a:spcBef>
                <a:spcPts val="1000"/>
              </a:spcBef>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lang="zh-CN"/>
              <a:t>我标记了这篇论文的一部分待之后审核</a:t>
            </a:r>
            <a:r>
              <a:t>。</a:t>
            </a:r>
          </a:p>
        </p:txBody>
      </p:sp>
      <p:sp>
        <p:nvSpPr>
          <p:cNvPr id="324" name="文本框 8"/>
          <p:cNvSpPr txBox="1"/>
          <p:nvPr/>
        </p:nvSpPr>
        <p:spPr>
          <a:xfrm>
            <a:off x="191135" y="3098165"/>
            <a:ext cx="6492875" cy="520700"/>
          </a:xfrm>
          <a:prstGeom prst="rect">
            <a:avLst/>
          </a:prstGeom>
          <a:ln w="12700">
            <a:miter lim="400000"/>
          </a:ln>
        </p:spPr>
        <p:txBody>
          <a:bodyPr wrap="square" lIns="45718" tIns="45718" rIns="45718" bIns="45718">
            <a:spAutoFit/>
          </a:bodyPr>
          <a:lstStyle>
            <a:lvl1pPr>
              <a:defRPr sz="28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r>
              <a:rPr lang="en-US"/>
              <a:t>I </a:t>
            </a:r>
            <a:r>
              <a:t>flagg</a:t>
            </a:r>
            <a:r>
              <a:rPr lang="en-US"/>
              <a:t>ed</a:t>
            </a:r>
            <a:r>
              <a:t> parts of </a:t>
            </a:r>
            <a:r>
              <a:rPr lang="en-US"/>
              <a:t>the paper </a:t>
            </a:r>
            <a:r>
              <a:t>for later review.</a:t>
            </a:r>
          </a:p>
        </p:txBody>
      </p:sp>
      <p:sp>
        <p:nvSpPr>
          <p:cNvPr id="325" name="直接连接符 8"/>
          <p:cNvSpPr/>
          <p:nvPr/>
        </p:nvSpPr>
        <p:spPr>
          <a:xfrm flipV="1">
            <a:off x="225425" y="3590925"/>
            <a:ext cx="6309360" cy="635"/>
          </a:xfrm>
          <a:prstGeom prst="line">
            <a:avLst/>
          </a:prstGeom>
          <a:ln w="28575">
            <a:solidFill>
              <a:srgbClr val="000000"/>
            </a:solidFill>
            <a:miter/>
          </a:ln>
        </p:spPr>
        <p:txBody>
          <a:bodyPr lIns="45718" tIns="45718" rIns="45718" bIns="45718"/>
          <a:lstStyle/>
          <a:p/>
        </p:txBody>
      </p:sp>
      <p:sp>
        <p:nvSpPr>
          <p:cNvPr id="326" name="直接连接符 8"/>
          <p:cNvSpPr/>
          <p:nvPr/>
        </p:nvSpPr>
        <p:spPr>
          <a:xfrm>
            <a:off x="177165" y="6664325"/>
            <a:ext cx="9472930" cy="33655"/>
          </a:xfrm>
          <a:prstGeom prst="line">
            <a:avLst/>
          </a:prstGeom>
          <a:ln w="28575">
            <a:solidFill>
              <a:srgbClr val="000000"/>
            </a:solidFill>
            <a:miter/>
          </a:ln>
        </p:spPr>
        <p:txBody>
          <a:bodyPr lIns="45718" tIns="45718" rIns="45718" bIns="45718"/>
          <a:lstStyle/>
          <a:p/>
        </p:txBody>
      </p:sp>
      <p:sp>
        <p:nvSpPr>
          <p:cNvPr id="327" name="文本框 10"/>
          <p:cNvSpPr txBox="1"/>
          <p:nvPr/>
        </p:nvSpPr>
        <p:spPr>
          <a:xfrm>
            <a:off x="2007235" y="5708015"/>
            <a:ext cx="8824595" cy="476885"/>
          </a:xfrm>
          <a:prstGeom prst="rect">
            <a:avLst/>
          </a:prstGeom>
          <a:ln w="12700">
            <a:miter lim="400000"/>
          </a:ln>
        </p:spPr>
        <p:txBody>
          <a:bodyPr lIns="45718" tIns="45718" rIns="45718" bIns="45718">
            <a:spAutoFit/>
          </a:bodyPr>
          <a:lstStyle>
            <a:lvl1pPr>
              <a:lnSpc>
                <a:spcPct val="90000"/>
              </a:lnSpc>
              <a:spcBef>
                <a:spcPts val="1000"/>
              </a:spcBef>
              <a:defRPr sz="2800">
                <a:latin typeface="华文中宋" panose="02010600040101010101" charset="-122"/>
                <a:ea typeface="华文中宋" panose="02010600040101010101" charset="-122"/>
                <a:cs typeface="华文中宋" panose="02010600040101010101" charset="-122"/>
                <a:sym typeface="华文中宋" panose="02010600040101010101" charset="-122"/>
              </a:defRPr>
            </a:lvl1pPr>
          </a:lstStyle>
          <a:p>
            <a:r>
              <a:rPr lang="zh-CN"/>
              <a:t>我仍不明白，你究竟为什么取了这么个名字。</a:t>
            </a:r>
            <a:endParaRPr lang="zh-CN"/>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22" presetClass="entr" presetSubtype="4" fill="hold" grpId="1" nodeType="clickEffect">
                                  <p:stCondLst>
                                    <p:cond delay="0"/>
                                  </p:stCondLst>
                                  <p:childTnLst>
                                    <p:set>
                                      <p:cBhvr>
                                        <p:cTn id="6" dur="indefinite" fill="hold"/>
                                        <p:tgtEl>
                                          <p:spTgt spid="318">
                                            <p:txEl>
                                              <p:pRg st="2" end="2"/>
                                            </p:txEl>
                                          </p:spTgt>
                                        </p:tgtEl>
                                        <p:attrNameLst>
                                          <p:attrName>style.visibility</p:attrName>
                                        </p:attrNameLst>
                                      </p:cBhvr>
                                      <p:to>
                                        <p:strVal val="visible"/>
                                      </p:to>
                                    </p:set>
                                    <p:animEffect transition="in" filter="wipe(down)">
                                      <p:cBhvr>
                                        <p:cTn id="7" dur="500"/>
                                        <p:tgtEl>
                                          <p:spTgt spid="318">
                                            <p:txEl>
                                              <p:pRg st="2" end="2"/>
                                            </p:txEl>
                                          </p:spTgt>
                                        </p:tgtEl>
                                      </p:cBhvr>
                                    </p:animEffect>
                                  </p:childTnLst>
                                </p:cTn>
                              </p:par>
                              <p:par>
                                <p:cTn id="8" presetID="22" presetClass="entr" presetSubtype="4" fill="hold" grpId="1" nodeType="withEffect">
                                  <p:stCondLst>
                                    <p:cond delay="0"/>
                                  </p:stCondLst>
                                  <p:childTnLst>
                                    <p:set>
                                      <p:cBhvr>
                                        <p:cTn id="9" dur="indefinite" fill="hold"/>
                                        <p:tgtEl>
                                          <p:spTgt spid="318">
                                            <p:txEl>
                                              <p:pRg st="3" end="3"/>
                                            </p:txEl>
                                          </p:spTgt>
                                        </p:tgtEl>
                                        <p:attrNameLst>
                                          <p:attrName>style.visibility</p:attrName>
                                        </p:attrNameLst>
                                      </p:cBhvr>
                                      <p:to>
                                        <p:strVal val="visible"/>
                                      </p:to>
                                    </p:set>
                                    <p:animEffect transition="in" filter="wipe(down)">
                                      <p:cBhvr>
                                        <p:cTn id="10" dur="500"/>
                                        <p:tgtEl>
                                          <p:spTgt spid="318">
                                            <p:txEl>
                                              <p:pRg st="3" end="3"/>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2" nodeType="clickEffect">
                                  <p:stCondLst>
                                    <p:cond delay="0"/>
                                  </p:stCondLst>
                                  <p:childTnLst>
                                    <p:set>
                                      <p:cBhvr>
                                        <p:cTn id="14" dur="indefinite" fill="hold"/>
                                        <p:tgtEl>
                                          <p:spTgt spid="320"/>
                                        </p:tgtEl>
                                        <p:attrNameLst>
                                          <p:attrName>style.visibility</p:attrName>
                                        </p:attrNameLst>
                                      </p:cBhvr>
                                      <p:to>
                                        <p:strVal val="visible"/>
                                      </p:to>
                                    </p:set>
                                    <p:animEffect transition="in" filter="wipe(down)">
                                      <p:cBhvr>
                                        <p:cTn id="15" dur="500"/>
                                        <p:tgtEl>
                                          <p:spTgt spid="320"/>
                                        </p:tgtEl>
                                      </p:cBhvr>
                                    </p:animEffect>
                                  </p:childTnLst>
                                </p:cTn>
                              </p:par>
                              <p:par>
                                <p:cTn id="16" presetID="22" presetClass="entr" presetSubtype="4" fill="hold" grpId="3" nodeType="withEffect">
                                  <p:stCondLst>
                                    <p:cond delay="0"/>
                                  </p:stCondLst>
                                  <p:childTnLst>
                                    <p:set>
                                      <p:cBhvr>
                                        <p:cTn id="17" dur="indefinite" fill="hold"/>
                                        <p:tgtEl>
                                          <p:spTgt spid="323"/>
                                        </p:tgtEl>
                                        <p:attrNameLst>
                                          <p:attrName>style.visibility</p:attrName>
                                        </p:attrNameLst>
                                      </p:cBhvr>
                                      <p:to>
                                        <p:strVal val="visible"/>
                                      </p:to>
                                    </p:set>
                                    <p:animEffect transition="in" filter="wipe(down)">
                                      <p:cBhvr>
                                        <p:cTn id="18" dur="500"/>
                                        <p:tgtEl>
                                          <p:spTgt spid="323"/>
                                        </p:tgtEl>
                                      </p:cBhvr>
                                    </p:animEffect>
                                  </p:childTnLst>
                                </p:cTn>
                              </p:par>
                              <p:par>
                                <p:cTn id="19" presetID="22" presetClass="entr" presetSubtype="4" fill="hold" grpId="4" nodeType="withEffect">
                                  <p:stCondLst>
                                    <p:cond delay="0"/>
                                  </p:stCondLst>
                                  <p:childTnLst>
                                    <p:set>
                                      <p:cBhvr>
                                        <p:cTn id="20" dur="indefinite" fill="hold"/>
                                        <p:tgtEl>
                                          <p:spTgt spid="325"/>
                                        </p:tgtEl>
                                        <p:attrNameLst>
                                          <p:attrName>style.visibility</p:attrName>
                                        </p:attrNameLst>
                                      </p:cBhvr>
                                      <p:to>
                                        <p:strVal val="visible"/>
                                      </p:to>
                                    </p:set>
                                    <p:animEffect transition="in" filter="wipe(down)">
                                      <p:cBhvr>
                                        <p:cTn id="21" dur="500"/>
                                        <p:tgtEl>
                                          <p:spTgt spid="32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5" nodeType="clickEffect">
                                  <p:stCondLst>
                                    <p:cond delay="0"/>
                                  </p:stCondLst>
                                  <p:childTnLst>
                                    <p:set>
                                      <p:cBhvr>
                                        <p:cTn id="25" dur="indefinite" fill="hold"/>
                                        <p:tgtEl>
                                          <p:spTgt spid="324"/>
                                        </p:tgtEl>
                                        <p:attrNameLst>
                                          <p:attrName>style.visibility</p:attrName>
                                        </p:attrNameLst>
                                      </p:cBhvr>
                                      <p:to>
                                        <p:strVal val="visible"/>
                                      </p:to>
                                    </p:set>
                                    <p:animEffect transition="in" filter="wipe(down)">
                                      <p:cBhvr>
                                        <p:cTn id="26" dur="500"/>
                                        <p:tgtEl>
                                          <p:spTgt spid="324"/>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1" nodeType="clickEffect">
                                  <p:stCondLst>
                                    <p:cond delay="0"/>
                                  </p:stCondLst>
                                  <p:childTnLst>
                                    <p:set>
                                      <p:cBhvr>
                                        <p:cTn id="30" dur="indefinite" fill="hold"/>
                                        <p:tgtEl>
                                          <p:spTgt spid="318">
                                            <p:txEl>
                                              <p:pRg st="8" end="8"/>
                                            </p:txEl>
                                          </p:spTgt>
                                        </p:tgtEl>
                                        <p:attrNameLst>
                                          <p:attrName>style.visibility</p:attrName>
                                        </p:attrNameLst>
                                      </p:cBhvr>
                                      <p:to>
                                        <p:strVal val="visible"/>
                                      </p:to>
                                    </p:set>
                                    <p:animEffect transition="in" filter="wipe(down)">
                                      <p:cBhvr>
                                        <p:cTn id="31" dur="500"/>
                                        <p:tgtEl>
                                          <p:spTgt spid="318">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6" nodeType="clickEffect">
                                  <p:stCondLst>
                                    <p:cond delay="0"/>
                                  </p:stCondLst>
                                  <p:childTnLst>
                                    <p:set>
                                      <p:cBhvr>
                                        <p:cTn id="35" dur="indefinite" fill="hold"/>
                                        <p:tgtEl>
                                          <p:spTgt spid="321"/>
                                        </p:tgtEl>
                                        <p:attrNameLst>
                                          <p:attrName>style.visibility</p:attrName>
                                        </p:attrNameLst>
                                      </p:cBhvr>
                                      <p:to>
                                        <p:strVal val="visible"/>
                                      </p:to>
                                    </p:set>
                                    <p:animEffect transition="in" filter="wipe(down)">
                                      <p:cBhvr>
                                        <p:cTn id="36" dur="500"/>
                                        <p:tgtEl>
                                          <p:spTgt spid="321"/>
                                        </p:tgtEl>
                                      </p:cBhvr>
                                    </p:animEffect>
                                  </p:childTnLst>
                                </p:cTn>
                              </p:par>
                              <p:par>
                                <p:cTn id="37" presetID="22" presetClass="entr" presetSubtype="4" fill="hold" grpId="7" nodeType="withEffect">
                                  <p:stCondLst>
                                    <p:cond delay="0"/>
                                  </p:stCondLst>
                                  <p:childTnLst>
                                    <p:set>
                                      <p:cBhvr>
                                        <p:cTn id="38" dur="indefinite" fill="hold"/>
                                        <p:tgtEl>
                                          <p:spTgt spid="327"/>
                                        </p:tgtEl>
                                        <p:attrNameLst>
                                          <p:attrName>style.visibility</p:attrName>
                                        </p:attrNameLst>
                                      </p:cBhvr>
                                      <p:to>
                                        <p:strVal val="visible"/>
                                      </p:to>
                                    </p:set>
                                    <p:animEffect transition="in" filter="wipe(down)">
                                      <p:cBhvr>
                                        <p:cTn id="39" dur="500"/>
                                        <p:tgtEl>
                                          <p:spTgt spid="327"/>
                                        </p:tgtEl>
                                      </p:cBhvr>
                                    </p:animEffect>
                                  </p:childTnLst>
                                </p:cTn>
                              </p:par>
                              <p:par>
                                <p:cTn id="40" presetID="22" presetClass="entr" presetSubtype="4" fill="hold" grpId="8" nodeType="withEffect">
                                  <p:stCondLst>
                                    <p:cond delay="0"/>
                                  </p:stCondLst>
                                  <p:childTnLst>
                                    <p:set>
                                      <p:cBhvr>
                                        <p:cTn id="41" dur="indefinite" fill="hold"/>
                                        <p:tgtEl>
                                          <p:spTgt spid="326"/>
                                        </p:tgtEl>
                                        <p:attrNameLst>
                                          <p:attrName>style.visibility</p:attrName>
                                        </p:attrNameLst>
                                      </p:cBhvr>
                                      <p:to>
                                        <p:strVal val="visible"/>
                                      </p:to>
                                    </p:set>
                                    <p:animEffect transition="in" filter="wipe(down)">
                                      <p:cBhvr>
                                        <p:cTn id="42" dur="500"/>
                                        <p:tgtEl>
                                          <p:spTgt spid="32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9" nodeType="clickEffect">
                                  <p:stCondLst>
                                    <p:cond delay="0"/>
                                  </p:stCondLst>
                                  <p:childTnLst>
                                    <p:set>
                                      <p:cBhvr>
                                        <p:cTn id="46" dur="indefinite" fill="hold"/>
                                        <p:tgtEl>
                                          <p:spTgt spid="322"/>
                                        </p:tgtEl>
                                        <p:attrNameLst>
                                          <p:attrName>style.visibility</p:attrName>
                                        </p:attrNameLst>
                                      </p:cBhvr>
                                      <p:to>
                                        <p:strVal val="visible"/>
                                      </p:to>
                                    </p:set>
                                    <p:animEffect transition="in" filter="wipe(down)">
                                      <p:cBhvr>
                                        <p:cTn id="47" dur="500"/>
                                        <p:tgtEl>
                                          <p:spTgt spid="3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 grpId="1" bldLvl="5" animBg="1" advAuto="0" uiExpand="1" build="p"/>
      <p:bldP spid="320" grpId="2" bldLvl="0" animBg="1" advAuto="0"/>
      <p:bldP spid="321" grpId="6" bldLvl="0" animBg="1" advAuto="0"/>
      <p:bldP spid="322" grpId="9" animBg="1" advAuto="0"/>
      <p:bldP spid="323" grpId="3" animBg="1" advAuto="0"/>
      <p:bldP spid="324" grpId="5" animBg="1" advAuto="0"/>
      <p:bldP spid="325" grpId="4" bldLvl="0" animBg="1" advAuto="0"/>
      <p:bldP spid="326" grpId="8" bldLvl="0" animBg="1" advAuto="0"/>
      <p:bldP spid="327" grpId="7" animBg="1" advAuto="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46990" y="542290"/>
            <a:ext cx="12098655"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solidFill>
                  <a:srgbClr val="0433FF"/>
                </a:solidFill>
                <a:latin typeface="Times New Roman" panose="02020603050405020304" charset="0"/>
                <a:sym typeface="+mn-ea"/>
              </a:rPr>
              <a:t>déjà vu</a:t>
            </a:r>
            <a:r>
              <a:rPr lang="en-US" altLang="zh-CN" sz="2800">
                <a:latin typeface="Times New Roman" panose="02020603050405020304" charset="0"/>
                <a:ea typeface="华文中宋" panose="02010600040101010101" charset="-122"/>
                <a:cs typeface="Times New Roman" panose="02020603050405020304" charset="0"/>
                <a:sym typeface="+mn-ea"/>
              </a:rPr>
              <a:t>: (from French) the feeling that you have previously experienced sth which is happening to you now    </a:t>
            </a:r>
            <a:r>
              <a:rPr lang="zh-CN" altLang="en-US" sz="2800">
                <a:latin typeface="Times New Roman" panose="02020603050405020304" charset="0"/>
                <a:ea typeface="华文中宋" panose="02010600040101010101" charset="-122"/>
                <a:cs typeface="Times New Roman" panose="02020603050405020304" charset="0"/>
                <a:sym typeface="+mn-ea"/>
              </a:rPr>
              <a:t>似曾相识的感觉</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 The rise in housing costs is déjà vu all over again.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房价上涨又是一种似曾相识的感觉</a:t>
            </a:r>
            <a:r>
              <a:rPr lang="en-US" altLang="zh-CN" sz="2800">
                <a:latin typeface="华文中宋" panose="02010600040101010101" charset="-122"/>
                <a:ea typeface="华文中宋" panose="02010600040101010101" charset="-122"/>
                <a:cs typeface="华文中宋" panose="02010600040101010101" charset="-122"/>
                <a:sym typeface="+mn-ea"/>
              </a:rPr>
              <a:t>。</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rPr>
              <a:t>pinpoint</a:t>
            </a:r>
            <a:r>
              <a:rPr lang="en-US" altLang="zh-CN" sz="2800"/>
              <a:t>: </a:t>
            </a:r>
            <a:r>
              <a:rPr lang="en-US" sz="2800">
                <a:latin typeface="Times New Roman" panose="02020603050405020304" charset="0"/>
                <a:ea typeface="华文中宋" panose="02010600040101010101" charset="-122"/>
                <a:cs typeface="Times New Roman" panose="02020603050405020304" charset="0"/>
              </a:rPr>
              <a:t>to find and show the exact position of sb/sth or the exact time that sth happened    </a:t>
            </a:r>
            <a:r>
              <a:rPr lang="zh-CN" altLang="en-US" sz="2800">
                <a:latin typeface="Times New Roman" panose="02020603050405020304" charset="0"/>
                <a:ea typeface="华文中宋" panose="02010600040101010101" charset="-122"/>
                <a:cs typeface="Times New Roman" panose="02020603050405020304" charset="0"/>
              </a:rPr>
              <a:t>明确指出；确定（位置或时间）</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 Computers pinpointed where the shells were coming from.</a:t>
            </a:r>
            <a:endParaRPr lang="en-US" altLang="zh-CN" sz="2800">
              <a:latin typeface="Times New Roman" panose="02020603050405020304" charset="0"/>
              <a:cs typeface="Times New Roman" panose="02020603050405020304" charset="0"/>
              <a:sym typeface="+mn-ea"/>
            </a:endParaRPr>
          </a:p>
          <a:p>
            <a:pPr algn="l">
              <a:lnSpc>
                <a:spcPct val="90000"/>
              </a:lnSpc>
              <a:spcBef>
                <a:spcPts val="1000"/>
              </a:spcBef>
              <a:buClrTx/>
              <a:buSzTx/>
              <a:buFont typeface="Wingdings" panose="05000000000000000000" charset="0"/>
            </a:pPr>
            <a:r>
              <a:rPr lang="en-US" altLang="zh-CN" sz="2800">
                <a:ea typeface="华文中宋" panose="02010600040101010101" charset="-122"/>
                <a:sym typeface="+mn-ea"/>
              </a:rPr>
              <a:t>       </a:t>
            </a:r>
            <a:r>
              <a:rPr sz="2800">
                <a:latin typeface="华文中宋" panose="02010600040101010101" charset="-122"/>
                <a:ea typeface="华文中宋" panose="02010600040101010101" charset="-122"/>
                <a:cs typeface="华文中宋" panose="02010600040101010101" charset="-122"/>
                <a:sym typeface="华文中宋" panose="02010600040101010101" charset="-122"/>
              </a:rPr>
              <a:t>计算机确定了炮弹发射的位置</a:t>
            </a:r>
            <a:r>
              <a:rPr lang="en-US" altLang="zh-CN" sz="2800">
                <a:latin typeface="华文中宋" panose="02010600040101010101" charset="-122"/>
                <a:ea typeface="华文中宋" panose="02010600040101010101" charset="-122"/>
                <a:cs typeface="华文中宋" panose="02010600040101010101" charset="-122"/>
                <a:sym typeface="+mn-ea"/>
              </a:rPr>
              <a:t>。    </a:t>
            </a:r>
            <a:endParaRPr lang="en-US" altLang="zh-CN" sz="2800">
              <a:latin typeface="Times New Roman" panose="02020603050405020304" charset="0"/>
              <a:cs typeface="Times New Roman" panose="02020603050405020304" charset="0"/>
              <a:sym typeface="+mn-ea"/>
            </a:endParaRPr>
          </a:p>
        </p:txBody>
      </p:sp>
      <p:sp>
        <p:nvSpPr>
          <p:cNvPr id="1048607" name="文本框 5"/>
          <p:cNvSpPr txBox="1"/>
          <p:nvPr/>
        </p:nvSpPr>
        <p:spPr>
          <a:xfrm>
            <a:off x="53975" y="6106160"/>
            <a:ext cx="6790690" cy="553085"/>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I could pinpoint his precise location on a map</a:t>
            </a:r>
            <a:r>
              <a:rPr sz="3000">
                <a:solidFill>
                  <a:srgbClr val="FF0000"/>
                </a:solidFill>
                <a:latin typeface="Times New Roman" panose="02020603050405020304" charset="0"/>
                <a:cs typeface="Times New Roman" panose="02020603050405020304" charset="0"/>
              </a:rPr>
              <a:t>.</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1847850" y="2350135"/>
            <a:ext cx="7294880" cy="521970"/>
          </a:xfrm>
          <a:prstGeom prst="rect">
            <a:avLst/>
          </a:prstGeom>
          <a:noFill/>
        </p:spPr>
        <p:txBody>
          <a:bodyPr wrap="square" rtlCol="0" anchor="t">
            <a:spAutoFit/>
          </a:bodyPr>
          <a:lstStyle/>
          <a:p>
            <a:r>
              <a:rPr lang="zh-CN" altLang="en-US" sz="2800">
                <a:ea typeface="华文中宋" panose="02010600040101010101" charset="-122"/>
              </a:rPr>
              <a:t>进这屋子时我有一种似曾来过的幻觉。  </a:t>
            </a:r>
            <a:endParaRPr lang="zh-CN" altLang="en-US" sz="2800">
              <a:ea typeface="华文中宋" panose="02010600040101010101" charset="-122"/>
            </a:endParaRPr>
          </a:p>
        </p:txBody>
      </p:sp>
      <p:cxnSp>
        <p:nvCxnSpPr>
          <p:cNvPr id="3145728" name="直接连接符 8"/>
          <p:cNvCxnSpPr/>
          <p:nvPr/>
        </p:nvCxnSpPr>
        <p:spPr>
          <a:xfrm flipV="1">
            <a:off x="119380" y="3358515"/>
            <a:ext cx="7632700" cy="260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105410" y="6598285"/>
            <a:ext cx="6710680" cy="381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2687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latin typeface="微软雅黑" panose="020B0503020204020204" charset="-122"/>
                <a:ea typeface="微软雅黑" panose="020B0503020204020204" charset="-122"/>
                <a:sym typeface="+mn-ea"/>
              </a:rPr>
              <a:t>词汇讲解</a:t>
            </a:r>
            <a:endParaRPr kumimoji="1" lang="zh-CN" sz="2800" b="1" dirty="0">
              <a:solidFill>
                <a:schemeClr val="lt1"/>
              </a:solidFill>
              <a:latin typeface="微软雅黑" panose="020B0503020204020204" charset="-122"/>
              <a:ea typeface="微软雅黑" panose="020B0503020204020204" charset="-122"/>
              <a:sym typeface="+mn-ea"/>
            </a:endParaRPr>
          </a:p>
        </p:txBody>
      </p:sp>
      <p:sp>
        <p:nvSpPr>
          <p:cNvPr id="3" name="文本框 6"/>
          <p:cNvSpPr txBox="1"/>
          <p:nvPr/>
        </p:nvSpPr>
        <p:spPr>
          <a:xfrm>
            <a:off x="1901190" y="5541010"/>
            <a:ext cx="8521065" cy="521970"/>
          </a:xfrm>
          <a:prstGeom prst="rect">
            <a:avLst/>
          </a:prstGeom>
          <a:noFill/>
        </p:spPr>
        <p:txBody>
          <a:bodyPr wrap="square" rtlCol="0" anchor="t">
            <a:spAutoFit/>
          </a:bodyPr>
          <a:lstStyle/>
          <a:p>
            <a:pPr algn="l"/>
            <a:r>
              <a:rPr lang="zh-CN" altLang="en-US" sz="2800">
                <a:ea typeface="华文中宋" panose="02010600040101010101" charset="-122"/>
                <a:sym typeface="+mn-ea"/>
              </a:rPr>
              <a:t>我能在地图上指明他的准确位置。</a:t>
            </a:r>
            <a:r>
              <a:rPr lang="zh-CN" altLang="en-US" sz="2800">
                <a:ea typeface="华文中宋" panose="02010600040101010101" charset="-122"/>
              </a:rPr>
              <a:t> </a:t>
            </a:r>
            <a:r>
              <a:rPr lang="zh-CN" altLang="en-US" sz="2600">
                <a:ea typeface="华文中宋" panose="02010600040101010101" charset="-122"/>
              </a:rPr>
              <a:t>   </a:t>
            </a:r>
            <a:endParaRPr lang="zh-CN" altLang="en-US" sz="2600">
              <a:ea typeface="华文中宋" panose="02010600040101010101" charset="-122"/>
            </a:endParaRPr>
          </a:p>
        </p:txBody>
      </p:sp>
      <p:sp>
        <p:nvSpPr>
          <p:cNvPr id="2" name="文本框 1"/>
          <p:cNvSpPr txBox="1"/>
          <p:nvPr/>
        </p:nvSpPr>
        <p:spPr>
          <a:xfrm>
            <a:off x="119380" y="2399030"/>
            <a:ext cx="1605280"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
        <p:nvSpPr>
          <p:cNvPr id="281" name="文本框 5"/>
          <p:cNvSpPr txBox="1"/>
          <p:nvPr/>
        </p:nvSpPr>
        <p:spPr>
          <a:xfrm>
            <a:off x="105409" y="2902422"/>
            <a:ext cx="8260797" cy="521970"/>
          </a:xfrm>
          <a:prstGeom prst="rect">
            <a:avLst/>
          </a:prstGeom>
          <a:ln w="12700">
            <a:miter lim="400000"/>
          </a:ln>
        </p:spPr>
        <p:txBody>
          <a:bodyPr lIns="45719" rIns="45719">
            <a:spAutoFit/>
          </a:bodyPr>
          <a:lstStyle>
            <a:lvl1pPr>
              <a:defRPr sz="3000">
                <a:solidFill>
                  <a:srgbClr val="FF0000"/>
                </a:solidFill>
                <a:latin typeface="Times New Roman" panose="02020603050405020304"/>
                <a:ea typeface="Times New Roman" panose="02020603050405020304"/>
                <a:cs typeface="Times New Roman" panose="02020603050405020304"/>
                <a:sym typeface="Times New Roman" panose="02020603050405020304"/>
              </a:defRPr>
            </a:lvl1pPr>
          </a:lstStyle>
          <a:p>
            <a:pPr algn="l"/>
            <a:r>
              <a:rPr lang="en-US" sz="2800"/>
              <a:t>I had a strong sense of </a:t>
            </a:r>
            <a:r>
              <a:rPr lang="en-US" sz="2800">
                <a:sym typeface="+mn-ea"/>
              </a:rPr>
              <a:t>déjà vu as I entered the room</a:t>
            </a:r>
            <a:r>
              <a:rPr lang="en-US" sz="2800"/>
              <a:t>.</a:t>
            </a:r>
            <a:endParaRPr lang="en-US" sz="2800"/>
          </a:p>
        </p:txBody>
      </p:sp>
      <p:sp>
        <p:nvSpPr>
          <p:cNvPr id="5" name="文本框 4"/>
          <p:cNvSpPr txBox="1"/>
          <p:nvPr/>
        </p:nvSpPr>
        <p:spPr>
          <a:xfrm>
            <a:off x="119380" y="5589270"/>
            <a:ext cx="1645285" cy="521970"/>
          </a:xfrm>
          <a:prstGeom prst="rect">
            <a:avLst/>
          </a:prstGeom>
          <a:solidFill>
            <a:srgbClr val="0070C0"/>
          </a:solidFill>
        </p:spPr>
        <p:txBody>
          <a:bodyPr wrap="square" rtlCol="0">
            <a:spAutoFit/>
          </a:bodyPr>
          <a:lstStyle/>
          <a:p>
            <a:r>
              <a:rPr kumimoji="1" lang="zh-CN" sz="2800" b="1" dirty="0">
                <a:solidFill>
                  <a:schemeClr val="lt1"/>
                </a:solidFill>
                <a:latin typeface="微软雅黑" panose="020B0503020204020204" charset="-122"/>
                <a:ea typeface="微软雅黑" panose="020B0503020204020204" charset="-122"/>
              </a:rPr>
              <a:t>翻译句子</a:t>
            </a:r>
            <a:endParaRPr kumimoji="1" lang="zh-CN" sz="2800" b="1" dirty="0">
              <a:solidFill>
                <a:schemeClr val="lt1"/>
              </a:solidFill>
              <a:latin typeface="微软雅黑" panose="020B0503020204020204" charset="-122"/>
              <a:ea typeface="微软雅黑" panose="020B0503020204020204" charset="-122"/>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wipe(down)">
                                      <p:cBhvr>
                                        <p:cTn id="7" dur="500"/>
                                        <p:tgtEl>
                                          <p:spTgt spid="1048602">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wipe(down)">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81"/>
                                        </p:tgtEl>
                                        <p:attrNameLst>
                                          <p:attrName>style.visibility</p:attrName>
                                        </p:attrNameLst>
                                      </p:cBhvr>
                                      <p:to>
                                        <p:strVal val="visible"/>
                                      </p:to>
                                    </p:set>
                                    <p:animEffect transition="in" filter="wipe(down)">
                                      <p:cBhvr>
                                        <p:cTn id="26" dur="500"/>
                                        <p:tgtEl>
                                          <p:spTgt spid="28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blinds(horizontal)">
                                      <p:cBhvr>
                                        <p:cTn id="39" dur="500"/>
                                        <p:tgtEl>
                                          <p:spTgt spid="5"/>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7" grpId="0"/>
      <p:bldP spid="1048607" grpId="1"/>
      <p:bldP spid="1048608" grpId="0"/>
      <p:bldP spid="3" grpId="0"/>
      <p:bldP spid="2" grpId="0" bldLvl="0" animBg="1"/>
      <p:bldP spid="281" grpId="0" animBg="1"/>
      <p:bldP spid="5" grpId="0" bldLvl="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文本框 8"/>
          <p:cNvSpPr txBox="1"/>
          <p:nvPr/>
        </p:nvSpPr>
        <p:spPr>
          <a:xfrm>
            <a:off x="333374" y="4714240"/>
            <a:ext cx="11795761" cy="1245235"/>
          </a:xfrm>
          <a:prstGeom prst="rect">
            <a:avLst/>
          </a:prstGeom>
          <a:ln w="12700">
            <a:miter lim="400000"/>
          </a:ln>
        </p:spPr>
        <p:txBody>
          <a:bodyPr wrap="square" lIns="45719" rIns="45719">
            <a:spAutoFit/>
          </a:bodyPr>
          <a:lstStyle>
            <a:lvl1pPr>
              <a:defRPr sz="2500">
                <a:latin typeface="Times New Roman" panose="02020603050405020304"/>
                <a:ea typeface="Times New Roman" panose="02020603050405020304"/>
                <a:cs typeface="Times New Roman" panose="02020603050405020304"/>
                <a:sym typeface="Times New Roman" panose="02020603050405020304"/>
              </a:defRPr>
            </a:lvl1pPr>
          </a:lstStyle>
          <a:p>
            <a:r>
              <a:t>Perhaps when we focus on one part of our environment, the rest of our world drifts to the unconscious, and when we snap back to reality it feels like we’ve been there before, because we have. </a:t>
            </a:r>
          </a:p>
        </p:txBody>
      </p:sp>
      <p:sp>
        <p:nvSpPr>
          <p:cNvPr id="339" name="文本框 16"/>
          <p:cNvSpPr txBox="1"/>
          <p:nvPr/>
        </p:nvSpPr>
        <p:spPr>
          <a:xfrm>
            <a:off x="0" y="-17145"/>
            <a:ext cx="1561465" cy="475615"/>
          </a:xfrm>
          <a:prstGeom prst="rect">
            <a:avLst/>
          </a:prstGeom>
          <a:solidFill>
            <a:schemeClr val="accent6"/>
          </a:solidFill>
          <a:ln w="12700">
            <a:miter lim="400000"/>
          </a:ln>
        </p:spPr>
        <p:txBody>
          <a:bodyPr wrap="square" lIns="45719" rIns="45719">
            <a:spAutoFit/>
          </a:bodyPr>
          <a:lstStyle>
            <a:lvl1pPr algn="ctr">
              <a:defRPr sz="28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sz="2500">
                <a:latin typeface="微软雅黑" panose="020B0503020204020204" charset="-122"/>
                <a:ea typeface="微软雅黑" panose="020B0503020204020204" charset="-122"/>
                <a:cs typeface="+mn-cs"/>
                <a:sym typeface="Helvetica"/>
              </a:rPr>
              <a:t>句子翻译</a:t>
            </a:r>
            <a:endParaRPr sz="2500">
              <a:latin typeface="微软雅黑" panose="020B0503020204020204" charset="-122"/>
              <a:ea typeface="微软雅黑" panose="020B0503020204020204" charset="-122"/>
              <a:cs typeface="+mn-cs"/>
              <a:sym typeface="Helvetica"/>
            </a:endParaRPr>
          </a:p>
        </p:txBody>
      </p:sp>
      <p:sp>
        <p:nvSpPr>
          <p:cNvPr id="340" name="圆角矩形 4"/>
          <p:cNvSpPr/>
          <p:nvPr/>
        </p:nvSpPr>
        <p:spPr>
          <a:xfrm>
            <a:off x="118745" y="552450"/>
            <a:ext cx="11856085" cy="1522730"/>
          </a:xfrm>
          <a:prstGeom prst="roundRect">
            <a:avLst>
              <a:gd name="adj" fmla="val 16667"/>
            </a:avLst>
          </a:prstGeom>
          <a:ln w="63500">
            <a:solidFill>
              <a:srgbClr val="0070C0"/>
            </a:solidFill>
          </a:ln>
        </p:spPr>
        <p:txBody>
          <a:bodyPr lIns="0" tIns="0" rIns="0" bIns="0"/>
          <a:lstStyle/>
          <a:p/>
        </p:txBody>
      </p:sp>
      <p:sp>
        <p:nvSpPr>
          <p:cNvPr id="341" name="文本框 5"/>
          <p:cNvSpPr txBox="1"/>
          <p:nvPr/>
        </p:nvSpPr>
        <p:spPr>
          <a:xfrm>
            <a:off x="262254" y="516890"/>
            <a:ext cx="11579226" cy="860425"/>
          </a:xfrm>
          <a:prstGeom prst="rect">
            <a:avLst/>
          </a:prstGeom>
          <a:ln w="12700">
            <a:miter lim="400000"/>
          </a:ln>
        </p:spPr>
        <p:txBody>
          <a:bodyPr lIns="45719" rIns="45719">
            <a:spAutoFit/>
          </a:bodyPr>
          <a:lstStyle>
            <a:lvl1pPr>
              <a:defRPr sz="2500">
                <a:latin typeface="Times New Roman" panose="02020603050405020304"/>
                <a:ea typeface="Times New Roman" panose="02020603050405020304"/>
                <a:cs typeface="Times New Roman" panose="02020603050405020304"/>
                <a:sym typeface="Times New Roman" panose="02020603050405020304"/>
              </a:defRPr>
            </a:lvl1pPr>
          </a:lstStyle>
          <a:p>
            <a:r>
              <a:t>Déjà vu isn’t a physical phenomenon we can pinpoint in a brain scan. It’s a feeling, and not one that we totally understand.</a:t>
            </a:r>
          </a:p>
        </p:txBody>
      </p:sp>
      <p:sp>
        <p:nvSpPr>
          <p:cNvPr id="342" name="文本框 13"/>
          <p:cNvSpPr txBox="1"/>
          <p:nvPr/>
        </p:nvSpPr>
        <p:spPr>
          <a:xfrm>
            <a:off x="1343024" y="1296034"/>
            <a:ext cx="10342882" cy="755650"/>
          </a:xfrm>
          <a:prstGeom prst="rect">
            <a:avLst/>
          </a:prstGeom>
          <a:ln w="12700">
            <a:miter lim="400000"/>
          </a:ln>
        </p:spPr>
        <p:txBody>
          <a:bodyPr lIns="45719" rIns="45719">
            <a:spAutoFit/>
          </a:bodyPr>
          <a:lstStyle/>
          <a:p>
            <a: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pPr>
            <a:r>
              <a:rPr lang="zh-CN"/>
              <a:t>似曾相识的感觉</a:t>
            </a:r>
            <a:r>
              <a:t>不是我们可以在脑部扫描中查明的物理现象。 这是一种感觉，而</a:t>
            </a:r>
            <a:r>
              <a:rPr lang="zh-CN"/>
              <a:t>且</a:t>
            </a:r>
            <a:r>
              <a:t>不是我们完全</a:t>
            </a:r>
            <a:r>
              <a:rPr lang="zh-CN"/>
              <a:t>已经弄明白</a:t>
            </a:r>
            <a:r>
              <a:t>的感觉。</a:t>
            </a:r>
          </a:p>
        </p:txBody>
      </p:sp>
      <p:sp>
        <p:nvSpPr>
          <p:cNvPr id="343" name="文本框 1"/>
          <p:cNvSpPr txBox="1"/>
          <p:nvPr/>
        </p:nvSpPr>
        <p:spPr>
          <a:xfrm>
            <a:off x="334010" y="5949315"/>
            <a:ext cx="915035" cy="460375"/>
          </a:xfrm>
          <a:prstGeom prst="rect">
            <a:avLst/>
          </a:prstGeom>
          <a:solidFill>
            <a:srgbClr val="0070C0"/>
          </a:solidFill>
          <a:ln w="12700">
            <a:miter lim="400000"/>
          </a:ln>
        </p:spPr>
        <p:txBody>
          <a:bodyPr wrap="square"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344" name="圆角矩形 3"/>
          <p:cNvSpPr/>
          <p:nvPr/>
        </p:nvSpPr>
        <p:spPr>
          <a:xfrm>
            <a:off x="118110" y="4683760"/>
            <a:ext cx="11856720" cy="2068195"/>
          </a:xfrm>
          <a:prstGeom prst="roundRect">
            <a:avLst>
              <a:gd name="adj" fmla="val 16667"/>
            </a:avLst>
          </a:prstGeom>
          <a:ln w="63500">
            <a:solidFill>
              <a:schemeClr val="accent2"/>
            </a:solidFill>
          </a:ln>
        </p:spPr>
        <p:txBody>
          <a:bodyPr lIns="0" tIns="0" rIns="0" bIns="0"/>
          <a:lstStyle/>
          <a:p/>
        </p:txBody>
      </p:sp>
      <p:sp>
        <p:nvSpPr>
          <p:cNvPr id="345" name="文本框 9"/>
          <p:cNvSpPr txBox="1"/>
          <p:nvPr/>
        </p:nvSpPr>
        <p:spPr>
          <a:xfrm>
            <a:off x="1343025" y="5894705"/>
            <a:ext cx="10568940" cy="755650"/>
          </a:xfrm>
          <a:prstGeom prst="rect">
            <a:avLst/>
          </a:prstGeom>
          <a:ln w="12700">
            <a:miter lim="400000"/>
          </a:ln>
        </p:spPr>
        <p:txBody>
          <a:bodyPr wrap="square" lIns="45719" rIns="45719">
            <a:spAutoFit/>
          </a:bodyPr>
          <a:lstStyle/>
          <a:p>
            <a: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pPr>
            <a:r>
              <a:t>也许当我们专注于</a:t>
            </a:r>
            <a:r>
              <a:rPr lang="zh-CN"/>
              <a:t>周边</a:t>
            </a:r>
            <a:r>
              <a:t>的某一部分时，其他部分就会</a:t>
            </a:r>
            <a:r>
              <a:rPr lang="zh-CN"/>
              <a:t>陷入我们的</a:t>
            </a:r>
            <a:r>
              <a:t>无意识，而当我们回到现实时，感觉就像我们以前去过那里，因为我们</a:t>
            </a:r>
            <a:r>
              <a:rPr lang="zh-CN"/>
              <a:t>确实</a:t>
            </a:r>
            <a:r>
              <a:t>去过。</a:t>
            </a:r>
          </a:p>
        </p:txBody>
      </p:sp>
      <p:sp>
        <p:nvSpPr>
          <p:cNvPr id="346" name="文本框 6"/>
          <p:cNvSpPr txBox="1"/>
          <p:nvPr/>
        </p:nvSpPr>
        <p:spPr>
          <a:xfrm>
            <a:off x="334010" y="1381760"/>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
        <p:nvSpPr>
          <p:cNvPr id="347" name="圆角矩形 15"/>
          <p:cNvSpPr/>
          <p:nvPr/>
        </p:nvSpPr>
        <p:spPr>
          <a:xfrm>
            <a:off x="106045" y="2211070"/>
            <a:ext cx="11869420" cy="2313305"/>
          </a:xfrm>
          <a:prstGeom prst="roundRect">
            <a:avLst>
              <a:gd name="adj" fmla="val 16667"/>
            </a:avLst>
          </a:prstGeom>
          <a:ln w="63500">
            <a:solidFill>
              <a:srgbClr val="AFABAB"/>
            </a:solidFill>
          </a:ln>
        </p:spPr>
        <p:txBody>
          <a:bodyPr lIns="0" tIns="0" rIns="0" bIns="0"/>
          <a:lstStyle/>
          <a:p/>
        </p:txBody>
      </p:sp>
      <p:sp>
        <p:nvSpPr>
          <p:cNvPr id="348" name="文本框 16"/>
          <p:cNvSpPr txBox="1"/>
          <p:nvPr/>
        </p:nvSpPr>
        <p:spPr>
          <a:xfrm>
            <a:off x="360044" y="2211070"/>
            <a:ext cx="11579226" cy="1245235"/>
          </a:xfrm>
          <a:prstGeom prst="rect">
            <a:avLst/>
          </a:prstGeom>
          <a:ln w="12700">
            <a:miter lim="400000"/>
          </a:ln>
        </p:spPr>
        <p:txBody>
          <a:bodyPr lIns="45719" rIns="45719">
            <a:spAutoFit/>
          </a:bodyPr>
          <a:lstStyle>
            <a:lvl1pPr>
              <a:defRPr sz="2500">
                <a:latin typeface="Times New Roman" panose="02020603050405020304"/>
                <a:ea typeface="Times New Roman" panose="02020603050405020304"/>
                <a:cs typeface="Times New Roman" panose="02020603050405020304"/>
                <a:sym typeface="Times New Roman" panose="02020603050405020304"/>
              </a:defRPr>
            </a:lvl1pPr>
          </a:lstStyle>
          <a:p>
            <a:r>
              <a:rPr lang="en-US"/>
              <a:t>O</a:t>
            </a:r>
            <a:r>
              <a:t>nce we label a stimulus as familiar, a different brain region called the hippocampus recalls the memory associated with it, re-firing the neural circuits that hold that piece of our past, and we live the experience again in our minds. </a:t>
            </a:r>
          </a:p>
        </p:txBody>
      </p:sp>
      <p:sp>
        <p:nvSpPr>
          <p:cNvPr id="349" name="文本框 17"/>
          <p:cNvSpPr txBox="1"/>
          <p:nvPr/>
        </p:nvSpPr>
        <p:spPr>
          <a:xfrm>
            <a:off x="1343024" y="3378200"/>
            <a:ext cx="10440670" cy="1087755"/>
          </a:xfrm>
          <a:prstGeom prst="rect">
            <a:avLst/>
          </a:prstGeom>
          <a:ln w="12700">
            <a:miter lim="400000"/>
          </a:ln>
        </p:spPr>
        <p:txBody>
          <a:bodyPr wrap="square" lIns="45719" rIns="45719">
            <a:spAutoFit/>
          </a:bodyPr>
          <a:lstStyle/>
          <a:p>
            <a:pPr>
              <a:lnSpc>
                <a:spcPct val="90000"/>
              </a:lnSpc>
              <a:spcBef>
                <a:spcPts val="1000"/>
              </a:spcBef>
              <a:defRPr sz="2400">
                <a:latin typeface="华文中宋" panose="02010600040101010101" charset="-122"/>
                <a:ea typeface="华文中宋" panose="02010600040101010101" charset="-122"/>
                <a:cs typeface="华文中宋" panose="02010600040101010101" charset="-122"/>
                <a:sym typeface="华文中宋" panose="02010600040101010101" charset="-122"/>
              </a:defRPr>
            </a:pPr>
            <a:r>
              <a:t>一旦我们将</a:t>
            </a:r>
            <a:r>
              <a:rPr lang="zh-CN"/>
              <a:t>某种</a:t>
            </a:r>
            <a:r>
              <a:t>刺激标记为熟悉的，称为海马体的不同大脑区域会回忆与之相关的记忆，重新激活保存我们</a:t>
            </a:r>
            <a:r>
              <a:rPr lang="zh-CN"/>
              <a:t>这段</a:t>
            </a:r>
            <a:r>
              <a:t>过去的神经回路，我们会再次在脑海中</a:t>
            </a:r>
            <a:r>
              <a:rPr lang="zh-CN"/>
              <a:t>经历</a:t>
            </a:r>
            <a:r>
              <a:t>这种体验。</a:t>
            </a:r>
          </a:p>
        </p:txBody>
      </p:sp>
      <p:sp>
        <p:nvSpPr>
          <p:cNvPr id="350" name="文本框 18"/>
          <p:cNvSpPr txBox="1"/>
          <p:nvPr/>
        </p:nvSpPr>
        <p:spPr>
          <a:xfrm>
            <a:off x="334010" y="3664585"/>
            <a:ext cx="949962" cy="460375"/>
          </a:xfrm>
          <a:prstGeom prst="rect">
            <a:avLst/>
          </a:prstGeom>
          <a:solidFill>
            <a:srgbClr val="0070C0"/>
          </a:solidFill>
          <a:ln w="12700">
            <a:miter lim="400000"/>
          </a:ln>
        </p:spPr>
        <p:txBody>
          <a:bodyPr lIns="45719" rIns="45719">
            <a:spAutoFit/>
          </a:bodyPr>
          <a:lstStyle>
            <a:lvl1pPr algn="ctr">
              <a:defRPr sz="2400" b="1">
                <a:solidFill>
                  <a:srgbClr val="FFFFFF"/>
                </a:solidFill>
                <a:latin typeface="+mn-lt"/>
                <a:ea typeface="+mn-ea"/>
                <a:cs typeface="+mn-cs"/>
                <a:sym typeface="Helvetica"/>
              </a:defRPr>
            </a:lvl1pPr>
          </a:lstStyle>
          <a:p>
            <a:pPr>
              <a:defRPr>
                <a:latin typeface="+mj-lt"/>
                <a:ea typeface="+mj-ea"/>
                <a:cs typeface="+mj-cs"/>
                <a:sym typeface="Calibri" panose="020F0502020204030204"/>
              </a:defRPr>
            </a:pPr>
            <a:r>
              <a:rPr>
                <a:latin typeface="微软雅黑" panose="020B0503020204020204" charset="-122"/>
                <a:ea typeface="微软雅黑" panose="020B0503020204020204" charset="-122"/>
                <a:cs typeface="+mn-cs"/>
                <a:sym typeface="Helvetica"/>
              </a:rPr>
              <a:t>翻译</a:t>
            </a:r>
            <a:endParaRPr>
              <a:latin typeface="微软雅黑" panose="020B0503020204020204" charset="-122"/>
              <a:ea typeface="微软雅黑" panose="020B0503020204020204" charset="-122"/>
              <a:cs typeface="+mn-cs"/>
              <a:sym typeface="Helvetica"/>
            </a:endParaRPr>
          </a:p>
        </p:txBody>
      </p:sp>
    </p:spTree>
  </p:cSld>
  <p:clrMapOvr>
    <a:masterClrMapping/>
  </p:clrMapOvr>
  <p:transition spd="med"/>
  <p:timing>
    <p:tnLst>
      <p:par>
        <p:cTn id="1" dur="indefinite" restart="never" fill="hold" nodeType="tmRoot">
          <p:childTnLst>
            <p:seq concurrent="1" nextAc="seek">
              <p:cTn id="2" dur="indefinite" fill="hold"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indefinite" fill="hold"/>
                                        <p:tgtEl>
                                          <p:spTgt spid="342"/>
                                        </p:tgtEl>
                                        <p:attrNameLst>
                                          <p:attrName>style.visibility</p:attrName>
                                        </p:attrNameLst>
                                      </p:cBhvr>
                                      <p:to>
                                        <p:strVal val="visible"/>
                                      </p:to>
                                    </p:set>
                                    <p:animEffect transition="in" filter="blinds(horizontal)">
                                      <p:cBhvr>
                                        <p:cTn id="7" dur="500"/>
                                        <p:tgtEl>
                                          <p:spTgt spid="34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2" nodeType="clickEffect">
                                  <p:stCondLst>
                                    <p:cond delay="0"/>
                                  </p:stCondLst>
                                  <p:childTnLst>
                                    <p:set>
                                      <p:cBhvr>
                                        <p:cTn id="11" dur="indefinite" fill="hold"/>
                                        <p:tgtEl>
                                          <p:spTgt spid="349"/>
                                        </p:tgtEl>
                                        <p:attrNameLst>
                                          <p:attrName>style.visibility</p:attrName>
                                        </p:attrNameLst>
                                      </p:cBhvr>
                                      <p:to>
                                        <p:strVal val="visible"/>
                                      </p:to>
                                    </p:set>
                                    <p:animEffect transition="in" filter="blinds(horizontal)">
                                      <p:cBhvr>
                                        <p:cTn id="12" dur="500"/>
                                        <p:tgtEl>
                                          <p:spTgt spid="34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3" nodeType="clickEffect">
                                  <p:stCondLst>
                                    <p:cond delay="0"/>
                                  </p:stCondLst>
                                  <p:childTnLst>
                                    <p:set>
                                      <p:cBhvr>
                                        <p:cTn id="16" dur="indefinite" fill="hold"/>
                                        <p:tgtEl>
                                          <p:spTgt spid="345"/>
                                        </p:tgtEl>
                                        <p:attrNameLst>
                                          <p:attrName>style.visibility</p:attrName>
                                        </p:attrNameLst>
                                      </p:cBhvr>
                                      <p:to>
                                        <p:strVal val="visible"/>
                                      </p:to>
                                    </p:set>
                                    <p:animEffect transition="in" filter="blinds(horizontal)">
                                      <p:cBhvr>
                                        <p:cTn id="17" dur="500"/>
                                        <p:tgtEl>
                                          <p:spTgt spid="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2" grpId="1" animBg="1" advAuto="0"/>
      <p:bldP spid="345" grpId="3" animBg="1" advAuto="0"/>
      <p:bldP spid="349" grpId="2"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custDataLst>
              <p:tags r:id="rId1"/>
            </p:custDataLst>
          </p:nvPr>
        </p:nvPicPr>
        <p:blipFill>
          <a:blip r:embed="rId2"/>
          <a:srcRect l="1141" t="2987"/>
          <a:stretch>
            <a:fillRect/>
          </a:stretch>
        </p:blipFill>
        <p:spPr>
          <a:xfrm>
            <a:off x="2268873" y="1059180"/>
            <a:ext cx="7654254" cy="5400000"/>
          </a:xfrm>
          <a:prstGeom prst="rect">
            <a:avLst/>
          </a:prstGeom>
        </p:spPr>
      </p:pic>
      <p:sp>
        <p:nvSpPr>
          <p:cNvPr id="8" name="文本框 7"/>
          <p:cNvSpPr txBox="1"/>
          <p:nvPr/>
        </p:nvSpPr>
        <p:spPr>
          <a:xfrm>
            <a:off x="2593340" y="6411595"/>
            <a:ext cx="7005320" cy="398780"/>
          </a:xfrm>
          <a:prstGeom prst="rect">
            <a:avLst/>
          </a:prstGeom>
          <a:noFill/>
        </p:spPr>
        <p:txBody>
          <a:bodyPr wrap="square" rtlCol="0" anchor="t">
            <a:spAutoFit/>
          </a:bodyPr>
          <a:lstStyle/>
          <a:p>
            <a:pPr algn="ctr"/>
            <a:r>
              <a:rPr lang="zh-CN" altLang="en-US" sz="2000">
                <a:latin typeface="Times New Roman" panose="02020603050405020304" charset="0"/>
                <a:cs typeface="Times New Roman" panose="02020603050405020304" charset="0"/>
              </a:rPr>
              <a:t>The online makings of a children</a:t>
            </a:r>
            <a:r>
              <a:rPr lang="en-US" altLang="zh-CN" sz="2000">
                <a:latin typeface="Times New Roman" panose="02020603050405020304" charset="0"/>
                <a:cs typeface="Times New Roman" panose="02020603050405020304" charset="0"/>
              </a:rPr>
              <a:t>’</a:t>
            </a:r>
            <a:r>
              <a:rPr lang="zh-CN" altLang="en-US" sz="2000">
                <a:latin typeface="Times New Roman" panose="02020603050405020304" charset="0"/>
                <a:cs typeface="Times New Roman" panose="02020603050405020304" charset="0"/>
              </a:rPr>
              <a:t>s entertainment </a:t>
            </a:r>
            <a:r>
              <a:rPr lang="zh-CN" altLang="en-US" sz="2000">
                <a:solidFill>
                  <a:srgbClr val="FF0000"/>
                </a:solidFill>
                <a:latin typeface="Times New Roman" panose="02020603050405020304" charset="0"/>
                <a:cs typeface="Times New Roman" panose="02020603050405020304" charset="0"/>
              </a:rPr>
              <a:t>juggernaut</a:t>
            </a:r>
            <a:endParaRPr lang="zh-CN" altLang="en-US" sz="2000">
              <a:solidFill>
                <a:srgbClr val="FF0000"/>
              </a:solidFill>
              <a:latin typeface="Times New Roman" panose="02020603050405020304" charset="0"/>
              <a:cs typeface="Times New Roman" panose="02020603050405020304" charset="0"/>
            </a:endParaRPr>
          </a:p>
        </p:txBody>
      </p:sp>
      <p:sp>
        <p:nvSpPr>
          <p:cNvPr id="2" name="文本框 1"/>
          <p:cNvSpPr txBox="1"/>
          <p:nvPr/>
        </p:nvSpPr>
        <p:spPr>
          <a:xfrm>
            <a:off x="2507615" y="97155"/>
            <a:ext cx="6957060" cy="953135"/>
          </a:xfrm>
          <a:prstGeom prst="rect">
            <a:avLst/>
          </a:prstGeom>
          <a:noFill/>
        </p:spPr>
        <p:txBody>
          <a:bodyPr wrap="square" rtlCol="0" anchor="t">
            <a:spAutoFit/>
          </a:bodyPr>
          <a:lstStyle/>
          <a:p>
            <a:pPr algn="ctr" hangingPunct="0">
              <a:spcBef>
                <a:spcPts val="0"/>
              </a:spcBef>
              <a:spcAft>
                <a:spcPts val="0"/>
              </a:spcAft>
              <a:buClrTx/>
              <a:buSzTx/>
              <a:buFontTx/>
            </a:pPr>
            <a:r>
              <a:rPr lang="en-US" sz="2800" b="1" kern="0">
                <a:ln>
                  <a:noFill/>
                </a:ln>
                <a:solidFill>
                  <a:srgbClr val="000000"/>
                </a:solidFill>
                <a:effectLst/>
                <a:uFillTx/>
                <a:latin typeface="微软雅黑" panose="020B0503020204020204" charset="-122"/>
                <a:ea typeface="微软雅黑" panose="020B0503020204020204" charset="-122"/>
                <a:cs typeface="Arial" panose="020B0604020202020204" pitchFamily="34" charset="0"/>
              </a:rPr>
              <a:t>1. </a:t>
            </a:r>
            <a:r>
              <a:rPr lang="en-US" sz="2800" b="1" kern="0">
                <a:ln>
                  <a:noFill/>
                </a:ln>
                <a:solidFill>
                  <a:srgbClr val="00A661"/>
                </a:solidFill>
                <a:effectLst/>
                <a:uFillTx/>
                <a:latin typeface="微软雅黑" panose="020B0503020204020204" charset="-122"/>
                <a:ea typeface="微软雅黑" panose="020B0503020204020204" charset="-122"/>
                <a:cs typeface="Arial" panose="020B0604020202020204" pitchFamily="34" charset="0"/>
              </a:rPr>
              <a:t>Cuckoo</a:t>
            </a:r>
            <a:r>
              <a:rPr lang="en-US" sz="2800" b="1" kern="0">
                <a:ln>
                  <a:noFill/>
                </a:ln>
                <a:solidFill>
                  <a:srgbClr val="000000"/>
                </a:solidFill>
                <a:effectLst/>
                <a:uFillTx/>
                <a:latin typeface="微软雅黑" panose="020B0503020204020204" charset="-122"/>
                <a:ea typeface="微软雅黑" panose="020B0503020204020204" charset="-122"/>
                <a:cs typeface="Arial" panose="020B0604020202020204" pitchFamily="34" charset="0"/>
              </a:rPr>
              <a:t> </a:t>
            </a:r>
            <a:r>
              <a:rPr lang="en-US" sz="2800" b="1" kern="0">
                <a:ln>
                  <a:noFill/>
                </a:ln>
                <a:solidFill>
                  <a:srgbClr val="00A7DB"/>
                </a:solidFill>
                <a:effectLst/>
                <a:uFillTx/>
                <a:latin typeface="微软雅黑" panose="020B0503020204020204" charset="-122"/>
                <a:ea typeface="微软雅黑" panose="020B0503020204020204" charset="-122"/>
                <a:cs typeface="Arial" panose="020B0604020202020204" pitchFamily="34" charset="0"/>
              </a:rPr>
              <a:t>for </a:t>
            </a:r>
            <a:r>
              <a:rPr lang="en-US" sz="2800" b="1" i="1" kern="0">
                <a:ln>
                  <a:noFill/>
                </a:ln>
                <a:solidFill>
                  <a:srgbClr val="FAD698"/>
                </a:solidFill>
                <a:effectLst/>
                <a:uFillTx/>
                <a:latin typeface="微软雅黑" panose="020B0503020204020204" charset="-122"/>
                <a:ea typeface="微软雅黑" panose="020B0503020204020204" charset="-122"/>
                <a:cs typeface="Arial" panose="020B0604020202020204" pitchFamily="34" charset="0"/>
              </a:rPr>
              <a:t>Cocomelon</a:t>
            </a:r>
            <a:endParaRPr lang="en-US" sz="2800" b="1" kern="0">
              <a:ln>
                <a:noFill/>
              </a:ln>
              <a:solidFill>
                <a:srgbClr val="000000"/>
              </a:solidFill>
              <a:effectLst/>
              <a:uFillTx/>
              <a:latin typeface="微软雅黑" panose="020B0503020204020204" charset="-122"/>
              <a:ea typeface="微软雅黑" panose="020B0503020204020204" charset="-122"/>
              <a:cs typeface="Arial" panose="020B0604020202020204" pitchFamily="34" charset="0"/>
            </a:endParaRPr>
          </a:p>
          <a:p>
            <a:pPr algn="ctr" hangingPunct="0">
              <a:spcBef>
                <a:spcPts val="0"/>
              </a:spcBef>
              <a:spcAft>
                <a:spcPts val="0"/>
              </a:spcAft>
              <a:buClrTx/>
              <a:buSzTx/>
              <a:buFontTx/>
            </a:pPr>
            <a:r>
              <a:rPr lang="en-US" altLang="zh-CN" sz="2800" b="1" i="1" kern="0">
                <a:ln>
                  <a:noFill/>
                </a:ln>
                <a:solidFill>
                  <a:schemeClr val="tx1"/>
                </a:solidFill>
                <a:effectLst/>
                <a:uFillTx/>
                <a:latin typeface="微软雅黑" panose="020B0503020204020204" charset="-122"/>
                <a:ea typeface="微软雅黑" panose="020B0503020204020204" charset="-122"/>
                <a:cs typeface="Arial" panose="020B0604020202020204" pitchFamily="34" charset="0"/>
                <a:sym typeface="微软雅黑" panose="020B0503020204020204" charset="-122"/>
              </a:rPr>
              <a:t>Cocomelon </a:t>
            </a:r>
            <a:r>
              <a:rPr lang="zh-CN" altLang="en-US" sz="2800" b="1" kern="0">
                <a:ln>
                  <a:noFill/>
                </a:ln>
                <a:solidFill>
                  <a:schemeClr val="tx1"/>
                </a:solidFill>
                <a:effectLst/>
                <a:uFillTx/>
                <a:latin typeface="微软雅黑" panose="020B0503020204020204" charset="-122"/>
                <a:ea typeface="微软雅黑" panose="020B0503020204020204" charset="-122"/>
                <a:cs typeface="Arial" panose="020B0604020202020204" pitchFamily="34" charset="0"/>
                <a:sym typeface="微软雅黑" panose="020B0503020204020204" charset="-122"/>
              </a:rPr>
              <a:t>风靡全球</a:t>
            </a:r>
            <a:endParaRPr lang="zh-CN" altLang="en-US" sz="2800" b="1" kern="0">
              <a:ln>
                <a:noFill/>
              </a:ln>
              <a:solidFill>
                <a:schemeClr val="tx1"/>
              </a:solidFill>
              <a:effectLst/>
              <a:uFillTx/>
              <a:latin typeface="微软雅黑" panose="020B0503020204020204" charset="-122"/>
              <a:ea typeface="微软雅黑" panose="020B0503020204020204" charset="-122"/>
              <a:cs typeface="Arial" panose="020B0604020202020204" pitchFamily="34" charset="0"/>
              <a:sym typeface="微软雅黑" panose="020B0503020204020204" charset="-122"/>
            </a:endParaRPr>
          </a:p>
        </p:txBody>
      </p:sp>
      <p:pic>
        <p:nvPicPr>
          <p:cNvPr id="3" name="图片 2"/>
          <p:cNvPicPr>
            <a:picLocks noChangeAspect="1"/>
          </p:cNvPicPr>
          <p:nvPr/>
        </p:nvPicPr>
        <p:blipFill>
          <a:blip r:embed="rId3"/>
          <a:srcRect t="12388" r="20665" b="4552"/>
          <a:stretch>
            <a:fillRect/>
          </a:stretch>
        </p:blipFill>
        <p:spPr>
          <a:xfrm>
            <a:off x="8559165" y="220345"/>
            <a:ext cx="3347720" cy="706755"/>
          </a:xfrm>
          <a:prstGeom prst="rect">
            <a:avLst/>
          </a:prstGeom>
          <a:noFill/>
          <a:ln w="28575" cmpd="sng">
            <a:solidFill>
              <a:schemeClr val="accent1">
                <a:shade val="50000"/>
              </a:schemeClr>
            </a:solidFill>
            <a:prstDash val="dash"/>
          </a:ln>
        </p:spPr>
      </p:pic>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48598" name="文本框 4"/>
          <p:cNvSpPr txBox="1"/>
          <p:nvPr/>
        </p:nvSpPr>
        <p:spPr>
          <a:xfrm>
            <a:off x="1881505" y="7620"/>
            <a:ext cx="7196455" cy="445135"/>
          </a:xfrm>
          <a:prstGeom prst="rect">
            <a:avLst/>
          </a:prstGeom>
          <a:noFill/>
        </p:spPr>
        <p:txBody>
          <a:bodyPr wrap="square" rtlCol="0">
            <a:spAutoFit/>
          </a:bodyPr>
          <a:lstStyle/>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时代周刊</a:t>
            </a:r>
            <a:r>
              <a:rPr sz="2300" b="1">
                <a:solidFill>
                  <a:srgbClr val="ED7D31"/>
                </a:solidFill>
                <a:latin typeface="微软雅黑" panose="020B0503020204020204" charset="-122"/>
                <a:ea typeface="微软雅黑" panose="020B0503020204020204" charset="-122"/>
                <a:cs typeface="微软雅黑" panose="020B0503020204020204" charset="-122"/>
              </a:rPr>
              <a:t>》2022-03-28&amp;04-04</a:t>
            </a:r>
            <a:r>
              <a:rPr lang="zh-CN" sz="2300" b="1">
                <a:solidFill>
                  <a:srgbClr val="ED7D31"/>
                </a:solidFill>
                <a:latin typeface="微软雅黑" panose="020B0503020204020204" charset="-122"/>
                <a:ea typeface="微软雅黑" panose="020B0503020204020204" charset="-122"/>
                <a:cs typeface="微软雅黑" panose="020B0503020204020204" charset="-122"/>
              </a:rPr>
              <a:t>双周刊</a:t>
            </a:r>
            <a:r>
              <a:rPr sz="2300" b="1">
                <a:solidFill>
                  <a:srgbClr val="ED7D31"/>
                </a:solidFill>
                <a:latin typeface="微软雅黑" panose="020B0503020204020204" charset="-122"/>
                <a:ea typeface="微软雅黑" panose="020B0503020204020204" charset="-122"/>
                <a:cs typeface="微软雅黑" panose="020B0503020204020204" charset="-122"/>
              </a:rPr>
              <a:t> 3</a:t>
            </a:r>
            <a:r>
              <a:rPr lang="en-US" sz="2300" b="1">
                <a:solidFill>
                  <a:srgbClr val="ED7D31"/>
                </a:solidFill>
                <a:latin typeface="微软雅黑" panose="020B0503020204020204" charset="-122"/>
                <a:ea typeface="微软雅黑" panose="020B0503020204020204" charset="-122"/>
                <a:cs typeface="微软雅黑" panose="020B0503020204020204" charset="-122"/>
              </a:rPr>
              <a:t>4</a:t>
            </a:r>
            <a:r>
              <a:rPr sz="2300" b="1">
                <a:solidFill>
                  <a:srgbClr val="ED7D31"/>
                </a:solidFill>
                <a:latin typeface="微软雅黑" panose="020B0503020204020204" charset="-122"/>
                <a:ea typeface="微软雅黑" panose="020B0503020204020204" charset="-122"/>
                <a:cs typeface="微软雅黑" panose="020B0503020204020204" charset="-122"/>
              </a:rPr>
              <a:t>页）</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0" y="521970"/>
            <a:ext cx="12192000" cy="6426200"/>
          </a:xfrm>
          <a:prstGeom prst="rect">
            <a:avLst/>
          </a:prstGeom>
          <a:noFill/>
        </p:spPr>
        <p:txBody>
          <a:bodyPr wrap="square" rtlCol="0" anchor="t">
            <a:spAutoFit/>
          </a:bodyPr>
          <a:lstStyle/>
          <a:p>
            <a:pPr fontAlgn="auto">
              <a:lnSpc>
                <a:spcPts val="1900"/>
              </a:lnSpc>
            </a:pPr>
            <a:r>
              <a:rPr lang="en-US" altLang="zh-CN" sz="1600">
                <a:latin typeface="Times New Roman" panose="02020603050405020304" charset="0"/>
                <a:cs typeface="Times New Roman" panose="02020603050405020304" charset="0"/>
              </a:rPr>
              <a:t>    </a:t>
            </a:r>
            <a:r>
              <a:rPr lang="en-US" altLang="zh-CN" sz="1600">
                <a:solidFill>
                  <a:schemeClr val="tx1"/>
                </a:solidFill>
                <a:latin typeface="Times New Roman" panose="02020603050405020304" charset="0"/>
                <a:cs typeface="Times New Roman" panose="02020603050405020304" charset="0"/>
              </a:rPr>
              <a:t>T</a:t>
            </a:r>
            <a:r>
              <a:rPr sz="1600">
                <a:solidFill>
                  <a:schemeClr val="tx1"/>
                </a:solidFill>
                <a:latin typeface="Times New Roman" panose="02020603050405020304" charset="0"/>
                <a:cs typeface="Times New Roman" panose="02020603050405020304" charset="0"/>
              </a:rPr>
              <a:t>he toddler’s face is glowing green from the tablet in her hands, which shows a cartoon boy singing a nursery rhyme and dancing with dinosaurs. The toddler doesn’t know what dinosaurs are or what the lyrics mean, but she’s so entranced that she doesn’t blink when her mother calls her name. “It’s literally like crack for her,” says her mom Meng Zhou at their home in Redwood City, Calif.</a:t>
            </a:r>
            <a:endParaRPr sz="1600">
              <a:solidFill>
                <a:schemeClr val="tx1"/>
              </a:solidFill>
              <a:latin typeface="Times New Roman" panose="02020603050405020304" charset="0"/>
              <a:cs typeface="Times New Roman" panose="02020603050405020304" charset="0"/>
            </a:endParaRPr>
          </a:p>
          <a:p>
            <a:pPr fontAlgn="auto">
              <a:lnSpc>
                <a:spcPts val="1900"/>
              </a:lnSpc>
            </a:pPr>
            <a:r>
              <a:rPr lang="en-US" sz="1600">
                <a:solidFill>
                  <a:schemeClr val="tx1"/>
                </a:solidFill>
                <a:latin typeface="Times New Roman" panose="02020603050405020304" charset="0"/>
                <a:cs typeface="Times New Roman" panose="02020603050405020304" charset="0"/>
              </a:rPr>
              <a:t>    </a:t>
            </a:r>
            <a:r>
              <a:rPr sz="1600">
                <a:solidFill>
                  <a:schemeClr val="tx1"/>
                </a:solidFill>
                <a:latin typeface="Times New Roman" panose="02020603050405020304" charset="0"/>
                <a:cs typeface="Times New Roman" panose="02020603050405020304" charset="0"/>
              </a:rPr>
              <a:t>“It” is </a:t>
            </a:r>
            <a:r>
              <a:rPr sz="1600" i="1">
                <a:solidFill>
                  <a:schemeClr val="tx1"/>
                </a:solidFill>
                <a:latin typeface="Times New Roman" panose="02020603050405020304" charset="0"/>
                <a:cs typeface="Times New Roman" panose="02020603050405020304" charset="0"/>
              </a:rPr>
              <a:t>CoComelon</a:t>
            </a:r>
            <a:r>
              <a:rPr sz="1600">
                <a:solidFill>
                  <a:schemeClr val="tx1"/>
                </a:solidFill>
                <a:latin typeface="Times New Roman" panose="02020603050405020304" charset="0"/>
                <a:cs typeface="Times New Roman" panose="02020603050405020304" charset="0"/>
              </a:rPr>
              <a:t>, which may be the most streamed children’s entertainment program in the world. The show was watched for 33 billion</a:t>
            </a:r>
            <a:r>
              <a:rPr lang="en-US" sz="1600">
                <a:solidFill>
                  <a:schemeClr val="tx1"/>
                </a:solidFill>
                <a:latin typeface="Times New Roman" panose="02020603050405020304" charset="0"/>
                <a:cs typeface="Times New Roman" panose="02020603050405020304" charset="0"/>
              </a:rPr>
              <a:t> </a:t>
            </a:r>
            <a:r>
              <a:rPr sz="1600">
                <a:solidFill>
                  <a:schemeClr val="tx1"/>
                </a:solidFill>
                <a:latin typeface="Times New Roman" panose="02020603050405020304" charset="0"/>
                <a:cs typeface="Times New Roman" panose="02020603050405020304" charset="0"/>
              </a:rPr>
              <a:t>minutes last year, more than the Netflix hits </a:t>
            </a:r>
            <a:r>
              <a:rPr sz="1600" i="1">
                <a:solidFill>
                  <a:schemeClr val="tx1"/>
                </a:solidFill>
                <a:latin typeface="Times New Roman" panose="02020603050405020304" charset="0"/>
                <a:cs typeface="Times New Roman" panose="02020603050405020304" charset="0"/>
              </a:rPr>
              <a:t>Squid Game</a:t>
            </a:r>
            <a:r>
              <a:rPr sz="1600">
                <a:solidFill>
                  <a:schemeClr val="tx1"/>
                </a:solidFill>
                <a:latin typeface="Times New Roman" panose="02020603050405020304" charset="0"/>
                <a:cs typeface="Times New Roman" panose="02020603050405020304" charset="0"/>
              </a:rPr>
              <a:t> and </a:t>
            </a:r>
            <a:r>
              <a:rPr sz="1600" i="1">
                <a:solidFill>
                  <a:schemeClr val="tx1"/>
                </a:solidFill>
                <a:latin typeface="Times New Roman" panose="02020603050405020304" charset="0"/>
                <a:cs typeface="Times New Roman" panose="02020603050405020304" charset="0"/>
              </a:rPr>
              <a:t>Bridgerton </a:t>
            </a:r>
            <a:r>
              <a:rPr sz="1600">
                <a:solidFill>
                  <a:schemeClr val="tx1"/>
                </a:solidFill>
                <a:latin typeface="Times New Roman" panose="02020603050405020304" charset="0"/>
                <a:cs typeface="Times New Roman" panose="02020603050405020304" charset="0"/>
              </a:rPr>
              <a:t>combined, according to market-measurement firm Nielsen. </a:t>
            </a:r>
            <a:r>
              <a:rPr sz="1600" i="1">
                <a:solidFill>
                  <a:schemeClr val="tx1"/>
                </a:solidFill>
                <a:latin typeface="Times New Roman" panose="02020603050405020304" charset="0"/>
                <a:cs typeface="Times New Roman" panose="02020603050405020304" charset="0"/>
              </a:rPr>
              <a:t>CoComelon</a:t>
            </a:r>
            <a:r>
              <a:rPr lang="en-US" sz="1600" i="1">
                <a:solidFill>
                  <a:schemeClr val="tx1"/>
                </a:solidFill>
                <a:latin typeface="Times New Roman" panose="02020603050405020304" charset="0"/>
                <a:cs typeface="Times New Roman" panose="02020603050405020304" charset="0"/>
              </a:rPr>
              <a:t> </a:t>
            </a:r>
            <a:r>
              <a:rPr sz="1600">
                <a:solidFill>
                  <a:schemeClr val="tx1"/>
                </a:solidFill>
                <a:latin typeface="Times New Roman" panose="02020603050405020304" charset="0"/>
                <a:cs typeface="Times New Roman" panose="02020603050405020304" charset="0"/>
              </a:rPr>
              <a:t>had 3.6 billion views on YouTube in January, according to Tubular, a social-video measurement company, as many as three-quarters of whom were from outside the U.S. </a:t>
            </a:r>
            <a:r>
              <a:rPr sz="1600" i="1">
                <a:solidFill>
                  <a:schemeClr val="tx1"/>
                </a:solidFill>
                <a:latin typeface="Times New Roman" panose="02020603050405020304" charset="0"/>
                <a:cs typeface="Times New Roman" panose="02020603050405020304" charset="0"/>
              </a:rPr>
              <a:t>CoComelon</a:t>
            </a:r>
            <a:r>
              <a:rPr sz="1600">
                <a:solidFill>
                  <a:schemeClr val="tx1"/>
                </a:solidFill>
                <a:latin typeface="Times New Roman" panose="02020603050405020304" charset="0"/>
                <a:cs typeface="Times New Roman" panose="02020603050405020304" charset="0"/>
              </a:rPr>
              <a:t> was a Top 10 show on Netflix for more than 100 straight days in 2021, and its music is streamed 1.3 million times a day on Spotify.</a:t>
            </a:r>
            <a:endParaRPr sz="1600">
              <a:solidFill>
                <a:schemeClr val="tx1"/>
              </a:solidFill>
              <a:latin typeface="Times New Roman" panose="02020603050405020304" charset="0"/>
              <a:cs typeface="Times New Roman" panose="02020603050405020304" charset="0"/>
            </a:endParaRPr>
          </a:p>
          <a:p>
            <a:pPr fontAlgn="auto">
              <a:lnSpc>
                <a:spcPts val="1900"/>
              </a:lnSpc>
            </a:pPr>
            <a:r>
              <a:rPr lang="en-US" sz="1600">
                <a:solidFill>
                  <a:schemeClr val="tx1"/>
                </a:solidFill>
                <a:latin typeface="Times New Roman" panose="02020603050405020304" charset="0"/>
                <a:cs typeface="Times New Roman" panose="02020603050405020304" charset="0"/>
              </a:rPr>
              <a:t>  </a:t>
            </a:r>
            <a:r>
              <a:rPr lang="en-US" sz="1600" i="1">
                <a:solidFill>
                  <a:schemeClr val="tx1"/>
                </a:solidFill>
                <a:latin typeface="Times New Roman" panose="02020603050405020304" charset="0"/>
                <a:cs typeface="Times New Roman" panose="02020603050405020304" charset="0"/>
              </a:rPr>
              <a:t>  </a:t>
            </a:r>
            <a:r>
              <a:rPr sz="1600" i="1">
                <a:solidFill>
                  <a:schemeClr val="tx1"/>
                </a:solidFill>
                <a:latin typeface="Times New Roman" panose="02020603050405020304" charset="0"/>
                <a:cs typeface="Times New Roman" panose="02020603050405020304" charset="0"/>
              </a:rPr>
              <a:t>CoComelon</a:t>
            </a:r>
            <a:r>
              <a:rPr sz="1600">
                <a:solidFill>
                  <a:schemeClr val="tx1"/>
                </a:solidFill>
                <a:latin typeface="Times New Roman" panose="02020603050405020304" charset="0"/>
                <a:cs typeface="Times New Roman" panose="02020603050405020304" charset="0"/>
              </a:rPr>
              <a:t> is not only a ratings </a:t>
            </a:r>
            <a:r>
              <a:rPr sz="1600">
                <a:solidFill>
                  <a:srgbClr val="FF0000"/>
                </a:solidFill>
                <a:latin typeface="Times New Roman" panose="02020603050405020304" charset="0"/>
                <a:cs typeface="Times New Roman" panose="02020603050405020304" charset="0"/>
              </a:rPr>
              <a:t>juggernaut</a:t>
            </a:r>
            <a:r>
              <a:rPr sz="1600">
                <a:solidFill>
                  <a:schemeClr val="tx1"/>
                </a:solidFill>
                <a:latin typeface="Times New Roman" panose="02020603050405020304" charset="0"/>
                <a:cs typeface="Times New Roman" panose="02020603050405020304" charset="0"/>
              </a:rPr>
              <a:t>. It’s also a model for a new approach to children’s TV. The educators who developed hits like </a:t>
            </a:r>
            <a:r>
              <a:rPr sz="1600" i="1">
                <a:solidFill>
                  <a:schemeClr val="tx1"/>
                </a:solidFill>
                <a:latin typeface="Times New Roman" panose="02020603050405020304" charset="0"/>
                <a:cs typeface="Times New Roman" panose="02020603050405020304" charset="0"/>
              </a:rPr>
              <a:t>Sesame Street</a:t>
            </a:r>
            <a:r>
              <a:rPr sz="1600">
                <a:solidFill>
                  <a:schemeClr val="tx1"/>
                </a:solidFill>
                <a:latin typeface="Times New Roman" panose="02020603050405020304" charset="0"/>
                <a:cs typeface="Times New Roman" panose="02020603050405020304" charset="0"/>
              </a:rPr>
              <a:t> and </a:t>
            </a:r>
            <a:r>
              <a:rPr sz="1600" i="1">
                <a:solidFill>
                  <a:schemeClr val="tx1"/>
                </a:solidFill>
                <a:latin typeface="Times New Roman" panose="02020603050405020304" charset="0"/>
                <a:cs typeface="Times New Roman" panose="02020603050405020304" charset="0"/>
              </a:rPr>
              <a:t>SpongeBob Square</a:t>
            </a:r>
            <a:r>
              <a:rPr lang="en-US" sz="1600" i="1">
                <a:solidFill>
                  <a:schemeClr val="tx1"/>
                </a:solidFill>
                <a:latin typeface="Times New Roman" panose="02020603050405020304" charset="0"/>
                <a:cs typeface="Times New Roman" panose="02020603050405020304" charset="0"/>
              </a:rPr>
              <a:t> </a:t>
            </a:r>
            <a:r>
              <a:rPr sz="1600" i="1">
                <a:solidFill>
                  <a:schemeClr val="tx1"/>
                </a:solidFill>
                <a:latin typeface="Times New Roman" panose="02020603050405020304" charset="0"/>
                <a:cs typeface="Times New Roman" panose="02020603050405020304" charset="0"/>
              </a:rPr>
              <a:t>Pants</a:t>
            </a:r>
            <a:r>
              <a:rPr sz="1600">
                <a:solidFill>
                  <a:schemeClr val="tx1"/>
                </a:solidFill>
                <a:latin typeface="Times New Roman" panose="02020603050405020304" charset="0"/>
                <a:cs typeface="Times New Roman" panose="02020603050405020304" charset="0"/>
              </a:rPr>
              <a:t> had to fight for years to get their shows on the air. A room of adults could toil on a concept that helped kids learn important ideas, only to</a:t>
            </a:r>
            <a:r>
              <a:rPr lang="en-US" sz="1600">
                <a:solidFill>
                  <a:schemeClr val="tx1"/>
                </a:solidFill>
                <a:latin typeface="Times New Roman" panose="02020603050405020304" charset="0"/>
                <a:cs typeface="Times New Roman" panose="02020603050405020304" charset="0"/>
              </a:rPr>
              <a:t> </a:t>
            </a:r>
            <a:r>
              <a:rPr sz="1600">
                <a:solidFill>
                  <a:schemeClr val="tx1"/>
                </a:solidFill>
                <a:latin typeface="Times New Roman" panose="02020603050405020304" charset="0"/>
                <a:cs typeface="Times New Roman" panose="02020603050405020304" charset="0"/>
              </a:rPr>
              <a:t>find out viewers weren’t</a:t>
            </a:r>
            <a:r>
              <a:rPr lang="en-US" sz="1600">
                <a:solidFill>
                  <a:schemeClr val="tx1"/>
                </a:solidFill>
                <a:latin typeface="Times New Roman" panose="02020603050405020304" charset="0"/>
                <a:cs typeface="Times New Roman" panose="02020603050405020304" charset="0"/>
              </a:rPr>
              <a:t> </a:t>
            </a:r>
            <a:r>
              <a:rPr sz="1600">
                <a:solidFill>
                  <a:schemeClr val="tx1"/>
                </a:solidFill>
                <a:latin typeface="Times New Roman" panose="02020603050405020304" charset="0"/>
                <a:cs typeface="Times New Roman" panose="02020603050405020304" charset="0"/>
              </a:rPr>
              <a:t>interested. </a:t>
            </a:r>
            <a:r>
              <a:rPr sz="1600" i="1">
                <a:solidFill>
                  <a:schemeClr val="tx1"/>
                </a:solidFill>
                <a:latin typeface="Times New Roman" panose="02020603050405020304" charset="0"/>
                <a:cs typeface="Times New Roman" panose="02020603050405020304" charset="0"/>
              </a:rPr>
              <a:t>CoComelon </a:t>
            </a:r>
            <a:r>
              <a:rPr sz="1600">
                <a:solidFill>
                  <a:schemeClr val="tx1"/>
                </a:solidFill>
                <a:latin typeface="Times New Roman" panose="02020603050405020304" charset="0"/>
                <a:cs typeface="Times New Roman" panose="02020603050405020304" charset="0"/>
              </a:rPr>
              <a:t>is part of a push to </a:t>
            </a:r>
            <a:r>
              <a:rPr sz="1600">
                <a:solidFill>
                  <a:srgbClr val="FF0000"/>
                </a:solidFill>
                <a:latin typeface="Times New Roman" panose="02020603050405020304" charset="0"/>
                <a:cs typeface="Times New Roman" panose="02020603050405020304" charset="0"/>
              </a:rPr>
              <a:t>eliminate </a:t>
            </a:r>
            <a:r>
              <a:rPr sz="1600">
                <a:solidFill>
                  <a:schemeClr val="tx1"/>
                </a:solidFill>
                <a:latin typeface="Times New Roman" panose="02020603050405020304" charset="0"/>
                <a:cs typeface="Times New Roman" panose="02020603050405020304" charset="0"/>
              </a:rPr>
              <a:t>such guesswork. Its parent company, Moonbug Entertainment, scours digital platforms like YouTube for popular kids’ programming, buys them, and then tries to build them into even bigger phenomena, drawing on data from YouTube to figure out what </a:t>
            </a:r>
            <a:r>
              <a:rPr sz="1600">
                <a:solidFill>
                  <a:srgbClr val="FF0000"/>
                </a:solidFill>
                <a:latin typeface="Times New Roman" panose="02020603050405020304" charset="0"/>
                <a:cs typeface="Times New Roman" panose="02020603050405020304" charset="0"/>
              </a:rPr>
              <a:t>resonate</a:t>
            </a:r>
            <a:r>
              <a:rPr sz="1600">
                <a:solidFill>
                  <a:schemeClr val="tx1"/>
                </a:solidFill>
                <a:latin typeface="Times New Roman" panose="02020603050405020304" charset="0"/>
                <a:cs typeface="Times New Roman" panose="02020603050405020304" charset="0"/>
              </a:rPr>
              <a:t>s</a:t>
            </a:r>
            <a:r>
              <a:rPr sz="1600">
                <a:solidFill>
                  <a:srgbClr val="FF0000"/>
                </a:solidFill>
                <a:latin typeface="Times New Roman" panose="02020603050405020304" charset="0"/>
                <a:cs typeface="Times New Roman" panose="02020603050405020304" charset="0"/>
              </a:rPr>
              <a:t> </a:t>
            </a:r>
            <a:r>
              <a:rPr sz="1600">
                <a:solidFill>
                  <a:schemeClr val="tx1"/>
                </a:solidFill>
                <a:latin typeface="Times New Roman" panose="02020603050405020304" charset="0"/>
                <a:cs typeface="Times New Roman" panose="02020603050405020304" charset="0"/>
              </a:rPr>
              <a:t>with audiences. “Data is really at the heart of everything we do,” says Richard Hickey, Moonbug’s head of creative. “With YouTube, you’ve got an audience there that literally tells you whether they want to watch something or not, in real time.”</a:t>
            </a:r>
            <a:endParaRPr sz="1600">
              <a:solidFill>
                <a:schemeClr val="tx1"/>
              </a:solidFill>
              <a:latin typeface="Times New Roman" panose="02020603050405020304" charset="0"/>
              <a:cs typeface="Times New Roman" panose="02020603050405020304" charset="0"/>
            </a:endParaRPr>
          </a:p>
          <a:p>
            <a:pPr fontAlgn="auto">
              <a:lnSpc>
                <a:spcPts val="1900"/>
              </a:lnSpc>
            </a:pPr>
            <a:r>
              <a:rPr sz="1600">
                <a:latin typeface="Times New Roman" panose="02020603050405020304" charset="0"/>
                <a:cs typeface="Times New Roman" panose="02020603050405020304" charset="0"/>
              </a:rPr>
              <a:t> </a:t>
            </a:r>
            <a:r>
              <a:rPr lang="en-US" sz="1600">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It’s not entirely clear how much of </a:t>
            </a:r>
            <a:r>
              <a:rPr sz="1600" i="1">
                <a:latin typeface="Times New Roman" panose="02020603050405020304" charset="0"/>
                <a:cs typeface="Times New Roman" panose="02020603050405020304" charset="0"/>
              </a:rPr>
              <a:t>CoComelon</a:t>
            </a:r>
            <a:r>
              <a:rPr sz="1600">
                <a:latin typeface="Times New Roman" panose="02020603050405020304" charset="0"/>
                <a:cs typeface="Times New Roman" panose="02020603050405020304" charset="0"/>
              </a:rPr>
              <a:t>’s runaway popularity stems from this formula and how much it owes to the pandemic, which put more kids in front of screens. As parents </a:t>
            </a:r>
            <a:r>
              <a:rPr sz="1600" u="sng">
                <a:latin typeface="Times New Roman" panose="02020603050405020304" charset="0"/>
                <a:cs typeface="Times New Roman" panose="02020603050405020304" charset="0"/>
              </a:rPr>
              <a:t>juggled</a:t>
            </a:r>
            <a:r>
              <a:rPr sz="1600">
                <a:latin typeface="Times New Roman" panose="02020603050405020304" charset="0"/>
                <a:cs typeface="Times New Roman" panose="02020603050405020304" charset="0"/>
              </a:rPr>
              <a:t> childcare and remote work, demand for kiddie content </a:t>
            </a:r>
            <a:r>
              <a:rPr sz="1600">
                <a:solidFill>
                  <a:srgbClr val="FF0000"/>
                </a:solidFill>
                <a:latin typeface="Times New Roman" panose="02020603050405020304" charset="0"/>
                <a:cs typeface="Times New Roman" panose="02020603050405020304" charset="0"/>
              </a:rPr>
              <a:t>spike</a:t>
            </a:r>
            <a:r>
              <a:rPr sz="1600">
                <a:latin typeface="Times New Roman" panose="02020603050405020304" charset="0"/>
                <a:cs typeface="Times New Roman" panose="02020603050405020304" charset="0"/>
              </a:rPr>
              <a:t>d 52% between January 2020 and February 2022, according to data from Parrot Analytics. Either way, the success of the show is attracting big money. In November, Moonbug was acquired for $3 billion by two Disney alums backed by the private-equity firm Blackstone. Since then, the company has rolled out a </a:t>
            </a:r>
            <a:r>
              <a:rPr sz="1600" i="1">
                <a:latin typeface="Times New Roman" panose="02020603050405020304" charset="0"/>
                <a:cs typeface="Times New Roman" panose="02020603050405020304" charset="0"/>
              </a:rPr>
              <a:t>CoComelon </a:t>
            </a:r>
            <a:r>
              <a:rPr sz="1600">
                <a:latin typeface="Times New Roman" panose="02020603050405020304" charset="0"/>
                <a:cs typeface="Times New Roman" panose="02020603050405020304" charset="0"/>
              </a:rPr>
              <a:t>live tour, a Spotify podcast, and just about every form of merchandise you can imagine, from bubble machines to throw pillows. </a:t>
            </a:r>
            <a:endParaRPr sz="1600">
              <a:latin typeface="Times New Roman" panose="02020603050405020304" charset="0"/>
              <a:cs typeface="Times New Roman" panose="02020603050405020304" charset="0"/>
            </a:endParaRPr>
          </a:p>
          <a:p>
            <a:pPr fontAlgn="auto">
              <a:lnSpc>
                <a:spcPts val="1900"/>
              </a:lnSpc>
            </a:pPr>
            <a:r>
              <a:rPr sz="1600">
                <a:latin typeface="Times New Roman" panose="02020603050405020304" charset="0"/>
                <a:cs typeface="Times New Roman" panose="02020603050405020304" charset="0"/>
              </a:rPr>
              <a:t> </a:t>
            </a:r>
            <a:r>
              <a:rPr lang="en-US" sz="1600">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Both parents and programming executives say there is something rare about the hold that CoComelon exerts on babies and toddlers. You can see the proof in the dozens of TikTok videos showing kids who hear the marimba tones of its theme song and come running. Zhou’s daughter’s third word, after </a:t>
            </a:r>
            <a:r>
              <a:rPr sz="1600" i="1">
                <a:latin typeface="Times New Roman" panose="02020603050405020304" charset="0"/>
                <a:cs typeface="Times New Roman" panose="02020603050405020304" charset="0"/>
              </a:rPr>
              <a:t>Mama and Dada</a:t>
            </a:r>
            <a:r>
              <a:rPr sz="1600">
                <a:latin typeface="Times New Roman" panose="02020603050405020304" charset="0"/>
                <a:cs typeface="Times New Roman" panose="02020603050405020304" charset="0"/>
              </a:rPr>
              <a:t>, was </a:t>
            </a:r>
            <a:r>
              <a:rPr sz="1600" i="1">
                <a:latin typeface="Times New Roman" panose="02020603050405020304" charset="0"/>
                <a:cs typeface="Times New Roman" panose="02020603050405020304" charset="0"/>
              </a:rPr>
              <a:t>CoCo</a:t>
            </a:r>
            <a:r>
              <a:rPr sz="1600">
                <a:latin typeface="Times New Roman" panose="02020603050405020304" charset="0"/>
                <a:cs typeface="Times New Roman" panose="02020603050405020304" charset="0"/>
              </a:rPr>
              <a:t>. “I don’t think we’ve ever seen anything like it when it comes to generating kids’ streaming audiences,” says Brian Fuhrer, senior vice president at Nielsen.</a:t>
            </a:r>
            <a:endParaRPr sz="1600">
              <a:latin typeface="Times New Roman" panose="02020603050405020304" charset="0"/>
              <a:cs typeface="Times New Roman" panose="02020603050405020304" charset="0"/>
            </a:endParaRPr>
          </a:p>
          <a:p>
            <a:pPr fontAlgn="auto">
              <a:lnSpc>
                <a:spcPts val="1900"/>
              </a:lnSpc>
            </a:pPr>
            <a:r>
              <a:rPr sz="1600">
                <a:latin typeface="Times New Roman" panose="02020603050405020304" charset="0"/>
                <a:cs typeface="Times New Roman" panose="02020603050405020304" charset="0"/>
              </a:rPr>
              <a:t> </a:t>
            </a:r>
            <a:r>
              <a:rPr lang="en-US" sz="1600">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As the show and others like it become inescapable, parents are going to have to grapple with whether this type of children’s</a:t>
            </a:r>
            <a:r>
              <a:rPr lang="en-US" sz="1600">
                <a:latin typeface="Times New Roman" panose="02020603050405020304" charset="0"/>
                <a:cs typeface="Times New Roman" panose="02020603050405020304" charset="0"/>
              </a:rPr>
              <a:t> </a:t>
            </a:r>
            <a:r>
              <a:rPr sz="1600">
                <a:latin typeface="Times New Roman" panose="02020603050405020304" charset="0"/>
                <a:cs typeface="Times New Roman" panose="02020603050405020304" charset="0"/>
              </a:rPr>
              <a:t>programming works for their families. Sure, their kids may love it—but does that mean it’s any good for them?</a:t>
            </a:r>
            <a:endParaRPr sz="1600">
              <a:latin typeface="Times New Roman" panose="02020603050405020304" charset="0"/>
              <a:cs typeface="Times New Roman" panose="02020603050405020304" charset="0"/>
            </a:endParaRPr>
          </a:p>
        </p:txBody>
      </p:sp>
      <p:sp>
        <p:nvSpPr>
          <p:cNvPr id="3" name="文本框 16"/>
          <p:cNvSpPr txBox="1"/>
          <p:nvPr/>
        </p:nvSpPr>
        <p:spPr>
          <a:xfrm>
            <a:off x="0" y="0"/>
            <a:ext cx="1692275" cy="521970"/>
          </a:xfrm>
          <a:prstGeom prst="rect">
            <a:avLst/>
          </a:prstGeom>
          <a:solidFill>
            <a:srgbClr val="70AD47"/>
          </a:solidFill>
        </p:spPr>
        <p:txBody>
          <a:bodyPr wrap="square" rtlCol="0">
            <a:spAutoFit/>
          </a:bodyPr>
          <a:lstStyle/>
          <a:p>
            <a:pPr lvl="0" algn="l">
              <a:buClrTx/>
              <a:buSzTx/>
              <a:buFontTx/>
            </a:pPr>
            <a:r>
              <a:rPr kumimoji="1" lang="zh-CN" altLang="en-US" sz="2800" b="1" dirty="0">
                <a:solidFill>
                  <a:sysClr val="window" lastClr="FFFFFF"/>
                </a:solidFill>
                <a:sym typeface="微软雅黑" panose="020B0503020204020204" charset="-122"/>
              </a:rPr>
              <a:t>阅读理解</a:t>
            </a:r>
            <a:endParaRPr kumimoji="1" lang="zh-CN" altLang="en-US" sz="2800" b="1" dirty="0">
              <a:solidFill>
                <a:sysClr val="window" lastClr="FFFFFF"/>
              </a:solidFill>
              <a:sym typeface="微软雅黑" panose="020B0503020204020204" charset="-122"/>
            </a:endParaRPr>
          </a:p>
        </p:txBody>
      </p:sp>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2057400" y="645160"/>
            <a:ext cx="8917305" cy="2306320"/>
          </a:xfrm>
          <a:prstGeom prst="rect">
            <a:avLst/>
          </a:prstGeom>
          <a:solidFill>
            <a:schemeClr val="accent6">
              <a:lumMod val="20000"/>
              <a:lumOff val="80000"/>
            </a:schemeClr>
          </a:solidFill>
          <a:ln w="34925" cmpd="sng">
            <a:noFill/>
            <a:prstDash val="sysDash"/>
          </a:ln>
        </p:spPr>
        <p:txBody>
          <a:bodyPr wrap="square">
            <a:spAutoFit/>
          </a:bodyPr>
          <a:lstStyle/>
          <a:p>
            <a:pPr algn="just" fontAlgn="auto">
              <a:lnSpc>
                <a:spcPct val="120000"/>
              </a:lnSpc>
            </a:pPr>
            <a:r>
              <a:rPr lang="en-US" sz="2400" b="0" i="0">
                <a:latin typeface="Times New Roman" panose="02020603050405020304" charset="0"/>
                <a:ea typeface="华文中宋" panose="02010600040101010101" charset="-122"/>
                <a:cs typeface="Times New Roman" panose="02020603050405020304" charset="0"/>
              </a:rPr>
              <a:t>1. What do we know about </a:t>
            </a:r>
            <a:r>
              <a:rPr lang="en-US" sz="2400" b="0" i="1">
                <a:latin typeface="Times New Roman" panose="02020603050405020304" charset="0"/>
                <a:ea typeface="华文中宋" panose="02010600040101010101" charset="-122"/>
                <a:cs typeface="Times New Roman" panose="02020603050405020304" charset="0"/>
              </a:rPr>
              <a:t>Cocomelon</a:t>
            </a:r>
            <a:r>
              <a:rPr lang="en-US" sz="2400" b="0">
                <a:latin typeface="Times New Roman" panose="02020603050405020304" charset="0"/>
                <a:ea typeface="华文中宋" panose="02010600040101010101" charset="-122"/>
                <a:cs typeface="Times New Roman" panose="02020603050405020304" charset="0"/>
              </a:rPr>
              <a:t> from the text</a:t>
            </a:r>
            <a:r>
              <a:rPr lang="en-US" sz="2400" b="0" i="0">
                <a:latin typeface="Times New Roman" panose="02020603050405020304" charset="0"/>
                <a:ea typeface="华文中宋" panose="02010600040101010101" charset="-122"/>
                <a:cs typeface="Times New Roman" panose="02020603050405020304" charset="0"/>
              </a:rPr>
              <a:t>? </a:t>
            </a:r>
            <a:endParaRPr sz="2400" b="0" i="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sz="2400" b="0" i="0">
                <a:latin typeface="Times New Roman" panose="02020603050405020304" charset="0"/>
                <a:ea typeface="华文中宋" panose="02010600040101010101" charset="-122"/>
                <a:cs typeface="Times New Roman" panose="02020603050405020304" charset="0"/>
              </a:rPr>
              <a:t>A.</a:t>
            </a:r>
            <a:r>
              <a:rPr lang="en-US" sz="2400" b="0" i="0">
                <a:latin typeface="Times New Roman" panose="02020603050405020304" charset="0"/>
                <a:ea typeface="华文中宋" panose="02010600040101010101" charset="-122"/>
                <a:cs typeface="Times New Roman" panose="02020603050405020304" charset="0"/>
              </a:rPr>
              <a:t> </a:t>
            </a:r>
            <a:r>
              <a:rPr lang="en-US" sz="2400">
                <a:latin typeface="Times New Roman" panose="02020603050405020304" charset="0"/>
                <a:ea typeface="华文中宋" panose="02010600040101010101" charset="-122"/>
                <a:cs typeface="Times New Roman" panose="02020603050405020304" charset="0"/>
                <a:sym typeface="+mn-ea"/>
              </a:rPr>
              <a:t>It only attracts </a:t>
            </a:r>
            <a:r>
              <a:rPr sz="2400">
                <a:latin typeface="Times New Roman" panose="02020603050405020304" charset="0"/>
                <a:cs typeface="Times New Roman" panose="02020603050405020304" charset="0"/>
                <a:sym typeface="+mn-ea"/>
              </a:rPr>
              <a:t>babies and toddlers</a:t>
            </a:r>
            <a:r>
              <a:rPr lang="en-US" sz="2400">
                <a:latin typeface="Times New Roman" panose="02020603050405020304" charset="0"/>
                <a:cs typeface="Times New Roman" panose="02020603050405020304" charset="0"/>
                <a:sym typeface="+mn-ea"/>
              </a:rPr>
              <a:t> </a:t>
            </a:r>
            <a:r>
              <a:rPr lang="en-US" sz="2400">
                <a:latin typeface="Times New Roman" panose="02020603050405020304" charset="0"/>
                <a:ea typeface="华文中宋" panose="02010600040101010101" charset="-122"/>
                <a:cs typeface="Times New Roman" panose="02020603050405020304" charset="0"/>
                <a:sym typeface="+mn-ea"/>
              </a:rPr>
              <a:t>in </a:t>
            </a:r>
            <a:r>
              <a:rPr sz="2400">
                <a:latin typeface="Times New Roman" panose="02020603050405020304" charset="0"/>
                <a:cs typeface="Times New Roman" panose="02020603050405020304" charset="0"/>
                <a:sym typeface="+mn-ea"/>
              </a:rPr>
              <a:t>the U.S. </a:t>
            </a:r>
            <a:endParaRPr sz="2400">
              <a:latin typeface="Times New Roman" panose="02020603050405020304" charset="0"/>
              <a:cs typeface="Times New Roman" panose="02020603050405020304" charset="0"/>
              <a:sym typeface="+mn-ea"/>
            </a:endParaRPr>
          </a:p>
          <a:p>
            <a:pPr algn="just" fontAlgn="auto">
              <a:lnSpc>
                <a:spcPct val="120000"/>
              </a:lnSpc>
            </a:pPr>
            <a:r>
              <a:rPr sz="2400">
                <a:latin typeface="Times New Roman" panose="02020603050405020304" charset="0"/>
                <a:ea typeface="华文中宋" panose="02010600040101010101" charset="-122"/>
                <a:cs typeface="Times New Roman" panose="02020603050405020304" charset="0"/>
                <a:sym typeface="+mn-ea"/>
              </a:rPr>
              <a:t>B.</a:t>
            </a:r>
            <a:r>
              <a:rPr lang="en-US" sz="2400">
                <a:latin typeface="Times New Roman" panose="02020603050405020304" charset="0"/>
                <a:ea typeface="华文中宋" panose="02010600040101010101" charset="-122"/>
                <a:cs typeface="Times New Roman" panose="02020603050405020304" charset="0"/>
                <a:sym typeface="+mn-ea"/>
              </a:rPr>
              <a:t> </a:t>
            </a:r>
            <a:r>
              <a:rPr lang="en-US" sz="2400" b="0" i="0">
                <a:latin typeface="Times New Roman" panose="02020603050405020304" charset="0"/>
                <a:ea typeface="华文中宋" panose="02010600040101010101" charset="-122"/>
                <a:cs typeface="Times New Roman" panose="02020603050405020304" charset="0"/>
              </a:rPr>
              <a:t>It is the most popular </a:t>
            </a:r>
            <a:r>
              <a:rPr sz="2400">
                <a:latin typeface="Times New Roman" panose="02020603050405020304" charset="0"/>
                <a:cs typeface="Times New Roman" panose="02020603050405020304" charset="0"/>
                <a:sym typeface="+mn-ea"/>
              </a:rPr>
              <a:t>entertainment </a:t>
            </a:r>
            <a:r>
              <a:rPr lang="en-US" sz="2400" b="0" i="0">
                <a:latin typeface="Times New Roman" panose="02020603050405020304" charset="0"/>
                <a:ea typeface="华文中宋" panose="02010600040101010101" charset="-122"/>
                <a:cs typeface="Times New Roman" panose="02020603050405020304" charset="0"/>
              </a:rPr>
              <a:t>program on </a:t>
            </a:r>
            <a:r>
              <a:rPr sz="2400">
                <a:latin typeface="Times New Roman" panose="02020603050405020304" charset="0"/>
                <a:cs typeface="Times New Roman" panose="02020603050405020304" charset="0"/>
                <a:sym typeface="+mn-ea"/>
              </a:rPr>
              <a:t>YouTube</a:t>
            </a:r>
            <a:r>
              <a:rPr lang="en-US" sz="2400" b="0" i="0">
                <a:latin typeface="Times New Roman" panose="02020603050405020304" charset="0"/>
                <a:ea typeface="华文中宋" panose="02010600040101010101" charset="-122"/>
                <a:cs typeface="Times New Roman" panose="02020603050405020304" charset="0"/>
              </a:rPr>
              <a:t> </a:t>
            </a:r>
            <a:r>
              <a:rPr sz="2400" b="0" i="0">
                <a:latin typeface="Times New Roman" panose="02020603050405020304" charset="0"/>
                <a:ea typeface="华文中宋" panose="02010600040101010101" charset="-122"/>
                <a:cs typeface="Times New Roman" panose="02020603050405020304" charset="0"/>
              </a:rPr>
              <a:t>.</a:t>
            </a:r>
            <a:endParaRPr sz="2400" b="0" i="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sz="2400" b="0" i="0">
                <a:latin typeface="Times New Roman" panose="02020603050405020304" charset="0"/>
                <a:ea typeface="华文中宋" panose="02010600040101010101" charset="-122"/>
                <a:cs typeface="Times New Roman" panose="02020603050405020304" charset="0"/>
              </a:rPr>
              <a:t>C.</a:t>
            </a:r>
            <a:r>
              <a:rPr lang="en-US" sz="2400" b="0" i="0">
                <a:latin typeface="Times New Roman" panose="02020603050405020304" charset="0"/>
                <a:ea typeface="华文中宋" panose="02010600040101010101" charset="-122"/>
                <a:cs typeface="Times New Roman" panose="02020603050405020304" charset="0"/>
              </a:rPr>
              <a:t> It serves as </a:t>
            </a:r>
            <a:r>
              <a:rPr sz="2400">
                <a:latin typeface="Times New Roman" panose="02020603050405020304" charset="0"/>
                <a:cs typeface="Times New Roman" panose="02020603050405020304" charset="0"/>
                <a:sym typeface="+mn-ea"/>
              </a:rPr>
              <a:t>a model </a:t>
            </a:r>
            <a:r>
              <a:rPr lang="en-US" sz="2400">
                <a:latin typeface="Times New Roman" panose="02020603050405020304" charset="0"/>
                <a:cs typeface="Times New Roman" panose="02020603050405020304" charset="0"/>
                <a:sym typeface="+mn-ea"/>
              </a:rPr>
              <a:t>showing how to make </a:t>
            </a:r>
            <a:r>
              <a:rPr sz="2400">
                <a:latin typeface="Times New Roman" panose="02020603050405020304" charset="0"/>
                <a:cs typeface="Times New Roman" panose="02020603050405020304" charset="0"/>
                <a:sym typeface="+mn-ea"/>
              </a:rPr>
              <a:t>children’s TV</a:t>
            </a:r>
            <a:r>
              <a:rPr lang="en-US" sz="2400">
                <a:latin typeface="Times New Roman" panose="02020603050405020304" charset="0"/>
                <a:cs typeface="Times New Roman" panose="02020603050405020304" charset="0"/>
                <a:sym typeface="+mn-ea"/>
              </a:rPr>
              <a:t>.</a:t>
            </a:r>
            <a:endParaRPr lang="en-US" sz="2400" b="0" i="0">
              <a:latin typeface="Times New Roman" panose="02020603050405020304" charset="0"/>
              <a:ea typeface="华文中宋" panose="02010600040101010101" charset="-122"/>
              <a:cs typeface="Times New Roman" panose="02020603050405020304" charset="0"/>
            </a:endParaRPr>
          </a:p>
          <a:p>
            <a:pPr algn="just" fontAlgn="auto">
              <a:lnSpc>
                <a:spcPct val="120000"/>
              </a:lnSpc>
            </a:pPr>
            <a:r>
              <a:rPr sz="2400" b="0" i="0">
                <a:latin typeface="Times New Roman" panose="02020603050405020304" charset="0"/>
                <a:ea typeface="华文中宋" panose="02010600040101010101" charset="-122"/>
                <a:cs typeface="Times New Roman" panose="02020603050405020304" charset="0"/>
              </a:rPr>
              <a:t>D.</a:t>
            </a:r>
            <a:r>
              <a:rPr lang="en-US" sz="2400" b="0" i="0">
                <a:latin typeface="Times New Roman" panose="02020603050405020304" charset="0"/>
                <a:ea typeface="华文中宋" panose="02010600040101010101" charset="-122"/>
                <a:cs typeface="Times New Roman" panose="02020603050405020304" charset="0"/>
              </a:rPr>
              <a:t> </a:t>
            </a:r>
            <a:r>
              <a:rPr lang="en-US" sz="2400">
                <a:latin typeface="Times New Roman" panose="02020603050405020304" charset="0"/>
                <a:cs typeface="Times New Roman" panose="02020603050405020304" charset="0"/>
                <a:sym typeface="+mn-ea"/>
              </a:rPr>
              <a:t>I</a:t>
            </a:r>
            <a:r>
              <a:rPr sz="2400">
                <a:latin typeface="Times New Roman" panose="02020603050405020304" charset="0"/>
                <a:cs typeface="Times New Roman" panose="02020603050405020304" charset="0"/>
                <a:sym typeface="+mn-ea"/>
              </a:rPr>
              <a:t>ts music is streamed 1.3 million times a day on Netflix</a:t>
            </a:r>
            <a:r>
              <a:rPr lang="zh-CN" altLang="en-US" sz="2400">
                <a:latin typeface="Times New Roman" panose="02020603050405020304" charset="0"/>
                <a:cs typeface="Times New Roman" panose="02020603050405020304" charset="0"/>
                <a:sym typeface="+mn-ea"/>
              </a:rPr>
              <a:t>. </a:t>
            </a:r>
            <a:endParaRPr lang="en-US" altLang="zh-CN" sz="2400" b="0" i="0" dirty="0">
              <a:effectLst/>
              <a:latin typeface="Times New Roman" panose="02020603050405020304" charset="0"/>
              <a:cs typeface="Times New Roman" panose="02020603050405020304" charset="0"/>
              <a:sym typeface="+mn-ea"/>
            </a:endParaRPr>
          </a:p>
        </p:txBody>
      </p:sp>
      <p:sp>
        <p:nvSpPr>
          <p:cNvPr id="11" name="矩形 10"/>
          <p:cNvSpPr/>
          <p:nvPr/>
        </p:nvSpPr>
        <p:spPr>
          <a:xfrm>
            <a:off x="2057400" y="3543935"/>
            <a:ext cx="8916670" cy="977265"/>
          </a:xfrm>
          <a:prstGeom prst="rect">
            <a:avLst/>
          </a:prstGeom>
          <a:solidFill>
            <a:schemeClr val="bg2"/>
          </a:solidFill>
          <a:ln w="34925" cmpd="sng">
            <a:noFill/>
            <a:prstDash val="sysDash"/>
          </a:ln>
        </p:spPr>
        <p:txBody>
          <a:bodyPr wrap="square">
            <a:spAutoFit/>
          </a:bodyPr>
          <a:lstStyle/>
          <a:p>
            <a:pPr algn="just" fontAlgn="auto">
              <a:lnSpc>
                <a:spcPct val="120000"/>
              </a:lnSpc>
              <a:buClrTx/>
              <a:buSzTx/>
              <a:buNone/>
            </a:pPr>
            <a:r>
              <a:rPr lang="en-US" sz="2400" b="0" i="0">
                <a:latin typeface="Times New Roman" panose="02020603050405020304" charset="0"/>
                <a:ea typeface="华文中宋" panose="02010600040101010101" charset="-122"/>
                <a:cs typeface="Times New Roman" panose="02020603050405020304" charset="0"/>
              </a:rPr>
              <a:t>2.What does the underlined word “juggled” </a:t>
            </a:r>
            <a:r>
              <a:rPr lang="en-US" sz="2400">
                <a:latin typeface="Times New Roman" panose="02020603050405020304" charset="0"/>
                <a:ea typeface="华文中宋" panose="02010600040101010101" charset="-122"/>
                <a:cs typeface="Times New Roman" panose="02020603050405020304" charset="0"/>
                <a:sym typeface="+mn-ea"/>
              </a:rPr>
              <a:t>mean </a:t>
            </a:r>
            <a:r>
              <a:rPr lang="en-US" sz="2400" b="0" i="0">
                <a:latin typeface="Times New Roman" panose="02020603050405020304" charset="0"/>
                <a:ea typeface="华文中宋" panose="02010600040101010101" charset="-122"/>
                <a:cs typeface="Times New Roman" panose="02020603050405020304" charset="0"/>
              </a:rPr>
              <a:t>in Paragraph 4?</a:t>
            </a:r>
            <a:endParaRPr lang="en-US" sz="2400" b="0" i="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a:latin typeface="Times New Roman" panose="02020603050405020304" charset="0"/>
                <a:ea typeface="华文中宋" panose="02010600040101010101" charset="-122"/>
                <a:cs typeface="Times New Roman" panose="02020603050405020304" charset="0"/>
              </a:rPr>
              <a:t>A. Balanced  	     B. Matched        C. Compared	   D. Associated</a:t>
            </a:r>
            <a:endParaRPr lang="en-US" sz="2400" b="0" i="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nvSpPr>
        <p:spPr>
          <a:xfrm>
            <a:off x="0" y="0"/>
            <a:ext cx="1692275" cy="521970"/>
          </a:xfrm>
          <a:prstGeom prst="rect">
            <a:avLst/>
          </a:prstGeom>
          <a:solidFill>
            <a:schemeClr val="accent6"/>
          </a:solidFill>
        </p:spPr>
        <p:txBody>
          <a:bodyPr wrap="square" rtlCol="0">
            <a:spAutoFit/>
          </a:bodyPr>
          <a:lstStyle/>
          <a:p>
            <a:pPr lvl="0" algn="l">
              <a:buClrTx/>
              <a:buSzTx/>
              <a:buFontTx/>
            </a:pPr>
            <a:r>
              <a:rPr kumimoji="1" lang="zh-CN" altLang="en-US" sz="2800" b="1" dirty="0">
                <a:solidFill>
                  <a:schemeClr val="lt1"/>
                </a:solidFill>
                <a:sym typeface="+mn-ea"/>
              </a:rPr>
              <a:t>阅读理解</a:t>
            </a:r>
            <a:endParaRPr kumimoji="1" lang="zh-CN" altLang="en-US" sz="2800" b="1" dirty="0">
              <a:solidFill>
                <a:schemeClr val="lt1"/>
              </a:solidFill>
              <a:sym typeface="+mn-ea"/>
            </a:endParaRPr>
          </a:p>
        </p:txBody>
      </p:sp>
      <p:sp>
        <p:nvSpPr>
          <p:cNvPr id="3" name="文本框 2"/>
          <p:cNvSpPr txBox="1"/>
          <p:nvPr/>
        </p:nvSpPr>
        <p:spPr>
          <a:xfrm>
            <a:off x="375920" y="3802380"/>
            <a:ext cx="147574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词义猜测</a:t>
            </a:r>
            <a:endParaRPr kumimoji="1" lang="zh-CN" sz="2400" b="1" dirty="0">
              <a:solidFill>
                <a:schemeClr val="lt1"/>
              </a:solidFill>
              <a:sym typeface="+mn-ea"/>
            </a:endParaRPr>
          </a:p>
        </p:txBody>
      </p:sp>
      <p:sp>
        <p:nvSpPr>
          <p:cNvPr id="4" name="文本框 3"/>
          <p:cNvSpPr txBox="1"/>
          <p:nvPr/>
        </p:nvSpPr>
        <p:spPr>
          <a:xfrm>
            <a:off x="375920" y="1561465"/>
            <a:ext cx="1402080" cy="460375"/>
          </a:xfrm>
          <a:prstGeom prst="rect">
            <a:avLst/>
          </a:prstGeom>
          <a:solidFill>
            <a:srgbClr val="0070C0"/>
          </a:solidFill>
        </p:spPr>
        <p:txBody>
          <a:bodyPr wrap="square" rtlCol="0" anchor="t">
            <a:spAutoFit/>
          </a:bodyPr>
          <a:lstStyle/>
          <a:p>
            <a:pPr lvl="0" algn="ctr">
              <a:buClrTx/>
              <a:buSzTx/>
              <a:buFontTx/>
            </a:pPr>
            <a:r>
              <a:rPr kumimoji="1" lang="zh-CN" sz="2400" b="1" dirty="0">
                <a:solidFill>
                  <a:schemeClr val="lt1"/>
                </a:solidFill>
                <a:sym typeface="+mn-ea"/>
              </a:rPr>
              <a:t>细节理解</a:t>
            </a:r>
            <a:endParaRPr kumimoji="1" lang="zh-CN" sz="2400" b="1" dirty="0">
              <a:solidFill>
                <a:schemeClr val="lt1"/>
              </a:solidFill>
              <a:sym typeface="+mn-ea"/>
            </a:endParaRPr>
          </a:p>
        </p:txBody>
      </p:sp>
      <p:sp>
        <p:nvSpPr>
          <p:cNvPr id="13" name="矩形 12"/>
          <p:cNvSpPr/>
          <p:nvPr/>
        </p:nvSpPr>
        <p:spPr>
          <a:xfrm>
            <a:off x="2057400" y="5335270"/>
            <a:ext cx="8916670" cy="977265"/>
          </a:xfrm>
          <a:prstGeom prst="rect">
            <a:avLst/>
          </a:prstGeom>
          <a:solidFill>
            <a:schemeClr val="accent2">
              <a:lumMod val="20000"/>
              <a:lumOff val="80000"/>
            </a:schemeClr>
          </a:solidFill>
          <a:ln w="34925" cmpd="sng">
            <a:noFill/>
            <a:prstDash val="sysDash"/>
          </a:ln>
        </p:spPr>
        <p:txBody>
          <a:bodyPr wrap="square">
            <a:spAutoFit/>
          </a:bodyPr>
          <a:lstStyle/>
          <a:p>
            <a:pPr algn="just" fontAlgn="auto">
              <a:lnSpc>
                <a:spcPct val="120000"/>
              </a:lnSpc>
              <a:buClrTx/>
              <a:buSzTx/>
              <a:buNone/>
            </a:pPr>
            <a:r>
              <a:rPr lang="en-US" sz="2400" b="0" i="0">
                <a:latin typeface="Times New Roman" panose="02020603050405020304" charset="0"/>
                <a:ea typeface="华文中宋" panose="02010600040101010101" charset="-122"/>
                <a:cs typeface="Times New Roman" panose="02020603050405020304" charset="0"/>
              </a:rPr>
              <a:t>3. What’s the author’s attitude towards the popularity of </a:t>
            </a:r>
            <a:r>
              <a:rPr lang="en-US" sz="2400" b="0" i="1">
                <a:latin typeface="Times New Roman" panose="02020603050405020304" charset="0"/>
                <a:ea typeface="华文中宋" panose="02010600040101010101" charset="-122"/>
                <a:cs typeface="Times New Roman" panose="02020603050405020304" charset="0"/>
              </a:rPr>
              <a:t>Cocomelon</a:t>
            </a:r>
            <a:r>
              <a:rPr lang="en-US" sz="2400" b="0" i="0">
                <a:latin typeface="Times New Roman" panose="02020603050405020304" charset="0"/>
                <a:ea typeface="华文中宋" panose="02010600040101010101" charset="-122"/>
                <a:cs typeface="Times New Roman" panose="02020603050405020304" charset="0"/>
              </a:rPr>
              <a:t>? </a:t>
            </a:r>
            <a:endParaRPr lang="en-US" sz="2400" b="0" i="0">
              <a:latin typeface="Times New Roman" panose="02020603050405020304" charset="0"/>
              <a:ea typeface="华文中宋" panose="02010600040101010101" charset="-122"/>
              <a:cs typeface="Times New Roman" panose="02020603050405020304" charset="0"/>
            </a:endParaRPr>
          </a:p>
          <a:p>
            <a:pPr algn="just" fontAlgn="auto">
              <a:lnSpc>
                <a:spcPct val="120000"/>
              </a:lnSpc>
              <a:buClrTx/>
              <a:buSzTx/>
              <a:buNone/>
            </a:pPr>
            <a:r>
              <a:rPr lang="en-US" sz="2400" b="0" i="0">
                <a:latin typeface="Times New Roman" panose="02020603050405020304" charset="0"/>
                <a:ea typeface="华文中宋" panose="02010600040101010101" charset="-122"/>
                <a:cs typeface="Times New Roman" panose="02020603050405020304" charset="0"/>
              </a:rPr>
              <a:t>A. Approving	     B. Critical         C. Indifferent         D. Objective</a:t>
            </a:r>
            <a:endParaRPr lang="en-US" sz="2400" b="0" i="0">
              <a:latin typeface="Times New Roman" panose="02020603050405020304" charset="0"/>
              <a:ea typeface="华文中宋" panose="02010600040101010101" charset="-122"/>
              <a:cs typeface="Times New Roman" panose="02020603050405020304" charset="0"/>
            </a:endParaRPr>
          </a:p>
        </p:txBody>
      </p:sp>
      <p:sp>
        <p:nvSpPr>
          <p:cNvPr id="14" name="文本框 13"/>
          <p:cNvSpPr txBox="1"/>
          <p:nvPr/>
        </p:nvSpPr>
        <p:spPr>
          <a:xfrm>
            <a:off x="376555" y="5593715"/>
            <a:ext cx="1475105" cy="460375"/>
          </a:xfrm>
          <a:prstGeom prst="rect">
            <a:avLst/>
          </a:prstGeom>
          <a:solidFill>
            <a:srgbClr val="0070C0"/>
          </a:solidFill>
        </p:spPr>
        <p:txBody>
          <a:bodyPr wrap="square" rtlCol="0" anchor="t">
            <a:spAutoFit/>
          </a:bodyPr>
          <a:lstStyle/>
          <a:p>
            <a:pPr lvl="0" algn="ctr">
              <a:buClrTx/>
              <a:buSzTx/>
              <a:buFontTx/>
            </a:pPr>
            <a:r>
              <a:rPr kumimoji="1" lang="zh-CN" altLang="en-US" sz="2400" b="1" dirty="0">
                <a:solidFill>
                  <a:schemeClr val="lt1"/>
                </a:solidFill>
                <a:sym typeface="+mn-ea"/>
              </a:rPr>
              <a:t>观点态度</a:t>
            </a:r>
            <a:endParaRPr kumimoji="1" lang="zh-CN" altLang="en-US" sz="2400" b="1" dirty="0">
              <a:solidFill>
                <a:schemeClr val="lt1"/>
              </a:solidFill>
              <a:sym typeface="+mn-ea"/>
            </a:endParaRPr>
          </a:p>
        </p:txBody>
      </p:sp>
      <p:pic>
        <p:nvPicPr>
          <p:cNvPr id="5" name="https://img8.file.cache.docer.com/storage/1636336815981221225/988948195ef349ce4190cbde1a86a4a1.png" descr="&amp;pky45176712641_创客贴_&amp;39&amp;src_toppic_drop3&amp;"/>
          <p:cNvPicPr>
            <a:picLocks noChangeAspect="1"/>
          </p:cNvPicPr>
          <p:nvPr/>
        </p:nvPicPr>
        <p:blipFill>
          <a:blip r:embed="rId1"/>
          <a:stretch>
            <a:fillRect/>
          </a:stretch>
        </p:blipFill>
        <p:spPr>
          <a:xfrm>
            <a:off x="2012950" y="2021840"/>
            <a:ext cx="532552" cy="432000"/>
          </a:xfrm>
          <a:prstGeom prst="rect">
            <a:avLst/>
          </a:prstGeom>
        </p:spPr>
      </p:pic>
      <p:pic>
        <p:nvPicPr>
          <p:cNvPr id="6" name="https://img8.file.cache.docer.com/storage/1636336815981221225/988948195ef349ce4190cbde1a86a4a1.png" descr="&amp;pky45176712641_创客贴_&amp;39&amp;src_toppic_drop3&amp;"/>
          <p:cNvPicPr>
            <a:picLocks noChangeAspect="1"/>
          </p:cNvPicPr>
          <p:nvPr/>
        </p:nvPicPr>
        <p:blipFill>
          <a:blip r:embed="rId1"/>
          <a:stretch>
            <a:fillRect/>
          </a:stretch>
        </p:blipFill>
        <p:spPr>
          <a:xfrm>
            <a:off x="2041525" y="4041775"/>
            <a:ext cx="532552" cy="432000"/>
          </a:xfrm>
          <a:prstGeom prst="rect">
            <a:avLst/>
          </a:prstGeom>
        </p:spPr>
      </p:pic>
      <p:pic>
        <p:nvPicPr>
          <p:cNvPr id="7" name="https://img8.file.cache.docer.com/storage/1636336815981221225/988948195ef349ce4190cbde1a86a4a1.png" descr="&amp;pky45176712641_创客贴_&amp;39&amp;src_toppic_drop3&amp;"/>
          <p:cNvPicPr>
            <a:picLocks noChangeAspect="1"/>
          </p:cNvPicPr>
          <p:nvPr/>
        </p:nvPicPr>
        <p:blipFill>
          <a:blip r:embed="rId1"/>
          <a:stretch>
            <a:fillRect/>
          </a:stretch>
        </p:blipFill>
        <p:spPr>
          <a:xfrm>
            <a:off x="8510905" y="5851525"/>
            <a:ext cx="532552" cy="432000"/>
          </a:xfrm>
          <a:prstGeom prst="rect">
            <a:avLst/>
          </a:prstGeom>
        </p:spPr>
      </p:pic>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06680" y="875665"/>
            <a:ext cx="12098655" cy="451358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juggernaut</a:t>
            </a:r>
            <a:r>
              <a:rPr lang="en-US" altLang="zh-CN" sz="2800">
                <a:latin typeface="Times New Roman" panose="02020603050405020304" charset="0"/>
                <a:ea typeface="华文中宋" panose="02010600040101010101" charset="-122"/>
                <a:cs typeface="Times New Roman" panose="02020603050405020304" charset="0"/>
                <a:sym typeface="+mn-ea"/>
              </a:rPr>
              <a:t>: a large and powerful force or institution that cannot be controlled   不可抗拒的强大力量；无法控制的强大机构</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group became a sales juggernaut in the commodity options business.        </a:t>
            </a:r>
            <a:r>
              <a:rPr sz="2800">
                <a:latin typeface="Times New Roman" panose="02020603050405020304" charset="0"/>
                <a:ea typeface="华文中宋" panose="02010600040101010101" charset="-122"/>
                <a:cs typeface="Times New Roman" panose="02020603050405020304" charset="0"/>
              </a:rPr>
              <a:t> 这个集团已经成为一个商品期权交易的销售巨头。</a:t>
            </a:r>
            <a:endParaRPr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2. </a:t>
            </a:r>
            <a:r>
              <a:rPr lang="en-US" altLang="zh-CN" sz="2800">
                <a:solidFill>
                  <a:srgbClr val="3333FF"/>
                </a:solidFill>
                <a:latin typeface="Times New Roman" panose="02020603050405020304" charset="0"/>
                <a:cs typeface="Times New Roman" panose="02020603050405020304" charset="0"/>
                <a:sym typeface="+mn-ea"/>
              </a:rPr>
              <a:t>eliminate</a:t>
            </a:r>
            <a:r>
              <a:rPr lang="en-US" altLang="zh-CN" sz="2800">
                <a:solidFill>
                  <a:schemeClr val="tx1"/>
                </a:solidFill>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to remove or get rid of sth/sb 排除；清除；消除</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Credit cards eliminate the need to carry a lot of cash.   </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sym typeface="+mn-ea"/>
              </a:rPr>
              <a:t>    有了信用卡就用不着携带很多现金。     </a:t>
            </a:r>
            <a:endParaRPr lang="en-US" altLang="zh-CN" sz="2800">
              <a:latin typeface="Times New Roman" panose="02020603050405020304" charset="0"/>
              <a:cs typeface="Times New Roman" panose="02020603050405020304" charset="0"/>
              <a:sym typeface="+mn-ea"/>
            </a:endParaRPr>
          </a:p>
        </p:txBody>
      </p:sp>
      <p:sp>
        <p:nvSpPr>
          <p:cNvPr id="1048604" name="文本框 1"/>
          <p:cNvSpPr txBox="1"/>
          <p:nvPr/>
        </p:nvSpPr>
        <p:spPr>
          <a:xfrm>
            <a:off x="259715" y="266700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3198495"/>
            <a:ext cx="944753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The country has fast become an economic juggernaut.</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0321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5896610"/>
            <a:ext cx="1024953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The police have eliminated two suspects from their investigation.</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667000"/>
            <a:ext cx="8706485" cy="521970"/>
          </a:xfrm>
          <a:prstGeom prst="rect">
            <a:avLst/>
          </a:prstGeom>
          <a:noFill/>
        </p:spPr>
        <p:txBody>
          <a:bodyPr wrap="square" rtlCol="0" anchor="t">
            <a:spAutoFit/>
          </a:bodyPr>
          <a:lstStyle/>
          <a:p>
            <a:r>
              <a:rPr lang="zh-CN" altLang="en-US" sz="2800">
                <a:ea typeface="华文中宋" panose="02010600040101010101" charset="-122"/>
              </a:rPr>
              <a:t>中国已迅速成为一个经济强国。    </a:t>
            </a:r>
            <a:endParaRPr lang="zh-CN" altLang="en-US" sz="2800">
              <a:ea typeface="华文中宋" panose="02010600040101010101" charset="-122"/>
            </a:endParaRPr>
          </a:p>
        </p:txBody>
      </p:sp>
      <p:cxnSp>
        <p:nvCxnSpPr>
          <p:cNvPr id="3145728" name="直接连接符 8"/>
          <p:cNvCxnSpPr/>
          <p:nvPr/>
        </p:nvCxnSpPr>
        <p:spPr>
          <a:xfrm flipV="1">
            <a:off x="311150" y="3708400"/>
            <a:ext cx="8316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411595"/>
            <a:ext cx="1006856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2753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1</a:t>
            </a:r>
            <a:endParaRPr kumimoji="1" lang="en-US" altLang="zh-CN" sz="2800" b="1" dirty="0">
              <a:solidFill>
                <a:schemeClr val="lt1"/>
              </a:solidFill>
              <a:sym typeface="+mn-ea"/>
            </a:endParaRPr>
          </a:p>
        </p:txBody>
      </p:sp>
      <p:sp>
        <p:nvSpPr>
          <p:cNvPr id="3" name="文本框 6"/>
          <p:cNvSpPr txBox="1"/>
          <p:nvPr/>
        </p:nvSpPr>
        <p:spPr>
          <a:xfrm>
            <a:off x="2052320" y="5403215"/>
            <a:ext cx="6985635"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rPr>
              <a:t>警方通过调查已经排除了两名嫌疑犯。</a:t>
            </a:r>
            <a:endParaRPr lang="zh-CN" altLang="en-US" sz="2800">
              <a:latin typeface="华文中宋" panose="02010600040101010101" charset="-122"/>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06680" y="704215"/>
            <a:ext cx="12098655" cy="46977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ea typeface="华文中宋" panose="02010600040101010101" charset="-122"/>
                <a:cs typeface="Times New Roman" panose="02020603050405020304" charset="0"/>
                <a:sym typeface="+mn-ea"/>
              </a:rPr>
              <a:t>3</a:t>
            </a:r>
            <a:r>
              <a:rPr lang="zh-CN" altLang="en-US"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3333FF"/>
                </a:solidFill>
                <a:latin typeface="Times New Roman" panose="02020603050405020304" charset="0"/>
                <a:cs typeface="Times New Roman" panose="02020603050405020304" charset="0"/>
                <a:sym typeface="+mn-ea"/>
              </a:rPr>
              <a:t>resonate</a:t>
            </a:r>
            <a:r>
              <a:rPr lang="en-US" altLang="zh-CN" sz="2800">
                <a:latin typeface="Times New Roman" panose="02020603050405020304" charset="0"/>
                <a:ea typeface="华文中宋" panose="02010600040101010101" charset="-122"/>
                <a:cs typeface="Times New Roman" panose="02020603050405020304" charset="0"/>
                <a:sym typeface="+mn-ea"/>
              </a:rPr>
              <a:t>: to remind sb of sth; to be similar to what sb thinks or believes            使产生联想；引起共鸣</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ea typeface="华文中宋" panose="02010600040101010101" charset="-122"/>
                <a:cs typeface="Times New Roman" panose="02020603050405020304" charset="0"/>
              </a:rPr>
              <a:t>These issues resonated with the voters. 这些问题引起了投票者的共鸣。</a:t>
            </a:r>
            <a:endParaRPr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3200">
                <a:latin typeface="Times New Roman" panose="02020603050405020304" charset="0"/>
                <a:cs typeface="Times New Roman" panose="02020603050405020304" charset="0"/>
              </a:rPr>
              <a:t>4. </a:t>
            </a:r>
            <a:r>
              <a:rPr lang="en-US" altLang="zh-CN" sz="2800">
                <a:solidFill>
                  <a:srgbClr val="3333FF"/>
                </a:solidFill>
                <a:latin typeface="Times New Roman" panose="02020603050405020304" charset="0"/>
                <a:cs typeface="Times New Roman" panose="02020603050405020304" charset="0"/>
                <a:sym typeface="+mn-ea"/>
              </a:rPr>
              <a:t>spike</a:t>
            </a:r>
            <a:r>
              <a:rPr lang="en-US" altLang="zh-CN" sz="2800">
                <a:solidFill>
                  <a:schemeClr val="tx1"/>
                </a:solidFill>
                <a:latin typeface="Times New Roman" panose="02020603050405020304" charset="0"/>
                <a:cs typeface="Times New Roman" panose="02020603050405020304" charset="0"/>
              </a:rPr>
              <a:t>:</a:t>
            </a:r>
            <a:r>
              <a:rPr lang="en-US" altLang="zh-CN" sz="2800"/>
              <a:t> </a:t>
            </a:r>
            <a:r>
              <a:rPr sz="2800">
                <a:latin typeface="Times New Roman" panose="02020603050405020304" charset="0"/>
                <a:ea typeface="华文中宋" panose="02010600040101010101" charset="-122"/>
                <a:cs typeface="Times New Roman" panose="02020603050405020304" charset="0"/>
              </a:rPr>
              <a:t>increases quickly and by a large amoun</a:t>
            </a:r>
            <a:r>
              <a:rPr lang="en-US" sz="2800">
                <a:latin typeface="Times New Roman" panose="02020603050405020304" charset="0"/>
                <a:ea typeface="华文中宋" panose="02010600040101010101" charset="-122"/>
                <a:cs typeface="Times New Roman" panose="02020603050405020304" charset="0"/>
              </a:rPr>
              <a:t>t </a:t>
            </a:r>
            <a:r>
              <a:rPr lang="zh-CN" sz="2800">
                <a:latin typeface="Times New Roman" panose="02020603050405020304" charset="0"/>
                <a:ea typeface="华文中宋" panose="02010600040101010101" charset="-122"/>
                <a:cs typeface="Times New Roman" panose="02020603050405020304" charset="0"/>
              </a:rPr>
              <a:t>激增</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sym typeface="+mn-ea"/>
              </a:rPr>
              <a:t>The US dollar spiked to a three-month high. </a:t>
            </a:r>
            <a:endParaRPr lang="en-US" altLang="zh-CN" sz="2800">
              <a:latin typeface="Times New Roman" panose="02020603050405020304" charset="0"/>
              <a:cs typeface="Times New Roman" panose="02020603050405020304" charset="0"/>
              <a:sym typeface="+mn-ea"/>
            </a:endParaRPr>
          </a:p>
          <a:p>
            <a:pPr indent="0" algn="l">
              <a:lnSpc>
                <a:spcPct val="90000"/>
              </a:lnSpc>
              <a:spcBef>
                <a:spcPts val="1000"/>
              </a:spcBef>
              <a:buClrTx/>
              <a:buSzTx/>
              <a:buFont typeface="Wingdings" panose="05000000000000000000" charset="0"/>
              <a:buNone/>
            </a:pPr>
            <a:r>
              <a:rPr lang="en-US" altLang="zh-CN" sz="2800">
                <a:latin typeface="华文中宋" panose="02010600040101010101" charset="-122"/>
                <a:ea typeface="华文中宋" panose="02010600040101010101" charset="-122"/>
                <a:cs typeface="华文中宋" panose="02010600040101010101" charset="-122"/>
                <a:sym typeface="+mn-ea"/>
              </a:rPr>
              <a:t>    美元猛然升值到三个月来的最高价。     </a:t>
            </a:r>
            <a:endParaRPr lang="en-US" altLang="zh-CN" sz="2800">
              <a:latin typeface="Times New Roman" panose="02020603050405020304" charset="0"/>
              <a:cs typeface="Times New Roman" panose="02020603050405020304" charset="0"/>
              <a:sym typeface="+mn-ea"/>
            </a:endParaRPr>
          </a:p>
        </p:txBody>
      </p:sp>
      <p:sp>
        <p:nvSpPr>
          <p:cNvPr id="1048604" name="文本框 1"/>
          <p:cNvSpPr txBox="1"/>
          <p:nvPr/>
        </p:nvSpPr>
        <p:spPr>
          <a:xfrm>
            <a:off x="259715" y="219075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722245"/>
            <a:ext cx="7223760" cy="553085"/>
          </a:xfrm>
          <a:prstGeom prst="rect">
            <a:avLst/>
          </a:prstGeom>
          <a:noFill/>
        </p:spPr>
        <p:txBody>
          <a:bodyPr wrap="square" rtlCol="0">
            <a:spAutoFit/>
          </a:bodyPr>
          <a:lstStyle/>
          <a:p>
            <a:r>
              <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rPr>
              <a:t>Her experiences resonate powerfully with me.</a:t>
            </a:r>
            <a:endParaRPr lang="en-US" altLang="zh-CN" sz="30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56514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58535"/>
            <a:ext cx="10249535" cy="553085"/>
          </a:xfrm>
          <a:prstGeom prst="rect">
            <a:avLst/>
          </a:prstGeom>
          <a:noFill/>
        </p:spPr>
        <p:txBody>
          <a:bodyPr wrap="square" rtlCol="0">
            <a:spAutoFit/>
          </a:bodyPr>
          <a:lstStyle/>
          <a:p>
            <a:r>
              <a:rPr sz="3000">
                <a:solidFill>
                  <a:srgbClr val="FF0000"/>
                </a:solidFill>
                <a:latin typeface="Times New Roman" panose="02020603050405020304" charset="0"/>
                <a:cs typeface="Times New Roman" panose="02020603050405020304" charset="0"/>
              </a:rPr>
              <a:t>New telephone orders have spiked in the last two years.</a:t>
            </a:r>
            <a:endParaRPr sz="30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190750"/>
            <a:ext cx="5763895" cy="521970"/>
          </a:xfrm>
          <a:prstGeom prst="rect">
            <a:avLst/>
          </a:prstGeom>
          <a:noFill/>
        </p:spPr>
        <p:txBody>
          <a:bodyPr wrap="square" rtlCol="0" anchor="t">
            <a:spAutoFit/>
          </a:bodyPr>
          <a:lstStyle/>
          <a:p>
            <a:r>
              <a:rPr lang="zh-CN" altLang="en-US" sz="2800">
                <a:ea typeface="华文中宋" panose="02010600040101010101" charset="-122"/>
              </a:rPr>
              <a:t>她的经历与我产生了强烈的共鸣。</a:t>
            </a:r>
            <a:endParaRPr lang="zh-CN" altLang="en-US" sz="2800">
              <a:ea typeface="华文中宋" panose="02010600040101010101" charset="-122"/>
            </a:endParaRPr>
          </a:p>
        </p:txBody>
      </p:sp>
      <p:cxnSp>
        <p:nvCxnSpPr>
          <p:cNvPr id="3145728" name="直接连接符 8"/>
          <p:cNvCxnSpPr/>
          <p:nvPr/>
        </p:nvCxnSpPr>
        <p:spPr>
          <a:xfrm flipV="1">
            <a:off x="311150" y="3227070"/>
            <a:ext cx="7221855" cy="215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54470"/>
            <a:ext cx="8563610" cy="2730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827530" cy="521970"/>
          </a:xfrm>
          <a:prstGeom prst="rect">
            <a:avLst/>
          </a:prstGeom>
          <a:solidFill>
            <a:schemeClr val="accent6"/>
          </a:solidFill>
        </p:spPr>
        <p:txBody>
          <a:bodyPr wrap="square" rtlCol="0">
            <a:spAutoFit/>
          </a:bodyPr>
          <a:lstStyle/>
          <a:p>
            <a:pPr lvl="0" algn="l">
              <a:buClrTx/>
              <a:buSzTx/>
              <a:buFontTx/>
            </a:pPr>
            <a:r>
              <a:rPr kumimoji="1" lang="zh-CN" sz="2800" b="1" dirty="0">
                <a:solidFill>
                  <a:schemeClr val="lt1"/>
                </a:solidFill>
                <a:sym typeface="+mn-ea"/>
              </a:rPr>
              <a:t>词汇讲解</a:t>
            </a:r>
            <a:r>
              <a:rPr kumimoji="1" lang="en-US" altLang="zh-CN" sz="2800" b="1" dirty="0">
                <a:solidFill>
                  <a:schemeClr val="lt1"/>
                </a:solidFill>
                <a:sym typeface="+mn-ea"/>
              </a:rPr>
              <a:t>2</a:t>
            </a:r>
            <a:endParaRPr kumimoji="1" lang="en-US" altLang="zh-CN" sz="2800" b="1" dirty="0">
              <a:solidFill>
                <a:schemeClr val="lt1"/>
              </a:solidFill>
              <a:sym typeface="+mn-ea"/>
            </a:endParaRPr>
          </a:p>
        </p:txBody>
      </p:sp>
      <p:sp>
        <p:nvSpPr>
          <p:cNvPr id="3" name="文本框 6"/>
          <p:cNvSpPr txBox="1"/>
          <p:nvPr/>
        </p:nvSpPr>
        <p:spPr>
          <a:xfrm>
            <a:off x="2052320" y="5565140"/>
            <a:ext cx="6985635" cy="521970"/>
          </a:xfrm>
          <a:prstGeom prst="rect">
            <a:avLst/>
          </a:prstGeom>
          <a:noFill/>
        </p:spPr>
        <p:txBody>
          <a:bodyPr wrap="square" rtlCol="0" anchor="t">
            <a:spAutoFit/>
          </a:bodyPr>
          <a:lstStyle/>
          <a:p>
            <a:r>
              <a:rPr lang="zh-CN" altLang="en-US" sz="2800">
                <a:latin typeface="华文中宋" panose="02010600040101010101" charset="-122"/>
                <a:ea typeface="华文中宋" panose="02010600040101010101" charset="-122"/>
              </a:rPr>
              <a:t>在过去两年中，新的电话订单激增。     </a:t>
            </a:r>
            <a:endParaRPr lang="zh-CN" altLang="en-US" sz="2800">
              <a:latin typeface="华文中宋" panose="02010600040101010101" charset="-122"/>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1048606"/>
                                        </p:tgtEl>
                                        <p:attrNameLst>
                                          <p:attrName>style.visibility</p:attrName>
                                        </p:attrNameLst>
                                      </p:cBhvr>
                                      <p:to>
                                        <p:strVal val="visible"/>
                                      </p:to>
                                    </p:set>
                                    <p:animEffect transition="in" filter="blinds(horizontal)">
                                      <p:cBhvr>
                                        <p:cTn id="36" dur="500"/>
                                        <p:tgtEl>
                                          <p:spTgt spid="1048606"/>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26060" y="4091305"/>
            <a:ext cx="11856085" cy="246888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50215" y="4161155"/>
            <a:ext cx="11614785" cy="1198880"/>
          </a:xfrm>
          <a:prstGeom prst="rect">
            <a:avLst/>
          </a:prstGeom>
          <a:noFill/>
        </p:spPr>
        <p:txBody>
          <a:bodyPr wrap="square">
            <a:spAutoFit/>
          </a:bodyPr>
          <a:lstStyle/>
          <a:p>
            <a:pPr algn="l"/>
            <a:r>
              <a:rPr lang="en-US" altLang="zh-CN" sz="2400">
                <a:latin typeface="Times New Roman" panose="02020603050405020304" charset="0"/>
                <a:cs typeface="Times New Roman" panose="02020603050405020304" charset="0"/>
                <a:sym typeface="+mn-ea"/>
              </a:rPr>
              <a:t>As parents juggled childcare and remote work, demand for kiddie content spiked 52% between January 2020 and February 2022, according to data from Parrot Analytics. Either way, the success of the show is attracting big money. </a:t>
            </a:r>
            <a:endParaRPr lang="en-US" altLang="zh-CN" sz="2400">
              <a:latin typeface="Times New Roman" panose="02020603050405020304" charset="0"/>
              <a:cs typeface="Times New Roman" panose="02020603050405020304" charset="0"/>
              <a:sym typeface="+mn-ea"/>
            </a:endParaRPr>
          </a:p>
        </p:txBody>
      </p:sp>
      <p:sp>
        <p:nvSpPr>
          <p:cNvPr id="4" name="文本框 3"/>
          <p:cNvSpPr txBox="1"/>
          <p:nvPr/>
        </p:nvSpPr>
        <p:spPr>
          <a:xfrm>
            <a:off x="450215" y="55448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446530" y="5312410"/>
            <a:ext cx="10439400" cy="1198880"/>
          </a:xfrm>
          <a:prstGeom prst="rect">
            <a:avLst/>
          </a:prstGeom>
          <a:noFill/>
        </p:spPr>
        <p:txBody>
          <a:bodyPr wrap="square" rtlCol="0">
            <a:spAutoFit/>
          </a:bodyPr>
          <a:lstStyle/>
          <a:p>
            <a:pPr algn="l">
              <a:buClrTx/>
              <a:buSzTx/>
              <a:buFontTx/>
            </a:pPr>
            <a:r>
              <a:rPr sz="2400">
                <a:ea typeface="华文中宋" panose="02010600040101010101" charset="-122"/>
              </a:rPr>
              <a:t>根据鹦鹉分析公司的数据，由于父母要兼顾照看孩子和远程工作，2020年1月至2022年2月期间，对儿童内容的需求飙升了52%。 不管怎样，这部剧的成功吸引了大笔资金。  </a:t>
            </a:r>
            <a:r>
              <a:rPr sz="2400">
                <a:latin typeface="华文中宋" panose="02010600040101010101" charset="-122"/>
                <a:ea typeface="华文中宋" panose="02010600040101010101" charset="-122"/>
                <a:cs typeface="华文中宋" panose="02010600040101010101" charset="-122"/>
              </a:rPr>
              <a:t> </a:t>
            </a:r>
            <a:r>
              <a:rPr sz="2400">
                <a:ea typeface="华文中宋" panose="02010600040101010101" charset="-122"/>
              </a:rPr>
              <a:t>   </a:t>
            </a:r>
            <a:endParaRPr sz="24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191135" y="895350"/>
            <a:ext cx="11856085" cy="26301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38455" y="962025"/>
            <a:ext cx="11708765" cy="119888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Its parent company, Moonbug Entertainment, scours digital platforms like YouTube for popular kids’ programming, buys them, and then tries to build them into even bigger phenomena, drawing on data from YouTube to figure out what resonates with audiences.</a:t>
            </a:r>
            <a:r>
              <a:rPr lang="zh-CN" altLang="en-US" sz="2400">
                <a:latin typeface="Times New Roman" panose="02020603050405020304" charset="0"/>
                <a:cs typeface="Times New Roman" panose="02020603050405020304" charset="0"/>
                <a:sym typeface="+mn-ea"/>
              </a:rPr>
              <a:t> </a:t>
            </a:r>
            <a:endParaRPr lang="zh-CN" altLang="en-US" sz="2400">
              <a:latin typeface="Times New Roman" panose="02020603050405020304" charset="0"/>
              <a:cs typeface="Times New Roman" panose="02020603050405020304" charset="0"/>
              <a:sym typeface="+mn-ea"/>
            </a:endParaRPr>
          </a:p>
        </p:txBody>
      </p:sp>
      <p:sp>
        <p:nvSpPr>
          <p:cNvPr id="12" name="文本框 11"/>
          <p:cNvSpPr txBox="1"/>
          <p:nvPr/>
        </p:nvSpPr>
        <p:spPr>
          <a:xfrm>
            <a:off x="338455" y="235712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36675" y="2193290"/>
            <a:ext cx="10728325" cy="1198880"/>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它的母公司Moonbug娱乐公司在YouTube等数字平台上搜索受欢迎的儿童节目，将其收购，</a:t>
            </a:r>
            <a:r>
              <a:rPr sz="2400">
                <a:latin typeface="Times New Roman" panose="02020603050405020304" charset="0"/>
                <a:ea typeface="华文中宋" panose="02010600040101010101" charset="-122"/>
                <a:cs typeface="Times New Roman" panose="02020603050405020304" charset="0"/>
                <a:sym typeface="+mn-ea"/>
              </a:rPr>
              <a:t>然后利用YouTube上的数据来找出哪些节目能引起观众的共鸣</a:t>
            </a:r>
            <a:r>
              <a:rPr lang="zh-CN" sz="2400">
                <a:latin typeface="Times New Roman" panose="02020603050405020304" charset="0"/>
                <a:ea typeface="华文中宋" panose="02010600040101010101" charset="-122"/>
                <a:cs typeface="Times New Roman" panose="02020603050405020304" charset="0"/>
                <a:sym typeface="+mn-ea"/>
              </a:rPr>
              <a:t>，</a:t>
            </a:r>
            <a:r>
              <a:rPr sz="2400">
                <a:latin typeface="Times New Roman" panose="02020603050405020304" charset="0"/>
                <a:ea typeface="华文中宋" panose="02010600040101010101" charset="-122"/>
                <a:cs typeface="Times New Roman" panose="02020603050405020304" charset="0"/>
              </a:rPr>
              <a:t>试图将其打造成更大的现象</a:t>
            </a:r>
            <a:r>
              <a:rPr lang="zh-CN" sz="2400">
                <a:latin typeface="Times New Roman" panose="02020603050405020304" charset="0"/>
                <a:ea typeface="华文中宋" panose="02010600040101010101" charset="-122"/>
                <a:cs typeface="Times New Roman" panose="02020603050405020304" charset="0"/>
              </a:rPr>
              <a:t>。</a:t>
            </a:r>
            <a:endParaRPr lang="zh-CN" sz="24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文本框 17"/>
          <p:cNvSpPr txBox="1"/>
          <p:nvPr/>
        </p:nvSpPr>
        <p:spPr>
          <a:xfrm>
            <a:off x="347345" y="36194"/>
            <a:ext cx="11497310" cy="953135"/>
          </a:xfrm>
          <a:prstGeom prst="rect">
            <a:avLst/>
          </a:prstGeom>
          <a:ln w="12700">
            <a:miter lim="400000"/>
          </a:ln>
        </p:spPr>
        <p:txBody>
          <a:bodyPr lIns="45719" rIns="45719">
            <a:spAutoFit/>
          </a:bodyPr>
          <a:lstStyle/>
          <a:p>
            <a:pPr algn="ctr">
              <a:defRPr sz="2800" b="1">
                <a:latin typeface="+mn-lt"/>
                <a:ea typeface="+mn-ea"/>
                <a:cs typeface="+mn-cs"/>
                <a:sym typeface="Helvetica"/>
              </a:defRPr>
            </a:pPr>
            <a:r>
              <a:rPr lang="en-US">
                <a:latin typeface="+mj-lt"/>
                <a:cs typeface="+mj-lt"/>
              </a:rPr>
              <a:t>2</a:t>
            </a:r>
            <a:r>
              <a:rPr>
                <a:latin typeface="+mj-lt"/>
                <a:cs typeface="+mj-lt"/>
              </a:rPr>
              <a:t>. Children wait up to five years for NHS autism appointment</a:t>
            </a:r>
            <a:endParaRPr>
              <a:latin typeface="+mj-lt"/>
              <a:cs typeface="+mj-lt"/>
            </a:endParaRPr>
          </a:p>
          <a:p>
            <a:pPr algn="ctr"/>
            <a:r>
              <a:t>  </a:t>
            </a:r>
            <a:r>
              <a:rPr lang="zh-CN" altLang="en-US" sz="2800" b="1">
                <a:solidFill>
                  <a:schemeClr val="accent2"/>
                </a:solidFill>
                <a:latin typeface="微软雅黑" panose="020B0503020204020204" charset="-122"/>
                <a:ea typeface="微软雅黑" panose="020B0503020204020204" charset="-122"/>
                <a:cs typeface="Arial" panose="020B0604020202020204" pitchFamily="34" charset="0"/>
              </a:rPr>
              <a:t>英国自闭症儿童预约就医等待时间漫长</a:t>
            </a:r>
            <a:endParaRPr lang="zh-CN" altLang="en-US" sz="2800" b="1">
              <a:solidFill>
                <a:schemeClr val="accent2"/>
              </a:solidFill>
              <a:latin typeface="微软雅黑" panose="020B0503020204020204" charset="-122"/>
              <a:ea typeface="微软雅黑" panose="020B0503020204020204" charset="-122"/>
              <a:cs typeface="Arial" panose="020B0604020202020204" pitchFamily="34" charset="0"/>
            </a:endParaRPr>
          </a:p>
        </p:txBody>
      </p:sp>
      <p:pic>
        <p:nvPicPr>
          <p:cNvPr id="2" name="图片 1"/>
          <p:cNvPicPr>
            <a:picLocks noChangeAspect="1"/>
          </p:cNvPicPr>
          <p:nvPr>
            <p:custDataLst>
              <p:tags r:id="rId1"/>
            </p:custDataLst>
          </p:nvPr>
        </p:nvPicPr>
        <p:blipFill>
          <a:blip r:embed="rId2"/>
          <a:stretch>
            <a:fillRect/>
          </a:stretch>
        </p:blipFill>
        <p:spPr>
          <a:xfrm>
            <a:off x="3791585" y="989330"/>
            <a:ext cx="4475480" cy="5156835"/>
          </a:xfrm>
          <a:prstGeom prst="rect">
            <a:avLst/>
          </a:prstGeom>
        </p:spPr>
      </p:pic>
      <p:sp>
        <p:nvSpPr>
          <p:cNvPr id="4" name="文本框 3"/>
          <p:cNvSpPr txBox="1"/>
          <p:nvPr/>
        </p:nvSpPr>
        <p:spPr>
          <a:xfrm>
            <a:off x="1537335" y="6237605"/>
            <a:ext cx="9117330" cy="445135"/>
          </a:xfrm>
          <a:prstGeom prst="rect">
            <a:avLst/>
          </a:prstGeom>
          <a:solidFill>
            <a:srgbClr val="E7E6E6"/>
          </a:solidFill>
        </p:spPr>
        <p:txBody>
          <a:bodyPr wrap="square" rtlCol="0">
            <a:spAutoFit/>
          </a:bodyPr>
          <a:lstStyle/>
          <a:p>
            <a:pPr algn="l"/>
            <a:r>
              <a:rPr lang="en-US" sz="2300">
                <a:latin typeface="Times New Roman" panose="02020603050405020304" charset="0"/>
                <a:cs typeface="Times New Roman" panose="02020603050405020304" charset="0"/>
              </a:rPr>
              <a:t>Cathy Pyle with her daughter Eva who waited 20 months for an assessment</a:t>
            </a:r>
            <a:endParaRPr lang="en-US" sz="2300">
              <a:latin typeface="Times New Roman" panose="02020603050405020304" charset="0"/>
              <a:cs typeface="Times New Roman" panose="02020603050405020304" charset="0"/>
            </a:endParaRPr>
          </a:p>
        </p:txBody>
      </p:sp>
    </p:spTree>
  </p:cSld>
  <p:clrMapOvr>
    <a:masterClrMapping/>
  </p:clrMapOvr>
  <p:transition spd="med"/>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UNIT_PLACING_PICTURE_USER_VIEWPORT" val="{&quot;height&quot;:5985,&quot;width&quot;:8325}"/>
</p:tagLst>
</file>

<file path=ppt/tags/tag63.xml><?xml version="1.0" encoding="utf-8"?>
<p:tagLst xmlns:p="http://schemas.openxmlformats.org/presentationml/2006/main">
  <p:tag name="KSO_WM_SPECIAL_SOURCE" val="bdnull"/>
</p:tagLst>
</file>

<file path=ppt/tags/tag64.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65.xml><?xml version="1.0" encoding="utf-8"?>
<p:tagLst xmlns:p="http://schemas.openxmlformats.org/presentationml/2006/main">
  <p:tag name="KSO_WM_SPECIAL_SOURCE" val="bdnull"/>
</p:tagLst>
</file>

<file path=ppt/tags/tag66.xml><?xml version="1.0" encoding="utf-8"?>
<p:tagLst xmlns:p="http://schemas.openxmlformats.org/presentationml/2006/main">
  <p:tag name="KSO_WM_SPECIAL_SOURCE" val="bdnull"/>
</p:tagLst>
</file>

<file path=ppt/tags/tag67.xml><?xml version="1.0" encoding="utf-8"?>
<p:tagLst xmlns:p="http://schemas.openxmlformats.org/presentationml/2006/main">
  <p:tag name="KSO_WM_SPECIAL_SOURCE" val="bdnull"/>
</p:tagLst>
</file>

<file path=ppt/tags/tag68.xml><?xml version="1.0" encoding="utf-8"?>
<p:tagLst xmlns:p="http://schemas.openxmlformats.org/presentationml/2006/main">
  <p:tag name="KSO_WM_SPECIAL_SOURCE" val="bdnull"/>
</p:tagLst>
</file>

<file path=ppt/tags/tag69.xml><?xml version="1.0" encoding="utf-8"?>
<p:tagLst xmlns:p="http://schemas.openxmlformats.org/presentationml/2006/main">
  <p:tag name="KSO_WM_UNIT_PLACING_PICTURE_USER_VIEWPORT" val="{&quot;height&quot;:8520,&quot;width&quot;:7395}"/>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SPECIAL_SOURCE" val="bdnull"/>
</p:tagLst>
</file>

<file path=ppt/tags/tag71.xml><?xml version="1.0" encoding="utf-8"?>
<p:tagLst xmlns:p="http://schemas.openxmlformats.org/presentationml/2006/main">
  <p:tag name="KSO_WM_SPECIAL_SOURCE" val="bdnull"/>
</p:tagLst>
</file>

<file path=ppt/tags/tag72.xml><?xml version="1.0" encoding="utf-8"?>
<p:tagLst xmlns:p="http://schemas.openxmlformats.org/presentationml/2006/main">
  <p:tag name="KSO_WM_UNIT_PLACING_PICTURE_USER_VIEWPORT" val="{&quot;height&quot;:3903,&quot;width&quot;:5616}"/>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gs>
            <a:gs pos="100000">
              <a:schemeClr val="phClr">
                <a:lumMod val="85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主题">
      <a:majorFont>
        <a:latin typeface="Calibri"/>
        <a:ea typeface="Calibri"/>
        <a:cs typeface="Calibri"/>
      </a:majorFont>
      <a:minorFont>
        <a:latin typeface="Helvetica"/>
        <a:ea typeface="Helvetica"/>
        <a:cs typeface="Helvetica"/>
      </a:minorFont>
    </a:fontScheme>
    <a:fmtScheme name="Office 主题">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spDef>
    <a:lnDef>
      <a:spPr>
        <a:noFill/>
        <a:ln w="25400" cap="flat">
          <a:solidFill>
            <a:schemeClr val="accent1"/>
          </a:solidFill>
          <a:prstDash val="solid"/>
          <a:round/>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lnDef>
    <a:txDef>
      <a:spPr>
        <a:noFill/>
        <a:ln w="12700" cap="flat">
          <a:noFill/>
          <a:miter lim="400000"/>
        </a:ln>
      </a:spPr>
      <a:bodyPr rot="0" spcFirstLastPara="1" vertOverflow="overflow" horzOverflow="overflow" vert="horz" wrap="square" lIns="0" tIns="0" rIns="0" bIns="0"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rgbClr val="FFFFFF"/>
        </a:lnRef>
        <a:fillRef idx="0">
          <a:srgbClr val="FFFFFF"/>
        </a:fillRef>
        <a:effectRef idx="0">
          <a:srgbClr val="FFFFFF"/>
        </a:effectRef>
        <a:fontRef idx="none"/>
      </a:style>
    </a:txDef>
  </a:objectDefaul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19426</Words>
  <Application>WPS 演示</Application>
  <PresentationFormat>宽屏</PresentationFormat>
  <Paragraphs>505</Paragraphs>
  <Slides>28</Slides>
  <Notes>11</Notes>
  <HiddenSlides>0</HiddenSlides>
  <MMClips>7</MMClips>
  <ScaleCrop>false</ScaleCrop>
  <HeadingPairs>
    <vt:vector size="6" baseType="variant">
      <vt:variant>
        <vt:lpstr>已用的字体</vt:lpstr>
      </vt:variant>
      <vt:variant>
        <vt:i4>17</vt:i4>
      </vt:variant>
      <vt:variant>
        <vt:lpstr>主题</vt:lpstr>
      </vt:variant>
      <vt:variant>
        <vt:i4>3</vt:i4>
      </vt:variant>
      <vt:variant>
        <vt:lpstr>幻灯片标题</vt:lpstr>
      </vt:variant>
      <vt:variant>
        <vt:i4>28</vt:i4>
      </vt:variant>
    </vt:vector>
  </HeadingPairs>
  <TitlesOfParts>
    <vt:vector size="48" baseType="lpstr">
      <vt:lpstr>Arial</vt:lpstr>
      <vt:lpstr>宋体</vt:lpstr>
      <vt:lpstr>Wingdings</vt:lpstr>
      <vt:lpstr>Calibri</vt:lpstr>
      <vt:lpstr>Arial</vt:lpstr>
      <vt:lpstr>Wingdings</vt:lpstr>
      <vt:lpstr>Trebuchet MS</vt:lpstr>
      <vt:lpstr>Times New Roman</vt:lpstr>
      <vt:lpstr>微软雅黑</vt:lpstr>
      <vt:lpstr>华文中宋</vt:lpstr>
      <vt:lpstr>Helvetica</vt:lpstr>
      <vt:lpstr>Times New Roman</vt:lpstr>
      <vt:lpstr>Arial Unicode MS</vt:lpstr>
      <vt:lpstr>Calibri</vt:lpstr>
      <vt:lpstr>HelveticaNeue</vt:lpstr>
      <vt:lpstr>Corbel</vt:lpstr>
      <vt:lpstr>华文新魏</vt:lpstr>
      <vt:lpstr>Office 主题</vt:lpstr>
      <vt:lpstr>1_Office 主题</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PBS Digital Studios: What is déjà vu?</vt:lpstr>
      <vt:lpstr>PBS Digital Studios: What is déjà vu?</vt:lpstr>
      <vt:lpstr>PBS Digital Studios: What is déjà vu?</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24147</cp:lastModifiedBy>
  <cp:revision>37</cp:revision>
  <dcterms:created xsi:type="dcterms:W3CDTF">2022-04-05T02:15:00Z</dcterms:created>
  <dcterms:modified xsi:type="dcterms:W3CDTF">2022-04-10T10:47:30Z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3E10A08B13DD4EF48064022911282074</vt:lpwstr>
  </property>
  <property fmtid="{D5CDD505-2E9C-101B-9397-08002B2CF9AE}" pid="3" name="KSOProductBuildVer">
    <vt:lpwstr>2052-11.8.2.8411</vt:lpwstr>
  </property>
</Properties>
</file>