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34" r:id="rId3"/>
    <p:sldId id="268" r:id="rId4"/>
    <p:sldId id="280" r:id="rId5"/>
    <p:sldId id="281" r:id="rId6"/>
    <p:sldId id="283" r:id="rId7"/>
    <p:sldId id="305" r:id="rId8"/>
    <p:sldId id="303" r:id="rId9"/>
    <p:sldId id="304" r:id="rId10"/>
    <p:sldId id="279" r:id="rId11"/>
    <p:sldId id="285" r:id="rId12"/>
    <p:sldId id="278" r:id="rId13"/>
    <p:sldId id="277" r:id="rId14"/>
    <p:sldId id="286" r:id="rId15"/>
    <p:sldId id="276" r:id="rId17"/>
    <p:sldId id="282" r:id="rId18"/>
    <p:sldId id="259" r:id="rId19"/>
    <p:sldId id="265" r:id="rId20"/>
    <p:sldId id="274" r:id="rId21"/>
    <p:sldId id="260" r:id="rId22"/>
    <p:sldId id="273" r:id="rId23"/>
    <p:sldId id="299" r:id="rId24"/>
    <p:sldId id="301" r:id="rId25"/>
    <p:sldId id="300" r:id="rId26"/>
    <p:sldId id="262" r:id="rId27"/>
    <p:sldId id="307" r:id="rId28"/>
    <p:sldId id="306" r:id="rId29"/>
    <p:sldId id="302" r:id="rId30"/>
    <p:sldId id="266" r:id="rId31"/>
    <p:sldId id="287" r:id="rId32"/>
    <p:sldId id="288" r:id="rId33"/>
    <p:sldId id="289" r:id="rId34"/>
    <p:sldId id="290" r:id="rId35"/>
    <p:sldId id="291" r:id="rId36"/>
    <p:sldId id="267"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99FF"/>
    <a:srgbClr val="CCC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75" autoAdjust="0"/>
  </p:normalViewPr>
  <p:slideViewPr>
    <p:cSldViewPr snapToGrid="0">
      <p:cViewPr varScale="1">
        <p:scale>
          <a:sx n="60" d="100"/>
          <a:sy n="60" d="100"/>
        </p:scale>
        <p:origin x="816" y="4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8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A5B6D-74CF-4154-B2D4-2202A471D0C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28950-E781-4014-B4AF-AF81046F86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DF28950-E781-4014-B4AF-AF81046F86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Picture 31" descr="water"/>
          <p:cNvPicPr>
            <a:picLocks noChangeAspect="1" noChangeArrowheads="1"/>
          </p:cNvPicPr>
          <p:nvPr userDrawn="1"/>
        </p:nvPicPr>
        <p:blipFill>
          <a:blip r:embed="rId2">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7"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10" name="Picture 32" descr="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rot="20760000" flipH="1">
            <a:off x="0" y="5734050"/>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698022"/>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2442386"/>
            <a:ext cx="10515600" cy="1325563"/>
          </a:xfrm>
          <a:prstGeom prst="rect">
            <a:avLst/>
          </a:prstGeom>
        </p:spPr>
        <p:txBody>
          <a:bodyPr/>
          <a:lstStyle/>
          <a:p>
            <a:r>
              <a:rPr lang="zh-CN" altLang="en-US"/>
              <a:t>单击此处编辑母版标题样式</a:t>
            </a:r>
            <a:endParaRPr lang="zh-CN" altLang="en-US"/>
          </a:p>
        </p:txBody>
      </p:sp>
      <p:sp>
        <p:nvSpPr>
          <p:cNvPr id="4" name="日期占位符 3"/>
          <p:cNvSpPr>
            <a:spLocks noGrp="1"/>
          </p:cNvSpPr>
          <p:nvPr>
            <p:ph type="dt" sz="half" idx="10"/>
          </p:nvPr>
        </p:nvSpPr>
        <p:spPr>
          <a:xfrm>
            <a:off x="838200" y="6538912"/>
            <a:ext cx="2743200" cy="182563"/>
          </a:xfrm>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a:xfrm>
            <a:off x="4038600" y="6538912"/>
            <a:ext cx="4114800" cy="182563"/>
          </a:xfrm>
        </p:spPr>
        <p:txBody>
          <a:bodyPr/>
          <a:lstStyle/>
          <a:p>
            <a:endParaRPr lang="zh-CN" altLang="en-US" dirty="0"/>
          </a:p>
        </p:txBody>
      </p:sp>
      <p:sp>
        <p:nvSpPr>
          <p:cNvPr id="6" name="灯片编号占位符 5"/>
          <p:cNvSpPr>
            <a:spLocks noGrp="1"/>
          </p:cNvSpPr>
          <p:nvPr>
            <p:ph type="sldNum" sz="quarter" idx="12"/>
          </p:nvPr>
        </p:nvSpPr>
        <p:spPr>
          <a:xfrm>
            <a:off x="8496300" y="6538912"/>
            <a:ext cx="2743200" cy="365125"/>
          </a:xfrm>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3F4187-CD3D-46FF-977A-5C7DF19162C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A112FD-DD46-4AB3-B541-5951A45264E2}"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5.png"/><Relationship Id="rId15" Type="http://schemas.openxmlformats.org/officeDocument/2006/relationships/image" Target="../media/image1.png"/><Relationship Id="rId14"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3.emf"/><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组合 9"/>
          <p:cNvGrpSpPr/>
          <p:nvPr userDrawn="1"/>
        </p:nvGrpSpPr>
        <p:grpSpPr>
          <a:xfrm>
            <a:off x="161313" y="6506557"/>
            <a:ext cx="12030687" cy="504824"/>
            <a:chOff x="685570" y="6015195"/>
            <a:chExt cx="9784375" cy="861855"/>
          </a:xfrm>
        </p:grpSpPr>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491583" y="6046421"/>
              <a:ext cx="1978362" cy="830629"/>
            </a:xfrm>
            <a:prstGeom prst="rect">
              <a:avLst/>
            </a:prstGeom>
            <a:solidFill>
              <a:srgbClr val="00B0F0"/>
            </a:solidFill>
            <a:ln>
              <a:noFill/>
            </a:ln>
          </p:spPr>
        </p:pic>
        <p:pic>
          <p:nvPicPr>
            <p:cNvPr id="32" name="图片 3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513221" y="6027371"/>
              <a:ext cx="1978362" cy="830629"/>
            </a:xfrm>
            <a:prstGeom prst="rect">
              <a:avLst/>
            </a:prstGeom>
            <a:solidFill>
              <a:srgbClr val="00B0F0"/>
            </a:solidFill>
            <a:ln>
              <a:noFill/>
            </a:ln>
          </p:spPr>
        </p:pic>
        <p:pic>
          <p:nvPicPr>
            <p:cNvPr id="33" name="图片 3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4605108" y="6046421"/>
              <a:ext cx="1978362" cy="830629"/>
            </a:xfrm>
            <a:prstGeom prst="rect">
              <a:avLst/>
            </a:prstGeom>
            <a:solidFill>
              <a:srgbClr val="00B0F0"/>
            </a:solidFill>
            <a:ln>
              <a:noFill/>
            </a:ln>
          </p:spPr>
        </p:pic>
        <p:pic>
          <p:nvPicPr>
            <p:cNvPr id="34" name="图片 3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2663932" y="6027371"/>
              <a:ext cx="1978362" cy="830629"/>
            </a:xfrm>
            <a:prstGeom prst="rect">
              <a:avLst/>
            </a:prstGeom>
            <a:solidFill>
              <a:srgbClr val="00B0F0"/>
            </a:solidFill>
            <a:ln>
              <a:noFill/>
            </a:ln>
          </p:spPr>
        </p:pic>
        <p:pic>
          <p:nvPicPr>
            <p:cNvPr id="35" name="图片 3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685570" y="6015195"/>
              <a:ext cx="1978362" cy="830629"/>
            </a:xfrm>
            <a:prstGeom prst="rect">
              <a:avLst/>
            </a:prstGeom>
            <a:solidFill>
              <a:srgbClr val="00B0F0"/>
            </a:solidFill>
            <a:ln>
              <a:noFill/>
            </a:ln>
          </p:spPr>
        </p:pic>
      </p:grpSp>
      <p:sp>
        <p:nvSpPr>
          <p:cNvPr id="2" name="标题占位符 1"/>
          <p:cNvSpPr>
            <a:spLocks noGrp="1"/>
          </p:cNvSpPr>
          <p:nvPr>
            <p:ph type="title"/>
          </p:nvPr>
        </p:nvSpPr>
        <p:spPr>
          <a:xfrm>
            <a:off x="734163" y="3749159"/>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4187-CD3D-46FF-977A-5C7DF19162CD}"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112FD-DD46-4AB3-B541-5951A45264E2}" type="slidenum">
              <a:rPr lang="zh-CN" altLang="en-US" smtClean="0"/>
            </a:fld>
            <a:endParaRPr lang="zh-CN" altLang="en-US"/>
          </a:p>
        </p:txBody>
      </p:sp>
      <p:sp>
        <p:nvSpPr>
          <p:cNvPr id="15" name="Freeform 5"/>
          <p:cNvSpPr/>
          <p:nvPr userDrawn="1"/>
        </p:nvSpPr>
        <p:spPr bwMode="auto">
          <a:xfrm>
            <a:off x="47682" y="616539"/>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6" name="Freeform 6"/>
          <p:cNvSpPr/>
          <p:nvPr userDrawn="1"/>
        </p:nvSpPr>
        <p:spPr bwMode="auto">
          <a:xfrm>
            <a:off x="62188" y="474023"/>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7" name="Freeform 7"/>
          <p:cNvSpPr/>
          <p:nvPr userDrawn="1"/>
        </p:nvSpPr>
        <p:spPr bwMode="auto">
          <a:xfrm>
            <a:off x="86365" y="90866"/>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8" name="Freeform 8"/>
          <p:cNvSpPr/>
          <p:nvPr userDrawn="1"/>
        </p:nvSpPr>
        <p:spPr bwMode="auto">
          <a:xfrm>
            <a:off x="262855" y="210018"/>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19" name="Freeform 9"/>
          <p:cNvSpPr/>
          <p:nvPr userDrawn="1"/>
        </p:nvSpPr>
        <p:spPr bwMode="auto">
          <a:xfrm>
            <a:off x="161313" y="135256"/>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0" name="Freeform 10"/>
          <p:cNvSpPr/>
          <p:nvPr userDrawn="1"/>
        </p:nvSpPr>
        <p:spPr bwMode="auto">
          <a:xfrm>
            <a:off x="378903" y="-7261"/>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1" name="Freeform 5"/>
          <p:cNvSpPr/>
          <p:nvPr userDrawn="1"/>
        </p:nvSpPr>
        <p:spPr bwMode="auto">
          <a:xfrm>
            <a:off x="0" y="1219784"/>
            <a:ext cx="74948" cy="77099"/>
          </a:xfrm>
          <a:custGeom>
            <a:avLst/>
            <a:gdLst>
              <a:gd name="T0" fmla="*/ 6 w 34"/>
              <a:gd name="T1" fmla="*/ 0 h 36"/>
              <a:gd name="T2" fmla="*/ 0 w 34"/>
              <a:gd name="T3" fmla="*/ 36 h 36"/>
              <a:gd name="T4" fmla="*/ 34 w 34"/>
              <a:gd name="T5" fmla="*/ 21 h 36"/>
              <a:gd name="T6" fmla="*/ 6 w 34"/>
              <a:gd name="T7" fmla="*/ 0 h 36"/>
            </a:gdLst>
            <a:ahLst/>
            <a:cxnLst>
              <a:cxn ang="0">
                <a:pos x="T0" y="T1"/>
              </a:cxn>
              <a:cxn ang="0">
                <a:pos x="T2" y="T3"/>
              </a:cxn>
              <a:cxn ang="0">
                <a:pos x="T4" y="T5"/>
              </a:cxn>
              <a:cxn ang="0">
                <a:pos x="T6" y="T7"/>
              </a:cxn>
            </a:cxnLst>
            <a:rect l="0" t="0" r="r" b="b"/>
            <a:pathLst>
              <a:path w="34" h="36">
                <a:moveTo>
                  <a:pt x="6" y="0"/>
                </a:moveTo>
                <a:cubicBezTo>
                  <a:pt x="0" y="36"/>
                  <a:pt x="0" y="36"/>
                  <a:pt x="0" y="36"/>
                </a:cubicBezTo>
                <a:cubicBezTo>
                  <a:pt x="34" y="21"/>
                  <a:pt x="34" y="21"/>
                  <a:pt x="34" y="21"/>
                </a:cubicBezTo>
                <a:cubicBezTo>
                  <a:pt x="34" y="21"/>
                  <a:pt x="22" y="6"/>
                  <a:pt x="6" y="0"/>
                </a:cubicBez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2" name="Freeform 6"/>
          <p:cNvSpPr/>
          <p:nvPr userDrawn="1"/>
        </p:nvSpPr>
        <p:spPr bwMode="auto">
          <a:xfrm>
            <a:off x="14506" y="1077268"/>
            <a:ext cx="205502" cy="179898"/>
          </a:xfrm>
          <a:custGeom>
            <a:avLst/>
            <a:gdLst>
              <a:gd name="T0" fmla="*/ 0 w 92"/>
              <a:gd name="T1" fmla="*/ 57 h 84"/>
              <a:gd name="T2" fmla="*/ 36 w 92"/>
              <a:gd name="T3" fmla="*/ 84 h 84"/>
              <a:gd name="T4" fmla="*/ 92 w 92"/>
              <a:gd name="T5" fmla="*/ 59 h 84"/>
              <a:gd name="T6" fmla="*/ 81 w 92"/>
              <a:gd name="T7" fmla="*/ 36 h 84"/>
              <a:gd name="T8" fmla="*/ 48 w 92"/>
              <a:gd name="T9" fmla="*/ 30 h 84"/>
              <a:gd name="T10" fmla="*/ 33 w 92"/>
              <a:gd name="T11" fmla="*/ 0 h 84"/>
              <a:gd name="T12" fmla="*/ 8 w 92"/>
              <a:gd name="T13" fmla="*/ 0 h 84"/>
              <a:gd name="T14" fmla="*/ 0 w 92"/>
              <a:gd name="T15" fmla="*/ 5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4">
                <a:moveTo>
                  <a:pt x="0" y="57"/>
                </a:moveTo>
                <a:cubicBezTo>
                  <a:pt x="0" y="57"/>
                  <a:pt x="19" y="58"/>
                  <a:pt x="36" y="84"/>
                </a:cubicBezTo>
                <a:cubicBezTo>
                  <a:pt x="92" y="59"/>
                  <a:pt x="92" y="59"/>
                  <a:pt x="92" y="59"/>
                </a:cubicBezTo>
                <a:cubicBezTo>
                  <a:pt x="81" y="36"/>
                  <a:pt x="81" y="36"/>
                  <a:pt x="81" y="36"/>
                </a:cubicBezTo>
                <a:cubicBezTo>
                  <a:pt x="48" y="30"/>
                  <a:pt x="48" y="30"/>
                  <a:pt x="48" y="30"/>
                </a:cubicBezTo>
                <a:cubicBezTo>
                  <a:pt x="33" y="0"/>
                  <a:pt x="33" y="0"/>
                  <a:pt x="33" y="0"/>
                </a:cubicBezTo>
                <a:cubicBezTo>
                  <a:pt x="8" y="0"/>
                  <a:pt x="8" y="0"/>
                  <a:pt x="8" y="0"/>
                </a:cubicBezTo>
                <a:lnTo>
                  <a:pt x="0" y="57"/>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3" name="Freeform 7"/>
          <p:cNvSpPr/>
          <p:nvPr userDrawn="1"/>
        </p:nvSpPr>
        <p:spPr bwMode="auto">
          <a:xfrm>
            <a:off x="38683" y="694111"/>
            <a:ext cx="309461" cy="362131"/>
          </a:xfrm>
          <a:custGeom>
            <a:avLst/>
            <a:gdLst>
              <a:gd name="T0" fmla="*/ 0 w 128"/>
              <a:gd name="T1" fmla="*/ 153 h 155"/>
              <a:gd name="T2" fmla="*/ 22 w 128"/>
              <a:gd name="T3" fmla="*/ 155 h 155"/>
              <a:gd name="T4" fmla="*/ 128 w 128"/>
              <a:gd name="T5" fmla="*/ 12 h 155"/>
              <a:gd name="T6" fmla="*/ 113 w 128"/>
              <a:gd name="T7" fmla="*/ 0 h 155"/>
              <a:gd name="T8" fmla="*/ 0 w 128"/>
              <a:gd name="T9" fmla="*/ 153 h 155"/>
            </a:gdLst>
            <a:ahLst/>
            <a:cxnLst>
              <a:cxn ang="0">
                <a:pos x="T0" y="T1"/>
              </a:cxn>
              <a:cxn ang="0">
                <a:pos x="T2" y="T3"/>
              </a:cxn>
              <a:cxn ang="0">
                <a:pos x="T4" y="T5"/>
              </a:cxn>
              <a:cxn ang="0">
                <a:pos x="T6" y="T7"/>
              </a:cxn>
              <a:cxn ang="0">
                <a:pos x="T8" y="T9"/>
              </a:cxn>
            </a:cxnLst>
            <a:rect l="0" t="0" r="r" b="b"/>
            <a:pathLst>
              <a:path w="128" h="155">
                <a:moveTo>
                  <a:pt x="0" y="153"/>
                </a:moveTo>
                <a:lnTo>
                  <a:pt x="22" y="155"/>
                </a:lnTo>
                <a:lnTo>
                  <a:pt x="128" y="12"/>
                </a:lnTo>
                <a:lnTo>
                  <a:pt x="113" y="0"/>
                </a:lnTo>
                <a:lnTo>
                  <a:pt x="0" y="15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4" name="Freeform 8"/>
          <p:cNvSpPr/>
          <p:nvPr userDrawn="1"/>
        </p:nvSpPr>
        <p:spPr bwMode="auto">
          <a:xfrm>
            <a:off x="215173" y="813263"/>
            <a:ext cx="294955" cy="376149"/>
          </a:xfrm>
          <a:custGeom>
            <a:avLst/>
            <a:gdLst>
              <a:gd name="T0" fmla="*/ 0 w 122"/>
              <a:gd name="T1" fmla="*/ 144 h 161"/>
              <a:gd name="T2" fmla="*/ 9 w 122"/>
              <a:gd name="T3" fmla="*/ 161 h 161"/>
              <a:gd name="T4" fmla="*/ 122 w 122"/>
              <a:gd name="T5" fmla="*/ 10 h 161"/>
              <a:gd name="T6" fmla="*/ 107 w 122"/>
              <a:gd name="T7" fmla="*/ 0 h 161"/>
              <a:gd name="T8" fmla="*/ 0 w 122"/>
              <a:gd name="T9" fmla="*/ 144 h 161"/>
            </a:gdLst>
            <a:ahLst/>
            <a:cxnLst>
              <a:cxn ang="0">
                <a:pos x="T0" y="T1"/>
              </a:cxn>
              <a:cxn ang="0">
                <a:pos x="T2" y="T3"/>
              </a:cxn>
              <a:cxn ang="0">
                <a:pos x="T4" y="T5"/>
              </a:cxn>
              <a:cxn ang="0">
                <a:pos x="T6" y="T7"/>
              </a:cxn>
              <a:cxn ang="0">
                <a:pos x="T8" y="T9"/>
              </a:cxn>
            </a:cxnLst>
            <a:rect l="0" t="0" r="r" b="b"/>
            <a:pathLst>
              <a:path w="122" h="161">
                <a:moveTo>
                  <a:pt x="0" y="144"/>
                </a:moveTo>
                <a:lnTo>
                  <a:pt x="9" y="161"/>
                </a:lnTo>
                <a:lnTo>
                  <a:pt x="122" y="10"/>
                </a:lnTo>
                <a:lnTo>
                  <a:pt x="107" y="0"/>
                </a:lnTo>
                <a:lnTo>
                  <a:pt x="0" y="144"/>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5" name="Freeform 9"/>
          <p:cNvSpPr/>
          <p:nvPr userDrawn="1"/>
        </p:nvSpPr>
        <p:spPr bwMode="auto">
          <a:xfrm>
            <a:off x="113631" y="738501"/>
            <a:ext cx="336056" cy="394840"/>
          </a:xfrm>
          <a:custGeom>
            <a:avLst/>
            <a:gdLst>
              <a:gd name="T0" fmla="*/ 0 w 139"/>
              <a:gd name="T1" fmla="*/ 145 h 169"/>
              <a:gd name="T2" fmla="*/ 11 w 139"/>
              <a:gd name="T3" fmla="*/ 164 h 169"/>
              <a:gd name="T4" fmla="*/ 34 w 139"/>
              <a:gd name="T5" fmla="*/ 169 h 169"/>
              <a:gd name="T6" fmla="*/ 139 w 139"/>
              <a:gd name="T7" fmla="*/ 25 h 169"/>
              <a:gd name="T8" fmla="*/ 107 w 139"/>
              <a:gd name="T9" fmla="*/ 0 h 169"/>
              <a:gd name="T10" fmla="*/ 0 w 139"/>
              <a:gd name="T11" fmla="*/ 145 h 169"/>
            </a:gdLst>
            <a:ahLst/>
            <a:cxnLst>
              <a:cxn ang="0">
                <a:pos x="T0" y="T1"/>
              </a:cxn>
              <a:cxn ang="0">
                <a:pos x="T2" y="T3"/>
              </a:cxn>
              <a:cxn ang="0">
                <a:pos x="T4" y="T5"/>
              </a:cxn>
              <a:cxn ang="0">
                <a:pos x="T6" y="T7"/>
              </a:cxn>
              <a:cxn ang="0">
                <a:pos x="T8" y="T9"/>
              </a:cxn>
              <a:cxn ang="0">
                <a:pos x="T10" y="T11"/>
              </a:cxn>
            </a:cxnLst>
            <a:rect l="0" t="0" r="r" b="b"/>
            <a:pathLst>
              <a:path w="139" h="169">
                <a:moveTo>
                  <a:pt x="0" y="145"/>
                </a:moveTo>
                <a:lnTo>
                  <a:pt x="11" y="164"/>
                </a:lnTo>
                <a:lnTo>
                  <a:pt x="34" y="169"/>
                </a:lnTo>
                <a:lnTo>
                  <a:pt x="139" y="25"/>
                </a:lnTo>
                <a:lnTo>
                  <a:pt x="107" y="0"/>
                </a:lnTo>
                <a:lnTo>
                  <a:pt x="0" y="145"/>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sp>
        <p:nvSpPr>
          <p:cNvPr id="26" name="Freeform 10"/>
          <p:cNvSpPr/>
          <p:nvPr userDrawn="1"/>
        </p:nvSpPr>
        <p:spPr bwMode="auto">
          <a:xfrm>
            <a:off x="331221" y="595984"/>
            <a:ext cx="253855" cy="221952"/>
          </a:xfrm>
          <a:custGeom>
            <a:avLst/>
            <a:gdLst>
              <a:gd name="T0" fmla="*/ 0 w 105"/>
              <a:gd name="T1" fmla="*/ 33 h 95"/>
              <a:gd name="T2" fmla="*/ 80 w 105"/>
              <a:gd name="T3" fmla="*/ 95 h 95"/>
              <a:gd name="T4" fmla="*/ 105 w 105"/>
              <a:gd name="T5" fmla="*/ 61 h 95"/>
              <a:gd name="T6" fmla="*/ 24 w 105"/>
              <a:gd name="T7" fmla="*/ 0 h 95"/>
              <a:gd name="T8" fmla="*/ 0 w 105"/>
              <a:gd name="T9" fmla="*/ 33 h 95"/>
            </a:gdLst>
            <a:ahLst/>
            <a:cxnLst>
              <a:cxn ang="0">
                <a:pos x="T0" y="T1"/>
              </a:cxn>
              <a:cxn ang="0">
                <a:pos x="T2" y="T3"/>
              </a:cxn>
              <a:cxn ang="0">
                <a:pos x="T4" y="T5"/>
              </a:cxn>
              <a:cxn ang="0">
                <a:pos x="T6" y="T7"/>
              </a:cxn>
              <a:cxn ang="0">
                <a:pos x="T8" y="T9"/>
              </a:cxn>
            </a:cxnLst>
            <a:rect l="0" t="0" r="r" b="b"/>
            <a:pathLst>
              <a:path w="105" h="95">
                <a:moveTo>
                  <a:pt x="0" y="33"/>
                </a:moveTo>
                <a:lnTo>
                  <a:pt x="80" y="95"/>
                </a:lnTo>
                <a:lnTo>
                  <a:pt x="105" y="61"/>
                </a:lnTo>
                <a:lnTo>
                  <a:pt x="24" y="0"/>
                </a:lnTo>
                <a:lnTo>
                  <a:pt x="0" y="33"/>
                </a:lnTo>
                <a:close/>
              </a:path>
            </a:pathLst>
          </a:custGeom>
          <a:solidFill>
            <a:srgbClr val="00B0F0"/>
          </a:solidFill>
          <a:ln>
            <a:noFill/>
          </a:ln>
        </p:spPr>
        <p:txBody>
          <a:bodyPr vert="horz" wrap="square" lIns="91440" tIns="45720" rIns="91440" bIns="45720" numCol="1" anchor="t" anchorCtr="0" compatLnSpc="1"/>
          <a:lstStyle/>
          <a:p>
            <a:endParaRPr lang="zh-CN" altLang="en-US">
              <a:solidFill>
                <a:srgbClr val="FF0000"/>
              </a:solidFill>
              <a:latin typeface="华康娃娃体W5(P)" panose="040B0500000000000000" pitchFamily="82" charset="-122"/>
              <a:ea typeface="华康娃娃体W5(P)" panose="040B0500000000000000" pitchFamily="82" charset="-122"/>
            </a:endParaRPr>
          </a:p>
        </p:txBody>
      </p:sp>
      <p:pic>
        <p:nvPicPr>
          <p:cNvPr id="27" name="图片 26"/>
          <p:cNvPicPr>
            <a:picLocks noChangeAspect="1"/>
          </p:cNvPicPr>
          <p:nvPr userDrawn="1"/>
        </p:nvPicPr>
        <p:blipFill>
          <a:blip r:embed="rId13"/>
          <a:stretch>
            <a:fillRect/>
          </a:stretch>
        </p:blipFill>
        <p:spPr>
          <a:xfrm>
            <a:off x="9179875" y="6010884"/>
            <a:ext cx="3012125" cy="958863"/>
          </a:xfrm>
          <a:prstGeom prst="rect">
            <a:avLst/>
          </a:prstGeom>
        </p:spPr>
      </p:pic>
      <p:grpSp>
        <p:nvGrpSpPr>
          <p:cNvPr id="11" name="组合 10"/>
          <p:cNvGrpSpPr/>
          <p:nvPr userDrawn="1"/>
        </p:nvGrpSpPr>
        <p:grpSpPr>
          <a:xfrm>
            <a:off x="-142696" y="5092673"/>
            <a:ext cx="1597585" cy="2322703"/>
            <a:chOff x="-198753" y="5383535"/>
            <a:chExt cx="1597585" cy="1654170"/>
          </a:xfrm>
        </p:grpSpPr>
        <p:sp>
          <p:nvSpPr>
            <p:cNvPr id="28" name="Freeform 3"/>
            <p:cNvSpPr/>
            <p:nvPr userDrawn="1"/>
          </p:nvSpPr>
          <p:spPr bwMode="gray">
            <a:xfrm>
              <a:off x="-42619" y="5383535"/>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1"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198753" y="566610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userDrawn="1"/>
        </p:nvGrpSpPr>
        <p:grpSpPr>
          <a:xfrm>
            <a:off x="7086600" y="-418675"/>
            <a:ext cx="5105400" cy="2013202"/>
            <a:chOff x="7086600" y="-418675"/>
            <a:chExt cx="5105400" cy="2013202"/>
          </a:xfrm>
        </p:grpSpPr>
        <p:grpSp>
          <p:nvGrpSpPr>
            <p:cNvPr id="9" name="组合 8"/>
            <p:cNvGrpSpPr/>
            <p:nvPr userDrawn="1"/>
          </p:nvGrpSpPr>
          <p:grpSpPr>
            <a:xfrm>
              <a:off x="7086600" y="-400961"/>
              <a:ext cx="5105400" cy="1995488"/>
              <a:chOff x="7083425" y="-381000"/>
              <a:chExt cx="5105400" cy="1995488"/>
            </a:xfrm>
          </p:grpSpPr>
          <p:sp>
            <p:nvSpPr>
              <p:cNvPr id="29" name="Freeform 29"/>
              <p:cNvSpPr/>
              <p:nvPr userDrawn="1"/>
            </p:nvSpPr>
            <p:spPr bwMode="gray">
              <a:xfrm>
                <a:off x="7083425" y="0"/>
                <a:ext cx="5105400" cy="739775"/>
              </a:xfrm>
              <a:custGeom>
                <a:avLst/>
                <a:gdLst>
                  <a:gd name="T0" fmla="*/ 5105400 w 3130"/>
                  <a:gd name="T1" fmla="*/ 739775 h 453"/>
                  <a:gd name="T2" fmla="*/ 5105400 w 3130"/>
                  <a:gd name="T3" fmla="*/ 0 h 453"/>
                  <a:gd name="T4" fmla="*/ 0 w 3130"/>
                  <a:gd name="T5" fmla="*/ 0 h 453"/>
                  <a:gd name="T6" fmla="*/ 5105400 w 3130"/>
                  <a:gd name="T7" fmla="*/ 739775 h 4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30" h="453">
                    <a:moveTo>
                      <a:pt x="3130" y="453"/>
                    </a:moveTo>
                    <a:cubicBezTo>
                      <a:pt x="3130" y="226"/>
                      <a:pt x="3130" y="0"/>
                      <a:pt x="3130" y="0"/>
                    </a:cubicBezTo>
                    <a:lnTo>
                      <a:pt x="0" y="0"/>
                    </a:lnTo>
                    <a:cubicBezTo>
                      <a:pt x="0" y="0"/>
                      <a:pt x="1298" y="389"/>
                      <a:pt x="3130" y="453"/>
                    </a:cubicBezTo>
                    <a:close/>
                  </a:path>
                </a:pathLst>
              </a:custGeom>
              <a:solidFill>
                <a:srgbClr val="FFC319"/>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0" name="Picture 31" descr="water"/>
              <p:cNvPicPr>
                <a:picLocks noChangeAspect="1" noChangeArrowheads="1"/>
              </p:cNvPicPr>
              <p:nvPr userDrawn="1"/>
            </p:nvPicPr>
            <p:blipFill>
              <a:blip r:embed="rId15">
                <a:extLst>
                  <a:ext uri="{28A0092B-C50C-407E-A947-70E740481C1C}">
                    <a14:useLocalDpi xmlns:a14="http://schemas.microsoft.com/office/drawing/2010/main" val="0"/>
                  </a:ext>
                </a:extLst>
              </a:blip>
              <a:srcRect l="22409" t="16374" b="27486"/>
              <a:stretch>
                <a:fillRect/>
              </a:stretch>
            </p:blipFill>
            <p:spPr bwMode="gray">
              <a:xfrm rot="780000">
                <a:off x="9671050" y="-381000"/>
                <a:ext cx="2417763"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8378726" y="-418675"/>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组合 36"/>
          <p:cNvGrpSpPr/>
          <p:nvPr userDrawn="1"/>
        </p:nvGrpSpPr>
        <p:grpSpPr>
          <a:xfrm flipH="1">
            <a:off x="7868909" y="6254755"/>
            <a:ext cx="1642737" cy="870707"/>
            <a:chOff x="-4763" y="5500688"/>
            <a:chExt cx="1441451" cy="1604960"/>
          </a:xfrm>
        </p:grpSpPr>
        <p:sp>
          <p:nvSpPr>
            <p:cNvPr id="38" name="Freeform 3"/>
            <p:cNvSpPr/>
            <p:nvPr userDrawn="1"/>
          </p:nvSpPr>
          <p:spPr bwMode="gray">
            <a:xfrm>
              <a:off x="-4763" y="5500688"/>
              <a:ext cx="1441451" cy="1358900"/>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39"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20760000" flipH="1">
              <a:off x="0" y="5734048"/>
              <a:ext cx="12239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13"/>
          <p:cNvGrpSpPr/>
          <p:nvPr userDrawn="1"/>
        </p:nvGrpSpPr>
        <p:grpSpPr>
          <a:xfrm>
            <a:off x="8610600" y="6260133"/>
            <a:ext cx="1859730" cy="870380"/>
            <a:chOff x="8520164" y="6161091"/>
            <a:chExt cx="1859730" cy="870380"/>
          </a:xfrm>
        </p:grpSpPr>
        <p:sp>
          <p:nvSpPr>
            <p:cNvPr id="41" name="Freeform 3"/>
            <p:cNvSpPr/>
            <p:nvPr userDrawn="1"/>
          </p:nvSpPr>
          <p:spPr bwMode="gray">
            <a:xfrm flipH="1">
              <a:off x="8520164" y="6161091"/>
              <a:ext cx="1533460" cy="709615"/>
            </a:xfrm>
            <a:custGeom>
              <a:avLst/>
              <a:gdLst>
                <a:gd name="T0" fmla="*/ 0 w 1089"/>
                <a:gd name="T1" fmla="*/ 0 h 1100"/>
                <a:gd name="T2" fmla="*/ 0 w 1089"/>
                <a:gd name="T3" fmla="*/ 1358900 h 1100"/>
                <a:gd name="T4" fmla="*/ 1441451 w 1089"/>
                <a:gd name="T5" fmla="*/ 1358900 h 1100"/>
                <a:gd name="T6" fmla="*/ 0 w 1089"/>
                <a:gd name="T7" fmla="*/ 0 h 1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rgbClr val="A8D0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2400" b="1" i="0" u="none" strike="noStrike" kern="0" cap="none" spc="0" normalizeH="0" baseline="0" noProof="0">
                <a:ln>
                  <a:noFill/>
                </a:ln>
                <a:solidFill>
                  <a:srgbClr val="000000"/>
                </a:solidFill>
                <a:effectLst/>
                <a:uLnTx/>
                <a:uFillTx/>
                <a:latin typeface="Times New Roman" panose="02020603050405020304" pitchFamily="18" charset="0"/>
                <a:ea typeface="方正瘦金书_GBK" pitchFamily="65" charset="-122"/>
                <a:cs typeface="Arial" panose="020B0604020202020204"/>
              </a:endParaRPr>
            </a:p>
          </p:txBody>
        </p:sp>
        <p:pic>
          <p:nvPicPr>
            <p:cNvPr id="42" name="Picture 32" descr="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rot="840000">
              <a:off x="9089720" y="6261599"/>
              <a:ext cx="1290174" cy="76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4" Type="http://schemas.openxmlformats.org/officeDocument/2006/relationships/slideLayout" Target="../slideLayouts/slideLayout2.xml"/><Relationship Id="rId23" Type="http://schemas.openxmlformats.org/officeDocument/2006/relationships/image" Target="../media/image8.png"/><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29.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40986" y="948208"/>
            <a:ext cx="6392444" cy="5632311"/>
          </a:xfrm>
          <a:prstGeom prst="rect">
            <a:avLst/>
          </a:prstGeom>
          <a:noFill/>
        </p:spPr>
        <p:txBody>
          <a:bodyPr wrap="square">
            <a:spAutoFit/>
          </a:bodyPr>
          <a:lstStyle/>
          <a:p>
            <a:pPr lvl="0" indent="266700"/>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Bill promised to teach me to drive the lawn tractor(</a:t>
            </a:r>
            <a:r>
              <a:rPr lang="zh-CN" altLang="en-US"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割草机</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)someday and I was always looking forward to it. In winter. Bill would attach a snowplow(</a:t>
            </a:r>
            <a:r>
              <a:rPr lang="zh-CN" altLang="en-US"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铲雪机</a:t>
            </a:r>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to the front of the lawn tractor. I seriously told him that I would invent a better snowplow when I grew up. “Sure you will. You'll get a patent certificate. It takes a certificate to prove an important thing," Bill said with a smile.</a:t>
            </a:r>
            <a:endPar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One snowy morning, an idea suddenly hit me. My parents were watching TV when I spit it out. What if I adopted Bill as my grandpa?" My parents said I could go over and ask him.</a:t>
            </a:r>
            <a:endPar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Paragraph1: </a:t>
            </a:r>
            <a:endPar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0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I knocked on his door, sat down in his living room, and asked, “ Can I adopt you as my </a:t>
            </a:r>
            <a:r>
              <a:rPr lang="en-US" altLang="zh-CN" sz="20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grandpa</a:t>
            </a:r>
            <a:endParaRPr lang="en-US" altLang="zh-CN" sz="20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 </a:t>
            </a:r>
            <a:endParaRPr lang="en-US" altLang="zh-CN" sz="20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0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sz="20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next morning, while learning to drive the lawn tractor with a snowplow, I accidentally plowed down our chain-link fence. </a:t>
            </a:r>
            <a:endParaRPr lang="en-US" altLang="zh-CN" sz="20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11676" y="18672"/>
            <a:ext cx="11460854"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3092039" y="255578"/>
            <a:ext cx="8231635" cy="430887"/>
          </a:xfrm>
          <a:prstGeom prst="rect">
            <a:avLst/>
          </a:prstGeom>
          <a:noFill/>
        </p:spPr>
        <p:txBody>
          <a:bodyPr wrap="square" rtlCol="0">
            <a:spAutoFit/>
          </a:bodyPr>
          <a:lstStyle/>
          <a:p>
            <a:pPr defTabSz="1219200"/>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a:t>
            </a:r>
            <a:r>
              <a:rPr lang="zh-CN" altLang="en-US" sz="2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方向（回找伏笔）</a:t>
            </a:r>
            <a:endPar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11" name="右大括号 10"/>
          <p:cNvSpPr/>
          <p:nvPr/>
        </p:nvSpPr>
        <p:spPr>
          <a:xfrm>
            <a:off x="6709284" y="1168847"/>
            <a:ext cx="525611" cy="1792068"/>
          </a:xfrm>
          <a:prstGeom prst="rightBrace">
            <a:avLst>
              <a:gd name="adj1" fmla="val 8333"/>
              <a:gd name="adj2" fmla="val 50000"/>
            </a:avLst>
          </a:prstGeom>
          <a:ln w="4762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7584860" y="1464716"/>
            <a:ext cx="4529798" cy="1200329"/>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故事经过：</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en-US" altLang="zh-CN" sz="2400" b="1" dirty="0" smtClean="0"/>
              <a:t>Bill</a:t>
            </a:r>
            <a:r>
              <a:rPr lang="zh-CN" altLang="en-US" sz="2400" b="1" dirty="0" smtClean="0"/>
              <a:t>答应教我驾驶割草机，我告诉他我要发明更好用的铲雪机</a:t>
            </a:r>
            <a:endParaRPr lang="zh-CN" altLang="en-US" sz="2400" b="1" dirty="0"/>
          </a:p>
        </p:txBody>
      </p:sp>
      <p:sp>
        <p:nvSpPr>
          <p:cNvPr id="13" name="文本框 12"/>
          <p:cNvSpPr txBox="1"/>
          <p:nvPr/>
        </p:nvSpPr>
        <p:spPr>
          <a:xfrm>
            <a:off x="7506189" y="2960915"/>
            <a:ext cx="4608469" cy="3416320"/>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故事发展：</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smtClean="0"/>
              <a:t>作者突发奇想，想认</a:t>
            </a:r>
            <a:r>
              <a:rPr lang="en-US" altLang="zh-CN" sz="2400" b="1" dirty="0" smtClean="0"/>
              <a:t>Bill</a:t>
            </a:r>
            <a:r>
              <a:rPr lang="zh-CN" altLang="en-US" sz="2400" b="1" dirty="0" smtClean="0"/>
              <a:t>为祖父，父母鼓励，紧接着老人会怎么说？怎么做？我听了老人的回答后，有什么样的心情，语言和动作描写都可以有。当作者学习使用铲雪机时出现意外，把铁丝网篱笆挖倒了，后面的故事情节怎么发展？</a:t>
            </a:r>
            <a:endParaRPr lang="zh-CN" altLang="en-US" sz="2400" b="1" dirty="0"/>
          </a:p>
        </p:txBody>
      </p:sp>
      <p:sp>
        <p:nvSpPr>
          <p:cNvPr id="14" name="右大括号 13"/>
          <p:cNvSpPr/>
          <p:nvPr/>
        </p:nvSpPr>
        <p:spPr>
          <a:xfrm>
            <a:off x="6908412" y="3255790"/>
            <a:ext cx="271294" cy="3056132"/>
          </a:xfrm>
          <a:prstGeom prst="rightBrace">
            <a:avLst>
              <a:gd name="adj1" fmla="val 8333"/>
              <a:gd name="adj2" fmla="val 48958"/>
            </a:avLst>
          </a:prstGeom>
          <a:ln w="47625"/>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grpSp>
        <p:nvGrpSpPr>
          <p:cNvPr id="21" name="组合 20"/>
          <p:cNvGrpSpPr/>
          <p:nvPr/>
        </p:nvGrpSpPr>
        <p:grpSpPr>
          <a:xfrm>
            <a:off x="660476" y="156314"/>
            <a:ext cx="2366193" cy="598475"/>
            <a:chOff x="0" y="45932"/>
            <a:chExt cx="2955713" cy="730673"/>
          </a:xfrm>
        </p:grpSpPr>
        <p:grpSp>
          <p:nvGrpSpPr>
            <p:cNvPr id="20" name="组合 19"/>
            <p:cNvGrpSpPr/>
            <p:nvPr/>
          </p:nvGrpSpPr>
          <p:grpSpPr>
            <a:xfrm>
              <a:off x="0" y="45932"/>
              <a:ext cx="2955713" cy="730673"/>
              <a:chOff x="0" y="45932"/>
              <a:chExt cx="2955713" cy="730673"/>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65866" y="12805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322436" y="147909"/>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矩形 14"/>
          <p:cNvSpPr/>
          <p:nvPr/>
        </p:nvSpPr>
        <p:spPr>
          <a:xfrm>
            <a:off x="1631780" y="4405911"/>
            <a:ext cx="4074574" cy="83099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Bill</a:t>
            </a:r>
            <a:r>
              <a:rPr lang="en-US" altLang="zh-CN" sz="24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’s </a:t>
            </a:r>
            <a:r>
              <a:rPr lang="en-US" altLang="zh-CN"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emotion</a:t>
            </a:r>
            <a:r>
              <a:rPr lang="zh-CN" altLang="en-US" sz="24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easy-going</a:t>
            </a:r>
            <a:r>
              <a:rPr lang="zh-CN" altLang="en-US" sz="24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4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helpful</a:t>
            </a:r>
            <a:endParaRPr lang="zh-CN" altLang="en-US" sz="24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p:txBody>
      </p:sp>
      <p:sp>
        <p:nvSpPr>
          <p:cNvPr id="16" name="矩形 15"/>
          <p:cNvSpPr/>
          <p:nvPr/>
        </p:nvSpPr>
        <p:spPr>
          <a:xfrm>
            <a:off x="1631780" y="1672155"/>
            <a:ext cx="4074574" cy="707886"/>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author’s Emotion</a:t>
            </a:r>
            <a:r>
              <a:rPr lang="zh-CN" altLang="en-US" sz="20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expecting and </a:t>
            </a:r>
            <a:r>
              <a:rPr lang="en-US" altLang="zh-CN" sz="20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passionate</a:t>
            </a:r>
            <a:endParaRPr lang="zh-CN" altLang="en-US" sz="20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5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770" decel="100000"/>
                                        <p:tgtEl>
                                          <p:spTgt spid="16"/>
                                        </p:tgtEl>
                                      </p:cBhvr>
                                    </p:animEffect>
                                    <p:animScale>
                                      <p:cBhvr>
                                        <p:cTn id="44" dur="770" decel="100000"/>
                                        <p:tgtEl>
                                          <p:spTgt spid="16"/>
                                        </p:tgtEl>
                                      </p:cBhvr>
                                      <p:from x="10000" y="10000"/>
                                      <p:to x="200000" y="450000"/>
                                    </p:animScale>
                                    <p:animScale>
                                      <p:cBhvr>
                                        <p:cTn id="45" dur="1230" accel="100000" fill="hold">
                                          <p:stCondLst>
                                            <p:cond delay="770"/>
                                          </p:stCondLst>
                                        </p:cTn>
                                        <p:tgtEl>
                                          <p:spTgt spid="16"/>
                                        </p:tgtEl>
                                      </p:cBhvr>
                                      <p:from x="200000" y="450000"/>
                                      <p:to x="100000" y="100000"/>
                                    </p:animScale>
                                    <p:set>
                                      <p:cBhvr>
                                        <p:cTn id="46" dur="770" fill="hold"/>
                                        <p:tgtEl>
                                          <p:spTgt spid="16"/>
                                        </p:tgtEl>
                                        <p:attrNameLst>
                                          <p:attrName>ppt_x</p:attrName>
                                        </p:attrNameLst>
                                      </p:cBhvr>
                                      <p:to>
                                        <p:strVal val="(0.5)"/>
                                      </p:to>
                                    </p:set>
                                    <p:anim from="(0.5)" to="(#ppt_x)" calcmode="lin" valueType="num">
                                      <p:cBhvr>
                                        <p:cTn id="47" dur="1230" accel="100000" fill="hold">
                                          <p:stCondLst>
                                            <p:cond delay="770"/>
                                          </p:stCondLst>
                                        </p:cTn>
                                        <p:tgtEl>
                                          <p:spTgt spid="16"/>
                                        </p:tgtEl>
                                        <p:attrNameLst>
                                          <p:attrName>ppt_x</p:attrName>
                                        </p:attrNameLst>
                                      </p:cBhvr>
                                    </p:anim>
                                    <p:set>
                                      <p:cBhvr>
                                        <p:cTn id="48" dur="770" fill="hold"/>
                                        <p:tgtEl>
                                          <p:spTgt spid="16"/>
                                        </p:tgtEl>
                                        <p:attrNameLst>
                                          <p:attrName>ppt_y</p:attrName>
                                        </p:attrNameLst>
                                      </p:cBhvr>
                                      <p:to>
                                        <p:strVal val="(#ppt_y+0.4)"/>
                                      </p:to>
                                    </p:set>
                                    <p:anim from="(#ppt_y+0.4)" to="(#ppt_y)" calcmode="lin" valueType="num">
                                      <p:cBhvr>
                                        <p:cTn id="49" dur="1230" accel="100000" fill="hold">
                                          <p:stCondLst>
                                            <p:cond delay="770"/>
                                          </p:stCondLst>
                                        </p:cTn>
                                        <p:tgtEl>
                                          <p:spTgt spid="16"/>
                                        </p:tgtEl>
                                        <p:attrNameLst>
                                          <p:attrName>ppt_y</p:attrName>
                                        </p:attrNameLst>
                                      </p:cBhvr>
                                    </p:anim>
                                  </p:childTnLst>
                                </p:cTn>
                              </p:par>
                            </p:childTnLst>
                          </p:cTn>
                        </p:par>
                      </p:childTnLst>
                    </p:cTn>
                  </p:par>
                  <p:par>
                    <p:cTn id="50" fill="hold">
                      <p:stCondLst>
                        <p:cond delay="indefinite"/>
                      </p:stCondLst>
                      <p:childTnLst>
                        <p:par>
                          <p:cTn id="51" fill="hold">
                            <p:stCondLst>
                              <p:cond delay="0"/>
                            </p:stCondLst>
                            <p:childTnLst>
                              <p:par>
                                <p:cTn id="52" presetID="51"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770" decel="100000"/>
                                        <p:tgtEl>
                                          <p:spTgt spid="15"/>
                                        </p:tgtEl>
                                      </p:cBhvr>
                                    </p:animEffect>
                                    <p:animScale>
                                      <p:cBhvr>
                                        <p:cTn id="55" dur="770" decel="100000"/>
                                        <p:tgtEl>
                                          <p:spTgt spid="15"/>
                                        </p:tgtEl>
                                      </p:cBhvr>
                                      <p:from x="10000" y="10000"/>
                                      <p:to x="200000" y="450000"/>
                                    </p:animScale>
                                    <p:animScale>
                                      <p:cBhvr>
                                        <p:cTn id="56" dur="1230" accel="100000" fill="hold">
                                          <p:stCondLst>
                                            <p:cond delay="770"/>
                                          </p:stCondLst>
                                        </p:cTn>
                                        <p:tgtEl>
                                          <p:spTgt spid="15"/>
                                        </p:tgtEl>
                                      </p:cBhvr>
                                      <p:from x="200000" y="450000"/>
                                      <p:to x="100000" y="100000"/>
                                    </p:animScale>
                                    <p:set>
                                      <p:cBhvr>
                                        <p:cTn id="57" dur="770" fill="hold"/>
                                        <p:tgtEl>
                                          <p:spTgt spid="15"/>
                                        </p:tgtEl>
                                        <p:attrNameLst>
                                          <p:attrName>ppt_x</p:attrName>
                                        </p:attrNameLst>
                                      </p:cBhvr>
                                      <p:to>
                                        <p:strVal val="(0.5)"/>
                                      </p:to>
                                    </p:set>
                                    <p:anim from="(0.5)" to="(#ppt_x)" calcmode="lin" valueType="num">
                                      <p:cBhvr>
                                        <p:cTn id="58" dur="1230" accel="100000" fill="hold">
                                          <p:stCondLst>
                                            <p:cond delay="770"/>
                                          </p:stCondLst>
                                        </p:cTn>
                                        <p:tgtEl>
                                          <p:spTgt spid="15"/>
                                        </p:tgtEl>
                                        <p:attrNameLst>
                                          <p:attrName>ppt_x</p:attrName>
                                        </p:attrNameLst>
                                      </p:cBhvr>
                                    </p:anim>
                                    <p:set>
                                      <p:cBhvr>
                                        <p:cTn id="59" dur="770" fill="hold"/>
                                        <p:tgtEl>
                                          <p:spTgt spid="15"/>
                                        </p:tgtEl>
                                        <p:attrNameLst>
                                          <p:attrName>ppt_y</p:attrName>
                                        </p:attrNameLst>
                                      </p:cBhvr>
                                      <p:to>
                                        <p:strVal val="(#ppt_y+0.4)"/>
                                      </p:to>
                                    </p:set>
                                    <p:anim from="(#ppt_y+0.4)" to="(#ppt_y)" calcmode="lin" valueType="num">
                                      <p:cBhvr>
                                        <p:cTn id="60"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p:bldP spid="11" grpId="0" animBg="1"/>
      <p:bldP spid="12" grpId="0" animBg="1"/>
      <p:bldP spid="13" grpId="0" animBg="1"/>
      <p:bldP spid="14" grpId="0" animBg="1"/>
      <p:bldP spid="15"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117803" y="1405001"/>
            <a:ext cx="6708888" cy="4075475"/>
          </a:xfrm>
          <a:prstGeom prst="rect">
            <a:avLst/>
          </a:prstGeom>
          <a:noFill/>
          <a:ln w="50800">
            <a:noFill/>
          </a:ln>
        </p:spPr>
        <p:txBody>
          <a:bodyPr wrap="none">
            <a:spAutoFit/>
          </a:bodyPr>
          <a:lstStyle/>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200" b="0"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宋体" panose="02010600030101010101" pitchFamily="2" charset="-122"/>
                <a:cs typeface="+mn-cs"/>
              </a:rPr>
              <a:t>★ </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the psychological description </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6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 </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the dialogue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600" b="1" i="0"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a:t>
            </a:r>
            <a:r>
              <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rPr>
              <a:t> the  inner thought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lvl="0" indent="-342900" fontAlgn="base">
              <a:lnSpc>
                <a:spcPct val="150000"/>
              </a:lnSpc>
              <a:spcBef>
                <a:spcPct val="0"/>
              </a:spcBef>
              <a:spcAft>
                <a:spcPct val="0"/>
              </a:spcAft>
              <a:defRPr/>
            </a:pPr>
            <a:r>
              <a:rPr lang="en-US" altLang="zh-CN" sz="3600" b="1" noProof="1">
                <a:solidFill>
                  <a:srgbClr val="00B050"/>
                </a:solidFill>
                <a:effectLst>
                  <a:outerShdw blurRad="38100" dist="38100" dir="2700000" algn="tl">
                    <a:srgbClr val="000000">
                      <a:alpha val="43137"/>
                    </a:srgbClr>
                  </a:outerShdw>
                </a:effectLst>
                <a:latin typeface="Corbel" panose="020B0503020204020204" pitchFamily="34" charset="0"/>
                <a:ea typeface="宋体" panose="02010600030101010101" pitchFamily="2" charset="-122"/>
              </a:rPr>
              <a:t>★ the behavior description</a:t>
            </a:r>
            <a:endParaRPr kumimoji="0" lang="en-US" altLang="zh-CN" sz="3600" b="1" i="1" u="none" strike="noStrike" kern="1200" cap="none" spc="0" normalizeH="0" baseline="0" noProof="1">
              <a:ln>
                <a:noFill/>
              </a:ln>
              <a:solidFill>
                <a:srgbClr val="00B050"/>
              </a:solidFill>
              <a:effectLst>
                <a:outerShdw blurRad="38100" dist="38100" dir="2700000" algn="tl">
                  <a:srgbClr val="000000">
                    <a:alpha val="43137"/>
                  </a:srgbClr>
                </a:outerShdw>
              </a:effectLst>
              <a:uLnTx/>
              <a:uFillTx/>
              <a:latin typeface="Corbel" panose="020B0503020204020204" pitchFamily="34" charset="0"/>
              <a:ea typeface="宋体" panose="02010600030101010101" pitchFamily="2" charset="-122"/>
              <a:cs typeface="+mn-cs"/>
            </a:endParaRPr>
          </a:p>
          <a:p>
            <a:pPr marL="342900" marR="0" lvl="0" indent="-342900" algn="l" defTabSz="914400" rtl="0" eaLnBrk="1" fontAlgn="base" latinLnBrk="0" hangingPunct="1">
              <a:lnSpc>
                <a:spcPct val="150000"/>
              </a:lnSpc>
              <a:spcBef>
                <a:spcPct val="0"/>
              </a:spcBef>
              <a:spcAft>
                <a:spcPct val="0"/>
              </a:spcAft>
              <a:buClrTx/>
              <a:buSzTx/>
              <a:buFontTx/>
              <a:buNone/>
              <a:defRPr/>
            </a:pPr>
            <a:r>
              <a:rPr kumimoji="0" lang="en-US" altLang="zh-CN" sz="3200" b="0" i="0" u="none" strike="noStrike" kern="1200" cap="none" spc="0" normalizeH="0" baseline="0" noProof="1">
                <a:ln>
                  <a:noFill/>
                </a:ln>
                <a:solidFill>
                  <a:srgbClr val="00B050"/>
                </a:solidFill>
                <a:effectLst/>
                <a:uLnTx/>
                <a:uFillTx/>
                <a:latin typeface="Arial" panose="020B0604020202020204" pitchFamily="34" charset="0"/>
                <a:ea typeface="宋体" panose="02010600030101010101" pitchFamily="2" charset="-122"/>
                <a:cs typeface="+mn-cs"/>
              </a:rPr>
              <a:t>……</a:t>
            </a:r>
            <a:endParaRPr kumimoji="0" lang="en-US" altLang="zh-CN" sz="3200" b="1" i="1" u="none" strike="noStrike" kern="1200" cap="none" spc="0" normalizeH="0" baseline="0" noProof="1">
              <a:ln>
                <a:noFill/>
              </a:ln>
              <a:solidFill>
                <a:srgbClr val="00B050"/>
              </a:solidFill>
              <a:effectLst/>
              <a:uLnTx/>
              <a:uFillTx/>
              <a:latin typeface="Corbel" panose="020B0503020204020204" pitchFamily="34" charset="0"/>
              <a:ea typeface="宋体" panose="02010600030101010101" pitchFamily="2" charset="-122"/>
              <a:cs typeface="+mn-cs"/>
            </a:endParaRPr>
          </a:p>
        </p:txBody>
      </p:sp>
      <p:grpSp>
        <p:nvGrpSpPr>
          <p:cNvPr id="3" name="组合 2"/>
          <p:cNvGrpSpPr/>
          <p:nvPr/>
        </p:nvGrpSpPr>
        <p:grpSpPr>
          <a:xfrm>
            <a:off x="0" y="138454"/>
            <a:ext cx="12288441" cy="873760"/>
            <a:chOff x="-23479" y="138454"/>
            <a:chExt cx="12288441" cy="873760"/>
          </a:xfrm>
        </p:grpSpPr>
        <p:grpSp>
          <p:nvGrpSpPr>
            <p:cNvPr id="12" name="组合 11"/>
            <p:cNvGrpSpPr/>
            <p:nvPr/>
          </p:nvGrpSpPr>
          <p:grpSpPr>
            <a:xfrm>
              <a:off x="-23479" y="138454"/>
              <a:ext cx="12288441" cy="873760"/>
              <a:chOff x="34988" y="-4401"/>
              <a:chExt cx="12264962" cy="873760"/>
            </a:xfrm>
          </p:grpSpPr>
          <p:sp>
            <p:nvSpPr>
              <p:cNvPr id="2" name="矩形 1"/>
              <p:cNvSpPr/>
              <p:nvPr/>
            </p:nvSpPr>
            <p:spPr>
              <a:xfrm>
                <a:off x="34988" y="-4401"/>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2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11" name="组合 10"/>
              <p:cNvGrpSpPr/>
              <p:nvPr/>
            </p:nvGrpSpPr>
            <p:grpSpPr>
              <a:xfrm>
                <a:off x="47688" y="41319"/>
                <a:ext cx="2955713" cy="730673"/>
                <a:chOff x="0" y="45932"/>
                <a:chExt cx="2955713" cy="730673"/>
              </a:xfrm>
            </p:grpSpPr>
            <p:pic>
              <p:nvPicPr>
                <p:cNvPr id="4"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45932"/>
                  <a:ext cx="1981200" cy="73067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6"/>
                <p:cNvSpPr txBox="1">
                  <a:spLocks noChangeArrowheads="1"/>
                </p:cNvSpPr>
                <p:nvPr/>
              </p:nvSpPr>
              <p:spPr bwMode="auto">
                <a:xfrm>
                  <a:off x="2065866" y="128059"/>
                  <a:ext cx="697653" cy="646006"/>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36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6"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7" name="直接连接符 15"/>
                <p:cNvCxnSpPr>
                  <a:cxnSpLocks noChangeShapeType="1"/>
                </p:cNvCxnSpPr>
                <p:nvPr/>
              </p:nvCxnSpPr>
              <p:spPr bwMode="auto">
                <a:xfrm>
                  <a:off x="2955713"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8" name="文本框 7"/>
              <p:cNvSpPr txBox="1"/>
              <p:nvPr/>
            </p:nvSpPr>
            <p:spPr>
              <a:xfrm>
                <a:off x="3182225" y="220345"/>
                <a:ext cx="9117725"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language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
          <p:nvSpPr>
            <p:cNvPr id="10" name="文本框 9"/>
            <p:cNvSpPr txBox="1"/>
            <p:nvPr/>
          </p:nvSpPr>
          <p:spPr>
            <a:xfrm>
              <a:off x="195209" y="184174"/>
              <a:ext cx="14015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pic>
        <p:nvPicPr>
          <p:cNvPr id="13" name="Picture 11" descr="language%20learning"/>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098123" y="4527169"/>
            <a:ext cx="2971800" cy="221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闪电形 27"/>
          <p:cNvSpPr/>
          <p:nvPr/>
        </p:nvSpPr>
        <p:spPr>
          <a:xfrm flipH="1" flipV="1">
            <a:off x="6257580" y="3833962"/>
            <a:ext cx="4057673" cy="1087351"/>
          </a:xfrm>
          <a:prstGeom prst="lightningBol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a:p>
        </p:txBody>
      </p:sp>
      <p:sp>
        <p:nvSpPr>
          <p:cNvPr id="27" name="闪电形 26"/>
          <p:cNvSpPr/>
          <p:nvPr/>
        </p:nvSpPr>
        <p:spPr>
          <a:xfrm flipH="1" flipV="1">
            <a:off x="6157784" y="1810006"/>
            <a:ext cx="3498430" cy="525893"/>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3" name="云形 22"/>
          <p:cNvSpPr/>
          <p:nvPr/>
        </p:nvSpPr>
        <p:spPr>
          <a:xfrm>
            <a:off x="0" y="3201366"/>
            <a:ext cx="7689773" cy="748757"/>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云形 21"/>
          <p:cNvSpPr/>
          <p:nvPr/>
        </p:nvSpPr>
        <p:spPr>
          <a:xfrm>
            <a:off x="495299" y="2000422"/>
            <a:ext cx="5762282" cy="545016"/>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sp>
        <p:nvSpPr>
          <p:cNvPr id="21" name="云形 20"/>
          <p:cNvSpPr/>
          <p:nvPr/>
        </p:nvSpPr>
        <p:spPr>
          <a:xfrm>
            <a:off x="1955283" y="1390848"/>
            <a:ext cx="5332683" cy="498663"/>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p>
        </p:txBody>
      </p:sp>
      <p:grpSp>
        <p:nvGrpSpPr>
          <p:cNvPr id="2" name="组合 1"/>
          <p:cNvGrpSpPr/>
          <p:nvPr/>
        </p:nvGrpSpPr>
        <p:grpSpPr>
          <a:xfrm>
            <a:off x="150018" y="64686"/>
            <a:ext cx="12242188" cy="6793314"/>
            <a:chOff x="-204547" y="-45593"/>
            <a:chExt cx="12242188" cy="6793314"/>
          </a:xfrm>
        </p:grpSpPr>
        <p:sp>
          <p:nvSpPr>
            <p:cNvPr id="4" name="矩形 3"/>
            <p:cNvSpPr/>
            <p:nvPr/>
          </p:nvSpPr>
          <p:spPr>
            <a:xfrm>
              <a:off x="-204547" y="-45593"/>
              <a:ext cx="11931267"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5" name="组合 4"/>
            <p:cNvGrpSpPr/>
            <p:nvPr/>
          </p:nvGrpSpPr>
          <p:grpSpPr>
            <a:xfrm>
              <a:off x="0" y="28152"/>
              <a:ext cx="2914226" cy="748453"/>
              <a:chOff x="0" y="43"/>
              <a:chExt cx="3442" cy="884"/>
            </a:xfrm>
          </p:grpSpPr>
          <p:pic>
            <p:nvPicPr>
              <p:cNvPr id="1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
                <a:ext cx="234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355" y="43"/>
                <a:ext cx="691" cy="618"/>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28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4" name="直接连接符 24"/>
              <p:cNvCxnSpPr>
                <a:cxnSpLocks noChangeShapeType="1"/>
              </p:cNvCxnSpPr>
              <p:nvPr/>
            </p:nvCxnSpPr>
            <p:spPr bwMode="auto">
              <a:xfrm>
                <a:off x="3333" y="121"/>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5" name="直接连接符 15"/>
              <p:cNvCxnSpPr>
                <a:cxnSpLocks noChangeShapeType="1"/>
              </p:cNvCxnSpPr>
              <p:nvPr/>
            </p:nvCxnSpPr>
            <p:spPr bwMode="auto">
              <a:xfrm>
                <a:off x="3442" y="14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6" name="文本框 5"/>
            <p:cNvSpPr txBox="1"/>
            <p:nvPr/>
          </p:nvSpPr>
          <p:spPr>
            <a:xfrm>
              <a:off x="2913964" y="91927"/>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language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cxnSp>
          <p:nvCxnSpPr>
            <p:cNvPr id="8" name="Straight Connector 28"/>
            <p:cNvCxnSpPr/>
            <p:nvPr/>
          </p:nvCxnSpPr>
          <p:spPr>
            <a:xfrm flipH="1">
              <a:off x="8171466" y="931968"/>
              <a:ext cx="6773" cy="5815753"/>
            </a:xfrm>
            <a:prstGeom prst="line">
              <a:avLst/>
            </a:prstGeom>
            <a:ln w="19050">
              <a:solidFill>
                <a:srgbClr val="BC3B81"/>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32875" y="41319"/>
              <a:ext cx="13989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9" name="文本框 18"/>
          <p:cNvSpPr txBox="1"/>
          <p:nvPr/>
        </p:nvSpPr>
        <p:spPr>
          <a:xfrm>
            <a:off x="9034712" y="1719691"/>
            <a:ext cx="3013273"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开门见山，主题引领（</a:t>
            </a:r>
            <a:r>
              <a:rPr lang="en-US" altLang="zh-CN" sz="2400" b="1" dirty="0">
                <a:solidFill>
                  <a:srgbClr val="0000FF"/>
                </a:solidFill>
                <a:latin typeface="微软雅黑" panose="020B0503020204020204" pitchFamily="34" charset="-122"/>
                <a:ea typeface="微软雅黑" panose="020B0503020204020204" pitchFamily="34" charset="-122"/>
              </a:rPr>
              <a:t>the theme of the story)</a:t>
            </a:r>
            <a:endParaRPr lang="zh-CN" altLang="en-US" sz="2400" b="1" dirty="0">
              <a:solidFill>
                <a:srgbClr val="0000FF"/>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9257897" y="3937904"/>
            <a:ext cx="2566902"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行为动作描写（</a:t>
            </a:r>
            <a:r>
              <a:rPr lang="en-US" altLang="zh-CN" sz="2400" b="1" dirty="0">
                <a:solidFill>
                  <a:srgbClr val="0000FF"/>
                </a:solidFill>
                <a:latin typeface="微软雅黑" panose="020B0503020204020204" pitchFamily="34" charset="-122"/>
                <a:ea typeface="微软雅黑" panose="020B0503020204020204" pitchFamily="34" charset="-122"/>
              </a:rPr>
              <a:t>the behavior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25" name="文本框 24"/>
          <p:cNvSpPr txBox="1"/>
          <p:nvPr/>
        </p:nvSpPr>
        <p:spPr>
          <a:xfrm>
            <a:off x="202680" y="1121748"/>
            <a:ext cx="8400052" cy="5632311"/>
          </a:xfrm>
          <a:prstGeom prst="rect">
            <a:avLst/>
          </a:prstGeom>
          <a:noFill/>
        </p:spPr>
        <p:txBody>
          <a:bodyPr wrap="square">
            <a:spAutoFit/>
          </a:bodyPr>
          <a:lstStyle/>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My family moved in a small house in Brighton, Colorado on my seventh birthday. My first memory is our neighbor Bill, an old man, handing me strawberries from his garden through a hole in the chain-link(</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铁丝网</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fence. “We need to make the hole bigger,"” he said jokingly. Later I knew that he lived alone.</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Bill spent much time working in the garden, and I was always talking to him from our yard. I was a chatterbox. I think what drew me to Bill is that he never got tired of listening to me. l also think Bill saw a lot of himself in me-we were both lonely and anxious-and that may be why he always took the time to listen to me. It was a wonderful connection.</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There weren't any kids of my age in the neighborhood, and my parents were very busy, so l mostly played in the yard with my dog, I had a lot of imaginary friends-a whole family, actually, with a wife, children, a best friend...no joke. Weird kid.</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day, my parents asked Bill whether he'd watch me while they were away on business. This worked well for everyone, so it became a somewhat monthly occurrence. Bill had a spare room in his house, which became " my” room</a:t>
            </a:r>
            <a:r>
              <a:rPr lang="en-US" altLang="zh-CN" sz="2000" b="1" dirty="0" smtClean="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ircle(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3" grpId="0" animBg="1"/>
      <p:bldP spid="22" grpId="0" animBg="1"/>
      <p:bldP spid="21" grpId="0" animBg="1"/>
      <p:bldP spid="19" grpId="0" animBg="1"/>
      <p:bldP spid="20"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29"/>
          <p:cNvSpPr/>
          <p:nvPr/>
        </p:nvSpPr>
        <p:spPr>
          <a:xfrm>
            <a:off x="3526917" y="6456873"/>
            <a:ext cx="2067782" cy="427915"/>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9" name="云形 28"/>
          <p:cNvSpPr/>
          <p:nvPr/>
        </p:nvSpPr>
        <p:spPr>
          <a:xfrm>
            <a:off x="4603818" y="3914829"/>
            <a:ext cx="3880699" cy="524008"/>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7" name="云形 26"/>
          <p:cNvSpPr/>
          <p:nvPr/>
        </p:nvSpPr>
        <p:spPr>
          <a:xfrm>
            <a:off x="4448458" y="2143041"/>
            <a:ext cx="2788093" cy="427915"/>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4" name="云形 23"/>
          <p:cNvSpPr/>
          <p:nvPr/>
        </p:nvSpPr>
        <p:spPr>
          <a:xfrm>
            <a:off x="3611655" y="6017756"/>
            <a:ext cx="4507775" cy="561477"/>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2" name="云形 21"/>
          <p:cNvSpPr/>
          <p:nvPr/>
        </p:nvSpPr>
        <p:spPr>
          <a:xfrm>
            <a:off x="3968842" y="1383038"/>
            <a:ext cx="3354292" cy="393474"/>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3" name="云形 22"/>
          <p:cNvSpPr/>
          <p:nvPr/>
        </p:nvSpPr>
        <p:spPr>
          <a:xfrm>
            <a:off x="3137564" y="3487508"/>
            <a:ext cx="3723685" cy="455057"/>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21" name="闪电形 20"/>
          <p:cNvSpPr/>
          <p:nvPr/>
        </p:nvSpPr>
        <p:spPr>
          <a:xfrm flipH="1">
            <a:off x="6702505" y="5541948"/>
            <a:ext cx="3001099" cy="666906"/>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0" name="闪电形 19"/>
          <p:cNvSpPr/>
          <p:nvPr/>
        </p:nvSpPr>
        <p:spPr>
          <a:xfrm flipH="1">
            <a:off x="6145618" y="3601402"/>
            <a:ext cx="3432183" cy="723541"/>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9" name="闪电形 18"/>
          <p:cNvSpPr/>
          <p:nvPr/>
        </p:nvSpPr>
        <p:spPr>
          <a:xfrm flipH="1">
            <a:off x="7384539" y="1207665"/>
            <a:ext cx="4502103" cy="591429"/>
          </a:xfrm>
          <a:prstGeom prst="lightningBol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nvGrpSpPr>
          <p:cNvPr id="34" name="组合 33"/>
          <p:cNvGrpSpPr/>
          <p:nvPr/>
        </p:nvGrpSpPr>
        <p:grpSpPr>
          <a:xfrm>
            <a:off x="125654" y="90974"/>
            <a:ext cx="11469618" cy="873760"/>
            <a:chOff x="0" y="180915"/>
            <a:chExt cx="12216553" cy="873760"/>
          </a:xfrm>
        </p:grpSpPr>
        <p:sp>
          <p:nvSpPr>
            <p:cNvPr id="4" name="矩形 3"/>
            <p:cNvSpPr/>
            <p:nvPr/>
          </p:nvSpPr>
          <p:spPr>
            <a:xfrm>
              <a:off x="0" y="180915"/>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0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5" name="组合 4"/>
            <p:cNvGrpSpPr/>
            <p:nvPr/>
          </p:nvGrpSpPr>
          <p:grpSpPr>
            <a:xfrm>
              <a:off x="230873" y="226635"/>
              <a:ext cx="2737540" cy="730673"/>
              <a:chOff x="84651" y="64"/>
              <a:chExt cx="2831269" cy="863"/>
            </a:xfrm>
          </p:grpSpPr>
          <p:pic>
            <p:nvPicPr>
              <p:cNvPr id="12"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9700" y="64"/>
                <a:ext cx="198120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113203" y="306"/>
                <a:ext cx="517748" cy="473"/>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03</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4" name="直接连接符 24"/>
              <p:cNvCxnSpPr>
                <a:cxnSpLocks noChangeShapeType="1"/>
              </p:cNvCxnSpPr>
              <p:nvPr/>
            </p:nvCxnSpPr>
            <p:spPr bwMode="auto">
              <a:xfrm>
                <a:off x="2915920"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5"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1" name="文本框 10"/>
            <p:cNvSpPr txBox="1"/>
            <p:nvPr/>
          </p:nvSpPr>
          <p:spPr>
            <a:xfrm>
              <a:off x="542452" y="363160"/>
              <a:ext cx="13989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nvGrpSpPr>
          <p:cNvPr id="35" name="组合 34"/>
          <p:cNvGrpSpPr/>
          <p:nvPr/>
        </p:nvGrpSpPr>
        <p:grpSpPr>
          <a:xfrm>
            <a:off x="3046063" y="228936"/>
            <a:ext cx="9123677" cy="6595605"/>
            <a:chOff x="3055623" y="368038"/>
            <a:chExt cx="9123677" cy="6595605"/>
          </a:xfrm>
        </p:grpSpPr>
        <p:sp>
          <p:nvSpPr>
            <p:cNvPr id="6" name="文本框 5"/>
            <p:cNvSpPr txBox="1"/>
            <p:nvPr/>
          </p:nvSpPr>
          <p:spPr>
            <a:xfrm>
              <a:off x="3055623" y="368038"/>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读语言：</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language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为上下文连贯性提供依据</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cxnSp>
          <p:nvCxnSpPr>
            <p:cNvPr id="8" name="Straight Connector 28"/>
            <p:cNvCxnSpPr/>
            <p:nvPr/>
          </p:nvCxnSpPr>
          <p:spPr>
            <a:xfrm flipH="1">
              <a:off x="8718596" y="1147890"/>
              <a:ext cx="6773" cy="5815753"/>
            </a:xfrm>
            <a:prstGeom prst="line">
              <a:avLst/>
            </a:prstGeom>
            <a:ln w="19050">
              <a:solidFill>
                <a:srgbClr val="BC3B81"/>
              </a:solidFill>
              <a:prstDash val="dash"/>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8881979" y="2908965"/>
            <a:ext cx="3046966"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心理描写（ </a:t>
            </a:r>
            <a:r>
              <a:rPr lang="en-US" altLang="zh-CN" sz="2400" b="1" dirty="0">
                <a:solidFill>
                  <a:srgbClr val="0000FF"/>
                </a:solidFill>
                <a:latin typeface="微软雅黑" panose="020B0503020204020204" pitchFamily="34" charset="-122"/>
                <a:ea typeface="微软雅黑" panose="020B0503020204020204" pitchFamily="34" charset="-122"/>
              </a:rPr>
              <a:t>the Psychology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17" name="文本框 16"/>
          <p:cNvSpPr txBox="1"/>
          <p:nvPr/>
        </p:nvSpPr>
        <p:spPr>
          <a:xfrm>
            <a:off x="8964016" y="4801525"/>
            <a:ext cx="3046966" cy="120032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行为动作描写（</a:t>
            </a:r>
            <a:r>
              <a:rPr lang="en-US" altLang="zh-CN" sz="2400" b="1" dirty="0">
                <a:solidFill>
                  <a:srgbClr val="0000FF"/>
                </a:solidFill>
                <a:latin typeface="微软雅黑" panose="020B0503020204020204" pitchFamily="34" charset="-122"/>
                <a:ea typeface="微软雅黑" panose="020B0503020204020204" pitchFamily="34" charset="-122"/>
              </a:rPr>
              <a:t>the behavior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18" name="文本框 17"/>
          <p:cNvSpPr txBox="1"/>
          <p:nvPr/>
        </p:nvSpPr>
        <p:spPr>
          <a:xfrm>
            <a:off x="8901082" y="1107185"/>
            <a:ext cx="3046966"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行为动作描写（</a:t>
            </a:r>
            <a:r>
              <a:rPr lang="en-US" altLang="zh-CN" sz="2400" b="1" dirty="0">
                <a:solidFill>
                  <a:srgbClr val="0000FF"/>
                </a:solidFill>
                <a:latin typeface="微软雅黑" panose="020B0503020204020204" pitchFamily="34" charset="-122"/>
                <a:ea typeface="微软雅黑" panose="020B0503020204020204" pitchFamily="34" charset="-122"/>
              </a:rPr>
              <a:t>the behavior description</a:t>
            </a:r>
            <a:r>
              <a:rPr lang="zh-CN" altLang="en-US" sz="2400" b="1" dirty="0">
                <a:solidFill>
                  <a:srgbClr val="0000FF"/>
                </a:solidFill>
                <a:latin typeface="微软雅黑" panose="020B0503020204020204" pitchFamily="34" charset="-122"/>
                <a:ea typeface="微软雅黑" panose="020B0503020204020204" pitchFamily="34" charset="-122"/>
              </a:rPr>
              <a:t>）</a:t>
            </a:r>
            <a:endParaRPr lang="zh-CN" altLang="en-US" sz="2400" b="1" dirty="0"/>
          </a:p>
        </p:txBody>
      </p:sp>
      <p:sp>
        <p:nvSpPr>
          <p:cNvPr id="26" name="云形 25"/>
          <p:cNvSpPr/>
          <p:nvPr/>
        </p:nvSpPr>
        <p:spPr>
          <a:xfrm>
            <a:off x="1236449" y="1776512"/>
            <a:ext cx="2547120" cy="427915"/>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p>
        </p:txBody>
      </p:sp>
      <p:sp>
        <p:nvSpPr>
          <p:cNvPr id="31" name="文本框 30"/>
          <p:cNvSpPr txBox="1"/>
          <p:nvPr/>
        </p:nvSpPr>
        <p:spPr>
          <a:xfrm>
            <a:off x="392383" y="961475"/>
            <a:ext cx="8694919" cy="6001643"/>
          </a:xfrm>
          <a:prstGeom prst="rect">
            <a:avLst/>
          </a:prstGeom>
          <a:noFill/>
        </p:spPr>
        <p:txBody>
          <a:bodyPr wrap="square">
            <a:spAutoFit/>
          </a:bodyPr>
          <a:lstStyle/>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Bill promised to teach me to drive the lawn tractor(</a:t>
            </a:r>
            <a:r>
              <a:rPr lang="zh-CN" altLang="en-US"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割草机</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)someday and I was always looking forward to it. In winter. Bill would attach a snowplow(</a:t>
            </a:r>
            <a:r>
              <a:rPr lang="zh-CN" altLang="en-US"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铲雪机</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to the front of the lawn tractor. I seriously told him that I would invent a better snowplow when I grew up. “Sure you will. You'll get a patent certificate. It takes a certificate to prove an important thing," Bill said with a smile.</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One snowy morning, an idea suddenly hit me. My parents were watching TV when I spit it out. What if I adopted Bill as my grandpa?" My parents said I could go over and ask him.</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Paragraph1: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I knocked on his door, sat down in his living room, and asked, “ Can I adopt you as my </a:t>
            </a:r>
            <a:r>
              <a:rPr lang="en-US" altLang="zh-CN" sz="24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grandpa?”</a:t>
            </a:r>
            <a:endPar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a:t>
            </a:r>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next morning, while learning to drive the lawn tractor with a snowplow, I accidentally plowed down our chain-link fence. </a:t>
            </a:r>
            <a:endPar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arn(inVertic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circle(in)">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ircle(in)">
                                      <p:cBhvr>
                                        <p:cTn id="44" dur="2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ircle(in)">
                                      <p:cBhvr>
                                        <p:cTn id="64" dur="20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2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circle(in)">
                                      <p:cBhvr>
                                        <p:cTn id="84"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7" grpId="0" animBg="1"/>
      <p:bldP spid="24" grpId="0" animBg="1"/>
      <p:bldP spid="22" grpId="0" animBg="1"/>
      <p:bldP spid="23" grpId="0" animBg="1"/>
      <p:bldP spid="21" grpId="0" animBg="1"/>
      <p:bldP spid="20" grpId="0" animBg="1"/>
      <p:bldP spid="19" grpId="0" animBg="1"/>
      <p:bldP spid="16" grpId="0" animBg="1"/>
      <p:bldP spid="17" grpId="0" animBg="1"/>
      <p:bldP spid="18" grpId="0" animBg="1"/>
      <p:bldP spid="26" grpId="0" animBg="1"/>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92790" y="4361416"/>
            <a:ext cx="5776453"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theme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95570" y="1532439"/>
            <a:ext cx="10835596" cy="2677656"/>
          </a:xfrm>
          <a:prstGeom prst="rect">
            <a:avLst/>
          </a:prstGeom>
          <a:noFill/>
        </p:spPr>
        <p:txBody>
          <a:bodyPr wrap="square" rtlCol="0">
            <a:spAutoFit/>
          </a:bodyPr>
          <a:lstStyle/>
          <a:p>
            <a:r>
              <a:rPr lang="en-US" altLang="zh-CN" sz="2400" b="1" dirty="0">
                <a:solidFill>
                  <a:srgbClr val="900E2A"/>
                </a:solidFill>
                <a:effectLst>
                  <a:outerShdw blurRad="38100" dist="38100" dir="2700000" algn="tl">
                    <a:srgbClr val="000000">
                      <a:alpha val="43137"/>
                    </a:srgbClr>
                  </a:outerShdw>
                </a:effectLst>
              </a:rPr>
              <a:t>     At the age of seven, we moved in a small house in Brighton, where I met my neighbor Bill. Since we were both lonely and anxious, Bill always talked to me, listened to me and promised to teach me to drive the lawn tractor. One snowy morning, I expected to adopt Bill as my grandpa.  My parents encouraged me that I should ask Bill whether he was willing to be my adopted grandpa. Being my kind and helpful neighbor, Bill was sure and willing to be adopted as my grandfather.</a:t>
            </a:r>
            <a:endParaRPr lang="en-US" altLang="zh-CN" sz="2400" b="1" dirty="0">
              <a:solidFill>
                <a:srgbClr val="900E2A"/>
              </a:solidFill>
              <a:effectLst>
                <a:outerShdw blurRad="38100" dist="38100" dir="2700000" algn="tl">
                  <a:srgbClr val="000000">
                    <a:alpha val="43137"/>
                  </a:srgbClr>
                </a:outerShdw>
              </a:effectLst>
            </a:endParaRPr>
          </a:p>
        </p:txBody>
      </p:sp>
      <p:sp>
        <p:nvSpPr>
          <p:cNvPr id="5" name="文本框 4"/>
          <p:cNvSpPr txBox="1"/>
          <p:nvPr/>
        </p:nvSpPr>
        <p:spPr>
          <a:xfrm>
            <a:off x="683327" y="1032392"/>
            <a:ext cx="6390404" cy="523220"/>
          </a:xfrm>
          <a:prstGeom prst="rect">
            <a:avLst/>
          </a:prstGeom>
          <a:noFill/>
        </p:spPr>
        <p:txBody>
          <a:bodyPr wrap="none" rtlCol="0" anchor="t">
            <a:spAutoFit/>
          </a:bodyPr>
          <a:lstStyle/>
          <a:p>
            <a:pPr marL="0" indent="0">
              <a:buNone/>
            </a:pPr>
            <a:r>
              <a:rPr lang="en-US" altLang="zh-CN" sz="2800" b="1" dirty="0">
                <a:latin typeface="微软雅黑" panose="020B0503020204020204" pitchFamily="34" charset="-122"/>
                <a:ea typeface="微软雅黑" panose="020B0503020204020204" pitchFamily="34" charset="-122"/>
                <a:sym typeface="+mn-ea"/>
              </a:rPr>
              <a:t>What's the main idea of the story?</a:t>
            </a:r>
            <a:endParaRPr lang="en-US" altLang="zh-CN" sz="2800" b="1" dirty="0">
              <a:latin typeface="微软雅黑" panose="020B0503020204020204" pitchFamily="34" charset="-122"/>
              <a:ea typeface="微软雅黑" panose="020B0503020204020204" pitchFamily="34" charset="-122"/>
              <a:sym typeface="+mn-ea"/>
            </a:endParaRPr>
          </a:p>
        </p:txBody>
      </p:sp>
      <p:sp>
        <p:nvSpPr>
          <p:cNvPr id="6" name="圆角矩形 5"/>
          <p:cNvSpPr/>
          <p:nvPr/>
        </p:nvSpPr>
        <p:spPr>
          <a:xfrm>
            <a:off x="724156" y="5001461"/>
            <a:ext cx="10976063" cy="750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zh-CN" sz="2400" b="1" dirty="0">
                <a:solidFill>
                  <a:srgbClr val="0000FF"/>
                </a:solidFill>
              </a:rPr>
              <a:t>There is another friendship between the kid and the elder due to the similarity such as the same interest and the same character.</a:t>
            </a:r>
            <a:endParaRPr lang="zh-CN" altLang="en-US" sz="2400" b="1" dirty="0">
              <a:solidFill>
                <a:srgbClr val="0000FF"/>
              </a:solidFill>
            </a:endParaRPr>
          </a:p>
        </p:txBody>
      </p:sp>
      <p:grpSp>
        <p:nvGrpSpPr>
          <p:cNvPr id="17" name="组合 16"/>
          <p:cNvGrpSpPr/>
          <p:nvPr/>
        </p:nvGrpSpPr>
        <p:grpSpPr>
          <a:xfrm>
            <a:off x="476033" y="130093"/>
            <a:ext cx="12127744" cy="750978"/>
            <a:chOff x="547872" y="101531"/>
            <a:chExt cx="12127744" cy="750978"/>
          </a:xfrm>
        </p:grpSpPr>
        <p:grpSp>
          <p:nvGrpSpPr>
            <p:cNvPr id="16" name="组合 15"/>
            <p:cNvGrpSpPr/>
            <p:nvPr/>
          </p:nvGrpSpPr>
          <p:grpSpPr>
            <a:xfrm>
              <a:off x="547872" y="101531"/>
              <a:ext cx="11396880" cy="750978"/>
              <a:chOff x="506776" y="144136"/>
              <a:chExt cx="11396880" cy="750978"/>
            </a:xfrm>
          </p:grpSpPr>
          <p:sp>
            <p:nvSpPr>
              <p:cNvPr id="8" name="矩形 7"/>
              <p:cNvSpPr/>
              <p:nvPr/>
            </p:nvSpPr>
            <p:spPr>
              <a:xfrm>
                <a:off x="506776" y="144136"/>
                <a:ext cx="11396880" cy="750978"/>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grpSp>
            <p:nvGrpSpPr>
              <p:cNvPr id="9" name="组合 8"/>
              <p:cNvGrpSpPr/>
              <p:nvPr/>
            </p:nvGrpSpPr>
            <p:grpSpPr>
              <a:xfrm>
                <a:off x="723533" y="204249"/>
                <a:ext cx="2620169" cy="617220"/>
                <a:chOff x="84651" y="81"/>
                <a:chExt cx="2886355" cy="729"/>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4652" y="81"/>
                  <a:ext cx="1546365" cy="678"/>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205566" y="161"/>
                  <a:ext cx="581320" cy="54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04</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3" name="直接连接符 24"/>
                <p:cNvCxnSpPr>
                  <a:cxnSpLocks noChangeShapeType="1"/>
                </p:cNvCxnSpPr>
                <p:nvPr/>
              </p:nvCxnSpPr>
              <p:spPr bwMode="auto">
                <a:xfrm>
                  <a:off x="2971006" y="194"/>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4" name="直接连接符 15"/>
                <p:cNvCxnSpPr>
                  <a:cxnSpLocks noChangeShapeType="1"/>
                </p:cNvCxnSpPr>
                <p:nvPr/>
              </p:nvCxnSpPr>
              <p:spPr bwMode="auto">
                <a:xfrm>
                  <a:off x="8465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0" name="文本框 9"/>
              <p:cNvSpPr txBox="1"/>
              <p:nvPr/>
            </p:nvSpPr>
            <p:spPr>
              <a:xfrm>
                <a:off x="1241432" y="297966"/>
                <a:ext cx="13133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15" name="文本框 14"/>
            <p:cNvSpPr txBox="1"/>
            <p:nvPr/>
          </p:nvSpPr>
          <p:spPr>
            <a:xfrm>
              <a:off x="3551939" y="252852"/>
              <a:ext cx="9123677" cy="461665"/>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读故事中心大意和主旨：</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main idea and theme</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0"/>
          <p:cNvSpPr txBox="1">
            <a:spLocks noChangeArrowheads="1"/>
          </p:cNvSpPr>
          <p:nvPr/>
        </p:nvSpPr>
        <p:spPr bwMode="auto">
          <a:xfrm>
            <a:off x="5242152" y="860224"/>
            <a:ext cx="1666875" cy="519113"/>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altLang="zh-CN" sz="2800" b="1" dirty="0">
                <a:solidFill>
                  <a:srgbClr val="C00000"/>
                </a:solidFill>
                <a:latin typeface="Times New Roman" panose="02020603050405020304" pitchFamily="18" charset="0"/>
              </a:rPr>
              <a:t>Climax</a:t>
            </a:r>
            <a:endParaRPr lang="en-US" altLang="zh-CN" sz="2800" b="1" dirty="0">
              <a:solidFill>
                <a:srgbClr val="C00000"/>
              </a:solidFill>
              <a:latin typeface="Times New Roman" panose="02020603050405020304" pitchFamily="18" charset="0"/>
            </a:endParaRPr>
          </a:p>
        </p:txBody>
      </p:sp>
      <p:grpSp>
        <p:nvGrpSpPr>
          <p:cNvPr id="32" name="组合 31"/>
          <p:cNvGrpSpPr/>
          <p:nvPr/>
        </p:nvGrpSpPr>
        <p:grpSpPr>
          <a:xfrm>
            <a:off x="612902" y="-21716"/>
            <a:ext cx="10577829" cy="596296"/>
            <a:chOff x="1329919" y="288961"/>
            <a:chExt cx="10577829" cy="596296"/>
          </a:xfrm>
        </p:grpSpPr>
        <p:sp>
          <p:nvSpPr>
            <p:cNvPr id="33" name="文本框 32"/>
            <p:cNvSpPr txBox="1"/>
            <p:nvPr>
              <p:custDataLst>
                <p:tags r:id="rId1"/>
              </p:custDataLst>
            </p:nvPr>
          </p:nvSpPr>
          <p:spPr>
            <a:xfrm>
              <a:off x="4031615" y="41144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读主人公的情感</a:t>
              </a:r>
              <a:r>
                <a:rPr lang="en-US" altLang="zh-CN" sz="2200" dirty="0"/>
                <a:t>Read for the emotion of character</a:t>
              </a:r>
              <a:endParaRPr lang="en-US" altLang="zh-CN" sz="2200" dirty="0"/>
            </a:p>
          </p:txBody>
        </p:sp>
        <p:grpSp>
          <p:nvGrpSpPr>
            <p:cNvPr id="35" name="组合 34"/>
            <p:cNvGrpSpPr/>
            <p:nvPr/>
          </p:nvGrpSpPr>
          <p:grpSpPr>
            <a:xfrm>
              <a:off x="1329919" y="288961"/>
              <a:ext cx="2417181" cy="596296"/>
              <a:chOff x="975709" y="3879"/>
              <a:chExt cx="2417181" cy="596296"/>
            </a:xfrm>
          </p:grpSpPr>
          <p:pic>
            <p:nvPicPr>
              <p:cNvPr id="37"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05</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 name="文本框 38"/>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cxnSp>
        <p:nvCxnSpPr>
          <p:cNvPr id="74" name="直接箭头连接符 73"/>
          <p:cNvCxnSpPr/>
          <p:nvPr/>
        </p:nvCxnSpPr>
        <p:spPr>
          <a:xfrm>
            <a:off x="3031832" y="3989604"/>
            <a:ext cx="558879" cy="904353"/>
          </a:xfrm>
          <a:prstGeom prst="straightConnector1">
            <a:avLst/>
          </a:prstGeom>
          <a:noFill/>
          <a:ln w="47625" cap="flat" cmpd="sng" algn="ctr">
            <a:solidFill>
              <a:srgbClr val="FF0000"/>
            </a:solidFill>
            <a:prstDash val="sysDot"/>
            <a:tailEnd type="arrow"/>
          </a:ln>
          <a:effectLst/>
        </p:spPr>
      </p:cxnSp>
      <p:sp>
        <p:nvSpPr>
          <p:cNvPr id="75" name="TextBox 6"/>
          <p:cNvSpPr txBox="1"/>
          <p:nvPr/>
        </p:nvSpPr>
        <p:spPr>
          <a:xfrm>
            <a:off x="2538789" y="567908"/>
            <a:ext cx="2547705" cy="1477328"/>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Para.5: Bill promised to teach me to drive the lawn tractor and I wanted to invent a better snowplow.</a:t>
            </a:r>
            <a:endParaRPr lang="en-US" altLang="zh-CN" b="1" dirty="0">
              <a:latin typeface="Calibri" panose="020F0502020204030204"/>
              <a:ea typeface="宋体" panose="02010600030101010101" pitchFamily="2" charset="-122"/>
            </a:endParaRPr>
          </a:p>
        </p:txBody>
      </p:sp>
      <p:sp>
        <p:nvSpPr>
          <p:cNvPr id="76" name="TextBox 7"/>
          <p:cNvSpPr txBox="1"/>
          <p:nvPr/>
        </p:nvSpPr>
        <p:spPr>
          <a:xfrm>
            <a:off x="9332075" y="2292711"/>
            <a:ext cx="2470489" cy="1200329"/>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Continuation para.1: </a:t>
            </a:r>
            <a:r>
              <a:rPr lang="en-US" altLang="zh-CN" b="1" dirty="0"/>
              <a:t> I asked Bill if he was willing to be adopted as my grandfather</a:t>
            </a:r>
            <a:r>
              <a:rPr lang="en-US" altLang="zh-CN" b="1" dirty="0">
                <a:latin typeface="Calibri" panose="020F0502020204030204"/>
                <a:ea typeface="宋体" panose="02010600030101010101" pitchFamily="2" charset="-122"/>
              </a:rPr>
              <a:t>?</a:t>
            </a:r>
            <a:endParaRPr lang="zh-CN" altLang="en-US" b="1" dirty="0">
              <a:latin typeface="Calibri" panose="020F0502020204030204"/>
              <a:ea typeface="宋体" panose="02010600030101010101" pitchFamily="2" charset="-122"/>
            </a:endParaRPr>
          </a:p>
        </p:txBody>
      </p:sp>
      <p:grpSp>
        <p:nvGrpSpPr>
          <p:cNvPr id="77" name="组合 76"/>
          <p:cNvGrpSpPr/>
          <p:nvPr/>
        </p:nvGrpSpPr>
        <p:grpSpPr>
          <a:xfrm>
            <a:off x="2727991" y="1414953"/>
            <a:ext cx="7232754" cy="4030602"/>
            <a:chOff x="1481899" y="521659"/>
            <a:chExt cx="6887311" cy="3335675"/>
          </a:xfrm>
        </p:grpSpPr>
        <p:cxnSp>
          <p:nvCxnSpPr>
            <p:cNvPr id="78" name="直接连接符 77"/>
            <p:cNvCxnSpPr/>
            <p:nvPr/>
          </p:nvCxnSpPr>
          <p:spPr>
            <a:xfrm flipV="1">
              <a:off x="1481899" y="521659"/>
              <a:ext cx="2982330" cy="3335675"/>
            </a:xfrm>
            <a:prstGeom prst="line">
              <a:avLst/>
            </a:prstGeom>
            <a:noFill/>
            <a:ln w="38100" cap="flat" cmpd="sng" algn="ctr">
              <a:solidFill>
                <a:srgbClr val="C0504D"/>
              </a:solidFill>
              <a:prstDash val="solid"/>
            </a:ln>
            <a:effectLst>
              <a:outerShdw blurRad="40000" dist="23000" dir="5400000" rotWithShape="0">
                <a:srgbClr val="000000">
                  <a:alpha val="35000"/>
                </a:srgbClr>
              </a:outerShdw>
            </a:effectLst>
          </p:spPr>
        </p:cxnSp>
        <p:cxnSp>
          <p:nvCxnSpPr>
            <p:cNvPr id="79" name="直接连接符 78"/>
            <p:cNvCxnSpPr/>
            <p:nvPr/>
          </p:nvCxnSpPr>
          <p:spPr>
            <a:xfrm>
              <a:off x="4405654" y="521659"/>
              <a:ext cx="3963556" cy="3159841"/>
            </a:xfrm>
            <a:prstGeom prst="line">
              <a:avLst/>
            </a:prstGeom>
            <a:noFill/>
            <a:ln w="38100" cap="flat" cmpd="sng" algn="ctr">
              <a:solidFill>
                <a:srgbClr val="4F81BD"/>
              </a:solidFill>
              <a:prstDash val="solid"/>
            </a:ln>
            <a:effectLst>
              <a:outerShdw blurRad="40000" dist="23000" dir="5400000" rotWithShape="0">
                <a:srgbClr val="000000">
                  <a:alpha val="35000"/>
                </a:srgbClr>
              </a:outerShdw>
            </a:effectLst>
          </p:spPr>
        </p:cxnSp>
      </p:grpSp>
      <p:cxnSp>
        <p:nvCxnSpPr>
          <p:cNvPr id="80" name="直接箭头连接符 79"/>
          <p:cNvCxnSpPr/>
          <p:nvPr/>
        </p:nvCxnSpPr>
        <p:spPr>
          <a:xfrm flipH="1" flipV="1">
            <a:off x="2490360" y="4769863"/>
            <a:ext cx="269322" cy="673184"/>
          </a:xfrm>
          <a:prstGeom prst="straightConnector1">
            <a:avLst/>
          </a:prstGeom>
          <a:noFill/>
          <a:ln w="38100" cap="flat" cmpd="sng" algn="ctr">
            <a:solidFill>
              <a:srgbClr val="EB1B39"/>
            </a:solidFill>
            <a:prstDash val="solid"/>
            <a:tailEnd type="arrow"/>
          </a:ln>
          <a:effectLst/>
        </p:spPr>
      </p:cxnSp>
      <p:cxnSp>
        <p:nvCxnSpPr>
          <p:cNvPr id="81" name="直接箭头连接符 80"/>
          <p:cNvCxnSpPr/>
          <p:nvPr/>
        </p:nvCxnSpPr>
        <p:spPr>
          <a:xfrm>
            <a:off x="9790808" y="4618705"/>
            <a:ext cx="169937" cy="647734"/>
          </a:xfrm>
          <a:prstGeom prst="straightConnector1">
            <a:avLst/>
          </a:prstGeom>
          <a:noFill/>
          <a:ln w="38100" cap="flat" cmpd="sng" algn="ctr">
            <a:solidFill>
              <a:srgbClr val="EB1B39"/>
            </a:solidFill>
            <a:prstDash val="solid"/>
            <a:tailEnd type="arrow"/>
          </a:ln>
          <a:effectLst/>
        </p:spPr>
      </p:cxnSp>
      <p:sp>
        <p:nvSpPr>
          <p:cNvPr id="82" name="TextBox 14"/>
          <p:cNvSpPr txBox="1"/>
          <p:nvPr/>
        </p:nvSpPr>
        <p:spPr>
          <a:xfrm>
            <a:off x="9428013" y="5212215"/>
            <a:ext cx="1669552"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resolution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3" name="TextBox 15"/>
          <p:cNvSpPr txBox="1"/>
          <p:nvPr/>
        </p:nvSpPr>
        <p:spPr>
          <a:xfrm>
            <a:off x="6223192" y="4761520"/>
            <a:ext cx="3117970" cy="1200329"/>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Continuation para.2: </a:t>
            </a:r>
            <a:r>
              <a:rPr lang="en-US" altLang="zh-CN" b="1" dirty="0"/>
              <a:t>The next morning... I accidentally plowed down our chain—link fence.  </a:t>
            </a:r>
            <a:endParaRPr lang="zh-CN" altLang="en-US" b="1" dirty="0">
              <a:latin typeface="Calibri" panose="020F0502020204030204"/>
              <a:ea typeface="宋体" panose="02010600030101010101" pitchFamily="2" charset="-122"/>
            </a:endParaRPr>
          </a:p>
        </p:txBody>
      </p:sp>
      <p:sp>
        <p:nvSpPr>
          <p:cNvPr id="84" name="TextBox 16"/>
          <p:cNvSpPr txBox="1"/>
          <p:nvPr/>
        </p:nvSpPr>
        <p:spPr>
          <a:xfrm rot="2257737">
            <a:off x="7645524" y="2985543"/>
            <a:ext cx="2209328"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falling action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5" name="矩形 84"/>
          <p:cNvSpPr/>
          <p:nvPr/>
        </p:nvSpPr>
        <p:spPr>
          <a:xfrm rot="18838636">
            <a:off x="3239406" y="2662044"/>
            <a:ext cx="2069914"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rising action</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87" name="TextBox 23"/>
          <p:cNvSpPr txBox="1"/>
          <p:nvPr/>
        </p:nvSpPr>
        <p:spPr>
          <a:xfrm>
            <a:off x="3471121" y="5048136"/>
            <a:ext cx="1804575" cy="42088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r>
              <a:rPr lang="en-US" altLang="zh-CN" sz="2135" b="1" kern="0" dirty="0">
                <a:solidFill>
                  <a:prstClr val="white"/>
                </a:solidFill>
                <a:latin typeface="Calibri" panose="020F0502020204030204"/>
                <a:ea typeface="宋体" panose="02010600030101010101" pitchFamily="2" charset="-122"/>
              </a:rPr>
              <a:t>chatterbox</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cxnSp>
        <p:nvCxnSpPr>
          <p:cNvPr id="88" name="直接箭头连接符 87"/>
          <p:cNvCxnSpPr/>
          <p:nvPr/>
        </p:nvCxnSpPr>
        <p:spPr>
          <a:xfrm>
            <a:off x="3378738" y="3769537"/>
            <a:ext cx="608490" cy="544113"/>
          </a:xfrm>
          <a:prstGeom prst="straightConnector1">
            <a:avLst/>
          </a:prstGeom>
          <a:noFill/>
          <a:ln w="47625" cap="flat" cmpd="sng" algn="ctr">
            <a:solidFill>
              <a:srgbClr val="FF0000"/>
            </a:solidFill>
            <a:prstDash val="sysDot"/>
            <a:tailEnd type="arrow"/>
          </a:ln>
          <a:effectLst/>
        </p:spPr>
      </p:cxnSp>
      <p:sp>
        <p:nvSpPr>
          <p:cNvPr id="89" name="TextBox 25"/>
          <p:cNvSpPr txBox="1"/>
          <p:nvPr/>
        </p:nvSpPr>
        <p:spPr>
          <a:xfrm>
            <a:off x="4084474" y="4005443"/>
            <a:ext cx="1818367" cy="749436"/>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r>
              <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rPr>
              <a:t>Lonely, anxious</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cxnSp>
        <p:nvCxnSpPr>
          <p:cNvPr id="90" name="直接箭头连接符 89"/>
          <p:cNvCxnSpPr/>
          <p:nvPr/>
        </p:nvCxnSpPr>
        <p:spPr>
          <a:xfrm>
            <a:off x="5370633" y="1498560"/>
            <a:ext cx="0" cy="978522"/>
          </a:xfrm>
          <a:prstGeom prst="straightConnector1">
            <a:avLst/>
          </a:prstGeom>
          <a:noFill/>
          <a:ln w="47625" cap="flat" cmpd="sng" algn="ctr">
            <a:solidFill>
              <a:srgbClr val="FF0000"/>
            </a:solidFill>
            <a:prstDash val="sysDot"/>
            <a:tailEnd type="arrow"/>
          </a:ln>
          <a:effectLst/>
        </p:spPr>
      </p:cxnSp>
      <p:sp>
        <p:nvSpPr>
          <p:cNvPr id="91" name="TextBox 27"/>
          <p:cNvSpPr txBox="1"/>
          <p:nvPr/>
        </p:nvSpPr>
        <p:spPr>
          <a:xfrm>
            <a:off x="4425292" y="3038095"/>
            <a:ext cx="1096828" cy="42088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lvl="0">
              <a:defRPr/>
            </a:pPr>
            <a:r>
              <a:rPr lang="en-US" altLang="zh-CN" sz="2135" b="1" kern="0" dirty="0">
                <a:solidFill>
                  <a:prstClr val="white"/>
                </a:solidFill>
                <a:latin typeface="Calibri" panose="020F0502020204030204"/>
                <a:ea typeface="宋体" panose="02010600030101010101" pitchFamily="2" charset="-122"/>
              </a:rPr>
              <a:t>Eager</a:t>
            </a:r>
            <a:endParaRPr kumimoji="0" lang="zh-CN" altLang="en-US"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cxnSp>
        <p:nvCxnSpPr>
          <p:cNvPr id="92" name="直接箭头连接符 91"/>
          <p:cNvCxnSpPr/>
          <p:nvPr/>
        </p:nvCxnSpPr>
        <p:spPr>
          <a:xfrm>
            <a:off x="7168881" y="2296264"/>
            <a:ext cx="35114" cy="703343"/>
          </a:xfrm>
          <a:prstGeom prst="straightConnector1">
            <a:avLst/>
          </a:prstGeom>
          <a:noFill/>
          <a:ln w="47625" cap="flat" cmpd="sng" algn="ctr">
            <a:solidFill>
              <a:srgbClr val="FF0000"/>
            </a:solidFill>
            <a:prstDash val="sysDot"/>
            <a:tailEnd type="arrow"/>
          </a:ln>
          <a:effectLst/>
        </p:spPr>
      </p:cxnSp>
      <p:sp>
        <p:nvSpPr>
          <p:cNvPr id="93" name="TextBox 29"/>
          <p:cNvSpPr txBox="1"/>
          <p:nvPr/>
        </p:nvSpPr>
        <p:spPr>
          <a:xfrm>
            <a:off x="6364356" y="2923252"/>
            <a:ext cx="1439811" cy="42088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a:defRPr/>
            </a:pPr>
            <a:r>
              <a:rPr lang="en-US" altLang="zh-CN" sz="2135" b="1" kern="0" dirty="0">
                <a:solidFill>
                  <a:prstClr val="white"/>
                </a:solidFill>
                <a:latin typeface="Calibri" panose="020F0502020204030204"/>
                <a:ea typeface="宋体" panose="02010600030101010101" pitchFamily="2" charset="-122"/>
              </a:rPr>
              <a:t>passionate</a:t>
            </a:r>
            <a:endParaRPr lang="zh-CN" altLang="en-US" sz="2135" b="1" kern="0" dirty="0">
              <a:solidFill>
                <a:prstClr val="white"/>
              </a:solidFill>
              <a:latin typeface="Calibri" panose="020F0502020204030204"/>
              <a:ea typeface="宋体" panose="02010600030101010101" pitchFamily="2" charset="-122"/>
            </a:endParaRPr>
          </a:p>
        </p:txBody>
      </p:sp>
      <p:cxnSp>
        <p:nvCxnSpPr>
          <p:cNvPr id="94" name="直接箭头连接符 93"/>
          <p:cNvCxnSpPr/>
          <p:nvPr/>
        </p:nvCxnSpPr>
        <p:spPr>
          <a:xfrm>
            <a:off x="8381907" y="3312516"/>
            <a:ext cx="0" cy="600683"/>
          </a:xfrm>
          <a:prstGeom prst="straightConnector1">
            <a:avLst/>
          </a:prstGeom>
          <a:noFill/>
          <a:ln w="47625" cap="flat" cmpd="sng" algn="ctr">
            <a:solidFill>
              <a:srgbClr val="FF0000"/>
            </a:solidFill>
            <a:prstDash val="sysDot"/>
            <a:tailEnd type="arrow"/>
          </a:ln>
          <a:effectLst/>
        </p:spPr>
      </p:cxnSp>
      <p:sp>
        <p:nvSpPr>
          <p:cNvPr id="95" name="TextBox 31"/>
          <p:cNvSpPr txBox="1"/>
          <p:nvPr/>
        </p:nvSpPr>
        <p:spPr>
          <a:xfrm>
            <a:off x="7229929" y="4067586"/>
            <a:ext cx="2025298" cy="420884"/>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135" b="1" kern="0" dirty="0">
                <a:solidFill>
                  <a:prstClr val="white"/>
                </a:solidFill>
                <a:latin typeface="Calibri" panose="020F0502020204030204"/>
                <a:ea typeface="宋体" panose="02010600030101010101" pitchFamily="2" charset="-122"/>
              </a:rPr>
              <a:t>friendly</a:t>
            </a:r>
            <a:endPar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endParaRPr>
          </a:p>
        </p:txBody>
      </p:sp>
      <p:sp>
        <p:nvSpPr>
          <p:cNvPr id="96" name="矩形 95"/>
          <p:cNvSpPr/>
          <p:nvPr/>
        </p:nvSpPr>
        <p:spPr>
          <a:xfrm>
            <a:off x="1303585" y="5428446"/>
            <a:ext cx="1776448" cy="461665"/>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background</a:t>
            </a:r>
            <a:endParaRPr kumimoji="0" lang="zh-CN" altLang="en-US" sz="2400" b="1" i="0" u="none" strike="noStrike" kern="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8" name="TextBox 13"/>
          <p:cNvSpPr txBox="1"/>
          <p:nvPr/>
        </p:nvSpPr>
        <p:spPr>
          <a:xfrm>
            <a:off x="390683" y="3495607"/>
            <a:ext cx="2696397" cy="1754326"/>
          </a:xfrm>
          <a:prstGeom prst="rect">
            <a:avLst/>
          </a:prstGeom>
          <a:solidFill>
            <a:srgbClr val="FFFF00"/>
          </a:solidFill>
        </p:spPr>
        <p:txBody>
          <a:bodyPr wrap="square" rtlCol="0">
            <a:spAutoFit/>
          </a:bodyPr>
          <a:lstStyle>
            <a:defPPr>
              <a:defRPr lang="zh-CN"/>
            </a:defPPr>
            <a:lvl1pPr>
              <a:defRPr>
                <a:solidFill>
                  <a:prstClr val="black"/>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zh-CN" b="1" dirty="0">
                <a:latin typeface="Calibri" panose="020F0502020204030204"/>
                <a:ea typeface="宋体" panose="02010600030101010101" pitchFamily="2" charset="-122"/>
              </a:rPr>
              <a:t>Para.1 At the age of 7,  we moved in a small house in Brighton, where I met my neighbor Bill. There was a chain-link fence between our yards</a:t>
            </a:r>
            <a:endParaRPr lang="en-US" altLang="zh-CN" b="1" dirty="0">
              <a:latin typeface="Calibri" panose="020F0502020204030204"/>
              <a:ea typeface="宋体" panose="02010600030101010101" pitchFamily="2" charset="-122"/>
            </a:endParaRPr>
          </a:p>
        </p:txBody>
      </p:sp>
      <p:sp>
        <p:nvSpPr>
          <p:cNvPr id="99" name="TextBox 49"/>
          <p:cNvSpPr txBox="1"/>
          <p:nvPr/>
        </p:nvSpPr>
        <p:spPr>
          <a:xfrm>
            <a:off x="1278041" y="2101772"/>
            <a:ext cx="2246252" cy="1200329"/>
          </a:xfrm>
          <a:prstGeom prst="rect">
            <a:avLst/>
          </a:prstGeom>
          <a:solidFill>
            <a:srgbClr val="FFFF00"/>
          </a:solidFill>
        </p:spPr>
        <p:txBody>
          <a:bodyPr wrap="square" rtlCol="0">
            <a:spAutoFit/>
          </a:bodyPr>
          <a:lstStyle/>
          <a:p>
            <a:r>
              <a:rPr lang="en-US" altLang="zh-CN" b="1" dirty="0">
                <a:solidFill>
                  <a:prstClr val="black"/>
                </a:solidFill>
                <a:latin typeface="Calibri" panose="020F0502020204030204"/>
                <a:ea typeface="宋体" panose="02010600030101010101" pitchFamily="2" charset="-122"/>
              </a:rPr>
              <a:t>Para.2-4: </a:t>
            </a:r>
            <a:r>
              <a:rPr lang="en-US" altLang="zh-CN" b="1" dirty="0">
                <a:solidFill>
                  <a:prstClr val="black"/>
                </a:solidFill>
              </a:rPr>
              <a:t>Bill and I had more and more  interaction and connection.</a:t>
            </a:r>
            <a:endParaRPr lang="en-US" altLang="zh-CN" b="1" dirty="0">
              <a:solidFill>
                <a:prstClr val="black"/>
              </a:solidFill>
              <a:latin typeface="Calibri" panose="020F0502020204030204"/>
              <a:ea typeface="宋体" panose="02010600030101010101" pitchFamily="2" charset="-122"/>
            </a:endParaRPr>
          </a:p>
        </p:txBody>
      </p:sp>
      <p:cxnSp>
        <p:nvCxnSpPr>
          <p:cNvPr id="100" name="直接箭头连接符 99"/>
          <p:cNvCxnSpPr/>
          <p:nvPr/>
        </p:nvCxnSpPr>
        <p:spPr>
          <a:xfrm>
            <a:off x="4887267" y="2136440"/>
            <a:ext cx="23544" cy="803707"/>
          </a:xfrm>
          <a:prstGeom prst="straightConnector1">
            <a:avLst/>
          </a:prstGeom>
          <a:noFill/>
          <a:ln w="47625" cap="flat" cmpd="sng" algn="ctr">
            <a:solidFill>
              <a:srgbClr val="FF0000"/>
            </a:solidFill>
            <a:prstDash val="sysDot"/>
            <a:tailEnd type="arrow"/>
          </a:ln>
          <a:effectLst/>
        </p:spPr>
      </p:cxnSp>
      <p:sp>
        <p:nvSpPr>
          <p:cNvPr id="101" name="TextBox 82"/>
          <p:cNvSpPr txBox="1"/>
          <p:nvPr/>
        </p:nvSpPr>
        <p:spPr>
          <a:xfrm>
            <a:off x="5285291" y="2422003"/>
            <a:ext cx="1580599" cy="420884"/>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2135" b="1" kern="0" dirty="0">
                <a:solidFill>
                  <a:prstClr val="white"/>
                </a:solidFill>
                <a:latin typeface="Calibri" panose="020F0502020204030204"/>
                <a:ea typeface="宋体" panose="02010600030101010101" pitchFamily="2" charset="-122"/>
              </a:rPr>
              <a:t>helpful</a:t>
            </a:r>
            <a:endParaRPr kumimoji="0" lang="en-US" altLang="zh-CN" sz="2135" b="1"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02" name="TextBox 6"/>
          <p:cNvSpPr txBox="1"/>
          <p:nvPr/>
        </p:nvSpPr>
        <p:spPr>
          <a:xfrm>
            <a:off x="6756005" y="1295741"/>
            <a:ext cx="2514541" cy="923330"/>
          </a:xfrm>
          <a:prstGeom prst="rect">
            <a:avLst/>
          </a:prstGeom>
          <a:solidFill>
            <a:srgbClr val="FFFF00"/>
          </a:solidFill>
        </p:spPr>
        <p:txBody>
          <a:bodyPr wrap="square" rtlCol="0">
            <a:spAutoFit/>
          </a:bodyPr>
          <a:lstStyle>
            <a:defPPr>
              <a:defRPr lang="zh-CN"/>
            </a:defPPr>
            <a:lvl1pPr>
              <a:defRPr>
                <a:solidFill>
                  <a:prstClr val="black"/>
                </a:solidFill>
              </a:defRPr>
            </a:lvl1pPr>
          </a:lstStyle>
          <a:p>
            <a:r>
              <a:rPr lang="en-US" altLang="zh-CN" b="1" dirty="0">
                <a:latin typeface="Calibri" panose="020F0502020204030204"/>
                <a:ea typeface="宋体" panose="02010600030101010101" pitchFamily="2" charset="-122"/>
              </a:rPr>
              <a:t>Para 6. </a:t>
            </a:r>
            <a:r>
              <a:rPr lang="en-US" altLang="zh-CN" b="1" dirty="0"/>
              <a:t>I wanted to adopt Bill as my grandfather</a:t>
            </a:r>
            <a:endParaRPr lang="en-US" altLang="zh-CN" b="1" dirty="0">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circle(in)">
                                      <p:cBhvr>
                                        <p:cTn id="17" dur="20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down)">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randombar(horizontal)">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arn(inVertic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heel(1)">
                                      <p:cBhvr>
                                        <p:cTn id="53" dur="20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down)">
                                      <p:cBhvr>
                                        <p:cTn id="66" dur="500"/>
                                        <p:tgtEl>
                                          <p:spTgt spid="7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down)">
                                      <p:cBhvr>
                                        <p:cTn id="75" dur="500"/>
                                        <p:tgtEl>
                                          <p:spTgt spid="8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down)">
                                      <p:cBhvr>
                                        <p:cTn id="84" dur="500"/>
                                        <p:tgtEl>
                                          <p:spTgt spid="100"/>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wipe(down)">
                                      <p:cBhvr>
                                        <p:cTn id="93" dur="500"/>
                                        <p:tgtEl>
                                          <p:spTgt spid="90"/>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01"/>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wipe(down)">
                                      <p:cBhvr>
                                        <p:cTn id="102" dur="500"/>
                                        <p:tgtEl>
                                          <p:spTgt spid="9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93"/>
                                        </p:tgtEl>
                                        <p:attrNameLst>
                                          <p:attrName>style.visibility</p:attrName>
                                        </p:attrNameLst>
                                      </p:cBhvr>
                                      <p:to>
                                        <p:strVal val="visible"/>
                                      </p:to>
                                    </p:set>
                                    <p:animEffect transition="in" filter="wipe(down)">
                                      <p:cBhvr>
                                        <p:cTn id="107" dur="500"/>
                                        <p:tgtEl>
                                          <p:spTgt spid="93"/>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wipe(down)">
                                      <p:cBhvr>
                                        <p:cTn id="112" dur="500"/>
                                        <p:tgtEl>
                                          <p:spTgt spid="94"/>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1000"/>
                                        <p:tgtEl>
                                          <p:spTgt spid="81"/>
                                        </p:tgtEl>
                                      </p:cBhvr>
                                    </p:animEffect>
                                    <p:anim calcmode="lin" valueType="num">
                                      <p:cBhvr>
                                        <p:cTn id="122" dur="1000" fill="hold"/>
                                        <p:tgtEl>
                                          <p:spTgt spid="81"/>
                                        </p:tgtEl>
                                        <p:attrNameLst>
                                          <p:attrName>ppt_x</p:attrName>
                                        </p:attrNameLst>
                                      </p:cBhvr>
                                      <p:tavLst>
                                        <p:tav tm="0">
                                          <p:val>
                                            <p:strVal val="#ppt_x"/>
                                          </p:val>
                                        </p:tav>
                                        <p:tav tm="100000">
                                          <p:val>
                                            <p:strVal val="#ppt_x"/>
                                          </p:val>
                                        </p:tav>
                                      </p:tavLst>
                                    </p:anim>
                                    <p:anim calcmode="lin" valueType="num">
                                      <p:cBhvr>
                                        <p:cTn id="12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14" presetClass="entr" presetSubtype="10" fill="hold" grpId="0" nodeType="clickEffect">
                                  <p:stCondLst>
                                    <p:cond delay="0"/>
                                  </p:stCondLst>
                                  <p:childTnLst>
                                    <p:set>
                                      <p:cBhvr>
                                        <p:cTn id="127" dur="1" fill="hold">
                                          <p:stCondLst>
                                            <p:cond delay="0"/>
                                          </p:stCondLst>
                                        </p:cTn>
                                        <p:tgtEl>
                                          <p:spTgt spid="82"/>
                                        </p:tgtEl>
                                        <p:attrNameLst>
                                          <p:attrName>style.visibility</p:attrName>
                                        </p:attrNameLst>
                                      </p:cBhvr>
                                      <p:to>
                                        <p:strVal val="visible"/>
                                      </p:to>
                                    </p:set>
                                    <p:animEffect transition="in" filter="randombar(horizontal)">
                                      <p:cBhvr>
                                        <p:cTn id="128"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5" grpId="0" animBg="1"/>
      <p:bldP spid="76" grpId="0" animBg="1"/>
      <p:bldP spid="82" grpId="0" animBg="1"/>
      <p:bldP spid="83" grpId="0" animBg="1"/>
      <p:bldP spid="84" grpId="0" animBg="1"/>
      <p:bldP spid="85" grpId="0" animBg="1"/>
      <p:bldP spid="87" grpId="0" animBg="1"/>
      <p:bldP spid="89" grpId="0" animBg="1"/>
      <p:bldP spid="91" grpId="0" animBg="1"/>
      <p:bldP spid="93" grpId="0" animBg="1"/>
      <p:bldP spid="95" grpId="0" animBg="1"/>
      <p:bldP spid="96" grpId="0" animBg="1"/>
      <p:bldP spid="98" grpId="0" animBg="1"/>
      <p:bldP spid="99" grpId="0" animBg="1"/>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7"/>
          <p:cNvSpPr txBox="1">
            <a:spLocks noChangeArrowheads="1"/>
          </p:cNvSpPr>
          <p:nvPr>
            <p:custDataLst>
              <p:tags r:id="rId1"/>
            </p:custDataLst>
          </p:nvPr>
        </p:nvSpPr>
        <p:spPr bwMode="auto">
          <a:xfrm>
            <a:off x="5120222" y="1783333"/>
            <a:ext cx="2795270" cy="401320"/>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lvl="0" algn="ctr">
              <a:defRPr/>
            </a:pPr>
            <a:r>
              <a:rPr lang="en-US" altLang="zh-CN" sz="2200" b="1" dirty="0">
                <a:solidFill>
                  <a:srgbClr val="FF0000"/>
                </a:solidFill>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rPr>
              <a:t>someday</a:t>
            </a:r>
            <a:endParaRPr lang="en-US" altLang="zh-CN" sz="2200" b="1" dirty="0">
              <a:solidFill>
                <a:srgbClr val="FF0000"/>
              </a:solidFill>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endParaRPr>
          </a:p>
        </p:txBody>
      </p:sp>
      <p:sp>
        <p:nvSpPr>
          <p:cNvPr id="13" name="Text Box 18"/>
          <p:cNvSpPr txBox="1">
            <a:spLocks noChangeArrowheads="1"/>
          </p:cNvSpPr>
          <p:nvPr>
            <p:custDataLst>
              <p:tags r:id="rId2"/>
            </p:custDataLst>
          </p:nvPr>
        </p:nvSpPr>
        <p:spPr bwMode="auto">
          <a:xfrm>
            <a:off x="4922692" y="2301374"/>
            <a:ext cx="3315640" cy="8532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Bill promised to teach me</a:t>
            </a:r>
            <a:r>
              <a:rPr kumimoji="0" lang="en-US" altLang="zh-CN" sz="2000" b="1" i="0" u="none" strike="noStrike" kern="1200" cap="none" spc="0" normalizeH="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to drive the lawn tractor.</a:t>
            </a:r>
            <a:endParaRPr kumimoji="0" lang="en-US" altLang="zh-CN" sz="2000"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Text Box 19"/>
          <p:cNvSpPr txBox="1">
            <a:spLocks noChangeArrowheads="1"/>
          </p:cNvSpPr>
          <p:nvPr>
            <p:custDataLst>
              <p:tags r:id="rId3"/>
            </p:custDataLst>
          </p:nvPr>
        </p:nvSpPr>
        <p:spPr bwMode="auto">
          <a:xfrm>
            <a:off x="7288831" y="3755543"/>
            <a:ext cx="2559407" cy="626136"/>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rPr>
              <a:t>One snowy morning</a:t>
            </a:r>
            <a:endParaRPr kumimoji="0" lang="en-US" altLang="zh-CN" sz="2200" b="1" i="0" u="none" strike="noStrike" kern="1200" cap="none" spc="0" normalizeH="0" baseline="0" noProof="0" dirty="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sym typeface="Arial" panose="020B0604020202020204" pitchFamily="34" charset="0"/>
            </a:endParaRPr>
          </a:p>
        </p:txBody>
      </p:sp>
      <p:sp>
        <p:nvSpPr>
          <p:cNvPr id="15" name="Text Box 20"/>
          <p:cNvSpPr txBox="1">
            <a:spLocks noChangeArrowheads="1"/>
          </p:cNvSpPr>
          <p:nvPr>
            <p:custDataLst>
              <p:tags r:id="rId4"/>
            </p:custDataLst>
          </p:nvPr>
        </p:nvSpPr>
        <p:spPr bwMode="auto">
          <a:xfrm>
            <a:off x="7288831" y="4370220"/>
            <a:ext cx="2894965" cy="11608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An idea whether I could adopt Bill as my grandpa hit me.</a:t>
            </a:r>
            <a:endParaRPr kumimoji="0" lang="en-US" altLang="zh-CN" b="1"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Text Box 21"/>
          <p:cNvSpPr txBox="1">
            <a:spLocks noChangeArrowheads="1"/>
          </p:cNvSpPr>
          <p:nvPr>
            <p:custDataLst>
              <p:tags r:id="rId5"/>
            </p:custDataLst>
          </p:nvPr>
        </p:nvSpPr>
        <p:spPr bwMode="auto">
          <a:xfrm>
            <a:off x="2675518" y="3747621"/>
            <a:ext cx="2919493" cy="610373"/>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defPPr>
              <a:defRPr lang="zh-CN"/>
            </a:defPPr>
            <a:lvl1pPr marR="0" lvl="0" indent="0" fontAlgn="auto">
              <a:lnSpc>
                <a:spcPct val="100000"/>
              </a:lnSpc>
              <a:spcBef>
                <a:spcPts val="0"/>
              </a:spcBef>
              <a:spcAft>
                <a:spcPts val="0"/>
              </a:spcAft>
              <a:buClrTx/>
              <a:buSzTx/>
              <a:buFontTx/>
              <a:buNone/>
              <a:defRPr kumimoji="0" sz="2200" b="1" i="0" u="none" strike="noStrike" cap="none" spc="0" normalizeH="0" baseline="0">
                <a:ln>
                  <a:noFill/>
                </a:ln>
                <a:solidFill>
                  <a:srgbClr val="FF0000"/>
                </a:solidFill>
                <a:effectLst/>
                <a:uLnTx/>
                <a:uFillTx/>
                <a:latin typeface="Arial Narrow" panose="020B0606020202030204" pitchFamily="34" charset="0"/>
                <a:ea typeface="微软雅黑" panose="020B0503020204020204" pitchFamily="34" charset="-122"/>
                <a:cs typeface="Comic Sans MS Regular" panose="030F0902030302020204" charset="0"/>
              </a:defRPr>
            </a:lvl1pPr>
          </a:lstStyle>
          <a:p>
            <a:r>
              <a:rPr lang="en-US" altLang="zh-CN" dirty="0">
                <a:sym typeface="Arial" panose="020B0604020202020204" pitchFamily="34" charset="0"/>
              </a:rPr>
              <a:t>Spent much time in the garden</a:t>
            </a:r>
            <a:endParaRPr lang="en-US" altLang="zh-CN" dirty="0">
              <a:sym typeface="Arial" panose="020B0604020202020204" pitchFamily="34" charset="0"/>
            </a:endParaRPr>
          </a:p>
        </p:txBody>
      </p:sp>
      <p:sp>
        <p:nvSpPr>
          <p:cNvPr id="17" name="Text Box 22"/>
          <p:cNvSpPr txBox="1">
            <a:spLocks noChangeArrowheads="1"/>
          </p:cNvSpPr>
          <p:nvPr>
            <p:custDataLst>
              <p:tags r:id="rId6"/>
            </p:custDataLst>
          </p:nvPr>
        </p:nvSpPr>
        <p:spPr bwMode="auto">
          <a:xfrm>
            <a:off x="2729576" y="4452630"/>
            <a:ext cx="2768020" cy="766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It was a wonderful connection.</a:t>
            </a:r>
            <a:endParaRPr kumimoji="0" lang="en-US" altLang="zh-CN" sz="2000" b="1" i="0" u="none" strike="noStrike" kern="1200" cap="none" spc="0" normalizeH="0" baseline="0" noProof="0" dirty="0">
              <a:ln>
                <a:noFill/>
              </a:ln>
              <a:solidFill>
                <a:srgbClr val="0000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Text Box 23"/>
          <p:cNvSpPr txBox="1">
            <a:spLocks noChangeArrowheads="1"/>
          </p:cNvSpPr>
          <p:nvPr>
            <p:custDataLst>
              <p:tags r:id="rId7"/>
            </p:custDataLst>
          </p:nvPr>
        </p:nvSpPr>
        <p:spPr bwMode="auto">
          <a:xfrm>
            <a:off x="199311" y="1710196"/>
            <a:ext cx="3131835" cy="495037"/>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defPPr>
              <a:defRPr lang="zh-CN"/>
            </a:defPPr>
            <a:lvl1pPr lvl="0" algn="ctr">
              <a:defRPr sz="2200" b="1">
                <a:solidFill>
                  <a:srgbClr val="FF0000"/>
                </a:solidFill>
                <a:latin typeface="Arial Narrow" panose="020B0606020202030204" pitchFamily="34" charset="0"/>
                <a:ea typeface="微软雅黑" panose="020B0503020204020204" pitchFamily="34" charset="-122"/>
                <a:cs typeface="Comic Sans MS Regular" panose="030F0902030302020204" charset="0"/>
              </a:defRPr>
            </a:lvl1pPr>
          </a:lstStyle>
          <a:p>
            <a:r>
              <a:rPr lang="en-US" altLang="zh-CN" dirty="0">
                <a:sym typeface="Arial" panose="020B0604020202020204" pitchFamily="34" charset="0"/>
              </a:rPr>
              <a:t>On my seventh birthday</a:t>
            </a:r>
            <a:endParaRPr lang="en-US" altLang="zh-CN" dirty="0">
              <a:sym typeface="Arial" panose="020B0604020202020204" pitchFamily="34" charset="0"/>
            </a:endParaRPr>
          </a:p>
        </p:txBody>
      </p:sp>
      <p:sp>
        <p:nvSpPr>
          <p:cNvPr id="19" name="Text Box 24"/>
          <p:cNvSpPr txBox="1">
            <a:spLocks noChangeArrowheads="1"/>
          </p:cNvSpPr>
          <p:nvPr>
            <p:custDataLst>
              <p:tags r:id="rId8"/>
            </p:custDataLst>
          </p:nvPr>
        </p:nvSpPr>
        <p:spPr bwMode="auto">
          <a:xfrm>
            <a:off x="425206" y="2163314"/>
            <a:ext cx="3249329" cy="137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Our neighbor</a:t>
            </a:r>
            <a:r>
              <a:rPr kumimoji="0" lang="en-US" altLang="zh-CN" sz="2000" b="1" i="0" u="none" strike="noStrike" kern="1200" cap="none" spc="0" normalizeH="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Bill, handed me strawberries through a hole</a:t>
            </a:r>
            <a:r>
              <a:rPr kumimoji="0" lang="en-US" altLang="zh-CN" sz="20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en-US" altLang="zh-CN" sz="2000" b="1" i="0" u="none" strike="noStrike" kern="1200" cap="none" spc="0"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6" name="组合 25"/>
          <p:cNvGrpSpPr/>
          <p:nvPr/>
        </p:nvGrpSpPr>
        <p:grpSpPr>
          <a:xfrm>
            <a:off x="754198" y="2707561"/>
            <a:ext cx="11065790" cy="1680019"/>
            <a:chOff x="542442" y="3323578"/>
            <a:chExt cx="11065790" cy="1680019"/>
          </a:xfrm>
        </p:grpSpPr>
        <p:sp>
          <p:nvSpPr>
            <p:cNvPr id="3" name="箭头 222"/>
            <p:cNvSpPr>
              <a:spLocks noChangeShapeType="1"/>
            </p:cNvSpPr>
            <p:nvPr>
              <p:custDataLst>
                <p:tags r:id="rId9"/>
              </p:custDataLst>
            </p:nvPr>
          </p:nvSpPr>
          <p:spPr bwMode="auto">
            <a:xfrm flipV="1">
              <a:off x="542442" y="3990090"/>
              <a:ext cx="11065790" cy="73261"/>
            </a:xfrm>
            <a:prstGeom prst="line">
              <a:avLst/>
            </a:prstGeom>
            <a:noFill/>
            <a:ln w="38100" cap="flat" cmpd="sng">
              <a:solidFill>
                <a:schemeClr val="accent1"/>
              </a:solidFill>
              <a:prstDash val="dash"/>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 name="Oval 5"/>
            <p:cNvSpPr>
              <a:spLocks noChangeArrowheads="1"/>
            </p:cNvSpPr>
            <p:nvPr>
              <p:custDataLst>
                <p:tags r:id="rId10"/>
              </p:custDataLst>
            </p:nvPr>
          </p:nvSpPr>
          <p:spPr bwMode="auto">
            <a:xfrm>
              <a:off x="3527251" y="3355328"/>
              <a:ext cx="638175" cy="637939"/>
            </a:xfrm>
            <a:prstGeom prst="ellipse">
              <a:avLst/>
            </a:prstGeom>
            <a:solidFill>
              <a:schemeClr val="accent2"/>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B</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AutoShape 6"/>
            <p:cNvSpPr>
              <a:spLocks noChangeArrowheads="1"/>
            </p:cNvSpPr>
            <p:nvPr>
              <p:custDataLst>
                <p:tags r:id="rId11"/>
              </p:custDataLst>
            </p:nvPr>
          </p:nvSpPr>
          <p:spPr bwMode="auto">
            <a:xfrm>
              <a:off x="3601720" y="4063365"/>
              <a:ext cx="499745" cy="222250"/>
            </a:xfrm>
            <a:prstGeom prst="flowChartMerge">
              <a:avLst/>
            </a:prstGeom>
            <a:solidFill>
              <a:schemeClr val="accent2"/>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6" name="Oval 8"/>
            <p:cNvSpPr>
              <a:spLocks noChangeArrowheads="1"/>
            </p:cNvSpPr>
            <p:nvPr>
              <p:custDataLst>
                <p:tags r:id="rId12"/>
              </p:custDataLst>
            </p:nvPr>
          </p:nvSpPr>
          <p:spPr bwMode="auto">
            <a:xfrm>
              <a:off x="8091048" y="3323578"/>
              <a:ext cx="639762" cy="637939"/>
            </a:xfrm>
            <a:prstGeom prst="ellipse">
              <a:avLst/>
            </a:prstGeom>
            <a:solidFill>
              <a:schemeClr val="accent4"/>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D</a:t>
              </a:r>
              <a:endParaRPr kumimoji="0" lang="zh-CN" altLang="en-US" sz="36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AutoShape 9"/>
            <p:cNvSpPr>
              <a:spLocks noChangeArrowheads="1"/>
            </p:cNvSpPr>
            <p:nvPr>
              <p:custDataLst>
                <p:tags r:id="rId13"/>
              </p:custDataLst>
            </p:nvPr>
          </p:nvSpPr>
          <p:spPr bwMode="auto">
            <a:xfrm>
              <a:off x="8138795" y="4018915"/>
              <a:ext cx="512445" cy="219710"/>
            </a:xfrm>
            <a:prstGeom prst="flowChartMerge">
              <a:avLst/>
            </a:prstGeom>
            <a:solidFill>
              <a:schemeClr val="accent4"/>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Oval 11"/>
            <p:cNvSpPr>
              <a:spLocks noChangeArrowheads="1"/>
            </p:cNvSpPr>
            <p:nvPr>
              <p:custDataLst>
                <p:tags r:id="rId14"/>
              </p:custDataLst>
            </p:nvPr>
          </p:nvSpPr>
          <p:spPr bwMode="auto">
            <a:xfrm rot="10800000" flipV="1">
              <a:off x="5833110" y="4285615"/>
              <a:ext cx="591820" cy="670560"/>
            </a:xfrm>
            <a:prstGeom prst="ellipse">
              <a:avLst/>
            </a:prstGeom>
          </p:spPr>
          <p:style>
            <a:lnRef idx="1">
              <a:schemeClr val="accent6"/>
            </a:lnRef>
            <a:fillRef idx="3">
              <a:schemeClr val="accent6"/>
            </a:fillRef>
            <a:effectRef idx="2">
              <a:schemeClr val="accent6"/>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C</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AutoShape 12"/>
            <p:cNvSpPr>
              <a:spLocks noChangeArrowheads="1"/>
            </p:cNvSpPr>
            <p:nvPr>
              <p:custDataLst>
                <p:tags r:id="rId15"/>
              </p:custDataLst>
            </p:nvPr>
          </p:nvSpPr>
          <p:spPr bwMode="auto">
            <a:xfrm rot="10800000">
              <a:off x="5861050" y="4001770"/>
              <a:ext cx="563245" cy="245110"/>
            </a:xfrm>
            <a:prstGeom prst="flowChartMerge">
              <a:avLst/>
            </a:prstGeom>
          </p:spPr>
          <p:style>
            <a:lnRef idx="3">
              <a:schemeClr val="lt1"/>
            </a:lnRef>
            <a:fillRef idx="1">
              <a:schemeClr val="accent6"/>
            </a:fillRef>
            <a:effectRef idx="1">
              <a:schemeClr val="accent6"/>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44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Oval 14"/>
            <p:cNvSpPr>
              <a:spLocks noChangeArrowheads="1"/>
            </p:cNvSpPr>
            <p:nvPr>
              <p:custDataLst>
                <p:tags r:id="rId16"/>
              </p:custDataLst>
            </p:nvPr>
          </p:nvSpPr>
          <p:spPr bwMode="auto">
            <a:xfrm rot="10800000" flipV="1">
              <a:off x="1205665" y="4365659"/>
              <a:ext cx="638175" cy="637938"/>
            </a:xfrm>
            <a:prstGeom prst="ellipse">
              <a:avLst/>
            </a:prstGeom>
            <a:solidFill>
              <a:schemeClr val="accent1"/>
            </a:solidFill>
            <a:ln>
              <a:noFill/>
            </a:ln>
            <a:effectLst/>
          </p:spPr>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a:t>
              </a:r>
              <a:endParaRPr kumimoji="0" lang="zh-CN" altLang="en-US"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AutoShape 15"/>
            <p:cNvSpPr>
              <a:spLocks noChangeArrowheads="1"/>
            </p:cNvSpPr>
            <p:nvPr>
              <p:custDataLst>
                <p:tags r:id="rId17"/>
              </p:custDataLst>
            </p:nvPr>
          </p:nvSpPr>
          <p:spPr bwMode="auto">
            <a:xfrm rot="10800000">
              <a:off x="1269365" y="4083050"/>
              <a:ext cx="506095" cy="266700"/>
            </a:xfrm>
            <a:prstGeom prst="flowChartMerge">
              <a:avLst/>
            </a:prstGeom>
            <a:solidFill>
              <a:schemeClr val="accent1"/>
            </a:solidFill>
            <a:ln>
              <a:noFill/>
            </a:ln>
            <a:effectLst/>
          </p:spPr>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0" name="Oval 26"/>
            <p:cNvSpPr>
              <a:spLocks noChangeArrowheads="1"/>
            </p:cNvSpPr>
            <p:nvPr>
              <p:custDataLst>
                <p:tags r:id="rId18"/>
              </p:custDataLst>
            </p:nvPr>
          </p:nvSpPr>
          <p:spPr bwMode="auto">
            <a:xfrm rot="10800000" flipV="1">
              <a:off x="10509471" y="4317910"/>
              <a:ext cx="638809" cy="6384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wrap="square" lIns="90170" tIns="46990" rIns="90170" bIns="4699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E</a:t>
              </a:r>
              <a:endPar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AutoShape 27"/>
            <p:cNvSpPr>
              <a:spLocks noChangeArrowheads="1"/>
            </p:cNvSpPr>
            <p:nvPr>
              <p:custDataLst>
                <p:tags r:id="rId19"/>
              </p:custDataLst>
            </p:nvPr>
          </p:nvSpPr>
          <p:spPr bwMode="auto">
            <a:xfrm rot="10800000">
              <a:off x="10586085" y="4018915"/>
              <a:ext cx="390525" cy="249555"/>
            </a:xfrm>
            <a:prstGeom prst="flowChartMerge">
              <a:avLst/>
            </a:prstGeom>
          </p:spPr>
          <p:style>
            <a:lnRef idx="3">
              <a:schemeClr val="lt1"/>
            </a:lnRef>
            <a:fillRef idx="1">
              <a:schemeClr val="accent2"/>
            </a:fillRef>
            <a:effectRef idx="1">
              <a:schemeClr val="accent2"/>
            </a:effectRef>
            <a:fontRef idx="minor">
              <a:schemeClr val="lt1"/>
            </a:fontRef>
          </p:style>
          <p:txBody>
            <a:bodyPr wrap="square" lIns="90170" tIns="46990" rIns="90170" bIns="46990" anchor="ct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6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22" name="Text Box 28"/>
          <p:cNvSpPr txBox="1">
            <a:spLocks noChangeArrowheads="1"/>
          </p:cNvSpPr>
          <p:nvPr>
            <p:custDataLst>
              <p:tags r:id="rId20"/>
            </p:custDataLst>
          </p:nvPr>
        </p:nvSpPr>
        <p:spPr bwMode="auto">
          <a:xfrm>
            <a:off x="10183796" y="2405948"/>
            <a:ext cx="1017270" cy="403225"/>
          </a:xfrm>
          <a:prstGeom prst="rect">
            <a:avLst/>
          </a:prstGeom>
          <a:noFill/>
          <a:ln>
            <a:solidFill>
              <a:schemeClr val="tx1"/>
            </a:solidFil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r>
              <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a:t>
            </a:r>
            <a:endParaRPr kumimoji="0" lang="en-US" altLang="zh-CN" sz="2800" b="0" i="0" u="none" strike="noStrike" kern="1200" cap="none" spc="0" normalizeH="0" baseline="0" noProof="0" dirty="0">
              <a:ln>
                <a:noFill/>
              </a:ln>
              <a:solidFill>
                <a:prstClr val="black">
                  <a:lumMod val="85000"/>
                  <a:lumOff val="15000"/>
                </a:prstClr>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3" name="Rectangle 7"/>
          <p:cNvSpPr>
            <a:spLocks noChangeArrowheads="1"/>
          </p:cNvSpPr>
          <p:nvPr>
            <p:custDataLst>
              <p:tags r:id="rId21"/>
            </p:custDataLst>
          </p:nvPr>
        </p:nvSpPr>
        <p:spPr bwMode="auto">
          <a:xfrm>
            <a:off x="628612" y="209743"/>
            <a:ext cx="108000" cy="540000"/>
          </a:xfrm>
          <a:prstGeom prst="rect">
            <a:avLst/>
          </a:prstGeom>
          <a:solidFill>
            <a:schemeClr val="accent2"/>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ED7D3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25" name="组合 24"/>
          <p:cNvGrpSpPr/>
          <p:nvPr/>
        </p:nvGrpSpPr>
        <p:grpSpPr>
          <a:xfrm>
            <a:off x="840104" y="209743"/>
            <a:ext cx="10577829" cy="596296"/>
            <a:chOff x="919405" y="313451"/>
            <a:chExt cx="10577829" cy="596296"/>
          </a:xfrm>
        </p:grpSpPr>
        <p:sp>
          <p:nvSpPr>
            <p:cNvPr id="24" name="文本框 23"/>
            <p:cNvSpPr txBox="1"/>
            <p:nvPr>
              <p:custDataLst>
                <p:tags r:id="rId22"/>
              </p:custDataLst>
            </p:nvPr>
          </p:nvSpPr>
          <p:spPr>
            <a:xfrm>
              <a:off x="3621101" y="435936"/>
              <a:ext cx="7876133" cy="43088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200" dirty="0"/>
                <a:t>读时间轴上的动作</a:t>
              </a:r>
              <a:r>
                <a:rPr lang="en-US" altLang="zh-CN" sz="2200" dirty="0"/>
                <a:t>Read for the actions on the timeline</a:t>
              </a:r>
              <a:endParaRPr lang="en-US" altLang="zh-CN" sz="2200" dirty="0"/>
            </a:p>
          </p:txBody>
        </p:sp>
        <p:grpSp>
          <p:nvGrpSpPr>
            <p:cNvPr id="27" name="组合 26"/>
            <p:cNvGrpSpPr/>
            <p:nvPr/>
          </p:nvGrpSpPr>
          <p:grpSpPr>
            <a:xfrm>
              <a:off x="919405" y="313451"/>
              <a:ext cx="2417181" cy="596296"/>
              <a:chOff x="975709" y="3879"/>
              <a:chExt cx="2417181" cy="596296"/>
            </a:xfrm>
          </p:grpSpPr>
          <p:pic>
            <p:nvPicPr>
              <p:cNvPr id="28" name="图片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06</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 name="文本框 29"/>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circle(in)">
                                      <p:cBhvr>
                                        <p:cTn id="5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59890" y="165762"/>
            <a:ext cx="10051264" cy="500159"/>
            <a:chOff x="613310" y="42581"/>
            <a:chExt cx="10051264" cy="500159"/>
          </a:xfrm>
        </p:grpSpPr>
        <p:grpSp>
          <p:nvGrpSpPr>
            <p:cNvPr id="2" name="组合 1"/>
            <p:cNvGrpSpPr/>
            <p:nvPr/>
          </p:nvGrpSpPr>
          <p:grpSpPr>
            <a:xfrm>
              <a:off x="613310" y="42581"/>
              <a:ext cx="10051264" cy="500159"/>
              <a:chOff x="613310" y="43724"/>
              <a:chExt cx="10051264" cy="500159"/>
            </a:xfrm>
          </p:grpSpPr>
          <p:grpSp>
            <p:nvGrpSpPr>
              <p:cNvPr id="9" name="组合 8"/>
              <p:cNvGrpSpPr/>
              <p:nvPr/>
            </p:nvGrpSpPr>
            <p:grpSpPr>
              <a:xfrm>
                <a:off x="613310" y="43724"/>
                <a:ext cx="2828533" cy="500159"/>
                <a:chOff x="0" y="61"/>
                <a:chExt cx="3491" cy="866"/>
              </a:xfrm>
            </p:grpSpPr>
            <p:pic>
              <p:nvPicPr>
                <p:cNvPr id="1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4"/>
                  <a:ext cx="2340" cy="863"/>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p:cNvSpPr txBox="1">
                  <a:spLocks noChangeArrowheads="1"/>
                </p:cNvSpPr>
                <p:nvPr/>
              </p:nvSpPr>
              <p:spPr bwMode="auto">
                <a:xfrm>
                  <a:off x="2440" y="61"/>
                  <a:ext cx="877" cy="799"/>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07</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12" name="直接连接符 24"/>
                <p:cNvCxnSpPr>
                  <a:cxnSpLocks noChangeShapeType="1"/>
                </p:cNvCxnSpPr>
                <p:nvPr/>
              </p:nvCxnSpPr>
              <p:spPr bwMode="auto">
                <a:xfrm>
                  <a:off x="3444" y="270"/>
                  <a:ext cx="0" cy="54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13" name="直接连接符 15"/>
                <p:cNvCxnSpPr>
                  <a:cxnSpLocks noChangeShapeType="1"/>
                </p:cNvCxnSpPr>
                <p:nvPr/>
              </p:nvCxnSpPr>
              <p:spPr bwMode="auto">
                <a:xfrm>
                  <a:off x="3491" y="270"/>
                  <a:ext cx="0" cy="54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TextBox 10"/>
              <p:cNvSpPr txBox="1">
                <a:spLocks noChangeArrowheads="1"/>
              </p:cNvSpPr>
              <p:nvPr/>
            </p:nvSpPr>
            <p:spPr bwMode="auto">
              <a:xfrm>
                <a:off x="3821847" y="43724"/>
                <a:ext cx="6842727"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zh-CN"/>
                </a:defPPr>
                <a:lvl1pPr marR="0" lvl="0" indent="0" defTabSz="1219200" fontAlgn="auto">
                  <a:lnSpc>
                    <a:spcPct val="100000"/>
                  </a:lnSpc>
                  <a:spcBef>
                    <a:spcPts val="0"/>
                  </a:spcBef>
                  <a:spcAft>
                    <a:spcPts val="0"/>
                  </a:spcAft>
                  <a:buClrTx/>
                  <a:buSzTx/>
                  <a:buFontTx/>
                  <a:buNone/>
                  <a:defRPr kumimoji="0" sz="2400" b="1" i="0" u="none" strike="noStrike" cap="none" spc="0" normalizeH="0" baseline="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defRPr>
                </a:lvl1pPr>
              </a:lstStyle>
              <a:p>
                <a:r>
                  <a:rPr lang="en-US" altLang="zh-CN" dirty="0"/>
                  <a:t>Explore the theme</a:t>
                </a:r>
                <a:r>
                  <a:rPr lang="zh-CN" altLang="en-US" dirty="0"/>
                  <a:t>（探索主题要旨）</a:t>
                </a:r>
                <a:endParaRPr lang="zh-CN" altLang="en-US" dirty="0"/>
              </a:p>
            </p:txBody>
          </p:sp>
        </p:grpSp>
        <p:sp>
          <p:nvSpPr>
            <p:cNvPr id="14" name="文本框 13"/>
            <p:cNvSpPr txBox="1"/>
            <p:nvPr/>
          </p:nvSpPr>
          <p:spPr>
            <a:xfrm>
              <a:off x="856637" y="62694"/>
              <a:ext cx="13649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pic>
        <p:nvPicPr>
          <p:cNvPr id="18" name="图片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1505" y="2935613"/>
            <a:ext cx="16002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组合 75"/>
          <p:cNvGrpSpPr/>
          <p:nvPr/>
        </p:nvGrpSpPr>
        <p:grpSpPr bwMode="auto">
          <a:xfrm>
            <a:off x="3241155" y="1881513"/>
            <a:ext cx="4502150" cy="3476625"/>
            <a:chOff x="3797937" y="4945771"/>
            <a:chExt cx="2775522" cy="772669"/>
          </a:xfrm>
        </p:grpSpPr>
        <p:sp>
          <p:nvSpPr>
            <p:cNvPr id="20" name="椭圆 19"/>
            <p:cNvSpPr/>
            <p:nvPr/>
          </p:nvSpPr>
          <p:spPr>
            <a:xfrm>
              <a:off x="4414502" y="5120768"/>
              <a:ext cx="1593283" cy="452311"/>
            </a:xfrm>
            <a:prstGeom prst="ellipse">
              <a:avLst/>
            </a:prstGeom>
            <a:noFill/>
            <a:ln w="381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2400" kern="0">
                <a:solidFill>
                  <a:srgbClr val="FF0000"/>
                </a:solidFill>
                <a:latin typeface="Calibri" panose="020F0502020204030204"/>
                <a:ea typeface="宋体" panose="02010600030101010101" pitchFamily="2" charset="-122"/>
              </a:endParaRPr>
            </a:p>
          </p:txBody>
        </p:sp>
        <p:cxnSp>
          <p:nvCxnSpPr>
            <p:cNvPr id="21" name="直接箭头连接符 77"/>
            <p:cNvCxnSpPr>
              <a:cxnSpLocks noChangeShapeType="1"/>
            </p:cNvCxnSpPr>
            <p:nvPr/>
          </p:nvCxnSpPr>
          <p:spPr bwMode="auto">
            <a:xfrm flipH="1" flipV="1">
              <a:off x="4577349" y="4959895"/>
              <a:ext cx="175368"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2" name="直接箭头连接符 78"/>
            <p:cNvCxnSpPr>
              <a:cxnSpLocks noChangeShapeType="1"/>
            </p:cNvCxnSpPr>
            <p:nvPr/>
          </p:nvCxnSpPr>
          <p:spPr bwMode="auto">
            <a:xfrm flipV="1">
              <a:off x="5699793" y="4945771"/>
              <a:ext cx="359345" cy="176135"/>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3" name="直接箭头连接符 79"/>
            <p:cNvCxnSpPr>
              <a:cxnSpLocks noChangeShapeType="1"/>
            </p:cNvCxnSpPr>
            <p:nvPr/>
          </p:nvCxnSpPr>
          <p:spPr bwMode="auto">
            <a:xfrm flipV="1">
              <a:off x="6064576" y="5350716"/>
              <a:ext cx="508883"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4" name="直接箭头连接符 80"/>
            <p:cNvCxnSpPr>
              <a:cxnSpLocks noChangeShapeType="1"/>
            </p:cNvCxnSpPr>
            <p:nvPr/>
          </p:nvCxnSpPr>
          <p:spPr bwMode="auto">
            <a:xfrm>
              <a:off x="5699793" y="5556429"/>
              <a:ext cx="359345" cy="162011"/>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5" name="直接箭头连接符 81"/>
            <p:cNvCxnSpPr>
              <a:cxnSpLocks noChangeShapeType="1"/>
            </p:cNvCxnSpPr>
            <p:nvPr/>
          </p:nvCxnSpPr>
          <p:spPr bwMode="auto">
            <a:xfrm flipH="1">
              <a:off x="4517080" y="5574208"/>
              <a:ext cx="295905" cy="144232"/>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cxnSp>
          <p:nvCxnSpPr>
            <p:cNvPr id="26" name="直接箭头连接符 82"/>
            <p:cNvCxnSpPr>
              <a:cxnSpLocks noChangeShapeType="1"/>
            </p:cNvCxnSpPr>
            <p:nvPr/>
          </p:nvCxnSpPr>
          <p:spPr bwMode="auto">
            <a:xfrm flipH="1">
              <a:off x="3797937" y="5347060"/>
              <a:ext cx="514321" cy="0"/>
            </a:xfrm>
            <a:prstGeom prst="straightConnector1">
              <a:avLst/>
            </a:prstGeom>
            <a:noFill/>
            <a:ln w="38100" algn="ctr">
              <a:solidFill>
                <a:srgbClr val="FF0000"/>
              </a:solidFill>
              <a:miter lim="800000"/>
              <a:tailEnd type="arrow" w="med" len="med"/>
            </a:ln>
            <a:extLst>
              <a:ext uri="{909E8E84-426E-40DD-AFC4-6F175D3DCCD1}">
                <a14:hiddenFill xmlns:a14="http://schemas.microsoft.com/office/drawing/2010/main">
                  <a:noFill/>
                </a14:hiddenFill>
              </a:ext>
            </a:extLst>
          </p:spPr>
        </p:cxnSp>
      </p:grpSp>
      <p:sp>
        <p:nvSpPr>
          <p:cNvPr id="27" name="文本框 13"/>
          <p:cNvSpPr txBox="1"/>
          <p:nvPr/>
        </p:nvSpPr>
        <p:spPr>
          <a:xfrm>
            <a:off x="2145780" y="1562426"/>
            <a:ext cx="2286000" cy="461962"/>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Who </a:t>
            </a:r>
            <a:r>
              <a:rPr lang="en-US" altLang="zh-CN" sz="2400" b="1" kern="0" dirty="0">
                <a:solidFill>
                  <a:srgbClr val="FF0066"/>
                </a:solidFill>
                <a:latin typeface="Calibri" panose="020F0502020204030204" pitchFamily="34" charset="0"/>
              </a:rPr>
              <a:t>(character)</a:t>
            </a:r>
            <a:endParaRPr lang="en-US" altLang="zh-CN" sz="2400" b="1" kern="0" dirty="0">
              <a:solidFill>
                <a:srgbClr val="FF0066"/>
              </a:solidFill>
              <a:latin typeface="Calibri" panose="020F0502020204030204" pitchFamily="34" charset="0"/>
            </a:endParaRPr>
          </a:p>
        </p:txBody>
      </p:sp>
      <p:sp>
        <p:nvSpPr>
          <p:cNvPr id="28" name="文本框 11"/>
          <p:cNvSpPr txBox="1"/>
          <p:nvPr/>
        </p:nvSpPr>
        <p:spPr>
          <a:xfrm>
            <a:off x="6955905" y="1475113"/>
            <a:ext cx="2193925" cy="460375"/>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Where</a:t>
            </a:r>
            <a:r>
              <a:rPr lang="en-US" altLang="zh-CN" sz="2400" b="1" kern="0" dirty="0">
                <a:solidFill>
                  <a:srgbClr val="4472C4">
                    <a:lumMod val="50000"/>
                  </a:srgbClr>
                </a:solidFill>
                <a:latin typeface="Calibri" panose="020F0502020204030204" pitchFamily="34" charset="0"/>
              </a:rPr>
              <a:t> </a:t>
            </a:r>
            <a:r>
              <a:rPr lang="en-US" altLang="zh-CN" sz="2400" b="1" kern="0" dirty="0">
                <a:solidFill>
                  <a:srgbClr val="0000FF"/>
                </a:solidFill>
                <a:latin typeface="Calibri" panose="020F0502020204030204" pitchFamily="34" charset="0"/>
              </a:rPr>
              <a:t>(place)</a:t>
            </a:r>
            <a:endParaRPr lang="en-US" altLang="zh-CN" sz="2400" b="1" kern="0" dirty="0">
              <a:solidFill>
                <a:srgbClr val="0000FF"/>
              </a:solidFill>
              <a:latin typeface="Calibri" panose="020F0502020204030204" pitchFamily="34" charset="0"/>
            </a:endParaRPr>
          </a:p>
        </p:txBody>
      </p:sp>
      <p:sp>
        <p:nvSpPr>
          <p:cNvPr id="29" name="文本框 14"/>
          <p:cNvSpPr txBox="1"/>
          <p:nvPr/>
        </p:nvSpPr>
        <p:spPr>
          <a:xfrm>
            <a:off x="7595668" y="3472188"/>
            <a:ext cx="2165350" cy="461963"/>
          </a:xfrm>
          <a:prstGeom prst="rect">
            <a:avLst/>
          </a:prstGeom>
          <a:noFill/>
        </p:spPr>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When  </a:t>
            </a:r>
            <a:r>
              <a:rPr lang="en-US" altLang="zh-CN" sz="2400" b="1" kern="0" dirty="0">
                <a:solidFill>
                  <a:srgbClr val="0000FF"/>
                </a:solidFill>
                <a:latin typeface="Calibri" panose="020F0502020204030204" pitchFamily="34" charset="0"/>
              </a:rPr>
              <a:t>(time)</a:t>
            </a:r>
            <a:endParaRPr lang="en-US" altLang="zh-CN" sz="2400" b="1" kern="0" dirty="0">
              <a:solidFill>
                <a:srgbClr val="0000FF"/>
              </a:solidFill>
              <a:latin typeface="Calibri" panose="020F0502020204030204" pitchFamily="34" charset="0"/>
            </a:endParaRPr>
          </a:p>
        </p:txBody>
      </p:sp>
      <p:sp>
        <p:nvSpPr>
          <p:cNvPr id="30" name="文本框 16"/>
          <p:cNvSpPr txBox="1"/>
          <p:nvPr/>
        </p:nvSpPr>
        <p:spPr>
          <a:xfrm>
            <a:off x="6120537" y="5358139"/>
            <a:ext cx="2021557" cy="46196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What </a:t>
            </a:r>
            <a:r>
              <a:rPr lang="en-US" altLang="zh-CN" sz="2400" b="1" kern="0" dirty="0">
                <a:solidFill>
                  <a:srgbClr val="0000FF"/>
                </a:solidFill>
                <a:latin typeface="Calibri" panose="020F0502020204030204" pitchFamily="34" charset="0"/>
              </a:rPr>
              <a:t>(event)</a:t>
            </a:r>
            <a:endParaRPr lang="en-US" altLang="zh-CN" sz="2400" b="1" kern="0" dirty="0">
              <a:solidFill>
                <a:srgbClr val="0000FF"/>
              </a:solidFill>
              <a:latin typeface="Calibri" panose="020F0502020204030204" pitchFamily="34" charset="0"/>
            </a:endParaRPr>
          </a:p>
        </p:txBody>
      </p:sp>
      <p:sp>
        <p:nvSpPr>
          <p:cNvPr id="31" name="文本框 17"/>
          <p:cNvSpPr txBox="1"/>
          <p:nvPr/>
        </p:nvSpPr>
        <p:spPr>
          <a:xfrm>
            <a:off x="2458015" y="4986191"/>
            <a:ext cx="2047418" cy="461963"/>
          </a:xfrm>
          <a:prstGeom prst="rect">
            <a:avLst/>
          </a:prstGeom>
          <a:noFill/>
        </p:spPr>
        <p:txBody>
          <a:bodyPr wrap="square">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Why </a:t>
            </a:r>
            <a:r>
              <a:rPr lang="en-US" altLang="zh-CN" sz="2400" b="1" kern="0" dirty="0">
                <a:solidFill>
                  <a:srgbClr val="0000FF"/>
                </a:solidFill>
                <a:latin typeface="Calibri" panose="020F0502020204030204" pitchFamily="34" charset="0"/>
              </a:rPr>
              <a:t>(reason)</a:t>
            </a:r>
            <a:endParaRPr lang="en-US" altLang="zh-CN" sz="2400" b="1" kern="0" dirty="0">
              <a:solidFill>
                <a:srgbClr val="0000FF"/>
              </a:solidFill>
              <a:latin typeface="Calibri" panose="020F0502020204030204" pitchFamily="34" charset="0"/>
            </a:endParaRPr>
          </a:p>
        </p:txBody>
      </p:sp>
      <p:sp>
        <p:nvSpPr>
          <p:cNvPr id="32" name="文本框 18"/>
          <p:cNvSpPr txBox="1"/>
          <p:nvPr/>
        </p:nvSpPr>
        <p:spPr>
          <a:xfrm>
            <a:off x="1680744" y="3102711"/>
            <a:ext cx="1574800" cy="83185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eaLnBrk="1" fontAlgn="auto" hangingPunct="1">
              <a:spcBef>
                <a:spcPts val="0"/>
              </a:spcBef>
              <a:spcAft>
                <a:spcPts val="0"/>
              </a:spcAft>
              <a:defRPr/>
            </a:pPr>
            <a:r>
              <a:rPr lang="en-US" altLang="zh-CN" sz="2400" b="1" kern="0" dirty="0">
                <a:solidFill>
                  <a:srgbClr val="FF0000"/>
                </a:solidFill>
                <a:latin typeface="Calibri" panose="020F0502020204030204" pitchFamily="34" charset="0"/>
              </a:rPr>
              <a:t>How </a:t>
            </a:r>
            <a:r>
              <a:rPr lang="en-US" altLang="zh-CN" sz="2400" b="1" kern="0" dirty="0">
                <a:solidFill>
                  <a:srgbClr val="0000FF"/>
                </a:solidFill>
                <a:latin typeface="Calibri" panose="020F0502020204030204" pitchFamily="34" charset="0"/>
              </a:rPr>
              <a:t>(solution)</a:t>
            </a:r>
            <a:endParaRPr lang="en-US" altLang="zh-CN" sz="2400" b="1" kern="0" dirty="0">
              <a:solidFill>
                <a:srgbClr val="0000FF"/>
              </a:solidFill>
              <a:latin typeface="Calibri" panose="020F0502020204030204" pitchFamily="34" charset="0"/>
            </a:endParaRPr>
          </a:p>
        </p:txBody>
      </p:sp>
      <p:sp>
        <p:nvSpPr>
          <p:cNvPr id="33" name="文本框 19"/>
          <p:cNvSpPr txBox="1"/>
          <p:nvPr/>
        </p:nvSpPr>
        <p:spPr>
          <a:xfrm>
            <a:off x="2185475" y="1481113"/>
            <a:ext cx="2224376"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eaLnBrk="1" fontAlgn="auto" hangingPunct="1">
              <a:spcBef>
                <a:spcPts val="0"/>
              </a:spcBef>
              <a:spcAft>
                <a:spcPts val="0"/>
              </a:spcAft>
              <a:defRPr/>
            </a:pPr>
            <a:r>
              <a:rPr lang="en-US" altLang="zh-CN" sz="2400" b="1" kern="0" dirty="0">
                <a:solidFill>
                  <a:sysClr val="windowText" lastClr="000000"/>
                </a:solidFill>
                <a:latin typeface="Times New Roman" panose="02020603050405020304" pitchFamily="18" charset="0"/>
                <a:cs typeface="Times New Roman" panose="02020603050405020304" pitchFamily="18" charset="0"/>
              </a:rPr>
              <a:t>I, neighbor Bill</a:t>
            </a:r>
            <a:endParaRPr lang="en-US" altLang="zh-CN" sz="24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4" name="文本框 21"/>
          <p:cNvSpPr txBox="1"/>
          <p:nvPr/>
        </p:nvSpPr>
        <p:spPr>
          <a:xfrm>
            <a:off x="6984480" y="1127539"/>
            <a:ext cx="2165350"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rPr>
              <a:t>In the garden, in Bill’s house</a:t>
            </a:r>
            <a:endParaRPr lang="en-US" altLang="zh-CN" sz="2000" b="1" dirty="0">
              <a:solidFill>
                <a:schemeClr val="bg1">
                  <a:lumMod val="75000"/>
                  <a:lumOff val="25000"/>
                </a:schemeClr>
              </a:solidFill>
              <a:latin typeface="Times New Roman" panose="02020603050405020304" pitchFamily="18" charset="0"/>
              <a:cs typeface="Times New Roman" panose="02020603050405020304" pitchFamily="18" charset="0"/>
            </a:endParaRPr>
          </a:p>
        </p:txBody>
      </p:sp>
      <p:sp>
        <p:nvSpPr>
          <p:cNvPr id="35" name="文本框 22"/>
          <p:cNvSpPr txBox="1"/>
          <p:nvPr/>
        </p:nvSpPr>
        <p:spPr>
          <a:xfrm>
            <a:off x="7692469" y="2918471"/>
            <a:ext cx="2818787"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eaLnBrk="1" fontAlgn="auto" hangingPunct="1">
              <a:spcBef>
                <a:spcPts val="0"/>
              </a:spcBef>
              <a:spcAft>
                <a:spcPts val="0"/>
              </a:spcAft>
              <a:defRPr/>
            </a:pPr>
            <a:r>
              <a:rPr lang="en-US" altLang="zh-CN" sz="2400" b="1" kern="0" dirty="0">
                <a:solidFill>
                  <a:schemeClr val="bg1"/>
                </a:solidFill>
                <a:latin typeface="Times New Roman" panose="02020603050405020304" pitchFamily="18" charset="0"/>
                <a:cs typeface="Times New Roman" panose="02020603050405020304" pitchFamily="18" charset="0"/>
              </a:rPr>
              <a:t> seventh birthday, one day, one snowy morning</a:t>
            </a:r>
            <a:endParaRPr lang="en-US" altLang="zh-CN" sz="2400" b="1" kern="0" dirty="0">
              <a:solidFill>
                <a:schemeClr val="bg1"/>
              </a:solidFill>
              <a:latin typeface="Times New Roman" panose="02020603050405020304" pitchFamily="18" charset="0"/>
              <a:cs typeface="Times New Roman" panose="02020603050405020304" pitchFamily="18" charset="0"/>
            </a:endParaRPr>
          </a:p>
        </p:txBody>
      </p:sp>
      <p:sp>
        <p:nvSpPr>
          <p:cNvPr id="36" name="文本框 23"/>
          <p:cNvSpPr txBox="1"/>
          <p:nvPr/>
        </p:nvSpPr>
        <p:spPr>
          <a:xfrm>
            <a:off x="6067151" y="5345740"/>
            <a:ext cx="3971431" cy="7694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eaLnBrk="1" fontAlgn="auto" hangingPunct="1">
              <a:spcBef>
                <a:spcPts val="0"/>
              </a:spcBef>
              <a:spcAft>
                <a:spcPts val="0"/>
              </a:spcAft>
              <a:defRPr/>
            </a:pPr>
            <a:r>
              <a:rPr lang="en-US" altLang="zh-CN" sz="2200" b="1" kern="0" dirty="0">
                <a:solidFill>
                  <a:srgbClr val="0000FF"/>
                </a:solidFill>
                <a:latin typeface="Times New Roman" panose="02020603050405020304" pitchFamily="18" charset="0"/>
                <a:cs typeface="Times New Roman" panose="02020603050405020304" pitchFamily="18" charset="0"/>
              </a:rPr>
              <a:t>The author expected to adopt his neighbor Bill as his grandpa.</a:t>
            </a:r>
            <a:endParaRPr lang="en-US" altLang="zh-CN" sz="2200" b="1" kern="0" dirty="0">
              <a:solidFill>
                <a:srgbClr val="0000FF"/>
              </a:solidFill>
              <a:latin typeface="Times New Roman" panose="02020603050405020304" pitchFamily="18" charset="0"/>
              <a:cs typeface="Times New Roman" panose="02020603050405020304" pitchFamily="18" charset="0"/>
            </a:endParaRPr>
          </a:p>
        </p:txBody>
      </p:sp>
      <p:sp>
        <p:nvSpPr>
          <p:cNvPr id="37" name="文本框 24"/>
          <p:cNvSpPr txBox="1"/>
          <p:nvPr/>
        </p:nvSpPr>
        <p:spPr>
          <a:xfrm>
            <a:off x="1003586" y="2757970"/>
            <a:ext cx="2596864" cy="163121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eaLnBrk="1" fontAlgn="auto" hangingPunct="1">
              <a:spcBef>
                <a:spcPts val="0"/>
              </a:spcBef>
              <a:spcAft>
                <a:spcPts val="0"/>
              </a:spcAft>
              <a:defRPr/>
            </a:pPr>
            <a:r>
              <a:rPr lang="en-US" altLang="zh-CN" sz="2000" b="1" kern="0" dirty="0">
                <a:solidFill>
                  <a:srgbClr val="0000FF"/>
                </a:solidFill>
                <a:latin typeface="Times New Roman" panose="02020603050405020304" pitchFamily="18" charset="0"/>
                <a:cs typeface="Times New Roman" panose="02020603050405020304" pitchFamily="18" charset="0"/>
              </a:rPr>
              <a:t>The author asked Bill if he could be adopted as his grandpa. Could he learn to drive the lawn tractor? </a:t>
            </a:r>
            <a:endParaRPr lang="en-US" altLang="zh-CN" sz="2000" b="1" kern="0" dirty="0">
              <a:solidFill>
                <a:srgbClr val="0000FF"/>
              </a:solidFill>
              <a:latin typeface="Times New Roman" panose="02020603050405020304" pitchFamily="18" charset="0"/>
              <a:cs typeface="Times New Roman" panose="02020603050405020304" pitchFamily="18" charset="0"/>
            </a:endParaRPr>
          </a:p>
        </p:txBody>
      </p:sp>
      <p:sp>
        <p:nvSpPr>
          <p:cNvPr id="38" name="文本框 25"/>
          <p:cNvSpPr txBox="1"/>
          <p:nvPr/>
        </p:nvSpPr>
        <p:spPr>
          <a:xfrm>
            <a:off x="1528013" y="4773512"/>
            <a:ext cx="2693987" cy="1631216"/>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eaLnBrk="1" fontAlgn="auto" hangingPunct="1">
              <a:spcBef>
                <a:spcPts val="0"/>
              </a:spcBef>
              <a:spcAft>
                <a:spcPts val="0"/>
              </a:spcAft>
              <a:defRPr/>
            </a:pPr>
            <a:r>
              <a:rPr lang="en-US" altLang="zh-CN" sz="2000" b="1" kern="0" dirty="0">
                <a:solidFill>
                  <a:sysClr val="windowText" lastClr="000000"/>
                </a:solidFill>
                <a:latin typeface="Times New Roman" panose="02020603050405020304" pitchFamily="18" charset="0"/>
                <a:cs typeface="Times New Roman" panose="02020603050405020304" pitchFamily="18" charset="0"/>
              </a:rPr>
              <a:t>Because they had a lot in common, they were both lonely and anxious. It was a wonderful connection.</a:t>
            </a:r>
            <a:endParaRPr lang="en-US" altLang="zh-CN" sz="2000" b="1" kern="0" dirty="0">
              <a:solidFill>
                <a:sysClr val="windowText" lastClr="000000"/>
              </a:solidFill>
              <a:latin typeface="Times New Roman" panose="02020603050405020304" pitchFamily="18" charset="0"/>
              <a:cs typeface="Times New Roman" panose="02020603050405020304" pitchFamily="18" charset="0"/>
            </a:endParaRPr>
          </a:p>
        </p:txBody>
      </p:sp>
      <p:sp>
        <p:nvSpPr>
          <p:cNvPr id="39" name="Rounded Rectangle 7"/>
          <p:cNvSpPr>
            <a:spLocks noChangeArrowheads="1"/>
          </p:cNvSpPr>
          <p:nvPr/>
        </p:nvSpPr>
        <p:spPr bwMode="auto">
          <a:xfrm>
            <a:off x="4036368" y="1854367"/>
            <a:ext cx="3632663" cy="3233110"/>
          </a:xfrm>
          <a:prstGeom prst="roundRect">
            <a:avLst>
              <a:gd name="adj" fmla="val 16667"/>
            </a:avLst>
          </a:prstGeom>
        </p:spPr>
        <p:style>
          <a:lnRef idx="1">
            <a:schemeClr val="accent4"/>
          </a:lnRef>
          <a:fillRef idx="3">
            <a:schemeClr val="accent4"/>
          </a:fillRef>
          <a:effectRef idx="2">
            <a:schemeClr val="accent4"/>
          </a:effectRef>
          <a:fontRef idx="minor">
            <a:schemeClr val="lt1"/>
          </a:fontRef>
        </p:style>
        <p:txBody>
          <a:bodyPr lIns="86360" tIns="43180" rIns="86360" bIns="43180" anchor="ctr"/>
          <a:lstStyle/>
          <a:p>
            <a:pPr eaLnBrk="1" fontAlgn="auto" hangingPunct="1">
              <a:spcBef>
                <a:spcPts val="0"/>
              </a:spcBef>
              <a:spcAft>
                <a:spcPts val="0"/>
              </a:spcAft>
              <a:buFont typeface="Arial" panose="020B0604020202020204" pitchFamily="34" charset="0"/>
              <a:buNone/>
              <a:defRPr/>
            </a:pPr>
            <a:r>
              <a:rPr lang="en-US" altLang="zh-CN" sz="2000" b="1" kern="0" dirty="0">
                <a:solidFill>
                  <a:srgbClr val="FF0000"/>
                </a:solidFill>
                <a:latin typeface="Times New Roman" panose="02020603050405020304" pitchFamily="18" charset="0"/>
                <a:cs typeface="Times New Roman" panose="02020603050405020304" pitchFamily="18" charset="0"/>
              </a:rPr>
              <a:t>Main idea: the author had a good relationship with his neighbor Bill, they had a lot in common and Bill promised to teach him to drive the lawn tractor. He  desired to take  the old lonely neighbor Bill as his grandpa, something unexpected about the fence happened accidently.</a:t>
            </a:r>
            <a:endParaRPr lang="en-US" altLang="zh-CN" sz="20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ox(in)">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ox(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ox(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box(in)">
                                      <p:cBhvr>
                                        <p:cTn id="32" dur="2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ox(in)">
                                      <p:cBhvr>
                                        <p:cTn id="37" dur="2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20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ox(in)">
                                      <p:cBhvr>
                                        <p:cTn id="47" dur="20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ox(in)">
                                      <p:cBhvr>
                                        <p:cTn id="52" dur="20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20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box(in)">
                                      <p:cBhvr>
                                        <p:cTn id="62" dur="20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ox(in)">
                                      <p:cBhvr>
                                        <p:cTn id="67" dur="2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box(in)">
                                      <p:cBhvr>
                                        <p:cTn id="72" dur="20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box(in)">
                                      <p:cBhvr>
                                        <p:cTn id="77" dur="20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ox(in)">
                                      <p:cBhvr>
                                        <p:cTn id="8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animBg="1"/>
      <p:bldP spid="31" grpId="0"/>
      <p:bldP spid="32" grpId="0" animBg="1"/>
      <p:bldP spid="33" grpId="0" bldLvl="0" animBg="1"/>
      <p:bldP spid="34" grpId="0" bldLvl="0" animBg="1"/>
      <p:bldP spid="35" grpId="0" bldLvl="0" animBg="1"/>
      <p:bldP spid="36" grpId="0" bldLvl="0" animBg="1"/>
      <p:bldP spid="37" grpId="0" bldLvl="0" animBg="1"/>
      <p:bldP spid="38" grpId="0" bldLvl="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928542" y="1521015"/>
            <a:ext cx="371646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600" b="1" dirty="0">
                <a:solidFill>
                  <a:srgbClr val="FF3300"/>
                </a:solidFill>
                <a:latin typeface="Times New Roman" panose="02020603050405020304" pitchFamily="18" charset="0"/>
                <a:cs typeface="Times New Roman" panose="02020603050405020304" pitchFamily="18" charset="0"/>
              </a:rPr>
              <a:t>How did the author feel?</a:t>
            </a:r>
            <a:endParaRPr lang="en-US" altLang="zh-CN" sz="2600" b="1" dirty="0">
              <a:solidFill>
                <a:srgbClr val="FF3300"/>
              </a:solidFill>
              <a:latin typeface="Times New Roman" panose="02020603050405020304" pitchFamily="18" charset="0"/>
              <a:cs typeface="Times New Roman" panose="02020603050405020304" pitchFamily="18" charset="0"/>
            </a:endParaRPr>
          </a:p>
        </p:txBody>
      </p:sp>
      <p:sp>
        <p:nvSpPr>
          <p:cNvPr id="3" name="Text Box 5"/>
          <p:cNvSpPr txBox="1">
            <a:spLocks noChangeArrowheads="1"/>
          </p:cNvSpPr>
          <p:nvPr/>
        </p:nvSpPr>
        <p:spPr bwMode="auto">
          <a:xfrm>
            <a:off x="3767863" y="2669565"/>
            <a:ext cx="1507758"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lonely</a:t>
            </a:r>
            <a:endParaRPr lang="en-US" altLang="zh-CN" sz="2400" b="1" dirty="0">
              <a:latin typeface="Calibri" panose="020F0502020204030204" pitchFamily="34" charset="0"/>
              <a:cs typeface="Arial" panose="020B0604020202020204" pitchFamily="34" charset="0"/>
            </a:endParaRPr>
          </a:p>
        </p:txBody>
      </p:sp>
      <p:sp>
        <p:nvSpPr>
          <p:cNvPr id="4" name="AutoShape 6"/>
          <p:cNvSpPr>
            <a:spLocks noChangeArrowheads="1"/>
          </p:cNvSpPr>
          <p:nvPr/>
        </p:nvSpPr>
        <p:spPr bwMode="auto">
          <a:xfrm>
            <a:off x="2390695" y="2744076"/>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 name="Text Box 7"/>
          <p:cNvSpPr txBox="1">
            <a:spLocks noChangeArrowheads="1"/>
          </p:cNvSpPr>
          <p:nvPr/>
        </p:nvSpPr>
        <p:spPr bwMode="auto">
          <a:xfrm>
            <a:off x="6534501" y="2669636"/>
            <a:ext cx="139161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anxious</a:t>
            </a:r>
            <a:endParaRPr lang="en-US" altLang="zh-CN" sz="2400" dirty="0">
              <a:latin typeface="Arial Black" panose="020B0A04020102020204" pitchFamily="34" charset="0"/>
            </a:endParaRPr>
          </a:p>
        </p:txBody>
      </p:sp>
      <p:sp>
        <p:nvSpPr>
          <p:cNvPr id="6" name="AutoShape 8"/>
          <p:cNvSpPr>
            <a:spLocks noChangeArrowheads="1"/>
          </p:cNvSpPr>
          <p:nvPr/>
        </p:nvSpPr>
        <p:spPr bwMode="auto">
          <a:xfrm>
            <a:off x="5599236" y="2764152"/>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Text Box 9"/>
          <p:cNvSpPr txBox="1">
            <a:spLocks noChangeArrowheads="1"/>
          </p:cNvSpPr>
          <p:nvPr/>
        </p:nvSpPr>
        <p:spPr bwMode="auto">
          <a:xfrm>
            <a:off x="9249880" y="2688893"/>
            <a:ext cx="1391613"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friendly</a:t>
            </a:r>
            <a:endParaRPr lang="en-US" altLang="zh-CN" sz="2400" b="1" dirty="0">
              <a:latin typeface="Calibri" panose="020F0502020204030204" pitchFamily="34" charset="0"/>
              <a:cs typeface="Arial" panose="020B0604020202020204" pitchFamily="34" charset="0"/>
            </a:endParaRPr>
          </a:p>
        </p:txBody>
      </p:sp>
      <p:sp>
        <p:nvSpPr>
          <p:cNvPr id="8" name="AutoShape 10"/>
          <p:cNvSpPr>
            <a:spLocks noChangeArrowheads="1"/>
          </p:cNvSpPr>
          <p:nvPr/>
        </p:nvSpPr>
        <p:spPr bwMode="auto">
          <a:xfrm>
            <a:off x="8146467" y="2781188"/>
            <a:ext cx="792162"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Text Box 11"/>
          <p:cNvSpPr txBox="1">
            <a:spLocks noChangeArrowheads="1"/>
          </p:cNvSpPr>
          <p:nvPr/>
        </p:nvSpPr>
        <p:spPr bwMode="auto">
          <a:xfrm flipH="1">
            <a:off x="7139133" y="3707443"/>
            <a:ext cx="324073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400" b="1">
                <a:latin typeface="Calibri" panose="020F0502020204030204" pitchFamily="34" charset="0"/>
                <a:ea typeface="宋体" panose="02010600030101010101" pitchFamily="2" charset="-122"/>
                <a:cs typeface="Arial" panose="020B0604020202020204" pitchFamily="34" charset="0"/>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solidFill>
                  <a:srgbClr val="000000"/>
                </a:solidFill>
              </a:rPr>
              <a:t>Passionate/grateful</a:t>
            </a:r>
            <a:endParaRPr lang="en-US" altLang="zh-CN" dirty="0">
              <a:solidFill>
                <a:srgbClr val="000000"/>
              </a:solidFill>
            </a:endParaRPr>
          </a:p>
        </p:txBody>
      </p:sp>
      <p:sp>
        <p:nvSpPr>
          <p:cNvPr id="25" name="AutoShape 8"/>
          <p:cNvSpPr>
            <a:spLocks noChangeArrowheads="1"/>
          </p:cNvSpPr>
          <p:nvPr/>
        </p:nvSpPr>
        <p:spPr bwMode="auto">
          <a:xfrm>
            <a:off x="544005" y="3818805"/>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6" name="Text Box 9"/>
          <p:cNvSpPr txBox="1">
            <a:spLocks noChangeArrowheads="1"/>
          </p:cNvSpPr>
          <p:nvPr/>
        </p:nvSpPr>
        <p:spPr bwMode="auto">
          <a:xfrm>
            <a:off x="544005" y="2748183"/>
            <a:ext cx="1712646"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latin typeface="Calibri" panose="020F0502020204030204" pitchFamily="34" charset="0"/>
                <a:cs typeface="Arial" panose="020B0604020202020204" pitchFamily="34" charset="0"/>
              </a:rPr>
              <a:t>chatterbox</a:t>
            </a:r>
            <a:endParaRPr lang="en-US" altLang="zh-CN" sz="2400" b="1" dirty="0">
              <a:latin typeface="Calibri" panose="020F0502020204030204" pitchFamily="34" charset="0"/>
              <a:cs typeface="Arial" panose="020B0604020202020204" pitchFamily="34" charset="0"/>
            </a:endParaRPr>
          </a:p>
        </p:txBody>
      </p:sp>
      <p:grpSp>
        <p:nvGrpSpPr>
          <p:cNvPr id="27" name="组合 26"/>
          <p:cNvGrpSpPr/>
          <p:nvPr/>
        </p:nvGrpSpPr>
        <p:grpSpPr>
          <a:xfrm>
            <a:off x="1021058" y="268342"/>
            <a:ext cx="8660339" cy="596296"/>
            <a:chOff x="975709" y="3879"/>
            <a:chExt cx="8660339" cy="596296"/>
          </a:xfrm>
        </p:grpSpPr>
        <p:sp>
          <p:nvSpPr>
            <p:cNvPr id="28"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29" name="组合 28"/>
            <p:cNvGrpSpPr/>
            <p:nvPr/>
          </p:nvGrpSpPr>
          <p:grpSpPr>
            <a:xfrm>
              <a:off x="975709" y="3879"/>
              <a:ext cx="2417181" cy="596296"/>
              <a:chOff x="975709" y="3879"/>
              <a:chExt cx="2417181" cy="596296"/>
            </a:xfrm>
          </p:grpSpPr>
          <p:pic>
            <p:nvPicPr>
              <p:cNvPr id="3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2" name="文本框 31"/>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33" name="文本框 32"/>
          <p:cNvSpPr txBox="1"/>
          <p:nvPr/>
        </p:nvSpPr>
        <p:spPr>
          <a:xfrm>
            <a:off x="1557751" y="3801073"/>
            <a:ext cx="17462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r>
              <a:rPr lang="en-US" altLang="zh-CN" sz="2400" b="1" dirty="0">
                <a:solidFill>
                  <a:schemeClr val="tx1"/>
                </a:solidFill>
                <a:latin typeface="Calibri" panose="020F0502020204030204" pitchFamily="34" charset="0"/>
                <a:cs typeface="Arial" panose="020B0604020202020204" pitchFamily="34" charset="0"/>
              </a:rPr>
              <a:t>expecting</a:t>
            </a:r>
            <a:endParaRPr lang="en-US" altLang="zh-CN" sz="2400" b="1" dirty="0">
              <a:solidFill>
                <a:schemeClr val="tx1"/>
              </a:solidFill>
              <a:latin typeface="Calibri" panose="020F0502020204030204" pitchFamily="34" charset="0"/>
              <a:cs typeface="Arial" panose="020B0604020202020204" pitchFamily="34" charset="0"/>
            </a:endParaRPr>
          </a:p>
        </p:txBody>
      </p:sp>
      <p:sp>
        <p:nvSpPr>
          <p:cNvPr id="34" name="AutoShape 8"/>
          <p:cNvSpPr>
            <a:spLocks noChangeArrowheads="1"/>
          </p:cNvSpPr>
          <p:nvPr/>
        </p:nvSpPr>
        <p:spPr bwMode="auto">
          <a:xfrm>
            <a:off x="3474512" y="3799004"/>
            <a:ext cx="792163" cy="377825"/>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5" name="AutoShape 8"/>
          <p:cNvSpPr>
            <a:spLocks noChangeArrowheads="1"/>
          </p:cNvSpPr>
          <p:nvPr/>
        </p:nvSpPr>
        <p:spPr bwMode="auto">
          <a:xfrm>
            <a:off x="6309608" y="3873137"/>
            <a:ext cx="733673" cy="330710"/>
          </a:xfrm>
          <a:prstGeom prst="rightArrow">
            <a:avLst>
              <a:gd name="adj1" fmla="val 50000"/>
              <a:gd name="adj2" fmla="val 39312"/>
            </a:avLst>
          </a:prstGeom>
          <a:solidFill>
            <a:schemeClr val="accent1"/>
          </a:solidFill>
          <a:ln w="9525">
            <a:solidFill>
              <a:schemeClr val="tx1"/>
            </a:solidFill>
            <a:miter lim="800000"/>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37" name="Text Box 7"/>
          <p:cNvSpPr txBox="1">
            <a:spLocks noChangeArrowheads="1"/>
          </p:cNvSpPr>
          <p:nvPr/>
        </p:nvSpPr>
        <p:spPr bwMode="auto">
          <a:xfrm>
            <a:off x="4560742" y="3776884"/>
            <a:ext cx="1321652" cy="461665"/>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000000"/>
                </a:solidFill>
                <a:latin typeface="Calibri" panose="020F0502020204030204" pitchFamily="34" charset="0"/>
                <a:cs typeface="Arial" panose="020B0604020202020204" pitchFamily="34" charset="0"/>
              </a:rPr>
              <a:t>eager</a:t>
            </a:r>
            <a:endParaRPr lang="en-US" altLang="zh-CN" sz="2400" b="1" dirty="0">
              <a:solidFill>
                <a:srgbClr val="000000"/>
              </a:solidFill>
              <a:latin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linds(horizont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linds(horizont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additive="base">
                                        <p:cTn id="65" dur="500" fill="hold"/>
                                        <p:tgtEl>
                                          <p:spTgt spid="34"/>
                                        </p:tgtEl>
                                        <p:attrNameLst>
                                          <p:attrName>ppt_x</p:attrName>
                                        </p:attrNameLst>
                                      </p:cBhvr>
                                      <p:tavLst>
                                        <p:tav tm="0">
                                          <p:val>
                                            <p:strVal val="#ppt_x"/>
                                          </p:val>
                                        </p:tav>
                                        <p:tav tm="100000">
                                          <p:val>
                                            <p:strVal val="#ppt_x"/>
                                          </p:val>
                                        </p:tav>
                                      </p:tavLst>
                                    </p:anim>
                                    <p:anim calcmode="lin" valueType="num">
                                      <p:cBhvr additive="base">
                                        <p:cTn id="6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blinds(horizontal)">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25" grpId="0" animBg="1"/>
      <p:bldP spid="26" grpId="0" animBg="1"/>
      <p:bldP spid="33" grpId="0" animBg="1"/>
      <p:bldP spid="34" grpId="0" animBg="1"/>
      <p:bldP spid="35"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p:cNvSpPr txBox="1">
            <a:spLocks noChangeArrowheads="1"/>
          </p:cNvSpPr>
          <p:nvPr/>
        </p:nvSpPr>
        <p:spPr bwMode="auto">
          <a:xfrm>
            <a:off x="1041975" y="672489"/>
            <a:ext cx="9001156" cy="365640"/>
          </a:xfrm>
          <a:prstGeom prst="rect">
            <a:avLst/>
          </a:prstGeom>
          <a:solidFill>
            <a:srgbClr val="FFFF00"/>
          </a:solidFill>
          <a:ln w="9525">
            <a:solidFill>
              <a:srgbClr val="FF0000"/>
            </a:solidFill>
            <a:miter lim="800000"/>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Aft>
                <a:spcPts val="450"/>
              </a:spcAft>
            </a:pPr>
            <a:r>
              <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Make predictions with the help of given detailed information</a:t>
            </a:r>
            <a:endParaRPr lang="en-US" altLang="zh-CN" sz="20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aphicFrame>
        <p:nvGraphicFramePr>
          <p:cNvPr id="9" name="表格 8"/>
          <p:cNvGraphicFramePr>
            <a:graphicFrameLocks noGrp="1"/>
          </p:cNvGraphicFramePr>
          <p:nvPr/>
        </p:nvGraphicFramePr>
        <p:xfrm>
          <a:off x="654063" y="1112225"/>
          <a:ext cx="10905138" cy="5398985"/>
        </p:xfrm>
        <a:graphic>
          <a:graphicData uri="http://schemas.openxmlformats.org/drawingml/2006/table">
            <a:tbl>
              <a:tblPr firstRow="1" bandRow="1">
                <a:tableStyleId>{16D9F66E-5EB9-4882-86FB-DCBF35E3C3E4}</a:tableStyleId>
              </a:tblPr>
              <a:tblGrid>
                <a:gridCol w="409192"/>
                <a:gridCol w="2044154"/>
                <a:gridCol w="3239729"/>
                <a:gridCol w="2736057"/>
                <a:gridCol w="2476006"/>
              </a:tblGrid>
              <a:tr h="900137">
                <a:tc rowSpan="6">
                  <a:txBody>
                    <a:bodyPr/>
                    <a:lstStyle/>
                    <a:p>
                      <a:r>
                        <a:rPr lang="zh-CN" altLang="en-US" sz="2000" dirty="0">
                          <a:solidFill>
                            <a:srgbClr val="FF0701"/>
                          </a:solidFill>
                        </a:rPr>
                        <a:t>三条线</a:t>
                      </a:r>
                      <a:endParaRPr lang="zh-CN" altLang="en-US" sz="2000" dirty="0">
                        <a:solidFill>
                          <a:srgbClr val="FF0701"/>
                        </a:solidFill>
                      </a:endParaRPr>
                    </a:p>
                  </a:txBody>
                  <a:tcPr marL="91427" marR="91427" marT="45716" marB="45716"/>
                </a:tc>
                <a:tc>
                  <a:txBody>
                    <a:bodyPr/>
                    <a:lstStyle/>
                    <a:p>
                      <a:r>
                        <a:rPr lang="zh-CN" altLang="en-US" sz="2000" dirty="0"/>
                        <a:t>时空线（明线）</a:t>
                      </a:r>
                      <a:endParaRPr lang="en-US" altLang="zh-CN" sz="2000" dirty="0"/>
                    </a:p>
                    <a:p>
                      <a:r>
                        <a:rPr lang="en-US" altLang="zh-CN" sz="2000" dirty="0"/>
                        <a:t>Time &amp; Place</a:t>
                      </a:r>
                      <a:endParaRPr lang="en-US" altLang="zh-CN" sz="2000" dirty="0"/>
                    </a:p>
                    <a:p>
                      <a:r>
                        <a:rPr lang="en-US" altLang="zh-CN" sz="2000" dirty="0"/>
                        <a:t>(setting)</a:t>
                      </a:r>
                      <a:endParaRPr lang="zh-CN" altLang="en-US" sz="2000" dirty="0"/>
                    </a:p>
                  </a:txBody>
                  <a:tcPr marL="91427" marR="91427" marT="45716" marB="45716"/>
                </a:tc>
                <a:tc>
                  <a:txBody>
                    <a:bodyPr/>
                    <a:lstStyle/>
                    <a:p>
                      <a:r>
                        <a:rPr lang="zh-CN" altLang="en-US" sz="2000" dirty="0"/>
                        <a:t>情节线</a:t>
                      </a:r>
                      <a:endParaRPr lang="en-US" altLang="zh-CN" sz="2000" dirty="0"/>
                    </a:p>
                    <a:p>
                      <a:r>
                        <a:rPr lang="en-US" altLang="zh-CN" sz="2000" dirty="0">
                          <a:solidFill>
                            <a:srgbClr val="FF0701"/>
                          </a:solidFill>
                        </a:rPr>
                        <a:t>(Plot</a:t>
                      </a:r>
                      <a:r>
                        <a:rPr lang="zh-CN" altLang="en-US" sz="2000" dirty="0">
                          <a:solidFill>
                            <a:srgbClr val="FF0701"/>
                          </a:solidFill>
                        </a:rPr>
                        <a:t>明线</a:t>
                      </a:r>
                      <a:r>
                        <a:rPr lang="en-US" altLang="zh-CN" sz="2000" dirty="0">
                          <a:solidFill>
                            <a:srgbClr val="FF0701"/>
                          </a:solidFill>
                        </a:rPr>
                        <a:t>)</a:t>
                      </a:r>
                      <a:endParaRPr lang="zh-CN" altLang="en-US" sz="2000" dirty="0">
                        <a:solidFill>
                          <a:srgbClr val="FF0701"/>
                        </a:solidFill>
                      </a:endParaRPr>
                    </a:p>
                  </a:txBody>
                  <a:tcPr marL="91427" marR="91427" marT="45716" marB="45716"/>
                </a:tc>
                <a:tc>
                  <a:txBody>
                    <a:bodyPr/>
                    <a:lstStyle/>
                    <a:p>
                      <a:r>
                        <a:rPr lang="zh-CN" altLang="en-US" sz="2000" dirty="0"/>
                        <a:t>情感线  </a:t>
                      </a:r>
                      <a:endParaRPr lang="en-US" altLang="zh-CN" sz="2000" dirty="0"/>
                    </a:p>
                    <a:p>
                      <a:r>
                        <a:rPr lang="en-US" altLang="zh-CN" sz="2000" dirty="0">
                          <a:solidFill>
                            <a:srgbClr val="FF0701"/>
                          </a:solidFill>
                        </a:rPr>
                        <a:t>(Mood</a:t>
                      </a:r>
                      <a:r>
                        <a:rPr lang="zh-CN" altLang="en-US" sz="2000" dirty="0">
                          <a:solidFill>
                            <a:srgbClr val="FF0701"/>
                          </a:solidFill>
                        </a:rPr>
                        <a:t>暗线</a:t>
                      </a:r>
                      <a:r>
                        <a:rPr lang="en-US" altLang="zh-CN" sz="2000" dirty="0">
                          <a:solidFill>
                            <a:srgbClr val="FF0701"/>
                          </a:solidFill>
                        </a:rPr>
                        <a:t>) (author)</a:t>
                      </a:r>
                      <a:endParaRPr lang="zh-CN" altLang="en-US" sz="2000" dirty="0">
                        <a:solidFill>
                          <a:srgbClr val="FF0701"/>
                        </a:solidFill>
                      </a:endParaRPr>
                    </a:p>
                  </a:txBody>
                  <a:tcPr marL="91427" marR="91427" marT="45716" marB="45716"/>
                </a:tc>
                <a:tc>
                  <a:txBody>
                    <a:bodyPr/>
                    <a:lstStyle/>
                    <a:p>
                      <a:r>
                        <a:rPr lang="zh-CN" altLang="en-US" sz="2000" dirty="0"/>
                        <a:t>情感线  </a:t>
                      </a:r>
                      <a:endParaRPr lang="en-US" altLang="zh-CN" sz="2000" dirty="0"/>
                    </a:p>
                    <a:p>
                      <a:r>
                        <a:rPr lang="en-US" altLang="zh-CN" sz="2000" dirty="0">
                          <a:solidFill>
                            <a:srgbClr val="FF0701"/>
                          </a:solidFill>
                        </a:rPr>
                        <a:t>(Mood</a:t>
                      </a:r>
                      <a:r>
                        <a:rPr lang="zh-CN" altLang="en-US" sz="2000" dirty="0">
                          <a:solidFill>
                            <a:srgbClr val="FF0701"/>
                          </a:solidFill>
                        </a:rPr>
                        <a:t>暗线</a:t>
                      </a:r>
                      <a:r>
                        <a:rPr lang="en-US" altLang="zh-CN" sz="2000" dirty="0">
                          <a:solidFill>
                            <a:srgbClr val="FF0701"/>
                          </a:solidFill>
                        </a:rPr>
                        <a:t>) (neighbor Bill)</a:t>
                      </a:r>
                      <a:endParaRPr lang="zh-CN" altLang="en-US" sz="2000" dirty="0">
                        <a:solidFill>
                          <a:srgbClr val="FF0701"/>
                        </a:solidFill>
                      </a:endParaRPr>
                    </a:p>
                  </a:txBody>
                  <a:tcPr marL="91427" marR="91427" marT="45716" marB="45716"/>
                </a:tc>
              </a:tr>
              <a:tr h="1170180">
                <a:tc vMerge="1">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rgbClr val="FF0000"/>
                          </a:solidFill>
                        </a:rPr>
                        <a:t>On my seventh birthday,</a:t>
                      </a:r>
                      <a:r>
                        <a:rPr kumimoji="0" lang="en-US" altLang="zh-CN" sz="2000" b="1" i="0" u="none" strike="noStrike" kern="1200" cap="none" spc="0" normalizeH="0" baseline="0" noProof="0" dirty="0">
                          <a:ln>
                            <a:noFill/>
                          </a:ln>
                          <a:solidFill>
                            <a:srgbClr val="FF0000"/>
                          </a:solidFill>
                          <a:effectLst/>
                          <a:uLnTx/>
                          <a:uFillTx/>
                          <a:latin typeface="Comic Sans MS Regular" panose="030F0902030302020204" charset="0"/>
                          <a:ea typeface="微软雅黑" panose="020B0503020204020204" pitchFamily="34" charset="-122"/>
                          <a:cs typeface="Comic Sans MS Regular" panose="030F0902030302020204" charset="0"/>
                          <a:sym typeface="Arial" panose="020B0604020202020204" pitchFamily="34" charset="0"/>
                        </a:rPr>
                        <a:t> </a:t>
                      </a:r>
                      <a:r>
                        <a:rPr lang="en-US" altLang="zh-CN" sz="2000" b="1" kern="1200" noProof="0" dirty="0">
                          <a:solidFill>
                            <a:srgbClr val="FF0000"/>
                          </a:solidFill>
                          <a:latin typeface="+mn-lt"/>
                          <a:ea typeface="+mn-ea"/>
                          <a:cs typeface="+mn-cs"/>
                          <a:sym typeface="Arial" panose="020B0604020202020204" pitchFamily="34" charset="0"/>
                        </a:rPr>
                        <a:t>someday</a:t>
                      </a:r>
                      <a:endParaRPr lang="en-US" altLang="zh-CN" sz="2000" b="1" kern="1200" noProof="0" dirty="0">
                        <a:solidFill>
                          <a:srgbClr val="FF0000"/>
                        </a:solidFill>
                        <a:latin typeface="+mn-lt"/>
                        <a:ea typeface="+mn-ea"/>
                        <a:cs typeface="+mn-cs"/>
                        <a:sym typeface="Arial" panose="020B0604020202020204" pitchFamily="34" charset="0"/>
                      </a:endParaRPr>
                    </a:p>
                    <a:p>
                      <a:r>
                        <a:rPr lang="en-US" altLang="zh-CN" sz="2000" b="1" dirty="0">
                          <a:solidFill>
                            <a:srgbClr val="FF0000"/>
                          </a:solidFill>
                        </a:rPr>
                        <a:t>One snowy morning</a:t>
                      </a:r>
                      <a:endParaRPr lang="en-US" altLang="zh-CN" sz="2000" b="1" dirty="0">
                        <a:solidFill>
                          <a:srgbClr val="FF0000"/>
                        </a:solidFill>
                      </a:endParaRPr>
                    </a:p>
                  </a:txBody>
                  <a:tcPr marL="91427" marR="91427" marT="45716" marB="45716"/>
                </a:tc>
                <a:tc>
                  <a:txBody>
                    <a:bodyPr/>
                    <a:lstStyle/>
                    <a:p>
                      <a:r>
                        <a:rPr lang="en-US" altLang="zh-CN" sz="2000" b="1" dirty="0"/>
                        <a:t>Opening (</a:t>
                      </a:r>
                      <a:r>
                        <a:rPr lang="zh-CN" altLang="en-US" sz="2000" b="1" dirty="0"/>
                        <a:t>起）</a:t>
                      </a:r>
                      <a:endParaRPr lang="en-US" altLang="zh-CN" sz="2000" b="1" dirty="0"/>
                    </a:p>
                    <a:p>
                      <a:r>
                        <a:rPr lang="en-US" altLang="zh-CN" sz="2000" b="1" dirty="0">
                          <a:solidFill>
                            <a:srgbClr val="0000FF"/>
                          </a:solidFill>
                        </a:rPr>
                        <a:t>inciting</a:t>
                      </a:r>
                      <a:r>
                        <a:rPr lang="en-US" altLang="zh-CN" sz="2000" b="1" baseline="0" dirty="0">
                          <a:solidFill>
                            <a:srgbClr val="0000FF"/>
                          </a:solidFill>
                        </a:rPr>
                        <a:t> incident(</a:t>
                      </a:r>
                      <a:r>
                        <a:rPr lang="zh-CN" altLang="en-US" sz="2000" b="1" baseline="0" dirty="0">
                          <a:solidFill>
                            <a:srgbClr val="0000FF"/>
                          </a:solidFill>
                        </a:rPr>
                        <a:t>引发事件）</a:t>
                      </a:r>
                      <a:endParaRPr lang="zh-CN" altLang="en-US" sz="2000" b="1" dirty="0">
                        <a:solidFill>
                          <a:srgbClr val="0000FF"/>
                        </a:solidFill>
                      </a:endParaRPr>
                    </a:p>
                  </a:txBody>
                  <a:tcPr marL="91427" marR="91427" marT="45716" marB="45716"/>
                </a:tc>
                <a:tc>
                  <a:txBody>
                    <a:bodyPr/>
                    <a:lstStyle/>
                    <a:p>
                      <a:r>
                        <a:rPr lang="en-US" altLang="zh-CN" sz="2000" b="1" dirty="0"/>
                        <a:t>chatterbox</a:t>
                      </a:r>
                      <a:endParaRPr lang="en-US" altLang="zh-CN" sz="2000" b="1" dirty="0"/>
                    </a:p>
                  </a:txBody>
                  <a:tcPr marL="91427" marR="91427" marT="45716" marB="45716"/>
                </a:tc>
                <a:tc>
                  <a:txBody>
                    <a:bodyPr/>
                    <a:lstStyle/>
                    <a:p>
                      <a:r>
                        <a:rPr lang="en-US" altLang="zh-CN" sz="2000" b="1" dirty="0"/>
                        <a:t>joking</a:t>
                      </a:r>
                      <a:endParaRPr lang="en-US" altLang="zh-CN" sz="2000" b="1" dirty="0"/>
                    </a:p>
                  </a:txBody>
                  <a:tcPr marL="91427" marR="91427" marT="45716" marB="45716"/>
                </a:tc>
              </a:tr>
              <a:tr h="630093">
                <a:tc vMerge="1">
                  <a:tcPr/>
                </a:tc>
                <a:tc>
                  <a:txBody>
                    <a:bodyPr/>
                    <a:lstStyle/>
                    <a:p>
                      <a:r>
                        <a:rPr lang="en-US" altLang="zh-CN" sz="2000" b="1" dirty="0">
                          <a:solidFill>
                            <a:srgbClr val="0000FF"/>
                          </a:solidFill>
                        </a:rPr>
                        <a:t>In the garden, in Bill’s house</a:t>
                      </a:r>
                      <a:endParaRPr lang="en-US" altLang="zh-CN" sz="2000" b="1" dirty="0">
                        <a:solidFill>
                          <a:srgbClr val="0000FF"/>
                        </a:solidFill>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dk1"/>
                          </a:solidFill>
                          <a:latin typeface="+mn-lt"/>
                          <a:ea typeface="+mn-ea"/>
                          <a:cs typeface="+mn-cs"/>
                        </a:rPr>
                        <a:t>Foreshadowing (</a:t>
                      </a:r>
                      <a:r>
                        <a:rPr lang="zh-CN" altLang="en-US" sz="2000" b="1" kern="1200" dirty="0">
                          <a:solidFill>
                            <a:schemeClr val="dk1"/>
                          </a:solidFill>
                          <a:latin typeface="+mn-lt"/>
                          <a:ea typeface="+mn-ea"/>
                          <a:cs typeface="+mn-cs"/>
                        </a:rPr>
                        <a:t>伏笔）</a:t>
                      </a:r>
                      <a:endParaRPr lang="zh-CN" altLang="en-US" sz="2000" b="1" kern="1200" dirty="0">
                        <a:solidFill>
                          <a:schemeClr val="dk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dk1"/>
                          </a:solidFill>
                          <a:latin typeface="+mn-lt"/>
                          <a:ea typeface="+mn-ea"/>
                          <a:cs typeface="+mn-cs"/>
                        </a:rPr>
                        <a:t>Lonely/ anxious</a:t>
                      </a:r>
                      <a:endParaRPr lang="zh-CN" altLang="en-US" sz="20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a:t>Alone/anxious</a:t>
                      </a:r>
                      <a:endParaRPr lang="zh-CN" altLang="en-US" sz="2000" b="1" dirty="0"/>
                    </a:p>
                  </a:txBody>
                  <a:tcPr marL="91427" marR="91427" marT="45716" marB="45716"/>
                </a:tc>
              </a:tr>
              <a:tr h="711308">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rgbClr val="FF0000"/>
                          </a:solidFill>
                          <a:latin typeface="+mn-lt"/>
                          <a:ea typeface="+mn-ea"/>
                          <a:cs typeface="+mn-cs"/>
                        </a:rPr>
                        <a:t>The chain-link fence</a:t>
                      </a:r>
                      <a:endParaRPr lang="zh-CN" altLang="en-US" sz="2000" b="1" kern="1200" dirty="0">
                        <a:solidFill>
                          <a:srgbClr val="FF0000"/>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kern="1200" dirty="0">
                          <a:solidFill>
                            <a:schemeClr val="dk1"/>
                          </a:solidFill>
                          <a:latin typeface="+mn-lt"/>
                          <a:ea typeface="+mn-ea"/>
                          <a:cs typeface="+mn-cs"/>
                        </a:rPr>
                        <a:t>Developing ( </a:t>
                      </a:r>
                      <a:r>
                        <a:rPr lang="zh-CN" altLang="en-US" sz="2000" b="1" kern="1200" dirty="0">
                          <a:solidFill>
                            <a:schemeClr val="dk1"/>
                          </a:solidFill>
                          <a:latin typeface="+mn-lt"/>
                          <a:ea typeface="+mn-ea"/>
                          <a:cs typeface="+mn-cs"/>
                        </a:rPr>
                        <a:t>承）</a:t>
                      </a:r>
                      <a:r>
                        <a:rPr lang="en-US" altLang="zh-CN" sz="2000" b="1" kern="1200" dirty="0">
                          <a:solidFill>
                            <a:srgbClr val="FF0701"/>
                          </a:solidFill>
                          <a:latin typeface="+mn-lt"/>
                          <a:ea typeface="+mn-ea"/>
                          <a:cs typeface="+mn-cs"/>
                        </a:rPr>
                        <a:t>Up</a:t>
                      </a:r>
                      <a:endParaRPr lang="zh-CN" altLang="en-US" sz="2000" b="1" kern="1200" dirty="0">
                        <a:solidFill>
                          <a:srgbClr val="FF0701"/>
                        </a:solidFill>
                        <a:latin typeface="+mn-lt"/>
                        <a:ea typeface="+mn-ea"/>
                        <a:cs typeface="+mn-cs"/>
                      </a:endParaRPr>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a:t>friendly</a:t>
                      </a:r>
                      <a:endParaRPr lang="zh-CN" altLang="en-US" sz="2000" b="1" dirty="0"/>
                    </a:p>
                    <a:p>
                      <a:pPr marL="0" marR="0" indent="0" algn="l" defTabSz="914400" rtl="0" eaLnBrk="1" fontAlgn="auto" latinLnBrk="0" hangingPunct="1">
                        <a:lnSpc>
                          <a:spcPct val="100000"/>
                        </a:lnSpc>
                        <a:spcBef>
                          <a:spcPts val="0"/>
                        </a:spcBef>
                        <a:spcAft>
                          <a:spcPts val="0"/>
                        </a:spcAft>
                        <a:buClrTx/>
                        <a:buSzTx/>
                        <a:buFontTx/>
                        <a:buNone/>
                        <a:defRPr/>
                      </a:pPr>
                      <a:endParaRPr lang="zh-CN" altLang="en-US" sz="2000" b="1" dirty="0"/>
                    </a:p>
                  </a:txBody>
                  <a:tcPr marL="91427" marR="91427"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a:t>helpful</a:t>
                      </a:r>
                      <a:endParaRPr lang="zh-CN" altLang="en-US" sz="2000" b="1" dirty="0"/>
                    </a:p>
                  </a:txBody>
                  <a:tcPr marL="91427" marR="91427" marT="45716" marB="45716"/>
                </a:tc>
              </a:tr>
              <a:tr h="735288">
                <a:tc vMerge="1">
                  <a:tcPr/>
                </a:tc>
                <a:tc>
                  <a:txBody>
                    <a:bodyPr/>
                    <a:lstStyle/>
                    <a:p>
                      <a:endParaRPr lang="zh-CN" altLang="en-US" sz="2000" dirty="0"/>
                    </a:p>
                  </a:txBody>
                  <a:tcPr marL="91427" marR="91427" marT="45716" marB="45716"/>
                </a:tc>
                <a:tc>
                  <a:txBody>
                    <a:bodyPr/>
                    <a:lstStyle/>
                    <a:p>
                      <a:r>
                        <a:rPr lang="en-US" altLang="zh-CN" sz="2000" b="1" kern="1200" dirty="0">
                          <a:solidFill>
                            <a:schemeClr val="dk1"/>
                          </a:solidFill>
                          <a:latin typeface="+mn-lt"/>
                          <a:ea typeface="+mn-ea"/>
                          <a:cs typeface="+mn-cs"/>
                        </a:rPr>
                        <a:t>Changing </a:t>
                      </a:r>
                      <a:r>
                        <a:rPr lang="zh-CN" altLang="en-US" sz="2000" b="1" kern="1200" dirty="0">
                          <a:solidFill>
                            <a:schemeClr val="dk1"/>
                          </a:solidFill>
                          <a:latin typeface="+mn-lt"/>
                          <a:ea typeface="+mn-ea"/>
                          <a:cs typeface="+mn-cs"/>
                        </a:rPr>
                        <a:t>（转）</a:t>
                      </a:r>
                      <a:endParaRPr lang="zh-CN" altLang="en-US" sz="2000" b="1" kern="1200" dirty="0">
                        <a:solidFill>
                          <a:schemeClr val="dk1"/>
                        </a:solidFill>
                        <a:latin typeface="+mn-lt"/>
                        <a:ea typeface="+mn-ea"/>
                        <a:cs typeface="+mn-cs"/>
                      </a:endParaRPr>
                    </a:p>
                  </a:txBody>
                  <a:tcPr marL="91427" marR="91427"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t>Expecting/</a:t>
                      </a:r>
                      <a:r>
                        <a:rPr lang="en-US" altLang="zh-CN" sz="2000" b="1" kern="1200" dirty="0">
                          <a:solidFill>
                            <a:schemeClr val="dk1"/>
                          </a:solidFill>
                          <a:latin typeface="+mn-lt"/>
                          <a:ea typeface="+mn-ea"/>
                          <a:cs typeface="+mn-cs"/>
                        </a:rPr>
                        <a:t>eager</a:t>
                      </a:r>
                      <a:endParaRPr lang="en-US" altLang="zh-CN" sz="2000" b="1" kern="1200" dirty="0">
                        <a:solidFill>
                          <a:schemeClr val="dk1"/>
                        </a:solidFill>
                        <a:latin typeface="+mn-lt"/>
                        <a:ea typeface="+mn-ea"/>
                        <a:cs typeface="+mn-cs"/>
                      </a:endParaRPr>
                    </a:p>
                  </a:txBody>
                  <a:tcPr marL="91427" marR="91427"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000" b="1" kern="1200" dirty="0">
                        <a:solidFill>
                          <a:schemeClr val="dk1"/>
                        </a:solidFill>
                        <a:latin typeface="+mn-lt"/>
                        <a:ea typeface="+mn-ea"/>
                        <a:cs typeface="+mn-cs"/>
                      </a:endParaRPr>
                    </a:p>
                  </a:txBody>
                  <a:tcPr marL="91427" marR="91427" marT="45716" marB="45716"/>
                </a:tc>
              </a:tr>
              <a:tr h="630093">
                <a:tc vMerge="1">
                  <a:tcPr/>
                </a:tc>
                <a:tc>
                  <a:txBody>
                    <a:bodyPr/>
                    <a:lstStyle/>
                    <a:p>
                      <a:endParaRPr lang="zh-CN" altLang="en-US" sz="2000" dirty="0"/>
                    </a:p>
                  </a:txBody>
                  <a:tcPr marL="91427" marR="91427" marT="45716" marB="45716"/>
                </a:tc>
                <a:tc>
                  <a:txBody>
                    <a:bodyPr/>
                    <a:lstStyle/>
                    <a:p>
                      <a:r>
                        <a:rPr lang="en-US" altLang="zh-CN" sz="2000" b="1" kern="1200" dirty="0">
                          <a:solidFill>
                            <a:schemeClr val="dk1"/>
                          </a:solidFill>
                          <a:latin typeface="+mn-lt"/>
                          <a:ea typeface="+mn-ea"/>
                          <a:cs typeface="+mn-cs"/>
                        </a:rPr>
                        <a:t>Concluding </a:t>
                      </a:r>
                      <a:r>
                        <a:rPr lang="zh-CN" altLang="en-US" sz="2000" b="1" kern="1200" dirty="0">
                          <a:solidFill>
                            <a:schemeClr val="dk1"/>
                          </a:solidFill>
                          <a:latin typeface="+mn-lt"/>
                          <a:ea typeface="+mn-ea"/>
                          <a:cs typeface="+mn-cs"/>
                        </a:rPr>
                        <a:t>（合）</a:t>
                      </a:r>
                      <a:endParaRPr lang="zh-CN" altLang="en-US" sz="2000" b="1" kern="1200" dirty="0">
                        <a:solidFill>
                          <a:schemeClr val="dk1"/>
                        </a:solidFill>
                        <a:latin typeface="+mn-lt"/>
                        <a:ea typeface="+mn-ea"/>
                        <a:cs typeface="+mn-cs"/>
                      </a:endParaRPr>
                    </a:p>
                  </a:txBody>
                  <a:tcPr marL="91427" marR="91427" marT="45716" marB="45716"/>
                </a:tc>
                <a:tc>
                  <a:txBody>
                    <a:bodyPr/>
                    <a:lstStyle/>
                    <a:p>
                      <a:r>
                        <a:rPr lang="en-US" altLang="zh-CN" sz="2000" b="1" dirty="0"/>
                        <a:t>passionate/grateful</a:t>
                      </a:r>
                      <a:endParaRPr lang="zh-CN" altLang="en-US" sz="2000" b="1" dirty="0"/>
                    </a:p>
                  </a:txBody>
                  <a:tcPr marL="91427" marR="91427" marT="45716" marB="45716"/>
                </a:tc>
                <a:tc>
                  <a:txBody>
                    <a:bodyPr/>
                    <a:lstStyle/>
                    <a:p>
                      <a:r>
                        <a:rPr lang="en-US" altLang="zh-CN" sz="2000" b="1" dirty="0"/>
                        <a:t>caring</a:t>
                      </a:r>
                      <a:endParaRPr lang="zh-CN" altLang="en-US" sz="2000" b="1" dirty="0"/>
                    </a:p>
                  </a:txBody>
                  <a:tcPr marL="91427" marR="91427" marT="45716" marB="45716"/>
                </a:tc>
              </a:tr>
            </a:tbl>
          </a:graphicData>
        </a:graphic>
      </p:graphicFrame>
      <p:grpSp>
        <p:nvGrpSpPr>
          <p:cNvPr id="17" name="组合 16"/>
          <p:cNvGrpSpPr/>
          <p:nvPr/>
        </p:nvGrpSpPr>
        <p:grpSpPr>
          <a:xfrm>
            <a:off x="1041975" y="0"/>
            <a:ext cx="8660339" cy="596296"/>
            <a:chOff x="975709" y="3879"/>
            <a:chExt cx="8660339" cy="596296"/>
          </a:xfrm>
        </p:grpSpPr>
        <p:sp>
          <p:nvSpPr>
            <p:cNvPr id="7" name="TextBox 12"/>
            <p:cNvSpPr txBox="1">
              <a:spLocks noChangeArrowheads="1"/>
            </p:cNvSpPr>
            <p:nvPr/>
          </p:nvSpPr>
          <p:spPr bwMode="auto">
            <a:xfrm>
              <a:off x="3707860" y="68049"/>
              <a:ext cx="592818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0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0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6" name="组合 15"/>
            <p:cNvGrpSpPr/>
            <p:nvPr/>
          </p:nvGrpSpPr>
          <p:grpSpPr>
            <a:xfrm>
              <a:off x="975709" y="3879"/>
              <a:ext cx="2359472" cy="596296"/>
              <a:chOff x="975709" y="3879"/>
              <a:chExt cx="2359472" cy="596296"/>
            </a:xfrm>
          </p:grpSpPr>
          <p:pic>
            <p:nvPicPr>
              <p:cNvPr id="11"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470000" cy="400110"/>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79359" y="614399"/>
            <a:ext cx="10675573" cy="1846629"/>
            <a:chOff x="1106960" y="2550038"/>
            <a:chExt cx="10675573" cy="1846629"/>
          </a:xfrm>
          <a:solidFill>
            <a:schemeClr val="accent4">
              <a:lumMod val="60000"/>
              <a:lumOff val="40000"/>
            </a:schemeClr>
          </a:solidFill>
        </p:grpSpPr>
        <p:sp>
          <p:nvSpPr>
            <p:cNvPr id="4" name="五边形 13"/>
            <p:cNvSpPr/>
            <p:nvPr>
              <p:custDataLst>
                <p:tags r:id="rId1"/>
              </p:custDataLst>
            </p:nvPr>
          </p:nvSpPr>
          <p:spPr>
            <a:xfrm>
              <a:off x="1106960" y="2550038"/>
              <a:ext cx="10675573" cy="1846629"/>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grpFill/>
          </p:spPr>
          <p:style>
            <a:lnRef idx="3">
              <a:schemeClr val="lt1"/>
            </a:lnRef>
            <a:fillRef idx="1">
              <a:schemeClr val="accent4"/>
            </a:fillRef>
            <a:effectRef idx="1">
              <a:schemeClr val="accent4"/>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1430355" y="2678752"/>
              <a:ext cx="9462498" cy="1569660"/>
            </a:xfrm>
            <a:prstGeom prst="rect">
              <a:avLst/>
            </a:prstGeom>
            <a:grpFill/>
          </p:spPr>
          <p:style>
            <a:lnRef idx="3">
              <a:schemeClr val="lt1"/>
            </a:lnRef>
            <a:fillRef idx="1">
              <a:schemeClr val="accent4"/>
            </a:fillRef>
            <a:effectRef idx="1">
              <a:schemeClr val="accent4"/>
            </a:effectRef>
            <a:fontRef idx="minor">
              <a:schemeClr val="lt1"/>
            </a:fontRef>
          </p:style>
          <p:txBody>
            <a:bodyPr wrap="square">
              <a:spAutoFit/>
            </a:bodyPr>
            <a:lstStyle/>
            <a:p>
              <a:pPr lvl="0" algn="ctr">
                <a:lnSpc>
                  <a:spcPct val="150000"/>
                </a:lnSpc>
                <a:defRPr/>
              </a:pPr>
              <a:r>
                <a:rPr lang="en-US" altLang="zh-CN" sz="3200" b="1" dirty="0">
                  <a:solidFill>
                    <a:srgbClr val="ED7D31"/>
                  </a:solidFill>
                  <a:latin typeface="楷体" panose="02010609060101010101" pitchFamily="49" charset="-122"/>
                  <a:ea typeface="楷体" panose="02010609060101010101" pitchFamily="49" charset="-122"/>
                </a:rPr>
                <a:t>2022</a:t>
              </a:r>
              <a:r>
                <a:rPr lang="zh-CN" altLang="en-US" sz="3200" b="1" dirty="0">
                  <a:solidFill>
                    <a:srgbClr val="ED7D31"/>
                  </a:solidFill>
                  <a:latin typeface="楷体" panose="02010609060101010101" pitchFamily="49" charset="-122"/>
                  <a:ea typeface="楷体" panose="02010609060101010101" pitchFamily="49" charset="-122"/>
                </a:rPr>
                <a:t>年</a:t>
              </a:r>
              <a:r>
                <a:rPr lang="en-US" altLang="zh-CN" sz="3200" b="1" dirty="0">
                  <a:solidFill>
                    <a:srgbClr val="ED7D31"/>
                  </a:solidFill>
                  <a:latin typeface="楷体" panose="02010609060101010101" pitchFamily="49" charset="-122"/>
                  <a:ea typeface="楷体" panose="02010609060101010101" pitchFamily="49" charset="-122"/>
                </a:rPr>
                <a:t>4</a:t>
              </a:r>
              <a:r>
                <a:rPr lang="zh-CN" altLang="en-US" sz="3200" b="1" dirty="0">
                  <a:solidFill>
                    <a:srgbClr val="ED7D31"/>
                  </a:solidFill>
                  <a:latin typeface="楷体" panose="02010609060101010101" pitchFamily="49" charset="-122"/>
                  <a:ea typeface="楷体" panose="02010609060101010101" pitchFamily="49" charset="-122"/>
                </a:rPr>
                <a:t>月杭州市高三教学质量检测</a:t>
              </a:r>
              <a:endParaRPr lang="en-US" altLang="zh-CN" sz="3200" b="1" dirty="0">
                <a:solidFill>
                  <a:srgbClr val="ED7D31"/>
                </a:solidFill>
                <a:latin typeface="楷体" panose="02010609060101010101" pitchFamily="49" charset="-122"/>
                <a:ea typeface="楷体" panose="02010609060101010101" pitchFamily="49" charset="-122"/>
              </a:endParaRPr>
            </a:p>
            <a:p>
              <a:pPr lvl="0" algn="ctr">
                <a:lnSpc>
                  <a:spcPct val="150000"/>
                </a:lnSpc>
                <a:defRPr/>
              </a:pPr>
              <a:r>
                <a:rPr lang="zh-CN" altLang="en-US" sz="3200" b="1" dirty="0" smtClean="0">
                  <a:solidFill>
                    <a:srgbClr val="ED7D31"/>
                  </a:solidFill>
                  <a:latin typeface="楷体" panose="02010609060101010101" pitchFamily="49" charset="-122"/>
                  <a:ea typeface="楷体" panose="02010609060101010101" pitchFamily="49" charset="-122"/>
                </a:rPr>
                <a:t>基于“回找伏笔，两‘情’相悦”读</a:t>
              </a:r>
              <a:r>
                <a:rPr lang="zh-CN" altLang="en-US" sz="3200" b="1" dirty="0">
                  <a:solidFill>
                    <a:srgbClr val="ED7D31"/>
                  </a:solidFill>
                  <a:latin typeface="楷体" panose="02010609060101010101" pitchFamily="49" charset="-122"/>
                  <a:ea typeface="楷体" panose="02010609060101010101" pitchFamily="49" charset="-122"/>
                </a:rPr>
                <a:t>后续写精讲</a:t>
              </a:r>
              <a:endParaRPr lang="en-US" altLang="zh-CN" sz="3200" b="1" dirty="0">
                <a:solidFill>
                  <a:srgbClr val="ED7D31"/>
                </a:solidFill>
                <a:latin typeface="楷体" panose="02010609060101010101" pitchFamily="49" charset="-122"/>
                <a:ea typeface="楷体" panose="02010609060101010101" pitchFamily="49" charset="-122"/>
              </a:endParaRPr>
            </a:p>
          </p:txBody>
        </p:sp>
      </p:grpSp>
      <p:sp>
        <p:nvSpPr>
          <p:cNvPr id="9" name="文本框 8"/>
          <p:cNvSpPr txBox="1"/>
          <p:nvPr/>
        </p:nvSpPr>
        <p:spPr>
          <a:xfrm>
            <a:off x="6841879" y="3076062"/>
            <a:ext cx="4369441" cy="706755"/>
          </a:xfrm>
          <a:prstGeom prst="rect">
            <a:avLst/>
          </a:prstGeom>
          <a:noFill/>
        </p:spPr>
        <p:txBody>
          <a:bodyPr wrap="square" rtlCol="0">
            <a:spAutoFit/>
          </a:bodyPr>
          <a:lstStyle/>
          <a:p>
            <a:pPr algn="ctr"/>
            <a:r>
              <a:rPr lang="en-US" altLang="zh-CN" sz="4000" b="1" dirty="0">
                <a:solidFill>
                  <a:srgbClr val="000000"/>
                </a:solidFill>
                <a:effectLst>
                  <a:outerShdw blurRad="38100" dist="38100" dir="2700000" algn="tl">
                    <a:srgbClr val="000000">
                      <a:alpha val="43137"/>
                    </a:srgbClr>
                  </a:outerShdw>
                </a:effectLst>
                <a:latin typeface="Times New Roman" panose="02020603050405020304" pitchFamily="18" charset="0"/>
                <a:ea typeface="华文行楷" panose="02010800040101010101" pitchFamily="2" charset="-122"/>
                <a:cs typeface="Times New Roman" panose="02020603050405020304" pitchFamily="18" charset="0"/>
                <a:sym typeface="+mn-ea"/>
              </a:rPr>
              <a:t>My neighbor Bill  </a:t>
            </a:r>
            <a:endParaRPr lang="en-US" altLang="zh-CN" sz="4000" b="1" dirty="0">
              <a:solidFill>
                <a:srgbClr val="000000"/>
              </a:solidFill>
              <a:effectLst>
                <a:outerShdw blurRad="38100" dist="38100" dir="2700000" algn="tl">
                  <a:srgbClr val="000000">
                    <a:alpha val="43137"/>
                  </a:srgbClr>
                </a:outerShdw>
              </a:effectLst>
              <a:latin typeface="Times New Roman" panose="02020603050405020304" pitchFamily="18" charset="0"/>
              <a:ea typeface="华文行楷" panose="02010800040101010101" pitchFamily="2" charset="-122"/>
              <a:cs typeface="Times New Roman" panose="02020603050405020304" pitchFamily="18" charset="0"/>
              <a:sym typeface="+mn-ea"/>
            </a:endParaRPr>
          </a:p>
        </p:txBody>
      </p:sp>
      <p:sp>
        <p:nvSpPr>
          <p:cNvPr id="6" name="文本框 5"/>
          <p:cNvSpPr txBox="1"/>
          <p:nvPr/>
        </p:nvSpPr>
        <p:spPr>
          <a:xfrm>
            <a:off x="7648173" y="4362926"/>
            <a:ext cx="3721100" cy="829945"/>
          </a:xfrm>
          <a:prstGeom prst="rect">
            <a:avLst/>
          </a:prstGeom>
          <a:solidFill>
            <a:schemeClr val="bg1">
              <a:alpha val="60000"/>
            </a:schemeClr>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altLang="zh-CN" sz="24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rPr>
              <a:t>杭州二中许丽君</a:t>
            </a:r>
            <a:endParaRPr kumimoji="0" lang="zh-CN" altLang="en-US" sz="24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ea"/>
              <a:sym typeface="+mn-ea"/>
            </a:endParaRPr>
          </a:p>
        </p:txBody>
      </p:sp>
      <p:pic>
        <p:nvPicPr>
          <p:cNvPr id="2" name="图片 1"/>
          <p:cNvPicPr>
            <a:picLocks noChangeAspect="1"/>
          </p:cNvPicPr>
          <p:nvPr/>
        </p:nvPicPr>
        <p:blipFill>
          <a:blip r:embed="rId2"/>
          <a:stretch>
            <a:fillRect/>
          </a:stretch>
        </p:blipFill>
        <p:spPr>
          <a:xfrm>
            <a:off x="144780" y="2397125"/>
            <a:ext cx="6932295" cy="4189730"/>
          </a:xfrm>
          <a:prstGeom prst="rect">
            <a:avLst/>
          </a:prstGeom>
          <a:effectLst>
            <a:softEdge rad="342900"/>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1007783" y="1796597"/>
            <a:ext cx="10522181" cy="38099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700" b="1" dirty="0">
                <a:solidFill>
                  <a:srgbClr val="0000FF"/>
                </a:solidFill>
                <a:latin typeface="Times New Roman" panose="02020603050405020304" pitchFamily="18" charset="0"/>
                <a:cs typeface="Times New Roman" panose="02020603050405020304" pitchFamily="18" charset="0"/>
              </a:rPr>
              <a:t>Prediction</a:t>
            </a:r>
            <a:r>
              <a:rPr lang="zh-CN" altLang="en-US" sz="2700" b="1" dirty="0" smtClean="0">
                <a:solidFill>
                  <a:srgbClr val="0000FF"/>
                </a:solidFill>
                <a:latin typeface="Times New Roman" panose="02020603050405020304" pitchFamily="18" charset="0"/>
                <a:cs typeface="Times New Roman" panose="02020603050405020304" pitchFamily="18" charset="0"/>
              </a:rPr>
              <a:t>：</a:t>
            </a:r>
            <a:endParaRPr lang="en-US" altLang="zh-CN" sz="2700" b="1" dirty="0" smtClean="0">
              <a:solidFill>
                <a:srgbClr val="0000FF"/>
              </a:solidFill>
              <a:latin typeface="Times New Roman" panose="02020603050405020304" pitchFamily="18" charset="0"/>
              <a:cs typeface="Times New Roman" panose="02020603050405020304" pitchFamily="18" charset="0"/>
            </a:endParaRPr>
          </a:p>
          <a:p>
            <a:pPr marL="0" indent="0">
              <a:buNone/>
            </a:pPr>
            <a:r>
              <a:rPr lang="en-US" altLang="zh-CN" sz="2700" b="1" dirty="0" smtClean="0">
                <a:latin typeface="Times New Roman" panose="02020603050405020304" pitchFamily="18" charset="0"/>
                <a:cs typeface="Times New Roman" panose="02020603050405020304" pitchFamily="18" charset="0"/>
              </a:rPr>
              <a:t>Paragraph 1:</a:t>
            </a:r>
            <a:endParaRPr lang="en-US" altLang="zh-CN" sz="2700" b="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Q1: </a:t>
            </a:r>
            <a:r>
              <a:rPr lang="en-US" altLang="zh-CN" sz="2700" b="1" i="1" dirty="0" smtClean="0">
                <a:latin typeface="Times New Roman" panose="02020603050405020304" pitchFamily="18" charset="0"/>
                <a:cs typeface="Times New Roman" panose="02020603050405020304" pitchFamily="18" charset="0"/>
              </a:rPr>
              <a:t>What would the old man react to my request? Will he agree?</a:t>
            </a:r>
            <a:endParaRPr lang="en-US" altLang="zh-CN" sz="2700" b="1" i="1" dirty="0">
              <a:latin typeface="Times New Roman" panose="02020603050405020304" pitchFamily="18" charset="0"/>
              <a:cs typeface="Times New Roman" panose="02020603050405020304" pitchFamily="18" charset="0"/>
            </a:endParaRPr>
          </a:p>
          <a:p>
            <a:r>
              <a:rPr lang="en-US" altLang="zh-CN" sz="2700" b="1" i="1" dirty="0">
                <a:latin typeface="Times New Roman" panose="02020603050405020304" pitchFamily="18" charset="0"/>
                <a:cs typeface="Times New Roman" panose="02020603050405020304" pitchFamily="18" charset="0"/>
              </a:rPr>
              <a:t>Q2: </a:t>
            </a:r>
            <a:r>
              <a:rPr lang="en-US" altLang="zh-CN" sz="2700" b="1" i="1" dirty="0" smtClean="0">
                <a:latin typeface="Times New Roman" panose="02020603050405020304" pitchFamily="18" charset="0"/>
                <a:cs typeface="Times New Roman" panose="02020603050405020304" pitchFamily="18" charset="0"/>
              </a:rPr>
              <a:t>Are there any special action to express their relationship?</a:t>
            </a:r>
            <a:endParaRPr lang="en-US" altLang="zh-CN" sz="2700" b="1" i="1" dirty="0">
              <a:latin typeface="Times New Roman" panose="02020603050405020304" pitchFamily="18" charset="0"/>
              <a:cs typeface="Times New Roman" panose="02020603050405020304" pitchFamily="18" charset="0"/>
            </a:endParaRPr>
          </a:p>
          <a:p>
            <a:pPr marL="0" indent="0">
              <a:buNone/>
            </a:pPr>
            <a:r>
              <a:rPr lang="en-US" altLang="zh-CN" sz="2700" b="1" dirty="0">
                <a:latin typeface="Times New Roman" panose="02020603050405020304" pitchFamily="18" charset="0"/>
                <a:cs typeface="Times New Roman" panose="02020603050405020304" pitchFamily="18" charset="0"/>
              </a:rPr>
              <a:t>Paragraph </a:t>
            </a:r>
            <a:r>
              <a:rPr lang="en-US" altLang="zh-CN" sz="2700" b="1" dirty="0" smtClean="0">
                <a:latin typeface="Times New Roman" panose="02020603050405020304" pitchFamily="18" charset="0"/>
                <a:cs typeface="Times New Roman" panose="02020603050405020304" pitchFamily="18" charset="0"/>
              </a:rPr>
              <a:t>2:</a:t>
            </a:r>
            <a:endParaRPr lang="en-US" altLang="zh-CN" sz="2700" b="1" dirty="0" smtClean="0">
              <a:latin typeface="Times New Roman" panose="02020603050405020304" pitchFamily="18" charset="0"/>
              <a:cs typeface="Times New Roman" panose="02020603050405020304" pitchFamily="18" charset="0"/>
            </a:endParaRPr>
          </a:p>
          <a:p>
            <a:pPr marL="0" indent="0">
              <a:buNone/>
            </a:pPr>
            <a:r>
              <a:rPr lang="en-US" altLang="zh-CN" sz="2700" b="1" i="1" dirty="0" smtClean="0">
                <a:latin typeface="Times New Roman" panose="02020603050405020304" pitchFamily="18" charset="0"/>
                <a:cs typeface="Times New Roman" panose="02020603050405020304" pitchFamily="18" charset="0"/>
              </a:rPr>
              <a:t>Q1: </a:t>
            </a:r>
            <a:r>
              <a:rPr lang="en-US" altLang="zh-CN" sz="2700" b="1" i="1" dirty="0">
                <a:latin typeface="Times New Roman" panose="02020603050405020304" pitchFamily="18" charset="0"/>
                <a:cs typeface="Times New Roman" panose="02020603050405020304" pitchFamily="18" charset="0"/>
              </a:rPr>
              <a:t>What </a:t>
            </a:r>
            <a:r>
              <a:rPr lang="en-US" altLang="zh-CN" sz="2700" b="1" i="1" dirty="0" smtClean="0">
                <a:latin typeface="Times New Roman" panose="02020603050405020304" pitchFamily="18" charset="0"/>
                <a:cs typeface="Times New Roman" panose="02020603050405020304" pitchFamily="18" charset="0"/>
              </a:rPr>
              <a:t>would </a:t>
            </a:r>
            <a:r>
              <a:rPr lang="en-US" altLang="zh-CN" sz="2700" b="1" i="1" dirty="0">
                <a:latin typeface="Times New Roman" panose="02020603050405020304" pitchFamily="18" charset="0"/>
                <a:cs typeface="Times New Roman" panose="02020603050405020304" pitchFamily="18" charset="0"/>
              </a:rPr>
              <a:t>the </a:t>
            </a:r>
            <a:r>
              <a:rPr lang="en-US" altLang="zh-CN" sz="2700" b="1" i="1" dirty="0" smtClean="0">
                <a:latin typeface="Times New Roman" panose="02020603050405020304" pitchFamily="18" charset="0"/>
                <a:cs typeface="Times New Roman" panose="02020603050405020304" pitchFamily="18" charset="0"/>
              </a:rPr>
              <a:t>old man say to comfort me?</a:t>
            </a:r>
            <a:endParaRPr lang="en-US" altLang="zh-CN" sz="2700" b="1" i="1" dirty="0" smtClean="0">
              <a:latin typeface="Times New Roman" panose="02020603050405020304" pitchFamily="18" charset="0"/>
              <a:cs typeface="Times New Roman" panose="02020603050405020304" pitchFamily="18" charset="0"/>
            </a:endParaRPr>
          </a:p>
          <a:p>
            <a:pPr marL="0" indent="0">
              <a:buNone/>
            </a:pPr>
            <a:r>
              <a:rPr lang="en-US" altLang="zh-CN" sz="2700" b="1" i="1" dirty="0" smtClean="0">
                <a:latin typeface="Times New Roman" panose="02020603050405020304" pitchFamily="18" charset="0"/>
                <a:cs typeface="Times New Roman" panose="02020603050405020304" pitchFamily="18" charset="0"/>
              </a:rPr>
              <a:t>Q2: How would the old man deal with the broken fence? Rebuild, repaired, or removed?</a:t>
            </a:r>
            <a:endParaRPr lang="en-US" altLang="zh-CN" sz="2700" b="1" i="1" dirty="0">
              <a:latin typeface="Times New Roman" panose="02020603050405020304" pitchFamily="18" charset="0"/>
              <a:cs typeface="Times New Roman" panose="02020603050405020304" pitchFamily="18" charset="0"/>
            </a:endParaRPr>
          </a:p>
        </p:txBody>
      </p:sp>
      <p:sp>
        <p:nvSpPr>
          <p:cNvPr id="3" name="TextBox 4"/>
          <p:cNvSpPr txBox="1">
            <a:spLocks noChangeArrowheads="1"/>
          </p:cNvSpPr>
          <p:nvPr/>
        </p:nvSpPr>
        <p:spPr bwMode="auto">
          <a:xfrm>
            <a:off x="2157684" y="1052002"/>
            <a:ext cx="7689850" cy="577850"/>
          </a:xfrm>
          <a:prstGeom prst="rect">
            <a:avLst/>
          </a:prstGeom>
        </p:spPr>
        <p:style>
          <a:lnRef idx="2">
            <a:schemeClr val="accent2"/>
          </a:lnRef>
          <a:fillRef idx="1">
            <a:schemeClr val="lt1"/>
          </a:fillRef>
          <a:effectRef idx="0">
            <a:schemeClr val="accent2"/>
          </a:effectRef>
          <a:fontRef idx="minor">
            <a:schemeClr val="dk1"/>
          </a:fontRef>
        </p:style>
        <p:txBody>
          <a:bodyPr wrap="none" lIns="68580" tIns="34290" rIns="68580" bIns="34290">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Char char="•"/>
              <a:defRPr sz="2200">
                <a:solidFill>
                  <a:schemeClr val="tx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defRPr/>
            </a:pPr>
            <a:r>
              <a:rPr lang="en-US" altLang="zh-CN" sz="3300" dirty="0">
                <a:solidFill>
                  <a:srgbClr val="FF0066"/>
                </a:solidFill>
                <a:latin typeface="Times New Roman" panose="02020603050405020304" pitchFamily="18" charset="0"/>
                <a:cs typeface="Times New Roman" panose="02020603050405020304" pitchFamily="18" charset="0"/>
              </a:rPr>
              <a:t>Trends/ending in the story’s development </a:t>
            </a:r>
            <a:endParaRPr lang="zh-CN" altLang="en-US" sz="3300" dirty="0">
              <a:solidFill>
                <a:srgbClr val="FF0066"/>
              </a:solidFill>
              <a:latin typeface="Times New Roman" panose="02020603050405020304" pitchFamily="18" charset="0"/>
              <a:cs typeface="Times New Roman" panose="02020603050405020304" pitchFamily="18" charset="0"/>
            </a:endParaRPr>
          </a:p>
        </p:txBody>
      </p:sp>
      <p:grpSp>
        <p:nvGrpSpPr>
          <p:cNvPr id="10" name="组合 9"/>
          <p:cNvGrpSpPr/>
          <p:nvPr/>
        </p:nvGrpSpPr>
        <p:grpSpPr>
          <a:xfrm>
            <a:off x="1329919" y="288961"/>
            <a:ext cx="8660339" cy="596296"/>
            <a:chOff x="975709" y="3879"/>
            <a:chExt cx="8660339" cy="596296"/>
          </a:xfrm>
        </p:grpSpPr>
        <p:sp>
          <p:nvSpPr>
            <p:cNvPr id="11"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Predicting the ending(</a:t>
              </a:r>
              <a:r>
                <a:rPr lang="zh-CN" altLang="en-US" sz="2400" b="1" dirty="0">
                  <a:solidFill>
                    <a:srgbClr val="FFFFFF"/>
                  </a:solidFill>
                  <a:latin typeface="方正粗黑宋简体" panose="02000000000000000000" pitchFamily="2" charset="-122"/>
                  <a:ea typeface="方正粗黑宋简体" panose="02000000000000000000" pitchFamily="2" charset="-122"/>
                </a:rPr>
                <a:t>预测故事结尾）</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2" name="组合 11"/>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08</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 calcmode="lin" valueType="num">
                                      <p:cBhvr additive="base">
                                        <p:cTn id="2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 calcmode="lin" valueType="num">
                                      <p:cBhvr additive="base">
                                        <p:cTn id="4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 calcmode="lin" valueType="num">
                                      <p:cBhvr additive="base">
                                        <p:cTn id="5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71134" y="129508"/>
            <a:ext cx="182038" cy="65193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836186" y="-588516"/>
            <a:ext cx="738664" cy="2155193"/>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标题 1"/>
          <p:cNvSpPr>
            <a:spLocks noGrp="1"/>
          </p:cNvSpPr>
          <p:nvPr>
            <p:ph type="title"/>
          </p:nvPr>
        </p:nvSpPr>
        <p:spPr bwMode="auto">
          <a:xfrm>
            <a:off x="962153" y="870018"/>
            <a:ext cx="4043362" cy="638175"/>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3600"/>
              <a:t>Predict the plot -1</a:t>
            </a:r>
            <a:endParaRPr lang="zh-CN" altLang="en-US" sz="3600"/>
          </a:p>
        </p:txBody>
      </p:sp>
      <p:sp>
        <p:nvSpPr>
          <p:cNvPr id="8" name="内容占位符 2"/>
          <p:cNvSpPr txBox="1"/>
          <p:nvPr/>
        </p:nvSpPr>
        <p:spPr>
          <a:xfrm>
            <a:off x="509787" y="2132736"/>
            <a:ext cx="11655151" cy="3867462"/>
          </a:xfrm>
          <a:prstGeom prst="rect">
            <a:avLst/>
          </a:prstGeom>
          <a:ln>
            <a:solidFill>
              <a:srgbClr val="FF3300"/>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zh-CN" sz="2200" b="1" dirty="0"/>
              <a:t>Paragraph 1:</a:t>
            </a:r>
            <a:br>
              <a:rPr lang="en-US" altLang="zh-CN" sz="2200" b="1" dirty="0"/>
            </a:br>
            <a:r>
              <a:rPr lang="en-US" altLang="zh-CN" sz="2200" b="1" i="1" dirty="0"/>
              <a:t> </a:t>
            </a:r>
            <a:r>
              <a:rPr lang="en-US" altLang="zh-CN" sz="2200" b="1" i="1" kern="100" dirty="0">
                <a:latin typeface="Times New Roman" panose="02020603050405020304" pitchFamily="18" charset="0"/>
                <a:ea typeface="宋体" panose="02010600030101010101" pitchFamily="2" charset="-122"/>
                <a:cs typeface="Times New Roman" panose="02020603050405020304" pitchFamily="18" charset="0"/>
              </a:rPr>
              <a:t>I knocked on his door, sat down in his living room, and asked, “ Can I adopt you as my grandpa?”</a:t>
            </a:r>
            <a:endParaRPr lang="en-US" altLang="zh-CN" sz="2200" b="1" dirty="0"/>
          </a:p>
          <a:p>
            <a:pPr marL="0" indent="0">
              <a:buFont typeface="Arial" panose="020B0604020202020204" pitchFamily="34" charset="0"/>
              <a:buNone/>
              <a:defRPr/>
            </a:pPr>
            <a:endParaRPr lang="en-US" altLang="zh-CN" sz="2000" b="1" dirty="0"/>
          </a:p>
          <a:p>
            <a:pPr marL="0" indent="0">
              <a:buFont typeface="Arial" panose="020B0604020202020204" pitchFamily="34" charset="0"/>
              <a:buNone/>
              <a:defRPr/>
            </a:pPr>
            <a:br>
              <a:rPr lang="en-US" altLang="zh-CN" sz="2000" b="1" dirty="0"/>
            </a:br>
            <a:endParaRPr lang="en-US" altLang="zh-CN" sz="2000" b="1" dirty="0"/>
          </a:p>
          <a:p>
            <a:pPr marL="0" indent="0">
              <a:buNone/>
              <a:defRPr/>
            </a:pPr>
            <a:endParaRPr lang="en-US" altLang="zh-CN" sz="2000" b="1" dirty="0"/>
          </a:p>
          <a:p>
            <a:pPr marL="0" indent="0">
              <a:buNone/>
              <a:defRPr/>
            </a:pPr>
            <a:endParaRPr lang="en-US" altLang="zh-CN" sz="2000" b="1" dirty="0" smtClean="0"/>
          </a:p>
          <a:p>
            <a:pPr marL="0" indent="0">
              <a:buNone/>
              <a:defRPr/>
            </a:pPr>
            <a:r>
              <a:rPr lang="en-US" altLang="zh-CN" sz="2000" b="1" dirty="0" smtClean="0"/>
              <a:t>Paragraph </a:t>
            </a:r>
            <a:r>
              <a:rPr lang="en-US" altLang="zh-CN" sz="2000" b="1" dirty="0"/>
              <a:t>2:</a:t>
            </a:r>
            <a:br>
              <a:rPr lang="en-US" altLang="zh-CN" sz="2000" b="1" dirty="0"/>
            </a:br>
            <a:r>
              <a:rPr lang="en-US" altLang="zh-CN" sz="2400" b="1" i="1" dirty="0"/>
              <a:t>    </a:t>
            </a: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The next morning, while learning to drive the lawn tractor with a snowplow, I accidentally plowed down our chain-link fence. </a:t>
            </a:r>
            <a:endParaRPr lang="zh-CN" altLang="zh-CN" sz="2400" b="1" i="1" dirty="0"/>
          </a:p>
        </p:txBody>
      </p:sp>
      <p:sp>
        <p:nvSpPr>
          <p:cNvPr id="9" name="矩形 8"/>
          <p:cNvSpPr/>
          <p:nvPr/>
        </p:nvSpPr>
        <p:spPr>
          <a:xfrm>
            <a:off x="8061393" y="2416117"/>
            <a:ext cx="3623541" cy="377825"/>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0" name="矩形 9"/>
          <p:cNvSpPr/>
          <p:nvPr/>
        </p:nvSpPr>
        <p:spPr>
          <a:xfrm>
            <a:off x="3382773" y="5065450"/>
            <a:ext cx="4942520" cy="32134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cxnSp>
        <p:nvCxnSpPr>
          <p:cNvPr id="11" name="直接箭头连接符 10"/>
          <p:cNvCxnSpPr/>
          <p:nvPr/>
        </p:nvCxnSpPr>
        <p:spPr>
          <a:xfrm rot="16200000" flipH="1">
            <a:off x="2506024" y="3065202"/>
            <a:ext cx="452438" cy="196850"/>
          </a:xfrm>
          <a:prstGeom prst="straightConnector1">
            <a:avLst/>
          </a:prstGeom>
          <a:ln w="44450">
            <a:tailEnd type="arrow"/>
          </a:ln>
        </p:spPr>
        <p:style>
          <a:lnRef idx="3">
            <a:schemeClr val="accent6"/>
          </a:lnRef>
          <a:fillRef idx="0">
            <a:schemeClr val="accent6"/>
          </a:fillRef>
          <a:effectRef idx="2">
            <a:schemeClr val="accent6"/>
          </a:effectRef>
          <a:fontRef idx="minor">
            <a:schemeClr val="tx1"/>
          </a:fontRef>
        </p:style>
      </p:cxnSp>
      <p:cxnSp>
        <p:nvCxnSpPr>
          <p:cNvPr id="12" name="直接箭头连接符 11"/>
          <p:cNvCxnSpPr/>
          <p:nvPr/>
        </p:nvCxnSpPr>
        <p:spPr>
          <a:xfrm flipH="1" flipV="1">
            <a:off x="4401879" y="4435800"/>
            <a:ext cx="42530" cy="628116"/>
          </a:xfrm>
          <a:prstGeom prst="straightConnector1">
            <a:avLst/>
          </a:prstGeom>
          <a:ln w="44450">
            <a:tailEnd type="arrow"/>
          </a:ln>
        </p:spPr>
        <p:style>
          <a:lnRef idx="3">
            <a:schemeClr val="accent6"/>
          </a:lnRef>
          <a:fillRef idx="0">
            <a:schemeClr val="accent6"/>
          </a:fillRef>
          <a:effectRef idx="2">
            <a:schemeClr val="accent6"/>
          </a:effectRef>
          <a:fontRef idx="minor">
            <a:schemeClr val="tx1"/>
          </a:fontRef>
        </p:style>
      </p:cxnSp>
      <p:sp>
        <p:nvSpPr>
          <p:cNvPr id="13" name="TextBox 7"/>
          <p:cNvSpPr txBox="1">
            <a:spLocks noChangeArrowheads="1"/>
          </p:cNvSpPr>
          <p:nvPr/>
        </p:nvSpPr>
        <p:spPr bwMode="auto">
          <a:xfrm>
            <a:off x="1165338" y="3578736"/>
            <a:ext cx="2759495"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a:t>author’s  inner thought: </a:t>
            </a:r>
            <a:endParaRPr lang="zh-CN" altLang="en-US" dirty="0"/>
          </a:p>
        </p:txBody>
      </p:sp>
      <p:sp>
        <p:nvSpPr>
          <p:cNvPr id="14" name="TextBox 8"/>
          <p:cNvSpPr txBox="1">
            <a:spLocks noChangeArrowheads="1"/>
          </p:cNvSpPr>
          <p:nvPr/>
        </p:nvSpPr>
        <p:spPr bwMode="auto">
          <a:xfrm>
            <a:off x="4109094" y="3511289"/>
            <a:ext cx="23532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smtClean="0">
                <a:solidFill>
                  <a:srgbClr val="0000FF"/>
                </a:solidFill>
              </a:rPr>
              <a:t>eager </a:t>
            </a:r>
            <a:endParaRPr lang="en-US" altLang="zh-CN" sz="2000" b="1" dirty="0">
              <a:solidFill>
                <a:srgbClr val="0000FF"/>
              </a:solidFill>
            </a:endParaRPr>
          </a:p>
        </p:txBody>
      </p:sp>
      <p:sp>
        <p:nvSpPr>
          <p:cNvPr id="15" name="TextBox 9"/>
          <p:cNvSpPr txBox="1">
            <a:spLocks noChangeArrowheads="1"/>
          </p:cNvSpPr>
          <p:nvPr/>
        </p:nvSpPr>
        <p:spPr bwMode="auto">
          <a:xfrm>
            <a:off x="1170446" y="4066467"/>
            <a:ext cx="2430462"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defPPr>
              <a:defRPr lang="zh-CN"/>
            </a:defPPr>
            <a:lvl1pPr>
              <a:defRPr sz="2600" b="1">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sz="1800" dirty="0"/>
              <a:t>Author’s reaction </a:t>
            </a:r>
            <a:endParaRPr lang="zh-CN" altLang="en-US" sz="1800" dirty="0"/>
          </a:p>
        </p:txBody>
      </p:sp>
      <p:sp>
        <p:nvSpPr>
          <p:cNvPr id="16" name="右箭头 10"/>
          <p:cNvSpPr/>
          <p:nvPr/>
        </p:nvSpPr>
        <p:spPr>
          <a:xfrm flipV="1">
            <a:off x="6607535" y="3700606"/>
            <a:ext cx="612775" cy="82282"/>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TextBox 11"/>
          <p:cNvSpPr txBox="1">
            <a:spLocks noChangeArrowheads="1"/>
          </p:cNvSpPr>
          <p:nvPr/>
        </p:nvSpPr>
        <p:spPr bwMode="auto">
          <a:xfrm>
            <a:off x="4042816" y="4052477"/>
            <a:ext cx="29346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b="1">
                <a:solidFill>
                  <a:srgbClr val="0000FF"/>
                </a:solidFill>
                <a:latin typeface="Arial" panose="020B0604020202020204" pitchFamily="34" charset="0"/>
                <a:ea typeface="宋体" panose="02010600030101010101" pitchFamily="2" charset="-122"/>
              </a:defRPr>
            </a:lvl1pPr>
            <a:lvl2pPr marL="742950" indent="-285750">
              <a:defRPr>
                <a:latin typeface="Arial" panose="020B0604020202020204" pitchFamily="34" charset="0"/>
                <a:ea typeface="宋体" panose="02010600030101010101" pitchFamily="2" charset="-122"/>
              </a:defRPr>
            </a:lvl2pPr>
            <a:lvl3pPr marL="1143000" indent="-228600">
              <a:defRPr>
                <a:latin typeface="Arial" panose="020B0604020202020204" pitchFamily="34" charset="0"/>
                <a:ea typeface="宋体" panose="02010600030101010101" pitchFamily="2" charset="-122"/>
              </a:defRPr>
            </a:lvl3pPr>
            <a:lvl4pPr marL="1600200" indent="-228600">
              <a:defRPr>
                <a:latin typeface="Arial" panose="020B0604020202020204" pitchFamily="34" charset="0"/>
                <a:ea typeface="宋体" panose="02010600030101010101" pitchFamily="2" charset="-122"/>
              </a:defRPr>
            </a:lvl4pPr>
            <a:lvl5pPr marL="2057400" indent="-22860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en-US" altLang="zh-CN" dirty="0" smtClean="0"/>
              <a:t>Anxious/scared</a:t>
            </a:r>
            <a:endParaRPr lang="zh-CN" altLang="en-US" dirty="0"/>
          </a:p>
        </p:txBody>
      </p:sp>
      <p:sp>
        <p:nvSpPr>
          <p:cNvPr id="18" name="矩形 17"/>
          <p:cNvSpPr/>
          <p:nvPr/>
        </p:nvSpPr>
        <p:spPr>
          <a:xfrm>
            <a:off x="6631144" y="2962703"/>
            <a:ext cx="20066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9" name="矩形 18"/>
          <p:cNvSpPr/>
          <p:nvPr/>
        </p:nvSpPr>
        <p:spPr>
          <a:xfrm>
            <a:off x="6337363" y="4692441"/>
            <a:ext cx="2882900"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further problem</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20" name="矩形 19"/>
          <p:cNvSpPr/>
          <p:nvPr/>
        </p:nvSpPr>
        <p:spPr>
          <a:xfrm>
            <a:off x="908552" y="3445771"/>
            <a:ext cx="8964612" cy="107473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矩形 9"/>
          <p:cNvSpPr>
            <a:spLocks noChangeArrowheads="1"/>
          </p:cNvSpPr>
          <p:nvPr/>
        </p:nvSpPr>
        <p:spPr bwMode="auto">
          <a:xfrm>
            <a:off x="908552" y="1508865"/>
            <a:ext cx="5905591" cy="461665"/>
          </a:xfrm>
          <a:prstGeom prst="rect">
            <a:avLst/>
          </a:prstGeom>
          <a:solidFill>
            <a:srgbClr val="FFFF00"/>
          </a:solidFill>
          <a:ln w="9525">
            <a:solidFill>
              <a:srgbClr val="FF0000"/>
            </a:solidFill>
            <a:miter lim="800000"/>
          </a:ln>
        </p:spPr>
        <p:txBody>
          <a:bodyPr wrap="none">
            <a:spAutoFit/>
          </a:bodyPr>
          <a:lstStyle/>
          <a:p>
            <a:r>
              <a:rPr lang="en-US" altLang="zh-CN" sz="24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4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400" b="1" i="1" dirty="0">
              <a:solidFill>
                <a:srgbClr val="7030A0"/>
              </a:solidFill>
              <a:latin typeface="Times New Roman" panose="02020603050405020304" pitchFamily="18" charset="0"/>
              <a:cs typeface="Times New Roman" panose="02020603050405020304" pitchFamily="18" charset="0"/>
            </a:endParaRPr>
          </a:p>
        </p:txBody>
      </p:sp>
      <p:sp>
        <p:nvSpPr>
          <p:cNvPr id="22" name="Text Box 5"/>
          <p:cNvSpPr txBox="1">
            <a:spLocks noChangeArrowheads="1"/>
          </p:cNvSpPr>
          <p:nvPr/>
        </p:nvSpPr>
        <p:spPr bwMode="auto">
          <a:xfrm>
            <a:off x="7309881" y="3491578"/>
            <a:ext cx="2214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smtClean="0">
                <a:solidFill>
                  <a:srgbClr val="FF0000"/>
                </a:solidFill>
              </a:rPr>
              <a:t>expecting</a:t>
            </a:r>
            <a:endParaRPr lang="en-US" altLang="zh-CN" sz="2400" dirty="0">
              <a:latin typeface="Arial Black" panose="020B0A04020102020204" pitchFamily="34" charset="0"/>
            </a:endParaRPr>
          </a:p>
        </p:txBody>
      </p:sp>
      <p:sp>
        <p:nvSpPr>
          <p:cNvPr id="23" name="右箭头 17"/>
          <p:cNvSpPr/>
          <p:nvPr/>
        </p:nvSpPr>
        <p:spPr>
          <a:xfrm flipV="1">
            <a:off x="6607535" y="4198894"/>
            <a:ext cx="612775" cy="92075"/>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Text Box 5"/>
          <p:cNvSpPr txBox="1">
            <a:spLocks noChangeArrowheads="1"/>
          </p:cNvSpPr>
          <p:nvPr/>
        </p:nvSpPr>
        <p:spPr bwMode="auto">
          <a:xfrm>
            <a:off x="7301414" y="3948068"/>
            <a:ext cx="2571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dirty="0">
                <a:solidFill>
                  <a:srgbClr val="FF0000"/>
                </a:solidFill>
                <a:latin typeface="Calibri" panose="020F0502020204030204" pitchFamily="34" charset="0"/>
                <a:cs typeface="Arial" panose="020B0604020202020204" pitchFamily="34" charset="0"/>
              </a:rPr>
              <a:t>appreciative </a:t>
            </a:r>
            <a:endParaRPr lang="en-US" altLang="zh-CN" sz="2400" dirty="0">
              <a:solidFill>
                <a:srgbClr val="FF0000"/>
              </a:solidFill>
              <a:latin typeface="Arial Black" panose="020B0A04020102020204" pitchFamily="34" charset="0"/>
            </a:endParaRPr>
          </a:p>
        </p:txBody>
      </p:sp>
      <p:sp>
        <p:nvSpPr>
          <p:cNvPr id="25" name="矩形 24"/>
          <p:cNvSpPr/>
          <p:nvPr/>
        </p:nvSpPr>
        <p:spPr>
          <a:xfrm>
            <a:off x="871133" y="2484200"/>
            <a:ext cx="2323263" cy="29100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inVertical)">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arn(inVertical)">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circle(in)">
                                      <p:cBhvr>
                                        <p:cTn id="8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5" grpId="0" animBg="1"/>
      <p:bldP spid="16" grpId="0" animBg="1"/>
      <p:bldP spid="17" grpId="0"/>
      <p:bldP spid="18" grpId="0" animBg="1"/>
      <p:bldP spid="19" grpId="0" animBg="1"/>
      <p:bldP spid="21" grpId="0" animBg="1"/>
      <p:bldP spid="22" grpId="0"/>
      <p:bldP spid="23" grpId="0" animBg="1"/>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910419" y="-691213"/>
            <a:ext cx="738664"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36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6" name="标题 1"/>
          <p:cNvSpPr>
            <a:spLocks noGrp="1"/>
          </p:cNvSpPr>
          <p:nvPr>
            <p:ph type="title"/>
          </p:nvPr>
        </p:nvSpPr>
        <p:spPr bwMode="auto">
          <a:xfrm>
            <a:off x="3423318" y="744704"/>
            <a:ext cx="4043362" cy="638175"/>
          </a:xfrm>
          <a:solidFill>
            <a:srgbClr val="FFC000"/>
          </a:solidFill>
          <a:ln>
            <a:solidFill>
              <a:srgbClr val="0000FF"/>
            </a:solidFill>
            <a:miter lim="800000"/>
          </a:ln>
        </p:spPr>
        <p:txBody>
          <a:bodyPr vert="horz" wrap="square" lIns="91440" tIns="45720" rIns="91440" bIns="45720" numCol="1" anchor="t" anchorCtr="0" compatLnSpc="1"/>
          <a:lstStyle/>
          <a:p>
            <a:pPr algn="l"/>
            <a:r>
              <a:rPr lang="en-US" altLang="zh-CN" sz="3000" b="1"/>
              <a:t>Predict the plot-2</a:t>
            </a:r>
            <a:endParaRPr lang="zh-CN" altLang="en-US" sz="3000" b="1"/>
          </a:p>
        </p:txBody>
      </p:sp>
      <p:sp>
        <p:nvSpPr>
          <p:cNvPr id="7" name="内容占位符 2"/>
          <p:cNvSpPr txBox="1"/>
          <p:nvPr/>
        </p:nvSpPr>
        <p:spPr bwMode="auto">
          <a:xfrm>
            <a:off x="478912" y="1815261"/>
            <a:ext cx="11365757" cy="1187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b="1" dirty="0"/>
              <a:t>Paragraph 2:</a:t>
            </a:r>
            <a:br>
              <a:rPr lang="en-US" altLang="zh-CN" sz="2400" b="1" dirty="0"/>
            </a:br>
            <a:r>
              <a:rPr lang="en-US" altLang="zh-CN" sz="2400" b="1" i="1" dirty="0"/>
              <a:t>     </a:t>
            </a:r>
            <a:r>
              <a:rPr lang="en-US" altLang="zh-CN" sz="2400" b="1" i="1" kern="100" dirty="0">
                <a:latin typeface="Times New Roman" panose="02020603050405020304" pitchFamily="18" charset="0"/>
                <a:ea typeface="宋体" panose="02010600030101010101" pitchFamily="2" charset="-122"/>
                <a:cs typeface="Times New Roman" panose="02020603050405020304" pitchFamily="18" charset="0"/>
              </a:rPr>
              <a:t>The next morning, while learning to drive the lawn tractor with a snowplow, I accidentally plowed down our chain-link fence. </a:t>
            </a:r>
            <a:endParaRPr lang="zh-CN" altLang="zh-CN" sz="2400" b="1" i="1" dirty="0"/>
          </a:p>
        </p:txBody>
      </p:sp>
      <p:sp>
        <p:nvSpPr>
          <p:cNvPr id="8" name="矩形 7"/>
          <p:cNvSpPr/>
          <p:nvPr/>
        </p:nvSpPr>
        <p:spPr>
          <a:xfrm>
            <a:off x="496080" y="2492670"/>
            <a:ext cx="5989780" cy="382181"/>
          </a:xfrm>
          <a:prstGeom prst="rect">
            <a:avLst/>
          </a:prstGeom>
          <a:noFill/>
          <a:ln w="412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箭头连接符 8"/>
          <p:cNvCxnSpPr/>
          <p:nvPr/>
        </p:nvCxnSpPr>
        <p:spPr>
          <a:xfrm flipH="1">
            <a:off x="3694618" y="2713470"/>
            <a:ext cx="257451" cy="521611"/>
          </a:xfrm>
          <a:prstGeom prst="straightConnector1">
            <a:avLst/>
          </a:prstGeom>
          <a:ln w="47625">
            <a:tailEnd type="arrow"/>
          </a:ln>
        </p:spPr>
        <p:style>
          <a:lnRef idx="3">
            <a:schemeClr val="accent6"/>
          </a:lnRef>
          <a:fillRef idx="0">
            <a:schemeClr val="accent6"/>
          </a:fillRef>
          <a:effectRef idx="2">
            <a:schemeClr val="accent6"/>
          </a:effectRef>
          <a:fontRef idx="minor">
            <a:schemeClr val="tx1"/>
          </a:fontRef>
        </p:style>
      </p:cxnSp>
      <p:sp>
        <p:nvSpPr>
          <p:cNvPr id="10" name="TextBox 7"/>
          <p:cNvSpPr txBox="1">
            <a:spLocks noChangeArrowheads="1"/>
          </p:cNvSpPr>
          <p:nvPr/>
        </p:nvSpPr>
        <p:spPr bwMode="auto">
          <a:xfrm>
            <a:off x="1175622" y="3130687"/>
            <a:ext cx="9419177" cy="707886"/>
          </a:xfrm>
          <a:prstGeom prst="rect">
            <a:avLst/>
          </a:prstGeom>
          <a:noFill/>
          <a:ln w="57150">
            <a:solidFill>
              <a:srgbClr val="00B05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r>
              <a:rPr lang="en-US" altLang="zh-CN" sz="2000" b="1" dirty="0" smtClean="0">
                <a:solidFill>
                  <a:srgbClr val="0000FF"/>
                </a:solidFill>
              </a:rPr>
              <a:t>The time I made a mistake, how would Bill react? Anything to be done to make up with the accident of our chain-link fence?</a:t>
            </a:r>
            <a:endParaRPr lang="en-US" altLang="zh-CN" sz="2000" b="1" dirty="0">
              <a:solidFill>
                <a:srgbClr val="0000FF"/>
              </a:solidFill>
            </a:endParaRPr>
          </a:p>
        </p:txBody>
      </p:sp>
      <p:sp>
        <p:nvSpPr>
          <p:cNvPr id="11" name="矩形 10"/>
          <p:cNvSpPr/>
          <p:nvPr/>
        </p:nvSpPr>
        <p:spPr>
          <a:xfrm>
            <a:off x="1175622" y="4527510"/>
            <a:ext cx="2016125"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Resolution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2" name="右箭头 9"/>
          <p:cNvSpPr/>
          <p:nvPr/>
        </p:nvSpPr>
        <p:spPr>
          <a:xfrm flipV="1">
            <a:off x="3202860" y="4625935"/>
            <a:ext cx="714375" cy="198437"/>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矩形 12"/>
          <p:cNvSpPr/>
          <p:nvPr/>
        </p:nvSpPr>
        <p:spPr>
          <a:xfrm>
            <a:off x="4033122" y="4513222"/>
            <a:ext cx="1871663" cy="371475"/>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altLang="zh-CN" sz="3200" dirty="0">
                <a:solidFill>
                  <a:schemeClr val="tx1"/>
                </a:solidFill>
                <a:latin typeface="Times New Roman" panose="02020603050405020304" pitchFamily="18" charset="0"/>
                <a:cs typeface="Times New Roman" panose="02020603050405020304" pitchFamily="18" charset="0"/>
              </a:rPr>
              <a:t>result?</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14" name="TextBox 11"/>
          <p:cNvSpPr txBox="1">
            <a:spLocks noChangeArrowheads="1"/>
          </p:cNvSpPr>
          <p:nvPr/>
        </p:nvSpPr>
        <p:spPr bwMode="auto">
          <a:xfrm>
            <a:off x="1175622" y="5158135"/>
            <a:ext cx="8953287" cy="830997"/>
          </a:xfrm>
          <a:prstGeom prst="rect">
            <a:avLst/>
          </a:prstGeom>
          <a:noFill/>
          <a:ln w="28575">
            <a:solidFill>
              <a:srgbClr val="3333FF"/>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smtClean="0">
                <a:solidFill>
                  <a:srgbClr val="FF0000"/>
                </a:solidFill>
                <a:latin typeface="Times New Roman" panose="02020603050405020304" pitchFamily="18" charset="0"/>
                <a:cs typeface="Times New Roman" panose="02020603050405020304" pitchFamily="18" charset="0"/>
              </a:rPr>
              <a:t>It doesn’t matter whether or not to rebuild or pull down the chain-link fence. What counts is that Bill and I became closer than ever.</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15" name="矩形 9"/>
          <p:cNvSpPr>
            <a:spLocks noChangeArrowheads="1"/>
          </p:cNvSpPr>
          <p:nvPr/>
        </p:nvSpPr>
        <p:spPr bwMode="auto">
          <a:xfrm>
            <a:off x="496080" y="1371987"/>
            <a:ext cx="4948919" cy="400110"/>
          </a:xfrm>
          <a:prstGeom prst="rect">
            <a:avLst/>
          </a:prstGeom>
          <a:solidFill>
            <a:srgbClr val="FFFF00"/>
          </a:solidFill>
          <a:ln w="9525">
            <a:solidFill>
              <a:srgbClr val="FF0000"/>
            </a:solidFill>
            <a:miter lim="800000"/>
          </a:ln>
        </p:spPr>
        <p:txBody>
          <a:bodyPr wrap="none">
            <a:spAutoFit/>
          </a:bodyPr>
          <a:lstStyle/>
          <a:p>
            <a:r>
              <a:rPr lang="en-US" altLang="zh-CN" sz="2000" b="1" i="1" dirty="0">
                <a:solidFill>
                  <a:srgbClr val="FF0000"/>
                </a:solidFill>
                <a:latin typeface="Times New Roman" panose="02020603050405020304" pitchFamily="18" charset="0"/>
                <a:cs typeface="Times New Roman" panose="02020603050405020304" pitchFamily="18" charset="0"/>
              </a:rPr>
              <a:t>Trace the hidden clues </a:t>
            </a:r>
            <a:r>
              <a:rPr lang="en-US" altLang="zh-CN" sz="2000" b="1" i="1" dirty="0">
                <a:solidFill>
                  <a:srgbClr val="7030A0"/>
                </a:solidFill>
                <a:latin typeface="Times New Roman" panose="02020603050405020304" pitchFamily="18" charset="0"/>
                <a:cs typeface="Times New Roman" panose="02020603050405020304" pitchFamily="18" charset="0"/>
              </a:rPr>
              <a:t>in the given sentences</a:t>
            </a:r>
            <a:endParaRPr lang="zh-CN" altLang="en-US" sz="20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98084" y="-753921"/>
            <a:ext cx="615553"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6" name="文本框 5"/>
          <p:cNvSpPr txBox="1"/>
          <p:nvPr/>
        </p:nvSpPr>
        <p:spPr>
          <a:xfrm>
            <a:off x="468288" y="1105113"/>
            <a:ext cx="11312586" cy="5170646"/>
          </a:xfrm>
          <a:prstGeom prst="rect">
            <a:avLst/>
          </a:prstGeom>
          <a:noFill/>
        </p:spPr>
        <p:txBody>
          <a:bodyPr wrap="square">
            <a:spAutoFit/>
          </a:bodyPr>
          <a:lstStyle/>
          <a:p>
            <a:pPr>
              <a:lnSpc>
                <a:spcPct val="150000"/>
              </a:lnSpc>
            </a:pPr>
            <a:r>
              <a:rPr lang="en-US" altLang="zh-CN" sz="2200" b="1" spc="50" dirty="0">
                <a:effectLst/>
                <a:latin typeface="Times New Roman" panose="02020603050405020304" pitchFamily="18" charset="0"/>
                <a:ea typeface="Helvetica" panose="020B0604020202020204" pitchFamily="34" charset="0"/>
                <a:cs typeface="Times New Roman" panose="02020603050405020304" pitchFamily="18" charset="0"/>
              </a:rPr>
              <a:t>What is the theme of the </a:t>
            </a:r>
            <a:r>
              <a:rPr lang="en-US" altLang="zh-CN" sz="2200" b="1" spc="50" dirty="0" smtClean="0">
                <a:effectLst/>
                <a:latin typeface="Times New Roman" panose="02020603050405020304" pitchFamily="18" charset="0"/>
                <a:ea typeface="Helvetica" panose="020B0604020202020204" pitchFamily="34" charset="0"/>
                <a:cs typeface="Times New Roman" panose="02020603050405020304" pitchFamily="18" charset="0"/>
              </a:rPr>
              <a:t>story?</a:t>
            </a:r>
            <a:endParaRPr lang="en-US" altLang="zh-CN" sz="2200" b="1" spc="50" dirty="0">
              <a:effectLst/>
              <a:latin typeface="Times New Roman" panose="02020603050405020304" pitchFamily="18" charset="0"/>
              <a:ea typeface="Helvetica" panose="020B0604020202020204" pitchFamily="34" charset="0"/>
              <a:cs typeface="Times New Roman" panose="02020603050405020304" pitchFamily="18" charset="0"/>
            </a:endParaRPr>
          </a:p>
          <a:p>
            <a:pPr>
              <a:lnSpc>
                <a:spcPct val="150000"/>
              </a:lnSpc>
            </a:pPr>
            <a:r>
              <a:rPr lang="zh-CN" altLang="zh-CN" sz="22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rPr>
              <a:t>先写最后一句即主题句</a:t>
            </a:r>
            <a:endParaRPr lang="en-US" altLang="zh-CN" sz="22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lnSpc>
                <a:spcPct val="150000"/>
              </a:lnSpc>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That’s the true meaning of connection, family and love.</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Never would I forget the happiness Bill showed that day, and our harmonious life was continuing.</a:t>
            </a:r>
            <a:endPar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I always visited him frequently to ease his loneliness and been determined to learn to drive the lawn tractor well and invent a better snowplow for him.</a:t>
            </a:r>
            <a:endPar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From that day, nothing divided us apart and my imaginary family came into the reality.</a:t>
            </a:r>
            <a:endPar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It was him that let me know the true meaning of love from family.</a:t>
            </a:r>
            <a:endPar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endParaRPr>
          </a:p>
          <a:p>
            <a:pPr marL="457200" indent="-457200">
              <a:lnSpc>
                <a:spcPct val="150000"/>
              </a:lnSpc>
              <a:buFontTx/>
              <a:buAutoNum type="arabicPeriod"/>
            </a:pPr>
            <a:r>
              <a:rPr lang="en-US" altLang="zh-CN" sz="2200" b="1" kern="100" dirty="0" smtClean="0">
                <a:latin typeface="Times New Roman" panose="02020603050405020304" pitchFamily="18" charset="0"/>
                <a:ea typeface="宋体" panose="02010600030101010101" pitchFamily="2" charset="-122"/>
                <a:cs typeface="Times New Roman" panose="02020603050405020304" pitchFamily="18" charset="0"/>
              </a:rPr>
              <a:t>From that day on, I had a new family member and was no longer lonely as before.</a:t>
            </a:r>
            <a:endParaRPr lang="en-US" altLang="zh-CN" sz="22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9" name="组合 8"/>
          <p:cNvGrpSpPr/>
          <p:nvPr/>
        </p:nvGrpSpPr>
        <p:grpSpPr>
          <a:xfrm>
            <a:off x="1101732" y="627889"/>
            <a:ext cx="8660339" cy="520800"/>
            <a:chOff x="975709" y="3879"/>
            <a:chExt cx="8660339" cy="520800"/>
          </a:xfrm>
        </p:grpSpPr>
        <p:sp>
          <p:nvSpPr>
            <p:cNvPr id="10" name="TextBox 12"/>
            <p:cNvSpPr txBox="1">
              <a:spLocks noChangeArrowheads="1"/>
            </p:cNvSpPr>
            <p:nvPr/>
          </p:nvSpPr>
          <p:spPr bwMode="auto">
            <a:xfrm>
              <a:off x="3707860" y="68049"/>
              <a:ext cx="5928188" cy="40011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0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1" name="组合 10"/>
            <p:cNvGrpSpPr/>
            <p:nvPr/>
          </p:nvGrpSpPr>
          <p:grpSpPr>
            <a:xfrm>
              <a:off x="975709" y="3879"/>
              <a:ext cx="2359472" cy="520800"/>
              <a:chOff x="975709" y="3879"/>
              <a:chExt cx="2359472" cy="520800"/>
            </a:xfrm>
          </p:grpSpPr>
          <p:pic>
            <p:nvPicPr>
              <p:cNvPr id="12"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709" y="3879"/>
                <a:ext cx="1516793" cy="520800"/>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6"/>
              <p:cNvSpPr txBox="1">
                <a:spLocks noChangeArrowheads="1"/>
              </p:cNvSpPr>
              <p:nvPr/>
            </p:nvSpPr>
            <p:spPr bwMode="auto">
              <a:xfrm>
                <a:off x="2865181" y="103279"/>
                <a:ext cx="470000" cy="400110"/>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09</a:t>
                </a: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 name="文本框 13"/>
              <p:cNvSpPr txBox="1"/>
              <p:nvPr/>
            </p:nvSpPr>
            <p:spPr>
              <a:xfrm>
                <a:off x="1293788" y="64270"/>
                <a:ext cx="157607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barn(inVertic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barn(inVertic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arn(inVertic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barn(inVertical)">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barn(inVertical)">
                                      <p:cBhvr>
                                        <p:cTn id="47" dur="500"/>
                                        <p:tgtEl>
                                          <p:spTgt spid="6">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txEl>
                                              <p:pRg st="7" end="7"/>
                                            </p:txEl>
                                          </p:spTgt>
                                        </p:tgtEl>
                                        <p:attrNameLst>
                                          <p:attrName>style.visibility</p:attrName>
                                        </p:attrNameLst>
                                      </p:cBhvr>
                                      <p:to>
                                        <p:strVal val="visible"/>
                                      </p:to>
                                    </p:set>
                                    <p:animEffect transition="in" filter="barn(inVertical)">
                                      <p:cBhvr>
                                        <p:cTn id="5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736180" y="-606443"/>
            <a:ext cx="615553" cy="1736669"/>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12" name="文本框 11"/>
          <p:cNvSpPr txBox="1"/>
          <p:nvPr/>
        </p:nvSpPr>
        <p:spPr>
          <a:xfrm>
            <a:off x="787722" y="1184761"/>
            <a:ext cx="10924228" cy="4893647"/>
          </a:xfrm>
          <a:prstGeom prst="rect">
            <a:avLst/>
          </a:prstGeom>
          <a:noFill/>
        </p:spPr>
        <p:txBody>
          <a:bodyPr wrap="square">
            <a:spAutoFit/>
          </a:bodyPr>
          <a:lstStyle/>
          <a:p>
            <a:r>
              <a:rPr lang="zh-CN" altLang="zh-CN" sz="2400" b="1" spc="50" dirty="0">
                <a:solidFill>
                  <a:srgbClr val="0000FF"/>
                </a:solidFill>
                <a:latin typeface="Times New Roman" panose="02020603050405020304" pitchFamily="18" charset="0"/>
                <a:cs typeface="Times New Roman" panose="02020603050405020304" pitchFamily="18" charset="0"/>
              </a:rPr>
              <a:t>再写衔接句即第一段的最后一句</a:t>
            </a:r>
            <a:r>
              <a:rPr lang="en-US" altLang="zh-CN" sz="2400" b="1" spc="50" dirty="0">
                <a:solidFill>
                  <a:srgbClr val="0000FF"/>
                </a:solidFill>
                <a:latin typeface="Times New Roman" panose="02020603050405020304" pitchFamily="18" charset="0"/>
                <a:cs typeface="Times New Roman" panose="02020603050405020304" pitchFamily="18" charset="0"/>
              </a:rPr>
              <a:t>:</a:t>
            </a:r>
            <a:endParaRPr lang="en-US" altLang="zh-CN" sz="2400" b="1" spc="50" dirty="0">
              <a:solidFill>
                <a:srgbClr val="0000FF"/>
              </a:solidFill>
              <a:latin typeface="Times New Roman" panose="02020603050405020304" pitchFamily="18" charset="0"/>
              <a:cs typeface="Times New Roman" panose="02020603050405020304" pitchFamily="18" charset="0"/>
            </a:endParaRPr>
          </a:p>
          <a:p>
            <a:r>
              <a:rPr lang="en-US" altLang="zh-CN" sz="2400" b="1" spc="50" dirty="0" smtClean="0">
                <a:effectLst/>
                <a:latin typeface="Times New Roman" panose="02020603050405020304" pitchFamily="18" charset="0"/>
                <a:ea typeface="Helvetica" panose="020B0604020202020204" pitchFamily="34" charset="0"/>
              </a:rPr>
              <a:t>1. Bill was now my grandpa who taught me to drive the lawn tractor</a:t>
            </a:r>
            <a:r>
              <a:rPr lang="en-US" altLang="zh-CN" sz="2400" b="1"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1" spc="50" dirty="0">
              <a:effectLst/>
              <a:latin typeface="Times New Roman" panose="02020603050405020304" pitchFamily="18" charset="0"/>
              <a:ea typeface="Helvetica" panose="020B0604020202020204" pitchFamily="34" charset="0"/>
            </a:endParaRPr>
          </a:p>
          <a:p>
            <a:r>
              <a:rPr lang="en-US" altLang="zh-CN" sz="2400" b="1" spc="50" dirty="0">
                <a:effectLst/>
                <a:latin typeface="Times New Roman" panose="02020603050405020304" pitchFamily="18" charset="0"/>
                <a:ea typeface="Helvetica" panose="020B0604020202020204" pitchFamily="34" charset="0"/>
              </a:rPr>
              <a:t>2. </a:t>
            </a:r>
            <a:r>
              <a:rPr lang="en-US" altLang="zh-CN" sz="2400" b="1" spc="50" dirty="0" smtClean="0">
                <a:effectLst/>
                <a:latin typeface="Times New Roman" panose="02020603050405020304" pitchFamily="18" charset="0"/>
                <a:ea typeface="Helvetica" panose="020B0604020202020204" pitchFamily="34" charset="0"/>
              </a:rPr>
              <a:t>Bill suggested teaching me to drive the lawn tractor in the garden. I agreed in exhilaration.</a:t>
            </a:r>
            <a:endParaRPr lang="en-US" altLang="zh-CN" sz="2400" b="1" spc="50" dirty="0" smtClean="0">
              <a:effectLst/>
              <a:latin typeface="Times New Roman" panose="02020603050405020304" pitchFamily="18" charset="0"/>
              <a:ea typeface="Helvetica" panose="020B0604020202020204" pitchFamily="34" charset="0"/>
            </a:endParaRPr>
          </a:p>
          <a:p>
            <a:pPr marL="457200" indent="-457200">
              <a:buAutoNum type="arabicPeriod" startAt="3"/>
            </a:pPr>
            <a:r>
              <a:rPr lang="en-US" altLang="zh-CN" sz="2400" b="1" spc="50" dirty="0" smtClean="0">
                <a:latin typeface="Times New Roman" panose="02020603050405020304" pitchFamily="18" charset="0"/>
                <a:ea typeface="Helvetica" panose="020B0604020202020204" pitchFamily="34" charset="0"/>
              </a:rPr>
              <a:t>“I can use the lawn tractor tomorrow.” I murmured. I even couldn’t fall asleep that night.</a:t>
            </a:r>
            <a:endParaRPr lang="en-US" altLang="zh-CN" sz="2400" b="1" spc="50" dirty="0" smtClean="0">
              <a:latin typeface="Times New Roman" panose="02020603050405020304" pitchFamily="18" charset="0"/>
              <a:ea typeface="Helvetica" panose="020B0604020202020204" pitchFamily="34" charset="0"/>
            </a:endParaRPr>
          </a:p>
          <a:p>
            <a:pPr marL="457200" indent="-457200">
              <a:buAutoNum type="arabicPeriod" startAt="3"/>
            </a:pPr>
            <a:r>
              <a:rPr lang="en-US" altLang="zh-CN" sz="2400" b="1" spc="50" dirty="0" smtClean="0">
                <a:latin typeface="Times New Roman" panose="02020603050405020304" pitchFamily="18" charset="0"/>
                <a:ea typeface="Helvetica" panose="020B0604020202020204" pitchFamily="34" charset="0"/>
              </a:rPr>
              <a:t>He knew what I wanted to do, promising to teach me the next morning.</a:t>
            </a:r>
            <a:endParaRPr lang="en-US" altLang="zh-CN" sz="2400" b="1" spc="50" dirty="0" smtClean="0">
              <a:latin typeface="Times New Roman" panose="02020603050405020304" pitchFamily="18" charset="0"/>
              <a:ea typeface="Helvetica" panose="020B0604020202020204" pitchFamily="34" charset="0"/>
            </a:endParaRPr>
          </a:p>
          <a:p>
            <a:pPr marL="457200" indent="-457200">
              <a:buAutoNum type="arabicPeriod" startAt="3"/>
            </a:pPr>
            <a:r>
              <a:rPr lang="en-US" altLang="zh-CN" sz="2400" b="1" spc="50" dirty="0" smtClean="0">
                <a:latin typeface="Times New Roman" panose="02020603050405020304" pitchFamily="18" charset="0"/>
                <a:ea typeface="Helvetica" panose="020B0604020202020204" pitchFamily="34" charset="0"/>
              </a:rPr>
              <a:t>The next moment, I held the lawn tractor cautiously and he taught me how to use it hand by hand. Quickly, I became much skilled.</a:t>
            </a:r>
            <a:endParaRPr lang="en-US" altLang="zh-CN" sz="2400" b="1" spc="50" dirty="0" smtClean="0">
              <a:latin typeface="Times New Roman" panose="02020603050405020304" pitchFamily="18" charset="0"/>
              <a:ea typeface="Helvetica" panose="020B0604020202020204" pitchFamily="34" charset="0"/>
            </a:endParaRPr>
          </a:p>
          <a:p>
            <a:pPr marL="457200" indent="-457200">
              <a:buAutoNum type="arabicPeriod" startAt="3"/>
            </a:pPr>
            <a:r>
              <a:rPr lang="en-US" altLang="zh-CN" sz="2400" b="1" spc="50" dirty="0" smtClean="0">
                <a:latin typeface="Times New Roman" panose="02020603050405020304" pitchFamily="18" charset="0"/>
                <a:ea typeface="Helvetica" panose="020B0604020202020204" pitchFamily="34" charset="0"/>
              </a:rPr>
              <a:t>I must live up to his expectation, I took action immediately in the garden to learn how to use the lawn tractor.</a:t>
            </a:r>
            <a:endParaRPr lang="en-US" altLang="zh-CN" sz="2400" b="1" spc="50" dirty="0" smtClean="0">
              <a:latin typeface="Times New Roman" panose="02020603050405020304" pitchFamily="18" charset="0"/>
              <a:ea typeface="Helvetica" panose="020B0604020202020204" pitchFamily="34" charset="0"/>
            </a:endParaRPr>
          </a:p>
          <a:p>
            <a:pPr marL="457200" indent="-457200">
              <a:buAutoNum type="arabicPeriod" startAt="3"/>
            </a:pPr>
            <a:r>
              <a:rPr lang="en-US" altLang="zh-CN" sz="2400" b="1" spc="50" dirty="0" smtClean="0">
                <a:latin typeface="Times New Roman" panose="02020603050405020304" pitchFamily="18" charset="0"/>
                <a:ea typeface="Helvetica" panose="020B0604020202020204" pitchFamily="34" charset="0"/>
              </a:rPr>
              <a:t>Bill assured me that he would teach me to drive the lawn tractor tomorrow. I couldn’t wait for it.</a:t>
            </a:r>
            <a:endParaRPr lang="en-US" altLang="zh-CN" sz="2400" b="1" spc="50" dirty="0">
              <a:effectLst/>
              <a:latin typeface="Times New Roman" panose="02020603050405020304" pitchFamily="18" charset="0"/>
              <a:ea typeface="Helvetica" panose="020B0604020202020204" pitchFamily="34" charset="0"/>
            </a:endParaRPr>
          </a:p>
        </p:txBody>
      </p:sp>
      <p:grpSp>
        <p:nvGrpSpPr>
          <p:cNvPr id="8" name="组合 7"/>
          <p:cNvGrpSpPr/>
          <p:nvPr/>
        </p:nvGrpSpPr>
        <p:grpSpPr>
          <a:xfrm>
            <a:off x="1175622" y="508817"/>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09</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arn(inVertic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barn(inVertical)">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barn(inVertical)">
                                      <p:cBhvr>
                                        <p:cTn id="42" dur="5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barn(inVertical)">
                                      <p:cBhvr>
                                        <p:cTn id="47"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p:cNvSpPr txBox="1"/>
          <p:nvPr/>
        </p:nvSpPr>
        <p:spPr>
          <a:xfrm rot="16200000">
            <a:off x="1885552" y="-666680"/>
            <a:ext cx="615553" cy="2035413"/>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12" name="文本框 11"/>
          <p:cNvSpPr txBox="1"/>
          <p:nvPr/>
        </p:nvSpPr>
        <p:spPr>
          <a:xfrm>
            <a:off x="877589" y="1354500"/>
            <a:ext cx="10924228" cy="4893647"/>
          </a:xfrm>
          <a:prstGeom prst="rect">
            <a:avLst/>
          </a:prstGeom>
          <a:noFill/>
        </p:spPr>
        <p:txBody>
          <a:bodyPr wrap="square">
            <a:spAutoFit/>
          </a:bodyPr>
          <a:lstStyle/>
          <a:p>
            <a:r>
              <a:rPr lang="zh-CN" altLang="zh-CN" sz="2400" b="1" spc="50" dirty="0" smtClean="0">
                <a:solidFill>
                  <a:srgbClr val="0000FF"/>
                </a:solidFill>
                <a:latin typeface="Times New Roman" panose="02020603050405020304" pitchFamily="18" charset="0"/>
                <a:cs typeface="Times New Roman" panose="02020603050405020304" pitchFamily="18" charset="0"/>
              </a:rPr>
              <a:t>紧接着</a:t>
            </a:r>
            <a:r>
              <a:rPr lang="zh-CN" altLang="zh-CN" sz="2400" b="1" spc="50" dirty="0">
                <a:solidFill>
                  <a:srgbClr val="0000FF"/>
                </a:solidFill>
                <a:latin typeface="Times New Roman" panose="02020603050405020304" pitchFamily="18" charset="0"/>
                <a:cs typeface="Times New Roman" panose="02020603050405020304" pitchFamily="18" charset="0"/>
              </a:rPr>
              <a:t>根据每段的提示语句写角色的情感</a:t>
            </a:r>
            <a:endParaRPr lang="en-US" altLang="zh-CN" sz="2400" b="1" spc="50" dirty="0">
              <a:solidFill>
                <a:srgbClr val="0000FF"/>
              </a:solidFill>
              <a:latin typeface="Times New Roman" panose="02020603050405020304" pitchFamily="18" charset="0"/>
              <a:cs typeface="Times New Roman" panose="02020603050405020304" pitchFamily="18" charset="0"/>
            </a:endParaRPr>
          </a:p>
          <a:p>
            <a:r>
              <a:rPr lang="zh-CN" altLang="zh-CN" sz="2400" b="1" spc="50" dirty="0">
                <a:solidFill>
                  <a:srgbClr val="0000FF"/>
                </a:solidFill>
                <a:latin typeface="Times New Roman" panose="02020603050405020304" pitchFamily="18" charset="0"/>
                <a:cs typeface="Times New Roman" panose="02020603050405020304" pitchFamily="18" charset="0"/>
              </a:rPr>
              <a:t>根据第一段提示写</a:t>
            </a:r>
            <a:r>
              <a:rPr lang="zh-CN" altLang="zh-CN" sz="24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rPr>
              <a:t>：</a:t>
            </a:r>
            <a:endParaRPr lang="en-US" altLang="zh-CN" sz="2400" b="1" spc="50" dirty="0">
              <a:solidFill>
                <a:srgbClr val="0000FF"/>
              </a:solidFill>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400" b="1" spc="50" dirty="0" smtClean="0">
                <a:effectLst/>
                <a:latin typeface="Times New Roman" panose="02020603050405020304" pitchFamily="18" charset="0"/>
                <a:ea typeface="Helvetica" panose="020B0604020202020204" pitchFamily="34" charset="0"/>
                <a:cs typeface="Times New Roman" panose="02020603050405020304" pitchFamily="18" charset="0"/>
              </a:rPr>
              <a:t>With his eyes wide open, Bill stood still and stiff. “Are you serious, kid?”</a:t>
            </a:r>
            <a:endParaRPr lang="en-US" altLang="zh-CN" sz="2400" b="1" spc="50" dirty="0" smtClean="0">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400" b="1" spc="50" dirty="0" smtClean="0">
                <a:latin typeface="Times New Roman" panose="02020603050405020304" pitchFamily="18" charset="0"/>
                <a:ea typeface="Helvetica" panose="020B0604020202020204" pitchFamily="34" charset="0"/>
                <a:cs typeface="Times New Roman" panose="02020603050405020304" pitchFamily="18" charset="0"/>
              </a:rPr>
              <a:t>“What? His eyebrows rose in absolutely astonishment. I cracked a smile and continued to explain, inviting him to be a member of my family, so that he would not be so lonely and anxious as before.</a:t>
            </a:r>
            <a:endParaRPr lang="en-US" altLang="zh-CN" sz="2400" b="1" spc="50" dirty="0" smtClean="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400" b="1" spc="50" dirty="0" smtClean="0">
                <a:effectLst/>
                <a:latin typeface="Times New Roman" panose="02020603050405020304" pitchFamily="18" charset="0"/>
                <a:ea typeface="Helvetica" panose="020B0604020202020204" pitchFamily="34" charset="0"/>
                <a:cs typeface="Times New Roman" panose="02020603050405020304" pitchFamily="18" charset="0"/>
              </a:rPr>
              <a:t>Firstly confused, then full of surprise, Bill’s eyes widened. “Are you serious?” he laughed, “of course, you can, buddy!”</a:t>
            </a:r>
            <a:endParaRPr lang="en-US" altLang="zh-CN" sz="2400" b="1" spc="50" dirty="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400" b="1" spc="50" dirty="0" smtClean="0">
                <a:latin typeface="Times New Roman" panose="02020603050405020304" pitchFamily="18" charset="0"/>
                <a:ea typeface="Helvetica" panose="020B0604020202020204" pitchFamily="34" charset="0"/>
                <a:cs typeface="Times New Roman" panose="02020603050405020304" pitchFamily="18" charset="0"/>
              </a:rPr>
              <a:t>Bill was first a bit confused by my strange question, but then he agreed happily.</a:t>
            </a:r>
            <a:endParaRPr lang="en-US" altLang="zh-CN" sz="2400" b="1" spc="50" dirty="0" smtClean="0">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r>
              <a:rPr lang="en-US" altLang="zh-CN" sz="2400" b="1" spc="50" dirty="0" smtClean="0">
                <a:latin typeface="Times New Roman" panose="02020603050405020304" pitchFamily="18" charset="0"/>
                <a:ea typeface="Helvetica" panose="020B0604020202020204" pitchFamily="34" charset="0"/>
                <a:cs typeface="Times New Roman" panose="02020603050405020304" pitchFamily="18" charset="0"/>
              </a:rPr>
              <a:t>Bill stiffened for seconds, then the surprised look was replaced by a gracious smile.</a:t>
            </a:r>
            <a:endParaRPr lang="en-US" altLang="zh-CN" sz="2400" b="1" spc="50" dirty="0" smtClean="0">
              <a:effectLst/>
              <a:latin typeface="Times New Roman" panose="02020603050405020304" pitchFamily="18" charset="0"/>
              <a:ea typeface="Helvetica" panose="020B0604020202020204" pitchFamily="34" charset="0"/>
              <a:cs typeface="Times New Roman" panose="02020603050405020304" pitchFamily="18" charset="0"/>
            </a:endParaRPr>
          </a:p>
          <a:p>
            <a:pPr marL="457200" indent="-457200">
              <a:buAutoNum type="arabicPeriod"/>
            </a:pP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8" name="组合 7"/>
          <p:cNvGrpSpPr/>
          <p:nvPr/>
        </p:nvGrpSpPr>
        <p:grpSpPr>
          <a:xfrm>
            <a:off x="1175622" y="658804"/>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3"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09</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 name="文本框 14"/>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barn(inVertic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barn(inVertical)">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barn(inVertical)">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barn(inVertical)">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barn(inVertical)">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barn(inVertical)">
                                      <p:cBhvr>
                                        <p:cTn id="4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991399" y="126680"/>
            <a:ext cx="1683891" cy="7677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60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773373" y="-542478"/>
            <a:ext cx="615553" cy="1797621"/>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564438" y="1326466"/>
            <a:ext cx="11184539" cy="4493538"/>
          </a:xfrm>
          <a:prstGeom prst="rect">
            <a:avLst/>
          </a:prstGeom>
          <a:noFill/>
        </p:spPr>
        <p:txBody>
          <a:bodyPr wrap="square">
            <a:spAutoFit/>
          </a:bodyPr>
          <a:lstStyle/>
          <a:p>
            <a:r>
              <a:rPr lang="zh-CN" altLang="zh-CN" sz="2600" b="1" spc="50" dirty="0">
                <a:solidFill>
                  <a:srgbClr val="0000FF"/>
                </a:solidFill>
                <a:latin typeface="Times New Roman" panose="02020603050405020304" pitchFamily="18" charset="0"/>
                <a:cs typeface="Times New Roman" panose="02020603050405020304" pitchFamily="18" charset="0"/>
              </a:rPr>
              <a:t>根据第二段提示写</a:t>
            </a:r>
            <a:r>
              <a:rPr lang="zh-CN" altLang="zh-CN" sz="2600" b="1" spc="50" dirty="0">
                <a:solidFill>
                  <a:srgbClr val="0000FF"/>
                </a:solidFill>
                <a:latin typeface="+mj-ea"/>
                <a:ea typeface="+mj-ea"/>
                <a:cs typeface="Times New Roman" panose="02020603050405020304" pitchFamily="18" charset="0"/>
              </a:rPr>
              <a:t>：</a:t>
            </a:r>
            <a:endParaRPr lang="en-US" altLang="zh-CN" sz="2600" b="1" spc="50" dirty="0">
              <a:solidFill>
                <a:srgbClr val="0000FF"/>
              </a:solidFill>
              <a:latin typeface="+mj-ea"/>
              <a:ea typeface="+mj-ea"/>
              <a:cs typeface="Times New Roman" panose="02020603050405020304" pitchFamily="18" charset="0"/>
            </a:endParaRPr>
          </a:p>
          <a:p>
            <a:pPr marL="342900" indent="-342900">
              <a:buAutoNum type="arabicPeriod"/>
            </a:pPr>
            <a:r>
              <a:rPr lang="en-US" altLang="zh-CN" sz="2600" b="1" spc="50" dirty="0" smtClean="0">
                <a:latin typeface="Times New Roman" panose="02020603050405020304" pitchFamily="18" charset="0"/>
                <a:ea typeface="+mj-ea"/>
                <a:cs typeface="Times New Roman" panose="02020603050405020304" pitchFamily="18" charset="0"/>
              </a:rPr>
              <a:t>Attracted by the huge noise I caused, Bill rushed out of the door and saw the fallen chain-link fence.</a:t>
            </a:r>
            <a:endParaRPr lang="en-US" altLang="zh-CN" sz="2600" b="1" spc="50" dirty="0" smtClean="0">
              <a:latin typeface="Times New Roman" panose="02020603050405020304" pitchFamily="18" charset="0"/>
              <a:ea typeface="+mj-ea"/>
              <a:cs typeface="Times New Roman" panose="02020603050405020304" pitchFamily="18" charset="0"/>
            </a:endParaRPr>
          </a:p>
          <a:p>
            <a:r>
              <a:rPr lang="en-US" altLang="zh-CN" sz="2600" b="1" spc="50" dirty="0" smtClean="0">
                <a:latin typeface="Times New Roman" panose="02020603050405020304" pitchFamily="18" charset="0"/>
                <a:ea typeface="+mj-ea"/>
                <a:cs typeface="Times New Roman" panose="02020603050405020304" pitchFamily="18" charset="0"/>
              </a:rPr>
              <a:t>2. There was a big hole on the fence. Anxious and scared, I stood rooted to the spot.</a:t>
            </a:r>
            <a:endParaRPr lang="en-US" altLang="zh-CN" sz="2600" b="1" spc="50" dirty="0" smtClean="0">
              <a:latin typeface="Times New Roman" panose="02020603050405020304" pitchFamily="18" charset="0"/>
              <a:ea typeface="+mj-ea"/>
              <a:cs typeface="Times New Roman" panose="02020603050405020304" pitchFamily="18" charset="0"/>
            </a:endParaRPr>
          </a:p>
          <a:p>
            <a:r>
              <a:rPr lang="en-US" altLang="zh-CN" sz="2600" b="1" spc="50" dirty="0" smtClean="0">
                <a:effectLst/>
                <a:latin typeface="Times New Roman" panose="02020603050405020304" pitchFamily="18" charset="0"/>
                <a:ea typeface="+mj-ea"/>
                <a:cs typeface="Times New Roman" panose="02020603050405020304" pitchFamily="18" charset="0"/>
              </a:rPr>
              <a:t>3. Looking at the fence, Bill frowned, worrying that my parents would be unhappy then. He trie</a:t>
            </a:r>
            <a:r>
              <a:rPr lang="en-US" altLang="zh-CN" sz="2600" b="1" spc="50" dirty="0" smtClean="0">
                <a:latin typeface="Times New Roman" panose="02020603050405020304" pitchFamily="18" charset="0"/>
                <a:ea typeface="+mj-ea"/>
                <a:cs typeface="Times New Roman" panose="02020603050405020304" pitchFamily="18" charset="0"/>
              </a:rPr>
              <a:t>d to fix it. </a:t>
            </a:r>
            <a:endParaRPr lang="en-US" altLang="zh-CN" sz="2600" b="1" spc="50" dirty="0" smtClean="0">
              <a:latin typeface="Times New Roman" panose="02020603050405020304" pitchFamily="18" charset="0"/>
              <a:ea typeface="+mj-ea"/>
              <a:cs typeface="Times New Roman" panose="02020603050405020304" pitchFamily="18" charset="0"/>
            </a:endParaRPr>
          </a:p>
          <a:p>
            <a:r>
              <a:rPr lang="en-US" altLang="zh-CN" sz="2600" b="1" spc="50" dirty="0" smtClean="0">
                <a:latin typeface="Times New Roman" panose="02020603050405020304" pitchFamily="18" charset="0"/>
                <a:ea typeface="+mj-ea"/>
                <a:cs typeface="Times New Roman" panose="02020603050405020304" pitchFamily="18" charset="0"/>
              </a:rPr>
              <a:t>4. Frightened by the unexpected accident, I stood there, tongue-tied. </a:t>
            </a:r>
            <a:endParaRPr lang="en-US" altLang="zh-CN" sz="2600" b="1" spc="50" dirty="0" smtClean="0">
              <a:latin typeface="Times New Roman" panose="02020603050405020304" pitchFamily="18" charset="0"/>
              <a:ea typeface="+mj-ea"/>
              <a:cs typeface="Times New Roman" panose="02020603050405020304" pitchFamily="18" charset="0"/>
            </a:endParaRPr>
          </a:p>
          <a:p>
            <a:r>
              <a:rPr lang="en-US" altLang="zh-CN" sz="2600" b="1" spc="50" dirty="0" smtClean="0">
                <a:latin typeface="Times New Roman" panose="02020603050405020304" pitchFamily="18" charset="0"/>
                <a:ea typeface="+mj-ea"/>
                <a:cs typeface="Times New Roman" panose="02020603050405020304" pitchFamily="18" charset="0"/>
              </a:rPr>
              <a:t>5. So nervous was I that I didn’t know what to do but sat there and glued at the fence.</a:t>
            </a:r>
            <a:endParaRPr lang="en-US" altLang="zh-CN" sz="2600" b="1" spc="50" dirty="0" smtClean="0">
              <a:latin typeface="Times New Roman" panose="02020603050405020304" pitchFamily="18" charset="0"/>
              <a:ea typeface="+mj-ea"/>
              <a:cs typeface="Times New Roman" panose="02020603050405020304" pitchFamily="18" charset="0"/>
            </a:endParaRPr>
          </a:p>
          <a:p>
            <a:r>
              <a:rPr lang="en-US" altLang="zh-CN" sz="2600" b="1" spc="50" dirty="0" smtClean="0">
                <a:latin typeface="Times New Roman" panose="02020603050405020304" pitchFamily="18" charset="0"/>
                <a:ea typeface="+mj-ea"/>
                <a:cs typeface="Times New Roman" panose="02020603050405020304" pitchFamily="18" charset="0"/>
              </a:rPr>
              <a:t>6. Seeing this, Bill rushed to me and quickly shut off the tractor.</a:t>
            </a:r>
            <a:endParaRPr lang="en-US" altLang="zh-CN" sz="2600" b="1" spc="50" dirty="0" smtClean="0">
              <a:latin typeface="Times New Roman" panose="02020603050405020304" pitchFamily="18" charset="0"/>
              <a:ea typeface="Helvetica" panose="020B0604020202020204" pitchFamily="34" charset="0"/>
              <a:cs typeface="Times New Roman" panose="02020603050405020304" pitchFamily="18" charset="0"/>
            </a:endParaRPr>
          </a:p>
        </p:txBody>
      </p:sp>
      <p:grpSp>
        <p:nvGrpSpPr>
          <p:cNvPr id="8" name="组合 7"/>
          <p:cNvGrpSpPr/>
          <p:nvPr/>
        </p:nvGrpSpPr>
        <p:grpSpPr>
          <a:xfrm>
            <a:off x="1182339" y="730170"/>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09</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5"/>
          <p:cNvSpPr>
            <a:spLocks noChangeArrowheads="1"/>
          </p:cNvSpPr>
          <p:nvPr>
            <p:custDataLst>
              <p:tags r:id="rId1"/>
            </p:custDataLst>
          </p:nvPr>
        </p:nvSpPr>
        <p:spPr bwMode="auto">
          <a:xfrm>
            <a:off x="808531" y="-17694"/>
            <a:ext cx="138117" cy="1122807"/>
          </a:xfrm>
          <a:prstGeom prst="rect">
            <a:avLst/>
          </a:prstGeom>
          <a:solidFill>
            <a:srgbClr val="E88B7E"/>
          </a:solidFill>
          <a:ln>
            <a:noFill/>
          </a:ln>
          <a:effectLst/>
        </p:spPr>
        <p:txBody>
          <a:bodyPr wrap="square" anchor="ctr">
            <a:normAutofit/>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a:ln>
                <a:noFill/>
              </a:ln>
              <a:solidFill>
                <a:srgbClr val="000000">
                  <a:lumMod val="85000"/>
                  <a:lumOff val="1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Text Box 6"/>
          <p:cNvSpPr txBox="1">
            <a:spLocks noChangeArrowheads="1"/>
          </p:cNvSpPr>
          <p:nvPr>
            <p:custDataLst>
              <p:tags r:id="rId2"/>
            </p:custDataLst>
          </p:nvPr>
        </p:nvSpPr>
        <p:spPr bwMode="auto">
          <a:xfrm>
            <a:off x="946648" y="43583"/>
            <a:ext cx="3008630" cy="691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750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spcBef>
                <a:spcPct val="0"/>
              </a:spcBef>
              <a:buFontTx/>
              <a:buNone/>
            </a:pP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38" name="Text Box 10"/>
          <p:cNvSpPr txBox="1">
            <a:spLocks noChangeArrowheads="1"/>
          </p:cNvSpPr>
          <p:nvPr>
            <p:custDataLst>
              <p:tags r:id="rId3"/>
            </p:custDataLst>
          </p:nvPr>
        </p:nvSpPr>
        <p:spPr bwMode="auto">
          <a:xfrm>
            <a:off x="7342813" y="114920"/>
            <a:ext cx="1801186" cy="601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52500" lnSpcReduction="20000"/>
            <a:scene3d>
              <a:camera prst="orthographicFront"/>
              <a:lightRig rig="threePt" dir="t"/>
            </a:scene3d>
          </a:bodyPr>
          <a:lstStyle>
            <a:lvl1pPr>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Char char="»"/>
              <a:defRPr>
                <a:solidFill>
                  <a:schemeClr val="bg2"/>
                </a:solidFill>
                <a:latin typeface="Arial" panose="020B0604020202020204" pitchFamily="34" charset="0"/>
                <a:ea typeface="黑体" panose="02010609060101010101" pitchFamily="49" charset="-122"/>
                <a:sym typeface="Arial" panose="020B0604020202020204" pitchFamily="34" charset="0"/>
              </a:defRPr>
            </a:lvl9pPr>
          </a:lstStyle>
          <a:p>
            <a:pPr algn="r">
              <a:spcBef>
                <a:spcPct val="0"/>
              </a:spcBef>
              <a:buFontTx/>
              <a:buNone/>
            </a:pPr>
            <a:r>
              <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rPr>
              <a:t>Para </a:t>
            </a:r>
            <a:r>
              <a:rPr lang="en-US" altLang="zh-CN" sz="6000" dirty="0" smtClean="0">
                <a:solidFill>
                  <a:srgbClr val="000000"/>
                </a:solidFill>
                <a:effectLst>
                  <a:outerShdw blurRad="38100" dist="19050" dir="2700000" algn="tl" rotWithShape="0">
                    <a:srgbClr val="000000">
                      <a:alpha val="40000"/>
                    </a:srgbClr>
                  </a:outerShdw>
                </a:effectLst>
                <a:ea typeface="微软雅黑" panose="020B0503020204020204" pitchFamily="34" charset="-122"/>
              </a:rPr>
              <a:t>1-2</a:t>
            </a:r>
            <a:endParaRPr lang="en-US" altLang="zh-CN" sz="6000" dirty="0">
              <a:solidFill>
                <a:srgbClr val="000000"/>
              </a:solidFill>
              <a:effectLst>
                <a:outerShdw blurRad="38100" dist="19050" dir="2700000" algn="tl" rotWithShape="0">
                  <a:srgbClr val="000000">
                    <a:alpha val="40000"/>
                  </a:srgbClr>
                </a:outerShdw>
              </a:effectLst>
              <a:ea typeface="微软雅黑" panose="020B0503020204020204" pitchFamily="34" charset="-122"/>
            </a:endParaRPr>
          </a:p>
        </p:txBody>
      </p:sp>
      <p:sp>
        <p:nvSpPr>
          <p:cNvPr id="44" name="文本框 43"/>
          <p:cNvSpPr txBox="1"/>
          <p:nvPr/>
        </p:nvSpPr>
        <p:spPr>
          <a:xfrm rot="16200000">
            <a:off x="1826186" y="-889727"/>
            <a:ext cx="615553" cy="2208257"/>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scene3d>
              <a:camera prst="orthographicFront"/>
              <a:lightRig rig="threePt" dir="t"/>
            </a:scene3d>
          </a:bodyPr>
          <a:lstStyle/>
          <a:p>
            <a:r>
              <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rPr>
              <a:t>Writing</a:t>
            </a:r>
            <a:endParaRPr lang="en-US" altLang="zh-CN" sz="2800" b="1" dirty="0">
              <a:solidFill>
                <a:srgbClr val="0000FF"/>
              </a:solidFill>
              <a:effectLst>
                <a:outerShdw blurRad="38100" dist="25400" dir="5400000" algn="ctr" rotWithShape="0">
                  <a:srgbClr val="6E747A">
                    <a:alpha val="43000"/>
                  </a:srgbClr>
                </a:outerShdw>
              </a:effectLst>
              <a:latin typeface="Apple Chancery" panose="03020702040506060504" charset="0"/>
              <a:ea typeface="微软雅黑" panose="020B0503020204020204" pitchFamily="34" charset="-122"/>
              <a:cs typeface="Apple Chancery" panose="03020702040506060504" charset="0"/>
            </a:endParaRPr>
          </a:p>
        </p:txBody>
      </p:sp>
      <p:sp>
        <p:nvSpPr>
          <p:cNvPr id="7" name="文本框 6"/>
          <p:cNvSpPr txBox="1"/>
          <p:nvPr/>
        </p:nvSpPr>
        <p:spPr>
          <a:xfrm>
            <a:off x="340240" y="899863"/>
            <a:ext cx="11525693" cy="5693866"/>
          </a:xfrm>
          <a:prstGeom prst="rect">
            <a:avLst/>
          </a:prstGeom>
          <a:noFill/>
        </p:spPr>
        <p:txBody>
          <a:bodyPr wrap="square">
            <a:spAutoFit/>
          </a:bodyPr>
          <a:lstStyle/>
          <a:p>
            <a:r>
              <a:rPr lang="zh-CN" altLang="zh-CN" sz="2600" b="1" spc="50" dirty="0" smtClean="0">
                <a:solidFill>
                  <a:srgbClr val="0000FF"/>
                </a:solidFill>
                <a:latin typeface="Times New Roman" panose="02020603050405020304" pitchFamily="18" charset="0"/>
                <a:cs typeface="Times New Roman" panose="02020603050405020304" pitchFamily="18" charset="0"/>
              </a:rPr>
              <a:t>最后</a:t>
            </a:r>
            <a:r>
              <a:rPr lang="zh-CN" altLang="zh-CN" sz="2600" b="1" spc="50" dirty="0">
                <a:solidFill>
                  <a:srgbClr val="0000FF"/>
                </a:solidFill>
                <a:latin typeface="Times New Roman" panose="02020603050405020304" pitchFamily="18" charset="0"/>
                <a:cs typeface="Times New Roman" panose="02020603050405020304" pitchFamily="18" charset="0"/>
              </a:rPr>
              <a:t>就是把每段的中间补充</a:t>
            </a:r>
            <a:r>
              <a:rPr lang="zh-CN" altLang="zh-CN" sz="2600" b="1" spc="50" dirty="0" smtClean="0">
                <a:solidFill>
                  <a:srgbClr val="0000FF"/>
                </a:solidFill>
                <a:latin typeface="Times New Roman" panose="02020603050405020304" pitchFamily="18" charset="0"/>
                <a:cs typeface="Times New Roman" panose="02020603050405020304" pitchFamily="18" charset="0"/>
              </a:rPr>
              <a:t>完整</a:t>
            </a:r>
            <a:endParaRPr lang="en-US" altLang="zh-CN" sz="2600" b="1" spc="50" dirty="0" smtClean="0">
              <a:solidFill>
                <a:srgbClr val="0000FF"/>
              </a:solidFill>
              <a:latin typeface="Times New Roman" panose="02020603050405020304" pitchFamily="18" charset="0"/>
              <a:cs typeface="Times New Roman" panose="02020603050405020304" pitchFamily="18" charset="0"/>
            </a:endParaRPr>
          </a:p>
          <a:p>
            <a:pPr marL="514350" indent="-514350">
              <a:buAutoNum type="arabicPeriod"/>
            </a:pPr>
            <a:r>
              <a:rPr lang="en-US" altLang="zh-CN" sz="2600" b="1" spc="50" dirty="0" smtClean="0">
                <a:latin typeface="Times New Roman" panose="02020603050405020304" pitchFamily="18" charset="0"/>
                <a:cs typeface="Times New Roman" panose="02020603050405020304" pitchFamily="18" charset="0"/>
              </a:rPr>
              <a:t>it’s my dream to have a grandson like you.</a:t>
            </a:r>
            <a:endParaRPr lang="en-US" altLang="zh-CN" sz="2600" b="1" spc="50" dirty="0" smtClean="0">
              <a:latin typeface="Times New Roman" panose="02020603050405020304" pitchFamily="18" charset="0"/>
              <a:cs typeface="Times New Roman" panose="02020603050405020304" pitchFamily="18" charset="0"/>
            </a:endParaRPr>
          </a:p>
          <a:p>
            <a:pPr marL="514350" indent="-514350">
              <a:buAutoNum type="arabicPeriod"/>
            </a:pPr>
            <a:r>
              <a:rPr lang="en-US" altLang="zh-CN" sz="2600" b="1" spc="50" dirty="0" smtClean="0">
                <a:latin typeface="Times New Roman" panose="02020603050405020304" pitchFamily="18" charset="0"/>
                <a:cs typeface="Times New Roman" panose="02020603050405020304" pitchFamily="18" charset="0"/>
              </a:rPr>
              <a:t>He hugged me with tears sparkling in his misty eyes. At that time, I felt my connection with him strengthened.</a:t>
            </a:r>
            <a:endParaRPr lang="en-US" altLang="zh-CN" sz="2600" b="1" spc="50" dirty="0" smtClean="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600" b="1" spc="50" dirty="0" smtClean="0">
                <a:latin typeface="Times New Roman" panose="02020603050405020304" pitchFamily="18" charset="0"/>
                <a:cs typeface="Times New Roman" panose="02020603050405020304" pitchFamily="18" charset="0"/>
              </a:rPr>
              <a:t>While I was bouncing like a rabbit, he was staring at me, all his loneliness, unhappiness fled away.</a:t>
            </a:r>
            <a:endParaRPr lang="en-US" altLang="zh-CN" sz="2600" b="1" spc="50" dirty="0" smtClean="0">
              <a:latin typeface="Times New Roman" panose="02020603050405020304" pitchFamily="18" charset="0"/>
              <a:cs typeface="Times New Roman" panose="02020603050405020304" pitchFamily="18" charset="0"/>
            </a:endParaRPr>
          </a:p>
          <a:p>
            <a:pPr marL="514350" indent="-514350">
              <a:buAutoNum type="arabicPeriod" startAt="3"/>
            </a:pPr>
            <a:r>
              <a:rPr lang="en-US" altLang="zh-CN" sz="2600" b="1" spc="50" dirty="0" smtClean="0">
                <a:latin typeface="Times New Roman" panose="02020603050405020304" pitchFamily="18" charset="0"/>
                <a:cs typeface="Times New Roman" panose="02020603050405020304" pitchFamily="18" charset="0"/>
              </a:rPr>
              <a:t>He patted me on the head. With a tune of relief, I breathed a sigh of relief.</a:t>
            </a:r>
            <a:endParaRPr lang="en-US" altLang="zh-CN" sz="2600" b="1" spc="50" dirty="0" smtClean="0">
              <a:latin typeface="Times New Roman" panose="02020603050405020304" pitchFamily="18" charset="0"/>
              <a:cs typeface="Times New Roman" panose="02020603050405020304" pitchFamily="18" charset="0"/>
            </a:endParaRPr>
          </a:p>
          <a:p>
            <a:r>
              <a:rPr lang="en-US" altLang="zh-CN" sz="2600" b="1" spc="50" dirty="0" smtClean="0">
                <a:latin typeface="Times New Roman" panose="02020603050405020304" pitchFamily="18" charset="0"/>
                <a:cs typeface="Times New Roman" panose="02020603050405020304" pitchFamily="18" charset="0"/>
              </a:rPr>
              <a:t>5. </a:t>
            </a:r>
            <a:r>
              <a:rPr lang="en-US" altLang="zh-CN" sz="2600" b="1" spc="50" dirty="0">
                <a:latin typeface="Times New Roman" panose="02020603050405020304" pitchFamily="18" charset="0"/>
                <a:cs typeface="Times New Roman" panose="02020603050405020304" pitchFamily="18" charset="0"/>
              </a:rPr>
              <a:t> </a:t>
            </a:r>
            <a:r>
              <a:rPr lang="en-US" altLang="zh-CN" sz="2600" b="1" spc="50" dirty="0" smtClean="0">
                <a:latin typeface="Times New Roman" panose="02020603050405020304" pitchFamily="18" charset="0"/>
                <a:cs typeface="Times New Roman" panose="02020603050405020304" pitchFamily="18" charset="0"/>
              </a:rPr>
              <a:t>No sooner had Bill realized what had happened than he laughed, announcing that since we were a family, the fence was supposed to be pulled down so that we could visit each other more easily.</a:t>
            </a:r>
            <a:endParaRPr lang="en-US" altLang="zh-CN" sz="2600" b="1" spc="50" dirty="0" smtClean="0">
              <a:latin typeface="Times New Roman" panose="02020603050405020304" pitchFamily="18" charset="0"/>
              <a:cs typeface="Times New Roman" panose="02020603050405020304" pitchFamily="18" charset="0"/>
            </a:endParaRPr>
          </a:p>
          <a:p>
            <a:r>
              <a:rPr lang="en-US" altLang="zh-CN" sz="2600" b="1" spc="50" dirty="0" smtClean="0">
                <a:latin typeface="Times New Roman" panose="02020603050405020304" pitchFamily="18" charset="0"/>
                <a:cs typeface="Times New Roman" panose="02020603050405020304" pitchFamily="18" charset="0"/>
              </a:rPr>
              <a:t>6. Without that chain-link fence, we can have a more convenient connection.</a:t>
            </a:r>
            <a:endParaRPr lang="en-US" altLang="zh-CN" sz="2600" b="1" spc="50" dirty="0" smtClean="0">
              <a:latin typeface="Times New Roman" panose="02020603050405020304" pitchFamily="18" charset="0"/>
              <a:cs typeface="Times New Roman" panose="02020603050405020304" pitchFamily="18" charset="0"/>
            </a:endParaRPr>
          </a:p>
          <a:p>
            <a:r>
              <a:rPr lang="en-US" altLang="zh-CN" sz="2600" b="1" spc="50" dirty="0" smtClean="0">
                <a:latin typeface="Times New Roman" panose="02020603050405020304" pitchFamily="18" charset="0"/>
                <a:cs typeface="Times New Roman" panose="02020603050405020304" pitchFamily="18" charset="0"/>
              </a:rPr>
              <a:t>7.  The snowy morning, we finished the adoption ceremony by ourselves.</a:t>
            </a:r>
            <a:endParaRPr lang="en-US" altLang="zh-CN" sz="2600" b="1" spc="50" dirty="0" smtClean="0">
              <a:latin typeface="Times New Roman" panose="02020603050405020304" pitchFamily="18" charset="0"/>
              <a:cs typeface="Times New Roman" panose="02020603050405020304" pitchFamily="18" charset="0"/>
            </a:endParaRPr>
          </a:p>
          <a:p>
            <a:r>
              <a:rPr lang="en-US" altLang="zh-CN" sz="2600" b="1" spc="50" dirty="0" smtClean="0">
                <a:latin typeface="Times New Roman" panose="02020603050405020304" pitchFamily="18" charset="0"/>
                <a:cs typeface="Times New Roman" panose="02020603050405020304" pitchFamily="18" charset="0"/>
              </a:rPr>
              <a:t>8. After removing the chain-link fence, he often came to our house, chatting, and neither of us was lonely any more.</a:t>
            </a:r>
            <a:endParaRPr lang="zh-CN" altLang="en-US" sz="2600" b="1" spc="50" dirty="0">
              <a:latin typeface="Times New Roman" panose="02020603050405020304" pitchFamily="18" charset="0"/>
              <a:cs typeface="Times New Roman" panose="02020603050405020304" pitchFamily="18" charset="0"/>
            </a:endParaRPr>
          </a:p>
        </p:txBody>
      </p:sp>
      <p:grpSp>
        <p:nvGrpSpPr>
          <p:cNvPr id="8" name="组合 7"/>
          <p:cNvGrpSpPr/>
          <p:nvPr/>
        </p:nvGrpSpPr>
        <p:grpSpPr>
          <a:xfrm>
            <a:off x="1018197" y="421267"/>
            <a:ext cx="8660339" cy="596296"/>
            <a:chOff x="975709" y="3879"/>
            <a:chExt cx="8660339" cy="596296"/>
          </a:xfrm>
        </p:grpSpPr>
        <p:sp>
          <p:nvSpPr>
            <p:cNvPr id="9" name="TextBox 12"/>
            <p:cNvSpPr txBox="1">
              <a:spLocks noChangeArrowheads="1"/>
            </p:cNvSpPr>
            <p:nvPr/>
          </p:nvSpPr>
          <p:spPr bwMode="auto">
            <a:xfrm>
              <a:off x="3707860" y="68049"/>
              <a:ext cx="5928188" cy="46166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FFFFFF"/>
                  </a:solidFill>
                  <a:latin typeface="方正粗黑宋简体" panose="02000000000000000000" pitchFamily="2" charset="-122"/>
                  <a:ea typeface="方正粗黑宋简体" panose="02000000000000000000" pitchFamily="2" charset="-122"/>
                </a:rPr>
                <a:t>Make the draft, weave the story</a:t>
              </a:r>
              <a:endParaRPr lang="en-US" altLang="zh-CN" sz="2400" b="1" dirty="0">
                <a:solidFill>
                  <a:srgbClr val="FFFFFF"/>
                </a:solidFill>
                <a:latin typeface="方正粗黑宋简体" panose="02000000000000000000" pitchFamily="2" charset="-122"/>
                <a:ea typeface="方正粗黑宋简体" panose="02000000000000000000" pitchFamily="2" charset="-122"/>
              </a:endParaRPr>
            </a:p>
          </p:txBody>
        </p:sp>
        <p:grpSp>
          <p:nvGrpSpPr>
            <p:cNvPr id="10" name="组合 9"/>
            <p:cNvGrpSpPr/>
            <p:nvPr/>
          </p:nvGrpSpPr>
          <p:grpSpPr>
            <a:xfrm>
              <a:off x="975709" y="3879"/>
              <a:ext cx="2417181" cy="596296"/>
              <a:chOff x="975709" y="3879"/>
              <a:chExt cx="2417181" cy="596296"/>
            </a:xfrm>
          </p:grpSpPr>
          <p:pic>
            <p:nvPicPr>
              <p:cNvPr id="11" name="图片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709" y="3879"/>
                <a:ext cx="1736669" cy="596296"/>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6"/>
              <p:cNvSpPr txBox="1">
                <a:spLocks noChangeArrowheads="1"/>
              </p:cNvSpPr>
              <p:nvPr/>
            </p:nvSpPr>
            <p:spPr bwMode="auto">
              <a:xfrm>
                <a:off x="2865181" y="103279"/>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09</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文本框 12"/>
              <p:cNvSpPr txBox="1"/>
              <p:nvPr/>
            </p:nvSpPr>
            <p:spPr>
              <a:xfrm>
                <a:off x="1293788" y="64270"/>
                <a:ext cx="15760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1000"/>
                                        <p:tgtEl>
                                          <p:spTgt spid="7">
                                            <p:txEl>
                                              <p:pRg st="0" end="0"/>
                                            </p:txEl>
                                          </p:spTgt>
                                        </p:tgtEl>
                                      </p:cBhvr>
                                    </p:animEffect>
                                    <p:anim calcmode="lin" valueType="num">
                                      <p:cBhvr>
                                        <p:cTn id="2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fade">
                                      <p:cBhvr>
                                        <p:cTn id="29" dur="1000"/>
                                        <p:tgtEl>
                                          <p:spTgt spid="7">
                                            <p:txEl>
                                              <p:pRg st="1" end="1"/>
                                            </p:txEl>
                                          </p:spTgt>
                                        </p:tgtEl>
                                      </p:cBhvr>
                                    </p:animEffect>
                                    <p:anim calcmode="lin" valueType="num">
                                      <p:cBhvr>
                                        <p:cTn id="3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fade">
                                      <p:cBhvr>
                                        <p:cTn id="43" dur="1000"/>
                                        <p:tgtEl>
                                          <p:spTgt spid="7">
                                            <p:txEl>
                                              <p:pRg st="3" end="3"/>
                                            </p:txEl>
                                          </p:spTgt>
                                        </p:tgtEl>
                                      </p:cBhvr>
                                    </p:animEffect>
                                    <p:anim calcmode="lin" valueType="num">
                                      <p:cBhvr>
                                        <p:cTn id="4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xEl>
                                              <p:pRg st="4" end="4"/>
                                            </p:txEl>
                                          </p:spTgt>
                                        </p:tgtEl>
                                        <p:attrNameLst>
                                          <p:attrName>style.visibility</p:attrName>
                                        </p:attrNameLst>
                                      </p:cBhvr>
                                      <p:to>
                                        <p:strVal val="visible"/>
                                      </p:to>
                                    </p:set>
                                    <p:animEffect transition="in" filter="fade">
                                      <p:cBhvr>
                                        <p:cTn id="50" dur="1000"/>
                                        <p:tgtEl>
                                          <p:spTgt spid="7">
                                            <p:txEl>
                                              <p:pRg st="4" end="4"/>
                                            </p:txEl>
                                          </p:spTgt>
                                        </p:tgtEl>
                                      </p:cBhvr>
                                    </p:animEffect>
                                    <p:anim calcmode="lin" valueType="num">
                                      <p:cBhvr>
                                        <p:cTn id="5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fade">
                                      <p:cBhvr>
                                        <p:cTn id="57" dur="1000"/>
                                        <p:tgtEl>
                                          <p:spTgt spid="7">
                                            <p:txEl>
                                              <p:pRg st="5" end="5"/>
                                            </p:txEl>
                                          </p:spTgt>
                                        </p:tgtEl>
                                      </p:cBhvr>
                                    </p:animEffect>
                                    <p:anim calcmode="lin" valueType="num">
                                      <p:cBhvr>
                                        <p:cTn id="5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6" end="6"/>
                                            </p:txEl>
                                          </p:spTgt>
                                        </p:tgtEl>
                                        <p:attrNameLst>
                                          <p:attrName>style.visibility</p:attrName>
                                        </p:attrNameLst>
                                      </p:cBhvr>
                                      <p:to>
                                        <p:strVal val="visible"/>
                                      </p:to>
                                    </p:set>
                                    <p:animEffect transition="in" filter="fade">
                                      <p:cBhvr>
                                        <p:cTn id="64" dur="1000"/>
                                        <p:tgtEl>
                                          <p:spTgt spid="7">
                                            <p:txEl>
                                              <p:pRg st="6" end="6"/>
                                            </p:txEl>
                                          </p:spTgt>
                                        </p:tgtEl>
                                      </p:cBhvr>
                                    </p:animEffect>
                                    <p:anim calcmode="lin" valueType="num">
                                      <p:cBhvr>
                                        <p:cTn id="6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7" end="7"/>
                                            </p:txEl>
                                          </p:spTgt>
                                        </p:tgtEl>
                                        <p:attrNameLst>
                                          <p:attrName>style.visibility</p:attrName>
                                        </p:attrNameLst>
                                      </p:cBhvr>
                                      <p:to>
                                        <p:strVal val="visible"/>
                                      </p:to>
                                    </p:set>
                                    <p:animEffect transition="in" filter="fade">
                                      <p:cBhvr>
                                        <p:cTn id="71" dur="1000"/>
                                        <p:tgtEl>
                                          <p:spTgt spid="7">
                                            <p:txEl>
                                              <p:pRg st="7" end="7"/>
                                            </p:txEl>
                                          </p:spTgt>
                                        </p:tgtEl>
                                      </p:cBhvr>
                                    </p:animEffect>
                                    <p:anim calcmode="lin" valueType="num">
                                      <p:cBhvr>
                                        <p:cTn id="72"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
                                            <p:txEl>
                                              <p:pRg st="8" end="8"/>
                                            </p:txEl>
                                          </p:spTgt>
                                        </p:tgtEl>
                                        <p:attrNameLst>
                                          <p:attrName>style.visibility</p:attrName>
                                        </p:attrNameLst>
                                      </p:cBhvr>
                                      <p:to>
                                        <p:strVal val="visible"/>
                                      </p:to>
                                    </p:set>
                                    <p:animEffect transition="in" filter="fade">
                                      <p:cBhvr>
                                        <p:cTn id="78" dur="1000"/>
                                        <p:tgtEl>
                                          <p:spTgt spid="7">
                                            <p:txEl>
                                              <p:pRg st="8" end="8"/>
                                            </p:txEl>
                                          </p:spTgt>
                                        </p:tgtEl>
                                      </p:cBhvr>
                                    </p:animEffect>
                                    <p:anim calcmode="lin" valueType="num">
                                      <p:cBhvr>
                                        <p:cTn id="79"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4" grpId="0" animBg="1"/>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213143" y="875774"/>
            <a:ext cx="11560570" cy="5784350"/>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52919" y="1584364"/>
            <a:ext cx="10202499" cy="3785652"/>
          </a:xfrm>
          <a:prstGeom prst="rect">
            <a:avLst/>
          </a:prstGeom>
          <a:noFill/>
        </p:spPr>
        <p:txBody>
          <a:bodyPr wrap="square">
            <a:spAutoFit/>
          </a:bodyPr>
          <a:lstStyle/>
          <a:p>
            <a:pPr algn="l" fontAlgn="ct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Possible Version 1:</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400" b="1" kern="100" dirty="0" smtClean="0">
                <a:solidFill>
                  <a:prstClr val="black"/>
                </a:solidFill>
                <a:latin typeface="Times New Roman" panose="02020603050405020304" pitchFamily="18" charset="0"/>
                <a:cs typeface="Times New Roman" panose="02020603050405020304" pitchFamily="18" charset="0"/>
              </a:rPr>
              <a:t> </a:t>
            </a:r>
            <a:endParaRPr lang="zh-CN" altLang="zh-CN" sz="2400" b="1" kern="100" dirty="0">
              <a:solidFill>
                <a:prstClr val="black"/>
              </a:solidFill>
              <a:latin typeface="等线" panose="02010600030101010101" pitchFamily="2" charset="-122"/>
              <a:cs typeface="Times New Roman" panose="02020603050405020304" pitchFamily="18" charset="0"/>
            </a:endParaRPr>
          </a:p>
          <a:p>
            <a:pPr lvl="0" indent="266700" algn="just"/>
            <a:r>
              <a:rPr lang="en-US" altLang="zh-CN" sz="2400" b="1" i="1" kern="100" dirty="0">
                <a:solidFill>
                  <a:prstClr val="black"/>
                </a:solidFill>
                <a:latin typeface="Times New Roman" panose="02020603050405020304" pitchFamily="18" charset="0"/>
                <a:cs typeface="Times New Roman" panose="02020603050405020304" pitchFamily="18" charset="0"/>
              </a:rPr>
              <a:t>  I knocked on his door, sat down in his living room, and asked, “ Can I adopt you as my grandpa</a:t>
            </a:r>
            <a:r>
              <a:rPr lang="en-US" altLang="zh-CN" sz="2400" b="1" i="1" kern="100" dirty="0" smtClean="0">
                <a:solidFill>
                  <a:prstClr val="black"/>
                </a:solidFill>
                <a:latin typeface="Times New Roman" panose="02020603050405020304" pitchFamily="18" charset="0"/>
                <a:cs typeface="Times New Roman" panose="02020603050405020304" pitchFamily="18" charset="0"/>
              </a:rPr>
              <a:t>?” </a:t>
            </a:r>
            <a:r>
              <a:rPr lang="en-US" altLang="zh-CN" sz="2400" b="1" kern="100" dirty="0" smtClean="0">
                <a:solidFill>
                  <a:prstClr val="black"/>
                </a:solidFill>
                <a:latin typeface="Times New Roman" panose="02020603050405020304" pitchFamily="18" charset="0"/>
                <a:cs typeface="Times New Roman" panose="02020603050405020304" pitchFamily="18" charset="0"/>
              </a:rPr>
              <a:t>He froze to the spot, I stared at him with wild joy, noticing tears blurred his vision. No sooner had I reached  for papers to  wipe his tears than he uttered a firm word, “I can, of course, I can.” At that time,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Bill</a:t>
            </a:r>
            <a:r>
              <a:rPr lang="en-US" altLang="zh-CN" sz="2400" b="1" kern="100" dirty="0" smtClean="0">
                <a:solidFill>
                  <a:prstClr val="black"/>
                </a:solidFill>
                <a:latin typeface="Times New Roman" panose="02020603050405020304" pitchFamily="18" charset="0"/>
                <a:cs typeface="Times New Roman" panose="02020603050405020304" pitchFamily="18" charset="0"/>
              </a:rPr>
              <a:t> couldn’t help sobbing, murmuring, “We’re a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family</a:t>
            </a:r>
            <a:r>
              <a:rPr lang="en-US" altLang="zh-CN" sz="2400" b="1" kern="100" dirty="0" smtClean="0">
                <a:solidFill>
                  <a:prstClr val="black"/>
                </a:solidFill>
                <a:latin typeface="Times New Roman" panose="02020603050405020304" pitchFamily="18" charset="0"/>
                <a:cs typeface="Times New Roman" panose="02020603050405020304" pitchFamily="18" charset="0"/>
              </a:rPr>
              <a:t>!” He exclaimed that he would teach me to drive the lawn tractor. After hearing the word, I felt a sense of exhilaration mingled with excitement bubbling inside me. I dashed to Bill, giving him a big tender embrace.</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267128"/>
            <a:ext cx="11560570" cy="5661061"/>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22326" y="569060"/>
            <a:ext cx="10202499" cy="5262979"/>
          </a:xfrm>
          <a:prstGeom prst="rect">
            <a:avLst/>
          </a:prstGeom>
          <a:noFill/>
        </p:spPr>
        <p:txBody>
          <a:bodyPr wrap="square">
            <a:spAutoFit/>
          </a:bodyPr>
          <a:lstStyle/>
          <a:p>
            <a:pPr algn="just" fontAlgn="ct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Possible Version 1:</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lvl="0" indent="266700"/>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morning, while learning to drive the lawn tractor with a snowplow, I accidentally plowed down our chain-link fence.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So nervous was I that I didn’t know what to do but sat there and glued at the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fence</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Sweat dropping from my head, a sense of nervousness deprived my power of speech. Bill walked towards me and said, “It’s not a big deal.” The thought that he didn’t accept my idea surged through me. Tears rolling down on my face. Bill hugged me, whispering word beside my ear. “Although you didn’t make it, we have been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family</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earlier.” </a:t>
            </a:r>
            <a:r>
              <a:rPr lang="zh-CN" altLang="en-US"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 smile blossomed on my face. I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seriously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told him again I would invent a better snowplow when I grow up and he would never feel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lonely</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again. </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ctr"/>
            <a:endPar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endParaRPr>
          </a:p>
          <a:p>
            <a:pPr algn="just" fontAlgn="ctr"/>
            <a:r>
              <a:rPr lang="en-US" altLang="zh-CN" sz="2400" b="1" i="1"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98475" y="725170"/>
            <a:ext cx="11292205" cy="5497830"/>
          </a:xfrm>
          <a:prstGeom prst="rect">
            <a:avLst/>
          </a:prstGeom>
          <a:noFill/>
        </p:spPr>
        <p:txBody>
          <a:bodyPr wrap="square">
            <a:spAutoFit/>
          </a:bodyPr>
          <a:lstStyle/>
          <a:p>
            <a:pPr indent="0" algn="just" fontAlgn="auto">
              <a:lnSpc>
                <a:spcPts val="2480"/>
              </a:lnSpc>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第二节</a:t>
            </a:r>
            <a:r>
              <a:rPr lang="zh-CN" altLang="zh-CN" sz="24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读后续写（满分</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25</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480"/>
              </a:lnSpc>
            </a:pPr>
            <a:r>
              <a:rPr lang="en-US"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2400" b="1" kern="100" dirty="0" smtClean="0">
                <a:effectLst/>
                <a:latin typeface="Times New Roman" panose="02020603050405020304" pitchFamily="18" charset="0"/>
                <a:ea typeface="宋体" panose="02010600030101010101" pitchFamily="2" charset="-122"/>
                <a:cs typeface="Times New Roman" panose="02020603050405020304" pitchFamily="18" charset="0"/>
              </a:rPr>
              <a:t>阅读</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下面短文，根据所给情节进行续写，使之构成一个完整的故事。</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480"/>
              </a:lnSpc>
            </a:pPr>
            <a:r>
              <a:rPr lang="en-US" altLang="zh-CN" sz="2400" b="1" kern="100" dirty="0" smtClean="0">
                <a:effectLst/>
                <a:latin typeface="Times New Roman" panose="02020603050405020304" pitchFamily="18" charset="0"/>
                <a:ea typeface="等线" panose="02010600030101010101" pitchFamily="2" charset="-122"/>
                <a:cs typeface="Times New Roman" panose="02020603050405020304" pitchFamily="18" charset="0"/>
              </a:rPr>
              <a:t>    My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family moved in a small house in Brighton, Colorado on my seventh birthday. My first memory is our neighbor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Bill</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 old man, handing me strawberries from his garden through a hole in the chain-link(</a:t>
            </a:r>
            <a:r>
              <a:rPr lang="zh-CN"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铁丝网</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fence</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“We need to make the hole bigger,"” he said jokingly. Later I knew that he lived alone.</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fontAlgn="auto">
              <a:lnSpc>
                <a:spcPts val="2480"/>
              </a:lnSpc>
            </a:pPr>
            <a:r>
              <a:rPr lang="en-US" altLang="zh-CN" sz="2400" b="1" kern="100" dirty="0" smtClean="0">
                <a:effectLst/>
                <a:latin typeface="Times New Roman" panose="02020603050405020304" pitchFamily="18" charset="0"/>
                <a:ea typeface="等线" panose="02010600030101010101" pitchFamily="2" charset="-122"/>
                <a:cs typeface="Times New Roman" panose="02020603050405020304" pitchFamily="18" charset="0"/>
              </a:rPr>
              <a:t>    Bill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spent much time working in the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garden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and I was always talking to him from our yard. I was a chatterbox. I think what drew me to Bill is that he never got tired of listening to me. l also think Bill saw a lot of himself in me-we were both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lonely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and anxious-and that may be why he always took the time to</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 listen to</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me. It was a wonderful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connection</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fontAlgn="auto">
              <a:lnSpc>
                <a:spcPts val="2480"/>
              </a:lnSpc>
            </a:pPr>
            <a:r>
              <a:rPr lang="en-US" altLang="zh-CN" sz="2400" b="1" kern="100" dirty="0" smtClean="0">
                <a:effectLst/>
                <a:latin typeface="Times New Roman" panose="02020603050405020304" pitchFamily="18" charset="0"/>
                <a:ea typeface="等线" panose="02010600030101010101" pitchFamily="2" charset="-122"/>
                <a:cs typeface="Times New Roman" panose="02020603050405020304" pitchFamily="18" charset="0"/>
              </a:rPr>
              <a:t>     There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weren't any kids of my age in the neighborhood, and my parents were very busy, so l mostly played in the yard with my dog, I had a lot of imaginary friends-a whole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family</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actually, with a wife, children, a best friend...no joke. Weird kid.</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fontAlgn="auto">
              <a:lnSpc>
                <a:spcPts val="2480"/>
              </a:lnSpc>
            </a:pPr>
            <a:r>
              <a:rPr lang="en-US" altLang="zh-CN" sz="2400" b="1" kern="100" dirty="0" smtClean="0">
                <a:effectLst/>
                <a:latin typeface="Times New Roman" panose="02020603050405020304" pitchFamily="18" charset="0"/>
                <a:ea typeface="等线" panose="02010600030101010101" pitchFamily="2" charset="-122"/>
                <a:cs typeface="Times New Roman" panose="02020603050405020304" pitchFamily="18" charset="0"/>
              </a:rPr>
              <a:t>   One </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day, </a:t>
            </a:r>
            <a:r>
              <a:rPr lang="en-US" altLang="zh-CN" sz="2400" b="1" u="sng" kern="100" dirty="0">
                <a:effectLst/>
                <a:latin typeface="Times New Roman" panose="02020603050405020304" pitchFamily="18" charset="0"/>
                <a:ea typeface="等线" panose="02010600030101010101" pitchFamily="2" charset="-122"/>
                <a:cs typeface="Times New Roman" panose="02020603050405020304" pitchFamily="18" charset="0"/>
              </a:rPr>
              <a:t>my parents</a:t>
            </a:r>
            <a:r>
              <a:rPr lang="en-US" altLang="zh-CN" sz="2400" b="1" kern="100" dirty="0">
                <a:effectLst/>
                <a:latin typeface="Times New Roman" panose="02020603050405020304" pitchFamily="18" charset="0"/>
                <a:ea typeface="等线" panose="02010600030101010101" pitchFamily="2" charset="-122"/>
                <a:cs typeface="Times New Roman" panose="02020603050405020304" pitchFamily="18" charset="0"/>
              </a:rPr>
              <a:t> asked Bill whether he'd watch me while they were away on business. This worked well for everyone, so it became a somewhat monthly occurrence. Bill had a spare room in his house, which became " my” room.</a:t>
            </a:r>
            <a:endPar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 name="组合 3"/>
          <p:cNvGrpSpPr/>
          <p:nvPr/>
        </p:nvGrpSpPr>
        <p:grpSpPr>
          <a:xfrm>
            <a:off x="634134" y="95317"/>
            <a:ext cx="2575454" cy="565725"/>
            <a:chOff x="815730" y="-35647"/>
            <a:chExt cx="2357094" cy="755621"/>
          </a:xfrm>
        </p:grpSpPr>
        <p:cxnSp>
          <p:nvCxnSpPr>
            <p:cNvPr id="5" name="直接连接符 4"/>
            <p:cNvCxnSpPr/>
            <p:nvPr/>
          </p:nvCxnSpPr>
          <p:spPr>
            <a:xfrm>
              <a:off x="934322" y="719974"/>
              <a:ext cx="2238502" cy="0"/>
            </a:xfrm>
            <a:prstGeom prst="line">
              <a:avLst/>
            </a:prstGeom>
          </p:spPr>
          <p:style>
            <a:lnRef idx="3">
              <a:schemeClr val="accent6"/>
            </a:lnRef>
            <a:fillRef idx="0">
              <a:schemeClr val="accent6"/>
            </a:fillRef>
            <a:effectRef idx="2">
              <a:schemeClr val="accent6"/>
            </a:effectRef>
            <a:fontRef idx="minor">
              <a:schemeClr val="tx1"/>
            </a:fontRef>
          </p:style>
        </p:cxnSp>
        <p:sp>
          <p:nvSpPr>
            <p:cNvPr id="6" name="TextBox 8"/>
            <p:cNvSpPr txBox="1">
              <a:spLocks noChangeArrowheads="1"/>
            </p:cNvSpPr>
            <p:nvPr/>
          </p:nvSpPr>
          <p:spPr bwMode="auto">
            <a:xfrm>
              <a:off x="815730" y="-35647"/>
              <a:ext cx="2067956" cy="55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rPr>
                <a:t>典题示例</a:t>
              </a:r>
              <a:endParaRPr lang="zh-CN" altLang="en-US" sz="3600" b="1" spc="300" dirty="0">
                <a:solidFill>
                  <a:srgbClr val="FF0000"/>
                </a:solidFill>
                <a:latin typeface="Arial" panose="020B0604020202020204" pitchFamily="34" charset="0"/>
                <a:ea typeface="楷体" panose="02010609060101010101" pitchFamily="49"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99254" y="536583"/>
            <a:ext cx="11577981" cy="5465852"/>
            <a:chOff x="1674724" y="1872118"/>
            <a:chExt cx="3864842" cy="833120"/>
          </a:xfrm>
        </p:grpSpPr>
        <p:sp>
          <p:nvSpPr>
            <p:cNvPr id="4" name="圆角矩形 8"/>
            <p:cNvSpPr/>
            <p:nvPr>
              <p:custDataLst>
                <p:tags r:id="rId2"/>
              </p:custDataLst>
            </p:nvPr>
          </p:nvSpPr>
          <p:spPr>
            <a:xfrm>
              <a:off x="1854612" y="187211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201613" y="642954"/>
            <a:ext cx="10202499" cy="4924425"/>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2:</a:t>
            </a:r>
            <a:endPar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400" b="1" kern="100" dirty="0">
                <a:solidFill>
                  <a:prstClr val="black"/>
                </a:solidFill>
                <a:latin typeface="Times New Roman" panose="02020603050405020304" pitchFamily="18" charset="0"/>
                <a:cs typeface="Times New Roman" panose="02020603050405020304" pitchFamily="18" charset="0"/>
              </a:rPr>
              <a:t> </a:t>
            </a:r>
            <a:endParaRPr lang="zh-CN" altLang="zh-CN" sz="2400" b="1" kern="100" dirty="0">
              <a:solidFill>
                <a:prstClr val="black"/>
              </a:solidFill>
              <a:latin typeface="等线" panose="02010600030101010101" pitchFamily="2" charset="-122"/>
              <a:cs typeface="Times New Roman" panose="02020603050405020304" pitchFamily="18" charset="0"/>
            </a:endParaRPr>
          </a:p>
          <a:p>
            <a:pPr lvl="0" indent="266700" algn="just"/>
            <a:r>
              <a:rPr lang="en-US" altLang="zh-CN" sz="2400" b="1" i="1" kern="100" dirty="0">
                <a:solidFill>
                  <a:prstClr val="black"/>
                </a:solidFill>
                <a:latin typeface="Times New Roman" panose="02020603050405020304" pitchFamily="18" charset="0"/>
                <a:cs typeface="Times New Roman" panose="02020603050405020304" pitchFamily="18" charset="0"/>
              </a:rPr>
              <a:t>  I knocked on his door, sat down in his living room, and asked, “ Can I adopt you as my grandpa</a:t>
            </a:r>
            <a:r>
              <a:rPr lang="en-US" altLang="zh-CN" sz="2400" b="1" i="1" kern="100" dirty="0" smtClean="0">
                <a:solidFill>
                  <a:prstClr val="black"/>
                </a:solidFill>
                <a:latin typeface="Times New Roman" panose="02020603050405020304" pitchFamily="18" charset="0"/>
                <a:cs typeface="Times New Roman" panose="02020603050405020304" pitchFamily="18" charset="0"/>
              </a:rPr>
              <a:t>?” </a:t>
            </a:r>
            <a:r>
              <a:rPr lang="en-US" altLang="zh-CN" sz="2400" b="1" kern="100" dirty="0" smtClean="0">
                <a:solidFill>
                  <a:prstClr val="black"/>
                </a:solidFill>
                <a:latin typeface="Times New Roman" panose="02020603050405020304" pitchFamily="18" charset="0"/>
                <a:cs typeface="Times New Roman" panose="02020603050405020304" pitchFamily="18" charset="0"/>
              </a:rPr>
              <a:t>On hearing this word,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Bill</a:t>
            </a:r>
            <a:r>
              <a:rPr lang="en-US" altLang="zh-CN" sz="2400" b="1" kern="100" dirty="0" smtClean="0">
                <a:solidFill>
                  <a:prstClr val="black"/>
                </a:solidFill>
                <a:latin typeface="Times New Roman" panose="02020603050405020304" pitchFamily="18" charset="0"/>
                <a:cs typeface="Times New Roman" panose="02020603050405020304" pitchFamily="18" charset="0"/>
              </a:rPr>
              <a:t> stood rooted to the ground, numb with shock. Then he whispered, “ Are you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serious</a:t>
            </a:r>
            <a:r>
              <a:rPr lang="en-US" altLang="zh-CN" sz="2400" b="1" kern="100" dirty="0" smtClean="0">
                <a:solidFill>
                  <a:prstClr val="black"/>
                </a:solidFill>
                <a:latin typeface="Times New Roman" panose="02020603050405020304" pitchFamily="18" charset="0"/>
                <a:cs typeface="Times New Roman" panose="02020603050405020304" pitchFamily="18" charset="0"/>
              </a:rPr>
              <a:t>, my kid?” “Of course I am! As  you know, I have no peer friend since I moved here, and the truth is that you’re my only friend. So please don’t say no.” I begged. “I won’t, you’re right, we have a lot in common.” No sooner had he finished his word than I embraced him tightly. We smiled radiantly, as if we’re really old friends. Then an idea flashed across my mind, “it’s time to learn how to use the lawn tractor from him.” I thought.  Fortunately, my advice met with his agreement. The next moment, I held the lawn tractor cautiously and he taught me how to use it hand by hand. I became much skilled.</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00692"/>
            <a:ext cx="11560570" cy="5527497"/>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24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67268" y="771075"/>
            <a:ext cx="10202499" cy="4524315"/>
          </a:xfrm>
          <a:prstGeom prst="rect">
            <a:avLst/>
          </a:prstGeom>
          <a:noFill/>
        </p:spPr>
        <p:txBody>
          <a:bodyPr wrap="square">
            <a:spAutoFit/>
          </a:bodyPr>
          <a:lstStyle/>
          <a:p>
            <a:pPr algn="just" fontAlgn="ct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Possible Version 2:</a:t>
            </a:r>
            <a:endPar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morning, while learning to drive the lawn tractor with a snowplow, I accidentally plowed down our chain-link fence.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Looking at the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fence,</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Bill</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frowned, worrying that my parents would be unhappy then. He tried to fix it. However, I just wanted to clear it away. “Grandpa,” I shouted, attracting his attention. “Do you still remember you said we need the hole bigger, why not  just remove it?” He fell into silence at my words, thinking about it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seriously</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that moment,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my parents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appeared, agreeing with me before Bill went on to apologize. “We are the family now and forever.” I said. From that day, nothing divided us apart and my imaginary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family</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came into the reality.</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algn="just" fontAlgn="ct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369870"/>
            <a:ext cx="11560570" cy="5558319"/>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285698" y="902260"/>
            <a:ext cx="10202499" cy="4185761"/>
          </a:xfrm>
          <a:prstGeom prst="rect">
            <a:avLst/>
          </a:prstGeom>
          <a:noFill/>
        </p:spPr>
        <p:txBody>
          <a:bodyPr wrap="square">
            <a:spAutoFit/>
          </a:bodyPr>
          <a:lstStyle/>
          <a:p>
            <a:pPr algn="just" fontAlgn="ctr"/>
            <a:r>
              <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Possible Version 3:</a:t>
            </a:r>
            <a:endParaRPr lang="en-US" altLang="zh-CN" sz="26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p>
            <a:pPr lvl="0" algn="just"/>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1:</a:t>
            </a:r>
            <a:r>
              <a:rPr lang="en-US" altLang="zh-CN" sz="2400" b="1" kern="100" dirty="0">
                <a:solidFill>
                  <a:prstClr val="black"/>
                </a:solidFill>
                <a:latin typeface="Times New Roman" panose="02020603050405020304" pitchFamily="18" charset="0"/>
                <a:cs typeface="Times New Roman" panose="02020603050405020304" pitchFamily="18" charset="0"/>
              </a:rPr>
              <a:t> </a:t>
            </a:r>
            <a:endParaRPr lang="zh-CN" altLang="zh-CN" sz="2400" b="1" kern="100" dirty="0">
              <a:solidFill>
                <a:prstClr val="black"/>
              </a:solidFill>
              <a:latin typeface="等线" panose="02010600030101010101" pitchFamily="2" charset="-122"/>
              <a:cs typeface="Times New Roman" panose="02020603050405020304" pitchFamily="18" charset="0"/>
            </a:endParaRPr>
          </a:p>
          <a:p>
            <a:pPr lvl="0" indent="266700" algn="just"/>
            <a:r>
              <a:rPr lang="en-US" altLang="zh-CN" sz="2400" b="1" i="1" kern="100" dirty="0">
                <a:solidFill>
                  <a:prstClr val="black"/>
                </a:solidFill>
                <a:latin typeface="Times New Roman" panose="02020603050405020304" pitchFamily="18" charset="0"/>
                <a:cs typeface="Times New Roman" panose="02020603050405020304" pitchFamily="18" charset="0"/>
              </a:rPr>
              <a:t>  I knocked on his door, sat down in his living room, and asked, “ Can I adopt you as my grandpa</a:t>
            </a:r>
            <a:r>
              <a:rPr lang="en-US" altLang="zh-CN" sz="2400" b="1" i="1" kern="100" dirty="0" smtClean="0">
                <a:solidFill>
                  <a:prstClr val="black"/>
                </a:solidFill>
                <a:latin typeface="Times New Roman" panose="02020603050405020304" pitchFamily="18" charset="0"/>
                <a:cs typeface="Times New Roman" panose="02020603050405020304" pitchFamily="18" charset="0"/>
              </a:rPr>
              <a:t>?”</a:t>
            </a:r>
            <a:r>
              <a:rPr lang="en-US" altLang="zh-CN" sz="2400" b="1" kern="100" dirty="0" smtClean="0">
                <a:solidFill>
                  <a:prstClr val="black"/>
                </a:solidFill>
                <a:latin typeface="Times New Roman" panose="02020603050405020304" pitchFamily="18" charset="0"/>
                <a:cs typeface="Times New Roman" panose="02020603050405020304" pitchFamily="18" charset="0"/>
              </a:rPr>
              <a:t> Bill was first a bit confused by my strange question, but then he agreed happily. “Surely I will. I haven’t had a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family</a:t>
            </a:r>
            <a:r>
              <a:rPr lang="en-US" altLang="zh-CN" sz="2400" b="1" kern="100" dirty="0" smtClean="0">
                <a:solidFill>
                  <a:prstClr val="black"/>
                </a:solidFill>
                <a:latin typeface="Times New Roman" panose="02020603050405020304" pitchFamily="18" charset="0"/>
                <a:cs typeface="Times New Roman" panose="02020603050405020304" pitchFamily="18" charset="0"/>
              </a:rPr>
              <a:t> in countless years.” He hugged me with tears sparkling in his misty eyes. At that time, I felt my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connection</a:t>
            </a:r>
            <a:r>
              <a:rPr lang="en-US" altLang="zh-CN" sz="2400" b="1" kern="100" dirty="0" smtClean="0">
                <a:solidFill>
                  <a:prstClr val="black"/>
                </a:solidFill>
                <a:latin typeface="Times New Roman" panose="02020603050405020304" pitchFamily="18" charset="0"/>
                <a:cs typeface="Times New Roman" panose="02020603050405020304" pitchFamily="18" charset="0"/>
              </a:rPr>
              <a:t> with him strengthened. After a while, he asked me whether I wanted to learn on the next morning and I was really expecting the time to come. I went home after saying goodbye to him. I talked to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my</a:t>
            </a:r>
            <a:r>
              <a:rPr lang="en-US" altLang="zh-CN" sz="2400" b="1" kern="100" dirty="0" smtClean="0">
                <a:solidFill>
                  <a:prstClr val="black"/>
                </a:solidFill>
                <a:latin typeface="Times New Roman" panose="02020603050405020304" pitchFamily="18" charset="0"/>
                <a:cs typeface="Times New Roman" panose="02020603050405020304" pitchFamily="18" charset="0"/>
              </a:rPr>
              <a:t> </a:t>
            </a:r>
            <a:r>
              <a:rPr lang="en-US" altLang="zh-CN" sz="2400" b="1" u="sng" kern="100" dirty="0" smtClean="0">
                <a:solidFill>
                  <a:prstClr val="black"/>
                </a:solidFill>
                <a:latin typeface="Times New Roman" panose="02020603050405020304" pitchFamily="18" charset="0"/>
                <a:cs typeface="Times New Roman" panose="02020603050405020304" pitchFamily="18" charset="0"/>
              </a:rPr>
              <a:t>parents</a:t>
            </a:r>
            <a:r>
              <a:rPr lang="en-US" altLang="zh-CN" sz="2400" b="1" kern="100" dirty="0" smtClean="0">
                <a:solidFill>
                  <a:prstClr val="black"/>
                </a:solidFill>
                <a:latin typeface="Times New Roman" panose="02020603050405020304" pitchFamily="18" charset="0"/>
                <a:cs typeface="Times New Roman" panose="02020603050405020304" pitchFamily="18" charset="0"/>
              </a:rPr>
              <a:t> that Bill agreed and they were also happy to learn that. That night, I even couldn’t fall asleep.</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pSp>
        <p:nvGrpSpPr>
          <p:cNvPr id="3" name="组合 2"/>
          <p:cNvGrpSpPr/>
          <p:nvPr>
            <p:custDataLst>
              <p:tags r:id="rId1"/>
            </p:custDataLst>
          </p:nvPr>
        </p:nvGrpSpPr>
        <p:grpSpPr>
          <a:xfrm>
            <a:off x="182320" y="482886"/>
            <a:ext cx="11560570" cy="5445304"/>
            <a:chOff x="1674724" y="1896428"/>
            <a:chExt cx="3859030" cy="833120"/>
          </a:xfrm>
        </p:grpSpPr>
        <p:sp>
          <p:nvSpPr>
            <p:cNvPr id="4" name="圆角矩形 8"/>
            <p:cNvSpPr/>
            <p:nvPr>
              <p:custDataLst>
                <p:tags r:id="rId2"/>
              </p:custDataLst>
            </p:nvPr>
          </p:nvSpPr>
          <p:spPr>
            <a:xfrm>
              <a:off x="1848800" y="1896428"/>
              <a:ext cx="3684954" cy="833120"/>
            </a:xfrm>
            <a:prstGeom prst="roundRect">
              <a:avLst>
                <a:gd name="adj" fmla="val 8286"/>
              </a:avLst>
            </a:prstGeom>
            <a:solidFill>
              <a:schemeClr val="accent4">
                <a:lumMod val="40000"/>
                <a:lumOff val="60000"/>
              </a:schemeClr>
            </a:solidFill>
            <a:ln w="63500">
              <a:solidFill>
                <a:srgbClr val="E8E8E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5" name="五边形 13"/>
            <p:cNvSpPr/>
            <p:nvPr>
              <p:custDataLst>
                <p:tags r:id="rId3"/>
              </p:custDataLst>
            </p:nvPr>
          </p:nvSpPr>
          <p:spPr>
            <a:xfrm>
              <a:off x="1677402" y="2048294"/>
              <a:ext cx="300001" cy="559703"/>
            </a:xfrm>
            <a:custGeom>
              <a:avLst/>
              <a:gdLst>
                <a:gd name="connsiteX0" fmla="*/ 0 w 2222500"/>
                <a:gd name="connsiteY0" fmla="*/ 0 h 906064"/>
                <a:gd name="connsiteX1" fmla="*/ 1946150 w 2222500"/>
                <a:gd name="connsiteY1" fmla="*/ 0 h 906064"/>
                <a:gd name="connsiteX2" fmla="*/ 2222500 w 2222500"/>
                <a:gd name="connsiteY2" fmla="*/ 453032 h 906064"/>
                <a:gd name="connsiteX3" fmla="*/ 1946150 w 2222500"/>
                <a:gd name="connsiteY3" fmla="*/ 906064 h 906064"/>
                <a:gd name="connsiteX4" fmla="*/ 0 w 2222500"/>
                <a:gd name="connsiteY4" fmla="*/ 906064 h 906064"/>
                <a:gd name="connsiteX5" fmla="*/ 0 w 2222500"/>
                <a:gd name="connsiteY5" fmla="*/ 0 h 906064"/>
                <a:gd name="connsiteX0-1" fmla="*/ 2381 w 2224881"/>
                <a:gd name="connsiteY0-2" fmla="*/ 0 h 975120"/>
                <a:gd name="connsiteX1-3" fmla="*/ 1948531 w 2224881"/>
                <a:gd name="connsiteY1-4" fmla="*/ 0 h 975120"/>
                <a:gd name="connsiteX2-5" fmla="*/ 2224881 w 2224881"/>
                <a:gd name="connsiteY2-6" fmla="*/ 453032 h 975120"/>
                <a:gd name="connsiteX3-7" fmla="*/ 1948531 w 2224881"/>
                <a:gd name="connsiteY3-8" fmla="*/ 906064 h 975120"/>
                <a:gd name="connsiteX4-9" fmla="*/ 0 w 2224881"/>
                <a:gd name="connsiteY4-10" fmla="*/ 975120 h 975120"/>
                <a:gd name="connsiteX5-11" fmla="*/ 2381 w 2224881"/>
                <a:gd name="connsiteY5-12" fmla="*/ 0 h 975120"/>
                <a:gd name="connsiteX0-13" fmla="*/ 2381 w 2224881"/>
                <a:gd name="connsiteY0-14" fmla="*/ 0 h 975120"/>
                <a:gd name="connsiteX1-15" fmla="*/ 1948531 w 2224881"/>
                <a:gd name="connsiteY1-16" fmla="*/ 0 h 975120"/>
                <a:gd name="connsiteX2-17" fmla="*/ 2224881 w 2224881"/>
                <a:gd name="connsiteY2-18" fmla="*/ 453032 h 975120"/>
                <a:gd name="connsiteX3-19" fmla="*/ 1948531 w 2224881"/>
                <a:gd name="connsiteY3-20" fmla="*/ 906064 h 975120"/>
                <a:gd name="connsiteX4-21" fmla="*/ 67469 w 2224881"/>
                <a:gd name="connsiteY4-22" fmla="*/ 908447 h 975120"/>
                <a:gd name="connsiteX5-23" fmla="*/ 0 w 2224881"/>
                <a:gd name="connsiteY5-24" fmla="*/ 975120 h 975120"/>
                <a:gd name="connsiteX6" fmla="*/ 2381 w 2224881"/>
                <a:gd name="connsiteY6" fmla="*/ 0 h 975120"/>
                <a:gd name="connsiteX0-25" fmla="*/ 2381 w 2224881"/>
                <a:gd name="connsiteY0-26" fmla="*/ 0 h 975120"/>
                <a:gd name="connsiteX1-27" fmla="*/ 1948531 w 2224881"/>
                <a:gd name="connsiteY1-28" fmla="*/ 0 h 975120"/>
                <a:gd name="connsiteX2-29" fmla="*/ 2224881 w 2224881"/>
                <a:gd name="connsiteY2-30" fmla="*/ 453032 h 975120"/>
                <a:gd name="connsiteX3-31" fmla="*/ 1948531 w 2224881"/>
                <a:gd name="connsiteY3-32" fmla="*/ 906064 h 975120"/>
                <a:gd name="connsiteX4-33" fmla="*/ 67469 w 2224881"/>
                <a:gd name="connsiteY4-34" fmla="*/ 908447 h 975120"/>
                <a:gd name="connsiteX5-35" fmla="*/ 0 w 2224881"/>
                <a:gd name="connsiteY5-36" fmla="*/ 975120 h 975120"/>
                <a:gd name="connsiteX6-37" fmla="*/ 2381 w 2224881"/>
                <a:gd name="connsiteY6-38" fmla="*/ 0 h 975120"/>
                <a:gd name="connsiteX0-39" fmla="*/ 2381 w 2224881"/>
                <a:gd name="connsiteY0-40" fmla="*/ 1191 h 976311"/>
                <a:gd name="connsiteX1-41" fmla="*/ 93663 w 2224881"/>
                <a:gd name="connsiteY1-42" fmla="*/ 0 h 976311"/>
                <a:gd name="connsiteX2-43" fmla="*/ 1948531 w 2224881"/>
                <a:gd name="connsiteY2-44" fmla="*/ 1191 h 976311"/>
                <a:gd name="connsiteX3-45" fmla="*/ 2224881 w 2224881"/>
                <a:gd name="connsiteY3-46" fmla="*/ 454223 h 976311"/>
                <a:gd name="connsiteX4-47" fmla="*/ 1948531 w 2224881"/>
                <a:gd name="connsiteY4-48" fmla="*/ 907255 h 976311"/>
                <a:gd name="connsiteX5-49" fmla="*/ 67469 w 2224881"/>
                <a:gd name="connsiteY5-50" fmla="*/ 909638 h 976311"/>
                <a:gd name="connsiteX6-51" fmla="*/ 0 w 2224881"/>
                <a:gd name="connsiteY6-52" fmla="*/ 976311 h 976311"/>
                <a:gd name="connsiteX7" fmla="*/ 2381 w 2224881"/>
                <a:gd name="connsiteY7" fmla="*/ 1191 h 976311"/>
                <a:gd name="connsiteX0-53" fmla="*/ 45244 w 2224881"/>
                <a:gd name="connsiteY0-54" fmla="*/ 53579 h 976311"/>
                <a:gd name="connsiteX1-55" fmla="*/ 93663 w 2224881"/>
                <a:gd name="connsiteY1-56" fmla="*/ 0 h 976311"/>
                <a:gd name="connsiteX2-57" fmla="*/ 1948531 w 2224881"/>
                <a:gd name="connsiteY2-58" fmla="*/ 1191 h 976311"/>
                <a:gd name="connsiteX3-59" fmla="*/ 2224881 w 2224881"/>
                <a:gd name="connsiteY3-60" fmla="*/ 454223 h 976311"/>
                <a:gd name="connsiteX4-61" fmla="*/ 1948531 w 2224881"/>
                <a:gd name="connsiteY4-62" fmla="*/ 907255 h 976311"/>
                <a:gd name="connsiteX5-63" fmla="*/ 67469 w 2224881"/>
                <a:gd name="connsiteY5-64" fmla="*/ 909638 h 976311"/>
                <a:gd name="connsiteX6-65" fmla="*/ 0 w 2224881"/>
                <a:gd name="connsiteY6-66" fmla="*/ 976311 h 976311"/>
                <a:gd name="connsiteX7-67" fmla="*/ 45244 w 2224881"/>
                <a:gd name="connsiteY7-68" fmla="*/ 53579 h 976311"/>
                <a:gd name="connsiteX0-69" fmla="*/ 45244 w 2224881"/>
                <a:gd name="connsiteY0-70" fmla="*/ 53579 h 976311"/>
                <a:gd name="connsiteX1-71" fmla="*/ 93663 w 2224881"/>
                <a:gd name="connsiteY1-72" fmla="*/ 0 h 976311"/>
                <a:gd name="connsiteX2-73" fmla="*/ 1948531 w 2224881"/>
                <a:gd name="connsiteY2-74" fmla="*/ 1191 h 976311"/>
                <a:gd name="connsiteX3-75" fmla="*/ 2224881 w 2224881"/>
                <a:gd name="connsiteY3-76" fmla="*/ 454223 h 976311"/>
                <a:gd name="connsiteX4-77" fmla="*/ 1948531 w 2224881"/>
                <a:gd name="connsiteY4-78" fmla="*/ 907255 h 976311"/>
                <a:gd name="connsiteX5-79" fmla="*/ 67469 w 2224881"/>
                <a:gd name="connsiteY5-80" fmla="*/ 916781 h 976311"/>
                <a:gd name="connsiteX6-81" fmla="*/ 0 w 2224881"/>
                <a:gd name="connsiteY6-82" fmla="*/ 976311 h 976311"/>
                <a:gd name="connsiteX7-83" fmla="*/ 45244 w 2224881"/>
                <a:gd name="connsiteY7-84" fmla="*/ 53579 h 976311"/>
                <a:gd name="connsiteX0-85" fmla="*/ 45244 w 2224881"/>
                <a:gd name="connsiteY0-86" fmla="*/ 53579 h 976311"/>
                <a:gd name="connsiteX1-87" fmla="*/ 93663 w 2224881"/>
                <a:gd name="connsiteY1-88" fmla="*/ 0 h 976311"/>
                <a:gd name="connsiteX2-89" fmla="*/ 1948531 w 2224881"/>
                <a:gd name="connsiteY2-90" fmla="*/ 1191 h 976311"/>
                <a:gd name="connsiteX3-91" fmla="*/ 2224881 w 2224881"/>
                <a:gd name="connsiteY3-92" fmla="*/ 454223 h 976311"/>
                <a:gd name="connsiteX4-93" fmla="*/ 1948531 w 2224881"/>
                <a:gd name="connsiteY4-94" fmla="*/ 907255 h 976311"/>
                <a:gd name="connsiteX5-95" fmla="*/ 67469 w 2224881"/>
                <a:gd name="connsiteY5-96" fmla="*/ 916781 h 976311"/>
                <a:gd name="connsiteX6-97" fmla="*/ 0 w 2224881"/>
                <a:gd name="connsiteY6-98" fmla="*/ 976311 h 976311"/>
                <a:gd name="connsiteX7-99" fmla="*/ 45244 w 2224881"/>
                <a:gd name="connsiteY7-100" fmla="*/ 53579 h 976311"/>
              </a:gdLst>
              <a:ahLst/>
              <a:cxnLst>
                <a:cxn ang="0">
                  <a:pos x="connsiteX0-85" y="connsiteY0-86"/>
                </a:cxn>
                <a:cxn ang="0">
                  <a:pos x="connsiteX1-87" y="connsiteY1-88"/>
                </a:cxn>
                <a:cxn ang="0">
                  <a:pos x="connsiteX2-89" y="connsiteY2-90"/>
                </a:cxn>
                <a:cxn ang="0">
                  <a:pos x="connsiteX3-91" y="connsiteY3-92"/>
                </a:cxn>
                <a:cxn ang="0">
                  <a:pos x="connsiteX4-93" y="connsiteY4-94"/>
                </a:cxn>
                <a:cxn ang="0">
                  <a:pos x="connsiteX5-95" y="connsiteY5-96"/>
                </a:cxn>
                <a:cxn ang="0">
                  <a:pos x="connsiteX6-97" y="connsiteY6-98"/>
                </a:cxn>
                <a:cxn ang="0">
                  <a:pos x="connsiteX7-99" y="connsiteY7-100"/>
                </a:cxn>
              </a:cxnLst>
              <a:rect l="l" t="t" r="r" b="b"/>
              <a:pathLst>
                <a:path w="2224881" h="976311">
                  <a:moveTo>
                    <a:pt x="45244" y="53579"/>
                  </a:moveTo>
                  <a:lnTo>
                    <a:pt x="93663" y="0"/>
                  </a:lnTo>
                  <a:lnTo>
                    <a:pt x="1948531" y="1191"/>
                  </a:lnTo>
                  <a:lnTo>
                    <a:pt x="2224881" y="454223"/>
                  </a:lnTo>
                  <a:lnTo>
                    <a:pt x="1948531" y="907255"/>
                  </a:lnTo>
                  <a:cubicBezTo>
                    <a:pt x="1319129" y="928687"/>
                    <a:pt x="692108" y="904874"/>
                    <a:pt x="67469" y="916781"/>
                  </a:cubicBezTo>
                  <a:lnTo>
                    <a:pt x="0" y="976311"/>
                  </a:lnTo>
                  <a:cubicBezTo>
                    <a:pt x="794" y="651271"/>
                    <a:pt x="44450" y="378619"/>
                    <a:pt x="45244" y="53579"/>
                  </a:cubicBezTo>
                  <a:close/>
                </a:path>
              </a:pathLst>
            </a:custGeom>
            <a:solidFill>
              <a:srgbClr val="FAFAF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90000"/>
                </a:lnSpc>
                <a:spcBef>
                  <a:spcPts val="0"/>
                </a:spcBef>
                <a:spcAft>
                  <a:spcPts val="0"/>
                </a:spcAft>
                <a:buClrTx/>
                <a:buSzTx/>
                <a:buFontTx/>
                <a:buNone/>
                <a:defRPr/>
              </a:pP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15"/>
            <p:cNvSpPr/>
            <p:nvPr>
              <p:custDataLst>
                <p:tags r:id="rId4"/>
              </p:custDataLst>
            </p:nvPr>
          </p:nvSpPr>
          <p:spPr>
            <a:xfrm>
              <a:off x="1674724" y="2037727"/>
              <a:ext cx="147970" cy="633106"/>
            </a:xfrm>
            <a:custGeom>
              <a:avLst/>
              <a:gdLst>
                <a:gd name="connsiteX0" fmla="*/ 0 w 233722"/>
                <a:gd name="connsiteY0" fmla="*/ 116861 h 1113601"/>
                <a:gd name="connsiteX1" fmla="*/ 116861 w 233722"/>
                <a:gd name="connsiteY1" fmla="*/ 0 h 1113601"/>
                <a:gd name="connsiteX2" fmla="*/ 116861 w 233722"/>
                <a:gd name="connsiteY2" fmla="*/ 0 h 1113601"/>
                <a:gd name="connsiteX3" fmla="*/ 233722 w 233722"/>
                <a:gd name="connsiteY3" fmla="*/ 116861 h 1113601"/>
                <a:gd name="connsiteX4" fmla="*/ 233722 w 233722"/>
                <a:gd name="connsiteY4" fmla="*/ 996740 h 1113601"/>
                <a:gd name="connsiteX5" fmla="*/ 116861 w 233722"/>
                <a:gd name="connsiteY5" fmla="*/ 1113601 h 1113601"/>
                <a:gd name="connsiteX6" fmla="*/ 116861 w 233722"/>
                <a:gd name="connsiteY6" fmla="*/ 1113601 h 1113601"/>
                <a:gd name="connsiteX7" fmla="*/ 0 w 233722"/>
                <a:gd name="connsiteY7" fmla="*/ 996740 h 1113601"/>
                <a:gd name="connsiteX8" fmla="*/ 0 w 233722"/>
                <a:gd name="connsiteY8" fmla="*/ 116861 h 1113601"/>
                <a:gd name="connsiteX0-1" fmla="*/ 0 w 258046"/>
                <a:gd name="connsiteY0-2" fmla="*/ 116861 h 1113601"/>
                <a:gd name="connsiteX1-3" fmla="*/ 116861 w 258046"/>
                <a:gd name="connsiteY1-4" fmla="*/ 0 h 1113601"/>
                <a:gd name="connsiteX2-5" fmla="*/ 116861 w 258046"/>
                <a:gd name="connsiteY2-6" fmla="*/ 0 h 1113601"/>
                <a:gd name="connsiteX3-7" fmla="*/ 252772 w 258046"/>
                <a:gd name="connsiteY3-8" fmla="*/ 25369 h 1113601"/>
                <a:gd name="connsiteX4-9" fmla="*/ 233722 w 258046"/>
                <a:gd name="connsiteY4-10" fmla="*/ 116861 h 1113601"/>
                <a:gd name="connsiteX5-11" fmla="*/ 233722 w 258046"/>
                <a:gd name="connsiteY5-12" fmla="*/ 996740 h 1113601"/>
                <a:gd name="connsiteX6-13" fmla="*/ 116861 w 258046"/>
                <a:gd name="connsiteY6-14" fmla="*/ 1113601 h 1113601"/>
                <a:gd name="connsiteX7-15" fmla="*/ 116861 w 258046"/>
                <a:gd name="connsiteY7-16" fmla="*/ 1113601 h 1113601"/>
                <a:gd name="connsiteX8-17" fmla="*/ 0 w 258046"/>
                <a:gd name="connsiteY8-18" fmla="*/ 996740 h 1113601"/>
                <a:gd name="connsiteX9" fmla="*/ 0 w 258046"/>
                <a:gd name="connsiteY9" fmla="*/ 116861 h 11136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 y="connsiteY9"/>
                </a:cxn>
              </a:cxnLst>
              <a:rect l="l" t="t" r="r" b="b"/>
              <a:pathLst>
                <a:path w="258046" h="1113601">
                  <a:moveTo>
                    <a:pt x="0" y="116861"/>
                  </a:moveTo>
                  <a:cubicBezTo>
                    <a:pt x="0" y="52320"/>
                    <a:pt x="52320" y="0"/>
                    <a:pt x="116861" y="0"/>
                  </a:cubicBezTo>
                  <a:lnTo>
                    <a:pt x="116861" y="0"/>
                  </a:lnTo>
                  <a:cubicBezTo>
                    <a:pt x="133957" y="7403"/>
                    <a:pt x="233295" y="5892"/>
                    <a:pt x="252772" y="25369"/>
                  </a:cubicBezTo>
                  <a:cubicBezTo>
                    <a:pt x="272249" y="44846"/>
                    <a:pt x="231341" y="-41859"/>
                    <a:pt x="233722" y="116861"/>
                  </a:cubicBezTo>
                  <a:lnTo>
                    <a:pt x="233722" y="996740"/>
                  </a:lnTo>
                  <a:cubicBezTo>
                    <a:pt x="233722" y="1061281"/>
                    <a:pt x="181402" y="1113601"/>
                    <a:pt x="116861" y="1113601"/>
                  </a:cubicBezTo>
                  <a:lnTo>
                    <a:pt x="116861" y="1113601"/>
                  </a:lnTo>
                  <a:cubicBezTo>
                    <a:pt x="52320" y="1113601"/>
                    <a:pt x="0" y="1061281"/>
                    <a:pt x="0" y="996740"/>
                  </a:cubicBezTo>
                  <a:lnTo>
                    <a:pt x="0" y="116861"/>
                  </a:lnTo>
                  <a:close/>
                </a:path>
              </a:pathLst>
            </a:custGeom>
            <a:gradFill>
              <a:gsLst>
                <a:gs pos="0">
                  <a:srgbClr val="BCBCBC"/>
                </a:gs>
                <a:gs pos="100000">
                  <a:srgbClr val="F9F9F9"/>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任意多边形 14"/>
            <p:cNvSpPr/>
            <p:nvPr>
              <p:custDataLst>
                <p:tags r:id="rId5"/>
              </p:custDataLst>
            </p:nvPr>
          </p:nvSpPr>
          <p:spPr>
            <a:xfrm>
              <a:off x="1674724" y="2572517"/>
              <a:ext cx="157236" cy="102412"/>
            </a:xfrm>
            <a:custGeom>
              <a:avLst/>
              <a:gdLst>
                <a:gd name="connsiteX0" fmla="*/ 0 w 234157"/>
                <a:gd name="connsiteY0" fmla="*/ 89297 h 178596"/>
                <a:gd name="connsiteX1" fmla="*/ 0 w 234157"/>
                <a:gd name="connsiteY1" fmla="*/ 89298 h 178596"/>
                <a:gd name="connsiteX2" fmla="*/ 0 w 234157"/>
                <a:gd name="connsiteY2" fmla="*/ 89298 h 178596"/>
                <a:gd name="connsiteX3" fmla="*/ 89298 w 234157"/>
                <a:gd name="connsiteY3" fmla="*/ 0 h 178596"/>
                <a:gd name="connsiteX4" fmla="*/ 234157 w 234157"/>
                <a:gd name="connsiteY4" fmla="*/ 0 h 178596"/>
                <a:gd name="connsiteX5" fmla="*/ 234157 w 234157"/>
                <a:gd name="connsiteY5" fmla="*/ 178596 h 178596"/>
                <a:gd name="connsiteX6" fmla="*/ 89298 w 234157"/>
                <a:gd name="connsiteY6" fmla="*/ 178595 h 178596"/>
                <a:gd name="connsiteX7" fmla="*/ 7018 w 234157"/>
                <a:gd name="connsiteY7" fmla="*/ 124056 h 178596"/>
                <a:gd name="connsiteX8" fmla="*/ 0 w 234157"/>
                <a:gd name="connsiteY8" fmla="*/ 89298 h 178596"/>
                <a:gd name="connsiteX9" fmla="*/ 7018 w 234157"/>
                <a:gd name="connsiteY9" fmla="*/ 54539 h 178596"/>
                <a:gd name="connsiteX10" fmla="*/ 89298 w 234157"/>
                <a:gd name="connsiteY10" fmla="*/ 0 h 17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157" h="178596">
                  <a:moveTo>
                    <a:pt x="0" y="89297"/>
                  </a:moveTo>
                  <a:lnTo>
                    <a:pt x="0" y="89298"/>
                  </a:lnTo>
                  <a:lnTo>
                    <a:pt x="0" y="89298"/>
                  </a:lnTo>
                  <a:close/>
                  <a:moveTo>
                    <a:pt x="89298" y="0"/>
                  </a:moveTo>
                  <a:lnTo>
                    <a:pt x="234157" y="0"/>
                  </a:lnTo>
                  <a:lnTo>
                    <a:pt x="234157" y="178596"/>
                  </a:lnTo>
                  <a:lnTo>
                    <a:pt x="89298" y="178595"/>
                  </a:lnTo>
                  <a:cubicBezTo>
                    <a:pt x="52310" y="178595"/>
                    <a:pt x="20574" y="156106"/>
                    <a:pt x="7018" y="124056"/>
                  </a:cubicBezTo>
                  <a:lnTo>
                    <a:pt x="0" y="89298"/>
                  </a:lnTo>
                  <a:lnTo>
                    <a:pt x="7018" y="54539"/>
                  </a:lnTo>
                  <a:cubicBezTo>
                    <a:pt x="20574" y="22489"/>
                    <a:pt x="52310" y="0"/>
                    <a:pt x="8929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文本框 7"/>
          <p:cNvSpPr txBox="1"/>
          <p:nvPr/>
        </p:nvSpPr>
        <p:spPr>
          <a:xfrm>
            <a:off x="1167268" y="662417"/>
            <a:ext cx="10202499" cy="4924425"/>
          </a:xfrm>
          <a:prstGeom prst="rect">
            <a:avLst/>
          </a:prstGeom>
          <a:noFill/>
        </p:spPr>
        <p:txBody>
          <a:bodyPr wrap="square">
            <a:spAutoFit/>
          </a:bodyPr>
          <a:lstStyle/>
          <a:p>
            <a:pPr algn="just" fontAlgn="ctr"/>
            <a:r>
              <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Possible Version 3:</a:t>
            </a:r>
            <a:endParaRPr lang="en-US" altLang="zh-CN" sz="26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Paragraph 2:</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indent="266700"/>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next morning, while learning to drive the lawn tractor with a snowplow, I accidentally plowed down our chain-link fence.</a:t>
            </a:r>
            <a:r>
              <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2400" b="1" i="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was frightened, for if my parents figured it out, they would definitely grow angry. I tried to drive back the lawn tractor but it just didn’t work. “Easy, easy.” Comforted Bill. He helped me move off the big machine. “Now it seemed that you did make the hole bigger.” joked my new grandpa.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My parents </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went out at that time on hearing the big noise. They were shocked at first, but to my big surprise, they didn’t howl at me. Instead, my mom suggested, “Why not remove the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fence</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so that you could play with your grandpa more conveniently!” All of us agreed. Now, with two gardens connected, two lonely hearts would never feel </a:t>
            </a:r>
            <a:r>
              <a:rPr lang="en-US" altLang="zh-CN" sz="2400" b="1" u="sng"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lonely</a:t>
            </a:r>
            <a:r>
              <a:rPr lang="en-US" altLang="zh-CN" sz="2400" b="1" kern="1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again.</a:t>
            </a:r>
            <a:endParaRPr lang="en-US" altLang="zh-CN" sz="2400" b="1"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02895" y="1010285"/>
            <a:ext cx="11513185" cy="5307965"/>
          </a:xfrm>
          <a:prstGeom prst="rect">
            <a:avLst/>
          </a:prstGeom>
          <a:effectLst>
            <a:softEdge rad="393700"/>
          </a:effectLst>
        </p:spPr>
      </p:pic>
      <p:sp>
        <p:nvSpPr>
          <p:cNvPr id="6" name="矩形 5"/>
          <p:cNvSpPr/>
          <p:nvPr/>
        </p:nvSpPr>
        <p:spPr>
          <a:xfrm>
            <a:off x="2163266" y="1137306"/>
            <a:ext cx="7543800" cy="3914453"/>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altLang="zh-CN"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rPr>
              <a:t>Thanks For Your Attention!</a:t>
            </a:r>
            <a:endParaRPr lang="zh-CN" alt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2120" y="366529"/>
            <a:ext cx="11198831" cy="5569585"/>
          </a:xfrm>
          <a:prstGeom prst="rect">
            <a:avLst/>
          </a:prstGeom>
          <a:noFill/>
        </p:spPr>
        <p:txBody>
          <a:bodyPr wrap="square">
            <a:spAutoFit/>
          </a:bodyPr>
          <a:lstStyle/>
          <a:p>
            <a:pPr indent="266700" algn="just"/>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cs typeface="Times New Roman" panose="02020603050405020304" pitchFamily="18" charset="0"/>
              </a:rPr>
              <a:t>Bill promised to teach me to drive the lawn tractor(</a:t>
            </a:r>
            <a:r>
              <a:rPr lang="zh-CN" altLang="zh-CN" sz="2400" b="1" kern="100" dirty="0">
                <a:latin typeface="Times New Roman" panose="02020603050405020304" pitchFamily="18" charset="0"/>
                <a:cs typeface="Times New Roman" panose="02020603050405020304" pitchFamily="18" charset="0"/>
              </a:rPr>
              <a:t>割草机</a:t>
            </a:r>
            <a:r>
              <a:rPr lang="en-US" altLang="zh-CN" sz="2400" b="1" kern="100" dirty="0">
                <a:latin typeface="Times New Roman" panose="02020603050405020304" pitchFamily="18" charset="0"/>
                <a:cs typeface="Times New Roman" panose="02020603050405020304" pitchFamily="18" charset="0"/>
              </a:rPr>
              <a:t>)someday and I was always looking forward to it. In winter. Bill would attach a snowplow(</a:t>
            </a:r>
            <a:r>
              <a:rPr lang="zh-CN" altLang="zh-CN" sz="2400" b="1" kern="100" dirty="0">
                <a:latin typeface="Times New Roman" panose="02020603050405020304" pitchFamily="18" charset="0"/>
                <a:cs typeface="Times New Roman" panose="02020603050405020304" pitchFamily="18" charset="0"/>
              </a:rPr>
              <a:t>铲雪机</a:t>
            </a:r>
            <a:r>
              <a:rPr lang="en-US" altLang="zh-CN" sz="2400" b="1" kern="100" dirty="0">
                <a:latin typeface="Times New Roman" panose="02020603050405020304" pitchFamily="18" charset="0"/>
                <a:cs typeface="Times New Roman" panose="02020603050405020304" pitchFamily="18" charset="0"/>
              </a:rPr>
              <a:t>) to the front of the lawn tractor. I </a:t>
            </a:r>
            <a:r>
              <a:rPr lang="en-US" altLang="zh-CN" sz="2400" b="1" u="sng" kern="100" dirty="0">
                <a:latin typeface="Times New Roman" panose="02020603050405020304" pitchFamily="18" charset="0"/>
                <a:cs typeface="Times New Roman" panose="02020603050405020304" pitchFamily="18" charset="0"/>
              </a:rPr>
              <a:t>seriously </a:t>
            </a:r>
            <a:r>
              <a:rPr lang="en-US" altLang="zh-CN" sz="2400" b="1" kern="100" dirty="0">
                <a:latin typeface="Times New Roman" panose="02020603050405020304" pitchFamily="18" charset="0"/>
                <a:cs typeface="Times New Roman" panose="02020603050405020304" pitchFamily="18" charset="0"/>
              </a:rPr>
              <a:t>told him that I would invent a better snowplow when I grew up. </a:t>
            </a:r>
            <a:r>
              <a:rPr lang="zh-CN" altLang="zh-CN" sz="2400" b="1" kern="100" dirty="0">
                <a:latin typeface="Times New Roman" panose="02020603050405020304" pitchFamily="18" charset="0"/>
                <a:cs typeface="Times New Roman" panose="02020603050405020304" pitchFamily="18" charset="0"/>
              </a:rPr>
              <a:t>“</a:t>
            </a:r>
            <a:r>
              <a:rPr lang="en-US" altLang="zh-CN" sz="2400" b="1" kern="100" dirty="0">
                <a:latin typeface="Times New Roman" panose="02020603050405020304" pitchFamily="18" charset="0"/>
                <a:cs typeface="Times New Roman" panose="02020603050405020304" pitchFamily="18" charset="0"/>
              </a:rPr>
              <a:t>Sure you will. You'll get a patent certificate. It takes a </a:t>
            </a:r>
            <a:r>
              <a:rPr lang="en-US" altLang="zh-CN" sz="2400" b="1" u="sng" kern="100" dirty="0">
                <a:latin typeface="Times New Roman" panose="02020603050405020304" pitchFamily="18" charset="0"/>
                <a:cs typeface="Times New Roman" panose="02020603050405020304" pitchFamily="18" charset="0"/>
              </a:rPr>
              <a:t>certificate</a:t>
            </a:r>
            <a:r>
              <a:rPr lang="en-US" altLang="zh-CN" sz="2400" b="1" kern="100" dirty="0">
                <a:latin typeface="Times New Roman" panose="02020603050405020304" pitchFamily="18" charset="0"/>
                <a:cs typeface="Times New Roman" panose="02020603050405020304" pitchFamily="18" charset="0"/>
              </a:rPr>
              <a:t> to prove an important thing," Bill said with a smile.</a:t>
            </a:r>
            <a:endParaRPr lang="zh-CN" altLang="zh-CN" sz="2400" b="1" kern="100" dirty="0">
              <a:latin typeface="等线" panose="02010600030101010101" pitchFamily="2" charset="-122"/>
              <a:cs typeface="Times New Roman" panose="02020603050405020304" pitchFamily="18" charset="0"/>
            </a:endParaRPr>
          </a:p>
          <a:p>
            <a:pPr indent="266700" algn="just"/>
            <a:r>
              <a:rPr lang="en-US" altLang="zh-CN" sz="2400" b="1" kern="100" dirty="0">
                <a:latin typeface="Times New Roman" panose="02020603050405020304" pitchFamily="18" charset="0"/>
                <a:cs typeface="Times New Roman" panose="02020603050405020304" pitchFamily="18" charset="0"/>
              </a:rPr>
              <a:t>One snowy morning, an idea suddenly hit me. My parents were watching TV when I spit it out. What if I adopted Bill as my grandpa?" My parents said I could go over and ask him.</a:t>
            </a:r>
            <a:endParaRPr lang="zh-CN" altLang="zh-CN" sz="2400" b="1" kern="100" dirty="0">
              <a:latin typeface="等线" panose="02010600030101010101" pitchFamily="2" charset="-122"/>
              <a:cs typeface="Times New Roman" panose="02020603050405020304" pitchFamily="18" charset="0"/>
            </a:endParaRPr>
          </a:p>
          <a:p>
            <a:pPr algn="just"/>
            <a:r>
              <a:rPr lang="en-US" altLang="zh-CN" sz="2400" b="1" kern="100" dirty="0">
                <a:latin typeface="Times New Roman" panose="02020603050405020304" pitchFamily="18" charset="0"/>
                <a:cs typeface="Times New Roman" panose="02020603050405020304" pitchFamily="18" charset="0"/>
              </a:rPr>
              <a:t>Paragraph1: </a:t>
            </a:r>
            <a:endParaRPr lang="zh-CN" altLang="zh-CN" sz="2400" b="1" kern="100" dirty="0">
              <a:latin typeface="等线" panose="02010600030101010101" pitchFamily="2" charset="-122"/>
              <a:cs typeface="Times New Roman" panose="02020603050405020304" pitchFamily="18" charset="0"/>
            </a:endParaRPr>
          </a:p>
          <a:p>
            <a:pPr indent="266700" algn="just"/>
            <a:r>
              <a:rPr lang="en-US" altLang="zh-CN" sz="2400" b="1" i="1" kern="100" dirty="0">
                <a:latin typeface="Times New Roman" panose="02020603050405020304" pitchFamily="18" charset="0"/>
                <a:cs typeface="Times New Roman" panose="02020603050405020304" pitchFamily="18" charset="0"/>
              </a:rPr>
              <a:t> </a:t>
            </a:r>
            <a:r>
              <a:rPr lang="en-US" altLang="zh-CN" sz="2400" b="1" i="1" kern="100" dirty="0">
                <a:solidFill>
                  <a:srgbClr val="0070C0"/>
                </a:solidFill>
                <a:latin typeface="Times New Roman" panose="02020603050405020304" pitchFamily="18" charset="0"/>
                <a:cs typeface="Times New Roman" panose="02020603050405020304" pitchFamily="18" charset="0"/>
              </a:rPr>
              <a:t> I knocked on his door, sat down in his living room, and asked, “ Can I adopt you as my grandpa?”</a:t>
            </a:r>
            <a:r>
              <a:rPr lang="en-US" altLang="zh-CN" sz="2400" b="1" kern="100" dirty="0">
                <a:solidFill>
                  <a:srgbClr val="0070C0"/>
                </a:solidFill>
                <a:latin typeface="Times New Roman" panose="02020603050405020304" pitchFamily="18" charset="0"/>
                <a:cs typeface="Times New Roman" panose="02020603050405020304" pitchFamily="18" charset="0"/>
              </a:rPr>
              <a:t>__________________________________________________________</a:t>
            </a:r>
            <a:endParaRPr lang="zh-CN" altLang="zh-CN" sz="2400" b="1" kern="100" dirty="0">
              <a:solidFill>
                <a:srgbClr val="0070C0"/>
              </a:solidFill>
              <a:latin typeface="等线" panose="02010600030101010101" pitchFamily="2" charset="-122"/>
              <a:cs typeface="Times New Roman" panose="02020603050405020304" pitchFamily="18" charset="0"/>
            </a:endParaRPr>
          </a:p>
          <a:p>
            <a:pPr algn="just"/>
            <a:r>
              <a:rPr lang="en-US" altLang="zh-CN" sz="2400" b="1" kern="100" dirty="0">
                <a:latin typeface="Times New Roman" panose="02020603050405020304" pitchFamily="18" charset="0"/>
                <a:cs typeface="Times New Roman" panose="02020603050405020304" pitchFamily="18" charset="0"/>
              </a:rPr>
              <a:t>Paragraph 2: </a:t>
            </a:r>
            <a:endParaRPr lang="zh-CN" altLang="zh-CN" sz="2400" b="1" kern="100" dirty="0">
              <a:latin typeface="等线" panose="02010600030101010101" pitchFamily="2" charset="-122"/>
              <a:cs typeface="Times New Roman" panose="02020603050405020304" pitchFamily="18" charset="0"/>
            </a:endParaRPr>
          </a:p>
          <a:p>
            <a:r>
              <a:rPr lang="en-US" altLang="zh-CN" sz="2400" b="1" i="1" kern="100" dirty="0">
                <a:latin typeface="Times New Roman" panose="02020603050405020304" pitchFamily="18" charset="0"/>
              </a:rPr>
              <a:t>      </a:t>
            </a:r>
            <a:r>
              <a:rPr lang="en-US" altLang="zh-CN" sz="2400" b="1" i="1" kern="100" dirty="0">
                <a:solidFill>
                  <a:srgbClr val="0070C0"/>
                </a:solidFill>
                <a:latin typeface="Times New Roman" panose="02020603050405020304" pitchFamily="18" charset="0"/>
              </a:rPr>
              <a:t>The next morning, while learning to drive the lawn tractor with a snowplow, I accidentally plowed down our chain-link fence.</a:t>
            </a:r>
            <a:r>
              <a:rPr lang="en-US" altLang="zh-CN" sz="2400" b="1" kern="100" dirty="0">
                <a:solidFill>
                  <a:srgbClr val="0070C0"/>
                </a:solidFill>
                <a:latin typeface="Times New Roman" panose="02020603050405020304" pitchFamily="18" charset="0"/>
                <a:cs typeface="Times New Roman" panose="02020603050405020304" pitchFamily="18" charset="0"/>
              </a:rPr>
              <a:t> ________________________________</a:t>
            </a:r>
            <a:endParaRPr lang="en-US" altLang="zh-CN" sz="2400" b="1" kern="100" dirty="0">
              <a:solidFill>
                <a:srgbClr val="0070C0"/>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39452" y="314858"/>
            <a:ext cx="5548203" cy="729905"/>
            <a:chOff x="3237789" y="1193772"/>
            <a:chExt cx="3636000" cy="967932"/>
          </a:xfrm>
        </p:grpSpPr>
        <p:grpSp>
          <p:nvGrpSpPr>
            <p:cNvPr id="3" name="组合 2"/>
            <p:cNvGrpSpPr/>
            <p:nvPr/>
          </p:nvGrpSpPr>
          <p:grpSpPr>
            <a:xfrm>
              <a:off x="3237789" y="1193772"/>
              <a:ext cx="3636000" cy="967932"/>
              <a:chOff x="4139952" y="1170041"/>
              <a:chExt cx="3559469" cy="536519"/>
            </a:xfrm>
          </p:grpSpPr>
          <p:sp>
            <p:nvSpPr>
              <p:cNvPr id="5" name="圆角矩形 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6"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4369051" y="1325082"/>
                <a:ext cx="199718" cy="225190"/>
              </a:xfrm>
              <a:prstGeom prst="rect">
                <a:avLst/>
              </a:prstGeom>
              <a:noFill/>
            </p:spPr>
            <p:txBody>
              <a:bodyPr wrap="none" rtlCol="0">
                <a:spAutoFit/>
              </a:bodyPr>
              <a:lstStyle/>
              <a:p>
                <a:pPr algn="ctr"/>
                <a:r>
                  <a:rPr lang="en-US" altLang="zh-CN"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1</a:t>
                </a:r>
                <a:endParaRPr lang="zh-CN" altLang="en-US" sz="1600" b="1" dirty="0">
                  <a:solidFill>
                    <a:srgbClr val="C0504D"/>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 name="TextBox 3"/>
            <p:cNvSpPr txBox="1"/>
            <p:nvPr/>
          </p:nvSpPr>
          <p:spPr>
            <a:xfrm>
              <a:off x="3847571" y="1471535"/>
              <a:ext cx="243783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读内容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plot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8" name="组合 7"/>
          <p:cNvGrpSpPr/>
          <p:nvPr/>
        </p:nvGrpSpPr>
        <p:grpSpPr>
          <a:xfrm>
            <a:off x="1399282" y="2726545"/>
            <a:ext cx="1272933" cy="1371636"/>
            <a:chOff x="258105" y="2871710"/>
            <a:chExt cx="2262993" cy="1645963"/>
          </a:xfrm>
        </p:grpSpPr>
        <p:grpSp>
          <p:nvGrpSpPr>
            <p:cNvPr id="9" name="组合 8"/>
            <p:cNvGrpSpPr/>
            <p:nvPr/>
          </p:nvGrpSpPr>
          <p:grpSpPr>
            <a:xfrm>
              <a:off x="258105" y="2871710"/>
              <a:ext cx="2262993" cy="1645963"/>
              <a:chOff x="-18557" y="673100"/>
              <a:chExt cx="5500186"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black"/>
                  </a:solidFill>
                </a:endParaRPr>
              </a:p>
            </p:txBody>
          </p:sp>
          <p:sp>
            <p:nvSpPr>
              <p:cNvPr id="12" name="椭圆 11"/>
              <p:cNvSpPr/>
              <p:nvPr/>
            </p:nvSpPr>
            <p:spPr>
              <a:xfrm>
                <a:off x="-18557" y="673103"/>
                <a:ext cx="5500186" cy="391318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prstClr val="white"/>
                  </a:solidFill>
                </a:endParaRPr>
              </a:p>
            </p:txBody>
          </p:sp>
        </p:grpSp>
        <p:sp>
          <p:nvSpPr>
            <p:cNvPr id="10" name="TextBox 9"/>
            <p:cNvSpPr txBox="1"/>
            <p:nvPr/>
          </p:nvSpPr>
          <p:spPr>
            <a:xfrm>
              <a:off x="361872" y="3418198"/>
              <a:ext cx="2026132" cy="517064"/>
            </a:xfrm>
            <a:prstGeom prst="rect">
              <a:avLst/>
            </a:prstGeom>
            <a:noFill/>
          </p:spPr>
          <p:txBody>
            <a:bodyPr wrap="square" lIns="0" tIns="0" rIns="0" bIns="0" rtlCol="0">
              <a:spAutoFit/>
            </a:bodyPr>
            <a:lstStyle/>
            <a:p>
              <a:pPr algn="ctr"/>
              <a:r>
                <a:rPr lang="en-US" altLang="zh-CN" sz="2800" b="1" dirty="0">
                  <a:solidFill>
                    <a:srgbClr val="FF0000"/>
                  </a:solidFill>
                  <a:latin typeface="微软雅黑" panose="020B0503020204020204" pitchFamily="34" charset="-122"/>
                  <a:ea typeface="微软雅黑" panose="020B0503020204020204" pitchFamily="34" charset="-122"/>
                </a:rPr>
                <a:t>Read </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grpSp>
      <p:sp>
        <p:nvSpPr>
          <p:cNvPr id="13" name="Freeform 5"/>
          <p:cNvSpPr/>
          <p:nvPr/>
        </p:nvSpPr>
        <p:spPr bwMode="auto">
          <a:xfrm>
            <a:off x="2792332" y="920578"/>
            <a:ext cx="419175" cy="5016567"/>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p:spPr>
        <p:style>
          <a:lnRef idx="3">
            <a:schemeClr val="lt1"/>
          </a:lnRef>
          <a:fillRef idx="1">
            <a:schemeClr val="accent2"/>
          </a:fillRef>
          <a:effectRef idx="1">
            <a:schemeClr val="accent2"/>
          </a:effectRef>
          <a:fontRef idx="minor">
            <a:schemeClr val="lt1"/>
          </a:fontRef>
        </p:style>
        <p:txBody>
          <a:bodyPr lIns="71323" tIns="35662" rIns="71323" bIns="35662" rtlCol="0" anchor="ctr"/>
          <a:lstStyle/>
          <a:p>
            <a:pPr algn="ctr"/>
            <a:endParaRPr lang="zh-CN" altLang="en-US" sz="1100" dirty="0">
              <a:solidFill>
                <a:prstClr val="white"/>
              </a:solidFill>
            </a:endParaRPr>
          </a:p>
        </p:txBody>
      </p:sp>
      <p:grpSp>
        <p:nvGrpSpPr>
          <p:cNvPr id="14" name="组合 13"/>
          <p:cNvGrpSpPr/>
          <p:nvPr/>
        </p:nvGrpSpPr>
        <p:grpSpPr>
          <a:xfrm>
            <a:off x="3646602" y="1070261"/>
            <a:ext cx="5809047" cy="806610"/>
            <a:chOff x="3237789" y="2461817"/>
            <a:chExt cx="3636000" cy="967932"/>
          </a:xfrm>
        </p:grpSpPr>
        <p:grpSp>
          <p:nvGrpSpPr>
            <p:cNvPr id="15" name="组合 14"/>
            <p:cNvGrpSpPr/>
            <p:nvPr/>
          </p:nvGrpSpPr>
          <p:grpSpPr>
            <a:xfrm>
              <a:off x="3237789" y="2461817"/>
              <a:ext cx="3636000" cy="967932"/>
              <a:chOff x="4139952" y="1170041"/>
              <a:chExt cx="3559469" cy="536519"/>
            </a:xfrm>
          </p:grpSpPr>
          <p:sp>
            <p:nvSpPr>
              <p:cNvPr id="17" name="圆角矩形 1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8"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385206" y="1333759"/>
                <a:ext cx="190750" cy="225190"/>
              </a:xfrm>
              <a:prstGeom prst="rect">
                <a:avLst/>
              </a:prstGeom>
              <a:noFill/>
            </p:spPr>
            <p:txBody>
              <a:bodyPr wrap="none" rtlCol="0">
                <a:spAutoFit/>
              </a:bodyPr>
              <a:lstStyle/>
              <a:p>
                <a:pPr algn="ctr"/>
                <a:r>
                  <a:rPr lang="en-US" altLang="zh-CN"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2</a:t>
                </a:r>
                <a:endParaRPr lang="zh-CN" altLang="en-US" sz="1600" b="1" dirty="0">
                  <a:solidFill>
                    <a:srgbClr val="F7964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845762" y="2688006"/>
              <a:ext cx="2343621"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读线索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clue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0" name="组合 19"/>
          <p:cNvGrpSpPr/>
          <p:nvPr/>
        </p:nvGrpSpPr>
        <p:grpSpPr>
          <a:xfrm>
            <a:off x="3660468" y="1943130"/>
            <a:ext cx="5627187" cy="718439"/>
            <a:chOff x="3249768" y="3729867"/>
            <a:chExt cx="3636000" cy="967932"/>
          </a:xfrm>
        </p:grpSpPr>
        <p:grpSp>
          <p:nvGrpSpPr>
            <p:cNvPr id="21" name="组合 20"/>
            <p:cNvGrpSpPr/>
            <p:nvPr/>
          </p:nvGrpSpPr>
          <p:grpSpPr>
            <a:xfrm>
              <a:off x="3249768" y="3729867"/>
              <a:ext cx="3636000" cy="967932"/>
              <a:chOff x="4139952" y="1170041"/>
              <a:chExt cx="3559469" cy="536519"/>
            </a:xfrm>
          </p:grpSpPr>
          <p:sp>
            <p:nvSpPr>
              <p:cNvPr id="2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4" name="圆角矩形 113"/>
              <p:cNvSpPr/>
              <p:nvPr/>
            </p:nvSpPr>
            <p:spPr>
              <a:xfrm>
                <a:off x="4698683" y="1247227"/>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363190" y="1307206"/>
                <a:ext cx="209188"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3</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2" name="TextBox 21"/>
            <p:cNvSpPr txBox="1"/>
            <p:nvPr/>
          </p:nvSpPr>
          <p:spPr>
            <a:xfrm>
              <a:off x="3809158" y="3977326"/>
              <a:ext cx="279088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 读语言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language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26" name="组合 25"/>
          <p:cNvGrpSpPr/>
          <p:nvPr/>
        </p:nvGrpSpPr>
        <p:grpSpPr>
          <a:xfrm>
            <a:off x="3646602" y="2726545"/>
            <a:ext cx="7816945" cy="648258"/>
            <a:chOff x="3249768" y="3729867"/>
            <a:chExt cx="3636000" cy="967932"/>
          </a:xfrm>
        </p:grpSpPr>
        <p:grpSp>
          <p:nvGrpSpPr>
            <p:cNvPr id="27" name="组合 26"/>
            <p:cNvGrpSpPr/>
            <p:nvPr/>
          </p:nvGrpSpPr>
          <p:grpSpPr>
            <a:xfrm>
              <a:off x="3249768" y="3729867"/>
              <a:ext cx="3636000" cy="967932"/>
              <a:chOff x="4139952" y="1170041"/>
              <a:chExt cx="3559469" cy="536519"/>
            </a:xfrm>
          </p:grpSpPr>
          <p:sp>
            <p:nvSpPr>
              <p:cNvPr id="29"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0" name="圆角矩形 113"/>
              <p:cNvSpPr/>
              <p:nvPr/>
            </p:nvSpPr>
            <p:spPr>
              <a:xfrm>
                <a:off x="4554190" y="1250029"/>
                <a:ext cx="2981207"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TextBox 24"/>
              <p:cNvSpPr txBox="1"/>
              <p:nvPr/>
            </p:nvSpPr>
            <p:spPr>
              <a:xfrm>
                <a:off x="4318577" y="1310351"/>
                <a:ext cx="152702"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4</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28" name="TextBox 21"/>
            <p:cNvSpPr txBox="1"/>
            <p:nvPr/>
          </p:nvSpPr>
          <p:spPr>
            <a:xfrm>
              <a:off x="3673227" y="3962644"/>
              <a:ext cx="3153238" cy="406264"/>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读文章大意和主旨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main idea and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2" name="组合 31"/>
          <p:cNvGrpSpPr/>
          <p:nvPr/>
        </p:nvGrpSpPr>
        <p:grpSpPr>
          <a:xfrm>
            <a:off x="3659306" y="5088961"/>
            <a:ext cx="5965936" cy="651269"/>
            <a:chOff x="3249768" y="3729867"/>
            <a:chExt cx="3636000" cy="967932"/>
          </a:xfrm>
        </p:grpSpPr>
        <p:grpSp>
          <p:nvGrpSpPr>
            <p:cNvPr id="33" name="组合 32"/>
            <p:cNvGrpSpPr/>
            <p:nvPr/>
          </p:nvGrpSpPr>
          <p:grpSpPr>
            <a:xfrm>
              <a:off x="3249768" y="3729867"/>
              <a:ext cx="3636000" cy="967932"/>
              <a:chOff x="4139952" y="1170041"/>
              <a:chExt cx="3559469" cy="536519"/>
            </a:xfrm>
          </p:grpSpPr>
          <p:sp>
            <p:nvSpPr>
              <p:cNvPr id="35"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6" name="圆角矩形 113"/>
              <p:cNvSpPr/>
              <p:nvPr/>
            </p:nvSpPr>
            <p:spPr>
              <a:xfrm>
                <a:off x="4672460" y="1263134"/>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7"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7</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4" name="TextBox 21"/>
            <p:cNvSpPr txBox="1"/>
            <p:nvPr/>
          </p:nvSpPr>
          <p:spPr>
            <a:xfrm>
              <a:off x="3808622" y="3977326"/>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探索主题要旨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Explore the theme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38" name="组合 37"/>
          <p:cNvGrpSpPr/>
          <p:nvPr/>
        </p:nvGrpSpPr>
        <p:grpSpPr>
          <a:xfrm>
            <a:off x="3702858" y="5878342"/>
            <a:ext cx="5965936" cy="739184"/>
            <a:chOff x="3263037" y="3754064"/>
            <a:chExt cx="3636000" cy="967932"/>
          </a:xfrm>
        </p:grpSpPr>
        <p:grpSp>
          <p:nvGrpSpPr>
            <p:cNvPr id="39" name="组合 38"/>
            <p:cNvGrpSpPr/>
            <p:nvPr/>
          </p:nvGrpSpPr>
          <p:grpSpPr>
            <a:xfrm>
              <a:off x="3263037" y="3754064"/>
              <a:ext cx="3636000" cy="967932"/>
              <a:chOff x="4152942" y="1183453"/>
              <a:chExt cx="3559469" cy="536519"/>
            </a:xfrm>
          </p:grpSpPr>
          <p:sp>
            <p:nvSpPr>
              <p:cNvPr id="41" name="圆角矩形 22"/>
              <p:cNvSpPr/>
              <p:nvPr/>
            </p:nvSpPr>
            <p:spPr>
              <a:xfrm>
                <a:off x="4152942" y="1183453"/>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2" name="圆角矩形 113"/>
              <p:cNvSpPr/>
              <p:nvPr/>
            </p:nvSpPr>
            <p:spPr>
              <a:xfrm>
                <a:off x="4683412" y="1257093"/>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TextBox 24"/>
              <p:cNvSpPr txBox="1"/>
              <p:nvPr/>
            </p:nvSpPr>
            <p:spPr>
              <a:xfrm>
                <a:off x="4353326" y="1307206"/>
                <a:ext cx="185734" cy="225190"/>
              </a:xfrm>
              <a:prstGeom prst="rect">
                <a:avLst/>
              </a:prstGeom>
              <a:noFill/>
            </p:spPr>
            <p:txBody>
              <a:bodyPr wrap="none" rtlCol="0">
                <a:spAutoFit/>
              </a:bodyPr>
              <a:lstStyle/>
              <a:p>
                <a:pPr algn="ctr"/>
                <a:r>
                  <a:rPr lang="en-US" altLang="zh-CN"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8</a:t>
                </a:r>
                <a:endParaRPr lang="zh-CN" altLang="en-US" sz="16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0" name="TextBox 21"/>
            <p:cNvSpPr txBox="1"/>
            <p:nvPr/>
          </p:nvSpPr>
          <p:spPr>
            <a:xfrm>
              <a:off x="3828744" y="4017692"/>
              <a:ext cx="2856168"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预测故事结尾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Predicting the ending </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44" name="组合 43"/>
          <p:cNvGrpSpPr/>
          <p:nvPr/>
        </p:nvGrpSpPr>
        <p:grpSpPr>
          <a:xfrm>
            <a:off x="3673189" y="3454498"/>
            <a:ext cx="7456733" cy="671560"/>
            <a:chOff x="3262732" y="3841290"/>
            <a:chExt cx="3636000" cy="805872"/>
          </a:xfrm>
        </p:grpSpPr>
        <p:grpSp>
          <p:nvGrpSpPr>
            <p:cNvPr id="45" name="组合 44"/>
            <p:cNvGrpSpPr/>
            <p:nvPr/>
          </p:nvGrpSpPr>
          <p:grpSpPr>
            <a:xfrm>
              <a:off x="3262732" y="3841290"/>
              <a:ext cx="3636000" cy="805872"/>
              <a:chOff x="4152644" y="1231802"/>
              <a:chExt cx="3559469" cy="446690"/>
            </a:xfrm>
          </p:grpSpPr>
          <p:sp>
            <p:nvSpPr>
              <p:cNvPr id="47" name="圆角矩形 22"/>
              <p:cNvSpPr/>
              <p:nvPr/>
            </p:nvSpPr>
            <p:spPr>
              <a:xfrm>
                <a:off x="4152644" y="1231802"/>
                <a:ext cx="3559469" cy="446690"/>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8" name="圆角矩形 113"/>
              <p:cNvSpPr/>
              <p:nvPr/>
            </p:nvSpPr>
            <p:spPr>
              <a:xfrm>
                <a:off x="4588726" y="1256665"/>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9" name="TextBox 24"/>
              <p:cNvSpPr txBox="1"/>
              <p:nvPr/>
            </p:nvSpPr>
            <p:spPr>
              <a:xfrm>
                <a:off x="4331014" y="1308254"/>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5</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46" name="TextBox 21"/>
            <p:cNvSpPr txBox="1"/>
            <p:nvPr/>
          </p:nvSpPr>
          <p:spPr>
            <a:xfrm>
              <a:off x="3723400" y="3998565"/>
              <a:ext cx="2694413"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读主人公的情感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emotion</a:t>
              </a:r>
              <a:endPar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grpSp>
        <p:nvGrpSpPr>
          <p:cNvPr id="50" name="组合 49"/>
          <p:cNvGrpSpPr/>
          <p:nvPr/>
        </p:nvGrpSpPr>
        <p:grpSpPr>
          <a:xfrm>
            <a:off x="3598903" y="4256401"/>
            <a:ext cx="7363810" cy="806609"/>
            <a:chOff x="3249768" y="3729867"/>
            <a:chExt cx="3636000" cy="967932"/>
          </a:xfrm>
        </p:grpSpPr>
        <p:grpSp>
          <p:nvGrpSpPr>
            <p:cNvPr id="51" name="组合 50"/>
            <p:cNvGrpSpPr/>
            <p:nvPr/>
          </p:nvGrpSpPr>
          <p:grpSpPr>
            <a:xfrm>
              <a:off x="3249768" y="3729867"/>
              <a:ext cx="3636000" cy="967932"/>
              <a:chOff x="4139952" y="1170041"/>
              <a:chExt cx="3559469" cy="536519"/>
            </a:xfrm>
          </p:grpSpPr>
          <p:sp>
            <p:nvSpPr>
              <p:cNvPr id="53" name="圆角矩形 22"/>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4" name="圆角矩形 113"/>
              <p:cNvSpPr/>
              <p:nvPr/>
            </p:nvSpPr>
            <p:spPr>
              <a:xfrm>
                <a:off x="4616945" y="1263134"/>
                <a:ext cx="2874896"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60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55" name="TextBox 24"/>
              <p:cNvSpPr txBox="1"/>
              <p:nvPr/>
            </p:nvSpPr>
            <p:spPr>
              <a:xfrm>
                <a:off x="4346153" y="1307206"/>
                <a:ext cx="200079" cy="255898"/>
              </a:xfrm>
              <a:prstGeom prst="rect">
                <a:avLst/>
              </a:prstGeom>
              <a:noFill/>
            </p:spPr>
            <p:txBody>
              <a:bodyPr wrap="none" rtlCol="0">
                <a:spAutoFit/>
              </a:bodyPr>
              <a:lstStyle/>
              <a:p>
                <a:pPr algn="ctr"/>
                <a:r>
                  <a:rPr lang="en-US" altLang="zh-CN"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6</a:t>
                </a:r>
                <a:endParaRPr lang="zh-CN" altLang="en-US" sz="1900" b="1" dirty="0">
                  <a:solidFill>
                    <a:srgbClr val="FF0000"/>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52" name="TextBox 21"/>
            <p:cNvSpPr txBox="1"/>
            <p:nvPr/>
          </p:nvSpPr>
          <p:spPr>
            <a:xfrm>
              <a:off x="3728804" y="4054814"/>
              <a:ext cx="2982549" cy="406265"/>
            </a:xfrm>
            <a:prstGeom prst="rect">
              <a:avLst/>
            </a:prstGeom>
            <a:noFill/>
          </p:spPr>
          <p:txBody>
            <a:bodyPr wrap="square" rtlCol="0">
              <a:spAutoFit/>
            </a:bodyPr>
            <a:lstStyle/>
            <a:p>
              <a:r>
                <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读时间轴上的动作 </a:t>
              </a:r>
              <a:r>
                <a:rPr lang="en-US" altLang="zh-CN"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rPr>
                <a:t>Read for the actions on the timeline</a:t>
              </a:r>
              <a:endParaRPr lang="zh-CN" altLang="en-US" sz="1600" b="1" dirty="0">
                <a:solidFill>
                  <a:prstClr val="white"/>
                </a:solidFill>
                <a:effectLst>
                  <a:outerShdw blurRad="50800" dist="38100" dir="2700000" algn="tl" rotWithShape="0">
                    <a:prstClr val="black">
                      <a:alpha val="40000"/>
                    </a:prstClr>
                  </a:outerShdw>
                </a:effectLst>
                <a:latin typeface="华康雅宋体W9(P)" panose="02020900000000000000" pitchFamily="18" charset="-122"/>
                <a:ea typeface="华康雅宋体W9(P)" panose="02020900000000000000"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87436" y="1461533"/>
            <a:ext cx="9994108" cy="4052391"/>
          </a:xfrm>
          <a:prstGeom prst="rect">
            <a:avLst/>
          </a:prstGeom>
          <a:noFill/>
        </p:spPr>
        <p:txBody>
          <a:bodyPr wrap="square">
            <a:spAutoFit/>
          </a:bodyPr>
          <a:lstStyle/>
          <a:p>
            <a:pPr marL="342900" lvl="0" indent="-342900" algn="just">
              <a:lnSpc>
                <a:spcPct val="150000"/>
              </a:lnSpc>
              <a:buFont typeface="+mj-lt"/>
              <a:buAutoNum type="arabicPeriod"/>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文本的主旨：</a:t>
            </a:r>
            <a:r>
              <a:rPr lang="zh-CN" altLang="en-US"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人与自我，人与社会，主题语境下的人际交往相关的内容。一个少年与一位独居老人的忘年之交，“我”要认老人为祖父，继续一直以来友好的邻里之情</a:t>
            </a: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buFont typeface="+mj-lt"/>
              <a:buAutoNum type="arabicPeriod"/>
            </a:pPr>
            <a:r>
              <a:rPr lang="zh-CN" altLang="zh-CN" sz="24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展开文本故事解读：</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l">
              <a:lnSpc>
                <a:spcPct val="150000"/>
              </a:lnSpc>
              <a:spcBef>
                <a:spcPts val="1200"/>
              </a:spcBef>
              <a:spcAft>
                <a:spcPts val="300"/>
              </a:spcAft>
            </a:pPr>
            <a:r>
              <a:rPr lang="en-US" altLang="zh-CN" sz="2400" b="1" kern="100" dirty="0">
                <a:effectLst/>
                <a:latin typeface="Cambria" panose="02040503050406030204" pitchFamily="18" charset="0"/>
                <a:ea typeface="宋体" panose="02010600030101010101" pitchFamily="2" charset="-122"/>
                <a:cs typeface="Times New Roman" panose="02020603050405020304" pitchFamily="18" charset="0"/>
              </a:rPr>
              <a:t>    </a:t>
            </a:r>
            <a:r>
              <a:rPr lang="zh-CN" altLang="zh-CN" sz="2400" b="1" kern="100" dirty="0">
                <a:effectLst/>
                <a:latin typeface="Cambria" panose="02040503050406030204" pitchFamily="18" charset="0"/>
                <a:ea typeface="宋体" panose="02010600030101010101" pitchFamily="2" charset="-122"/>
                <a:cs typeface="Times New Roman" panose="02020603050405020304" pitchFamily="18" charset="0"/>
              </a:rPr>
              <a:t>故事讲述了</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一位独居老人和孩子之间的忘年之交</a:t>
            </a:r>
            <a:r>
              <a:rPr lang="zh-CN" altLang="en-US" sz="2400" b="1" kern="100" dirty="0">
                <a:latin typeface="Cambria" panose="02040503050406030204" pitchFamily="18" charset="0"/>
                <a:ea typeface="宋体" panose="02010600030101010101" pitchFamily="2" charset="-122"/>
                <a:cs typeface="Times New Roman" panose="02020603050405020304" pitchFamily="18" charset="0"/>
              </a:rPr>
              <a:t>，因为志趣相投，他们互相陪伴，互叙衷肠</a:t>
            </a:r>
            <a:r>
              <a:rPr lang="zh-CN" altLang="zh-CN" sz="2400" b="1" kern="100" dirty="0">
                <a:effectLst/>
                <a:latin typeface="Cambria" panose="02040503050406030204" pitchFamily="18" charset="0"/>
                <a:ea typeface="宋体" panose="02010600030101010101" pitchFamily="2" charset="-122"/>
                <a:cs typeface="Times New Roman" panose="02020603050405020304" pitchFamily="18" charset="0"/>
              </a:rPr>
              <a:t>。</a:t>
            </a:r>
            <a:r>
              <a:rPr lang="zh-CN" altLang="en-US" sz="2400" b="1" kern="100" dirty="0">
                <a:effectLst/>
                <a:latin typeface="Cambria" panose="02040503050406030204" pitchFamily="18" charset="0"/>
                <a:ea typeface="宋体" panose="02010600030101010101" pitchFamily="2" charset="-122"/>
                <a:cs typeface="Times New Roman" panose="02020603050405020304" pitchFamily="18" charset="0"/>
              </a:rPr>
              <a:t>因为意外的铁丝网篱笆被挖倒，更加深了孩子与老人之间的联系，促进了他们珍贵弥足的友情，就像是真正的一家人。</a:t>
            </a:r>
            <a:endParaRPr lang="zh-CN" altLang="zh-CN" sz="2400" b="1" kern="100" dirty="0">
              <a:effectLst/>
              <a:latin typeface="Cambria" panose="02040503050406030204" pitchFamily="18" charset="0"/>
              <a:ea typeface="宋体" panose="02010600030101010101" pitchFamily="2" charset="-122"/>
              <a:cs typeface="Times New Roman" panose="02020603050405020304" pitchFamily="18" charset="0"/>
            </a:endParaRPr>
          </a:p>
        </p:txBody>
      </p:sp>
      <p:grpSp>
        <p:nvGrpSpPr>
          <p:cNvPr id="4" name="组合 3"/>
          <p:cNvGrpSpPr/>
          <p:nvPr/>
        </p:nvGrpSpPr>
        <p:grpSpPr>
          <a:xfrm>
            <a:off x="281806" y="135706"/>
            <a:ext cx="11405369" cy="873760"/>
            <a:chOff x="311799" y="64268"/>
            <a:chExt cx="12216553" cy="873760"/>
          </a:xfrm>
        </p:grpSpPr>
        <p:grpSp>
          <p:nvGrpSpPr>
            <p:cNvPr id="5" name="组合 4"/>
            <p:cNvGrpSpPr/>
            <p:nvPr/>
          </p:nvGrpSpPr>
          <p:grpSpPr>
            <a:xfrm>
              <a:off x="311799" y="64268"/>
              <a:ext cx="12216553" cy="873760"/>
              <a:chOff x="12700" y="84072"/>
              <a:chExt cx="12216553" cy="873760"/>
            </a:xfrm>
          </p:grpSpPr>
          <p:sp>
            <p:nvSpPr>
              <p:cNvPr id="7" name="矩形 6"/>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590907" cy="567647"/>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1983902" y="26435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455080" y="277604"/>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6" name="文本框 5"/>
            <p:cNvSpPr txBox="1"/>
            <p:nvPr/>
          </p:nvSpPr>
          <p:spPr>
            <a:xfrm>
              <a:off x="3150394" y="241645"/>
              <a:ext cx="82148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88193" y="1379637"/>
            <a:ext cx="10615613" cy="3467616"/>
          </a:xfrm>
          <a:prstGeom prst="rect">
            <a:avLst/>
          </a:prstGeom>
          <a:noFill/>
        </p:spPr>
        <p:txBody>
          <a:bodyPr wrap="square">
            <a:spAutoFit/>
          </a:bodyPr>
          <a:lstStyle/>
          <a:p>
            <a:pPr>
              <a:lnSpc>
                <a:spcPct val="150000"/>
              </a:lnSpc>
              <a:spcAft>
                <a:spcPts val="400"/>
              </a:spcAft>
            </a:pPr>
            <a: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3. </a:t>
            </a:r>
            <a:r>
              <a:rPr lang="zh-CN"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语篇类型解读：</a:t>
            </a:r>
            <a:r>
              <a:rPr lang="zh-CN" altLang="zh-CN" sz="2400" b="1" kern="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记叙文</a:t>
            </a:r>
            <a:r>
              <a:rPr lang="en-US" altLang="zh-CN" sz="2400" b="1" kern="0" dirty="0" smtClean="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-Narrative Text</a:t>
            </a:r>
            <a:br>
              <a:rPr lang="en-US" altLang="zh-CN" sz="2400" b="1" kern="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br>
            <a:r>
              <a:rPr lang="zh-CN" altLang="zh-CN" sz="2400" b="1" kern="0" dirty="0">
                <a:effectLst/>
                <a:latin typeface="Times New Roman" panose="02020603050405020304" pitchFamily="18" charset="0"/>
                <a:ea typeface="宋体" panose="02010600030101010101" pitchFamily="2" charset="-122"/>
                <a:cs typeface="Times New Roman" panose="02020603050405020304" pitchFamily="18" charset="0"/>
              </a:rPr>
              <a:t>语篇文本</a:t>
            </a:r>
            <a:r>
              <a:rPr lang="zh-CN" altLang="zh-CN" sz="2400" b="1" kern="0" dirty="0" smtClean="0">
                <a:effectLst/>
                <a:latin typeface="Times New Roman" panose="02020603050405020304" pitchFamily="18" charset="0"/>
                <a:ea typeface="宋体" panose="02010600030101010101" pitchFamily="2" charset="-122"/>
                <a:cs typeface="Times New Roman" panose="02020603050405020304" pitchFamily="18" charset="0"/>
              </a:rPr>
              <a:t>介绍：</a:t>
            </a:r>
            <a:r>
              <a:rPr lang="en-US" altLang="zh-CN" sz="2400" b="1" kern="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0" dirty="0" smtClean="0">
                <a:latin typeface="Times New Roman" panose="02020603050405020304" pitchFamily="18" charset="0"/>
                <a:ea typeface="宋体" panose="02010600030101010101" pitchFamily="2" charset="-122"/>
                <a:cs typeface="Times New Roman" panose="02020603050405020304" pitchFamily="18" charset="0"/>
              </a:rPr>
              <a:t>回找伏笔）</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nSpc>
                <a:spcPct val="150000"/>
              </a:lnSpc>
            </a:pP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7</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岁那年我随父母搬家来到了</a:t>
            </a:r>
            <a:r>
              <a:rPr lang="en-US"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Brighton, </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邻居是一个独居老人，他友好、勤劳，会耐心听我唠叨，我也是一个话匣子，与他我无话不说，老人从我身上看到了他自己的影子，我们俩成了忘年之交</a:t>
            </a:r>
            <a:r>
              <a:rPr lang="zh-CN" altLang="zh-CN"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老人教我使用割草机，我表示将来要发明更好用的铲雪机，与下文第二段首句提示语衔接。</a:t>
            </a:r>
            <a:endParaRPr lang="zh-CN" altLang="zh-CN" sz="24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 name="组合 2"/>
          <p:cNvGrpSpPr/>
          <p:nvPr/>
        </p:nvGrpSpPr>
        <p:grpSpPr>
          <a:xfrm>
            <a:off x="281806" y="135706"/>
            <a:ext cx="11405369" cy="873760"/>
            <a:chOff x="311799" y="64268"/>
            <a:chExt cx="12216553" cy="873760"/>
          </a:xfrm>
        </p:grpSpPr>
        <p:grpSp>
          <p:nvGrpSpPr>
            <p:cNvPr id="5" name="组合 4"/>
            <p:cNvGrpSpPr/>
            <p:nvPr/>
          </p:nvGrpSpPr>
          <p:grpSpPr>
            <a:xfrm>
              <a:off x="311799" y="64268"/>
              <a:ext cx="12216553" cy="873760"/>
              <a:chOff x="12700" y="84072"/>
              <a:chExt cx="12216553" cy="873760"/>
            </a:xfrm>
          </p:grpSpPr>
          <p:sp>
            <p:nvSpPr>
              <p:cNvPr id="7" name="矩形 6"/>
              <p:cNvSpPr/>
              <p:nvPr/>
            </p:nvSpPr>
            <p:spPr>
              <a:xfrm>
                <a:off x="12700" y="84072"/>
                <a:ext cx="12216553"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8"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1892" y="171622"/>
                <a:ext cx="1590907" cy="567647"/>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a:spLocks noChangeArrowheads="1"/>
              </p:cNvSpPr>
              <p:nvPr/>
            </p:nvSpPr>
            <p:spPr bwMode="auto">
              <a:xfrm>
                <a:off x="1983902" y="26435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01</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 name="文本框 9"/>
              <p:cNvSpPr txBox="1"/>
              <p:nvPr/>
            </p:nvSpPr>
            <p:spPr>
              <a:xfrm>
                <a:off x="455080" y="277604"/>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sp>
          <p:nvSpPr>
            <p:cNvPr id="6" name="文本框 5"/>
            <p:cNvSpPr txBox="1"/>
            <p:nvPr/>
          </p:nvSpPr>
          <p:spPr>
            <a:xfrm>
              <a:off x="3150394" y="241645"/>
              <a:ext cx="8214879"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读内容：</a:t>
              </a:r>
              <a:r>
                <a:rPr kumimoji="0" lang="en-US" altLang="zh-CN"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Read for the plot </a:t>
              </a:r>
              <a:r>
                <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rPr>
                <a:t>为续写的融洽性奠定基础</a:t>
              </a:r>
              <a:endParaRPr kumimoji="0" lang="zh-C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84733" y="1291454"/>
            <a:ext cx="11622286" cy="4695190"/>
          </a:xfrm>
          <a:prstGeom prst="rect">
            <a:avLst/>
          </a:prstGeom>
          <a:noFill/>
        </p:spPr>
        <p:txBody>
          <a:bodyPr wrap="square">
            <a:spAutoFit/>
          </a:bodyPr>
          <a:lstStyle/>
          <a:p>
            <a:pPr indent="0" algn="just" fontAlgn="auto">
              <a:lnSpc>
                <a:spcPts val="2700"/>
              </a:lnSpc>
              <a:spcAft>
                <a:spcPts val="400"/>
              </a:spcAft>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要求续写的段首语分别是：</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7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第一段</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kern="100" dirty="0">
                <a:effectLst/>
                <a:latin typeface="Times New Roman" panose="02020603050405020304" pitchFamily="18" charset="0"/>
                <a:ea typeface="宋体" panose="02010600030101010101" pitchFamily="2" charset="-122"/>
                <a:cs typeface="Times New Roman" panose="02020603050405020304" pitchFamily="18" charset="0"/>
              </a:rPr>
              <a:t> I knocked on his door, sat down in his living room, and asked, “ Can I adopt you as my grandpa? </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700"/>
              </a:lnSpc>
              <a:spcAft>
                <a:spcPts val="400"/>
              </a:spcAft>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en-US" altLang="zh-CN" sz="2000" b="1" i="1" kern="100" dirty="0">
                <a:latin typeface="Times New Roman" panose="02020603050405020304" pitchFamily="18" charset="0"/>
              </a:rPr>
              <a:t>The next morning, while learning to drive the lawn tractor with a snowplow, I accidentally plowed down our chain-link fence.</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7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根据原文情节信息，结果应该是</a:t>
            </a:r>
            <a:r>
              <a:rPr lang="zh-CN" altLang="en-US" sz="2000" b="1" kern="0" spc="40" dirty="0">
                <a:solidFill>
                  <a:srgbClr val="333333"/>
                </a:solidFill>
                <a:latin typeface="Times New Roman" panose="02020603050405020304" pitchFamily="18" charset="0"/>
                <a:ea typeface="宋体" panose="02010600030101010101" pitchFamily="2" charset="-122"/>
                <a:cs typeface="Times New Roman" panose="02020603050405020304" pitchFamily="18" charset="0"/>
              </a:rPr>
              <a:t>温暖感人</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其乐融融的一家人的氛围。</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根据第一段：</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我询问老人是否愿意做我的祖父？</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和第二段：</a:t>
            </a:r>
            <a:r>
              <a:rPr lang="zh-CN" altLang="en-US" sz="2000" b="1" kern="100" dirty="0">
                <a:effectLst/>
                <a:latin typeface="Times New Roman" panose="02020603050405020304" pitchFamily="18" charset="0"/>
                <a:ea typeface="宋体" panose="02010600030101010101" pitchFamily="2" charset="-122"/>
                <a:cs typeface="Times New Roman" panose="02020603050405020304" pitchFamily="18" charset="0"/>
              </a:rPr>
              <a:t>学习使用铲雪机时出现了意外，我不小心把铁丝网篱笆挖倒了</a:t>
            </a:r>
            <a:r>
              <a:rPr lang="en-US"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续写部分情节推断不难，</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可以想象</a:t>
            </a:r>
            <a:r>
              <a:rPr lang="zh-CN" altLang="en-US" sz="2000" b="1" kern="100" dirty="0">
                <a:latin typeface="Times New Roman" panose="02020603050405020304" pitchFamily="18" charset="0"/>
                <a:ea typeface="宋体" panose="02010600030101010101" pitchFamily="2" charset="-122"/>
                <a:cs typeface="Times New Roman" panose="02020603050405020304" pitchFamily="18" charset="0"/>
              </a:rPr>
              <a:t>一下</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情节：</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7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第一段：</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重点要写作者想认老人为祖父，老人会有什么反应，会同意当他的祖父吗？“</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”在听到</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Bill</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的回答后会有什么样的</a:t>
            </a:r>
            <a:r>
              <a:rPr lang="zh-CN" altLang="en-US" sz="2000" b="1" kern="0" spc="40" dirty="0" smtClean="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心情</a:t>
            </a:r>
            <a:r>
              <a:rPr lang="en-US" altLang="zh-CN" sz="2000" b="1" kern="0" spc="40" dirty="0" smtClean="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kern="0" spc="40" dirty="0" smtClean="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可以</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有动作和语言描写，也可以叙述“</a:t>
            </a:r>
            <a:r>
              <a:rPr lang="en-US"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I</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”与父母汇报与老人沟通的结果</a:t>
            </a:r>
            <a:r>
              <a:rPr lang="zh-CN" altLang="zh-CN" sz="20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0" algn="just" fontAlgn="auto">
              <a:lnSpc>
                <a:spcPts val="2700"/>
              </a:lnSpc>
            </a:pPr>
            <a:r>
              <a:rPr lang="zh-CN" altLang="zh-CN"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第二段：</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重点写学开铲雪机时，篱笆墙被</a:t>
            </a:r>
            <a:r>
              <a:rPr lang="zh-CN" altLang="en-US" sz="2000" b="1" kern="0" spc="40" dirty="0" smtClean="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挖倒了</a:t>
            </a:r>
            <a:r>
              <a:rPr lang="zh-CN" altLang="en-US" sz="2000" b="1" kern="0" spc="40" dirty="0">
                <a:solidFill>
                  <a:srgbClr val="333333"/>
                </a:solidFill>
                <a:effectLst/>
                <a:latin typeface="Times New Roman" panose="02020603050405020304" pitchFamily="18" charset="0"/>
                <a:ea typeface="宋体" panose="02010600030101010101" pitchFamily="2" charset="-122"/>
                <a:cs typeface="Times New Roman" panose="02020603050405020304" pitchFamily="18" charset="0"/>
              </a:rPr>
              <a:t>，祖父没有责备他，而是安慰他。篱笆墙可以重建、修复，也可以拆除，拆除后两人之间的关系会更加密切，真正成为无障碍、心与心沟通的好邻居，成为真正的一家人。</a:t>
            </a:r>
            <a:endParaRPr lang="zh-CN" altLang="zh-CN" sz="20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文本框 1"/>
          <p:cNvSpPr txBox="1"/>
          <p:nvPr/>
        </p:nvSpPr>
        <p:spPr>
          <a:xfrm>
            <a:off x="550843" y="239500"/>
            <a:ext cx="10972799" cy="461665"/>
          </a:xfrm>
          <a:prstGeom prst="rect">
            <a:avLst/>
          </a:prstGeom>
          <a:noFill/>
        </p:spPr>
        <p:txBody>
          <a:bodyPr wrap="square" rtlCol="0">
            <a:spAutoFit/>
          </a:bodyPr>
          <a:lstStyle/>
          <a:p>
            <a:r>
              <a:rPr lang="zh-CN" altLang="en-US" sz="2400" b="1" dirty="0" smtClean="0">
                <a:solidFill>
                  <a:srgbClr val="FF0000"/>
                </a:solidFill>
              </a:rPr>
              <a:t>两“情”相悦</a:t>
            </a:r>
            <a:r>
              <a:rPr lang="en-US" altLang="zh-CN" sz="2400" b="1" dirty="0" smtClean="0">
                <a:solidFill>
                  <a:srgbClr val="FF0000"/>
                </a:solidFill>
              </a:rPr>
              <a:t>-</a:t>
            </a:r>
            <a:r>
              <a:rPr lang="zh-CN" altLang="en-US" sz="2400" b="1" dirty="0" smtClean="0">
                <a:solidFill>
                  <a:srgbClr val="FF0000"/>
                </a:solidFill>
              </a:rPr>
              <a:t>情感连贯，情节合理（</a:t>
            </a:r>
            <a:r>
              <a:rPr lang="en-US" altLang="zh-CN" sz="2400" b="1" dirty="0" smtClean="0">
                <a:solidFill>
                  <a:srgbClr val="FF0000"/>
                </a:solidFill>
              </a:rPr>
              <a:t>coherent in emotion and logical in plot</a:t>
            </a:r>
            <a:r>
              <a:rPr lang="zh-CN" altLang="en-US" sz="2400" b="1" dirty="0" smtClean="0">
                <a:solidFill>
                  <a:srgbClr val="FF0000"/>
                </a:solidFill>
              </a:rPr>
              <a:t>）</a:t>
            </a:r>
            <a:endParaRPr lang="zh-CN" altLang="en-US" sz="24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45845" y="994198"/>
            <a:ext cx="7593395" cy="6247864"/>
          </a:xfrm>
          <a:prstGeom prst="rect">
            <a:avLst/>
          </a:prstGeom>
          <a:noFill/>
        </p:spPr>
        <p:txBody>
          <a:bodyPr wrap="square">
            <a:spAutoFit/>
          </a:bodyPr>
          <a:lstStyle/>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My family moved in a small house in Brighton, Colorado on my seventh birthday. My first memory is our neighbor Bill, an old man, handing me strawberries from his garden through a hole in the chain-link(</a:t>
            </a:r>
            <a:r>
              <a:rPr lang="zh-CN" altLang="en-US"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铁丝网</a:t>
            </a:r>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fence. “We need to make the hole bigger,"” he said jokingly. Later I knew that he lived alone.</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Bill spent much time working in the garden, and I was always talking to him from our yard. I was a chatterbox. I think what drew me to Bill is that he never got tired of listening to me. l also think Bill saw a lot of himself in me-we were both lonely and anxious-and that may be why he always took the time to listen to me. It was a wonderful connection.</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There weren't any kids of my age in the neighborhood, and my parents were very busy, so l mostly played in the yard with my dog, I had a lot of imaginary friends-a whole family, actually, with a wife, children, a best friend...no joke. Weird kid.</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One day, my parents asked Bill whether he'd watch me while they were away on business. This worked well for everyone, so it became a somewhat monthly occurrence. Bill had a spare room in his house, which became " my” room.</a:t>
            </a:r>
            <a:endPar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indent="266700" algn="just"/>
            <a:r>
              <a:rPr lang="en-US" altLang="zh-CN" sz="2000"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0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右大括号 10"/>
          <p:cNvSpPr/>
          <p:nvPr/>
        </p:nvSpPr>
        <p:spPr>
          <a:xfrm>
            <a:off x="8085525" y="1206332"/>
            <a:ext cx="192298" cy="1297430"/>
          </a:xfrm>
          <a:prstGeom prst="rightBrace">
            <a:avLst>
              <a:gd name="adj1" fmla="val 8333"/>
              <a:gd name="adj2" fmla="val 48590"/>
            </a:avLst>
          </a:prstGeom>
          <a:ln w="4445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sp>
        <p:nvSpPr>
          <p:cNvPr id="12" name="文本框 11"/>
          <p:cNvSpPr txBox="1"/>
          <p:nvPr/>
        </p:nvSpPr>
        <p:spPr>
          <a:xfrm>
            <a:off x="8424108" y="1563147"/>
            <a:ext cx="3726604" cy="830997"/>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smtClean="0">
                <a:solidFill>
                  <a:srgbClr val="0000FF"/>
                </a:solidFill>
                <a:latin typeface="微软雅黑" panose="020B0503020204020204" pitchFamily="34" charset="-122"/>
                <a:ea typeface="微软雅黑" panose="020B0503020204020204" pitchFamily="34" charset="-122"/>
              </a:rPr>
              <a:t>故事开端：</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smtClean="0"/>
              <a:t>我对邻居</a:t>
            </a:r>
            <a:r>
              <a:rPr lang="en-US" altLang="zh-CN" sz="2400" b="1" dirty="0" smtClean="0"/>
              <a:t>Bill</a:t>
            </a:r>
            <a:r>
              <a:rPr lang="zh-CN" altLang="en-US" sz="2400" b="1" dirty="0" smtClean="0"/>
              <a:t>的最初的记忆。</a:t>
            </a:r>
            <a:endParaRPr lang="zh-CN" altLang="en-US" sz="2400" b="1" dirty="0"/>
          </a:p>
        </p:txBody>
      </p:sp>
      <p:sp>
        <p:nvSpPr>
          <p:cNvPr id="13" name="文本框 12"/>
          <p:cNvSpPr txBox="1"/>
          <p:nvPr/>
        </p:nvSpPr>
        <p:spPr>
          <a:xfrm>
            <a:off x="8522368" y="3500417"/>
            <a:ext cx="3530083" cy="2308324"/>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情节推进：</a:t>
            </a:r>
            <a:endParaRPr lang="en-US" altLang="zh-CN" sz="2400" b="1" dirty="0">
              <a:solidFill>
                <a:srgbClr val="0000FF"/>
              </a:solidFill>
              <a:latin typeface="微软雅黑" panose="020B0503020204020204" pitchFamily="34" charset="-122"/>
              <a:ea typeface="微软雅黑" panose="020B0503020204020204" pitchFamily="34" charset="-122"/>
            </a:endParaRPr>
          </a:p>
          <a:p>
            <a:r>
              <a:rPr lang="zh-CN" altLang="en-US" sz="2400" b="1" dirty="0"/>
              <a:t>接下来</a:t>
            </a:r>
            <a:r>
              <a:rPr lang="zh-CN" altLang="en-US" sz="2400" b="1" dirty="0" smtClean="0"/>
              <a:t>作者用</a:t>
            </a:r>
            <a:r>
              <a:rPr lang="zh-CN" altLang="en-US" sz="2400" b="1" dirty="0"/>
              <a:t>自己的亲身经历来</a:t>
            </a:r>
            <a:r>
              <a:rPr lang="zh-CN" altLang="en-US" sz="2400" b="1" dirty="0" smtClean="0"/>
              <a:t>诠释与</a:t>
            </a:r>
            <a:r>
              <a:rPr lang="en-US" altLang="zh-CN" sz="2400" b="1" dirty="0" smtClean="0"/>
              <a:t>Bill</a:t>
            </a:r>
            <a:r>
              <a:rPr lang="zh-CN" altLang="en-US" sz="2400" b="1" dirty="0" smtClean="0"/>
              <a:t>之间有更多的互动和联系，两人之间有很多共同之处，也有很多分享。</a:t>
            </a:r>
            <a:endParaRPr lang="zh-CN" altLang="en-US" sz="2400" b="1" dirty="0"/>
          </a:p>
        </p:txBody>
      </p:sp>
      <p:sp>
        <p:nvSpPr>
          <p:cNvPr id="14" name="右大括号 13"/>
          <p:cNvSpPr/>
          <p:nvPr/>
        </p:nvSpPr>
        <p:spPr>
          <a:xfrm>
            <a:off x="8181674" y="3034427"/>
            <a:ext cx="293800" cy="3240304"/>
          </a:xfrm>
          <a:prstGeom prst="rightBrace">
            <a:avLst>
              <a:gd name="adj1" fmla="val 8333"/>
              <a:gd name="adj2" fmla="val 50000"/>
            </a:avLst>
          </a:prstGeom>
          <a:ln w="44450"/>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dirty="0"/>
          </a:p>
        </p:txBody>
      </p:sp>
      <p:grpSp>
        <p:nvGrpSpPr>
          <p:cNvPr id="2" name="组合 1"/>
          <p:cNvGrpSpPr/>
          <p:nvPr/>
        </p:nvGrpSpPr>
        <p:grpSpPr>
          <a:xfrm>
            <a:off x="284290" y="4182"/>
            <a:ext cx="11309917" cy="873760"/>
            <a:chOff x="97003" y="18938"/>
            <a:chExt cx="11309917" cy="873760"/>
          </a:xfrm>
        </p:grpSpPr>
        <p:sp>
          <p:nvSpPr>
            <p:cNvPr id="4" name="矩形 3"/>
            <p:cNvSpPr/>
            <p:nvPr/>
          </p:nvSpPr>
          <p:spPr>
            <a:xfrm>
              <a:off x="97003" y="18938"/>
              <a:ext cx="10854134" cy="873760"/>
            </a:xfrm>
            <a:prstGeom prst="rect">
              <a:avLst/>
            </a:prstGeom>
          </p:spPr>
          <p:style>
            <a:lnRef idx="1">
              <a:schemeClr val="accent4"/>
            </a:lnRef>
            <a:fillRef idx="2">
              <a:schemeClr val="accent4"/>
            </a:fillRef>
            <a:effectRef idx="1">
              <a:schemeClr val="accent4"/>
            </a:effectRef>
            <a:fontRef idx="minor">
              <a:schemeClr val="dk1"/>
            </a:fontRef>
          </p:style>
          <p:txBody>
            <a:bodyPr lIns="75520" tIns="37760" rIns="75520" bIns="3776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2400" b="1" i="0" u="none" strike="noStrike" kern="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0" name="文本框 9"/>
            <p:cNvSpPr txBox="1"/>
            <p:nvPr/>
          </p:nvSpPr>
          <p:spPr>
            <a:xfrm>
              <a:off x="2810433" y="283955"/>
              <a:ext cx="8596487" cy="430887"/>
            </a:xfrm>
            <a:prstGeom prst="rect">
              <a:avLst/>
            </a:prstGeom>
            <a:noFill/>
          </p:spPr>
          <p:txBody>
            <a:bodyPr wrap="square" rtlCol="0">
              <a:spAutoFit/>
            </a:bodyPr>
            <a:lstStyle/>
            <a:p>
              <a:pPr defTabSz="1219200"/>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读线索：</a:t>
              </a:r>
              <a:r>
                <a:rPr lang="en-US" altLang="zh-CN"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Read for the clue</a:t>
              </a:r>
              <a:r>
                <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为思维逻辑发展指明</a:t>
              </a:r>
              <a:r>
                <a:rPr lang="zh-CN" altLang="en-US" sz="2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方向</a:t>
              </a:r>
              <a:r>
                <a:rPr lang="en-US" altLang="zh-CN" sz="2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r>
                <a:rPr lang="zh-CN" altLang="en-US" sz="2200" b="1" dirty="0" smtClean="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回找伏笔）</a:t>
              </a:r>
              <a:endParaRPr lang="zh-CN" altLang="en-US" sz="22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grpSp>
          <p:nvGrpSpPr>
            <p:cNvPr id="21" name="组合 20"/>
            <p:cNvGrpSpPr/>
            <p:nvPr/>
          </p:nvGrpSpPr>
          <p:grpSpPr>
            <a:xfrm>
              <a:off x="317426" y="128059"/>
              <a:ext cx="2598494" cy="572891"/>
              <a:chOff x="317426" y="128059"/>
              <a:chExt cx="2598494" cy="572891"/>
            </a:xfrm>
          </p:grpSpPr>
          <p:grpSp>
            <p:nvGrpSpPr>
              <p:cNvPr id="20" name="组合 19"/>
              <p:cNvGrpSpPr/>
              <p:nvPr/>
            </p:nvGrpSpPr>
            <p:grpSpPr>
              <a:xfrm>
                <a:off x="317426" y="128059"/>
                <a:ext cx="2598494" cy="572891"/>
                <a:chOff x="317426" y="128059"/>
                <a:chExt cx="2598494" cy="572891"/>
              </a:xfrm>
            </p:grpSpPr>
            <p:pic>
              <p:nvPicPr>
                <p:cNvPr id="6"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426" y="128059"/>
                  <a:ext cx="1553378" cy="572891"/>
                </a:xfrm>
                <a:prstGeom prst="rect">
                  <a:avLst/>
                </a:prstGeom>
                <a:noFill/>
                <a:ln>
                  <a:noFill/>
                </a:ln>
                <a:effectLst>
                  <a:outerShdw dist="38100" dir="81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a:spLocks noChangeArrowheads="1"/>
                </p:cNvSpPr>
                <p:nvPr/>
              </p:nvSpPr>
              <p:spPr bwMode="auto">
                <a:xfrm>
                  <a:off x="2076764" y="194234"/>
                  <a:ext cx="527709" cy="461665"/>
                </a:xfrm>
                <a:prstGeom prst="rect">
                  <a:avLst/>
                </a:prstGeom>
                <a:solidFill>
                  <a:srgbClr val="51308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rPr>
                    <a:t>02</a:t>
                  </a:r>
                  <a:endParaRPr kumimoji="0" lang="zh-CN" altLang="en-US" sz="2400" b="1" i="0" u="none" strike="noStrike" kern="120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Arial" panose="020B0604020202020204" pitchFamily="34" charset="0"/>
                  </a:endParaRPr>
                </a:p>
              </p:txBody>
            </p:sp>
            <p:cxnSp>
              <p:nvCxnSpPr>
                <p:cNvPr id="8" name="直接连接符 24"/>
                <p:cNvCxnSpPr>
                  <a:cxnSpLocks noChangeShapeType="1"/>
                </p:cNvCxnSpPr>
                <p:nvPr/>
              </p:nvCxnSpPr>
              <p:spPr bwMode="auto">
                <a:xfrm>
                  <a:off x="2915920" y="220345"/>
                  <a:ext cx="0" cy="457200"/>
                </a:xfrm>
                <a:prstGeom prst="line">
                  <a:avLst/>
                </a:prstGeom>
                <a:noFill/>
                <a:ln w="28575">
                  <a:solidFill>
                    <a:srgbClr val="513087"/>
                  </a:solidFill>
                  <a:round/>
                </a:ln>
                <a:extLst>
                  <a:ext uri="{909E8E84-426E-40DD-AFC4-6F175D3DCCD1}">
                    <a14:hiddenFill xmlns:a14="http://schemas.microsoft.com/office/drawing/2010/main">
                      <a:noFill/>
                    </a14:hiddenFill>
                  </a:ext>
                </a:extLst>
              </p:spPr>
            </p:cxnSp>
            <p:cxnSp>
              <p:nvCxnSpPr>
                <p:cNvPr id="9" name="直接连接符 15"/>
                <p:cNvCxnSpPr>
                  <a:cxnSpLocks noChangeShapeType="1"/>
                </p:cNvCxnSpPr>
                <p:nvPr/>
              </p:nvCxnSpPr>
              <p:spPr bwMode="auto">
                <a:xfrm>
                  <a:off x="2915920" y="220345"/>
                  <a:ext cx="0" cy="457200"/>
                </a:xfrm>
                <a:prstGeom prst="line">
                  <a:avLst/>
                </a:prstGeom>
                <a:noFill/>
                <a:ln w="6350">
                  <a:solidFill>
                    <a:srgbClr val="513087"/>
                  </a:solidFill>
                  <a:round/>
                </a:ln>
                <a:extLst>
                  <a:ext uri="{909E8E84-426E-40DD-AFC4-6F175D3DCCD1}">
                    <a14:hiddenFill xmlns:a14="http://schemas.microsoft.com/office/drawing/2010/main">
                      <a:noFill/>
                    </a14:hiddenFill>
                  </a:ext>
                </a:extLst>
              </p:spPr>
            </p:cxnSp>
          </p:grpSp>
          <p:sp>
            <p:nvSpPr>
              <p:cNvPr id="17" name="文本框 16"/>
              <p:cNvSpPr txBox="1"/>
              <p:nvPr/>
            </p:nvSpPr>
            <p:spPr>
              <a:xfrm>
                <a:off x="549135" y="183671"/>
                <a:ext cx="1398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rPr>
                  <a:t>Read</a:t>
                </a:r>
                <a:endParaRPr kumimoji="0" lang="zh-CN" alt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微软雅黑" panose="020B0503020204020204" pitchFamily="34" charset="-122"/>
                  <a:cs typeface="+mn-cs"/>
                </a:endParaRPr>
              </a:p>
            </p:txBody>
          </p:sp>
        </p:grpSp>
      </p:grpSp>
      <p:sp>
        <p:nvSpPr>
          <p:cNvPr id="15" name="矩形 14"/>
          <p:cNvSpPr/>
          <p:nvPr/>
        </p:nvSpPr>
        <p:spPr>
          <a:xfrm>
            <a:off x="1501477" y="4318881"/>
            <a:ext cx="4209880" cy="954107"/>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8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Author’s character</a:t>
            </a:r>
            <a:r>
              <a:rPr lang="zh-CN" altLang="en-US" sz="28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a:t>
            </a:r>
            <a:r>
              <a:rPr lang="en-US" altLang="zh-CN" sz="2800" b="1" kern="0" noProof="1" smtClean="0">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rPr>
              <a:t>lonely, anxious, friendly, eager</a:t>
            </a:r>
            <a:endParaRPr lang="zh-CN" altLang="en-US" sz="2800" b="1" kern="0" noProof="1">
              <a:solidFill>
                <a:prstClr val="white"/>
              </a:solidFill>
              <a:effectLst>
                <a:outerShdw blurRad="38100" dist="38100" dir="2700000">
                  <a:srgbClr val="000000"/>
                </a:outerShdw>
              </a:effectLst>
              <a:latin typeface="Bodoni MT" panose="02070603080606020203" pitchFamily="18" charset="0"/>
              <a:ea typeface="微软雅黑" panose="020B0503020204020204" pitchFamily="34" charset="-122"/>
            </a:endParaRPr>
          </a:p>
        </p:txBody>
      </p:sp>
      <p:sp>
        <p:nvSpPr>
          <p:cNvPr id="16" name="矩形 15"/>
          <p:cNvSpPr/>
          <p:nvPr/>
        </p:nvSpPr>
        <p:spPr>
          <a:xfrm>
            <a:off x="1631780" y="1350254"/>
            <a:ext cx="4312025" cy="769441"/>
          </a:xfrm>
          <a:prstGeom prst="rect">
            <a:avLst/>
          </a:prstGeom>
          <a:solidFill>
            <a:srgbClr val="F0A724"/>
          </a:solidFill>
          <a:ln w="38100" cap="flat" cmpd="sng">
            <a:solidFill>
              <a:srgbClr val="FF0000"/>
            </a:solidFill>
            <a:prstDash val="solid"/>
            <a:miter/>
            <a:headEnd type="none" w="med" len="med"/>
            <a:tailEnd type="none" w="med" len="med"/>
          </a:ln>
        </p:spPr>
        <p:txBody>
          <a:bodyPr wrap="square">
            <a:spAutoFit/>
          </a:bodyPr>
          <a:lstStyle/>
          <a:p>
            <a:pPr fontAlgn="base">
              <a:defRPr/>
            </a:pPr>
            <a:r>
              <a:rPr lang="en-US" altLang="zh-CN"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Bill</a:t>
            </a:r>
            <a:r>
              <a:rPr lang="en-US" altLang="zh-CN" sz="22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’s character</a:t>
            </a:r>
            <a:r>
              <a:rPr lang="zh-CN" altLang="en-US" sz="22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a:t>
            </a:r>
            <a:r>
              <a:rPr lang="en-US" altLang="zh-CN" sz="2200" b="1" kern="0" noProof="1" smtClean="0">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rPr>
              <a:t>joking, easy-goning,  alone, anxious</a:t>
            </a:r>
            <a:endParaRPr lang="zh-CN" altLang="en-US" sz="2200" b="1" kern="0" noProof="1">
              <a:solidFill>
                <a:prstClr val="white"/>
              </a:solidFill>
              <a:effectLst>
                <a:outerShdw blurRad="38100" dist="38100" dir="2700000">
                  <a:srgbClr val="000000"/>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770" decel="100000"/>
                                        <p:tgtEl>
                                          <p:spTgt spid="16"/>
                                        </p:tgtEl>
                                      </p:cBhvr>
                                    </p:animEffect>
                                    <p:animScale>
                                      <p:cBhvr>
                                        <p:cTn id="34" dur="770" decel="100000"/>
                                        <p:tgtEl>
                                          <p:spTgt spid="16"/>
                                        </p:tgtEl>
                                      </p:cBhvr>
                                      <p:from x="10000" y="10000"/>
                                      <p:to x="200000" y="450000"/>
                                    </p:animScale>
                                    <p:animScale>
                                      <p:cBhvr>
                                        <p:cTn id="35" dur="1230" accel="100000" fill="hold">
                                          <p:stCondLst>
                                            <p:cond delay="770"/>
                                          </p:stCondLst>
                                        </p:cTn>
                                        <p:tgtEl>
                                          <p:spTgt spid="16"/>
                                        </p:tgtEl>
                                      </p:cBhvr>
                                      <p:from x="200000" y="450000"/>
                                      <p:to x="100000" y="100000"/>
                                    </p:animScale>
                                    <p:set>
                                      <p:cBhvr>
                                        <p:cTn id="36" dur="770" fill="hold"/>
                                        <p:tgtEl>
                                          <p:spTgt spid="16"/>
                                        </p:tgtEl>
                                        <p:attrNameLst>
                                          <p:attrName>ppt_x</p:attrName>
                                        </p:attrNameLst>
                                      </p:cBhvr>
                                      <p:to>
                                        <p:strVal val="(0.5)"/>
                                      </p:to>
                                    </p:set>
                                    <p:anim from="(0.5)" to="(#ppt_x)" calcmode="lin" valueType="num">
                                      <p:cBhvr>
                                        <p:cTn id="37" dur="1230" accel="100000" fill="hold">
                                          <p:stCondLst>
                                            <p:cond delay="770"/>
                                          </p:stCondLst>
                                        </p:cTn>
                                        <p:tgtEl>
                                          <p:spTgt spid="16"/>
                                        </p:tgtEl>
                                        <p:attrNameLst>
                                          <p:attrName>ppt_x</p:attrName>
                                        </p:attrNameLst>
                                      </p:cBhvr>
                                    </p:anim>
                                    <p:set>
                                      <p:cBhvr>
                                        <p:cTn id="38" dur="770" fill="hold"/>
                                        <p:tgtEl>
                                          <p:spTgt spid="16"/>
                                        </p:tgtEl>
                                        <p:attrNameLst>
                                          <p:attrName>ppt_y</p:attrName>
                                        </p:attrNameLst>
                                      </p:cBhvr>
                                      <p:to>
                                        <p:strVal val="(#ppt_y+0.4)"/>
                                      </p:to>
                                    </p:set>
                                    <p:anim from="(#ppt_y+0.4)" to="(#ppt_y)" calcmode="lin" valueType="num">
                                      <p:cBhvr>
                                        <p:cTn id="39" dur="1230" accel="100000" fill="hold">
                                          <p:stCondLst>
                                            <p:cond delay="770"/>
                                          </p:stCondLst>
                                        </p:cTn>
                                        <p:tgtEl>
                                          <p:spTgt spid="16"/>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70" decel="100000"/>
                                        <p:tgtEl>
                                          <p:spTgt spid="15"/>
                                        </p:tgtEl>
                                      </p:cBhvr>
                                    </p:animEffect>
                                    <p:animScale>
                                      <p:cBhvr>
                                        <p:cTn id="45" dur="770" decel="100000"/>
                                        <p:tgtEl>
                                          <p:spTgt spid="15"/>
                                        </p:tgtEl>
                                      </p:cBhvr>
                                      <p:from x="10000" y="10000"/>
                                      <p:to x="200000" y="450000"/>
                                    </p:animScale>
                                    <p:animScale>
                                      <p:cBhvr>
                                        <p:cTn id="46" dur="1230" accel="100000" fill="hold">
                                          <p:stCondLst>
                                            <p:cond delay="770"/>
                                          </p:stCondLst>
                                        </p:cTn>
                                        <p:tgtEl>
                                          <p:spTgt spid="15"/>
                                        </p:tgtEl>
                                      </p:cBhvr>
                                      <p:from x="200000" y="450000"/>
                                      <p:to x="100000" y="100000"/>
                                    </p:animScale>
                                    <p:set>
                                      <p:cBhvr>
                                        <p:cTn id="47" dur="770" fill="hold"/>
                                        <p:tgtEl>
                                          <p:spTgt spid="15"/>
                                        </p:tgtEl>
                                        <p:attrNameLst>
                                          <p:attrName>ppt_x</p:attrName>
                                        </p:attrNameLst>
                                      </p:cBhvr>
                                      <p:to>
                                        <p:strVal val="(0.5)"/>
                                      </p:to>
                                    </p:set>
                                    <p:anim from="(0.5)" to="(#ppt_x)" calcmode="lin" valueType="num">
                                      <p:cBhvr>
                                        <p:cTn id="48" dur="1230" accel="100000" fill="hold">
                                          <p:stCondLst>
                                            <p:cond delay="770"/>
                                          </p:stCondLst>
                                        </p:cTn>
                                        <p:tgtEl>
                                          <p:spTgt spid="15"/>
                                        </p:tgtEl>
                                        <p:attrNameLst>
                                          <p:attrName>ppt_x</p:attrName>
                                        </p:attrNameLst>
                                      </p:cBhvr>
                                    </p:anim>
                                    <p:set>
                                      <p:cBhvr>
                                        <p:cTn id="49" dur="770" fill="hold"/>
                                        <p:tgtEl>
                                          <p:spTgt spid="15"/>
                                        </p:tgtEl>
                                        <p:attrNameLst>
                                          <p:attrName>ppt_y</p:attrName>
                                        </p:attrNameLst>
                                      </p:cBhvr>
                                      <p:to>
                                        <p:strVal val="(#ppt_y+0.4)"/>
                                      </p:to>
                                    </p:set>
                                    <p:anim from="(#ppt_y+0.4)" to="(#ppt_y)" calcmode="lin" valueType="num">
                                      <p:cBhvr>
                                        <p:cTn id="50" dur="1230" accel="100000" fill="hold">
                                          <p:stCondLst>
                                            <p:cond delay="770"/>
                                          </p:stCondLst>
                                        </p:cTn>
                                        <p:tgtEl>
                                          <p:spTgt spid="1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P spid="12" grpId="0" animBg="1"/>
      <p:bldP spid="13" grpId="0" animBg="1"/>
      <p:bldP spid="14" grpId="0" animBg="1"/>
      <p:bldP spid="15" grpId="0" bldLvl="0" animBg="1"/>
      <p:bldP spid="16" grpId="0" bldLvl="0" animBg="1"/>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10.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1_1"/>
  <p:tag name="KSO_WM_UNIT_LAYERLEVEL" val="1_1_1"/>
  <p:tag name="KSO_WM_UNIT_VALUE" val="27"/>
  <p:tag name="KSO_WM_UNIT_HIGHLIGHT" val="0"/>
  <p:tag name="KSO_WM_UNIT_COMPATIBLE" val="0"/>
  <p:tag name="KSO_WM_UNIT_ID" val="custom160004_19*m_h_f*1_1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i"/>
  <p:tag name="KSO_WM_UNIT_INDEX" val="1_1"/>
  <p:tag name="KSO_WM_UNIT_ID" val="custom160004_19*m_i*1_1"/>
  <p:tag name="KSO_WM_UNIT_LAYERLEVEL" val="1_1"/>
  <p:tag name="KSO_WM_DIAGRAM_GROUP_CODE" val="m1-1"/>
  <p:tag name="KSO_WM_UNIT_HIGHLIGHT" val="0"/>
  <p:tag name="KSO_WM_UNIT_COMPATIBLE" val="0"/>
  <p:tag name="KSO_WM_UNIT_DIAGRAM_ISNUMVISUAL" val="0"/>
  <p:tag name="KSO_WM_UNIT_DIAGRAM_ISREFERUNIT" val="0"/>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TEMPLATE_CATEGORY" val="custom"/>
  <p:tag name="KSO_WM_TEMPLATE_INDEX" val="160004"/>
  <p:tag name="KSO_WM_UNIT_TYPE" val="m_h_i"/>
  <p:tag name="KSO_WM_UNIT_INDEX" val="1_2_1"/>
  <p:tag name="KSO_WM_UNIT_ID" val="custom160004_19*m_h_i*1_2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EMPLATE_CATEGORY" val="custom"/>
  <p:tag name="KSO_WM_TEMPLATE_INDEX" val="160004"/>
  <p:tag name="KSO_WM_UNIT_TYPE" val="m_h_i"/>
  <p:tag name="KSO_WM_UNIT_INDEX" val="1_2_2"/>
  <p:tag name="KSO_WM_UNIT_ID" val="custom160004_19*m_h_i*1_2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TEMPLATE_CATEGORY" val="custom"/>
  <p:tag name="KSO_WM_TEMPLATE_INDEX" val="160004"/>
  <p:tag name="KSO_WM_UNIT_TYPE" val="m_h_i"/>
  <p:tag name="KSO_WM_UNIT_INDEX" val="1_4_1"/>
  <p:tag name="KSO_WM_UNIT_ID" val="custom160004_19*m_h_i*1_4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TEMPLATE_CATEGORY" val="custom"/>
  <p:tag name="KSO_WM_TEMPLATE_INDEX" val="160004"/>
  <p:tag name="KSO_WM_UNIT_TYPE" val="m_h_i"/>
  <p:tag name="KSO_WM_UNIT_INDEX" val="1_4_2"/>
  <p:tag name="KSO_WM_UNIT_ID" val="custom160004_19*m_h_i*1_4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16.xml><?xml version="1.0" encoding="utf-8"?>
<p:tagLst xmlns:p="http://schemas.openxmlformats.org/presentationml/2006/main">
  <p:tag name="KSO_WM_TEMPLATE_CATEGORY" val="custom"/>
  <p:tag name="KSO_WM_TEMPLATE_INDEX" val="160004"/>
  <p:tag name="KSO_WM_UNIT_TYPE" val="m_h_i"/>
  <p:tag name="KSO_WM_UNIT_INDEX" val="1_3_1"/>
  <p:tag name="KSO_WM_UNIT_ID" val="custom160004_19*m_h_i*1_3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4"/>
  <p:tag name="KSO_WM_UNIT_TEXT_FILL_TYPE" val="1"/>
  <p:tag name="KSO_WM_UNIT_USESOURCEFORMAT_APPLY" val="1"/>
</p:tagLst>
</file>

<file path=ppt/tags/tag17.xml><?xml version="1.0" encoding="utf-8"?>
<p:tagLst xmlns:p="http://schemas.openxmlformats.org/presentationml/2006/main">
  <p:tag name="KSO_WM_TEMPLATE_CATEGORY" val="custom"/>
  <p:tag name="KSO_WM_TEMPLATE_INDEX" val="160004"/>
  <p:tag name="KSO_WM_UNIT_TYPE" val="m_h_i"/>
  <p:tag name="KSO_WM_UNIT_INDEX" val="1_3_2"/>
  <p:tag name="KSO_WM_UNIT_ID" val="custom160004_19*m_h_i*1_3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8.xml><?xml version="1.0" encoding="utf-8"?>
<p:tagLst xmlns:p="http://schemas.openxmlformats.org/presentationml/2006/main">
  <p:tag name="KSO_WM_TEMPLATE_CATEGORY" val="custom"/>
  <p:tag name="KSO_WM_TEMPLATE_INDEX" val="160004"/>
  <p:tag name="KSO_WM_UNIT_TYPE" val="m_h_i"/>
  <p:tag name="KSO_WM_UNIT_INDEX" val="1_1_1"/>
  <p:tag name="KSO_WM_UNIT_ID" val="custom160004_19*m_h_i*1_1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4"/>
  <p:tag name="KSO_WM_UNIT_TEXT_FILL_TYPE" val="1"/>
  <p:tag name="KSO_WM_UNIT_USESOURCEFORMAT_APPLY" val="1"/>
</p:tagLst>
</file>

<file path=ppt/tags/tag19.xml><?xml version="1.0" encoding="utf-8"?>
<p:tagLst xmlns:p="http://schemas.openxmlformats.org/presentationml/2006/main">
  <p:tag name="KSO_WM_TEMPLATE_CATEGORY" val="custom"/>
  <p:tag name="KSO_WM_TEMPLATE_INDEX" val="160004"/>
  <p:tag name="KSO_WM_UNIT_TYPE" val="m_h_i"/>
  <p:tag name="KSO_WM_UNIT_INDEX" val="1_1_2"/>
  <p:tag name="KSO_WM_UNIT_ID" val="custom160004_19*m_h_i*1_1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0.xml><?xml version="1.0" encoding="utf-8"?>
<p:tagLst xmlns:p="http://schemas.openxmlformats.org/presentationml/2006/main">
  <p:tag name="KSO_WM_TEMPLATE_CATEGORY" val="custom"/>
  <p:tag name="KSO_WM_TEMPLATE_INDEX" val="160004"/>
  <p:tag name="KSO_WM_UNIT_TYPE" val="m_h_i"/>
  <p:tag name="KSO_WM_UNIT_INDEX" val="1_5_1"/>
  <p:tag name="KSO_WM_UNIT_ID" val="custom160004_19*m_h_i*1_5_1"/>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4"/>
  <p:tag name="KSO_WM_UNIT_TEXT_FILL_TYPE" val="1"/>
  <p:tag name="KSO_WM_UNIT_USESOURCEFORMAT_APPLY" val="1"/>
</p:tagLst>
</file>

<file path=ppt/tags/tag21.xml><?xml version="1.0" encoding="utf-8"?>
<p:tagLst xmlns:p="http://schemas.openxmlformats.org/presentationml/2006/main">
  <p:tag name="KSO_WM_TEMPLATE_CATEGORY" val="custom"/>
  <p:tag name="KSO_WM_TEMPLATE_INDEX" val="160004"/>
  <p:tag name="KSO_WM_UNIT_TYPE" val="m_h_i"/>
  <p:tag name="KSO_WM_UNIT_INDEX" val="1_5_2"/>
  <p:tag name="KSO_WM_UNIT_ID" val="custom160004_19*m_h_i*1_5_2"/>
  <p:tag name="KSO_WM_UNIT_LAYERLEVEL" val="1_1_1"/>
  <p:tag name="KSO_WM_DIAGRAM_GROUP_CODE" val="m1-1"/>
  <p:tag name="KSO_WM_BEAUTIFY_FLAG" val="#wm#"/>
  <p:tag name="KSO_WM_TAG_VERSION" val="1.0"/>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 name="KSO_WM_UNIT_USESOURCEFORMAT_APPLY" val="1"/>
</p:tagLst>
</file>

<file path=ppt/tags/tag22.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5_1"/>
  <p:tag name="KSO_WM_UNIT_LAYERLEVEL" val="1_1_1"/>
  <p:tag name="KSO_WM_UNIT_VALUE" val="6"/>
  <p:tag name="KSO_WM_UNIT_HIGHLIGHT" val="0"/>
  <p:tag name="KSO_WM_UNIT_COMPATIBLE" val="0"/>
  <p:tag name="KSO_WM_UNIT_ID" val="custom160004_19*m_h_a*1_5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custom160004_19*i*1"/>
  <p:tag name="KSO_WM_TEMPLATE_CATEGORY" val="custom"/>
  <p:tag name="KSO_WM_TEMPLATE_INDEX" val="160004"/>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13"/>
  <p:tag name="KSO_WM_UNIT_TEXT_FILL_TYPE" val="1"/>
  <p:tag name="KSO_WM_UNIT_USESOURCEFORMAT_APPLY" val="1"/>
</p:tagLst>
</file>

<file path=ppt/tags/tag2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a"/>
  <p:tag name="KSO_WM_UNIT_INDEX" val="1"/>
  <p:tag name="KSO_WM_UNIT_LAYERLEVEL" val="1"/>
  <p:tag name="KSO_WM_UNIT_VALUE" val="68"/>
  <p:tag name="KSO_WM_UNIT_ISCONTENTSTITLE" val="0"/>
  <p:tag name="KSO_WM_UNIT_HIGHLIGHT" val="0"/>
  <p:tag name="KSO_WM_UNIT_COMPATIBLE" val="0"/>
  <p:tag name="KSO_WM_UNIT_ID" val="custom160004_19*a*1"/>
  <p:tag name="KSO_WM_UNIT_ISNUMDGMTITLE" val="0"/>
  <p:tag name="KSO_WM_UNIT_NOCLEAR" val="0"/>
  <p:tag name="KSO_WM_UNIT_DIAGRAM_ISNUMVISUAL" val="0"/>
  <p:tag name="KSO_WM_UNIT_DIAGRAM_ISREFERUNIT" val="0"/>
  <p:tag name="KSO_WM_DIAGRAM_GROUP_CODE" val="m1-1"/>
  <p:tag name="KSO_WM_UNIT_PRESET_TEXT" val="请在此输入您的标题"/>
  <p:tag name="KSO_WM_UNIT_TEXT_FILL_FORE_SCHEMECOLOR_INDEX" val="5"/>
  <p:tag name="KSO_WM_UNIT_TEXT_FILL_TYPE" val="1"/>
  <p:tag name="KSO_WM_UNIT_USESOURCEFORMAT_APPLY" val="1"/>
</p:tagLst>
</file>

<file path=ppt/tags/tag25.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6.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7.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28.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29.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3_1"/>
  <p:tag name="KSO_WM_UNIT_LAYERLEVEL" val="1_1_1"/>
  <p:tag name="KSO_WM_UNIT_VALUE" val="6"/>
  <p:tag name="KSO_WM_UNIT_HIGHLIGHT" val="0"/>
  <p:tag name="KSO_WM_UNIT_COMPATIBLE" val="0"/>
  <p:tag name="KSO_WM_UNIT_ID" val="custom160004_19*m_h_a*1_3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1.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2.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3.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4.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35.xml><?xml version="1.0" encoding="utf-8"?>
<p:tagLst xmlns:p="http://schemas.openxmlformats.org/presentationml/2006/main">
  <p:tag name="KSO_WM_UNIT_LAYERLEVEL" val="1"/>
  <p:tag name="KSO_WM_TAG_VERSION" val="1.0"/>
  <p:tag name="KSO_WM_BEAUTIFY_FLAG" val="#wm#"/>
  <p:tag name="KSO_WM_UNIT_TYPE" val="i"/>
  <p:tag name="KSO_WM_UNIT_ID" val="custom160004_21*i*1"/>
  <p:tag name="KSO_WM_TEMPLATE_CATEGORY" val="custom"/>
  <p:tag name="KSO_WM_TEMPLATE_INDEX" val="160004"/>
  <p:tag name="KSO_WM_UNIT_INDEX" val="1"/>
  <p:tag name="KSO_WM_UNIT_HIGHLIGHT" val="0"/>
  <p:tag name="KSO_WM_UNIT_COMPATIBLE" val="0"/>
  <p:tag name="KSO_WM_UNIT_DIAGRAM_ISNUMVISUAL" val="0"/>
  <p:tag name="KSO_WM_UNIT_DIAGRAM_ISREFERUNIT" val="0"/>
</p:tagLst>
</file>

<file path=ppt/tags/tag36.xml><?xml version="1.0" encoding="utf-8"?>
<p:tagLst xmlns:p="http://schemas.openxmlformats.org/presentationml/2006/main">
  <p:tag name="KSO_WM_TEMPLATE_CATEGORY" val="custom"/>
  <p:tag name="KSO_WM_TEMPLATE_INDEX" val="160004"/>
  <p:tag name="KSO_WM_UNIT_TYPE" val="h_f"/>
  <p:tag name="KSO_WM_UNIT_INDEX" val="1_2"/>
  <p:tag name="KSO_WM_UNIT_ID" val="custom160004_21*h_f*1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1"/>
</p:tagLst>
</file>

<file path=ppt/tags/tag37.xml><?xml version="1.0" encoding="utf-8"?>
<p:tagLst xmlns:p="http://schemas.openxmlformats.org/presentationml/2006/main">
  <p:tag name="KSO_WM_TEMPLATE_CATEGORY" val="custom"/>
  <p:tag name="KSO_WM_TEMPLATE_INDEX" val="160004"/>
  <p:tag name="KSO_WM_UNIT_TYPE" val="h_f"/>
  <p:tag name="KSO_WM_UNIT_INDEX" val="2_2"/>
  <p:tag name="KSO_WM_UNIT_ID" val="custom160004_21*h_f*2_2"/>
  <p:tag name="KSO_WM_UNIT_LAYERLEVEL" val="1_1"/>
  <p:tag name="KSO_WM_UNIT_VALUE" val="1"/>
  <p:tag name="KSO_WM_UNIT_HIGHLIGHT" val="0"/>
  <p:tag name="KSO_WM_UNIT_COMPATIBLE" val="0"/>
  <p:tag name="KSO_WM_BEAUTIFY_FLAG" val="#wm#"/>
  <p:tag name="KSO_WM_TAG_VERSION" val="1.0"/>
  <p:tag name="KSO_WM_UNIT_SUBTYPE" val="a"/>
  <p:tag name="KSO_WM_UNIT_NOCLEAR" val="0"/>
  <p:tag name="KSO_WM_UNIT_DIAGRAM_ISNUMVISUAL" val="0"/>
  <p:tag name="KSO_WM_UNIT_DIAGRAM_ISREFERUNIT" val="0"/>
  <p:tag name="KSO_WM_UNIT_PRESET_TEXT" val="002"/>
</p:tagLst>
</file>

<file path=ppt/tags/tag38.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4.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3_1"/>
  <p:tag name="KSO_WM_UNIT_LAYERLEVEL" val="1_1_1"/>
  <p:tag name="KSO_WM_UNIT_VALUE" val="27"/>
  <p:tag name="KSO_WM_UNIT_HIGHLIGHT" val="0"/>
  <p:tag name="KSO_WM_UNIT_COMPATIBLE" val="0"/>
  <p:tag name="KSO_WM_UNIT_ID" val="custom160004_19*m_h_f*1_3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43.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4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48.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4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5.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4_1"/>
  <p:tag name="KSO_WM_UNIT_LAYERLEVEL" val="1_1_1"/>
  <p:tag name="KSO_WM_UNIT_VALUE" val="6"/>
  <p:tag name="KSO_WM_UNIT_HIGHLIGHT" val="0"/>
  <p:tag name="KSO_WM_UNIT_COMPATIBLE" val="0"/>
  <p:tag name="KSO_WM_UNIT_ID" val="custom160004_19*m_h_a*1_4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5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5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5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58.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4_1"/>
  <p:tag name="KSO_WM_UNIT_LAYERLEVEL" val="1_1_1"/>
  <p:tag name="KSO_WM_UNIT_VALUE" val="27"/>
  <p:tag name="KSO_WM_UNIT_HIGHLIGHT" val="0"/>
  <p:tag name="KSO_WM_UNIT_COMPATIBLE" val="0"/>
  <p:tag name="KSO_WM_UNIT_ID" val="custom160004_19*m_h_f*1_4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1.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UNIT_TYPE" val="i"/>
  <p:tag name="KSO_WM_UNIT_ID" val="diagram160455_5*i*1"/>
  <p:tag name="KSO_WM_TEMPLATE_CATEGORY" val="diagram"/>
  <p:tag name="KSO_WM_TEMPLATE_INDEX" val="160455"/>
  <p:tag name="KSO_WM_UNIT_INDEX" val="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1"/>
  <p:tag name="KSO_WM_UNIT_ID" val="diagram160455_5*l_i*1_1"/>
  <p:tag name="KSO_WM_UNIT_CLEAR" val="1"/>
  <p:tag name="KSO_WM_UNIT_LAYERLEVEL" val="1_1"/>
  <p:tag name="KSO_WM_DIAGRAM_GROUP_CODE" val="l1-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h_a"/>
  <p:tag name="KSO_WM_UNIT_INDEX" val="1_1_1"/>
  <p:tag name="KSO_WM_UNIT_ID" val="diagram160455_5*l_h_a*1_1_1"/>
  <p:tag name="KSO_WM_UNIT_CLEAR" val="1"/>
  <p:tag name="KSO_WM_UNIT_LAYERLEVEL" val="1_1_1"/>
  <p:tag name="KSO_WM_UNIT_VALUE" val="12"/>
  <p:tag name="KSO_WM_UNIT_HIGHLIGHT" val="0"/>
  <p:tag name="KSO_WM_UNIT_COMPATIBLE" val="0"/>
  <p:tag name="KSO_WM_DIAGRAM_GROUP_CODE" val="l1-1"/>
  <p:tag name="KSO_WM_UNIT_PRESET_TEXT" val="Lorem"/>
</p:tagLst>
</file>

<file path=ppt/tags/tag66.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2"/>
  <p:tag name="KSO_WM_UNIT_ID" val="diagram160455_5*l_i*1_2"/>
  <p:tag name="KSO_WM_UNIT_CLEAR" val="1"/>
  <p:tag name="KSO_WM_UNIT_LAYERLEVEL" val="1_1"/>
  <p:tag name="KSO_WM_DIAGRAM_GROUP_CODE" val="l1-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160455"/>
  <p:tag name="KSO_WM_UNIT_TYPE" val="l_i"/>
  <p:tag name="KSO_WM_UNIT_INDEX" val="1_3"/>
  <p:tag name="KSO_WM_UNIT_ID" val="diagram160455_5*l_i*1_3"/>
  <p:tag name="KSO_WM_UNIT_CLEAR" val="1"/>
  <p:tag name="KSO_WM_UNIT_LAYERLEVEL" val="1_1"/>
  <p:tag name="KSO_WM_DIAGRAM_GROUP_CODE" val="l1-1"/>
</p:tagLst>
</file>

<file path=ppt/tags/tag7.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2_1"/>
  <p:tag name="KSO_WM_UNIT_LAYERLEVEL" val="1_1_1"/>
  <p:tag name="KSO_WM_UNIT_VALUE" val="6"/>
  <p:tag name="KSO_WM_UNIT_HIGHLIGHT" val="0"/>
  <p:tag name="KSO_WM_UNIT_COMPATIBLE" val="0"/>
  <p:tag name="KSO_WM_UNIT_ID" val="custom160004_19*m_h_a*1_2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f"/>
  <p:tag name="KSO_WM_UNIT_INDEX" val="1_2_1"/>
  <p:tag name="KSO_WM_UNIT_LAYERLEVEL" val="1_1_1"/>
  <p:tag name="KSO_WM_UNIT_VALUE" val="27"/>
  <p:tag name="KSO_WM_UNIT_HIGHLIGHT" val="0"/>
  <p:tag name="KSO_WM_UNIT_COMPATIBLE" val="0"/>
  <p:tag name="KSO_WM_UNIT_ID" val="custom160004_19*m_h_f*1_2_1"/>
  <p:tag name="KSO_WM_DIAGRAM_GROUP_CODE" val="m1-1"/>
  <p:tag name="KSO_WM_UNIT_SUBTYPE" val="a"/>
  <p:tag name="KSO_WM_UNIT_NOCLEAR" val="0"/>
  <p:tag name="KSO_WM_UNIT_DIAGRAM_ISNUMVISUAL" val="0"/>
  <p:tag name="KSO_WM_UNIT_DIAGRAM_ISREFERUNIT" val="0"/>
  <p:tag name="KSO_WM_UNIT_PRESET_TEXT" val="请在此输入您的文本。"/>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TEMPLATE_CATEGORY" val="custom"/>
  <p:tag name="KSO_WM_TEMPLATE_INDEX" val="160004"/>
  <p:tag name="KSO_WM_TAG_VERSION" val="1.0"/>
  <p:tag name="KSO_WM_BEAUTIFY_FLAG" val="#wm#"/>
  <p:tag name="KSO_WM_UNIT_TYPE" val="m_h_a"/>
  <p:tag name="KSO_WM_UNIT_INDEX" val="1_1_1"/>
  <p:tag name="KSO_WM_UNIT_LAYERLEVEL" val="1_1_1"/>
  <p:tag name="KSO_WM_UNIT_VALUE" val="6"/>
  <p:tag name="KSO_WM_UNIT_HIGHLIGHT" val="0"/>
  <p:tag name="KSO_WM_UNIT_COMPATIBLE" val="0"/>
  <p:tag name="KSO_WM_UNIT_ID" val="custom160004_19*m_h_a*1_1_1"/>
  <p:tag name="KSO_WM_DIAGRAM_GROUP_CODE" val="m1-1"/>
  <p:tag name="KSO_WM_UNIT_ISCONTENTSTITLE" val="0"/>
  <p:tag name="KSO_WM_UNIT_ISNUMDGMTITLE" val="0"/>
  <p:tag name="KSO_WM_UNIT_NOCLEAR" val="0"/>
  <p:tag name="KSO_WM_UNIT_DIAGRAM_ISNUMVISUAL" val="0"/>
  <p:tag name="KSO_WM_UNIT_DIAGRAM_ISREFERUNIT" val="0"/>
  <p:tag name="KSO_WM_UNIT_PRESET_TEXT" val="在此编辑标题"/>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20434</Words>
  <Application>WPS 演示</Application>
  <PresentationFormat>宽屏</PresentationFormat>
  <Paragraphs>574</Paragraphs>
  <Slides>34</Slides>
  <Notes>1</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34</vt:i4>
      </vt:variant>
    </vt:vector>
  </HeadingPairs>
  <TitlesOfParts>
    <vt:vector size="65" baseType="lpstr">
      <vt:lpstr>Arial</vt:lpstr>
      <vt:lpstr>宋体</vt:lpstr>
      <vt:lpstr>Wingdings</vt:lpstr>
      <vt:lpstr>华康娃娃体W5(P)</vt:lpstr>
      <vt:lpstr>Times New Roman</vt:lpstr>
      <vt:lpstr>方正瘦金书_GBK</vt:lpstr>
      <vt:lpstr>Arial</vt:lpstr>
      <vt:lpstr>微软雅黑</vt:lpstr>
      <vt:lpstr>楷体</vt:lpstr>
      <vt:lpstr>华文行楷</vt:lpstr>
      <vt:lpstr>Calibri</vt:lpstr>
      <vt:lpstr>等线</vt:lpstr>
      <vt:lpstr>华康雅宋体W9(P)</vt:lpstr>
      <vt:lpstr>Cambria</vt:lpstr>
      <vt:lpstr>Calibri</vt:lpstr>
      <vt:lpstr>Bodoni MT</vt:lpstr>
      <vt:lpstr>Corbel</vt:lpstr>
      <vt:lpstr>Arial Unicode MS</vt:lpstr>
      <vt:lpstr>等线 Light</vt:lpstr>
      <vt:lpstr>Arial Narrow</vt:lpstr>
      <vt:lpstr>Comic Sans MS Regular</vt:lpstr>
      <vt:lpstr>Comic Sans MS</vt:lpstr>
      <vt:lpstr>Arial Black</vt:lpstr>
      <vt:lpstr>方正粗黑宋简体</vt:lpstr>
      <vt:lpstr>Verdana</vt:lpstr>
      <vt:lpstr>黑体</vt:lpstr>
      <vt:lpstr>Apple Chancery</vt:lpstr>
      <vt:lpstr>Helvetica</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Predict the plot -1</vt:lpstr>
      <vt:lpstr>Predict the plot-2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24147</cp:lastModifiedBy>
  <cp:revision>189</cp:revision>
  <dcterms:created xsi:type="dcterms:W3CDTF">2021-06-06T01:43:00Z</dcterms:created>
  <dcterms:modified xsi:type="dcterms:W3CDTF">2022-04-14T11:28:54Z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030D2ACF570645EB8C910FE22310957A</vt:lpwstr>
  </property>
  <property fmtid="{D5CDD505-2E9C-101B-9397-08002B2CF9AE}" pid="3" name="KSOProductBuildVer">
    <vt:lpwstr>2052-11.8.2.8411</vt:lpwstr>
  </property>
</Properties>
</file>