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handoutMasterIdLst>
    <p:handoutMasterId r:id="rId35"/>
  </p:handoutMasterIdLst>
  <p:sldIdLst>
    <p:sldId id="398" r:id="rId4"/>
    <p:sldId id="256" r:id="rId5"/>
    <p:sldId id="258" r:id="rId6"/>
    <p:sldId id="257" r:id="rId8"/>
    <p:sldId id="297" r:id="rId9"/>
    <p:sldId id="339" r:id="rId10"/>
    <p:sldId id="340" r:id="rId11"/>
    <p:sldId id="341" r:id="rId12"/>
    <p:sldId id="259" r:id="rId13"/>
    <p:sldId id="342" r:id="rId14"/>
    <p:sldId id="343" r:id="rId15"/>
    <p:sldId id="344" r:id="rId16"/>
    <p:sldId id="346" r:id="rId17"/>
    <p:sldId id="345" r:id="rId18"/>
    <p:sldId id="347" r:id="rId19"/>
    <p:sldId id="380" r:id="rId20"/>
    <p:sldId id="378" r:id="rId21"/>
    <p:sldId id="379" r:id="rId22"/>
    <p:sldId id="350" r:id="rId23"/>
    <p:sldId id="353" r:id="rId24"/>
    <p:sldId id="382" r:id="rId25"/>
    <p:sldId id="348" r:id="rId26"/>
    <p:sldId id="381" r:id="rId27"/>
    <p:sldId id="351" r:id="rId28"/>
    <p:sldId id="392" r:id="rId29"/>
    <p:sldId id="383" r:id="rId30"/>
    <p:sldId id="385" r:id="rId31"/>
    <p:sldId id="387" r:id="rId32"/>
    <p:sldId id="349" r:id="rId33"/>
    <p:sldId id="320"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88CE"/>
    <a:srgbClr val="594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66" d="100"/>
          <a:sy n="66" d="100"/>
        </p:scale>
        <p:origin x="1301" y="398"/>
      </p:cViewPr>
      <p:guideLst>
        <p:guide orient="horz" pos="21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DC3C5-117E-4202-B2F3-31A54FE5EFE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12089-F4FE-4608-AE5F-6BBEBAD6DCC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DBACB-C540-427C-9F8C-81E5D792426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63F9D-DB24-4291-9DEF-714B7B693D1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DBACB-C540-427C-9F8C-81E5D792426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63F9D-DB24-4291-9DEF-714B7B693D1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7.xml"/><Relationship Id="rId2" Type="http://schemas.openxmlformats.org/officeDocument/2006/relationships/tags" Target="../tags/tag8.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7.xml"/><Relationship Id="rId2" Type="http://schemas.openxmlformats.org/officeDocument/2006/relationships/tags" Target="../tags/tag9.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7.xml"/><Relationship Id="rId2" Type="http://schemas.openxmlformats.org/officeDocument/2006/relationships/image" Target="../media/image12.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2.png"/><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2.png"/><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2.xml"/><Relationship Id="rId2" Type="http://schemas.openxmlformats.org/officeDocument/2006/relationships/image" Target="../media/image15.png"/><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3.xml"/><Relationship Id="rId2" Type="http://schemas.openxmlformats.org/officeDocument/2006/relationships/image" Target="../media/image15.png"/><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734310" y="2592705"/>
            <a:ext cx="8945880" cy="3614420"/>
            <a:chOff x="3112" y="2427"/>
            <a:chExt cx="12519" cy="6196"/>
          </a:xfrm>
        </p:grpSpPr>
        <p:cxnSp>
          <p:nvCxnSpPr>
            <p:cNvPr id="6" name="直接连接符 5"/>
            <p:cNvCxnSpPr/>
            <p:nvPr/>
          </p:nvCxnSpPr>
          <p:spPr>
            <a:xfrm flipV="1">
              <a:off x="3112" y="8295"/>
              <a:ext cx="3035" cy="3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147" y="2427"/>
              <a:ext cx="3339" cy="5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9486" y="2427"/>
              <a:ext cx="3363" cy="4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2849" y="6171"/>
              <a:ext cx="2783" cy="6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custDataLst>
              <p:tags r:id="rId1"/>
            </p:custDataLst>
          </p:nvPr>
        </p:nvSpPr>
        <p:spPr>
          <a:xfrm>
            <a:off x="3114675" y="6097905"/>
            <a:ext cx="2797175" cy="592455"/>
          </a:xfrm>
          <a:prstGeom prst="rect">
            <a:avLst/>
          </a:prstGeom>
        </p:spPr>
        <p:txBody>
          <a:bodyPr wrap="square" lIns="90000" tIns="46800" rIns="90000" bIns="468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ctr"/>
            <a:r>
              <a:rPr lang="en-US" altLang="zh-CN" sz="3735">
                <a:latin typeface="Impact" panose="020B0806030902050204" pitchFamily="34" charset="0"/>
                <a:ea typeface="+mn-ea"/>
                <a:cs typeface="Impact" panose="020B0806030902050204" pitchFamily="34" charset="0"/>
              </a:rPr>
              <a:t>beginning</a:t>
            </a:r>
            <a:endParaRPr lang="en-US" altLang="zh-CN" sz="3735">
              <a:latin typeface="Impact" panose="020B0806030902050204" pitchFamily="34" charset="0"/>
              <a:ea typeface="+mn-ea"/>
              <a:cs typeface="Impact" panose="020B0806030902050204" pitchFamily="34" charset="0"/>
            </a:endParaRPr>
          </a:p>
        </p:txBody>
      </p:sp>
      <p:sp>
        <p:nvSpPr>
          <p:cNvPr id="2" name="文本框 1"/>
          <p:cNvSpPr txBox="1"/>
          <p:nvPr>
            <p:custDataLst>
              <p:tags r:id="rId2"/>
            </p:custDataLst>
          </p:nvPr>
        </p:nvSpPr>
        <p:spPr>
          <a:xfrm>
            <a:off x="5911850" y="2075815"/>
            <a:ext cx="2797175" cy="592455"/>
          </a:xfrm>
          <a:prstGeom prst="rect">
            <a:avLst/>
          </a:prstGeom>
        </p:spPr>
        <p:txBody>
          <a:bodyPr wrap="square" lIns="90000" tIns="46800" rIns="90000" bIns="468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ctr"/>
            <a:r>
              <a:rPr lang="en-US" altLang="zh-CN" sz="3735">
                <a:latin typeface="Impact" panose="020B0806030902050204" pitchFamily="34" charset="0"/>
                <a:ea typeface="+mn-ea"/>
                <a:cs typeface="Impact" panose="020B0806030902050204" pitchFamily="34" charset="0"/>
              </a:rPr>
              <a:t>climax</a:t>
            </a:r>
            <a:endParaRPr lang="en-US" altLang="zh-CN" sz="3735">
              <a:latin typeface="Impact" panose="020B0806030902050204" pitchFamily="34" charset="0"/>
              <a:ea typeface="+mn-ea"/>
              <a:cs typeface="Impact" panose="020B0806030902050204" pitchFamily="34" charset="0"/>
            </a:endParaRPr>
          </a:p>
        </p:txBody>
      </p:sp>
      <p:sp>
        <p:nvSpPr>
          <p:cNvPr id="4" name="文本框 3"/>
          <p:cNvSpPr txBox="1"/>
          <p:nvPr>
            <p:custDataLst>
              <p:tags r:id="rId3"/>
            </p:custDataLst>
          </p:nvPr>
        </p:nvSpPr>
        <p:spPr>
          <a:xfrm>
            <a:off x="9692005" y="5130800"/>
            <a:ext cx="2797175" cy="592455"/>
          </a:xfrm>
          <a:prstGeom prst="rect">
            <a:avLst/>
          </a:prstGeom>
        </p:spPr>
        <p:txBody>
          <a:bodyPr wrap="square" lIns="90000" tIns="46800" rIns="90000" bIns="468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ctr"/>
            <a:r>
              <a:rPr lang="en-US" altLang="zh-CN" sz="3735">
                <a:latin typeface="Impact" panose="020B0806030902050204" pitchFamily="34" charset="0"/>
                <a:ea typeface="+mn-ea"/>
                <a:cs typeface="Impact" panose="020B0806030902050204" pitchFamily="34" charset="0"/>
              </a:rPr>
              <a:t>ending</a:t>
            </a:r>
            <a:endParaRPr lang="en-US" altLang="zh-CN" sz="3735">
              <a:latin typeface="Impact" panose="020B0806030902050204" pitchFamily="34" charset="0"/>
              <a:ea typeface="+mn-ea"/>
              <a:cs typeface="Impact" panose="020B0806030902050204" pitchFamily="34" charset="0"/>
            </a:endParaRPr>
          </a:p>
        </p:txBody>
      </p:sp>
      <p:sp>
        <p:nvSpPr>
          <p:cNvPr id="20" name="文本框 19"/>
          <p:cNvSpPr txBox="1"/>
          <p:nvPr/>
        </p:nvSpPr>
        <p:spPr>
          <a:xfrm>
            <a:off x="1287145" y="6097905"/>
            <a:ext cx="2013585" cy="521970"/>
          </a:xfrm>
          <a:prstGeom prst="rect">
            <a:avLst/>
          </a:prstGeom>
          <a:noFill/>
        </p:spPr>
        <p:txBody>
          <a:bodyPr wrap="square" rtlCol="0">
            <a:spAutoFit/>
          </a:bodyPr>
          <a:p>
            <a:pPr indent="0">
              <a:buFont typeface="Wingdings" panose="05000000000000000000" charset="0"/>
              <a:buNone/>
            </a:pPr>
            <a:r>
              <a:rPr lang="en-US" altLang="zh-CN" sz="2800">
                <a:latin typeface="Times New Roman" panose="02020603050405020304" charset="0"/>
                <a:cs typeface="Times New Roman" panose="02020603050405020304" charset="0"/>
              </a:rPr>
              <a:t>1. ______ </a:t>
            </a:r>
            <a:endParaRPr lang="en-US" altLang="zh-CN" sz="2800">
              <a:latin typeface="Times New Roman" panose="02020603050405020304" charset="0"/>
              <a:cs typeface="Times New Roman" panose="02020603050405020304" charset="0"/>
            </a:endParaRPr>
          </a:p>
        </p:txBody>
      </p:sp>
      <p:sp>
        <p:nvSpPr>
          <p:cNvPr id="5" name="文本框 4"/>
          <p:cNvSpPr txBox="1"/>
          <p:nvPr/>
        </p:nvSpPr>
        <p:spPr>
          <a:xfrm>
            <a:off x="2902585" y="4828540"/>
            <a:ext cx="2000250" cy="521970"/>
          </a:xfrm>
          <a:prstGeom prst="rect">
            <a:avLst/>
          </a:prstGeom>
          <a:noFill/>
        </p:spPr>
        <p:txBody>
          <a:bodyPr wrap="square" rtlCol="0">
            <a:spAutoFit/>
          </a:bodyPr>
          <a:p>
            <a:pPr indent="0">
              <a:buFont typeface="Wingdings" panose="05000000000000000000" charset="0"/>
              <a:buNone/>
            </a:pPr>
            <a:r>
              <a:rPr lang="en-US" altLang="zh-CN" sz="2800">
                <a:latin typeface="Times New Roman" panose="02020603050405020304" charset="0"/>
                <a:cs typeface="Times New Roman" panose="02020603050405020304" charset="0"/>
              </a:rPr>
              <a:t>2. ______ </a:t>
            </a:r>
            <a:endParaRPr lang="en-US" altLang="zh-CN" sz="2800">
              <a:latin typeface="Times New Roman" panose="02020603050405020304" charset="0"/>
              <a:cs typeface="Times New Roman" panose="02020603050405020304" charset="0"/>
            </a:endParaRPr>
          </a:p>
        </p:txBody>
      </p:sp>
      <p:sp>
        <p:nvSpPr>
          <p:cNvPr id="11" name="文本框 10"/>
          <p:cNvSpPr txBox="1"/>
          <p:nvPr/>
        </p:nvSpPr>
        <p:spPr>
          <a:xfrm>
            <a:off x="3513455" y="4043045"/>
            <a:ext cx="2000250" cy="521970"/>
          </a:xfrm>
          <a:prstGeom prst="rect">
            <a:avLst/>
          </a:prstGeom>
          <a:noFill/>
        </p:spPr>
        <p:txBody>
          <a:bodyPr wrap="square" rtlCol="0">
            <a:spAutoFit/>
          </a:bodyPr>
          <a:p>
            <a:pPr indent="0">
              <a:buFont typeface="Wingdings" panose="05000000000000000000" charset="0"/>
              <a:buNone/>
            </a:pPr>
            <a:r>
              <a:rPr lang="en-US" altLang="zh-CN" sz="2800">
                <a:latin typeface="Times New Roman" panose="02020603050405020304" charset="0"/>
                <a:cs typeface="Times New Roman" panose="02020603050405020304" charset="0"/>
              </a:rPr>
              <a:t>3. ______ </a:t>
            </a:r>
            <a:endParaRPr lang="en-US" altLang="zh-CN" sz="2800">
              <a:latin typeface="Times New Roman" panose="02020603050405020304" charset="0"/>
              <a:cs typeface="Times New Roman" panose="02020603050405020304" charset="0"/>
            </a:endParaRPr>
          </a:p>
        </p:txBody>
      </p:sp>
      <p:sp>
        <p:nvSpPr>
          <p:cNvPr id="12" name="文本框 11"/>
          <p:cNvSpPr txBox="1"/>
          <p:nvPr/>
        </p:nvSpPr>
        <p:spPr>
          <a:xfrm>
            <a:off x="4316730" y="3115310"/>
            <a:ext cx="2000250" cy="521970"/>
          </a:xfrm>
          <a:prstGeom prst="rect">
            <a:avLst/>
          </a:prstGeom>
          <a:noFill/>
        </p:spPr>
        <p:txBody>
          <a:bodyPr wrap="square" rtlCol="0">
            <a:spAutoFit/>
          </a:bodyPr>
          <a:p>
            <a:pPr indent="0">
              <a:buFont typeface="Wingdings" panose="05000000000000000000" charset="0"/>
              <a:buNone/>
            </a:pPr>
            <a:r>
              <a:rPr lang="en-US" altLang="zh-CN" sz="2800">
                <a:latin typeface="Times New Roman" panose="02020603050405020304" charset="0"/>
                <a:cs typeface="Times New Roman" panose="02020603050405020304" charset="0"/>
              </a:rPr>
              <a:t>4. ______ </a:t>
            </a:r>
            <a:endParaRPr lang="en-US" altLang="zh-CN" sz="2800">
              <a:latin typeface="Times New Roman" panose="02020603050405020304" charset="0"/>
              <a:cs typeface="Times New Roman" panose="02020603050405020304" charset="0"/>
            </a:endParaRPr>
          </a:p>
        </p:txBody>
      </p:sp>
      <p:sp>
        <p:nvSpPr>
          <p:cNvPr id="13" name="文本框 12"/>
          <p:cNvSpPr txBox="1"/>
          <p:nvPr/>
        </p:nvSpPr>
        <p:spPr>
          <a:xfrm>
            <a:off x="8110855" y="2187575"/>
            <a:ext cx="2000250" cy="521970"/>
          </a:xfrm>
          <a:prstGeom prst="rect">
            <a:avLst/>
          </a:prstGeom>
          <a:noFill/>
        </p:spPr>
        <p:txBody>
          <a:bodyPr wrap="square" rtlCol="0">
            <a:spAutoFit/>
          </a:bodyPr>
          <a:p>
            <a:pPr indent="0">
              <a:buFont typeface="Wingdings" panose="05000000000000000000" charset="0"/>
              <a:buNone/>
            </a:pPr>
            <a:r>
              <a:rPr lang="en-US" altLang="zh-CN" sz="2800">
                <a:latin typeface="Times New Roman" panose="02020603050405020304" charset="0"/>
                <a:cs typeface="Times New Roman" panose="02020603050405020304" charset="0"/>
              </a:rPr>
              <a:t>5. ______ </a:t>
            </a:r>
            <a:endParaRPr lang="en-US" altLang="zh-CN" sz="2800">
              <a:latin typeface="Times New Roman" panose="02020603050405020304" charset="0"/>
              <a:cs typeface="Times New Roman" panose="02020603050405020304" charset="0"/>
            </a:endParaRPr>
          </a:p>
        </p:txBody>
      </p:sp>
      <p:sp>
        <p:nvSpPr>
          <p:cNvPr id="14" name="文本框 13"/>
          <p:cNvSpPr txBox="1"/>
          <p:nvPr/>
        </p:nvSpPr>
        <p:spPr>
          <a:xfrm>
            <a:off x="0" y="33020"/>
            <a:ext cx="8111490" cy="2676525"/>
          </a:xfrm>
          <a:prstGeom prst="rect">
            <a:avLst/>
          </a:prstGeom>
          <a:noFill/>
        </p:spPr>
        <p:txBody>
          <a:bodyPr wrap="square" rtlCol="0">
            <a:spAutoFit/>
          </a:bodyPr>
          <a:p>
            <a:pPr indent="0">
              <a:buFont typeface="Wingdings" panose="05000000000000000000" charset="0"/>
              <a:buNone/>
            </a:pPr>
            <a:r>
              <a:rPr lang="en-US" altLang="zh-CN" sz="2800">
                <a:latin typeface="Times New Roman" panose="02020603050405020304" charset="0"/>
                <a:cs typeface="Times New Roman" panose="02020603050405020304" charset="0"/>
              </a:rPr>
              <a:t>A. </a:t>
            </a:r>
            <a:r>
              <a:rPr lang="en-US" altLang="zh-CN" sz="2800">
                <a:latin typeface="Times New Roman" panose="02020603050405020304" charset="0"/>
                <a:cs typeface="Times New Roman" panose="02020603050405020304" charset="0"/>
                <a:sym typeface="+mn-ea"/>
              </a:rPr>
              <a:t>Bill got up and restarted.</a:t>
            </a:r>
            <a:endParaRPr lang="en-US" altLang="zh-CN" sz="2800">
              <a:latin typeface="Times New Roman" panose="02020603050405020304" charset="0"/>
              <a:cs typeface="Times New Roman" panose="02020603050405020304" charset="0"/>
            </a:endParaRPr>
          </a:p>
          <a:p>
            <a:pPr indent="0">
              <a:buFont typeface="Wingdings" panose="05000000000000000000" charset="0"/>
              <a:buNone/>
            </a:pPr>
            <a:r>
              <a:rPr lang="en-US" altLang="zh-CN" sz="2800">
                <a:latin typeface="Times New Roman" panose="02020603050405020304" charset="0"/>
                <a:cs typeface="Times New Roman" panose="02020603050405020304" charset="0"/>
              </a:rPr>
              <a:t>B. </a:t>
            </a:r>
            <a:r>
              <a:rPr lang="en-US" altLang="zh-CN" sz="2800">
                <a:latin typeface="Times New Roman" panose="02020603050405020304" charset="0"/>
                <a:cs typeface="Times New Roman" panose="02020603050405020304" charset="0"/>
                <a:sym typeface="+mn-ea"/>
              </a:rPr>
              <a:t>I crossed the finish line.</a:t>
            </a:r>
            <a:endParaRPr lang="en-US" altLang="zh-CN" sz="2800">
              <a:latin typeface="Times New Roman" panose="02020603050405020304" charset="0"/>
              <a:cs typeface="Times New Roman" panose="02020603050405020304" charset="0"/>
            </a:endParaRPr>
          </a:p>
          <a:p>
            <a:pPr indent="0">
              <a:buFont typeface="Wingdings" panose="05000000000000000000" charset="0"/>
              <a:buNone/>
            </a:pPr>
            <a:r>
              <a:rPr lang="en-US" altLang="zh-CN" sz="2800">
                <a:latin typeface="Times New Roman" panose="02020603050405020304" charset="0"/>
                <a:cs typeface="Times New Roman" panose="02020603050405020304" charset="0"/>
              </a:rPr>
              <a:t>C. Barry asked me to join the runners and follow Bill.</a:t>
            </a:r>
            <a:endParaRPr lang="en-US" altLang="zh-CN" sz="2800">
              <a:latin typeface="Times New Roman" panose="02020603050405020304" charset="0"/>
              <a:cs typeface="Times New Roman" panose="02020603050405020304" charset="0"/>
            </a:endParaRPr>
          </a:p>
          <a:p>
            <a:pPr indent="0">
              <a:buFont typeface="Wingdings" panose="05000000000000000000" charset="0"/>
              <a:buNone/>
            </a:pPr>
            <a:r>
              <a:rPr lang="en-US" altLang="zh-CN" sz="2800">
                <a:latin typeface="Times New Roman" panose="02020603050405020304" charset="0"/>
                <a:cs typeface="Times New Roman" panose="02020603050405020304" charset="0"/>
              </a:rPr>
              <a:t>D. The race started but Bill tripped over.</a:t>
            </a:r>
            <a:endParaRPr lang="en-US" altLang="zh-CN" sz="2800">
              <a:latin typeface="Times New Roman" panose="02020603050405020304" charset="0"/>
              <a:cs typeface="Times New Roman" panose="02020603050405020304" charset="0"/>
            </a:endParaRPr>
          </a:p>
          <a:p>
            <a:pPr indent="0">
              <a:buFont typeface="Wingdings" panose="05000000000000000000" charset="0"/>
              <a:buNone/>
            </a:pPr>
            <a:r>
              <a:rPr lang="en-US" altLang="zh-CN" sz="2800">
                <a:latin typeface="Times New Roman" panose="02020603050405020304" charset="0"/>
                <a:cs typeface="Times New Roman" panose="02020603050405020304" charset="0"/>
              </a:rPr>
              <a:t>E. </a:t>
            </a:r>
            <a:r>
              <a:rPr lang="en-US" altLang="zh-CN" sz="2800">
                <a:latin typeface="Times New Roman" panose="02020603050405020304" charset="0"/>
                <a:cs typeface="Times New Roman" panose="02020603050405020304" charset="0"/>
                <a:sym typeface="+mn-ea"/>
              </a:rPr>
              <a:t>A two-mile race around the lake was to be held.</a:t>
            </a:r>
            <a:endParaRPr lang="en-US" altLang="zh-CN" sz="2800">
              <a:latin typeface="Times New Roman" panose="02020603050405020304" charset="0"/>
              <a:cs typeface="Times New Roman" panose="02020603050405020304" charset="0"/>
            </a:endParaRPr>
          </a:p>
          <a:p>
            <a:pPr indent="0">
              <a:buFont typeface="Wingdings" panose="05000000000000000000" charset="0"/>
              <a:buNone/>
            </a:pPr>
            <a:r>
              <a:rPr lang="en-US" altLang="zh-CN" sz="2800">
                <a:latin typeface="Times New Roman" panose="02020603050405020304" charset="0"/>
                <a:cs typeface="Times New Roman" panose="02020603050405020304" charset="0"/>
              </a:rPr>
              <a:t>F. </a:t>
            </a:r>
            <a:r>
              <a:rPr lang="en-US" altLang="zh-CN" sz="2800">
                <a:latin typeface="Times New Roman" panose="02020603050405020304" charset="0"/>
                <a:cs typeface="Times New Roman" panose="02020603050405020304" charset="0"/>
                <a:sym typeface="+mn-ea"/>
              </a:rPr>
              <a:t>Our camp needed a fourth runner.</a:t>
            </a:r>
            <a:endParaRPr lang="en-US" altLang="zh-CN" sz="2800">
              <a:latin typeface="Times New Roman" panose="02020603050405020304" charset="0"/>
              <a:cs typeface="Times New Roman" panose="02020603050405020304" charset="0"/>
            </a:endParaRPr>
          </a:p>
        </p:txBody>
      </p:sp>
      <p:sp>
        <p:nvSpPr>
          <p:cNvPr id="17" name="文本框 16"/>
          <p:cNvSpPr txBox="1"/>
          <p:nvPr/>
        </p:nvSpPr>
        <p:spPr>
          <a:xfrm>
            <a:off x="9307830" y="4166235"/>
            <a:ext cx="2000250" cy="521970"/>
          </a:xfrm>
          <a:prstGeom prst="rect">
            <a:avLst/>
          </a:prstGeom>
          <a:noFill/>
        </p:spPr>
        <p:txBody>
          <a:bodyPr wrap="square" rtlCol="0">
            <a:spAutoFit/>
          </a:bodyPr>
          <a:p>
            <a:pPr indent="0">
              <a:buFont typeface="Wingdings" panose="05000000000000000000" charset="0"/>
              <a:buNone/>
            </a:pPr>
            <a:r>
              <a:rPr lang="en-US" altLang="zh-CN" sz="2800">
                <a:latin typeface="Times New Roman" panose="02020603050405020304" charset="0"/>
                <a:cs typeface="Times New Roman" panose="02020603050405020304" charset="0"/>
              </a:rPr>
              <a:t>6. ______ </a:t>
            </a:r>
            <a:endParaRPr lang="en-US" altLang="zh-CN" sz="2800">
              <a:latin typeface="Times New Roman" panose="02020603050405020304" charset="0"/>
              <a:cs typeface="Times New Roman" panose="02020603050405020304" charset="0"/>
            </a:endParaRPr>
          </a:p>
        </p:txBody>
      </p:sp>
      <p:sp>
        <p:nvSpPr>
          <p:cNvPr id="18" name="文本框 17"/>
          <p:cNvSpPr txBox="1"/>
          <p:nvPr/>
        </p:nvSpPr>
        <p:spPr>
          <a:xfrm>
            <a:off x="1982470" y="5913120"/>
            <a:ext cx="751840" cy="706755"/>
          </a:xfrm>
          <a:prstGeom prst="rect">
            <a:avLst/>
          </a:prstGeom>
          <a:noFill/>
        </p:spPr>
        <p:txBody>
          <a:bodyPr wrap="squar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4000">
                <a:solidFill>
                  <a:srgbClr val="C00000"/>
                </a:solidFill>
                <a:latin typeface="Impact" panose="020B0806030902050204" pitchFamily="34" charset="0"/>
                <a:sym typeface="+mn-ea"/>
              </a:rPr>
              <a:t>E</a:t>
            </a:r>
            <a:endParaRPr lang="en-US" altLang="zh-CN" sz="4000">
              <a:solidFill>
                <a:srgbClr val="C00000"/>
              </a:solidFill>
              <a:latin typeface="Impact" panose="020B0806030902050204" pitchFamily="34" charset="0"/>
              <a:sym typeface="+mn-ea"/>
            </a:endParaRPr>
          </a:p>
        </p:txBody>
      </p:sp>
      <p:sp>
        <p:nvSpPr>
          <p:cNvPr id="19" name="文本框 18"/>
          <p:cNvSpPr txBox="1"/>
          <p:nvPr/>
        </p:nvSpPr>
        <p:spPr>
          <a:xfrm>
            <a:off x="3679825" y="4675505"/>
            <a:ext cx="751840" cy="706755"/>
          </a:xfrm>
          <a:prstGeom prst="rect">
            <a:avLst/>
          </a:prstGeom>
          <a:noFill/>
        </p:spPr>
        <p:txBody>
          <a:bodyPr wrap="squar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4000">
                <a:solidFill>
                  <a:srgbClr val="C00000"/>
                </a:solidFill>
                <a:latin typeface="Impact" panose="020B0806030902050204" pitchFamily="34" charset="0"/>
                <a:sym typeface="+mn-ea"/>
              </a:rPr>
              <a:t>F</a:t>
            </a:r>
            <a:endParaRPr lang="en-US" altLang="zh-CN" sz="4000">
              <a:solidFill>
                <a:srgbClr val="C00000"/>
              </a:solidFill>
              <a:latin typeface="Impact" panose="020B0806030902050204" pitchFamily="34" charset="0"/>
              <a:sym typeface="+mn-ea"/>
            </a:endParaRPr>
          </a:p>
        </p:txBody>
      </p:sp>
      <p:sp>
        <p:nvSpPr>
          <p:cNvPr id="22" name="文本框 21"/>
          <p:cNvSpPr txBox="1"/>
          <p:nvPr/>
        </p:nvSpPr>
        <p:spPr>
          <a:xfrm>
            <a:off x="4316730" y="3837305"/>
            <a:ext cx="751840" cy="706755"/>
          </a:xfrm>
          <a:prstGeom prst="rect">
            <a:avLst/>
          </a:prstGeom>
          <a:noFill/>
        </p:spPr>
        <p:txBody>
          <a:bodyPr wrap="squar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4000">
                <a:solidFill>
                  <a:srgbClr val="C00000"/>
                </a:solidFill>
                <a:latin typeface="Impact" panose="020B0806030902050204" pitchFamily="34" charset="0"/>
                <a:sym typeface="+mn-ea"/>
              </a:rPr>
              <a:t>C</a:t>
            </a:r>
            <a:endParaRPr lang="en-US" altLang="zh-CN" sz="4000">
              <a:solidFill>
                <a:srgbClr val="C00000"/>
              </a:solidFill>
              <a:latin typeface="Impact" panose="020B0806030902050204" pitchFamily="34" charset="0"/>
              <a:sym typeface="+mn-ea"/>
            </a:endParaRPr>
          </a:p>
        </p:txBody>
      </p:sp>
      <p:sp>
        <p:nvSpPr>
          <p:cNvPr id="23" name="文本框 22"/>
          <p:cNvSpPr txBox="1"/>
          <p:nvPr/>
        </p:nvSpPr>
        <p:spPr>
          <a:xfrm>
            <a:off x="4902835" y="2919730"/>
            <a:ext cx="751840" cy="706755"/>
          </a:xfrm>
          <a:prstGeom prst="rect">
            <a:avLst/>
          </a:prstGeom>
          <a:noFill/>
        </p:spPr>
        <p:txBody>
          <a:bodyPr wrap="squar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4000">
                <a:solidFill>
                  <a:srgbClr val="C00000"/>
                </a:solidFill>
                <a:latin typeface="Impact" panose="020B0806030902050204" pitchFamily="34" charset="0"/>
                <a:sym typeface="+mn-ea"/>
              </a:rPr>
              <a:t>D</a:t>
            </a:r>
            <a:endParaRPr lang="en-US" altLang="zh-CN" sz="4000">
              <a:solidFill>
                <a:srgbClr val="C00000"/>
              </a:solidFill>
              <a:latin typeface="Impact" panose="020B0806030902050204" pitchFamily="34" charset="0"/>
              <a:sym typeface="+mn-ea"/>
            </a:endParaRPr>
          </a:p>
        </p:txBody>
      </p:sp>
      <p:sp>
        <p:nvSpPr>
          <p:cNvPr id="24" name="文本框 23"/>
          <p:cNvSpPr txBox="1"/>
          <p:nvPr/>
        </p:nvSpPr>
        <p:spPr>
          <a:xfrm>
            <a:off x="8709025" y="2018665"/>
            <a:ext cx="751840" cy="706755"/>
          </a:xfrm>
          <a:prstGeom prst="rect">
            <a:avLst/>
          </a:prstGeom>
          <a:noFill/>
        </p:spPr>
        <p:txBody>
          <a:bodyPr wrap="squar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4000">
                <a:solidFill>
                  <a:srgbClr val="C00000"/>
                </a:solidFill>
                <a:latin typeface="Impact" panose="020B0806030902050204" pitchFamily="34" charset="0"/>
                <a:sym typeface="+mn-ea"/>
              </a:rPr>
              <a:t>A</a:t>
            </a:r>
            <a:endParaRPr lang="en-US" altLang="zh-CN" sz="4000">
              <a:solidFill>
                <a:srgbClr val="C00000"/>
              </a:solidFill>
              <a:latin typeface="Impact" panose="020B0806030902050204" pitchFamily="34" charset="0"/>
              <a:sym typeface="+mn-ea"/>
            </a:endParaRPr>
          </a:p>
        </p:txBody>
      </p:sp>
      <p:sp>
        <p:nvSpPr>
          <p:cNvPr id="25" name="文本框 24"/>
          <p:cNvSpPr txBox="1"/>
          <p:nvPr/>
        </p:nvSpPr>
        <p:spPr>
          <a:xfrm>
            <a:off x="9692005" y="4074160"/>
            <a:ext cx="751840" cy="706755"/>
          </a:xfrm>
          <a:prstGeom prst="rect">
            <a:avLst/>
          </a:prstGeom>
          <a:noFill/>
        </p:spPr>
        <p:txBody>
          <a:bodyPr wrap="squar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4000">
                <a:solidFill>
                  <a:srgbClr val="C00000"/>
                </a:solidFill>
                <a:latin typeface="Impact" panose="020B0806030902050204" pitchFamily="34" charset="0"/>
                <a:sym typeface="+mn-ea"/>
              </a:rPr>
              <a:t>B</a:t>
            </a:r>
            <a:endParaRPr lang="en-US" altLang="zh-CN" sz="4000">
              <a:solidFill>
                <a:srgbClr val="C00000"/>
              </a:solidFill>
              <a:latin typeface="Impact" panose="020B0806030902050204" pitchFamily="34" charset="0"/>
              <a:sym typeface="+mn-ea"/>
            </a:endParaRPr>
          </a:p>
        </p:txBody>
      </p:sp>
      <p:grpSp>
        <p:nvGrpSpPr>
          <p:cNvPr id="30" name="组合 29"/>
          <p:cNvGrpSpPr/>
          <p:nvPr/>
        </p:nvGrpSpPr>
        <p:grpSpPr>
          <a:xfrm>
            <a:off x="243205" y="3836670"/>
            <a:ext cx="5412105" cy="2783840"/>
            <a:chOff x="383" y="6042"/>
            <a:chExt cx="8523" cy="4384"/>
          </a:xfrm>
        </p:grpSpPr>
        <p:sp>
          <p:nvSpPr>
            <p:cNvPr id="26" name="îšlíḋè"/>
            <p:cNvSpPr/>
            <p:nvPr/>
          </p:nvSpPr>
          <p:spPr>
            <a:xfrm>
              <a:off x="383" y="6042"/>
              <a:ext cx="8523" cy="4384"/>
            </a:xfrm>
            <a:prstGeom prst="roundRect">
              <a:avLst>
                <a:gd name="adj" fmla="val 5000"/>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cs typeface="+mn-ea"/>
                <a:sym typeface="+mn-lt"/>
              </a:endParaRPr>
            </a:p>
          </p:txBody>
        </p:sp>
        <p:sp>
          <p:nvSpPr>
            <p:cNvPr id="29" name="文本框 28"/>
            <p:cNvSpPr txBox="1"/>
            <p:nvPr/>
          </p:nvSpPr>
          <p:spPr>
            <a:xfrm>
              <a:off x="383" y="6553"/>
              <a:ext cx="8300" cy="3246"/>
            </a:xfrm>
            <a:prstGeom prst="rect">
              <a:avLst/>
            </a:prstGeom>
            <a:noFill/>
          </p:spPr>
          <p:txBody>
            <a:bodyPr wrap="square" rtlCol="0">
              <a:spAutoFit/>
            </a:bodyPr>
            <a:p>
              <a:r>
                <a:rPr lang="en-US" altLang="zh-CN" sz="3200">
                  <a:latin typeface="Arial Black" panose="020B0A04020102020204" charset="0"/>
                  <a:cs typeface="Arial Black" panose="020B0A04020102020204" charset="0"/>
                </a:rPr>
                <a:t>Before the game:</a:t>
              </a:r>
              <a:endParaRPr lang="en-US" altLang="zh-CN" sz="3200">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I felt _________</a:t>
              </a:r>
              <a:endParaRPr lang="en-US" altLang="zh-CN" sz="3200" b="1">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clues____________________________________</a:t>
              </a:r>
              <a:endParaRPr lang="en-US" altLang="zh-CN" sz="3200" b="1">
                <a:latin typeface="Arial Black" panose="020B0A04020102020204" charset="0"/>
                <a:cs typeface="Arial Black" panose="020B0A04020102020204" charset="0"/>
              </a:endParaRPr>
            </a:p>
          </p:txBody>
        </p:sp>
      </p:grpSp>
      <p:sp>
        <p:nvSpPr>
          <p:cNvPr id="31" name="文本框 30"/>
          <p:cNvSpPr txBox="1"/>
          <p:nvPr/>
        </p:nvSpPr>
        <p:spPr>
          <a:xfrm>
            <a:off x="1402080" y="4661535"/>
            <a:ext cx="3094355"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unconfident</a:t>
            </a:r>
            <a:endParaRPr lang="en-US" altLang="zh-CN" sz="3200" b="1">
              <a:solidFill>
                <a:srgbClr val="FF0000"/>
              </a:solidFill>
              <a:latin typeface="Times New Roman" panose="02020603050405020304" charset="0"/>
              <a:cs typeface="Times New Roman" panose="02020603050405020304" charset="0"/>
            </a:endParaRPr>
          </a:p>
        </p:txBody>
      </p:sp>
      <p:sp>
        <p:nvSpPr>
          <p:cNvPr id="32" name="文本框 31"/>
          <p:cNvSpPr txBox="1"/>
          <p:nvPr/>
        </p:nvSpPr>
        <p:spPr>
          <a:xfrm>
            <a:off x="296545" y="5146040"/>
            <a:ext cx="5358765" cy="1568450"/>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           </a:t>
            </a:r>
            <a:r>
              <a:rPr lang="en-US" altLang="zh-CN" sz="3200">
                <a:solidFill>
                  <a:schemeClr val="accent5">
                    <a:lumMod val="75000"/>
                  </a:schemeClr>
                </a:solidFill>
                <a:latin typeface="Times New Roman" panose="02020603050405020304" charset="0"/>
                <a:cs typeface="Times New Roman" panose="02020603050405020304" charset="0"/>
              </a:rPr>
              <a:t>Not me; too little to...too skinny to...; no one’s first choice; hid; tensed;trembled</a:t>
            </a:r>
            <a:endParaRPr lang="en-US" altLang="zh-CN" sz="3200">
              <a:solidFill>
                <a:schemeClr val="accent5">
                  <a:lumMod val="75000"/>
                </a:schemeClr>
              </a:solidFill>
              <a:latin typeface="Times New Roman" panose="02020603050405020304" charset="0"/>
              <a:cs typeface="Times New Roman" panose="02020603050405020304" charset="0"/>
            </a:endParaRPr>
          </a:p>
        </p:txBody>
      </p:sp>
      <p:grpSp>
        <p:nvGrpSpPr>
          <p:cNvPr id="34" name="组合 33"/>
          <p:cNvGrpSpPr/>
          <p:nvPr/>
        </p:nvGrpSpPr>
        <p:grpSpPr>
          <a:xfrm>
            <a:off x="3900170" y="1715135"/>
            <a:ext cx="7407910" cy="2175510"/>
            <a:chOff x="6368" y="2432"/>
            <a:chExt cx="9555" cy="3426"/>
          </a:xfrm>
        </p:grpSpPr>
        <p:sp>
          <p:nvSpPr>
            <p:cNvPr id="27" name="îšlíḋè"/>
            <p:cNvSpPr/>
            <p:nvPr/>
          </p:nvSpPr>
          <p:spPr>
            <a:xfrm>
              <a:off x="6368" y="2432"/>
              <a:ext cx="9555" cy="3163"/>
            </a:xfrm>
            <a:prstGeom prst="roundRect">
              <a:avLst>
                <a:gd name="adj" fmla="val 5000"/>
              </a:avLst>
            </a:prstGeom>
            <a:solidFill>
              <a:schemeClr val="accent1">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cs typeface="+mn-ea"/>
                <a:sym typeface="+mn-lt"/>
              </a:endParaRPr>
            </a:p>
          </p:txBody>
        </p:sp>
        <p:sp>
          <p:nvSpPr>
            <p:cNvPr id="33" name="文本框 32"/>
            <p:cNvSpPr txBox="1"/>
            <p:nvPr/>
          </p:nvSpPr>
          <p:spPr>
            <a:xfrm>
              <a:off x="6729" y="2612"/>
              <a:ext cx="8300" cy="3246"/>
            </a:xfrm>
            <a:prstGeom prst="rect">
              <a:avLst/>
            </a:prstGeom>
            <a:noFill/>
          </p:spPr>
          <p:txBody>
            <a:bodyPr wrap="square" rtlCol="0">
              <a:spAutoFit/>
            </a:bodyPr>
            <a:p>
              <a:r>
                <a:rPr lang="en-US" altLang="zh-CN" sz="3200">
                  <a:latin typeface="Arial Black" panose="020B0A04020102020204" charset="0"/>
                  <a:cs typeface="Arial Black" panose="020B0A04020102020204" charset="0"/>
                </a:rPr>
                <a:t>During the game:</a:t>
              </a:r>
              <a:endParaRPr lang="en-US" altLang="zh-CN" sz="3200">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I felt _________</a:t>
              </a:r>
              <a:endParaRPr lang="en-US" altLang="zh-CN" sz="3200" b="1">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clues____________________________________</a:t>
              </a:r>
              <a:endParaRPr lang="en-US" altLang="zh-CN" sz="3200" b="1">
                <a:latin typeface="Arial Black" panose="020B0A04020102020204" charset="0"/>
                <a:cs typeface="Arial Black" panose="020B0A04020102020204" charset="0"/>
              </a:endParaRPr>
            </a:p>
          </p:txBody>
        </p:sp>
      </p:grpSp>
      <p:sp>
        <p:nvSpPr>
          <p:cNvPr id="35" name="文本框 34"/>
          <p:cNvSpPr txBox="1"/>
          <p:nvPr/>
        </p:nvSpPr>
        <p:spPr>
          <a:xfrm>
            <a:off x="5513705" y="2332355"/>
            <a:ext cx="3094355"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tired</a:t>
            </a:r>
            <a:endParaRPr lang="en-US" altLang="zh-CN" sz="3200" b="1">
              <a:solidFill>
                <a:srgbClr val="FF0000"/>
              </a:solidFill>
              <a:latin typeface="Times New Roman" panose="02020603050405020304" charset="0"/>
              <a:cs typeface="Times New Roman" panose="02020603050405020304" charset="0"/>
            </a:endParaRPr>
          </a:p>
        </p:txBody>
      </p:sp>
      <p:sp>
        <p:nvSpPr>
          <p:cNvPr id="36" name="文本框 35"/>
          <p:cNvSpPr txBox="1"/>
          <p:nvPr/>
        </p:nvSpPr>
        <p:spPr>
          <a:xfrm>
            <a:off x="4173220" y="2714625"/>
            <a:ext cx="8018780" cy="1076325"/>
          </a:xfrm>
          <a:prstGeom prst="rect">
            <a:avLst/>
          </a:prstGeom>
          <a:noFill/>
        </p:spPr>
        <p:txBody>
          <a:bodyPr wrap="square" rtlCol="0">
            <a:spAutoFit/>
          </a:bodyPr>
          <a:p>
            <a:r>
              <a:rPr lang="en-US" altLang="zh-CN" sz="3200">
                <a:solidFill>
                  <a:schemeClr val="accent5">
                    <a:lumMod val="75000"/>
                  </a:schemeClr>
                </a:solidFill>
                <a:latin typeface="Times New Roman" panose="02020603050405020304" charset="0"/>
                <a:cs typeface="Times New Roman" panose="02020603050405020304" charset="0"/>
              </a:rPr>
              <a:t>             stayed close on Bill’s heels;  kept </a:t>
            </a:r>
            <a:endParaRPr lang="en-US" altLang="zh-CN" sz="3200">
              <a:solidFill>
                <a:schemeClr val="accent5">
                  <a:lumMod val="75000"/>
                </a:schemeClr>
              </a:solidFill>
              <a:latin typeface="Times New Roman" panose="02020603050405020304" charset="0"/>
              <a:cs typeface="Times New Roman" panose="02020603050405020304" charset="0"/>
            </a:endParaRPr>
          </a:p>
          <a:p>
            <a:r>
              <a:rPr lang="en-US" altLang="zh-CN" sz="3200">
                <a:solidFill>
                  <a:schemeClr val="accent5">
                    <a:lumMod val="75000"/>
                  </a:schemeClr>
                </a:solidFill>
                <a:latin typeface="Times New Roman" panose="02020603050405020304" charset="0"/>
                <a:cs typeface="Times New Roman" panose="02020603050405020304" charset="0"/>
              </a:rPr>
              <a:t>my eyes on Bill; passed; tiring; widening; </a:t>
            </a:r>
            <a:endParaRPr lang="en-US" altLang="zh-CN" sz="3200">
              <a:solidFill>
                <a:schemeClr val="accent5">
                  <a:lumMod val="75000"/>
                </a:schemeClr>
              </a:solidFill>
              <a:latin typeface="Times New Roman" panose="02020603050405020304" charset="0"/>
              <a:cs typeface="Times New Roman" panose="02020603050405020304" charset="0"/>
            </a:endParaRPr>
          </a:p>
        </p:txBody>
      </p:sp>
      <p:grpSp>
        <p:nvGrpSpPr>
          <p:cNvPr id="38" name="组合 37"/>
          <p:cNvGrpSpPr/>
          <p:nvPr/>
        </p:nvGrpSpPr>
        <p:grpSpPr>
          <a:xfrm>
            <a:off x="6510020" y="4074160"/>
            <a:ext cx="5532755" cy="2008505"/>
            <a:chOff x="12221" y="6416"/>
            <a:chExt cx="10312" cy="3163"/>
          </a:xfrm>
        </p:grpSpPr>
        <p:sp>
          <p:nvSpPr>
            <p:cNvPr id="28" name="îšlíḋè"/>
            <p:cNvSpPr/>
            <p:nvPr/>
          </p:nvSpPr>
          <p:spPr>
            <a:xfrm>
              <a:off x="12221" y="6416"/>
              <a:ext cx="9962" cy="3163"/>
            </a:xfrm>
            <a:prstGeom prst="roundRect">
              <a:avLst>
                <a:gd name="adj" fmla="val 5000"/>
              </a:avLst>
            </a:prstGeom>
            <a:solidFill>
              <a:srgbClr val="FFFF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cs typeface="+mn-ea"/>
                <a:sym typeface="+mn-lt"/>
              </a:endParaRPr>
            </a:p>
          </p:txBody>
        </p:sp>
        <p:sp>
          <p:nvSpPr>
            <p:cNvPr id="37" name="文本框 36"/>
            <p:cNvSpPr txBox="1"/>
            <p:nvPr/>
          </p:nvSpPr>
          <p:spPr>
            <a:xfrm>
              <a:off x="12399" y="6611"/>
              <a:ext cx="10134" cy="2470"/>
            </a:xfrm>
            <a:prstGeom prst="rect">
              <a:avLst/>
            </a:prstGeom>
            <a:noFill/>
          </p:spPr>
          <p:txBody>
            <a:bodyPr wrap="square" rtlCol="0">
              <a:spAutoFit/>
            </a:bodyPr>
            <a:p>
              <a:r>
                <a:rPr lang="en-US" altLang="zh-CN" sz="3200">
                  <a:latin typeface="Arial Black" panose="020B0A04020102020204" charset="0"/>
                  <a:cs typeface="Arial Black" panose="020B0A04020102020204" charset="0"/>
                </a:rPr>
                <a:t>After the game:</a:t>
              </a:r>
              <a:endParaRPr lang="en-US" altLang="zh-CN" sz="3200">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I felt _______________</a:t>
              </a:r>
              <a:endParaRPr lang="en-US" altLang="zh-CN" sz="3200" b="1">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clues_______________</a:t>
              </a:r>
              <a:endParaRPr lang="en-US" altLang="zh-CN" sz="3200" b="1">
                <a:latin typeface="Arial Black" panose="020B0A04020102020204" charset="0"/>
                <a:cs typeface="Arial Black" panose="020B0A04020102020204" charset="0"/>
              </a:endParaRPr>
            </a:p>
          </p:txBody>
        </p:sp>
      </p:grpSp>
      <p:sp>
        <p:nvSpPr>
          <p:cNvPr id="39" name="文本框 38"/>
          <p:cNvSpPr txBox="1"/>
          <p:nvPr/>
        </p:nvSpPr>
        <p:spPr>
          <a:xfrm>
            <a:off x="7844790" y="4690745"/>
            <a:ext cx="1009015"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a:t>
            </a:r>
            <a:endParaRPr lang="en-US" altLang="zh-CN" sz="3200" b="1">
              <a:solidFill>
                <a:srgbClr val="FF0000"/>
              </a:solidFill>
              <a:latin typeface="Times New Roman" panose="02020603050405020304" charset="0"/>
              <a:cs typeface="Times New Roman" panose="02020603050405020304" charset="0"/>
            </a:endParaRPr>
          </a:p>
        </p:txBody>
      </p:sp>
      <p:sp>
        <p:nvSpPr>
          <p:cNvPr id="40" name="文本框 39"/>
          <p:cNvSpPr txBox="1"/>
          <p:nvPr/>
        </p:nvSpPr>
        <p:spPr>
          <a:xfrm>
            <a:off x="8003540" y="5131435"/>
            <a:ext cx="2108200"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a:t>
            </a:r>
            <a:endParaRPr lang="en-US" altLang="zh-CN" sz="3200" b="1">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2000"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ox(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ox(in)">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ox(in)">
                                      <p:cBhvr>
                                        <p:cTn id="42" dur="20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ox(in)">
                                      <p:cBhvr>
                                        <p:cTn id="47" dur="20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ox(in)">
                                      <p:cBhvr>
                                        <p:cTn id="52" dur="20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in)">
                                      <p:cBhvr>
                                        <p:cTn id="57" dur="20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ox(in)">
                                      <p:cBhvr>
                                        <p:cTn id="62" dur="20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ox(in)">
                                      <p:cBhvr>
                                        <p:cTn id="67" dur="20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ox(in)">
                                      <p:cBhvr>
                                        <p:cTn id="72" dur="20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ox(in)">
                                      <p:cBhvr>
                                        <p:cTn id="77" dur="20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box(in)">
                                      <p:cBhvr>
                                        <p:cTn id="8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2" grpId="0"/>
      <p:bldP spid="23" grpId="0"/>
      <p:bldP spid="24" grpId="0"/>
      <p:bldP spid="25" grpId="0"/>
      <p:bldP spid="31" grpId="0"/>
      <p:bldP spid="31" grpId="1"/>
      <p:bldP spid="32" grpId="0"/>
      <p:bldP spid="32" grpId="1"/>
      <p:bldP spid="35" grpId="0"/>
      <p:bldP spid="35" grpId="1"/>
      <p:bldP spid="36" grpId="0"/>
      <p:bldP spid="36" grpId="1"/>
      <p:bldP spid="39" grpId="0"/>
      <p:bldP spid="39" grpId="1"/>
      <p:bldP spid="40" grpId="0"/>
      <p:bldP spid="4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îṧḻîďê"/>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8" r="33432"/>
          <a:stretch>
            <a:fillRect/>
          </a:stretch>
        </p:blipFill>
        <p:spPr>
          <a:xfrm>
            <a:off x="-1271708" y="-869066"/>
            <a:ext cx="6436489" cy="6436489"/>
          </a:xfrm>
          <a:prstGeom prst="ellipse">
            <a:avLst/>
          </a:prstGeom>
        </p:spPr>
      </p:pic>
      <p:grpSp>
        <p:nvGrpSpPr>
          <p:cNvPr id="2" name="í$ḻiḋe"/>
          <p:cNvGrpSpPr/>
          <p:nvPr/>
        </p:nvGrpSpPr>
        <p:grpSpPr>
          <a:xfrm>
            <a:off x="3583940" y="4271645"/>
            <a:ext cx="8354060" cy="895928"/>
            <a:chOff x="3437860" y="4037226"/>
            <a:chExt cx="7231064" cy="895928"/>
          </a:xfrm>
        </p:grpSpPr>
        <p:sp>
          <p:nvSpPr>
            <p:cNvPr id="18" name="íṣḷîḋe"/>
            <p:cNvSpPr txBox="1"/>
            <p:nvPr/>
          </p:nvSpPr>
          <p:spPr>
            <a:xfrm>
              <a:off x="4162079" y="4193436"/>
              <a:ext cx="6506845" cy="583565"/>
            </a:xfrm>
            <a:prstGeom prst="rect">
              <a:avLst/>
            </a:prstGeom>
            <a:noFill/>
          </p:spPr>
          <p:txBody>
            <a:bodyPr wrap="square" rtlCol="0">
              <a:spAutoFit/>
            </a:bodyPr>
            <a:lstStyle/>
            <a:p>
              <a:pPr algn="r"/>
              <a:r>
                <a:rPr lang="zh-CN" altLang="en-US" sz="3200" b="1" dirty="0">
                  <a:solidFill>
                    <a:schemeClr val="tx1">
                      <a:lumMod val="75000"/>
                      <a:lumOff val="25000"/>
                    </a:schemeClr>
                  </a:solidFill>
                </a:rPr>
                <a:t>读情节、情感变化，</a:t>
              </a:r>
              <a:r>
                <a:rPr lang="en-US" altLang="zh-CN" sz="3200" b="1" dirty="0">
                  <a:solidFill>
                    <a:schemeClr val="tx1">
                      <a:lumMod val="75000"/>
                      <a:lumOff val="25000"/>
                    </a:schemeClr>
                  </a:solidFill>
                </a:rPr>
                <a:t> </a:t>
              </a:r>
              <a:r>
                <a:rPr lang="zh-CN" altLang="en-US" sz="3200" b="1" dirty="0">
                  <a:solidFill>
                    <a:schemeClr val="accent1">
                      <a:lumMod val="75000"/>
                    </a:schemeClr>
                  </a:solidFill>
                </a:rPr>
                <a:t>辨</a:t>
              </a:r>
              <a:r>
                <a:rPr lang="zh-CN" altLang="en-US" sz="3200" b="1" dirty="0">
                  <a:solidFill>
                    <a:schemeClr val="tx1">
                      <a:lumMod val="75000"/>
                      <a:lumOff val="25000"/>
                    </a:schemeClr>
                  </a:solidFill>
                </a:rPr>
                <a:t>主题、续文方向</a:t>
              </a:r>
              <a:endParaRPr lang="zh-CN" altLang="en-US" sz="3200" b="1" dirty="0">
                <a:solidFill>
                  <a:schemeClr val="tx1">
                    <a:lumMod val="75000"/>
                    <a:lumOff val="25000"/>
                  </a:schemeClr>
                </a:solidFill>
              </a:endParaRPr>
            </a:p>
          </p:txBody>
        </p:sp>
        <p:sp>
          <p:nvSpPr>
            <p:cNvPr id="16" name="îsļiḑé"/>
            <p:cNvSpPr/>
            <p:nvPr/>
          </p:nvSpPr>
          <p:spPr>
            <a:xfrm>
              <a:off x="3437860" y="4037226"/>
              <a:ext cx="895928" cy="895928"/>
            </a:xfrm>
            <a:prstGeom prst="ellipse">
              <a:avLst/>
            </a:prstGeom>
            <a:gradFill>
              <a:gsLst>
                <a:gs pos="0">
                  <a:schemeClr val="accent2"/>
                </a:gs>
                <a:gs pos="76000">
                  <a:schemeClr val="accent1"/>
                </a:gs>
              </a:gsLst>
              <a:lin ang="2700000" scaled="0"/>
            </a:gra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3200" b="1" dirty="0">
                  <a:solidFill>
                    <a:schemeClr val="bg1"/>
                  </a:solidFill>
                  <a:latin typeface="Impact" panose="020B0806030902050204" pitchFamily="34" charset="0"/>
                </a:rPr>
                <a:t>03</a:t>
              </a:r>
              <a:endParaRPr lang="zh-CN" altLang="en-US" sz="3200" b="1" dirty="0">
                <a:solidFill>
                  <a:schemeClr val="bg1"/>
                </a:solidFill>
                <a:latin typeface="Impact" panose="020B0806030902050204" pitchFamily="34" charset="0"/>
              </a:endParaRPr>
            </a:p>
          </p:txBody>
        </p:sp>
      </p:grpSp>
      <p:sp>
        <p:nvSpPr>
          <p:cNvPr id="5" name="文本框 4"/>
          <p:cNvSpPr txBox="1"/>
          <p:nvPr/>
        </p:nvSpPr>
        <p:spPr>
          <a:xfrm>
            <a:off x="6845053" y="1778972"/>
            <a:ext cx="3825856" cy="1446550"/>
          </a:xfrm>
          <a:prstGeom prst="rect">
            <a:avLst/>
          </a:prstGeom>
          <a:noFill/>
        </p:spPr>
        <p:txBody>
          <a:bodyPr wrap="none" rtlCol="0">
            <a:spAutoFit/>
          </a:bodyPr>
          <a:lstStyle/>
          <a:p>
            <a:pPr algn="r"/>
            <a:r>
              <a:rPr lang="en-US" altLang="zh-CN" sz="8800" dirty="0">
                <a:ln>
                  <a:solidFill>
                    <a:srgbClr val="9588CE"/>
                  </a:solidFill>
                </a:ln>
                <a:noFill/>
                <a:latin typeface="Impact" panose="020B0806030902050204" pitchFamily="34" charset="0"/>
              </a:rPr>
              <a:t>PART 03</a:t>
            </a:r>
            <a:endParaRPr lang="zh-CN" altLang="en-US" sz="8800" dirty="0">
              <a:ln>
                <a:solidFill>
                  <a:srgbClr val="9588CE"/>
                </a:solidFill>
              </a:ln>
              <a:noFill/>
              <a:latin typeface="Impact" panose="020B0806030902050204" pitchFamily="34" charset="0"/>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3" name="爆炸形 2 103432"/>
          <p:cNvSpPr/>
          <p:nvPr/>
        </p:nvSpPr>
        <p:spPr>
          <a:xfrm rot="-681497">
            <a:off x="9054465" y="2747010"/>
            <a:ext cx="2191385" cy="1496060"/>
          </a:xfrm>
          <a:prstGeom prst="irregularSeal2">
            <a:avLst/>
          </a:prstGeom>
          <a:solidFill>
            <a:srgbClr val="FFC000"/>
          </a:solidFill>
          <a:ln w="9525" cap="flat" cmpd="sng">
            <a:solidFill>
              <a:schemeClr val="tx1"/>
            </a:solidFill>
            <a:prstDash val="solid"/>
            <a:miter/>
            <a:headEnd type="none" w="med" len="med"/>
            <a:tailEnd type="none" w="med" len="med"/>
          </a:ln>
        </p:spPr>
        <p:txBody>
          <a:bodyPr wrap="none" anchor="ctr"/>
          <a:p>
            <a:pPr algn="ctr"/>
            <a:r>
              <a:rPr lang="en-US" altLang="zh-CN" sz="4400" b="1">
                <a:solidFill>
                  <a:schemeClr val="tx1"/>
                </a:solidFill>
                <a:latin typeface="Comic Sans MS" panose="030F0702030302020204" charset="0"/>
                <a:cs typeface="Comic Sans MS" panose="030F0702030302020204" charset="0"/>
              </a:rPr>
              <a:t>How?</a:t>
            </a:r>
            <a:endParaRPr lang="en-US" altLang="zh-CN" sz="4400" b="1">
              <a:solidFill>
                <a:schemeClr val="tx1"/>
              </a:solidFill>
              <a:latin typeface="Comic Sans MS" panose="030F0702030302020204" charset="0"/>
              <a:cs typeface="Comic Sans MS" panose="030F0702030302020204" charset="0"/>
            </a:endParaRPr>
          </a:p>
        </p:txBody>
      </p:sp>
      <p:grpSp>
        <p:nvGrpSpPr>
          <p:cNvPr id="5" name="22107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402080" y="2050415"/>
            <a:ext cx="7733665" cy="3683635"/>
            <a:chOff x="1636060" y="1477223"/>
            <a:chExt cx="9561854" cy="4553936"/>
          </a:xfrm>
        </p:grpSpPr>
        <p:sp>
          <p:nvSpPr>
            <p:cNvPr id="6" name="išľíḓè"/>
            <p:cNvSpPr/>
            <p:nvPr/>
          </p:nvSpPr>
          <p:spPr>
            <a:xfrm>
              <a:off x="1781349" y="1862328"/>
              <a:ext cx="9271277" cy="4007668"/>
            </a:xfrm>
            <a:custGeom>
              <a:avLst/>
              <a:gdLst>
                <a:gd name="connsiteX0" fmla="*/ 0 w 6761018"/>
                <a:gd name="connsiteY0" fmla="*/ 3676073 h 3676073"/>
                <a:gd name="connsiteX1" fmla="*/ 1246909 w 6761018"/>
                <a:gd name="connsiteY1" fmla="*/ 3352800 h 3676073"/>
                <a:gd name="connsiteX2" fmla="*/ 2780145 w 6761018"/>
                <a:gd name="connsiteY2" fmla="*/ 3334327 h 3676073"/>
                <a:gd name="connsiteX3" fmla="*/ 3186545 w 6761018"/>
                <a:gd name="connsiteY3" fmla="*/ 3001818 h 3676073"/>
                <a:gd name="connsiteX4" fmla="*/ 4285672 w 6761018"/>
                <a:gd name="connsiteY4" fmla="*/ 2706255 h 3676073"/>
                <a:gd name="connsiteX5" fmla="*/ 3962400 w 6761018"/>
                <a:gd name="connsiteY5" fmla="*/ 2115127 h 3676073"/>
                <a:gd name="connsiteX6" fmla="*/ 5846618 w 6761018"/>
                <a:gd name="connsiteY6" fmla="*/ 1533236 h 3676073"/>
                <a:gd name="connsiteX7" fmla="*/ 5883563 w 6761018"/>
                <a:gd name="connsiteY7" fmla="*/ 1016000 h 3676073"/>
                <a:gd name="connsiteX8" fmla="*/ 6761018 w 6761018"/>
                <a:gd name="connsiteY8" fmla="*/ 674255 h 3676073"/>
                <a:gd name="connsiteX9" fmla="*/ 6761018 w 6761018"/>
                <a:gd name="connsiteY9" fmla="*/ 0 h 3676073"/>
                <a:gd name="connsiteX0-1" fmla="*/ 0 w 6804559"/>
                <a:gd name="connsiteY0-2" fmla="*/ 3997620 h 3997620"/>
                <a:gd name="connsiteX1-3" fmla="*/ 1246909 w 6804559"/>
                <a:gd name="connsiteY1-4" fmla="*/ 3674347 h 3997620"/>
                <a:gd name="connsiteX2-5" fmla="*/ 2780145 w 6804559"/>
                <a:gd name="connsiteY2-6" fmla="*/ 3655874 h 3997620"/>
                <a:gd name="connsiteX3-7" fmla="*/ 3186545 w 6804559"/>
                <a:gd name="connsiteY3-8" fmla="*/ 3323365 h 3997620"/>
                <a:gd name="connsiteX4-9" fmla="*/ 4285672 w 6804559"/>
                <a:gd name="connsiteY4-10" fmla="*/ 3027802 h 3997620"/>
                <a:gd name="connsiteX5-11" fmla="*/ 3962400 w 6804559"/>
                <a:gd name="connsiteY5-12" fmla="*/ 2436674 h 3997620"/>
                <a:gd name="connsiteX6-13" fmla="*/ 5846618 w 6804559"/>
                <a:gd name="connsiteY6-14" fmla="*/ 1854783 h 3997620"/>
                <a:gd name="connsiteX7-15" fmla="*/ 5883563 w 6804559"/>
                <a:gd name="connsiteY7-16" fmla="*/ 1337547 h 3997620"/>
                <a:gd name="connsiteX8-17" fmla="*/ 6761018 w 6804559"/>
                <a:gd name="connsiteY8-18" fmla="*/ 995802 h 3997620"/>
                <a:gd name="connsiteX9-19" fmla="*/ 6804559 w 6804559"/>
                <a:gd name="connsiteY9-20" fmla="*/ 0 h 3997620"/>
                <a:gd name="connsiteX0-21" fmla="*/ 0 w 7000495"/>
                <a:gd name="connsiteY0-22" fmla="*/ 3917233 h 3917233"/>
                <a:gd name="connsiteX1-23" fmla="*/ 1246909 w 7000495"/>
                <a:gd name="connsiteY1-24" fmla="*/ 3593960 h 3917233"/>
                <a:gd name="connsiteX2-25" fmla="*/ 2780145 w 7000495"/>
                <a:gd name="connsiteY2-26" fmla="*/ 3575487 h 3917233"/>
                <a:gd name="connsiteX3-27" fmla="*/ 3186545 w 7000495"/>
                <a:gd name="connsiteY3-28" fmla="*/ 3242978 h 3917233"/>
                <a:gd name="connsiteX4-29" fmla="*/ 4285672 w 7000495"/>
                <a:gd name="connsiteY4-30" fmla="*/ 2947415 h 3917233"/>
                <a:gd name="connsiteX5-31" fmla="*/ 3962400 w 7000495"/>
                <a:gd name="connsiteY5-32" fmla="*/ 2356287 h 3917233"/>
                <a:gd name="connsiteX6-33" fmla="*/ 5846618 w 7000495"/>
                <a:gd name="connsiteY6-34" fmla="*/ 1774396 h 3917233"/>
                <a:gd name="connsiteX7-35" fmla="*/ 5883563 w 7000495"/>
                <a:gd name="connsiteY7-36" fmla="*/ 1257160 h 3917233"/>
                <a:gd name="connsiteX8-37" fmla="*/ 6761018 w 7000495"/>
                <a:gd name="connsiteY8-38" fmla="*/ 915415 h 3917233"/>
                <a:gd name="connsiteX9-39" fmla="*/ 7000495 w 7000495"/>
                <a:gd name="connsiteY9-40" fmla="*/ 0 h 3917233"/>
                <a:gd name="connsiteX0-41" fmla="*/ 0 w 7000495"/>
                <a:gd name="connsiteY0-42" fmla="*/ 3917233 h 3917233"/>
                <a:gd name="connsiteX1-43" fmla="*/ 1246909 w 7000495"/>
                <a:gd name="connsiteY1-44" fmla="*/ 3593960 h 3917233"/>
                <a:gd name="connsiteX2-45" fmla="*/ 2780145 w 7000495"/>
                <a:gd name="connsiteY2-46" fmla="*/ 3575487 h 3917233"/>
                <a:gd name="connsiteX3-47" fmla="*/ 3186545 w 7000495"/>
                <a:gd name="connsiteY3-48" fmla="*/ 3242978 h 3917233"/>
                <a:gd name="connsiteX4-49" fmla="*/ 4285672 w 7000495"/>
                <a:gd name="connsiteY4-50" fmla="*/ 2947415 h 3917233"/>
                <a:gd name="connsiteX5-51" fmla="*/ 3962400 w 7000495"/>
                <a:gd name="connsiteY5-52" fmla="*/ 2356287 h 3917233"/>
                <a:gd name="connsiteX6-53" fmla="*/ 5846618 w 7000495"/>
                <a:gd name="connsiteY6-54" fmla="*/ 1774396 h 3917233"/>
                <a:gd name="connsiteX7-55" fmla="*/ 5883563 w 7000495"/>
                <a:gd name="connsiteY7-56" fmla="*/ 1257160 h 3917233"/>
                <a:gd name="connsiteX8-57" fmla="*/ 6695705 w 7000495"/>
                <a:gd name="connsiteY8-58" fmla="*/ 704399 h 3917233"/>
                <a:gd name="connsiteX9-59" fmla="*/ 7000495 w 7000495"/>
                <a:gd name="connsiteY9-60" fmla="*/ 0 h 3917233"/>
                <a:gd name="connsiteX0-61" fmla="*/ 0 w 7000495"/>
                <a:gd name="connsiteY0-62" fmla="*/ 3917233 h 3917233"/>
                <a:gd name="connsiteX1-63" fmla="*/ 1246909 w 7000495"/>
                <a:gd name="connsiteY1-64" fmla="*/ 3593960 h 3917233"/>
                <a:gd name="connsiteX2-65" fmla="*/ 2780145 w 7000495"/>
                <a:gd name="connsiteY2-66" fmla="*/ 3575487 h 3917233"/>
                <a:gd name="connsiteX3-67" fmla="*/ 3186545 w 7000495"/>
                <a:gd name="connsiteY3-68" fmla="*/ 3242978 h 3917233"/>
                <a:gd name="connsiteX4-69" fmla="*/ 4285672 w 7000495"/>
                <a:gd name="connsiteY4-70" fmla="*/ 2947415 h 3917233"/>
                <a:gd name="connsiteX5-71" fmla="*/ 3962400 w 7000495"/>
                <a:gd name="connsiteY5-72" fmla="*/ 2356287 h 3917233"/>
                <a:gd name="connsiteX6-73" fmla="*/ 5846618 w 7000495"/>
                <a:gd name="connsiteY6-74" fmla="*/ 1774396 h 3917233"/>
                <a:gd name="connsiteX7-75" fmla="*/ 5890820 w 7000495"/>
                <a:gd name="connsiteY7-76" fmla="*/ 1066241 h 3917233"/>
                <a:gd name="connsiteX8-77" fmla="*/ 6695705 w 7000495"/>
                <a:gd name="connsiteY8-78" fmla="*/ 704399 h 3917233"/>
                <a:gd name="connsiteX9-79" fmla="*/ 7000495 w 7000495"/>
                <a:gd name="connsiteY9-80" fmla="*/ 0 h 3917233"/>
                <a:gd name="connsiteX0-81" fmla="*/ 0 w 6695705"/>
                <a:gd name="connsiteY0-82" fmla="*/ 4007668 h 4007668"/>
                <a:gd name="connsiteX1-83" fmla="*/ 1246909 w 6695705"/>
                <a:gd name="connsiteY1-84" fmla="*/ 3684395 h 4007668"/>
                <a:gd name="connsiteX2-85" fmla="*/ 2780145 w 6695705"/>
                <a:gd name="connsiteY2-86" fmla="*/ 3665922 h 4007668"/>
                <a:gd name="connsiteX3-87" fmla="*/ 3186545 w 6695705"/>
                <a:gd name="connsiteY3-88" fmla="*/ 3333413 h 4007668"/>
                <a:gd name="connsiteX4-89" fmla="*/ 4285672 w 6695705"/>
                <a:gd name="connsiteY4-90" fmla="*/ 3037850 h 4007668"/>
                <a:gd name="connsiteX5-91" fmla="*/ 3962400 w 6695705"/>
                <a:gd name="connsiteY5-92" fmla="*/ 2446722 h 4007668"/>
                <a:gd name="connsiteX6-93" fmla="*/ 5846618 w 6695705"/>
                <a:gd name="connsiteY6-94" fmla="*/ 1864831 h 4007668"/>
                <a:gd name="connsiteX7-95" fmla="*/ 5890820 w 6695705"/>
                <a:gd name="connsiteY7-96" fmla="*/ 1156676 h 4007668"/>
                <a:gd name="connsiteX8-97" fmla="*/ 6695705 w 6695705"/>
                <a:gd name="connsiteY8-98" fmla="*/ 794834 h 4007668"/>
                <a:gd name="connsiteX9-99" fmla="*/ 6695705 w 6695705"/>
                <a:gd name="connsiteY9-100" fmla="*/ 0 h 4007668"/>
                <a:gd name="connsiteX0-101" fmla="*/ 0 w 6695705"/>
                <a:gd name="connsiteY0-102" fmla="*/ 4007668 h 4007668"/>
                <a:gd name="connsiteX1-103" fmla="*/ 1246909 w 6695705"/>
                <a:gd name="connsiteY1-104" fmla="*/ 3684395 h 4007668"/>
                <a:gd name="connsiteX2-105" fmla="*/ 2780145 w 6695705"/>
                <a:gd name="connsiteY2-106" fmla="*/ 3665922 h 4007668"/>
                <a:gd name="connsiteX3-107" fmla="*/ 3186545 w 6695705"/>
                <a:gd name="connsiteY3-108" fmla="*/ 3333413 h 4007668"/>
                <a:gd name="connsiteX4-109" fmla="*/ 4285672 w 6695705"/>
                <a:gd name="connsiteY4-110" fmla="*/ 3037850 h 4007668"/>
                <a:gd name="connsiteX5-111" fmla="*/ 4550209 w 6695705"/>
                <a:gd name="connsiteY5-112" fmla="*/ 2336190 h 4007668"/>
                <a:gd name="connsiteX6-113" fmla="*/ 5846618 w 6695705"/>
                <a:gd name="connsiteY6-114" fmla="*/ 1864831 h 4007668"/>
                <a:gd name="connsiteX7-115" fmla="*/ 5890820 w 6695705"/>
                <a:gd name="connsiteY7-116" fmla="*/ 1156676 h 4007668"/>
                <a:gd name="connsiteX8-117" fmla="*/ 6695705 w 6695705"/>
                <a:gd name="connsiteY8-118" fmla="*/ 794834 h 4007668"/>
                <a:gd name="connsiteX9-119" fmla="*/ 6695705 w 6695705"/>
                <a:gd name="connsiteY9-120" fmla="*/ 0 h 40076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695705" h="4007668">
                  <a:moveTo>
                    <a:pt x="0" y="4007668"/>
                  </a:moveTo>
                  <a:lnTo>
                    <a:pt x="1246909" y="3684395"/>
                  </a:lnTo>
                  <a:lnTo>
                    <a:pt x="2780145" y="3665922"/>
                  </a:lnTo>
                  <a:lnTo>
                    <a:pt x="3186545" y="3333413"/>
                  </a:lnTo>
                  <a:lnTo>
                    <a:pt x="4285672" y="3037850"/>
                  </a:lnTo>
                  <a:lnTo>
                    <a:pt x="4550209" y="2336190"/>
                  </a:lnTo>
                  <a:lnTo>
                    <a:pt x="5846618" y="1864831"/>
                  </a:lnTo>
                  <a:lnTo>
                    <a:pt x="5890820" y="1156676"/>
                  </a:lnTo>
                  <a:lnTo>
                    <a:pt x="6695705" y="794834"/>
                  </a:lnTo>
                  <a:lnTo>
                    <a:pt x="6695705" y="0"/>
                  </a:lnTo>
                </a:path>
              </a:pathLst>
            </a:custGeom>
            <a:noFill/>
            <a:ln w="22225">
              <a:solidFill>
                <a:schemeClr val="bg1">
                  <a:lumMod val="75000"/>
                </a:scheme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a:cs typeface="+mn-ea"/>
                <a:sym typeface="+mn-lt"/>
              </a:endParaRPr>
            </a:p>
          </p:txBody>
        </p:sp>
        <p:grpSp>
          <p:nvGrpSpPr>
            <p:cNvPr id="7" name="ïšḷiḓe"/>
            <p:cNvGrpSpPr/>
            <p:nvPr/>
          </p:nvGrpSpPr>
          <p:grpSpPr>
            <a:xfrm>
              <a:off x="1636060" y="5740582"/>
              <a:ext cx="290577" cy="290577"/>
              <a:chOff x="1387717" y="5238433"/>
              <a:chExt cx="290577" cy="290577"/>
            </a:xfrm>
          </p:grpSpPr>
          <p:sp>
            <p:nvSpPr>
              <p:cNvPr id="38" name="íṩļîḋè"/>
              <p:cNvSpPr/>
              <p:nvPr/>
            </p:nvSpPr>
            <p:spPr>
              <a:xfrm>
                <a:off x="1387717" y="5238433"/>
                <a:ext cx="290577" cy="29057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a:cs typeface="+mn-ea"/>
                  <a:sym typeface="+mn-lt"/>
                </a:endParaRPr>
              </a:p>
            </p:txBody>
          </p:sp>
          <p:sp>
            <p:nvSpPr>
              <p:cNvPr id="39" name="îṥḻîḓé"/>
              <p:cNvSpPr/>
              <p:nvPr/>
            </p:nvSpPr>
            <p:spPr>
              <a:xfrm>
                <a:off x="1422602" y="5273318"/>
                <a:ext cx="220807" cy="220807"/>
              </a:xfrm>
              <a:prstGeom prst="mathPlus">
                <a:avLst>
                  <a:gd name="adj1" fmla="val 19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a:cs typeface="+mn-ea"/>
                  <a:sym typeface="+mn-lt"/>
                </a:endParaRPr>
              </a:p>
            </p:txBody>
          </p:sp>
        </p:grpSp>
        <p:grpSp>
          <p:nvGrpSpPr>
            <p:cNvPr id="8" name="isľíḑè"/>
            <p:cNvGrpSpPr/>
            <p:nvPr/>
          </p:nvGrpSpPr>
          <p:grpSpPr>
            <a:xfrm>
              <a:off x="7871321" y="4075696"/>
              <a:ext cx="291022" cy="290577"/>
              <a:chOff x="3799915" y="3925084"/>
              <a:chExt cx="291022" cy="290577"/>
            </a:xfrm>
          </p:grpSpPr>
          <p:sp>
            <p:nvSpPr>
              <p:cNvPr id="36" name="ïṡḻïḋé"/>
              <p:cNvSpPr/>
              <p:nvPr/>
            </p:nvSpPr>
            <p:spPr>
              <a:xfrm>
                <a:off x="3800360" y="3925084"/>
                <a:ext cx="290577" cy="290577"/>
              </a:xfrm>
              <a:prstGeom prst="ellipse">
                <a:avLst/>
              </a:prstGeom>
              <a:gradFill>
                <a:gsLst>
                  <a:gs pos="0">
                    <a:schemeClr val="accent1"/>
                  </a:gs>
                  <a:gs pos="100000">
                    <a:schemeClr val="accent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a:cs typeface="+mn-ea"/>
                  <a:sym typeface="+mn-lt"/>
                </a:endParaRPr>
              </a:p>
            </p:txBody>
          </p:sp>
          <p:sp>
            <p:nvSpPr>
              <p:cNvPr id="37" name="işľíḓé"/>
              <p:cNvSpPr/>
              <p:nvPr/>
            </p:nvSpPr>
            <p:spPr>
              <a:xfrm>
                <a:off x="3799915" y="3994511"/>
                <a:ext cx="220807" cy="220807"/>
              </a:xfrm>
              <a:prstGeom prst="mathPlus">
                <a:avLst>
                  <a:gd name="adj1" fmla="val 19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a:cs typeface="+mn-ea"/>
                  <a:sym typeface="+mn-lt"/>
                </a:endParaRPr>
              </a:p>
            </p:txBody>
          </p:sp>
        </p:grpSp>
        <p:grpSp>
          <p:nvGrpSpPr>
            <p:cNvPr id="11" name="ïsḻîḋe"/>
            <p:cNvGrpSpPr/>
            <p:nvPr/>
          </p:nvGrpSpPr>
          <p:grpSpPr>
            <a:xfrm>
              <a:off x="10907337" y="1477223"/>
              <a:ext cx="290577" cy="290577"/>
              <a:chOff x="1387717" y="5238433"/>
              <a:chExt cx="290577" cy="290577"/>
            </a:xfrm>
          </p:grpSpPr>
          <p:sp>
            <p:nvSpPr>
              <p:cNvPr id="30" name="îṡļïdê"/>
              <p:cNvSpPr/>
              <p:nvPr/>
            </p:nvSpPr>
            <p:spPr>
              <a:xfrm>
                <a:off x="1387717" y="5238433"/>
                <a:ext cx="290577" cy="290577"/>
              </a:xfrm>
              <a:prstGeom prst="ellipse">
                <a:avLst/>
              </a:prstGeom>
              <a:gradFill>
                <a:gsLst>
                  <a:gs pos="0">
                    <a:schemeClr val="accent1"/>
                  </a:gs>
                  <a:gs pos="100000">
                    <a:schemeClr val="accent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a:cs typeface="+mn-ea"/>
                  <a:sym typeface="+mn-lt"/>
                </a:endParaRPr>
              </a:p>
            </p:txBody>
          </p:sp>
          <p:sp>
            <p:nvSpPr>
              <p:cNvPr id="31" name="isḷïde"/>
              <p:cNvSpPr/>
              <p:nvPr/>
            </p:nvSpPr>
            <p:spPr>
              <a:xfrm>
                <a:off x="1422602" y="5273318"/>
                <a:ext cx="220807" cy="220807"/>
              </a:xfrm>
              <a:prstGeom prst="mathPlus">
                <a:avLst>
                  <a:gd name="adj1" fmla="val 19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a:cs typeface="+mn-ea"/>
                  <a:sym typeface="+mn-lt"/>
                </a:endParaRPr>
              </a:p>
            </p:txBody>
          </p:sp>
        </p:grpSp>
      </p:grpSp>
      <p:sp>
        <p:nvSpPr>
          <p:cNvPr id="2" name="文本框 1"/>
          <p:cNvSpPr txBox="1"/>
          <p:nvPr/>
        </p:nvSpPr>
        <p:spPr>
          <a:xfrm>
            <a:off x="165100" y="4505325"/>
            <a:ext cx="3928110" cy="583565"/>
          </a:xfrm>
          <a:prstGeom prst="rect">
            <a:avLst/>
          </a:prstGeom>
          <a:solidFill>
            <a:schemeClr val="tx2">
              <a:lumMod val="20000"/>
              <a:lumOff val="80000"/>
              <a:alpha val="34000"/>
            </a:schemeClr>
          </a:solidFill>
        </p:spPr>
        <p:txBody>
          <a:bodyPr wrap="square" rtlCol="0">
            <a:spAutoFit/>
          </a:bodyPr>
          <a:p>
            <a:r>
              <a:rPr lang="en-US" altLang="zh-CN" sz="3200">
                <a:latin typeface="Arial Black" panose="020B0A04020102020204" charset="0"/>
                <a:cs typeface="Arial Black" panose="020B0A04020102020204" charset="0"/>
              </a:rPr>
              <a:t>Before the game</a:t>
            </a:r>
            <a:endParaRPr lang="en-US" altLang="zh-CN" sz="3200" b="1">
              <a:latin typeface="Arial Black" panose="020B0A04020102020204" charset="0"/>
              <a:cs typeface="Arial Black" panose="020B0A04020102020204" charset="0"/>
            </a:endParaRPr>
          </a:p>
        </p:txBody>
      </p:sp>
      <p:sp>
        <p:nvSpPr>
          <p:cNvPr id="4" name="文本框 3"/>
          <p:cNvSpPr txBox="1"/>
          <p:nvPr/>
        </p:nvSpPr>
        <p:spPr>
          <a:xfrm>
            <a:off x="3762375" y="3319145"/>
            <a:ext cx="3928110" cy="583565"/>
          </a:xfrm>
          <a:prstGeom prst="rect">
            <a:avLst/>
          </a:prstGeom>
          <a:solidFill>
            <a:schemeClr val="tx2">
              <a:lumMod val="20000"/>
              <a:lumOff val="80000"/>
              <a:alpha val="34000"/>
            </a:schemeClr>
          </a:solidFill>
        </p:spPr>
        <p:txBody>
          <a:bodyPr wrap="square" rtlCol="0">
            <a:spAutoFit/>
          </a:bodyPr>
          <a:p>
            <a:r>
              <a:rPr lang="en-US" altLang="zh-CN" sz="3200">
                <a:latin typeface="Arial Black" panose="020B0A04020102020204" charset="0"/>
                <a:cs typeface="Arial Black" panose="020B0A04020102020204" charset="0"/>
              </a:rPr>
              <a:t>During the game</a:t>
            </a:r>
            <a:endParaRPr lang="en-US" altLang="zh-CN" sz="3200" b="1">
              <a:latin typeface="Arial Black" panose="020B0A04020102020204" charset="0"/>
              <a:cs typeface="Arial Black" panose="020B0A04020102020204" charset="0"/>
            </a:endParaRPr>
          </a:p>
        </p:txBody>
      </p:sp>
      <p:sp>
        <p:nvSpPr>
          <p:cNvPr id="40" name="文本框 39"/>
          <p:cNvSpPr txBox="1"/>
          <p:nvPr/>
        </p:nvSpPr>
        <p:spPr>
          <a:xfrm>
            <a:off x="7938135" y="1206500"/>
            <a:ext cx="3584575" cy="583565"/>
          </a:xfrm>
          <a:prstGeom prst="rect">
            <a:avLst/>
          </a:prstGeom>
          <a:solidFill>
            <a:schemeClr val="tx2">
              <a:lumMod val="20000"/>
              <a:lumOff val="80000"/>
              <a:alpha val="34000"/>
            </a:schemeClr>
          </a:solidFill>
        </p:spPr>
        <p:txBody>
          <a:bodyPr wrap="square" rtlCol="0">
            <a:spAutoFit/>
          </a:bodyPr>
          <a:p>
            <a:r>
              <a:rPr lang="en-US" altLang="zh-CN" sz="3200">
                <a:latin typeface="Arial Black" panose="020B0A04020102020204" charset="0"/>
                <a:cs typeface="Arial Black" panose="020B0A04020102020204" charset="0"/>
              </a:rPr>
              <a:t>After the game</a:t>
            </a:r>
            <a:endParaRPr lang="en-US" altLang="zh-CN" sz="3200" b="1">
              <a:latin typeface="Arial Black" panose="020B0A04020102020204" charset="0"/>
              <a:cs typeface="Arial Black" panose="020B0A04020102020204" charset="0"/>
            </a:endParaRPr>
          </a:p>
        </p:txBody>
      </p:sp>
      <p:sp>
        <p:nvSpPr>
          <p:cNvPr id="42" name="文本框 41"/>
          <p:cNvSpPr txBox="1"/>
          <p:nvPr/>
        </p:nvSpPr>
        <p:spPr>
          <a:xfrm>
            <a:off x="1245870" y="5833745"/>
            <a:ext cx="3094355"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unconfident</a:t>
            </a:r>
            <a:endParaRPr lang="en-US" altLang="zh-CN" sz="3200" b="1">
              <a:solidFill>
                <a:srgbClr val="FF0000"/>
              </a:solidFill>
              <a:latin typeface="Times New Roman" panose="02020603050405020304" charset="0"/>
              <a:cs typeface="Times New Roman" panose="02020603050405020304" charset="0"/>
            </a:endParaRPr>
          </a:p>
        </p:txBody>
      </p:sp>
      <p:sp>
        <p:nvSpPr>
          <p:cNvPr id="43" name="文本框 42"/>
          <p:cNvSpPr txBox="1"/>
          <p:nvPr/>
        </p:nvSpPr>
        <p:spPr>
          <a:xfrm>
            <a:off x="6296660" y="4692650"/>
            <a:ext cx="1499870"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tired</a:t>
            </a:r>
            <a:endParaRPr lang="en-US" altLang="zh-CN" sz="3200" b="1">
              <a:solidFill>
                <a:srgbClr val="FF0000"/>
              </a:solidFill>
              <a:latin typeface="Times New Roman" panose="02020603050405020304" charset="0"/>
              <a:cs typeface="Times New Roman" panose="02020603050405020304" charset="0"/>
            </a:endParaRPr>
          </a:p>
        </p:txBody>
      </p:sp>
      <p:sp>
        <p:nvSpPr>
          <p:cNvPr id="44" name="文本框 43"/>
          <p:cNvSpPr txBox="1"/>
          <p:nvPr/>
        </p:nvSpPr>
        <p:spPr>
          <a:xfrm>
            <a:off x="9561195" y="2078355"/>
            <a:ext cx="3094355"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confident</a:t>
            </a:r>
            <a:endParaRPr lang="en-US" altLang="zh-CN" sz="3200" b="1">
              <a:solidFill>
                <a:srgbClr val="FF0000"/>
              </a:solidFill>
              <a:latin typeface="Times New Roman" panose="02020603050405020304" charset="0"/>
              <a:cs typeface="Times New Roman" panose="02020603050405020304" charset="0"/>
            </a:endParaRPr>
          </a:p>
        </p:txBody>
      </p:sp>
      <p:grpSp>
        <p:nvGrpSpPr>
          <p:cNvPr id="48" name="组合 47"/>
          <p:cNvGrpSpPr/>
          <p:nvPr/>
        </p:nvGrpSpPr>
        <p:grpSpPr>
          <a:xfrm>
            <a:off x="-481330" y="-1769110"/>
            <a:ext cx="7975600" cy="6858000"/>
            <a:chOff x="-758" y="-2786"/>
            <a:chExt cx="12560" cy="10800"/>
          </a:xfrm>
        </p:grpSpPr>
        <p:pic>
          <p:nvPicPr>
            <p:cNvPr id="46" name="图片 45" descr="51miz-E1124003-CB18F1D9"/>
            <p:cNvPicPr>
              <a:picLocks noChangeAspect="1"/>
            </p:cNvPicPr>
            <p:nvPr/>
          </p:nvPicPr>
          <p:blipFill>
            <a:blip r:embed="rId1"/>
            <a:stretch>
              <a:fillRect/>
            </a:stretch>
          </p:blipFill>
          <p:spPr>
            <a:xfrm flipH="1">
              <a:off x="-758" y="-2786"/>
              <a:ext cx="12561" cy="10800"/>
            </a:xfrm>
            <a:prstGeom prst="rect">
              <a:avLst/>
            </a:prstGeom>
          </p:spPr>
        </p:pic>
        <p:sp>
          <p:nvSpPr>
            <p:cNvPr id="47" name="文本框 46"/>
            <p:cNvSpPr txBox="1"/>
            <p:nvPr/>
          </p:nvSpPr>
          <p:spPr>
            <a:xfrm>
              <a:off x="3327" y="1521"/>
              <a:ext cx="4136" cy="1307"/>
            </a:xfrm>
            <a:prstGeom prst="rect">
              <a:avLst/>
            </a:prstGeom>
            <a:noFill/>
          </p:spPr>
          <p:txBody>
            <a:bodyPr wrap="square" rtlCol="0">
              <a:spAutoFit/>
            </a:bodyPr>
            <a:p>
              <a:r>
                <a:rPr lang="en-US" altLang="zh-CN"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charset="0"/>
                  <a:cs typeface="Arial Black" panose="020B0A04020102020204" charset="0"/>
                </a:rPr>
                <a:t>theme</a:t>
              </a:r>
              <a:endParaRPr lang="en-US" altLang="zh-CN"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charset="0"/>
                <a:cs typeface="Arial Black" panose="020B0A04020102020204" charset="0"/>
              </a:endParaRPr>
            </a:p>
          </p:txBody>
        </p:sp>
      </p:grpSp>
      <p:sp>
        <p:nvSpPr>
          <p:cNvPr id="49" name="文本框 48"/>
          <p:cNvSpPr txBox="1"/>
          <p:nvPr/>
        </p:nvSpPr>
        <p:spPr>
          <a:xfrm>
            <a:off x="1339215" y="547370"/>
            <a:ext cx="4173220" cy="1814830"/>
          </a:xfrm>
          <a:prstGeom prst="rect">
            <a:avLst/>
          </a:prstGeom>
          <a:solidFill>
            <a:schemeClr val="bg1"/>
          </a:solidFill>
        </p:spPr>
        <p:txBody>
          <a:bodyPr wrap="square" rtlCol="0">
            <a:spAutoFit/>
          </a:bodyPr>
          <a:p>
            <a:pPr marL="285750" indent="-285750">
              <a:buFont typeface="Wingdings" panose="05000000000000000000" charset="0"/>
              <a:buChar char="p"/>
            </a:pPr>
            <a:r>
              <a:rPr lang="en-US" altLang="zh-CN" sz="2800">
                <a:latin typeface="Times New Roman" panose="02020603050405020304" charset="0"/>
                <a:cs typeface="Times New Roman" panose="02020603050405020304" charset="0"/>
              </a:rPr>
              <a:t>love</a:t>
            </a:r>
            <a:endParaRPr lang="en-US" altLang="zh-CN" sz="2800">
              <a:latin typeface="Times New Roman" panose="02020603050405020304" charset="0"/>
              <a:cs typeface="Times New Roman" panose="02020603050405020304" charset="0"/>
            </a:endParaRPr>
          </a:p>
          <a:p>
            <a:pPr marL="285750" indent="-285750">
              <a:buFont typeface="Wingdings" panose="05000000000000000000" charset="0"/>
              <a:buChar char="p"/>
            </a:pPr>
            <a:r>
              <a:rPr lang="en-US" altLang="zh-CN" sz="2800">
                <a:latin typeface="Times New Roman" panose="02020603050405020304" charset="0"/>
                <a:cs typeface="Times New Roman" panose="02020603050405020304" charset="0"/>
              </a:rPr>
              <a:t>friendship</a:t>
            </a:r>
            <a:endParaRPr lang="en-US" altLang="zh-CN" sz="2800">
              <a:latin typeface="Times New Roman" panose="02020603050405020304" charset="0"/>
              <a:cs typeface="Times New Roman" panose="02020603050405020304" charset="0"/>
            </a:endParaRPr>
          </a:p>
          <a:p>
            <a:pPr marL="285750" indent="-285750">
              <a:buFont typeface="Wingdings" panose="05000000000000000000" charset="0"/>
              <a:buChar char="p"/>
            </a:pPr>
            <a:r>
              <a:rPr lang="en-US" altLang="zh-CN" sz="2800">
                <a:latin typeface="Times New Roman" panose="02020603050405020304" charset="0"/>
                <a:cs typeface="Times New Roman" panose="02020603050405020304" charset="0"/>
              </a:rPr>
              <a:t>change of my attitude</a:t>
            </a:r>
            <a:endParaRPr lang="en-US" altLang="zh-CN" sz="2800">
              <a:latin typeface="Times New Roman" panose="02020603050405020304" charset="0"/>
              <a:cs typeface="Times New Roman" panose="02020603050405020304" charset="0"/>
            </a:endParaRPr>
          </a:p>
          <a:p>
            <a:pPr marL="285750" indent="-285750">
              <a:buFont typeface="Wingdings" panose="05000000000000000000" charset="0"/>
              <a:buChar char="p"/>
            </a:pPr>
            <a:r>
              <a:rPr lang="en-US" altLang="zh-CN" sz="2800">
                <a:latin typeface="Times New Roman" panose="02020603050405020304" charset="0"/>
                <a:cs typeface="Times New Roman" panose="02020603050405020304" charset="0"/>
              </a:rPr>
              <a:t>fierce competition</a:t>
            </a:r>
            <a:endParaRPr lang="en-US" altLang="zh-CN" sz="2800">
              <a:latin typeface="Times New Roman" panose="02020603050405020304" charset="0"/>
              <a:cs typeface="Times New Roman" panose="02020603050405020304" charset="0"/>
            </a:endParaRPr>
          </a:p>
        </p:txBody>
      </p:sp>
      <p:pic>
        <p:nvPicPr>
          <p:cNvPr id="52" name="图片 51" descr="51miz-E953364-C55D5A57"/>
          <p:cNvPicPr>
            <a:picLocks noChangeAspect="1"/>
          </p:cNvPicPr>
          <p:nvPr/>
        </p:nvPicPr>
        <p:blipFill>
          <a:blip r:embed="rId2"/>
          <a:srcRect t="38478" r="32955"/>
          <a:stretch>
            <a:fillRect/>
          </a:stretch>
        </p:blipFill>
        <p:spPr>
          <a:xfrm>
            <a:off x="1339215" y="1388110"/>
            <a:ext cx="674370" cy="5441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ox(in)">
                                      <p:cBhvr>
                                        <p:cTn id="12" dur="2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ox(in)">
                                      <p:cBhvr>
                                        <p:cTn id="17" dur="20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ox(in)">
                                      <p:cBhvr>
                                        <p:cTn id="22" dur="20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3433"/>
                                        </p:tgtEl>
                                        <p:attrNameLst>
                                          <p:attrName>style.visibility</p:attrName>
                                        </p:attrNameLst>
                                      </p:cBhvr>
                                      <p:to>
                                        <p:strVal val="visible"/>
                                      </p:to>
                                    </p:set>
                                    <p:animEffect transition="in" filter="box(in)">
                                      <p:cBhvr>
                                        <p:cTn id="27" dur="2000"/>
                                        <p:tgtEl>
                                          <p:spTgt spid="10343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ox(in)">
                                      <p:cBhvr>
                                        <p:cTn id="32" dur="20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ox(in)">
                                      <p:cBhvr>
                                        <p:cTn id="37" dur="20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ox(in)">
                                      <p:cBhvr>
                                        <p:cTn id="42"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3" grpId="0" bldLvl="0" animBg="1"/>
      <p:bldP spid="103433" grpId="1" animBg="1"/>
      <p:bldP spid="42" grpId="0"/>
      <p:bldP spid="42" grpId="1"/>
      <p:bldP spid="43" grpId="0"/>
      <p:bldP spid="43" grpId="1"/>
      <p:bldP spid="44" grpId="0"/>
      <p:bldP spid="44" grpId="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îṧḻîďê"/>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8" r="33432"/>
          <a:stretch>
            <a:fillRect/>
          </a:stretch>
        </p:blipFill>
        <p:spPr>
          <a:xfrm>
            <a:off x="-1271708" y="-869066"/>
            <a:ext cx="6436489" cy="6436489"/>
          </a:xfrm>
          <a:prstGeom prst="ellipse">
            <a:avLst/>
          </a:prstGeom>
        </p:spPr>
      </p:pic>
      <p:grpSp>
        <p:nvGrpSpPr>
          <p:cNvPr id="2" name="í$ḻiḋe"/>
          <p:cNvGrpSpPr/>
          <p:nvPr/>
        </p:nvGrpSpPr>
        <p:grpSpPr>
          <a:xfrm>
            <a:off x="4286798" y="3802661"/>
            <a:ext cx="6634480" cy="895985"/>
            <a:chOff x="3437860" y="4037226"/>
            <a:chExt cx="6634480" cy="895985"/>
          </a:xfrm>
        </p:grpSpPr>
        <p:sp>
          <p:nvSpPr>
            <p:cNvPr id="18" name="íṣḷîḋe"/>
            <p:cNvSpPr txBox="1"/>
            <p:nvPr/>
          </p:nvSpPr>
          <p:spPr>
            <a:xfrm>
              <a:off x="3645505" y="4226456"/>
              <a:ext cx="6426835" cy="706755"/>
            </a:xfrm>
            <a:prstGeom prst="rect">
              <a:avLst/>
            </a:prstGeom>
            <a:noFill/>
          </p:spPr>
          <p:txBody>
            <a:bodyPr wrap="square" rtlCol="0">
              <a:spAutoFit/>
            </a:bodyPr>
            <a:lstStyle/>
            <a:p>
              <a:pPr algn="r"/>
              <a:r>
                <a:rPr lang="zh-CN" altLang="en-US" sz="4000" b="1" dirty="0">
                  <a:solidFill>
                    <a:schemeClr val="tx1">
                      <a:lumMod val="75000"/>
                      <a:lumOff val="25000"/>
                    </a:schemeClr>
                  </a:solidFill>
                </a:rPr>
                <a:t>构思语言，传情</a:t>
              </a:r>
              <a:r>
                <a:rPr lang="zh-CN" altLang="en-US" sz="4000" b="1" dirty="0">
                  <a:solidFill>
                    <a:schemeClr val="accent1">
                      <a:lumMod val="75000"/>
                    </a:schemeClr>
                  </a:solidFill>
                </a:rPr>
                <a:t>达</a:t>
              </a:r>
              <a:r>
                <a:rPr lang="zh-CN" altLang="en-US" sz="4000" b="1" dirty="0">
                  <a:solidFill>
                    <a:schemeClr val="tx1">
                      <a:lumMod val="75000"/>
                      <a:lumOff val="25000"/>
                    </a:schemeClr>
                  </a:solidFill>
                </a:rPr>
                <a:t>意</a:t>
              </a:r>
              <a:endParaRPr lang="zh-CN" altLang="en-US" sz="4000" b="1" dirty="0">
                <a:solidFill>
                  <a:schemeClr val="tx1">
                    <a:lumMod val="75000"/>
                    <a:lumOff val="25000"/>
                  </a:schemeClr>
                </a:solidFill>
              </a:endParaRPr>
            </a:p>
          </p:txBody>
        </p:sp>
        <p:sp>
          <p:nvSpPr>
            <p:cNvPr id="16" name="îsļiḑé"/>
            <p:cNvSpPr/>
            <p:nvPr/>
          </p:nvSpPr>
          <p:spPr>
            <a:xfrm>
              <a:off x="3437860" y="4037226"/>
              <a:ext cx="895928" cy="895928"/>
            </a:xfrm>
            <a:prstGeom prst="ellipse">
              <a:avLst/>
            </a:prstGeom>
            <a:gradFill>
              <a:gsLst>
                <a:gs pos="0">
                  <a:schemeClr val="accent2"/>
                </a:gs>
                <a:gs pos="76000">
                  <a:schemeClr val="accent1"/>
                </a:gs>
              </a:gsLst>
              <a:lin ang="2700000" scaled="0"/>
            </a:gra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3200" b="1" dirty="0">
                  <a:solidFill>
                    <a:schemeClr val="bg1"/>
                  </a:solidFill>
                  <a:latin typeface="Impact" panose="020B0806030902050204" pitchFamily="34" charset="0"/>
                </a:rPr>
                <a:t>04</a:t>
              </a:r>
              <a:endParaRPr lang="zh-CN" altLang="en-US" sz="3200" b="1" dirty="0">
                <a:solidFill>
                  <a:schemeClr val="bg1"/>
                </a:solidFill>
                <a:latin typeface="Impact" panose="020B0806030902050204" pitchFamily="34" charset="0"/>
              </a:endParaRPr>
            </a:p>
          </p:txBody>
        </p:sp>
      </p:grpSp>
      <p:sp>
        <p:nvSpPr>
          <p:cNvPr id="5" name="文本框 4"/>
          <p:cNvSpPr txBox="1"/>
          <p:nvPr/>
        </p:nvSpPr>
        <p:spPr>
          <a:xfrm>
            <a:off x="7488317" y="1888192"/>
            <a:ext cx="3792192" cy="1446550"/>
          </a:xfrm>
          <a:prstGeom prst="rect">
            <a:avLst/>
          </a:prstGeom>
          <a:noFill/>
        </p:spPr>
        <p:txBody>
          <a:bodyPr wrap="none" rtlCol="0">
            <a:spAutoFit/>
          </a:bodyPr>
          <a:lstStyle/>
          <a:p>
            <a:pPr algn="r"/>
            <a:r>
              <a:rPr lang="en-US" altLang="zh-CN" sz="8800" dirty="0">
                <a:ln>
                  <a:solidFill>
                    <a:srgbClr val="9588CE"/>
                  </a:solidFill>
                </a:ln>
                <a:noFill/>
                <a:latin typeface="Impact" panose="020B0806030902050204" pitchFamily="34" charset="0"/>
              </a:rPr>
              <a:t>PART 04</a:t>
            </a:r>
            <a:endParaRPr lang="zh-CN" altLang="en-US" sz="8800" dirty="0">
              <a:ln>
                <a:solidFill>
                  <a:srgbClr val="9588CE"/>
                </a:solidFill>
              </a:ln>
              <a:noFill/>
              <a:latin typeface="Impact" panose="020B0806030902050204" pitchFamily="34" charset="0"/>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469265" y="574675"/>
          <a:ext cx="11018520" cy="5059045"/>
        </p:xfrm>
        <a:graphic>
          <a:graphicData uri="http://schemas.openxmlformats.org/drawingml/2006/table">
            <a:tbl>
              <a:tblPr firstRow="1" bandRow="1">
                <a:tableStyleId>{5C22544A-7EE6-4342-B048-85BDC9FD1C3A}</a:tableStyleId>
              </a:tblPr>
              <a:tblGrid>
                <a:gridCol w="5509260"/>
                <a:gridCol w="5509260"/>
              </a:tblGrid>
              <a:tr h="1548765">
                <a:tc>
                  <a:txBody>
                    <a:bodyPr/>
                    <a:p>
                      <a:pPr>
                        <a:buNone/>
                      </a:pPr>
                      <a:r>
                        <a:rPr lang="en-US" altLang="zh-CN" sz="2800" b="1">
                          <a:solidFill>
                            <a:schemeClr val="bg1"/>
                          </a:solidFill>
                        </a:rPr>
                        <a:t>Para.1 </a:t>
                      </a:r>
                      <a:endParaRPr lang="en-US" altLang="zh-CN" sz="2800" b="1">
                        <a:solidFill>
                          <a:schemeClr val="bg1"/>
                        </a:solidFill>
                      </a:endParaRPr>
                    </a:p>
                    <a:p>
                      <a:pPr>
                        <a:buNone/>
                      </a:pPr>
                      <a:r>
                        <a:rPr lang="en-US" sz="2800" b="1" i="1">
                          <a:solidFill>
                            <a:schemeClr val="bg1"/>
                          </a:solidFill>
                          <a:latin typeface="Times New Roman" panose="02020603050405020304" charset="0"/>
                          <a:ea typeface="宋体" panose="02010600030101010101" pitchFamily="2" charset="-122"/>
                          <a:sym typeface="+mn-ea"/>
                        </a:rPr>
                        <a:t>In a moment, Bill was up again and running.</a:t>
                      </a:r>
                      <a:r>
                        <a:rPr lang="en-US" sz="2800" b="1">
                          <a:solidFill>
                            <a:schemeClr val="bg1"/>
                          </a:solidFill>
                          <a:latin typeface="Times New Roman" panose="02020603050405020304" charset="0"/>
                          <a:ea typeface="宋体" panose="02010600030101010101" pitchFamily="2" charset="-122"/>
                          <a:sym typeface="+mn-ea"/>
                        </a:rPr>
                        <a:t> </a:t>
                      </a:r>
                      <a:endParaRPr lang="en-US" altLang="zh-CN" sz="2800" b="1">
                        <a:solidFill>
                          <a:schemeClr val="bg1"/>
                        </a:solidFill>
                        <a:latin typeface="Times New Roman" panose="02020603050405020304" charset="0"/>
                        <a:ea typeface="宋体" panose="02010600030101010101" pitchFamily="2" charset="-122"/>
                        <a:sym typeface="+mn-ea"/>
                      </a:endParaRPr>
                    </a:p>
                  </a:txBody>
                  <a:tcPr/>
                </a:tc>
                <a:tc>
                  <a:txBody>
                    <a:bodyPr/>
                    <a:p>
                      <a:pPr>
                        <a:buNone/>
                      </a:pPr>
                      <a:r>
                        <a:rPr lang="en-US" altLang="zh-CN" sz="2800" b="1">
                          <a:solidFill>
                            <a:schemeClr val="bg1"/>
                          </a:solidFill>
                        </a:rPr>
                        <a:t>Para.2 </a:t>
                      </a:r>
                      <a:endParaRPr lang="en-US" altLang="zh-CN" sz="2800" b="1">
                        <a:solidFill>
                          <a:schemeClr val="bg1"/>
                        </a:solidFill>
                      </a:endParaRPr>
                    </a:p>
                    <a:p>
                      <a:pPr>
                        <a:buNone/>
                      </a:pPr>
                      <a:r>
                        <a:rPr lang="en-US" sz="2800" b="1" i="1">
                          <a:solidFill>
                            <a:schemeClr val="bg1"/>
                          </a:solidFill>
                          <a:latin typeface="Times New Roman" panose="02020603050405020304" charset="0"/>
                          <a:ea typeface="宋体" panose="02010600030101010101" pitchFamily="2" charset="-122"/>
                          <a:sym typeface="+mn-ea"/>
                        </a:rPr>
                        <a:t>I didn’t know when I crossed the finish line.</a:t>
                      </a:r>
                      <a:endParaRPr lang="en-US" altLang="zh-CN" sz="2800" b="1" i="1">
                        <a:solidFill>
                          <a:schemeClr val="bg1"/>
                        </a:solidFill>
                        <a:latin typeface="Times New Roman" panose="02020603050405020304" charset="0"/>
                        <a:ea typeface="宋体" panose="02010600030101010101" pitchFamily="2" charset="-122"/>
                        <a:sym typeface="+mn-ea"/>
                      </a:endParaRPr>
                    </a:p>
                  </a:txBody>
                  <a:tcPr/>
                </a:tc>
              </a:tr>
              <a:tr h="3510280">
                <a:tc>
                  <a:txBody>
                    <a:bodyPr/>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tc>
                <a:tc>
                  <a:txBody>
                    <a:bodyPr/>
                    <a:p>
                      <a:pPr>
                        <a:buNone/>
                      </a:pPr>
                      <a:endParaRPr lang="zh-CN" altLang="en-US"/>
                    </a:p>
                  </a:txBody>
                  <a:tcPr/>
                </a:tc>
              </a:tr>
            </a:tbl>
          </a:graphicData>
        </a:graphic>
      </p:graphicFrame>
      <p:sp>
        <p:nvSpPr>
          <p:cNvPr id="4" name="文本框 3"/>
          <p:cNvSpPr txBox="1"/>
          <p:nvPr/>
        </p:nvSpPr>
        <p:spPr>
          <a:xfrm>
            <a:off x="671195" y="2355215"/>
            <a:ext cx="5001260" cy="3107690"/>
          </a:xfrm>
          <a:prstGeom prst="rect">
            <a:avLst/>
          </a:prstGeom>
          <a:noFill/>
        </p:spPr>
        <p:txBody>
          <a:bodyPr wrap="square" rtlCol="0">
            <a:spAutoFit/>
          </a:bodyPr>
          <a:p>
            <a:pPr marL="457200" indent="-457200">
              <a:buFont typeface="Arial" panose="020B0604020202020204" pitchFamily="34" charset="0"/>
              <a:buChar char="•"/>
            </a:pPr>
            <a:r>
              <a:rPr lang="en-US" altLang="zh-CN" sz="2800">
                <a:solidFill>
                  <a:srgbClr val="FF0000"/>
                </a:solidFill>
              </a:rPr>
              <a:t>How was his condition?</a:t>
            </a:r>
            <a:endParaRPr lang="en-US" altLang="zh-CN" sz="2800">
              <a:solidFill>
                <a:srgbClr val="FF0000"/>
              </a:solidFill>
            </a:endParaRPr>
          </a:p>
          <a:p>
            <a:pPr marL="457200" indent="-457200">
              <a:buFont typeface="Arial" panose="020B0604020202020204" pitchFamily="34" charset="0"/>
              <a:buChar char="•"/>
            </a:pPr>
            <a:r>
              <a:rPr lang="en-US" altLang="zh-CN" sz="2800">
                <a:solidFill>
                  <a:srgbClr val="FF0000"/>
                </a:solidFill>
              </a:rPr>
              <a:t>How did I feel at the sight of Bill’s persistence?</a:t>
            </a:r>
            <a:endParaRPr lang="en-US" altLang="zh-CN" sz="2800">
              <a:solidFill>
                <a:srgbClr val="FF0000"/>
              </a:solidFill>
            </a:endParaRPr>
          </a:p>
          <a:p>
            <a:pPr marL="457200" indent="-457200">
              <a:buFont typeface="Arial" panose="020B0604020202020204" pitchFamily="34" charset="0"/>
              <a:buChar char="•"/>
            </a:pPr>
            <a:r>
              <a:rPr lang="en-US" altLang="zh-CN" sz="2800">
                <a:solidFill>
                  <a:srgbClr val="FF0000"/>
                </a:solidFill>
              </a:rPr>
              <a:t>What did I do?</a:t>
            </a:r>
            <a:endParaRPr lang="en-US" altLang="zh-CN" sz="2800">
              <a:solidFill>
                <a:srgbClr val="FF0000"/>
              </a:solidFill>
            </a:endParaRPr>
          </a:p>
          <a:p>
            <a:pPr marL="457200" indent="-457200"/>
            <a:endParaRPr lang="en-US" altLang="zh-CN" sz="2800"/>
          </a:p>
          <a:p>
            <a:pPr marL="457200" indent="-457200"/>
            <a:r>
              <a:rPr lang="en-US" altLang="zh-CN" sz="2800"/>
              <a:t>Bill</a:t>
            </a:r>
            <a:r>
              <a:rPr lang="zh-CN" altLang="en-US" sz="2800"/>
              <a:t>带伤跑步</a:t>
            </a:r>
            <a:r>
              <a:rPr lang="en-US" altLang="zh-CN" sz="2800"/>
              <a:t>--</a:t>
            </a:r>
            <a:r>
              <a:rPr lang="zh-CN" altLang="en-US" sz="2800"/>
              <a:t>我受到激励</a:t>
            </a:r>
            <a:r>
              <a:rPr lang="en-US" altLang="zh-CN" sz="2800"/>
              <a:t>--</a:t>
            </a:r>
            <a:r>
              <a:rPr lang="zh-CN" altLang="en-US" sz="2800"/>
              <a:t>我奋起直追</a:t>
            </a:r>
            <a:endParaRPr lang="zh-CN" altLang="en-US" sz="2800"/>
          </a:p>
        </p:txBody>
      </p:sp>
      <p:sp>
        <p:nvSpPr>
          <p:cNvPr id="5" name="文本框 4"/>
          <p:cNvSpPr txBox="1"/>
          <p:nvPr/>
        </p:nvSpPr>
        <p:spPr>
          <a:xfrm>
            <a:off x="5969000" y="2204720"/>
            <a:ext cx="5766435" cy="3107690"/>
          </a:xfrm>
          <a:prstGeom prst="rect">
            <a:avLst/>
          </a:prstGeom>
          <a:noFill/>
        </p:spPr>
        <p:txBody>
          <a:bodyPr wrap="square" rtlCol="0">
            <a:spAutoFit/>
          </a:bodyPr>
          <a:p>
            <a:pPr marL="457200" indent="-457200">
              <a:buFont typeface="Arial" panose="020B0604020202020204" pitchFamily="34" charset="0"/>
              <a:buChar char="•"/>
            </a:pPr>
            <a:r>
              <a:rPr lang="en-US" altLang="zh-CN" sz="2800">
                <a:solidFill>
                  <a:srgbClr val="FF0000"/>
                </a:solidFill>
              </a:rPr>
              <a:t>What did I do and how did I feel after reaching the finish line?</a:t>
            </a:r>
            <a:endParaRPr lang="en-US" altLang="zh-CN" sz="2800">
              <a:solidFill>
                <a:srgbClr val="FF0000"/>
              </a:solidFill>
            </a:endParaRPr>
          </a:p>
          <a:p>
            <a:pPr marL="457200" indent="-457200">
              <a:buFont typeface="Arial" panose="020B0604020202020204" pitchFamily="34" charset="0"/>
              <a:buChar char="•"/>
            </a:pPr>
            <a:r>
              <a:rPr lang="en-US" altLang="zh-CN" sz="2800">
                <a:solidFill>
                  <a:srgbClr val="FF0000"/>
                </a:solidFill>
              </a:rPr>
              <a:t>What did Barry and Bill say?</a:t>
            </a:r>
            <a:endParaRPr lang="en-US" altLang="zh-CN" sz="2800">
              <a:solidFill>
                <a:srgbClr val="FF0000"/>
              </a:solidFill>
            </a:endParaRPr>
          </a:p>
          <a:p>
            <a:pPr marL="457200" indent="-457200">
              <a:buFont typeface="Arial" panose="020B0604020202020204" pitchFamily="34" charset="0"/>
              <a:buChar char="•"/>
            </a:pPr>
            <a:r>
              <a:rPr lang="en-US" altLang="zh-CN" sz="2800">
                <a:solidFill>
                  <a:srgbClr val="FF0000"/>
                </a:solidFill>
              </a:rPr>
              <a:t>What did I think of the experience?</a:t>
            </a:r>
            <a:endParaRPr lang="en-US" altLang="zh-CN" sz="2800">
              <a:solidFill>
                <a:srgbClr val="FF0000"/>
              </a:solidFill>
            </a:endParaRPr>
          </a:p>
          <a:p>
            <a:pPr indent="0">
              <a:buFont typeface="Arial" panose="020B0604020202020204" pitchFamily="34" charset="0"/>
              <a:buNone/>
            </a:pPr>
            <a:endParaRPr lang="en-US" altLang="zh-CN" sz="2800"/>
          </a:p>
          <a:p>
            <a:pPr indent="0">
              <a:buFont typeface="Arial" panose="020B0604020202020204" pitchFamily="34" charset="0"/>
              <a:buNone/>
            </a:pPr>
            <a:r>
              <a:rPr lang="en-US" altLang="zh-CN" sz="2800"/>
              <a:t>  </a:t>
            </a:r>
            <a:r>
              <a:rPr lang="zh-CN" altLang="en-US" sz="2800"/>
              <a:t>（我</a:t>
            </a:r>
            <a:r>
              <a:rPr lang="en-US" altLang="zh-CN" sz="2800"/>
              <a:t>)</a:t>
            </a:r>
            <a:r>
              <a:rPr lang="zh-CN" altLang="en-US" sz="2800"/>
              <a:t>到达</a:t>
            </a:r>
            <a:r>
              <a:rPr lang="en-US" altLang="zh-CN" sz="2800"/>
              <a:t>--(</a:t>
            </a:r>
            <a:r>
              <a:rPr lang="zh-CN" altLang="en-US" sz="2800"/>
              <a:t>别人</a:t>
            </a:r>
            <a:r>
              <a:rPr lang="en-US" altLang="zh-CN" sz="2800"/>
              <a:t>)</a:t>
            </a:r>
            <a:r>
              <a:rPr lang="zh-CN" altLang="en-US" sz="2800"/>
              <a:t>祝贺</a:t>
            </a:r>
            <a:r>
              <a:rPr lang="en-US" altLang="zh-CN" sz="2800"/>
              <a:t>--(</a:t>
            </a:r>
            <a:r>
              <a:rPr lang="zh-CN" altLang="en-US" sz="2800"/>
              <a:t>我</a:t>
            </a:r>
            <a:r>
              <a:rPr lang="en-US" altLang="zh-CN" sz="2800"/>
              <a:t>)</a:t>
            </a:r>
            <a:r>
              <a:rPr lang="zh-CN" altLang="en-US" sz="2800"/>
              <a:t>感悟</a:t>
            </a:r>
            <a:endParaRPr lang="zh-CN" altLang="en-US" sz="2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77800"/>
            <a:ext cx="4625340" cy="1111885"/>
            <a:chOff x="628" y="425"/>
            <a:chExt cx="7284" cy="1751"/>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628" y="425"/>
              <a:ext cx="1751" cy="1751"/>
            </a:xfrm>
            <a:prstGeom prst="rect">
              <a:avLst/>
            </a:prstGeom>
          </p:spPr>
        </p:pic>
        <p:sp>
          <p:nvSpPr>
            <p:cNvPr id="15" name="文本框 14"/>
            <p:cNvSpPr txBox="1"/>
            <p:nvPr/>
          </p:nvSpPr>
          <p:spPr>
            <a:xfrm>
              <a:off x="2380" y="938"/>
              <a:ext cx="5532" cy="1016"/>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比赛中受激励</a:t>
              </a:r>
              <a:endParaRPr lang="zh-CN" sz="3600" b="1" spc="600" dirty="0">
                <a:solidFill>
                  <a:schemeClr val="bg1"/>
                </a:solidFill>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844" y="1741170"/>
            <a:ext cx="3275363" cy="4930140"/>
          </a:xfrm>
          <a:prstGeom prst="rect">
            <a:avLst/>
          </a:prstGeom>
        </p:spPr>
      </p:pic>
      <p:sp>
        <p:nvSpPr>
          <p:cNvPr id="100" name="文本框 99"/>
          <p:cNvSpPr txBox="1"/>
          <p:nvPr/>
        </p:nvSpPr>
        <p:spPr>
          <a:xfrm>
            <a:off x="1664335" y="934085"/>
            <a:ext cx="10268585" cy="3969385"/>
          </a:xfrm>
          <a:prstGeom prst="rect">
            <a:avLst/>
          </a:prstGeom>
          <a:noFill/>
          <a:ln w="9525">
            <a:noFill/>
          </a:ln>
        </p:spPr>
        <p:txBody>
          <a:bodyPr wrap="square">
            <a:spAutoFit/>
          </a:bodyPr>
          <a:p>
            <a:pPr marL="266700" indent="-266700"/>
            <a:r>
              <a:rPr lang="en-US" sz="2800" b="0">
                <a:solidFill>
                  <a:srgbClr val="000000"/>
                </a:solidFill>
                <a:latin typeface="Wingdings" panose="05000000000000000000" charset="0"/>
                <a:ea typeface="微软雅黑" panose="020B0503020204020204" pitchFamily="34" charset="-122"/>
              </a:rPr>
              <a:t>l </a:t>
            </a:r>
            <a:r>
              <a:rPr lang="zh-CN" sz="2800" b="0">
                <a:solidFill>
                  <a:srgbClr val="000000"/>
                </a:solidFill>
                <a:latin typeface="Wingdings" panose="05000000000000000000" charset="0"/>
                <a:ea typeface="微软雅黑" panose="020B0503020204020204" pitchFamily="34" charset="-122"/>
              </a:rPr>
              <a:t>来自比尔的感动</a:t>
            </a:r>
            <a:endParaRPr lang="zh-CN" sz="2800" b="0">
              <a:solidFill>
                <a:srgbClr val="000000"/>
              </a:solidFill>
              <a:latin typeface="Wingdings" panose="05000000000000000000" charset="0"/>
              <a:ea typeface="微软雅黑" panose="020B0503020204020204" pitchFamily="34" charset="-122"/>
            </a:endParaRPr>
          </a:p>
          <a:p>
            <a:pPr marL="266700" indent="-266700"/>
            <a:r>
              <a:rPr lang="en-US" altLang="zh-CN" sz="2800">
                <a:solidFill>
                  <a:srgbClr val="000000"/>
                </a:solidFill>
                <a:ea typeface="微软雅黑" panose="020B0503020204020204" pitchFamily="34" charset="-122"/>
                <a:sym typeface="+mn-ea"/>
              </a:rPr>
              <a:t>1. </a:t>
            </a:r>
            <a:r>
              <a:rPr lang="zh-CN" altLang="en-US" sz="2800">
                <a:solidFill>
                  <a:srgbClr val="000000"/>
                </a:solidFill>
                <a:ea typeface="微软雅黑" panose="020B0503020204020204" pitchFamily="34" charset="-122"/>
                <a:sym typeface="+mn-ea"/>
              </a:rPr>
              <a:t>一看到比尔跌跌撞撞地前行着，膝盖仍在流血，我无比动容。</a:t>
            </a:r>
            <a:r>
              <a:rPr lang="en-US" altLang="zh-CN" sz="2800">
                <a:solidFill>
                  <a:srgbClr val="000000"/>
                </a:solidFill>
                <a:ea typeface="微软雅黑" panose="020B0503020204020204" pitchFamily="34" charset="-122"/>
                <a:sym typeface="+mn-ea"/>
              </a:rPr>
              <a:t> </a:t>
            </a:r>
            <a:endParaRPr lang="en-US" sz="2800" b="0">
              <a:solidFill>
                <a:srgbClr val="000000"/>
              </a:solidFill>
              <a:latin typeface="Wingdings" panose="05000000000000000000" charset="0"/>
              <a:ea typeface="微软雅黑" panose="020B0503020204020204" pitchFamily="34" charset="-122"/>
            </a:endParaRPr>
          </a:p>
          <a:p>
            <a:pPr marL="266700" indent="-266700"/>
            <a:r>
              <a:rPr lang="en-US" altLang="zh-CN" sz="2800">
                <a:solidFill>
                  <a:srgbClr val="000000"/>
                </a:solidFill>
                <a:ea typeface="微软雅黑" panose="020B0503020204020204" pitchFamily="34" charset="-122"/>
                <a:sym typeface="+mn-ea"/>
              </a:rPr>
              <a:t>  </a:t>
            </a:r>
            <a:r>
              <a:rPr lang="zh-CN" altLang="en-US" sz="2800">
                <a:solidFill>
                  <a:srgbClr val="000000"/>
                </a:solidFill>
                <a:ea typeface="微软雅黑" panose="020B0503020204020204" pitchFamily="34" charset="-122"/>
                <a:sym typeface="+mn-ea"/>
              </a:rPr>
              <a:t>（</a:t>
            </a:r>
            <a:r>
              <a:rPr lang="en-US" altLang="zh-CN" sz="2800">
                <a:solidFill>
                  <a:srgbClr val="000000"/>
                </a:solidFill>
                <a:ea typeface="微软雅黑" panose="020B0503020204020204" pitchFamily="34" charset="-122"/>
                <a:sym typeface="+mn-ea"/>
              </a:rPr>
              <a:t>on +doing </a:t>
            </a:r>
            <a:r>
              <a:rPr lang="zh-CN" altLang="en-US" sz="2800">
                <a:solidFill>
                  <a:srgbClr val="000000"/>
                </a:solidFill>
                <a:ea typeface="微软雅黑" panose="020B0503020204020204" pitchFamily="34" charset="-122"/>
                <a:sym typeface="+mn-ea"/>
              </a:rPr>
              <a:t>一</a:t>
            </a:r>
            <a:r>
              <a:rPr lang="en-US" altLang="zh-CN" sz="2800">
                <a:solidFill>
                  <a:srgbClr val="000000"/>
                </a:solidFill>
                <a:ea typeface="微软雅黑" panose="020B0503020204020204" pitchFamily="34" charset="-122"/>
                <a:sym typeface="+mn-ea"/>
              </a:rPr>
              <a:t>...</a:t>
            </a:r>
            <a:r>
              <a:rPr lang="zh-CN" altLang="en-US" sz="2800">
                <a:solidFill>
                  <a:srgbClr val="000000"/>
                </a:solidFill>
                <a:ea typeface="微软雅黑" panose="020B0503020204020204" pitchFamily="34" charset="-122"/>
                <a:sym typeface="+mn-ea"/>
              </a:rPr>
              <a:t>就</a:t>
            </a:r>
            <a:r>
              <a:rPr lang="en-US" altLang="zh-CN" sz="2800">
                <a:solidFill>
                  <a:srgbClr val="000000"/>
                </a:solidFill>
                <a:ea typeface="微软雅黑" panose="020B0503020204020204" pitchFamily="34" charset="-122"/>
                <a:sym typeface="+mn-ea"/>
              </a:rPr>
              <a:t>...</a:t>
            </a:r>
            <a:r>
              <a:rPr lang="zh-CN" altLang="en-US" sz="2800">
                <a:solidFill>
                  <a:srgbClr val="000000"/>
                </a:solidFill>
                <a:ea typeface="微软雅黑" panose="020B0503020204020204" pitchFamily="34" charset="-122"/>
                <a:sym typeface="+mn-ea"/>
              </a:rPr>
              <a:t>）</a:t>
            </a:r>
            <a:endParaRPr lang="zh-CN" altLang="en-US" sz="2800">
              <a:solidFill>
                <a:srgbClr val="000000"/>
              </a:solidFill>
              <a:ea typeface="微软雅黑" panose="020B0503020204020204" pitchFamily="34" charset="-122"/>
              <a:sym typeface="+mn-ea"/>
            </a:endParaRPr>
          </a:p>
          <a:p>
            <a:pPr marL="266700" indent="-266700" algn="l"/>
            <a:r>
              <a:rPr lang="en-US" altLang="zh-CN" sz="2800">
                <a:solidFill>
                  <a:srgbClr val="000000"/>
                </a:solidFill>
                <a:ea typeface="微软雅黑" panose="020B0503020204020204" pitchFamily="34" charset="-122"/>
                <a:sym typeface="+mn-ea"/>
              </a:rPr>
              <a:t>______________________________________________________________________________________________________________________________</a:t>
            </a:r>
            <a:endParaRPr lang="en-US" sz="2800" b="0">
              <a:solidFill>
                <a:srgbClr val="000000"/>
              </a:solidFill>
              <a:latin typeface="Wingdings" panose="05000000000000000000" charset="0"/>
              <a:ea typeface="微软雅黑" panose="020B0503020204020204" pitchFamily="34" charset="-122"/>
            </a:endParaRPr>
          </a:p>
          <a:p>
            <a:pPr marL="266700" indent="-266700"/>
            <a:r>
              <a:rPr lang="en-US" altLang="zh-CN" sz="2800" b="0">
                <a:solidFill>
                  <a:srgbClr val="000000"/>
                </a:solidFill>
                <a:ea typeface="微软雅黑" panose="020B0503020204020204" pitchFamily="34" charset="-122"/>
              </a:rPr>
              <a:t>2. </a:t>
            </a:r>
            <a:r>
              <a:rPr lang="en-US" sz="2800" b="0">
                <a:solidFill>
                  <a:srgbClr val="000000"/>
                </a:solidFill>
                <a:latin typeface="Times New Roman" panose="02020603050405020304" charset="0"/>
                <a:ea typeface="微软雅黑" panose="020B0503020204020204" pitchFamily="34" charset="-122"/>
              </a:rPr>
              <a:t> Despite the huge pain I could tell from his extremely pale face, Bill didn’t stop.  __________________________________________</a:t>
            </a:r>
            <a:endParaRPr lang="en-US" sz="2800" b="0">
              <a:solidFill>
                <a:srgbClr val="000000"/>
              </a:solidFill>
              <a:latin typeface="Times New Roman" panose="02020603050405020304" charset="0"/>
              <a:ea typeface="微软雅黑" panose="020B0503020204020204" pitchFamily="34" charset="-122"/>
            </a:endParaRPr>
          </a:p>
          <a:p>
            <a:pPr marL="266700" indent="-266700"/>
            <a:r>
              <a:rPr lang="en-US" sz="2800" b="0">
                <a:solidFill>
                  <a:srgbClr val="000000"/>
                </a:solidFill>
                <a:latin typeface="Times New Roman" panose="02020603050405020304" charset="0"/>
                <a:ea typeface="微软雅黑" panose="020B0503020204020204" pitchFamily="34" charset="-122"/>
              </a:rPr>
              <a:t>     ___________________________________________________ </a:t>
            </a:r>
            <a:endParaRPr lang="en-US" sz="2800" b="0">
              <a:solidFill>
                <a:srgbClr val="000000"/>
              </a:solidFill>
              <a:latin typeface="Times New Roman" panose="02020603050405020304" charset="0"/>
              <a:ea typeface="微软雅黑" panose="020B0503020204020204" pitchFamily="34" charset="-122"/>
            </a:endParaRPr>
          </a:p>
          <a:p>
            <a:pPr marL="266700" indent="-266700"/>
            <a:r>
              <a:rPr lang="en-US" sz="2800" b="0">
                <a:solidFill>
                  <a:srgbClr val="000000"/>
                </a:solidFill>
                <a:latin typeface="Times New Roman" panose="02020603050405020304" charset="0"/>
                <a:ea typeface="微软雅黑" panose="020B0503020204020204" pitchFamily="34" charset="-122"/>
              </a:rPr>
              <a:t>(</a:t>
            </a:r>
            <a:r>
              <a:rPr lang="zh-CN" altLang="en-US" sz="2800" b="0">
                <a:solidFill>
                  <a:srgbClr val="000000"/>
                </a:solidFill>
                <a:latin typeface="Times New Roman" panose="02020603050405020304" charset="0"/>
                <a:ea typeface="微软雅黑" panose="020B0503020204020204" pitchFamily="34" charset="-122"/>
              </a:rPr>
              <a:t>正是他钢铁般的坚持和坚定的决心</a:t>
            </a:r>
            <a:r>
              <a:rPr lang="zh-CN" altLang="en-US" sz="2800">
                <a:solidFill>
                  <a:srgbClr val="000000"/>
                </a:solidFill>
                <a:ea typeface="微软雅黑" panose="020B0503020204020204" pitchFamily="34" charset="-122"/>
                <a:sym typeface="+mn-ea"/>
              </a:rPr>
              <a:t>给了我额外的能量。强调句</a:t>
            </a:r>
            <a:r>
              <a:rPr lang="en-US" sz="2800" b="0">
                <a:solidFill>
                  <a:srgbClr val="000000"/>
                </a:solidFill>
                <a:latin typeface="Times New Roman" panose="02020603050405020304" charset="0"/>
                <a:ea typeface="微软雅黑" panose="020B0503020204020204" pitchFamily="34" charset="-122"/>
              </a:rPr>
              <a:t>)</a:t>
            </a:r>
            <a:endParaRPr lang="en-US" altLang="en-US" sz="2800" b="0">
              <a:solidFill>
                <a:srgbClr val="000000"/>
              </a:solidFill>
              <a:latin typeface="Times New Roman" panose="02020603050405020304" charset="0"/>
              <a:ea typeface="微软雅黑" panose="020B0503020204020204" pitchFamily="34" charset="-122"/>
            </a:endParaRPr>
          </a:p>
        </p:txBody>
      </p:sp>
      <p:sp>
        <p:nvSpPr>
          <p:cNvPr id="2" name="文本框 1"/>
          <p:cNvSpPr txBox="1"/>
          <p:nvPr/>
        </p:nvSpPr>
        <p:spPr>
          <a:xfrm>
            <a:off x="2318385" y="2275205"/>
            <a:ext cx="9366250" cy="953135"/>
          </a:xfrm>
          <a:prstGeom prst="rect">
            <a:avLst/>
          </a:prstGeom>
          <a:noFill/>
        </p:spPr>
        <p:txBody>
          <a:bodyPr wrap="square" rtlCol="0" anchor="t">
            <a:spAutoFit/>
          </a:bodyPr>
          <a:p>
            <a:r>
              <a:rPr 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On seeing Bill stumble forward with his knees still bleeding, I was deeply moved.</a:t>
            </a:r>
            <a:endParaRPr lang="en-US"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1670685" y="3451860"/>
            <a:ext cx="10261600" cy="953135"/>
          </a:xfrm>
          <a:prstGeom prst="rect">
            <a:avLst/>
          </a:prstGeom>
          <a:noFill/>
        </p:spPr>
        <p:txBody>
          <a:bodyPr wrap="square" rtlCol="0">
            <a:spAutoFit/>
          </a:bodyPr>
          <a:p>
            <a:pPr marL="266700" indent="-266700" algn="l"/>
            <a:r>
              <a:rPr 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                        It was his iron persistence and resolute determination that gave me an extra burst of energy.</a:t>
            </a:r>
            <a:endParaRPr 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77800"/>
            <a:ext cx="4625340" cy="1111885"/>
            <a:chOff x="628" y="425"/>
            <a:chExt cx="7284" cy="1751"/>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628" y="425"/>
              <a:ext cx="1751" cy="1751"/>
            </a:xfrm>
            <a:prstGeom prst="rect">
              <a:avLst/>
            </a:prstGeom>
          </p:spPr>
        </p:pic>
        <p:sp>
          <p:nvSpPr>
            <p:cNvPr id="15" name="文本框 14"/>
            <p:cNvSpPr txBox="1"/>
            <p:nvPr/>
          </p:nvSpPr>
          <p:spPr>
            <a:xfrm>
              <a:off x="2380" y="938"/>
              <a:ext cx="5532" cy="1016"/>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比赛中受激励</a:t>
              </a:r>
              <a:endParaRPr lang="zh-CN" sz="3600" b="1" spc="600" dirty="0">
                <a:solidFill>
                  <a:schemeClr val="bg1"/>
                </a:solidFill>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844" y="1741170"/>
            <a:ext cx="3275363" cy="4930140"/>
          </a:xfrm>
          <a:prstGeom prst="rect">
            <a:avLst/>
          </a:prstGeom>
        </p:spPr>
      </p:pic>
      <p:sp>
        <p:nvSpPr>
          <p:cNvPr id="100" name="文本框 99"/>
          <p:cNvSpPr txBox="1"/>
          <p:nvPr/>
        </p:nvSpPr>
        <p:spPr>
          <a:xfrm>
            <a:off x="1679575" y="934085"/>
            <a:ext cx="10268585" cy="2245360"/>
          </a:xfrm>
          <a:prstGeom prst="rect">
            <a:avLst/>
          </a:prstGeom>
          <a:noFill/>
          <a:ln w="9525">
            <a:noFill/>
          </a:ln>
        </p:spPr>
        <p:txBody>
          <a:bodyPr wrap="square">
            <a:spAutoFit/>
          </a:bodyPr>
          <a:p>
            <a:pPr marL="266700" indent="-266700"/>
            <a:r>
              <a:rPr lang="en-US" sz="2800" b="0">
                <a:solidFill>
                  <a:srgbClr val="000000"/>
                </a:solidFill>
                <a:latin typeface="Wingdings" panose="05000000000000000000" charset="0"/>
                <a:ea typeface="微软雅黑" panose="020B0503020204020204" pitchFamily="34" charset="-122"/>
              </a:rPr>
              <a:t>l </a:t>
            </a:r>
            <a:r>
              <a:rPr lang="zh-CN" sz="2800" b="0">
                <a:solidFill>
                  <a:srgbClr val="000000"/>
                </a:solidFill>
                <a:latin typeface="Times New Roman" panose="02020603050405020304" charset="0"/>
                <a:ea typeface="微软雅黑" panose="020B0503020204020204" pitchFamily="34" charset="-122"/>
                <a:cs typeface="Times New Roman" panose="02020603050405020304" charset="0"/>
              </a:rPr>
              <a:t>来自巴里的提醒、激励</a:t>
            </a:r>
            <a:endParaRPr lang="zh-CN" sz="2800" b="0">
              <a:solidFill>
                <a:srgbClr val="000000"/>
              </a:solidFill>
              <a:latin typeface="Times New Roman" panose="02020603050405020304" charset="0"/>
              <a:ea typeface="微软雅黑" panose="020B0503020204020204" pitchFamily="34" charset="-122"/>
              <a:cs typeface="Times New Roman" panose="02020603050405020304" charset="0"/>
            </a:endParaRPr>
          </a:p>
          <a:p>
            <a:pPr marL="266700" indent="-266700"/>
            <a:r>
              <a:rPr lang="zh-CN" sz="2800" b="0">
                <a:solidFill>
                  <a:srgbClr val="000000"/>
                </a:solidFill>
                <a:latin typeface="Times New Roman" panose="02020603050405020304" charset="0"/>
                <a:ea typeface="微软雅黑" panose="020B0503020204020204" pitchFamily="34" charset="-122"/>
                <a:cs typeface="Times New Roman" panose="02020603050405020304" charset="0"/>
              </a:rPr>
              <a:t> </a:t>
            </a:r>
            <a:r>
              <a:rPr lang="en-US" altLang="zh-CN" sz="2800" b="0">
                <a:solidFill>
                  <a:srgbClr val="000000"/>
                </a:solidFill>
                <a:latin typeface="Times New Roman" panose="02020603050405020304" charset="0"/>
                <a:ea typeface="微软雅黑" panose="020B0503020204020204" pitchFamily="34" charset="-122"/>
                <a:cs typeface="Times New Roman" panose="02020603050405020304" charset="0"/>
              </a:rPr>
              <a:t>   </a:t>
            </a:r>
            <a:endParaRPr lang="en-US" altLang="zh-CN" sz="2800" b="0">
              <a:solidFill>
                <a:srgbClr val="000000"/>
              </a:solidFill>
              <a:latin typeface="Times New Roman" panose="02020603050405020304" charset="0"/>
              <a:ea typeface="微软雅黑" panose="020B0503020204020204" pitchFamily="34" charset="-122"/>
              <a:cs typeface="Times New Roman" panose="02020603050405020304" charset="0"/>
            </a:endParaRPr>
          </a:p>
          <a:p>
            <a:pPr marL="266700" indent="-266700"/>
            <a:r>
              <a:rPr lang="zh-CN" altLang="en-US" sz="2800" b="0">
                <a:solidFill>
                  <a:srgbClr val="000000"/>
                </a:solidFill>
                <a:latin typeface="Times New Roman" panose="02020603050405020304" charset="0"/>
                <a:ea typeface="微软雅黑" panose="020B0503020204020204" pitchFamily="34" charset="-122"/>
                <a:cs typeface="Times New Roman" panose="02020603050405020304" charset="0"/>
              </a:rPr>
              <a:t>我突然想起巴里的话。</a:t>
            </a:r>
            <a:endParaRPr lang="zh-CN" altLang="en-US" sz="2800" b="0">
              <a:solidFill>
                <a:srgbClr val="000000"/>
              </a:solidFill>
              <a:latin typeface="Times New Roman" panose="02020603050405020304" charset="0"/>
              <a:ea typeface="微软雅黑" panose="020B0503020204020204" pitchFamily="34" charset="-122"/>
              <a:cs typeface="Times New Roman" panose="02020603050405020304" charset="0"/>
            </a:endParaRPr>
          </a:p>
          <a:p>
            <a:pPr marL="266700" indent="-266700"/>
            <a:r>
              <a:rPr lang="en-US" altLang="zh-CN" sz="2800" b="0">
                <a:solidFill>
                  <a:srgbClr val="000000"/>
                </a:solidFill>
                <a:latin typeface="Times New Roman" panose="02020603050405020304" charset="0"/>
                <a:ea typeface="微软雅黑" panose="020B0503020204020204" pitchFamily="34" charset="-122"/>
                <a:cs typeface="Times New Roman" panose="02020603050405020304" charset="0"/>
              </a:rPr>
              <a:t>   </a:t>
            </a:r>
            <a:r>
              <a:rPr lang="zh-CN" altLang="en-US" sz="2800">
                <a:latin typeface="Times New Roman" panose="02020603050405020304" charset="0"/>
                <a:ea typeface="宋体" panose="02010600030101010101" pitchFamily="2" charset="-122"/>
                <a:sym typeface="+mn-ea"/>
              </a:rPr>
              <a:t>Then </a:t>
            </a:r>
            <a:r>
              <a:rPr lang="en-US" altLang="zh-CN" sz="2800">
                <a:latin typeface="Times New Roman" panose="02020603050405020304" charset="0"/>
                <a:ea typeface="宋体" panose="02010600030101010101" pitchFamily="2" charset="-122"/>
                <a:sym typeface="+mn-ea"/>
              </a:rPr>
              <a:t>Barry’s words______________________.(</a:t>
            </a:r>
            <a:r>
              <a:rPr lang="zh-CN" altLang="en-US" sz="2800">
                <a:latin typeface="Times New Roman" panose="02020603050405020304" charset="0"/>
                <a:ea typeface="宋体" panose="02010600030101010101" pitchFamily="2" charset="-122"/>
                <a:sym typeface="+mn-ea"/>
              </a:rPr>
              <a:t>闪过我脑袋</a:t>
            </a:r>
            <a:r>
              <a:rPr lang="en-US" altLang="zh-CN" sz="2800">
                <a:latin typeface="Times New Roman" panose="02020603050405020304" charset="0"/>
                <a:ea typeface="宋体" panose="02010600030101010101" pitchFamily="2" charset="-122"/>
                <a:sym typeface="+mn-ea"/>
              </a:rPr>
              <a:t>)</a:t>
            </a:r>
            <a:r>
              <a:rPr lang="zh-CN" altLang="en-US" sz="2800">
                <a:latin typeface="Times New Roman" panose="02020603050405020304" charset="0"/>
                <a:ea typeface="宋体" panose="02010600030101010101" pitchFamily="2" charset="-122"/>
                <a:sym typeface="+mn-ea"/>
              </a:rPr>
              <a:t> </a:t>
            </a:r>
            <a:r>
              <a:rPr lang="en-US" altLang="zh-CN" sz="2800">
                <a:latin typeface="Times New Roman" panose="02020603050405020304" charset="0"/>
                <a:ea typeface="宋体" panose="02010600030101010101" pitchFamily="2" charset="-122"/>
                <a:sym typeface="+mn-ea"/>
              </a:rPr>
              <a:t>  </a:t>
            </a:r>
            <a:endParaRPr lang="en-US" altLang="zh-CN" sz="2800">
              <a:latin typeface="Times New Roman" panose="02020603050405020304" charset="0"/>
              <a:ea typeface="宋体" panose="02010600030101010101" pitchFamily="2" charset="-122"/>
              <a:sym typeface="+mn-ea"/>
            </a:endParaRPr>
          </a:p>
          <a:p>
            <a:pPr marL="266700" indent="-266700"/>
            <a:r>
              <a:rPr lang="en-US" altLang="zh-CN" sz="2800">
                <a:latin typeface="Times New Roman" panose="02020603050405020304" charset="0"/>
                <a:ea typeface="宋体" panose="02010600030101010101" pitchFamily="2" charset="-122"/>
                <a:sym typeface="+mn-ea"/>
              </a:rPr>
              <a:t> </a:t>
            </a:r>
            <a:r>
              <a:rPr lang="zh-CN" altLang="en-US" sz="2800">
                <a:latin typeface="Times New Roman" panose="02020603050405020304" charset="0"/>
                <a:ea typeface="宋体" panose="02010600030101010101" pitchFamily="2" charset="-122"/>
                <a:sym typeface="+mn-ea"/>
              </a:rPr>
              <a:t> </a:t>
            </a:r>
            <a:r>
              <a:rPr lang="en-US" altLang="zh-CN" sz="2800">
                <a:latin typeface="Times New Roman" panose="02020603050405020304" charset="0"/>
                <a:ea typeface="宋体" panose="02010600030101010101" pitchFamily="2" charset="-122"/>
                <a:sym typeface="+mn-ea"/>
              </a:rPr>
              <a:t>                                _______________________.(</a:t>
            </a:r>
            <a:r>
              <a:rPr lang="zh-CN" altLang="en-US" sz="2800">
                <a:latin typeface="Times New Roman" panose="02020603050405020304" charset="0"/>
                <a:ea typeface="宋体" panose="02010600030101010101" pitchFamily="2" charset="-122"/>
                <a:sym typeface="+mn-ea"/>
              </a:rPr>
              <a:t>在我脑袋回响</a:t>
            </a:r>
            <a:r>
              <a:rPr lang="en-US" altLang="zh-CN" sz="2800">
                <a:latin typeface="Times New Roman" panose="02020603050405020304" charset="0"/>
                <a:ea typeface="宋体" panose="02010600030101010101" pitchFamily="2" charset="-122"/>
                <a:sym typeface="+mn-ea"/>
              </a:rPr>
              <a:t>)</a:t>
            </a:r>
            <a:endParaRPr lang="en-US" altLang="zh-CN" sz="2800" b="0">
              <a:solidFill>
                <a:srgbClr val="000000"/>
              </a:solidFill>
              <a:latin typeface="Times New Roman" panose="02020603050405020304" charset="0"/>
              <a:ea typeface="微软雅黑" panose="020B0503020204020204" pitchFamily="34" charset="-122"/>
              <a:cs typeface="Times New Roman" panose="02020603050405020304" charset="0"/>
            </a:endParaRPr>
          </a:p>
        </p:txBody>
      </p:sp>
      <p:sp>
        <p:nvSpPr>
          <p:cNvPr id="5" name="文本框 4"/>
          <p:cNvSpPr txBox="1"/>
          <p:nvPr/>
        </p:nvSpPr>
        <p:spPr>
          <a:xfrm>
            <a:off x="5191125" y="2291715"/>
            <a:ext cx="3246120" cy="521970"/>
          </a:xfrm>
          <a:prstGeom prst="rect">
            <a:avLst/>
          </a:prstGeom>
          <a:noFill/>
        </p:spPr>
        <p:txBody>
          <a:bodyPr wrap="none" rtlCol="0">
            <a:spAutoFit/>
          </a:bodyPr>
          <a:p>
            <a:pPr algn="l"/>
            <a:r>
              <a:rPr lang="zh-CN" altLang="en-US" sz="2800">
                <a:solidFill>
                  <a:srgbClr val="FF0000"/>
                </a:solidFill>
                <a:latin typeface="Times New Roman" panose="02020603050405020304" charset="0"/>
                <a:ea typeface="宋体" panose="02010600030101010101" pitchFamily="2" charset="-122"/>
                <a:sym typeface="+mn-ea"/>
              </a:rPr>
              <a:t>flashed into my head.</a:t>
            </a:r>
            <a:endParaRPr lang="zh-CN" altLang="en-US" sz="2800">
              <a:solidFill>
                <a:srgbClr val="FF0000"/>
              </a:solidFill>
              <a:latin typeface="Times New Roman" panose="02020603050405020304" charset="0"/>
              <a:ea typeface="宋体" panose="02010600030101010101" pitchFamily="2" charset="-122"/>
              <a:sym typeface="+mn-ea"/>
            </a:endParaRPr>
          </a:p>
        </p:txBody>
      </p:sp>
      <p:sp>
        <p:nvSpPr>
          <p:cNvPr id="6" name="文本框 5"/>
          <p:cNvSpPr txBox="1"/>
          <p:nvPr/>
        </p:nvSpPr>
        <p:spPr>
          <a:xfrm>
            <a:off x="5175885" y="2657475"/>
            <a:ext cx="3216275" cy="521970"/>
          </a:xfrm>
          <a:prstGeom prst="rect">
            <a:avLst/>
          </a:prstGeom>
          <a:noFill/>
        </p:spPr>
        <p:txBody>
          <a:bodyPr wrap="none" rtlCol="0">
            <a:spAutoFit/>
          </a:bodyPr>
          <a:p>
            <a:pPr marL="266700" indent="-266700" algn="l"/>
            <a:r>
              <a:rPr lang="en-US" altLang="zh-CN" sz="2800">
                <a:latin typeface="Times New Roman" panose="02020603050405020304" charset="0"/>
                <a:ea typeface="宋体" panose="02010600030101010101" pitchFamily="2" charset="-122"/>
                <a:sym typeface="+mn-ea"/>
              </a:rPr>
              <a:t>  </a:t>
            </a:r>
            <a:r>
              <a:rPr lang="zh-CN" altLang="en-US" sz="2800">
                <a:solidFill>
                  <a:srgbClr val="FF0000"/>
                </a:solidFill>
                <a:latin typeface="Times New Roman" panose="02020603050405020304" charset="0"/>
                <a:ea typeface="宋体" panose="02010600030101010101" pitchFamily="2" charset="-122"/>
                <a:sym typeface="+mn-ea"/>
              </a:rPr>
              <a:t>echoed in </a:t>
            </a:r>
            <a:r>
              <a:rPr lang="en-US" altLang="zh-CN" sz="2800">
                <a:solidFill>
                  <a:srgbClr val="FF0000"/>
                </a:solidFill>
                <a:latin typeface="Times New Roman" panose="02020603050405020304" charset="0"/>
                <a:ea typeface="宋体" panose="02010600030101010101" pitchFamily="2" charset="-122"/>
                <a:sym typeface="+mn-ea"/>
              </a:rPr>
              <a:t>my</a:t>
            </a:r>
            <a:r>
              <a:rPr lang="zh-CN" altLang="en-US" sz="2800">
                <a:solidFill>
                  <a:srgbClr val="FF0000"/>
                </a:solidFill>
                <a:latin typeface="Times New Roman" panose="02020603050405020304" charset="0"/>
                <a:ea typeface="宋体" panose="02010600030101010101" pitchFamily="2" charset="-122"/>
                <a:sym typeface="+mn-ea"/>
              </a:rPr>
              <a:t> head. </a:t>
            </a:r>
            <a:endParaRPr lang="zh-CN" altLang="en-US" sz="2800" b="0">
              <a:solidFill>
                <a:srgbClr val="FF0000"/>
              </a:solidFill>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0" y="-177800"/>
            <a:ext cx="1111885" cy="1111885"/>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760" y="2884805"/>
            <a:ext cx="2767330" cy="4166235"/>
          </a:xfrm>
          <a:prstGeom prst="rect">
            <a:avLst/>
          </a:prstGeom>
        </p:spPr>
      </p:pic>
      <p:sp>
        <p:nvSpPr>
          <p:cNvPr id="100" name="文本框 99"/>
          <p:cNvSpPr txBox="1"/>
          <p:nvPr/>
        </p:nvSpPr>
        <p:spPr>
          <a:xfrm>
            <a:off x="1459230" y="1045845"/>
            <a:ext cx="10251440" cy="953135"/>
          </a:xfrm>
          <a:prstGeom prst="rect">
            <a:avLst/>
          </a:prstGeom>
          <a:noFill/>
          <a:ln w="9525">
            <a:noFill/>
          </a:ln>
        </p:spPr>
        <p:txBody>
          <a:bodyPr wrap="square">
            <a:spAutoFit/>
          </a:bodyPr>
          <a:p>
            <a:pPr marL="266700" indent="-266700" fontAlgn="auto"/>
            <a:r>
              <a:rPr lang="en-US" sz="2400" b="1">
                <a:latin typeface="Wingdings" panose="05000000000000000000" charset="0"/>
                <a:ea typeface="宋体" panose="02010600030101010101" pitchFamily="2" charset="-122"/>
              </a:rPr>
              <a:t>Ø</a:t>
            </a:r>
            <a:r>
              <a:rPr lang="en-US" sz="2800" b="1">
                <a:solidFill>
                  <a:srgbClr val="FF0000"/>
                </a:solidFill>
                <a:latin typeface="Wingdings" panose="05000000000000000000" charset="0"/>
                <a:ea typeface="宋体" panose="02010600030101010101" pitchFamily="2" charset="-122"/>
              </a:rPr>
              <a:t> </a:t>
            </a:r>
            <a:r>
              <a:rPr lang="zh-CN" sz="2800" b="1">
                <a:solidFill>
                  <a:srgbClr val="FF0000"/>
                </a:solidFill>
                <a:latin typeface="Calibri" panose="020F0502020204030204" charset="0"/>
                <a:ea typeface="宋体" panose="02010600030101010101" pitchFamily="2" charset="-122"/>
              </a:rPr>
              <a:t>加速</a:t>
            </a:r>
            <a:endParaRPr lang="en-US" sz="2800" b="0">
              <a:solidFill>
                <a:srgbClr val="C00000"/>
              </a:solidFill>
              <a:latin typeface="Times New Roman" panose="02020603050405020304" charset="0"/>
              <a:ea typeface="宋体" panose="02010600030101010101" pitchFamily="2" charset="-122"/>
              <a:cs typeface="Times New Roman" panose="02020603050405020304" charset="0"/>
            </a:endParaRPr>
          </a:p>
          <a:p>
            <a:pPr marL="266700" indent="-266700" fontAlgn="auto"/>
            <a:r>
              <a:rPr lang="en-US" altLang="zh-CN" sz="2800" b="0">
                <a:latin typeface="Times New Roman" panose="02020603050405020304" charset="0"/>
                <a:ea typeface="宋体" panose="02010600030101010101" pitchFamily="2" charset="-122"/>
                <a:cs typeface="Times New Roman" panose="02020603050405020304" charset="0"/>
              </a:rPr>
              <a:t>  1. </a:t>
            </a:r>
            <a:r>
              <a:rPr lang="zh-CN" altLang="en-US" sz="2800" b="0">
                <a:latin typeface="Times New Roman" panose="02020603050405020304" charset="0"/>
                <a:ea typeface="宋体" panose="02010600030101010101" pitchFamily="2" charset="-122"/>
                <a:cs typeface="Times New Roman" panose="02020603050405020304" charset="0"/>
              </a:rPr>
              <a:t>快速跑</a:t>
            </a:r>
            <a:r>
              <a:rPr lang="en-US" altLang="zh-CN" sz="2800" b="0">
                <a:latin typeface="Times New Roman" panose="02020603050405020304" charset="0"/>
                <a:ea typeface="宋体" panose="02010600030101010101" pitchFamily="2" charset="-122"/>
                <a:cs typeface="Times New Roman" panose="02020603050405020304" charset="0"/>
              </a:rPr>
              <a:t> v. _________________</a:t>
            </a:r>
            <a:endParaRPr lang="en-US" altLang="zh-CN"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12520" y="147955"/>
            <a:ext cx="4580890" cy="645160"/>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比赛中坚持和努力</a:t>
            </a:r>
            <a:endParaRPr lang="zh-CN" sz="3600" b="1" spc="6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826635" y="2496820"/>
            <a:ext cx="4067810" cy="3825240"/>
            <a:chOff x="7601" y="3932"/>
            <a:chExt cx="6406" cy="6024"/>
          </a:xfrm>
        </p:grpSpPr>
        <p:grpSp>
          <p:nvGrpSpPr>
            <p:cNvPr id="18" name="组合 17"/>
            <p:cNvGrpSpPr/>
            <p:nvPr/>
          </p:nvGrpSpPr>
          <p:grpSpPr>
            <a:xfrm>
              <a:off x="7601" y="3932"/>
              <a:ext cx="6407" cy="6024"/>
              <a:chOff x="3808" y="2109"/>
              <a:chExt cx="6407" cy="6024"/>
            </a:xfrm>
          </p:grpSpPr>
          <p:sp>
            <p:nvSpPr>
              <p:cNvPr id="19" name="Freeform 32"/>
              <p:cNvSpPr/>
              <p:nvPr/>
            </p:nvSpPr>
            <p:spPr bwMode="auto">
              <a:xfrm>
                <a:off x="6147" y="5327"/>
                <a:ext cx="1974" cy="2806"/>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rgbClr val="FFFFFF">
                  <a:lumMod val="85000"/>
                </a:srgbClr>
              </a:solidFill>
              <a:ln>
                <a:noFill/>
              </a:ln>
            </p:spPr>
            <p:txBody>
              <a:bodyPr/>
              <a:p>
                <a:endParaRPr lang="zh-CN" altLang="en-US">
                  <a:solidFill>
                    <a:prstClr val="black"/>
                  </a:solidFill>
                </a:endParaRPr>
              </a:p>
            </p:txBody>
          </p:sp>
          <p:sp>
            <p:nvSpPr>
              <p:cNvPr id="20" name="Freeform 33"/>
              <p:cNvSpPr/>
              <p:nvPr/>
            </p:nvSpPr>
            <p:spPr bwMode="auto">
              <a:xfrm>
                <a:off x="7995" y="4277"/>
                <a:ext cx="2220" cy="1932"/>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9EBBE2"/>
              </a:solidFill>
              <a:ln>
                <a:noFill/>
              </a:ln>
            </p:spPr>
            <p:txBody>
              <a:bodyPr/>
              <a:p>
                <a:endParaRPr lang="zh-CN" altLang="en-US">
                  <a:solidFill>
                    <a:prstClr val="black"/>
                  </a:solidFill>
                </a:endParaRPr>
              </a:p>
            </p:txBody>
          </p:sp>
          <p:sp>
            <p:nvSpPr>
              <p:cNvPr id="21" name="Freeform 34"/>
              <p:cNvSpPr/>
              <p:nvPr/>
            </p:nvSpPr>
            <p:spPr bwMode="auto">
              <a:xfrm>
                <a:off x="6920" y="2109"/>
                <a:ext cx="1884" cy="3378"/>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rgbClr val="A8D2C7"/>
              </a:solidFill>
              <a:ln>
                <a:noFill/>
              </a:ln>
            </p:spPr>
            <p:txBody>
              <a:bodyPr/>
              <a:p>
                <a:endParaRPr lang="zh-CN" altLang="en-US">
                  <a:solidFill>
                    <a:prstClr val="black"/>
                  </a:solidFill>
                </a:endParaRPr>
              </a:p>
            </p:txBody>
          </p:sp>
          <p:sp>
            <p:nvSpPr>
              <p:cNvPr id="22" name="Freeform 35"/>
              <p:cNvSpPr/>
              <p:nvPr/>
            </p:nvSpPr>
            <p:spPr bwMode="auto">
              <a:xfrm>
                <a:off x="5105" y="2282"/>
                <a:ext cx="2114" cy="3086"/>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EF93A4"/>
              </a:solidFill>
              <a:ln>
                <a:noFill/>
              </a:ln>
            </p:spPr>
            <p:txBody>
              <a:bodyPr/>
              <a:p>
                <a:endParaRPr lang="zh-CN" altLang="en-US">
                  <a:solidFill>
                    <a:prstClr val="black"/>
                  </a:solidFill>
                </a:endParaRPr>
              </a:p>
            </p:txBody>
          </p:sp>
          <p:sp>
            <p:nvSpPr>
              <p:cNvPr id="23" name="Freeform 36"/>
              <p:cNvSpPr/>
              <p:nvPr/>
            </p:nvSpPr>
            <p:spPr bwMode="auto">
              <a:xfrm>
                <a:off x="3808" y="4384"/>
                <a:ext cx="2343" cy="1602"/>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rgbClr val="B386BA"/>
              </a:solidFill>
              <a:ln>
                <a:noFill/>
              </a:ln>
            </p:spPr>
            <p:txBody>
              <a:bodyPr/>
              <a:p>
                <a:endParaRPr lang="zh-CN" altLang="en-US">
                  <a:solidFill>
                    <a:prstClr val="black"/>
                  </a:solidFill>
                </a:endParaRPr>
              </a:p>
            </p:txBody>
          </p:sp>
        </p:grpSp>
        <p:sp>
          <p:nvSpPr>
            <p:cNvPr id="24" name="Freeform 33"/>
            <p:cNvSpPr/>
            <p:nvPr/>
          </p:nvSpPr>
          <p:spPr bwMode="auto">
            <a:xfrm rot="12240000">
              <a:off x="7663" y="7258"/>
              <a:ext cx="2220" cy="1932"/>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9EBBE2"/>
            </a:solidFill>
            <a:ln>
              <a:noFill/>
            </a:ln>
          </p:spPr>
          <p:txBody>
            <a:bodyPr/>
            <a:p>
              <a:endParaRPr lang="zh-CN" altLang="en-US">
                <a:solidFill>
                  <a:prstClr val="black"/>
                </a:solidFill>
              </a:endParaRPr>
            </a:p>
          </p:txBody>
        </p:sp>
      </p:grpSp>
      <p:sp>
        <p:nvSpPr>
          <p:cNvPr id="17" name="文本框 16"/>
          <p:cNvSpPr txBox="1"/>
          <p:nvPr/>
        </p:nvSpPr>
        <p:spPr>
          <a:xfrm>
            <a:off x="4990465" y="4958715"/>
            <a:ext cx="1160780" cy="583565"/>
          </a:xfrm>
          <a:prstGeom prst="rect">
            <a:avLst/>
          </a:prstGeom>
          <a:noFill/>
        </p:spPr>
        <p:txBody>
          <a:bodyPr wrap="square" rtlCol="0">
            <a:spAutoFit/>
          </a:bodyPr>
          <a:p>
            <a:r>
              <a:rPr lang="en-US" altLang="zh-CN" sz="3200" b="1"/>
              <a:t>race</a:t>
            </a:r>
            <a:endParaRPr lang="en-US" altLang="zh-CN" sz="3200" b="1"/>
          </a:p>
        </p:txBody>
      </p:sp>
      <p:sp>
        <p:nvSpPr>
          <p:cNvPr id="25" name="文本框 24"/>
          <p:cNvSpPr txBox="1"/>
          <p:nvPr/>
        </p:nvSpPr>
        <p:spPr>
          <a:xfrm>
            <a:off x="1422400" y="5177790"/>
            <a:ext cx="3407410" cy="891540"/>
          </a:xfrm>
          <a:prstGeom prst="rect">
            <a:avLst/>
          </a:prstGeom>
          <a:noFill/>
        </p:spPr>
        <p:txBody>
          <a:bodyPr wrap="square" rtlCol="0">
            <a:spAutoFit/>
          </a:bodyPr>
          <a:p>
            <a:pPr indent="0" algn="l">
              <a:buFont typeface="Wingdings" panose="05000000000000000000" charset="0"/>
              <a:buNone/>
            </a:pPr>
            <a:r>
              <a:rPr lang="en-US" sz="2800">
                <a:latin typeface="Times New Roman" panose="02020603050405020304" charset="0"/>
                <a:cs typeface="Times New Roman" panose="02020603050405020304" charset="0"/>
                <a:sym typeface="+mn-ea"/>
              </a:rPr>
              <a:t>eg. I </a:t>
            </a:r>
            <a:r>
              <a:rPr lang="en-US" sz="2800">
                <a:solidFill>
                  <a:srgbClr val="C00000"/>
                </a:solidFill>
                <a:latin typeface="Times New Roman" panose="02020603050405020304" charset="0"/>
                <a:cs typeface="Times New Roman" panose="02020603050405020304" charset="0"/>
                <a:sym typeface="+mn-ea"/>
              </a:rPr>
              <a:t>raced</a:t>
            </a:r>
            <a:r>
              <a:rPr lang="en-US" sz="2800">
                <a:latin typeface="Times New Roman" panose="02020603050405020304" charset="0"/>
                <a:cs typeface="Times New Roman" panose="02020603050405020304" charset="0"/>
                <a:sym typeface="+mn-ea"/>
              </a:rPr>
              <a:t> </a:t>
            </a:r>
            <a:r>
              <a:rPr lang="en-US" sz="2800">
                <a:solidFill>
                  <a:schemeClr val="accent5">
                    <a:lumMod val="75000"/>
                  </a:schemeClr>
                </a:solidFill>
                <a:latin typeface="Times New Roman" panose="02020603050405020304" charset="0"/>
                <a:cs typeface="Times New Roman" panose="02020603050405020304" charset="0"/>
                <a:sym typeface="+mn-ea"/>
              </a:rPr>
              <a:t>forward</a:t>
            </a:r>
            <a:r>
              <a:rPr lang="en-US" sz="2800">
                <a:latin typeface="Times New Roman" panose="02020603050405020304" charset="0"/>
                <a:cs typeface="Times New Roman" panose="02020603050405020304" charset="0"/>
                <a:sym typeface="+mn-ea"/>
              </a:rPr>
              <a:t>.</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zh-CN" altLang="en-US" sz="2400" b="1">
                <a:latin typeface="Times New Roman" panose="02020603050405020304" charset="0"/>
                <a:cs typeface="Times New Roman" panose="02020603050405020304" charset="0"/>
                <a:sym typeface="+mn-ea"/>
              </a:rPr>
              <a:t>      快速移动</a:t>
            </a:r>
            <a:endParaRPr lang="zh-CN" altLang="en-US" sz="2400" b="1">
              <a:solidFill>
                <a:schemeClr val="tx1"/>
              </a:solidFill>
              <a:latin typeface="Times New Roman" panose="02020603050405020304" charset="0"/>
              <a:cs typeface="Times New Roman" panose="02020603050405020304" charset="0"/>
              <a:sym typeface="+mn-ea"/>
            </a:endParaRPr>
          </a:p>
        </p:txBody>
      </p:sp>
      <p:sp>
        <p:nvSpPr>
          <p:cNvPr id="30" name="文本框 29"/>
          <p:cNvSpPr txBox="1"/>
          <p:nvPr/>
        </p:nvSpPr>
        <p:spPr>
          <a:xfrm>
            <a:off x="1468120" y="3923030"/>
            <a:ext cx="3397250" cy="891540"/>
          </a:xfrm>
          <a:prstGeom prst="rect">
            <a:avLst/>
          </a:prstGeom>
          <a:noFill/>
        </p:spPr>
        <p:txBody>
          <a:bodyPr wrap="square" rtlCol="0">
            <a:spAutoFit/>
          </a:bodyPr>
          <a:p>
            <a:pPr indent="0" algn="l">
              <a:buFont typeface="Wingdings" panose="05000000000000000000" charset="0"/>
              <a:buNone/>
            </a:pPr>
            <a:r>
              <a:rPr lang="en-US" sz="2800">
                <a:latin typeface="Times New Roman" panose="02020603050405020304" charset="0"/>
                <a:cs typeface="Times New Roman" panose="02020603050405020304" charset="0"/>
                <a:sym typeface="+mn-ea"/>
              </a:rPr>
              <a:t>eg. I </a:t>
            </a:r>
            <a:r>
              <a:rPr lang="en-US" sz="2800">
                <a:solidFill>
                  <a:srgbClr val="C00000"/>
                </a:solidFill>
                <a:latin typeface="Times New Roman" panose="02020603050405020304" charset="0"/>
                <a:cs typeface="Times New Roman" panose="02020603050405020304" charset="0"/>
                <a:sym typeface="+mn-ea"/>
              </a:rPr>
              <a:t>rushed </a:t>
            </a:r>
            <a:r>
              <a:rPr lang="en-US" sz="2800">
                <a:solidFill>
                  <a:schemeClr val="accent5">
                    <a:lumMod val="75000"/>
                  </a:schemeClr>
                </a:solidFill>
                <a:latin typeface="Times New Roman" panose="02020603050405020304" charset="0"/>
                <a:cs typeface="Times New Roman" panose="02020603050405020304" charset="0"/>
                <a:sym typeface="+mn-ea"/>
              </a:rPr>
              <a:t>forward</a:t>
            </a:r>
            <a:r>
              <a:rPr lang="en-US" sz="2800">
                <a:latin typeface="Times New Roman" panose="02020603050405020304" charset="0"/>
                <a:cs typeface="Times New Roman" panose="02020603050405020304" charset="0"/>
                <a:sym typeface="+mn-ea"/>
              </a:rPr>
              <a:t>. </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en-US" altLang="zh-CN" sz="2400" b="1">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迅速移动</a:t>
            </a:r>
            <a:endParaRPr lang="zh-CN" altLang="en-US" sz="2400" b="1">
              <a:solidFill>
                <a:schemeClr val="tx1"/>
              </a:solidFill>
              <a:latin typeface="Times New Roman" panose="02020603050405020304" charset="0"/>
              <a:cs typeface="Times New Roman" panose="02020603050405020304" charset="0"/>
              <a:sym typeface="+mn-ea"/>
            </a:endParaRPr>
          </a:p>
        </p:txBody>
      </p:sp>
      <p:sp>
        <p:nvSpPr>
          <p:cNvPr id="26" name="文本框 25"/>
          <p:cNvSpPr txBox="1"/>
          <p:nvPr/>
        </p:nvSpPr>
        <p:spPr>
          <a:xfrm>
            <a:off x="4989830" y="4072255"/>
            <a:ext cx="1160780" cy="583565"/>
          </a:xfrm>
          <a:prstGeom prst="rect">
            <a:avLst/>
          </a:prstGeom>
          <a:noFill/>
        </p:spPr>
        <p:txBody>
          <a:bodyPr wrap="square" rtlCol="0">
            <a:spAutoFit/>
          </a:bodyPr>
          <a:p>
            <a:r>
              <a:rPr lang="en-US" altLang="zh-CN" sz="3200" b="1"/>
              <a:t>rush</a:t>
            </a:r>
            <a:endParaRPr lang="en-US" altLang="zh-CN" sz="3200" b="1"/>
          </a:p>
        </p:txBody>
      </p:sp>
      <p:sp>
        <p:nvSpPr>
          <p:cNvPr id="27" name="文本框 26"/>
          <p:cNvSpPr txBox="1"/>
          <p:nvPr/>
        </p:nvSpPr>
        <p:spPr>
          <a:xfrm>
            <a:off x="5741035" y="3187065"/>
            <a:ext cx="1160780" cy="583565"/>
          </a:xfrm>
          <a:prstGeom prst="rect">
            <a:avLst/>
          </a:prstGeom>
          <a:noFill/>
        </p:spPr>
        <p:txBody>
          <a:bodyPr wrap="square" rtlCol="0">
            <a:spAutoFit/>
          </a:bodyPr>
          <a:p>
            <a:r>
              <a:rPr lang="en-US" altLang="zh-CN" sz="3200" b="1"/>
              <a:t>dart</a:t>
            </a:r>
            <a:endParaRPr lang="en-US" altLang="zh-CN" sz="3200" b="1"/>
          </a:p>
        </p:txBody>
      </p:sp>
      <p:sp>
        <p:nvSpPr>
          <p:cNvPr id="28" name="文本框 27"/>
          <p:cNvSpPr txBox="1"/>
          <p:nvPr/>
        </p:nvSpPr>
        <p:spPr>
          <a:xfrm>
            <a:off x="1976120" y="2606675"/>
            <a:ext cx="3764915" cy="953135"/>
          </a:xfrm>
          <a:prstGeom prst="rect">
            <a:avLst/>
          </a:prstGeom>
          <a:noFill/>
        </p:spPr>
        <p:txBody>
          <a:bodyPr wrap="square" rtlCol="0">
            <a:spAutoFit/>
          </a:bodyPr>
          <a:p>
            <a:pPr indent="0" algn="l">
              <a:buFont typeface="Wingdings" panose="05000000000000000000" charset="0"/>
              <a:buNone/>
            </a:pPr>
            <a:r>
              <a:rPr lang="en-US" sz="2800">
                <a:solidFill>
                  <a:schemeClr val="tx1"/>
                </a:solidFill>
                <a:latin typeface="Times New Roman" panose="02020603050405020304" charset="0"/>
                <a:cs typeface="Times New Roman" panose="02020603050405020304" charset="0"/>
                <a:sym typeface="+mn-ea"/>
              </a:rPr>
              <a:t>eg. I </a:t>
            </a:r>
            <a:r>
              <a:rPr lang="en-US" sz="2800">
                <a:solidFill>
                  <a:srgbClr val="C00000"/>
                </a:solidFill>
                <a:latin typeface="Times New Roman" panose="02020603050405020304" charset="0"/>
                <a:cs typeface="Times New Roman" panose="02020603050405020304" charset="0"/>
                <a:sym typeface="+mn-ea"/>
              </a:rPr>
              <a:t>darted</a:t>
            </a:r>
            <a:r>
              <a:rPr lang="en-US" sz="2800">
                <a:solidFill>
                  <a:schemeClr val="accent5">
                    <a:lumMod val="75000"/>
                  </a:schemeClr>
                </a:solidFill>
                <a:latin typeface="Times New Roman" panose="02020603050405020304" charset="0"/>
                <a:cs typeface="Times New Roman" panose="02020603050405020304" charset="0"/>
                <a:sym typeface="+mn-ea"/>
              </a:rPr>
              <a:t> towards</a:t>
            </a:r>
            <a:r>
              <a:rPr lang="en-US" sz="2800">
                <a:solidFill>
                  <a:schemeClr val="tx1"/>
                </a:solidFill>
                <a:latin typeface="Times New Roman" panose="02020603050405020304" charset="0"/>
                <a:cs typeface="Times New Roman" panose="02020603050405020304" charset="0"/>
                <a:sym typeface="+mn-ea"/>
              </a:rPr>
              <a:t> the </a:t>
            </a:r>
            <a:endParaRPr lang="en-US" sz="2800">
              <a:solidFill>
                <a:schemeClr val="tx1"/>
              </a:solidFill>
              <a:latin typeface="Times New Roman" panose="02020603050405020304" charset="0"/>
              <a:cs typeface="Times New Roman" panose="02020603050405020304" charset="0"/>
              <a:sym typeface="+mn-ea"/>
            </a:endParaRPr>
          </a:p>
          <a:p>
            <a:pPr indent="0" algn="l">
              <a:buFont typeface="Wingdings" panose="05000000000000000000" charset="0"/>
              <a:buNone/>
            </a:pPr>
            <a:r>
              <a:rPr lang="en-US" sz="2800">
                <a:solidFill>
                  <a:schemeClr val="tx1"/>
                </a:solidFill>
                <a:latin typeface="Times New Roman" panose="02020603050405020304" charset="0"/>
                <a:cs typeface="Times New Roman" panose="02020603050405020304" charset="0"/>
                <a:sym typeface="+mn-ea"/>
              </a:rPr>
              <a:t>      finish line.</a:t>
            </a:r>
            <a:r>
              <a:rPr lang="zh-CN" altLang="en-US" sz="2400" b="1">
                <a:solidFill>
                  <a:schemeClr val="tx1"/>
                </a:solidFill>
                <a:latin typeface="Times New Roman" panose="02020603050405020304" charset="0"/>
                <a:cs typeface="Times New Roman" panose="02020603050405020304" charset="0"/>
                <a:sym typeface="+mn-ea"/>
              </a:rPr>
              <a:t>飞奔</a:t>
            </a:r>
            <a:endParaRPr lang="zh-CN" altLang="en-US" sz="2400" b="1">
              <a:solidFill>
                <a:schemeClr val="tx1"/>
              </a:solidFill>
              <a:latin typeface="Times New Roman" panose="02020603050405020304" charset="0"/>
              <a:cs typeface="Times New Roman" panose="02020603050405020304" charset="0"/>
              <a:sym typeface="+mn-ea"/>
            </a:endParaRPr>
          </a:p>
        </p:txBody>
      </p:sp>
      <p:sp>
        <p:nvSpPr>
          <p:cNvPr id="29" name="文本框 28"/>
          <p:cNvSpPr txBox="1"/>
          <p:nvPr/>
        </p:nvSpPr>
        <p:spPr>
          <a:xfrm>
            <a:off x="6901815" y="3204845"/>
            <a:ext cx="1425575" cy="583565"/>
          </a:xfrm>
          <a:prstGeom prst="rect">
            <a:avLst/>
          </a:prstGeom>
          <a:noFill/>
        </p:spPr>
        <p:txBody>
          <a:bodyPr wrap="square" rtlCol="0">
            <a:spAutoFit/>
          </a:bodyPr>
          <a:p>
            <a:r>
              <a:rPr lang="en-US" altLang="zh-CN" sz="3200" b="1"/>
              <a:t>zoom</a:t>
            </a:r>
            <a:endParaRPr lang="en-US" altLang="zh-CN" sz="3200" b="1"/>
          </a:p>
        </p:txBody>
      </p:sp>
      <p:sp>
        <p:nvSpPr>
          <p:cNvPr id="31" name="文本框 30"/>
          <p:cNvSpPr txBox="1"/>
          <p:nvPr/>
        </p:nvSpPr>
        <p:spPr>
          <a:xfrm>
            <a:off x="8104505" y="2668270"/>
            <a:ext cx="5312410" cy="891540"/>
          </a:xfrm>
          <a:prstGeom prst="rect">
            <a:avLst/>
          </a:prstGeom>
          <a:noFill/>
        </p:spPr>
        <p:txBody>
          <a:bodyPr wrap="square" rtlCol="0">
            <a:spAutoFit/>
          </a:bodyPr>
          <a:p>
            <a:pPr indent="0" algn="l">
              <a:buFont typeface="Wingdings" panose="05000000000000000000" charset="0"/>
              <a:buNone/>
            </a:pPr>
            <a:r>
              <a:rPr lang="en-US" sz="2800">
                <a:latin typeface="Times New Roman" panose="02020603050405020304" charset="0"/>
                <a:cs typeface="Times New Roman" panose="02020603050405020304" charset="0"/>
                <a:sym typeface="+mn-ea"/>
              </a:rPr>
              <a:t>eg. I </a:t>
            </a:r>
            <a:r>
              <a:rPr lang="en-US" sz="2800">
                <a:solidFill>
                  <a:srgbClr val="C00000"/>
                </a:solidFill>
                <a:latin typeface="Times New Roman" panose="02020603050405020304" charset="0"/>
                <a:cs typeface="Times New Roman" panose="02020603050405020304" charset="0"/>
                <a:sym typeface="+mn-ea"/>
              </a:rPr>
              <a:t>zoomed</a:t>
            </a:r>
            <a:r>
              <a:rPr lang="en-US" sz="2800">
                <a:latin typeface="Times New Roman" panose="02020603050405020304" charset="0"/>
                <a:cs typeface="Times New Roman" panose="02020603050405020304" charset="0"/>
                <a:sym typeface="+mn-ea"/>
              </a:rPr>
              <a:t> </a:t>
            </a:r>
            <a:r>
              <a:rPr lang="en-US" sz="2800">
                <a:solidFill>
                  <a:schemeClr val="accent5">
                    <a:lumMod val="75000"/>
                  </a:schemeClr>
                </a:solidFill>
                <a:latin typeface="Times New Roman" panose="02020603050405020304" charset="0"/>
                <a:cs typeface="Times New Roman" panose="02020603050405020304" charset="0"/>
                <a:sym typeface="+mn-ea"/>
              </a:rPr>
              <a:t>passed </a:t>
            </a:r>
            <a:r>
              <a:rPr lang="en-US" sz="2800">
                <a:latin typeface="Times New Roman" panose="02020603050405020304" charset="0"/>
                <a:cs typeface="Times New Roman" panose="02020603050405020304" charset="0"/>
                <a:sym typeface="+mn-ea"/>
              </a:rPr>
              <a:t>Bill.</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en-US" altLang="zh-CN" sz="2400" b="1">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快速移动</a:t>
            </a:r>
            <a:endParaRPr lang="zh-CN" altLang="en-US" sz="2400" b="1">
              <a:solidFill>
                <a:schemeClr val="tx1"/>
              </a:solidFill>
              <a:latin typeface="Times New Roman" panose="02020603050405020304" charset="0"/>
              <a:cs typeface="Times New Roman" panose="02020603050405020304" charset="0"/>
              <a:sym typeface="+mn-ea"/>
            </a:endParaRPr>
          </a:p>
        </p:txBody>
      </p:sp>
      <p:sp>
        <p:nvSpPr>
          <p:cNvPr id="32" name="文本框 31"/>
          <p:cNvSpPr txBox="1"/>
          <p:nvPr/>
        </p:nvSpPr>
        <p:spPr>
          <a:xfrm>
            <a:off x="7560310" y="4159885"/>
            <a:ext cx="1425575" cy="583565"/>
          </a:xfrm>
          <a:prstGeom prst="rect">
            <a:avLst/>
          </a:prstGeom>
          <a:noFill/>
        </p:spPr>
        <p:txBody>
          <a:bodyPr wrap="square" rtlCol="0">
            <a:spAutoFit/>
          </a:bodyPr>
          <a:p>
            <a:r>
              <a:rPr lang="en-US" altLang="zh-CN" sz="3200" b="1"/>
              <a:t>whiz</a:t>
            </a:r>
            <a:endParaRPr lang="en-US" altLang="zh-CN" sz="3200" b="1"/>
          </a:p>
        </p:txBody>
      </p:sp>
      <p:sp>
        <p:nvSpPr>
          <p:cNvPr id="33" name="文本框 32"/>
          <p:cNvSpPr txBox="1"/>
          <p:nvPr/>
        </p:nvSpPr>
        <p:spPr>
          <a:xfrm>
            <a:off x="8433435" y="4743450"/>
            <a:ext cx="3758565" cy="1383665"/>
          </a:xfrm>
          <a:prstGeom prst="rect">
            <a:avLst/>
          </a:prstGeom>
          <a:noFill/>
        </p:spPr>
        <p:txBody>
          <a:bodyPr wrap="square" rtlCol="0">
            <a:spAutoFit/>
          </a:bodyPr>
          <a:p>
            <a:pPr indent="0" algn="l">
              <a:buFont typeface="Wingdings" panose="05000000000000000000" charset="0"/>
              <a:buNone/>
            </a:pPr>
            <a:r>
              <a:rPr lang="en-US" sz="2800">
                <a:latin typeface="Times New Roman" panose="02020603050405020304" charset="0"/>
                <a:cs typeface="Times New Roman" panose="02020603050405020304" charset="0"/>
                <a:sym typeface="+mn-ea"/>
              </a:rPr>
              <a:t>eg. Barry cheered as I    </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en-US" sz="2800">
                <a:latin typeface="Times New Roman" panose="02020603050405020304" charset="0"/>
                <a:cs typeface="Times New Roman" panose="02020603050405020304" charset="0"/>
                <a:sym typeface="+mn-ea"/>
              </a:rPr>
              <a:t>      </a:t>
            </a:r>
            <a:r>
              <a:rPr lang="en-US" sz="2800">
                <a:solidFill>
                  <a:srgbClr val="C00000"/>
                </a:solidFill>
                <a:latin typeface="Times New Roman" panose="02020603050405020304" charset="0"/>
                <a:cs typeface="Times New Roman" panose="02020603050405020304" charset="0"/>
                <a:sym typeface="+mn-ea"/>
              </a:rPr>
              <a:t>whizzed</a:t>
            </a:r>
            <a:r>
              <a:rPr lang="en-US" sz="2800">
                <a:latin typeface="Times New Roman" panose="02020603050405020304" charset="0"/>
                <a:cs typeface="Times New Roman" panose="02020603050405020304" charset="0"/>
                <a:sym typeface="+mn-ea"/>
              </a:rPr>
              <a:t> </a:t>
            </a:r>
            <a:r>
              <a:rPr lang="en-US" sz="2800">
                <a:solidFill>
                  <a:schemeClr val="accent5">
                    <a:lumMod val="75000"/>
                  </a:schemeClr>
                </a:solidFill>
                <a:latin typeface="Times New Roman" panose="02020603050405020304" charset="0"/>
                <a:cs typeface="Times New Roman" panose="02020603050405020304" charset="0"/>
                <a:sym typeface="+mn-ea"/>
              </a:rPr>
              <a:t>by</a:t>
            </a:r>
            <a:r>
              <a:rPr lang="en-US" sz="2800">
                <a:latin typeface="Times New Roman" panose="02020603050405020304" charset="0"/>
                <a:cs typeface="Times New Roman" panose="02020603050405020304" charset="0"/>
                <a:sym typeface="+mn-ea"/>
              </a:rPr>
              <a:t>.</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en-US" sz="2800">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嗖嗖地快</a:t>
            </a:r>
            <a:r>
              <a:rPr lang="en-US" altLang="zh-CN" sz="2400" b="1">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速移动</a:t>
            </a:r>
            <a:endParaRPr lang="zh-CN" altLang="en-US" sz="2400" b="1">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ox(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ox(in)">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ox(in)">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ox(in)">
                                      <p:cBhvr>
                                        <p:cTn id="32" dur="20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box(in)">
                                      <p:cBhvr>
                                        <p:cTn id="37" dur="2000"/>
                                        <p:tgtEl>
                                          <p:spTgt spid="2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8">
                                            <p:txEl>
                                              <p:pRg st="1" end="1"/>
                                            </p:txEl>
                                          </p:spTgt>
                                        </p:tgtEl>
                                        <p:attrNameLst>
                                          <p:attrName>style.visibility</p:attrName>
                                        </p:attrNameLst>
                                      </p:cBhvr>
                                      <p:to>
                                        <p:strVal val="visible"/>
                                      </p:to>
                                    </p:set>
                                    <p:animEffect transition="in" filter="box(in)">
                                      <p:cBhvr>
                                        <p:cTn id="42" dur="2000"/>
                                        <p:tgtEl>
                                          <p:spTgt spid="2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ox(in)">
                                      <p:cBhvr>
                                        <p:cTn id="47" dur="20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ox(in)">
                                      <p:cBhvr>
                                        <p:cTn id="52" dur="20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ox(in)">
                                      <p:cBhvr>
                                        <p:cTn id="57" dur="20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ox(in)">
                                      <p:cBhvr>
                                        <p:cTn id="6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5" grpId="0"/>
      <p:bldP spid="30" grpId="0"/>
      <p:bldP spid="26" grpId="0"/>
      <p:bldP spid="26" grpId="1"/>
      <p:bldP spid="27" grpId="0"/>
      <p:bldP spid="27" grpId="1"/>
      <p:bldP spid="29" grpId="0"/>
      <p:bldP spid="29" grpId="1"/>
      <p:bldP spid="31" grpId="0"/>
      <p:bldP spid="32" grpId="0"/>
      <p:bldP spid="32" grpId="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0" y="-177800"/>
            <a:ext cx="1111885" cy="1111885"/>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760" y="2884805"/>
            <a:ext cx="2767330" cy="4166235"/>
          </a:xfrm>
          <a:prstGeom prst="rect">
            <a:avLst/>
          </a:prstGeom>
        </p:spPr>
      </p:pic>
      <p:sp>
        <p:nvSpPr>
          <p:cNvPr id="100" name="文本框 99"/>
          <p:cNvSpPr txBox="1"/>
          <p:nvPr/>
        </p:nvSpPr>
        <p:spPr>
          <a:xfrm>
            <a:off x="1102995" y="1018540"/>
            <a:ext cx="10251440" cy="1814830"/>
          </a:xfrm>
          <a:prstGeom prst="rect">
            <a:avLst/>
          </a:prstGeom>
          <a:noFill/>
          <a:ln w="9525">
            <a:noFill/>
          </a:ln>
        </p:spPr>
        <p:txBody>
          <a:bodyPr wrap="square">
            <a:spAutoFit/>
          </a:bodyPr>
          <a:p>
            <a:pPr marL="266700" indent="-266700"/>
            <a:r>
              <a:rPr lang="en-US" sz="2400" b="1">
                <a:latin typeface="Wingdings" panose="05000000000000000000" charset="0"/>
                <a:ea typeface="宋体" panose="02010600030101010101" pitchFamily="2" charset="-122"/>
              </a:rPr>
              <a:t>Ø</a:t>
            </a:r>
            <a:r>
              <a:rPr lang="en-US" sz="2800" b="1">
                <a:solidFill>
                  <a:srgbClr val="FF0000"/>
                </a:solidFill>
                <a:latin typeface="Wingdings" panose="05000000000000000000" charset="0"/>
                <a:ea typeface="宋体" panose="02010600030101010101" pitchFamily="2" charset="-122"/>
              </a:rPr>
              <a:t> </a:t>
            </a:r>
            <a:r>
              <a:rPr lang="zh-CN" sz="2800" b="1">
                <a:solidFill>
                  <a:srgbClr val="FF0000"/>
                </a:solidFill>
                <a:latin typeface="Calibri" panose="020F0502020204030204" charset="0"/>
                <a:ea typeface="宋体" panose="02010600030101010101" pitchFamily="2" charset="-122"/>
              </a:rPr>
              <a:t>加速</a:t>
            </a:r>
            <a:endParaRPr lang="en-US" sz="2800" b="0">
              <a:solidFill>
                <a:srgbClr val="C00000"/>
              </a:solidFill>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1. </a:t>
            </a:r>
            <a:r>
              <a:rPr lang="zh-CN" altLang="en-US" sz="2800" b="0">
                <a:latin typeface="Times New Roman" panose="02020603050405020304" charset="0"/>
                <a:ea typeface="宋体" panose="02010600030101010101" pitchFamily="2" charset="-122"/>
                <a:cs typeface="Times New Roman" panose="02020603050405020304" charset="0"/>
              </a:rPr>
              <a:t>快速跑</a:t>
            </a:r>
            <a:r>
              <a:rPr lang="en-US" altLang="zh-CN" sz="2800" b="0">
                <a:latin typeface="Times New Roman" panose="02020603050405020304" charset="0"/>
                <a:ea typeface="宋体" panose="02010600030101010101" pitchFamily="2" charset="-122"/>
                <a:cs typeface="Times New Roman" panose="02020603050405020304" charset="0"/>
              </a:rPr>
              <a:t> v. _________________</a:t>
            </a:r>
            <a:endParaRPr lang="en-US" altLang="zh-CN" sz="2800" b="0">
              <a:latin typeface="Times New Roman" panose="02020603050405020304" charset="0"/>
              <a:ea typeface="宋体" panose="02010600030101010101" pitchFamily="2" charset="-122"/>
              <a:cs typeface="Times New Roman" panose="02020603050405020304" charset="0"/>
            </a:endParaRPr>
          </a:p>
          <a:p>
            <a:pPr marL="266700" indent="-266700"/>
            <a:endParaRPr lang="en-US" altLang="zh-CN"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a:t>
            </a:r>
            <a:endParaRPr lang="en-US" altLang="zh-CN"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12520" y="147955"/>
            <a:ext cx="4580890" cy="645160"/>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比赛中坚持和努力</a:t>
            </a:r>
            <a:endParaRPr lang="zh-CN" sz="3600" b="1" spc="600"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62805" y="2496820"/>
            <a:ext cx="4232275" cy="3825240"/>
            <a:chOff x="3550" y="2109"/>
            <a:chExt cx="6665" cy="6024"/>
          </a:xfrm>
        </p:grpSpPr>
        <p:sp>
          <p:nvSpPr>
            <p:cNvPr id="19" name="Freeform 32"/>
            <p:cNvSpPr/>
            <p:nvPr/>
          </p:nvSpPr>
          <p:spPr bwMode="auto">
            <a:xfrm>
              <a:off x="6147" y="5327"/>
              <a:ext cx="1974" cy="2806"/>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rgbClr val="FFFFFF">
                <a:lumMod val="85000"/>
              </a:srgbClr>
            </a:solidFill>
            <a:ln>
              <a:noFill/>
            </a:ln>
          </p:spPr>
          <p:txBody>
            <a:bodyPr/>
            <a:p>
              <a:endParaRPr lang="zh-CN" altLang="en-US">
                <a:solidFill>
                  <a:prstClr val="black"/>
                </a:solidFill>
              </a:endParaRPr>
            </a:p>
          </p:txBody>
        </p:sp>
        <p:sp>
          <p:nvSpPr>
            <p:cNvPr id="20" name="Freeform 33"/>
            <p:cNvSpPr/>
            <p:nvPr/>
          </p:nvSpPr>
          <p:spPr bwMode="auto">
            <a:xfrm>
              <a:off x="7995" y="4277"/>
              <a:ext cx="2220" cy="1932"/>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9EBBE2"/>
            </a:solidFill>
            <a:ln>
              <a:noFill/>
            </a:ln>
          </p:spPr>
          <p:txBody>
            <a:bodyPr/>
            <a:p>
              <a:endParaRPr lang="zh-CN" altLang="en-US">
                <a:solidFill>
                  <a:prstClr val="black"/>
                </a:solidFill>
              </a:endParaRPr>
            </a:p>
          </p:txBody>
        </p:sp>
        <p:sp>
          <p:nvSpPr>
            <p:cNvPr id="21" name="Freeform 34"/>
            <p:cNvSpPr/>
            <p:nvPr/>
          </p:nvSpPr>
          <p:spPr bwMode="auto">
            <a:xfrm>
              <a:off x="6920" y="2109"/>
              <a:ext cx="1884" cy="3378"/>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rgbClr val="A8D2C7"/>
            </a:solidFill>
            <a:ln>
              <a:noFill/>
            </a:ln>
          </p:spPr>
          <p:txBody>
            <a:bodyPr/>
            <a:p>
              <a:endParaRPr lang="zh-CN" altLang="en-US">
                <a:solidFill>
                  <a:prstClr val="black"/>
                </a:solidFill>
              </a:endParaRPr>
            </a:p>
          </p:txBody>
        </p:sp>
        <p:sp>
          <p:nvSpPr>
            <p:cNvPr id="22" name="Freeform 35"/>
            <p:cNvSpPr/>
            <p:nvPr/>
          </p:nvSpPr>
          <p:spPr bwMode="auto">
            <a:xfrm>
              <a:off x="4810" y="2639"/>
              <a:ext cx="2114" cy="3086"/>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EF93A4"/>
            </a:solidFill>
            <a:ln>
              <a:noFill/>
            </a:ln>
          </p:spPr>
          <p:txBody>
            <a:bodyPr/>
            <a:p>
              <a:endParaRPr lang="zh-CN" altLang="en-US">
                <a:solidFill>
                  <a:prstClr val="black"/>
                </a:solidFill>
              </a:endParaRPr>
            </a:p>
          </p:txBody>
        </p:sp>
        <p:sp>
          <p:nvSpPr>
            <p:cNvPr id="23" name="Freeform 36"/>
            <p:cNvSpPr/>
            <p:nvPr/>
          </p:nvSpPr>
          <p:spPr bwMode="auto">
            <a:xfrm>
              <a:off x="3550" y="5199"/>
              <a:ext cx="2343" cy="1602"/>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rgbClr val="B386BA"/>
            </a:solidFill>
            <a:ln>
              <a:noFill/>
            </a:ln>
          </p:spPr>
          <p:txBody>
            <a:bodyPr/>
            <a:p>
              <a:endParaRPr lang="zh-CN" altLang="en-US">
                <a:solidFill>
                  <a:prstClr val="black"/>
                </a:solidFill>
              </a:endParaRPr>
            </a:p>
          </p:txBody>
        </p:sp>
      </p:grpSp>
      <p:sp>
        <p:nvSpPr>
          <p:cNvPr id="25" name="文本框 24"/>
          <p:cNvSpPr txBox="1"/>
          <p:nvPr/>
        </p:nvSpPr>
        <p:spPr>
          <a:xfrm>
            <a:off x="8324215" y="5119370"/>
            <a:ext cx="3407410" cy="1383665"/>
          </a:xfrm>
          <a:prstGeom prst="rect">
            <a:avLst/>
          </a:prstGeom>
          <a:noFill/>
        </p:spPr>
        <p:txBody>
          <a:bodyPr wrap="square" rtlCol="0">
            <a:spAutoFit/>
          </a:bodyPr>
          <a:p>
            <a:pPr indent="0" algn="l">
              <a:buFont typeface="Wingdings" panose="05000000000000000000" charset="0"/>
              <a:buNone/>
            </a:pPr>
            <a:r>
              <a:rPr lang="en-US" sz="2800">
                <a:latin typeface="Times New Roman" panose="02020603050405020304" charset="0"/>
                <a:cs typeface="Times New Roman" panose="02020603050405020304" charset="0"/>
                <a:sym typeface="+mn-ea"/>
              </a:rPr>
              <a:t>eg. I </a:t>
            </a:r>
            <a:r>
              <a:rPr lang="en-US" sz="2800">
                <a:solidFill>
                  <a:srgbClr val="C00000"/>
                </a:solidFill>
                <a:latin typeface="Times New Roman" panose="02020603050405020304" charset="0"/>
                <a:cs typeface="Times New Roman" panose="02020603050405020304" charset="0"/>
                <a:sym typeface="+mn-ea"/>
              </a:rPr>
              <a:t>charged</a:t>
            </a:r>
            <a:r>
              <a:rPr lang="en-US" sz="2800">
                <a:solidFill>
                  <a:schemeClr val="accent5">
                    <a:lumMod val="75000"/>
                  </a:schemeClr>
                </a:solidFill>
                <a:latin typeface="Times New Roman" panose="02020603050405020304" charset="0"/>
                <a:cs typeface="Times New Roman" panose="02020603050405020304" charset="0"/>
                <a:sym typeface="+mn-ea"/>
              </a:rPr>
              <a:t> off, </a:t>
            </a:r>
            <a:r>
              <a:rPr lang="en-US" sz="2800">
                <a:latin typeface="Times New Roman" panose="02020603050405020304" charset="0"/>
                <a:cs typeface="Times New Roman" panose="02020603050405020304" charset="0"/>
                <a:sym typeface="+mn-ea"/>
              </a:rPr>
              <a:t>heading straight for the finish line. </a:t>
            </a:r>
            <a:r>
              <a:rPr lang="zh-CN" altLang="en-US" sz="2800" b="1">
                <a:latin typeface="Times New Roman" panose="02020603050405020304" charset="0"/>
                <a:cs typeface="Times New Roman" panose="02020603050405020304" charset="0"/>
                <a:sym typeface="+mn-ea"/>
              </a:rPr>
              <a:t>猛冲</a:t>
            </a:r>
            <a:endParaRPr lang="zh-CN" altLang="en-US" sz="2400" b="1">
              <a:solidFill>
                <a:schemeClr val="tx1"/>
              </a:solidFill>
              <a:latin typeface="Times New Roman" panose="02020603050405020304" charset="0"/>
              <a:cs typeface="Times New Roman" panose="02020603050405020304" charset="0"/>
              <a:sym typeface="+mn-ea"/>
            </a:endParaRPr>
          </a:p>
        </p:txBody>
      </p:sp>
      <p:sp>
        <p:nvSpPr>
          <p:cNvPr id="30" name="文本框 29"/>
          <p:cNvSpPr txBox="1"/>
          <p:nvPr/>
        </p:nvSpPr>
        <p:spPr>
          <a:xfrm>
            <a:off x="1280160" y="4134485"/>
            <a:ext cx="3194050" cy="1383665"/>
          </a:xfrm>
          <a:prstGeom prst="rect">
            <a:avLst/>
          </a:prstGeom>
          <a:noFill/>
        </p:spPr>
        <p:txBody>
          <a:bodyPr wrap="square" rtlCol="0">
            <a:spAutoFit/>
          </a:bodyPr>
          <a:p>
            <a:pPr indent="0" algn="l">
              <a:buFont typeface="Wingdings" panose="05000000000000000000" charset="0"/>
              <a:buNone/>
            </a:pPr>
            <a:r>
              <a:rPr lang="en-US" sz="2800">
                <a:latin typeface="Times New Roman" panose="02020603050405020304" charset="0"/>
                <a:cs typeface="Times New Roman" panose="02020603050405020304" charset="0"/>
                <a:sym typeface="+mn-ea"/>
              </a:rPr>
              <a:t>eg. I </a:t>
            </a:r>
            <a:r>
              <a:rPr lang="en-US" sz="2800">
                <a:solidFill>
                  <a:srgbClr val="C00000"/>
                </a:solidFill>
                <a:latin typeface="Times New Roman" panose="02020603050405020304" charset="0"/>
                <a:cs typeface="Times New Roman" panose="02020603050405020304" charset="0"/>
                <a:sym typeface="+mn-ea"/>
              </a:rPr>
              <a:t>zipped</a:t>
            </a:r>
            <a:r>
              <a:rPr lang="en-US" sz="2800">
                <a:latin typeface="Times New Roman" panose="02020603050405020304" charset="0"/>
                <a:cs typeface="Times New Roman" panose="02020603050405020304" charset="0"/>
                <a:sym typeface="+mn-ea"/>
              </a:rPr>
              <a:t> </a:t>
            </a:r>
            <a:r>
              <a:rPr lang="en-US" sz="2800">
                <a:solidFill>
                  <a:schemeClr val="accent5">
                    <a:lumMod val="75000"/>
                  </a:schemeClr>
                </a:solidFill>
                <a:latin typeface="Times New Roman" panose="02020603050405020304" charset="0"/>
                <a:cs typeface="Times New Roman" panose="02020603050405020304" charset="0"/>
                <a:sym typeface="+mn-ea"/>
              </a:rPr>
              <a:t>across</a:t>
            </a:r>
            <a:r>
              <a:rPr lang="en-US" sz="2800">
                <a:latin typeface="Times New Roman" panose="02020603050405020304" charset="0"/>
                <a:cs typeface="Times New Roman" panose="02020603050405020304" charset="0"/>
                <a:sym typeface="+mn-ea"/>
              </a:rPr>
              <a:t> </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en-US" sz="2800">
                <a:latin typeface="Times New Roman" panose="02020603050405020304" charset="0"/>
                <a:cs typeface="Times New Roman" panose="02020603050405020304" charset="0"/>
                <a:sym typeface="+mn-ea"/>
              </a:rPr>
              <a:t>     the wooded trail.</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en-US" altLang="zh-CN" sz="2800" b="1">
                <a:latin typeface="Times New Roman" panose="02020603050405020304" charset="0"/>
                <a:cs typeface="Times New Roman" panose="02020603050405020304" charset="0"/>
                <a:sym typeface="+mn-ea"/>
              </a:rPr>
              <a:t>     </a:t>
            </a:r>
            <a:r>
              <a:rPr lang="zh-CN" altLang="en-US" sz="2800" b="1">
                <a:latin typeface="Times New Roman" panose="02020603050405020304" charset="0"/>
                <a:cs typeface="Times New Roman" panose="02020603050405020304" charset="0"/>
                <a:sym typeface="+mn-ea"/>
              </a:rPr>
              <a:t>呼啸而过</a:t>
            </a:r>
            <a:endParaRPr lang="zh-CN" altLang="en-US" sz="2400" b="1">
              <a:solidFill>
                <a:schemeClr val="tx1"/>
              </a:solidFill>
              <a:latin typeface="Times New Roman" panose="02020603050405020304" charset="0"/>
              <a:cs typeface="Times New Roman" panose="02020603050405020304" charset="0"/>
              <a:sym typeface="+mn-ea"/>
            </a:endParaRPr>
          </a:p>
        </p:txBody>
      </p:sp>
      <p:sp>
        <p:nvSpPr>
          <p:cNvPr id="26" name="文本框 25"/>
          <p:cNvSpPr txBox="1"/>
          <p:nvPr/>
        </p:nvSpPr>
        <p:spPr>
          <a:xfrm>
            <a:off x="4989830" y="4675505"/>
            <a:ext cx="1160780" cy="583565"/>
          </a:xfrm>
          <a:prstGeom prst="rect">
            <a:avLst/>
          </a:prstGeom>
          <a:noFill/>
        </p:spPr>
        <p:txBody>
          <a:bodyPr wrap="square" rtlCol="0">
            <a:spAutoFit/>
          </a:bodyPr>
          <a:p>
            <a:r>
              <a:rPr lang="en-US" altLang="zh-CN" sz="3200" b="1"/>
              <a:t>zip</a:t>
            </a:r>
            <a:endParaRPr lang="en-US" altLang="zh-CN" sz="3200" b="1"/>
          </a:p>
        </p:txBody>
      </p:sp>
      <p:sp>
        <p:nvSpPr>
          <p:cNvPr id="27" name="文本框 26"/>
          <p:cNvSpPr txBox="1"/>
          <p:nvPr/>
        </p:nvSpPr>
        <p:spPr>
          <a:xfrm>
            <a:off x="5380990" y="3395345"/>
            <a:ext cx="1346200" cy="583565"/>
          </a:xfrm>
          <a:prstGeom prst="rect">
            <a:avLst/>
          </a:prstGeom>
          <a:noFill/>
        </p:spPr>
        <p:txBody>
          <a:bodyPr wrap="square" rtlCol="0">
            <a:spAutoFit/>
          </a:bodyPr>
          <a:p>
            <a:pPr algn="ctr" defTabSz="649605" fontAlgn="auto">
              <a:spcBef>
                <a:spcPts val="0"/>
              </a:spcBef>
              <a:spcAft>
                <a:spcPts val="0"/>
              </a:spcAft>
              <a:defRPr/>
            </a:pPr>
            <a:r>
              <a:rPr lang="en-US" sz="3200" b="1" dirty="0">
                <a:latin typeface="+mn-ea"/>
                <a:cs typeface="Times New Roman" panose="02020603050405020304" charset="0"/>
                <a:sym typeface="+mn-ea"/>
              </a:rPr>
              <a:t>sprint</a:t>
            </a:r>
            <a:endParaRPr lang="en-US" altLang="zh-CN" sz="3200" b="1"/>
          </a:p>
        </p:txBody>
      </p:sp>
      <p:sp>
        <p:nvSpPr>
          <p:cNvPr id="29" name="文本框 28"/>
          <p:cNvSpPr txBox="1"/>
          <p:nvPr/>
        </p:nvSpPr>
        <p:spPr>
          <a:xfrm>
            <a:off x="6901815" y="3204845"/>
            <a:ext cx="1425575" cy="583565"/>
          </a:xfrm>
          <a:prstGeom prst="rect">
            <a:avLst/>
          </a:prstGeom>
          <a:noFill/>
        </p:spPr>
        <p:txBody>
          <a:bodyPr wrap="square" rtlCol="0">
            <a:spAutoFit/>
          </a:bodyPr>
          <a:p>
            <a:pPr algn="ctr" defTabSz="649605" fontAlgn="auto">
              <a:spcBef>
                <a:spcPts val="0"/>
              </a:spcBef>
              <a:spcAft>
                <a:spcPts val="0"/>
              </a:spcAft>
              <a:defRPr/>
            </a:pPr>
            <a:r>
              <a:rPr lang="en-US" sz="3200" b="1" dirty="0">
                <a:latin typeface="+mn-ea"/>
                <a:cs typeface="Times New Roman" panose="02020603050405020304" charset="0"/>
                <a:sym typeface="+mn-ea"/>
              </a:rPr>
              <a:t>shoot</a:t>
            </a:r>
            <a:endParaRPr lang="en-US" altLang="zh-CN" sz="3200" b="1"/>
          </a:p>
        </p:txBody>
      </p:sp>
      <p:sp>
        <p:nvSpPr>
          <p:cNvPr id="32" name="文本框 31"/>
          <p:cNvSpPr txBox="1"/>
          <p:nvPr/>
        </p:nvSpPr>
        <p:spPr>
          <a:xfrm>
            <a:off x="7263130" y="4237990"/>
            <a:ext cx="1800225" cy="583565"/>
          </a:xfrm>
          <a:prstGeom prst="rect">
            <a:avLst/>
          </a:prstGeom>
          <a:noFill/>
        </p:spPr>
        <p:txBody>
          <a:bodyPr wrap="square" rtlCol="0">
            <a:spAutoFit/>
          </a:bodyPr>
          <a:p>
            <a:pPr algn="ctr" defTabSz="649605" fontAlgn="auto">
              <a:spcBef>
                <a:spcPts val="0"/>
              </a:spcBef>
              <a:spcAft>
                <a:spcPts val="0"/>
              </a:spcAft>
              <a:defRPr/>
            </a:pPr>
            <a:r>
              <a:rPr lang="en-US" sz="3200" b="1" dirty="0">
                <a:latin typeface="+mn-ea"/>
                <a:cs typeface="Times New Roman" panose="02020603050405020304" charset="0"/>
                <a:sym typeface="+mn-ea"/>
              </a:rPr>
              <a:t>charge</a:t>
            </a:r>
            <a:endParaRPr lang="en-US" altLang="zh-CN" sz="3200" b="1"/>
          </a:p>
        </p:txBody>
      </p:sp>
      <p:sp>
        <p:nvSpPr>
          <p:cNvPr id="3" name="文本框 2"/>
          <p:cNvSpPr txBox="1"/>
          <p:nvPr/>
        </p:nvSpPr>
        <p:spPr>
          <a:xfrm>
            <a:off x="1501140" y="2713990"/>
            <a:ext cx="3804285" cy="953135"/>
          </a:xfrm>
          <a:prstGeom prst="rect">
            <a:avLst/>
          </a:prstGeom>
          <a:noFill/>
        </p:spPr>
        <p:txBody>
          <a:bodyPr wrap="square" rtlCol="0">
            <a:spAutoFit/>
          </a:bodyPr>
          <a:p>
            <a:pPr indent="0" algn="l">
              <a:buFont typeface="Wingdings" panose="05000000000000000000" charset="0"/>
              <a:buNone/>
            </a:pPr>
            <a:r>
              <a:rPr lang="en-US" sz="2800">
                <a:latin typeface="Times New Roman" panose="02020603050405020304" charset="0"/>
                <a:cs typeface="Times New Roman" panose="02020603050405020304" charset="0"/>
                <a:sym typeface="+mn-ea"/>
              </a:rPr>
              <a:t>eg. I </a:t>
            </a:r>
            <a:r>
              <a:rPr lang="en-US" sz="2800">
                <a:solidFill>
                  <a:srgbClr val="C00000"/>
                </a:solidFill>
                <a:latin typeface="Times New Roman" panose="02020603050405020304" charset="0"/>
                <a:cs typeface="Times New Roman" panose="02020603050405020304" charset="0"/>
                <a:sym typeface="+mn-ea"/>
              </a:rPr>
              <a:t>sprinted</a:t>
            </a:r>
            <a:r>
              <a:rPr lang="en-US" sz="2800">
                <a:latin typeface="Times New Roman" panose="02020603050405020304" charset="0"/>
                <a:cs typeface="Times New Roman" panose="02020603050405020304" charset="0"/>
                <a:sym typeface="+mn-ea"/>
              </a:rPr>
              <a:t> </a:t>
            </a:r>
            <a:r>
              <a:rPr lang="en-US" sz="2800">
                <a:solidFill>
                  <a:schemeClr val="accent5">
                    <a:lumMod val="75000"/>
                  </a:schemeClr>
                </a:solidFill>
                <a:latin typeface="Times New Roman" panose="02020603050405020304" charset="0"/>
                <a:cs typeface="Times New Roman" panose="02020603050405020304" charset="0"/>
                <a:sym typeface="+mn-ea"/>
              </a:rPr>
              <a:t>for </a:t>
            </a:r>
            <a:r>
              <a:rPr lang="en-US" sz="2800">
                <a:latin typeface="Times New Roman" panose="02020603050405020304" charset="0"/>
                <a:cs typeface="Times New Roman" panose="02020603050405020304" charset="0"/>
                <a:sym typeface="+mn-ea"/>
              </a:rPr>
              <a:t>the     </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en-US" sz="2800">
                <a:latin typeface="Times New Roman" panose="02020603050405020304" charset="0"/>
                <a:cs typeface="Times New Roman" panose="02020603050405020304" charset="0"/>
                <a:sym typeface="+mn-ea"/>
              </a:rPr>
              <a:t>     finishing line. </a:t>
            </a:r>
            <a:r>
              <a:rPr lang="zh-CN" altLang="en-US" sz="2400" b="1">
                <a:latin typeface="Times New Roman" panose="02020603050405020304" charset="0"/>
                <a:cs typeface="Times New Roman" panose="02020603050405020304" charset="0"/>
                <a:sym typeface="+mn-ea"/>
              </a:rPr>
              <a:t>冲刺</a:t>
            </a:r>
            <a:endParaRPr lang="zh-CN" altLang="en-US" sz="2400" b="1">
              <a:solidFill>
                <a:schemeClr val="tx1"/>
              </a:solidFill>
              <a:latin typeface="Times New Roman" panose="02020603050405020304" charset="0"/>
              <a:cs typeface="Times New Roman" panose="02020603050405020304" charset="0"/>
              <a:sym typeface="+mn-ea"/>
            </a:endParaRPr>
          </a:p>
        </p:txBody>
      </p:sp>
      <p:sp>
        <p:nvSpPr>
          <p:cNvPr id="4" name="文本框 3"/>
          <p:cNvSpPr txBox="1"/>
          <p:nvPr/>
        </p:nvSpPr>
        <p:spPr>
          <a:xfrm>
            <a:off x="8324215" y="2713990"/>
            <a:ext cx="3761105" cy="953135"/>
          </a:xfrm>
          <a:prstGeom prst="rect">
            <a:avLst/>
          </a:prstGeom>
          <a:noFill/>
        </p:spPr>
        <p:txBody>
          <a:bodyPr wrap="square" rtlCol="0" anchor="t">
            <a:spAutoFit/>
          </a:bodyPr>
          <a:p>
            <a:pPr marL="342900" indent="-342900" algn="l">
              <a:buFont typeface="Wingdings" panose="05000000000000000000" charset="0"/>
              <a:buChar char="Ø"/>
            </a:pPr>
            <a:r>
              <a:rPr lang="en-US" sz="2800">
                <a:latin typeface="Times New Roman" panose="02020603050405020304" charset="0"/>
                <a:cs typeface="Times New Roman" panose="02020603050405020304" charset="0"/>
                <a:sym typeface="+mn-ea"/>
              </a:rPr>
              <a:t>I took a deep breath and </a:t>
            </a:r>
            <a:r>
              <a:rPr lang="en-US" sz="2800">
                <a:solidFill>
                  <a:srgbClr val="C00000"/>
                </a:solidFill>
                <a:latin typeface="Times New Roman" panose="02020603050405020304" charset="0"/>
                <a:cs typeface="Times New Roman" panose="02020603050405020304" charset="0"/>
                <a:sym typeface="+mn-ea"/>
              </a:rPr>
              <a:t>shot</a:t>
            </a:r>
            <a:r>
              <a:rPr lang="en-US" sz="2800">
                <a:latin typeface="Times New Roman" panose="02020603050405020304" charset="0"/>
                <a:cs typeface="Times New Roman" panose="02020603050405020304" charset="0"/>
                <a:sym typeface="+mn-ea"/>
              </a:rPr>
              <a:t> </a:t>
            </a:r>
            <a:r>
              <a:rPr lang="en-US" sz="2800">
                <a:solidFill>
                  <a:schemeClr val="accent5">
                    <a:lumMod val="75000"/>
                  </a:schemeClr>
                </a:solidFill>
                <a:latin typeface="Times New Roman" panose="02020603050405020304" charset="0"/>
                <a:cs typeface="Times New Roman" panose="02020603050405020304" charset="0"/>
                <a:sym typeface="+mn-ea"/>
              </a:rPr>
              <a:t>forward</a:t>
            </a:r>
            <a:r>
              <a:rPr lang="en-US" sz="2800">
                <a:latin typeface="Times New Roman" panose="02020603050405020304" charset="0"/>
                <a:cs typeface="Times New Roman" panose="02020603050405020304" charset="0"/>
                <a:sym typeface="+mn-ea"/>
              </a:rPr>
              <a:t>.</a:t>
            </a:r>
            <a:r>
              <a:rPr lang="zh-CN" altLang="en-US" sz="2800" b="1">
                <a:latin typeface="Times New Roman" panose="02020603050405020304" charset="0"/>
                <a:cs typeface="Times New Roman" panose="02020603050405020304" charset="0"/>
                <a:sym typeface="+mn-ea"/>
              </a:rPr>
              <a:t>冲</a:t>
            </a:r>
            <a:endParaRPr lang="zh-CN" altLang="en-US" sz="2800" b="1">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ox(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ox(in)">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ox(in)">
                                      <p:cBhvr>
                                        <p:cTn id="32" dur="2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ox(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ox(in)">
                                      <p:cBhvr>
                                        <p:cTn id="42" dur="2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ox(in)">
                                      <p:cBhvr>
                                        <p:cTn id="4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26" grpId="0"/>
      <p:bldP spid="26" grpId="1"/>
      <p:bldP spid="27" grpId="0"/>
      <p:bldP spid="27" grpId="1"/>
      <p:bldP spid="29" grpId="0"/>
      <p:bldP spid="29" grpId="1"/>
      <p:bldP spid="32" grpId="0"/>
      <p:bldP spid="32" grpId="1"/>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0" y="-177800"/>
            <a:ext cx="1111885" cy="1111885"/>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84" y="1819275"/>
            <a:ext cx="3275363" cy="4930140"/>
          </a:xfrm>
          <a:prstGeom prst="rect">
            <a:avLst/>
          </a:prstGeom>
        </p:spPr>
      </p:pic>
      <p:sp>
        <p:nvSpPr>
          <p:cNvPr id="100" name="文本框 99"/>
          <p:cNvSpPr txBox="1"/>
          <p:nvPr/>
        </p:nvSpPr>
        <p:spPr>
          <a:xfrm>
            <a:off x="3040380" y="934085"/>
            <a:ext cx="10251440" cy="5692775"/>
          </a:xfrm>
          <a:prstGeom prst="rect">
            <a:avLst/>
          </a:prstGeom>
          <a:noFill/>
          <a:ln w="9525">
            <a:noFill/>
          </a:ln>
        </p:spPr>
        <p:txBody>
          <a:bodyPr wrap="square">
            <a:spAutoFit/>
          </a:bodyPr>
          <a:p>
            <a:pPr marL="266700" indent="-266700"/>
            <a:r>
              <a:rPr lang="en-US" sz="2400" b="1">
                <a:latin typeface="Wingdings" panose="05000000000000000000" charset="0"/>
                <a:ea typeface="宋体" panose="02010600030101010101" pitchFamily="2" charset="-122"/>
              </a:rPr>
              <a:t>Ø</a:t>
            </a:r>
            <a:r>
              <a:rPr lang="en-US" sz="2800" b="1">
                <a:solidFill>
                  <a:srgbClr val="FF0000"/>
                </a:solidFill>
                <a:latin typeface="Wingdings" panose="05000000000000000000" charset="0"/>
                <a:ea typeface="宋体" panose="02010600030101010101" pitchFamily="2" charset="-122"/>
              </a:rPr>
              <a:t> </a:t>
            </a:r>
            <a:r>
              <a:rPr lang="zh-CN" sz="2800" b="1">
                <a:solidFill>
                  <a:srgbClr val="FF0000"/>
                </a:solidFill>
                <a:latin typeface="Calibri" panose="020F0502020204030204" charset="0"/>
                <a:ea typeface="宋体" panose="02010600030101010101" pitchFamily="2" charset="-122"/>
              </a:rPr>
              <a:t>加速</a:t>
            </a:r>
            <a:endParaRPr lang="en-US" sz="2800" b="0">
              <a:solidFill>
                <a:srgbClr val="C00000"/>
              </a:solidFill>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2. </a:t>
            </a:r>
            <a:r>
              <a:rPr lang="zh-CN" altLang="en-US" sz="2800" b="0">
                <a:latin typeface="Times New Roman" panose="02020603050405020304" charset="0"/>
                <a:ea typeface="宋体" panose="02010600030101010101" pitchFamily="2" charset="-122"/>
                <a:cs typeface="Times New Roman" panose="02020603050405020304" charset="0"/>
              </a:rPr>
              <a:t>加速  ____________(</a:t>
            </a:r>
            <a:r>
              <a:rPr lang="zh-CN" altLang="en-US" sz="2800">
                <a:latin typeface="Times New Roman" panose="02020603050405020304" charset="0"/>
                <a:ea typeface="宋体" panose="02010600030101010101" pitchFamily="2" charset="-122"/>
                <a:cs typeface="Times New Roman" panose="02020603050405020304" charset="0"/>
                <a:sym typeface="+mn-ea"/>
              </a:rPr>
              <a:t> vt)</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zh-CN" altLang="en-US" sz="2800">
                <a:latin typeface="Times New Roman" panose="02020603050405020304" charset="0"/>
                <a:ea typeface="宋体" panose="02010600030101010101" pitchFamily="2" charset="-122"/>
                <a:cs typeface="Times New Roman" panose="02020603050405020304" charset="0"/>
                <a:sym typeface="+mn-ea"/>
              </a:rPr>
              <a:t>              ____________(短语)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3</a:t>
            </a:r>
            <a:r>
              <a:rPr lang="zh-CN" altLang="en-US" sz="2800">
                <a:latin typeface="Times New Roman" panose="02020603050405020304" charset="0"/>
                <a:ea typeface="宋体" panose="02010600030101010101" pitchFamily="2" charset="-122"/>
                <a:cs typeface="Times New Roman" panose="02020603050405020304" charset="0"/>
                <a:sym typeface="+mn-ea"/>
              </a:rPr>
              <a:t>. 我全速往前冲。</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I dashed forward ___________________.</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zh-CN" altLang="en-US" sz="2800" b="0">
                <a:latin typeface="Times New Roman" panose="02020603050405020304" charset="0"/>
                <a:ea typeface="宋体" panose="02010600030101010101" pitchFamily="2" charset="-122"/>
                <a:cs typeface="Times New Roman" panose="02020603050405020304" charset="0"/>
              </a:rPr>
              <a:t>  </a:t>
            </a:r>
            <a:r>
              <a:rPr lang="en-US" altLang="zh-CN" sz="2800" b="0">
                <a:latin typeface="Times New Roman" panose="02020603050405020304" charset="0"/>
                <a:ea typeface="宋体" panose="02010600030101010101" pitchFamily="2" charset="-122"/>
                <a:cs typeface="Times New Roman" panose="02020603050405020304" charset="0"/>
              </a:rPr>
              <a:t>4</a:t>
            </a:r>
            <a:r>
              <a:rPr lang="zh-CN" altLang="en-US" sz="2800" b="0">
                <a:latin typeface="Times New Roman" panose="02020603050405020304" charset="0"/>
                <a:ea typeface="宋体" panose="02010600030101010101" pitchFamily="2" charset="-122"/>
                <a:cs typeface="Times New Roman" panose="02020603050405020304" charset="0"/>
              </a:rPr>
              <a:t>. 我以惊人的速度向终点冲去。</a:t>
            </a:r>
            <a:endParaRPr lang="zh-CN" altLang="en-US"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I charged towards the finish line ________________.</a:t>
            </a:r>
            <a:endParaRPr lang="zh-CN" altLang="en-US"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a:latin typeface="Times New Roman" panose="02020603050405020304" charset="0"/>
                <a:ea typeface="宋体" panose="02010600030101010101" pitchFamily="2" charset="-122"/>
                <a:cs typeface="Times New Roman" panose="02020603050405020304" charset="0"/>
                <a:sym typeface="+mn-ea"/>
              </a:rPr>
              <a:t>  5</a:t>
            </a:r>
            <a:r>
              <a:rPr lang="zh-CN" altLang="en-US" sz="2800">
                <a:latin typeface="Times New Roman" panose="02020603050405020304" charset="0"/>
                <a:ea typeface="宋体" panose="02010600030101010101" pitchFamily="2" charset="-122"/>
                <a:cs typeface="Times New Roman" panose="02020603050405020304" charset="0"/>
                <a:sym typeface="+mn-ea"/>
              </a:rPr>
              <a:t>. 我以闪电般的速度向终点冲去。(比喻)</a:t>
            </a:r>
            <a:endParaRPr lang="zh-CN" altLang="en-US"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I darted toward the finish line ___________________.</a:t>
            </a:r>
            <a:r>
              <a:rPr lang="zh-CN" altLang="en-US" sz="2800" b="0">
                <a:latin typeface="Times New Roman" panose="02020603050405020304" charset="0"/>
                <a:ea typeface="宋体" panose="02010600030101010101" pitchFamily="2" charset="-122"/>
                <a:cs typeface="Times New Roman" panose="02020603050405020304" charset="0"/>
              </a:rPr>
              <a:t>   </a:t>
            </a:r>
            <a:r>
              <a:rPr lang="en-US" altLang="zh-CN" sz="2800" b="0">
                <a:latin typeface="Times New Roman" panose="02020603050405020304" charset="0"/>
                <a:ea typeface="宋体" panose="02010600030101010101" pitchFamily="2" charset="-122"/>
                <a:cs typeface="Times New Roman" panose="02020603050405020304" charset="0"/>
              </a:rPr>
              <a:t>I ...________________(</a:t>
            </a:r>
            <a:r>
              <a:rPr lang="zh-CN" altLang="en-US" sz="2800" b="0">
                <a:latin typeface="Times New Roman" panose="02020603050405020304" charset="0"/>
                <a:ea typeface="宋体" panose="02010600030101010101" pitchFamily="2" charset="-122"/>
                <a:cs typeface="Times New Roman" panose="02020603050405020304" charset="0"/>
              </a:rPr>
              <a:t>像箭般</a:t>
            </a:r>
            <a:r>
              <a:rPr lang="en-US" altLang="zh-CN" sz="2800" b="0">
                <a:latin typeface="Times New Roman" panose="02020603050405020304" charset="0"/>
                <a:ea typeface="宋体" panose="02010600030101010101" pitchFamily="2" charset="-122"/>
                <a:cs typeface="Times New Roman" panose="02020603050405020304" charset="0"/>
              </a:rPr>
              <a:t>)</a:t>
            </a:r>
            <a:endParaRPr lang="zh-CN" altLang="en-US" sz="2800" b="0">
              <a:latin typeface="Times New Roman" panose="02020603050405020304" charset="0"/>
              <a:ea typeface="宋体" panose="02010600030101010101" pitchFamily="2" charset="-122"/>
              <a:cs typeface="Times New Roman" panose="02020603050405020304" charset="0"/>
            </a:endParaRPr>
          </a:p>
          <a:p>
            <a:pPr marL="266700" indent="-266700"/>
            <a:r>
              <a:rPr lang="zh-CN" altLang="en-US" sz="2800" b="0">
                <a:latin typeface="Times New Roman" panose="02020603050405020304" charset="0"/>
                <a:ea typeface="宋体" panose="02010600030101010101" pitchFamily="2" charset="-122"/>
                <a:cs typeface="Times New Roman" panose="02020603050405020304" charset="0"/>
              </a:rPr>
              <a:t>      </a:t>
            </a:r>
            <a:r>
              <a:rPr lang="en-US" altLang="zh-CN" sz="2800" b="0">
                <a:latin typeface="Times New Roman" panose="02020603050405020304" charset="0"/>
                <a:ea typeface="宋体" panose="02010600030101010101" pitchFamily="2" charset="-122"/>
                <a:cs typeface="Times New Roman" panose="02020603050405020304" charset="0"/>
              </a:rPr>
              <a:t>I..._________________(</a:t>
            </a:r>
            <a:r>
              <a:rPr lang="zh-CN" altLang="en-US" sz="2800" b="0">
                <a:latin typeface="Times New Roman" panose="02020603050405020304" charset="0"/>
                <a:ea typeface="宋体" panose="02010600030101010101" pitchFamily="2" charset="-122"/>
                <a:cs typeface="Times New Roman" panose="02020603050405020304" charset="0"/>
              </a:rPr>
              <a:t>像正在加速的火车般</a:t>
            </a:r>
            <a:r>
              <a:rPr lang="en-US" altLang="zh-CN" sz="2800" b="0">
                <a:latin typeface="Times New Roman" panose="02020603050405020304" charset="0"/>
                <a:ea typeface="宋体" panose="02010600030101010101" pitchFamily="2" charset="-122"/>
                <a:cs typeface="Times New Roman" panose="02020603050405020304" charset="0"/>
              </a:rPr>
              <a:t>)</a:t>
            </a:r>
            <a:endParaRPr lang="zh-CN" altLang="en-US"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6. I ran as fast as my legs could carry me.</a:t>
            </a:r>
            <a:endParaRPr lang="en-US" altLang="zh-CN"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__________________________________</a:t>
            </a:r>
            <a:endParaRPr lang="en-US" altLang="zh-CN"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12520" y="147955"/>
            <a:ext cx="4580890" cy="645160"/>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比赛中坚持和努力</a:t>
            </a:r>
            <a:endParaRPr lang="zh-CN" sz="3600" b="1" spc="6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605655" y="1363345"/>
            <a:ext cx="2097405" cy="583565"/>
          </a:xfrm>
          <a:prstGeom prst="rect">
            <a:avLst/>
          </a:prstGeom>
          <a:noFill/>
        </p:spPr>
        <p:txBody>
          <a:bodyPr wrap="square" rtlCol="0">
            <a:spAutoFit/>
          </a:bodyPr>
          <a:p>
            <a:r>
              <a:rPr lang="en-US" altLang="zh-CN" sz="3200">
                <a:solidFill>
                  <a:srgbClr val="FF0000"/>
                </a:solidFill>
              </a:rPr>
              <a:t>accelerate</a:t>
            </a:r>
            <a:endParaRPr lang="en-US" altLang="zh-CN" sz="3200">
              <a:solidFill>
                <a:srgbClr val="FF0000"/>
              </a:solidFill>
            </a:endParaRPr>
          </a:p>
        </p:txBody>
      </p:sp>
      <p:sp>
        <p:nvSpPr>
          <p:cNvPr id="5" name="文本框 4"/>
          <p:cNvSpPr txBox="1"/>
          <p:nvPr/>
        </p:nvSpPr>
        <p:spPr>
          <a:xfrm>
            <a:off x="4448810" y="1819275"/>
            <a:ext cx="6518910" cy="583565"/>
          </a:xfrm>
          <a:prstGeom prst="rect">
            <a:avLst/>
          </a:prstGeom>
          <a:noFill/>
        </p:spPr>
        <p:txBody>
          <a:bodyPr wrap="square" rtlCol="0">
            <a:spAutoFit/>
          </a:bodyPr>
          <a:p>
            <a:r>
              <a:rPr lang="en-US" altLang="zh-CN" sz="3200">
                <a:solidFill>
                  <a:srgbClr val="FF0000"/>
                </a:solidFill>
              </a:rPr>
              <a:t>speed up/           pick up speed</a:t>
            </a:r>
            <a:endParaRPr lang="en-US" altLang="zh-CN" sz="3200">
              <a:solidFill>
                <a:srgbClr val="FF0000"/>
              </a:solidFill>
            </a:endParaRPr>
          </a:p>
        </p:txBody>
      </p:sp>
      <p:sp>
        <p:nvSpPr>
          <p:cNvPr id="6" name="文本框 5"/>
          <p:cNvSpPr txBox="1"/>
          <p:nvPr/>
        </p:nvSpPr>
        <p:spPr>
          <a:xfrm>
            <a:off x="6177280" y="2626360"/>
            <a:ext cx="3061335" cy="583565"/>
          </a:xfrm>
          <a:prstGeom prst="rect">
            <a:avLst/>
          </a:prstGeom>
          <a:noFill/>
        </p:spPr>
        <p:txBody>
          <a:bodyPr wrap="none" rtlCol="0" anchor="t">
            <a:spAutoFit/>
          </a:bodyPr>
          <a:p>
            <a:r>
              <a:rPr lang="en-US" altLang="zh-CN" sz="3200">
                <a:solidFill>
                  <a:srgbClr val="FF0000"/>
                </a:solidFill>
                <a:sym typeface="+mn-ea"/>
              </a:rPr>
              <a:t>at top/full speed</a:t>
            </a:r>
            <a:endParaRPr lang="en-US" altLang="zh-CN" sz="3200">
              <a:solidFill>
                <a:srgbClr val="FF0000"/>
              </a:solidFill>
            </a:endParaRPr>
          </a:p>
        </p:txBody>
      </p:sp>
      <p:sp>
        <p:nvSpPr>
          <p:cNvPr id="7" name="文本框 6"/>
          <p:cNvSpPr txBox="1"/>
          <p:nvPr/>
        </p:nvSpPr>
        <p:spPr>
          <a:xfrm>
            <a:off x="8143875" y="3433445"/>
            <a:ext cx="3809365" cy="583565"/>
          </a:xfrm>
          <a:prstGeom prst="rect">
            <a:avLst/>
          </a:prstGeom>
          <a:noFill/>
        </p:spPr>
        <p:txBody>
          <a:bodyPr wrap="none" rtlCol="0" anchor="t">
            <a:spAutoFit/>
          </a:bodyPr>
          <a:p>
            <a:r>
              <a:rPr lang="en-US" altLang="zh-CN" sz="3200">
                <a:solidFill>
                  <a:srgbClr val="FF0000"/>
                </a:solidFill>
                <a:sym typeface="+mn-ea"/>
              </a:rPr>
              <a:t>at an amazing speed</a:t>
            </a:r>
            <a:endParaRPr lang="en-US" altLang="zh-CN" sz="3200">
              <a:solidFill>
                <a:srgbClr val="FF0000"/>
              </a:solidFill>
            </a:endParaRPr>
          </a:p>
        </p:txBody>
      </p:sp>
      <p:sp>
        <p:nvSpPr>
          <p:cNvPr id="11" name="文本框 10"/>
          <p:cNvSpPr txBox="1"/>
          <p:nvPr/>
        </p:nvSpPr>
        <p:spPr>
          <a:xfrm>
            <a:off x="7943850" y="4350385"/>
            <a:ext cx="3530600" cy="583565"/>
          </a:xfrm>
          <a:prstGeom prst="rect">
            <a:avLst/>
          </a:prstGeom>
          <a:noFill/>
        </p:spPr>
        <p:txBody>
          <a:bodyPr wrap="none" rtlCol="0" anchor="t">
            <a:spAutoFit/>
          </a:bodyPr>
          <a:p>
            <a:pPr algn="l"/>
            <a:r>
              <a:rPr lang="en-US" altLang="zh-CN" sz="3200">
                <a:solidFill>
                  <a:srgbClr val="FF0000"/>
                </a:solidFill>
                <a:sym typeface="+mn-ea"/>
              </a:rPr>
              <a:t> in lightning speed </a:t>
            </a:r>
            <a:endParaRPr lang="en-US" altLang="zh-CN" sz="3200">
              <a:solidFill>
                <a:srgbClr val="FF0000"/>
              </a:solidFill>
            </a:endParaRPr>
          </a:p>
        </p:txBody>
      </p:sp>
      <p:sp>
        <p:nvSpPr>
          <p:cNvPr id="12" name="文本框 11"/>
          <p:cNvSpPr txBox="1"/>
          <p:nvPr/>
        </p:nvSpPr>
        <p:spPr>
          <a:xfrm>
            <a:off x="4123690" y="4824095"/>
            <a:ext cx="2579370" cy="583565"/>
          </a:xfrm>
          <a:prstGeom prst="rect">
            <a:avLst/>
          </a:prstGeom>
          <a:noFill/>
        </p:spPr>
        <p:txBody>
          <a:bodyPr wrap="none" rtlCol="0" anchor="t">
            <a:spAutoFit/>
          </a:bodyPr>
          <a:p>
            <a:r>
              <a:rPr lang="en-US">
                <a:latin typeface="Times New Roman" panose="02020603050405020304" charset="0"/>
                <a:ea typeface="宋体" panose="02010600030101010101" pitchFamily="2" charset="-122"/>
                <a:cs typeface="Times New Roman" panose="02020603050405020304" charset="0"/>
                <a:sym typeface="+mn-ea"/>
              </a:rPr>
              <a:t> </a:t>
            </a:r>
            <a:r>
              <a:rPr lang="en-US" altLang="zh-CN" sz="3200">
                <a:solidFill>
                  <a:srgbClr val="FF0000"/>
                </a:solidFill>
                <a:sym typeface="+mn-ea"/>
              </a:rPr>
              <a:t>like an arrow </a:t>
            </a:r>
            <a:endParaRPr lang="en-US" altLang="zh-CN" sz="3200">
              <a:solidFill>
                <a:srgbClr val="FF0000"/>
              </a:solidFill>
            </a:endParaRPr>
          </a:p>
        </p:txBody>
      </p:sp>
      <p:sp>
        <p:nvSpPr>
          <p:cNvPr id="14" name="文本框 13"/>
          <p:cNvSpPr txBox="1"/>
          <p:nvPr/>
        </p:nvSpPr>
        <p:spPr>
          <a:xfrm>
            <a:off x="3956050" y="5200650"/>
            <a:ext cx="3843020" cy="583565"/>
          </a:xfrm>
          <a:prstGeom prst="rect">
            <a:avLst/>
          </a:prstGeom>
          <a:noFill/>
        </p:spPr>
        <p:txBody>
          <a:bodyPr wrap="none" rtlCol="0" anchor="t">
            <a:spAutoFit/>
          </a:bodyPr>
          <a:p>
            <a:pPr algn="l"/>
            <a:r>
              <a:rPr lang="en-US">
                <a:latin typeface="Times New Roman" panose="02020603050405020304" charset="0"/>
                <a:ea typeface="宋体" panose="02010600030101010101" pitchFamily="2" charset="-122"/>
                <a:cs typeface="Times New Roman" panose="02020603050405020304" charset="0"/>
                <a:sym typeface="+mn-ea"/>
              </a:rPr>
              <a:t> </a:t>
            </a:r>
            <a:r>
              <a:rPr lang="en-US" sz="3200">
                <a:latin typeface="Times New Roman" panose="02020603050405020304" charset="0"/>
                <a:ea typeface="宋体" panose="02010600030101010101" pitchFamily="2" charset="-122"/>
                <a:cs typeface="Times New Roman" panose="02020603050405020304" charset="0"/>
                <a:sym typeface="+mn-ea"/>
              </a:rPr>
              <a:t> </a:t>
            </a:r>
            <a:r>
              <a:rPr lang="en-US" altLang="zh-CN" sz="3200">
                <a:solidFill>
                  <a:srgbClr val="FF0000"/>
                </a:solidFill>
                <a:sym typeface="+mn-ea"/>
              </a:rPr>
              <a:t>like a speeding train</a:t>
            </a:r>
            <a:endParaRPr lang="en-US" altLang="zh-CN" sz="3200">
              <a:solidFill>
                <a:srgbClr val="FF0000"/>
              </a:solidFill>
            </a:endParaRPr>
          </a:p>
        </p:txBody>
      </p:sp>
      <p:sp>
        <p:nvSpPr>
          <p:cNvPr id="17" name="文本框 16"/>
          <p:cNvSpPr txBox="1"/>
          <p:nvPr/>
        </p:nvSpPr>
        <p:spPr>
          <a:xfrm>
            <a:off x="3837940" y="6043295"/>
            <a:ext cx="2830830" cy="583565"/>
          </a:xfrm>
          <a:prstGeom prst="rect">
            <a:avLst/>
          </a:prstGeom>
          <a:noFill/>
        </p:spPr>
        <p:txBody>
          <a:bodyPr wrap="none" rtlCol="0" anchor="t">
            <a:spAutoFit/>
          </a:bodyPr>
          <a:p>
            <a:pPr algn="l"/>
            <a:r>
              <a:rPr lang="en-US">
                <a:latin typeface="Times New Roman" panose="02020603050405020304" charset="0"/>
                <a:ea typeface="宋体" panose="02010600030101010101" pitchFamily="2" charset="-122"/>
                <a:cs typeface="Times New Roman" panose="02020603050405020304" charset="0"/>
                <a:sym typeface="+mn-ea"/>
              </a:rPr>
              <a:t> </a:t>
            </a:r>
            <a:r>
              <a:rPr lang="en-US" sz="3200">
                <a:latin typeface="Times New Roman" panose="02020603050405020304" charset="0"/>
                <a:ea typeface="宋体" panose="02010600030101010101" pitchFamily="2" charset="-122"/>
                <a:cs typeface="Times New Roman" panose="02020603050405020304" charset="0"/>
                <a:sym typeface="+mn-ea"/>
              </a:rPr>
              <a:t>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我飞快地跑着。</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P spid="7" grpId="0"/>
      <p:bldP spid="12" grpId="0"/>
      <p:bldP spid="14"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6" name="矩形 5"/>
          <p:cNvSpPr/>
          <p:nvPr/>
        </p:nvSpPr>
        <p:spPr>
          <a:xfrm>
            <a:off x="0" y="0"/>
            <a:ext cx="12192000" cy="6858000"/>
          </a:xfrm>
          <a:prstGeom prst="rect">
            <a:avLst/>
          </a:prstGeom>
          <a:gradFill>
            <a:gsLst>
              <a:gs pos="36000">
                <a:schemeClr val="accent1">
                  <a:lumMod val="5000"/>
                  <a:lumOff val="95000"/>
                </a:schemeClr>
              </a:gs>
              <a:gs pos="72000">
                <a:schemeClr val="bg1">
                  <a:alpha val="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8" name="组合 17"/>
          <p:cNvGrpSpPr/>
          <p:nvPr/>
        </p:nvGrpSpPr>
        <p:grpSpPr>
          <a:xfrm>
            <a:off x="4714569" y="1632145"/>
            <a:ext cx="7235825" cy="2325039"/>
            <a:chOff x="4141164" y="1315280"/>
            <a:chExt cx="7235825" cy="2325039"/>
          </a:xfrm>
        </p:grpSpPr>
        <p:sp>
          <p:nvSpPr>
            <p:cNvPr id="11" name="文本框 10"/>
            <p:cNvSpPr txBox="1"/>
            <p:nvPr/>
          </p:nvSpPr>
          <p:spPr>
            <a:xfrm>
              <a:off x="4141164" y="1315280"/>
              <a:ext cx="7235825" cy="1861185"/>
            </a:xfrm>
            <a:prstGeom prst="rect">
              <a:avLst/>
            </a:prstGeom>
            <a:noFill/>
          </p:spPr>
          <p:txBody>
            <a:bodyPr wrap="square" rtlCol="0">
              <a:spAutoFit/>
            </a:bodyPr>
            <a:lstStyle/>
            <a:p>
              <a:r>
                <a:rPr lang="zh-CN" altLang="en-US" sz="115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续写</a:t>
              </a:r>
              <a:r>
                <a:rPr lang="zh-CN" altLang="en-US" sz="6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之环湖赛跑</a:t>
              </a:r>
              <a:endParaRPr lang="zh-CN" altLang="en-US" sz="6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sp>
          <p:nvSpPr>
            <p:cNvPr id="17" name="文本框 16"/>
            <p:cNvSpPr txBox="1"/>
            <p:nvPr/>
          </p:nvSpPr>
          <p:spPr>
            <a:xfrm>
              <a:off x="10486741" y="2318249"/>
              <a:ext cx="309880" cy="1322070"/>
            </a:xfrm>
            <a:prstGeom prst="rect">
              <a:avLst/>
            </a:prstGeom>
            <a:noFill/>
          </p:spPr>
          <p:txBody>
            <a:bodyPr wrap="none" rtlCol="0">
              <a:spAutoFit/>
            </a:bodyPr>
            <a:lstStyle/>
            <a:p>
              <a:endPar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grpSp>
      <p:sp>
        <p:nvSpPr>
          <p:cNvPr id="20" name="文本框 19"/>
          <p:cNvSpPr txBox="1"/>
          <p:nvPr/>
        </p:nvSpPr>
        <p:spPr>
          <a:xfrm>
            <a:off x="8405495" y="6017895"/>
            <a:ext cx="3545205" cy="42989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15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202109</a:t>
            </a:r>
            <a:r>
              <a:rPr kumimoji="0" lang="zh-CN" altLang="en-US" sz="2200" b="0" i="0" u="none" strike="noStrike" kern="1200" cap="none" spc="-15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浙江名校协作体</a:t>
            </a:r>
            <a:endParaRPr kumimoji="0" lang="zh-CN" altLang="en-US" sz="2200" b="0" i="0" u="none" strike="noStrike" kern="1200" cap="none" spc="-15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734" y="85090"/>
            <a:ext cx="4953965" cy="4953965"/>
          </a:xfrm>
          <a:prstGeom prst="rect">
            <a:avLst/>
          </a:prstGeom>
        </p:spPr>
      </p:pic>
      <p:sp>
        <p:nvSpPr>
          <p:cNvPr id="2" name="文本框 1"/>
          <p:cNvSpPr txBox="1"/>
          <p:nvPr/>
        </p:nvSpPr>
        <p:spPr>
          <a:xfrm>
            <a:off x="6996478" y="3493310"/>
            <a:ext cx="4653280" cy="583565"/>
          </a:xfrm>
          <a:prstGeom prst="rect">
            <a:avLst/>
          </a:prstGeom>
          <a:noFill/>
        </p:spPr>
        <p:txBody>
          <a:bodyPr wrap="none" rtlCol="0">
            <a:spAutoFit/>
          </a:bodyPr>
          <a:p>
            <a:r>
              <a:rPr lang="zh-CN" altLang="en-US" sz="32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续写中的学、思、辨、达</a:t>
            </a:r>
            <a:endParaRPr lang="zh-CN" altLang="en-US" sz="32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77800"/>
            <a:ext cx="5693410" cy="1111885"/>
            <a:chOff x="628" y="425"/>
            <a:chExt cx="8966" cy="1751"/>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628" y="425"/>
              <a:ext cx="1751" cy="1751"/>
            </a:xfrm>
            <a:prstGeom prst="rect">
              <a:avLst/>
            </a:prstGeom>
          </p:spPr>
        </p:pic>
        <p:sp>
          <p:nvSpPr>
            <p:cNvPr id="15" name="文本框 14"/>
            <p:cNvSpPr txBox="1"/>
            <p:nvPr/>
          </p:nvSpPr>
          <p:spPr>
            <a:xfrm>
              <a:off x="2380" y="938"/>
              <a:ext cx="7214" cy="1016"/>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比赛中坚持和努力</a:t>
              </a:r>
              <a:endParaRPr lang="zh-CN" sz="3600" b="1" spc="600" dirty="0">
                <a:solidFill>
                  <a:schemeClr val="bg1"/>
                </a:solidFill>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84" y="1819275"/>
            <a:ext cx="3275363" cy="4930140"/>
          </a:xfrm>
          <a:prstGeom prst="rect">
            <a:avLst/>
          </a:prstGeom>
        </p:spPr>
      </p:pic>
      <p:sp>
        <p:nvSpPr>
          <p:cNvPr id="100" name="文本框 99"/>
          <p:cNvSpPr txBox="1"/>
          <p:nvPr/>
        </p:nvSpPr>
        <p:spPr>
          <a:xfrm>
            <a:off x="2235835" y="979170"/>
            <a:ext cx="10251440" cy="5692775"/>
          </a:xfrm>
          <a:prstGeom prst="rect">
            <a:avLst/>
          </a:prstGeom>
          <a:noFill/>
          <a:ln w="9525">
            <a:noFill/>
          </a:ln>
        </p:spPr>
        <p:txBody>
          <a:bodyPr wrap="square">
            <a:spAutoFit/>
          </a:bodyPr>
          <a:p>
            <a:pPr marL="266700" indent="-266700"/>
            <a:r>
              <a:rPr lang="en-US" sz="2400" b="1">
                <a:latin typeface="Wingdings" panose="05000000000000000000" charset="0"/>
                <a:ea typeface="宋体" panose="02010600030101010101" pitchFamily="2" charset="-122"/>
              </a:rPr>
              <a:t>Ø</a:t>
            </a:r>
            <a:r>
              <a:rPr lang="en-US" sz="2800" b="1">
                <a:solidFill>
                  <a:srgbClr val="FF0000"/>
                </a:solidFill>
                <a:latin typeface="Wingdings" panose="05000000000000000000" charset="0"/>
                <a:ea typeface="宋体" panose="02010600030101010101" pitchFamily="2" charset="-122"/>
              </a:rPr>
              <a:t> </a:t>
            </a:r>
            <a:r>
              <a:rPr lang="zh-CN" altLang="en-US" sz="2800" b="1">
                <a:solidFill>
                  <a:srgbClr val="FF0000"/>
                </a:solidFill>
                <a:latin typeface="Wingdings" panose="05000000000000000000" charset="0"/>
                <a:ea typeface="宋体" panose="02010600030101010101" pitchFamily="2" charset="-122"/>
              </a:rPr>
              <a:t>坚持与努力</a:t>
            </a:r>
            <a:endParaRPr lang="en-US" sz="2800" b="0">
              <a:solidFill>
                <a:srgbClr val="C00000"/>
              </a:solidFill>
              <a:latin typeface="Times New Roman" panose="02020603050405020304" charset="0"/>
              <a:ea typeface="宋体" panose="02010600030101010101" pitchFamily="2" charset="-122"/>
              <a:cs typeface="Times New Roman" panose="02020603050405020304" charset="0"/>
            </a:endParaRPr>
          </a:p>
          <a:p>
            <a:pPr marL="266700" indent="-266700"/>
            <a:r>
              <a:rPr lang="zh-CN" altLang="en-US" sz="2800" b="0">
                <a:latin typeface="Times New Roman" panose="02020603050405020304" charset="0"/>
                <a:ea typeface="宋体" panose="02010600030101010101" pitchFamily="2" charset="-122"/>
                <a:cs typeface="Times New Roman" panose="02020603050405020304" charset="0"/>
              </a:rPr>
              <a:t>1. 咬紧牙关</a:t>
            </a:r>
            <a:r>
              <a:rPr lang="zh-CN" altLang="en-US" sz="2800">
                <a:latin typeface="Times New Roman" panose="02020603050405020304" charset="0"/>
                <a:ea typeface="宋体" panose="02010600030101010101" pitchFamily="2" charset="-122"/>
                <a:cs typeface="Times New Roman" panose="02020603050405020304" charset="0"/>
                <a:sym typeface="+mn-ea"/>
              </a:rPr>
              <a:t> _______</a:t>
            </a:r>
            <a:r>
              <a:rPr lang="en-US" altLang="zh-CN" sz="2800">
                <a:latin typeface="Times New Roman" panose="02020603050405020304" charset="0"/>
                <a:ea typeface="宋体" panose="02010600030101010101" pitchFamily="2" charset="-122"/>
                <a:cs typeface="Times New Roman" panose="02020603050405020304" charset="0"/>
                <a:sym typeface="+mn-ea"/>
              </a:rPr>
              <a:t>__</a:t>
            </a:r>
            <a:r>
              <a:rPr lang="zh-CN" altLang="en-US" sz="2800">
                <a:latin typeface="Times New Roman" panose="02020603050405020304" charset="0"/>
                <a:ea typeface="宋体" panose="02010600030101010101" pitchFamily="2" charset="-122"/>
                <a:cs typeface="Times New Roman" panose="02020603050405020304" charset="0"/>
                <a:sym typeface="+mn-ea"/>
              </a:rPr>
              <a:t>___</a:t>
            </a:r>
            <a:r>
              <a:rPr lang="en-US" altLang="zh-CN" sz="2800">
                <a:latin typeface="Times New Roman" panose="02020603050405020304" charset="0"/>
                <a:ea typeface="宋体" panose="02010600030101010101" pitchFamily="2" charset="-122"/>
                <a:cs typeface="Times New Roman" panose="02020603050405020304" charset="0"/>
                <a:sym typeface="+mn-ea"/>
              </a:rPr>
              <a:t>_____</a:t>
            </a:r>
            <a:r>
              <a:rPr lang="zh-CN" altLang="en-US" sz="2800">
                <a:latin typeface="Times New Roman" panose="02020603050405020304" charset="0"/>
                <a:ea typeface="宋体" panose="02010600030101010101" pitchFamily="2" charset="-122"/>
                <a:cs typeface="Times New Roman" panose="02020603050405020304" charset="0"/>
                <a:sym typeface="+mn-ea"/>
              </a:rPr>
              <a:t>__(短语)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zh-CN" altLang="en-US" sz="2800">
                <a:latin typeface="Times New Roman" panose="02020603050405020304" charset="0"/>
                <a:ea typeface="宋体" panose="02010600030101010101" pitchFamily="2" charset="-122"/>
                <a:cs typeface="Times New Roman" panose="02020603050405020304" charset="0"/>
                <a:sym typeface="+mn-ea"/>
              </a:rPr>
              <a:t>2. 拼尽全力</a:t>
            </a:r>
            <a:r>
              <a:rPr lang="en-US" altLang="zh-CN" sz="2800">
                <a:latin typeface="Times New Roman" panose="02020603050405020304" charset="0"/>
                <a:ea typeface="宋体" panose="02010600030101010101" pitchFamily="2" charset="-122"/>
                <a:cs typeface="Times New Roman" panose="02020603050405020304" charset="0"/>
                <a:sym typeface="+mn-ea"/>
              </a:rPr>
              <a:t> ___________________(</a:t>
            </a:r>
            <a:r>
              <a:rPr lang="zh-CN" altLang="en-US" sz="2800">
                <a:latin typeface="Times New Roman" panose="02020603050405020304" charset="0"/>
                <a:ea typeface="宋体" panose="02010600030101010101" pitchFamily="2" charset="-122"/>
                <a:cs typeface="Times New Roman" panose="02020603050405020304" charset="0"/>
                <a:sym typeface="+mn-ea"/>
              </a:rPr>
              <a:t>短语</a:t>
            </a:r>
            <a:r>
              <a:rPr lang="en-US" altLang="zh-CN" sz="2800">
                <a:latin typeface="Times New Roman" panose="02020603050405020304" charset="0"/>
                <a:ea typeface="宋体" panose="02010600030101010101" pitchFamily="2" charset="-122"/>
                <a:cs typeface="Times New Roman" panose="02020603050405020304" charset="0"/>
                <a:sym typeface="+mn-ea"/>
              </a:rPr>
              <a:t>)</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en-US" altLang="zh-CN" sz="2800">
                <a:latin typeface="Times New Roman" panose="02020603050405020304" charset="0"/>
                <a:ea typeface="宋体" panose="02010600030101010101" pitchFamily="2" charset="-122"/>
                <a:cs typeface="Times New Roman" panose="02020603050405020304" charset="0"/>
                <a:sym typeface="+mn-ea"/>
              </a:rPr>
              <a:t>3. </a:t>
            </a:r>
            <a:r>
              <a:rPr lang="zh-CN" altLang="en-US" sz="2800">
                <a:latin typeface="Times New Roman" panose="02020603050405020304" charset="0"/>
                <a:ea typeface="宋体" panose="02010600030101010101" pitchFamily="2" charset="-122"/>
                <a:cs typeface="Times New Roman" panose="02020603050405020304" charset="0"/>
                <a:sym typeface="+mn-ea"/>
              </a:rPr>
              <a:t>鼓起勇气</a:t>
            </a:r>
            <a:r>
              <a:rPr lang="en-US" altLang="zh-CN" sz="2800">
                <a:latin typeface="Times New Roman" panose="02020603050405020304" charset="0"/>
                <a:ea typeface="宋体" panose="02010600030101010101" pitchFamily="2" charset="-122"/>
                <a:cs typeface="Times New Roman" panose="02020603050405020304" charset="0"/>
                <a:sym typeface="+mn-ea"/>
              </a:rPr>
              <a:t> ___________________(</a:t>
            </a:r>
            <a:r>
              <a:rPr lang="zh-CN" altLang="en-US" sz="2800">
                <a:latin typeface="Times New Roman" panose="02020603050405020304" charset="0"/>
                <a:ea typeface="宋体" panose="02010600030101010101" pitchFamily="2" charset="-122"/>
                <a:cs typeface="Times New Roman" panose="02020603050405020304" charset="0"/>
                <a:sym typeface="+mn-ea"/>
              </a:rPr>
              <a:t>短语</a:t>
            </a:r>
            <a:r>
              <a:rPr lang="en-US" altLang="zh-CN" sz="2800">
                <a:latin typeface="Times New Roman" panose="02020603050405020304" charset="0"/>
                <a:ea typeface="宋体" panose="02010600030101010101" pitchFamily="2" charset="-122"/>
                <a:cs typeface="Times New Roman" panose="02020603050405020304" charset="0"/>
                <a:sym typeface="+mn-ea"/>
              </a:rPr>
              <a:t>)</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a:p>
            <a:pPr marL="266700" indent="-266700"/>
            <a:endParaRPr lang="en-US" altLang="zh-CN"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en-US" altLang="zh-CN" sz="2800">
                <a:latin typeface="Times New Roman" panose="02020603050405020304" charset="0"/>
                <a:ea typeface="宋体" panose="02010600030101010101" pitchFamily="2" charset="-122"/>
                <a:cs typeface="Times New Roman" panose="02020603050405020304" charset="0"/>
                <a:sym typeface="+mn-ea"/>
              </a:rPr>
              <a:t>4. </a:t>
            </a:r>
            <a:r>
              <a:rPr lang="zh-CN" altLang="en-US" sz="2800">
                <a:latin typeface="Times New Roman" panose="02020603050405020304" charset="0"/>
                <a:ea typeface="宋体" panose="02010600030101010101" pitchFamily="2" charset="-122"/>
                <a:cs typeface="Times New Roman" panose="02020603050405020304" charset="0"/>
                <a:sym typeface="+mn-ea"/>
              </a:rPr>
              <a:t>不遗余力做</a:t>
            </a:r>
            <a:r>
              <a:rPr lang="en-US" altLang="zh-CN" sz="2800">
                <a:latin typeface="Times New Roman" panose="02020603050405020304" charset="0"/>
                <a:ea typeface="宋体" panose="02010600030101010101" pitchFamily="2" charset="-122"/>
                <a:cs typeface="Times New Roman" panose="02020603050405020304" charset="0"/>
                <a:sym typeface="+mn-ea"/>
              </a:rPr>
              <a:t>__________________(</a:t>
            </a:r>
            <a:r>
              <a:rPr lang="zh-CN" altLang="en-US" sz="2800">
                <a:latin typeface="Times New Roman" panose="02020603050405020304" charset="0"/>
                <a:ea typeface="宋体" panose="02010600030101010101" pitchFamily="2" charset="-122"/>
                <a:cs typeface="Times New Roman" panose="02020603050405020304" charset="0"/>
                <a:sym typeface="+mn-ea"/>
              </a:rPr>
              <a:t>短语</a:t>
            </a:r>
            <a:r>
              <a:rPr lang="en-US" altLang="zh-CN" sz="2800">
                <a:latin typeface="Times New Roman" panose="02020603050405020304" charset="0"/>
                <a:ea typeface="宋体" panose="02010600030101010101" pitchFamily="2" charset="-122"/>
                <a:cs typeface="Times New Roman" panose="02020603050405020304" charset="0"/>
                <a:sym typeface="+mn-ea"/>
              </a:rPr>
              <a:t>)</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5. </a:t>
            </a:r>
            <a:r>
              <a:rPr lang="zh-CN" altLang="en-US" sz="2800">
                <a:latin typeface="Times New Roman" panose="02020603050405020304" charset="0"/>
                <a:ea typeface="宋体" panose="02010600030101010101" pitchFamily="2" charset="-122"/>
                <a:cs typeface="Times New Roman" panose="02020603050405020304" charset="0"/>
                <a:sym typeface="+mn-ea"/>
              </a:rPr>
              <a:t>My</a:t>
            </a:r>
            <a:r>
              <a:rPr lang="en-US" altLang="zh-CN" sz="2800">
                <a:latin typeface="Times New Roman" panose="02020603050405020304" charset="0"/>
                <a:ea typeface="宋体" panose="02010600030101010101" pitchFamily="2" charset="-122"/>
                <a:cs typeface="Times New Roman" panose="02020603050405020304" charset="0"/>
                <a:sym typeface="+mn-ea"/>
              </a:rPr>
              <a:t> throat was dry, </a:t>
            </a:r>
            <a:r>
              <a:rPr lang="zh-CN" altLang="en-US" sz="2800">
                <a:latin typeface="Times New Roman" panose="02020603050405020304" charset="0"/>
                <a:ea typeface="宋体" panose="02010600030101010101" pitchFamily="2" charset="-122"/>
                <a:cs typeface="Times New Roman" panose="02020603050405020304" charset="0"/>
                <a:sym typeface="+mn-ea"/>
              </a:rPr>
              <a:t> chest</a:t>
            </a:r>
            <a:r>
              <a:rPr lang="en-US" altLang="zh-CN" sz="2800">
                <a:latin typeface="Times New Roman" panose="02020603050405020304" charset="0"/>
                <a:ea typeface="宋体" panose="02010600030101010101" pitchFamily="2" charset="-122"/>
                <a:cs typeface="Times New Roman" panose="02020603050405020304" charset="0"/>
                <a:sym typeface="+mn-ea"/>
              </a:rPr>
              <a:t> was</a:t>
            </a:r>
            <a:r>
              <a:rPr lang="zh-CN" altLang="en-US" sz="2800">
                <a:latin typeface="Times New Roman" panose="02020603050405020304" charset="0"/>
                <a:ea typeface="宋体" panose="02010600030101010101" pitchFamily="2" charset="-122"/>
                <a:cs typeface="Times New Roman" panose="02020603050405020304" charset="0"/>
                <a:sym typeface="+mn-ea"/>
              </a:rPr>
              <a:t> burning</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 and I</a:t>
            </a:r>
            <a:r>
              <a:rPr lang="en-US" altLang="zh-CN" sz="2800">
                <a:latin typeface="Times New Roman" panose="02020603050405020304" charset="0"/>
                <a:ea typeface="宋体" panose="02010600030101010101" pitchFamily="2" charset="-122"/>
                <a:cs typeface="Times New Roman" panose="02020603050405020304" charset="0"/>
                <a:sym typeface="+mn-ea"/>
              </a:rPr>
              <a:t> was</a:t>
            </a: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____________</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喘气</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but I didn't stop.</a:t>
            </a:r>
            <a:endParaRPr lang="en-US" altLang="zh-CN"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6. </a:t>
            </a:r>
            <a:r>
              <a:rPr lang="en-US" altLang="zh-CN" sz="2800">
                <a:latin typeface="Times New Roman" panose="02020603050405020304" charset="0"/>
                <a:ea typeface="宋体" panose="02010600030101010101" pitchFamily="2" charset="-122"/>
                <a:cs typeface="Times New Roman" panose="02020603050405020304" charset="0"/>
                <a:sym typeface="+mn-ea"/>
              </a:rPr>
              <a:t>Tough __________________(</a:t>
            </a:r>
            <a:r>
              <a:rPr lang="zh-CN" altLang="en-US" sz="2800">
                <a:latin typeface="Times New Roman" panose="02020603050405020304" charset="0"/>
                <a:ea typeface="宋体" panose="02010600030101010101" pitchFamily="2" charset="-122"/>
                <a:cs typeface="Times New Roman" panose="02020603050405020304" charset="0"/>
                <a:sym typeface="+mn-ea"/>
              </a:rPr>
              <a:t>气喘吁吁</a:t>
            </a:r>
            <a:r>
              <a:rPr lang="en-US" altLang="zh-CN" sz="2800">
                <a:latin typeface="Times New Roman" panose="02020603050405020304" charset="0"/>
                <a:ea typeface="宋体" panose="02010600030101010101" pitchFamily="2" charset="-122"/>
                <a:cs typeface="Times New Roman" panose="02020603050405020304" charset="0"/>
                <a:sym typeface="+mn-ea"/>
              </a:rPr>
              <a:t>), I pushed on.(</a:t>
            </a:r>
            <a:r>
              <a:rPr lang="zh-CN" altLang="en-US" sz="2800">
                <a:latin typeface="Times New Roman" panose="02020603050405020304" charset="0"/>
                <a:ea typeface="宋体" panose="02010600030101010101" pitchFamily="2" charset="-122"/>
                <a:cs typeface="Times New Roman" panose="02020603050405020304" charset="0"/>
                <a:sym typeface="+mn-ea"/>
              </a:rPr>
              <a:t>非谓语</a:t>
            </a:r>
            <a:r>
              <a:rPr lang="en-US" altLang="zh-CN" sz="2800">
                <a:latin typeface="Times New Roman" panose="02020603050405020304" charset="0"/>
                <a:ea typeface="宋体" panose="02010600030101010101" pitchFamily="2" charset="-122"/>
                <a:cs typeface="Times New Roman" panose="02020603050405020304" charset="0"/>
                <a:sym typeface="+mn-ea"/>
              </a:rPr>
              <a:t>)</a:t>
            </a:r>
            <a:endParaRPr lang="en-US" altLang="zh-CN"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7. The last few miles was a blur. But ____________(</a:t>
            </a:r>
            <a:r>
              <a:rPr lang="zh-CN" altLang="en-US" sz="2800" b="0">
                <a:latin typeface="Times New Roman" panose="02020603050405020304" charset="0"/>
                <a:ea typeface="宋体" panose="02010600030101010101" pitchFamily="2" charset="-122"/>
                <a:cs typeface="Times New Roman" panose="02020603050405020304" charset="0"/>
              </a:rPr>
              <a:t>倒装</a:t>
            </a:r>
            <a:r>
              <a:rPr lang="en-US" altLang="zh-CN" sz="2800" b="0">
                <a:latin typeface="Times New Roman" panose="02020603050405020304" charset="0"/>
                <a:ea typeface="宋体" panose="02010600030101010101" pitchFamily="2" charset="-122"/>
                <a:cs typeface="Times New Roman" panose="02020603050405020304" charset="0"/>
              </a:rPr>
              <a:t>)</a:t>
            </a:r>
            <a:endParaRPr lang="en-US" altLang="zh-CN"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a:t>
            </a:r>
            <a:r>
              <a:rPr lang="zh-CN" altLang="en-US" sz="2800" b="0">
                <a:latin typeface="Times New Roman" panose="02020603050405020304" charset="0"/>
                <a:ea typeface="宋体" panose="02010600030101010101" pitchFamily="2" charset="-122"/>
                <a:cs typeface="Times New Roman" panose="02020603050405020304" charset="0"/>
              </a:rPr>
              <a:t>最后几公里我感觉一片模糊，但我一直跑着。</a:t>
            </a:r>
            <a:endParaRPr lang="zh-CN" altLang="en-US"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8. </a:t>
            </a:r>
            <a:r>
              <a:rPr lang="zh-CN" altLang="en-US" sz="2800" b="0">
                <a:latin typeface="Times New Roman" panose="02020603050405020304" charset="0"/>
                <a:ea typeface="宋体" panose="02010600030101010101" pitchFamily="2" charset="-122"/>
                <a:cs typeface="Times New Roman" panose="02020603050405020304" charset="0"/>
              </a:rPr>
              <a:t>我深吸一口气，大喊一声，往前冲去。</a:t>
            </a:r>
            <a:r>
              <a:rPr lang="en-US" altLang="zh-CN" sz="2800" b="0">
                <a:latin typeface="Times New Roman" panose="02020603050405020304" charset="0"/>
                <a:ea typeface="宋体" panose="02010600030101010101" pitchFamily="2" charset="-122"/>
                <a:cs typeface="Times New Roman" panose="02020603050405020304" charset="0"/>
              </a:rPr>
              <a:t>(</a:t>
            </a:r>
            <a:r>
              <a:rPr lang="zh-CN" altLang="en-US" sz="2800" b="0">
                <a:latin typeface="Times New Roman" panose="02020603050405020304" charset="0"/>
                <a:ea typeface="宋体" panose="02010600030101010101" pitchFamily="2" charset="-122"/>
                <a:cs typeface="Times New Roman" panose="02020603050405020304" charset="0"/>
              </a:rPr>
              <a:t>三连动</a:t>
            </a:r>
            <a:r>
              <a:rPr lang="en-US" altLang="zh-CN" sz="2800" b="0">
                <a:latin typeface="Times New Roman" panose="02020603050405020304" charset="0"/>
                <a:ea typeface="宋体" panose="02010600030101010101" pitchFamily="2" charset="-122"/>
                <a:cs typeface="Times New Roman" panose="02020603050405020304" charset="0"/>
              </a:rPr>
              <a:t>)</a:t>
            </a:r>
            <a:endParaRPr lang="zh-CN" altLang="en-US"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I ______________, _____________ and _______________.</a:t>
            </a:r>
            <a:endParaRPr lang="en-US" altLang="zh-CN" sz="2800" b="0">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3666490" y="4363720"/>
            <a:ext cx="2981325" cy="521970"/>
          </a:xfrm>
          <a:prstGeom prst="rect">
            <a:avLst/>
          </a:prstGeom>
          <a:noFill/>
        </p:spPr>
        <p:txBody>
          <a:bodyPr wrap="none" rtlCol="0" anchor="t">
            <a:spAutoFit/>
          </a:bodyPr>
          <a:p>
            <a:pPr marL="266700" indent="-266700"/>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puffing and panting</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4215130" y="2256155"/>
            <a:ext cx="8272145" cy="953135"/>
          </a:xfrm>
          <a:prstGeom prst="rect">
            <a:avLst/>
          </a:prstGeom>
          <a:noFill/>
        </p:spPr>
        <p:txBody>
          <a:bodyPr wrap="square" rtlCol="0" anchor="t">
            <a:spAutoFit/>
          </a:bodyPr>
          <a:p>
            <a:pPr marL="266700" indent="-266700"/>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work up my courage/             summon up my courage</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a:p>
            <a:pPr marL="266700" indent="-266700"/>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/pluck up my courage/muster up my courage</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4347210" y="1869440"/>
            <a:ext cx="3019425" cy="521970"/>
          </a:xfrm>
          <a:prstGeom prst="rect">
            <a:avLst/>
          </a:prstGeom>
          <a:noFill/>
        </p:spPr>
        <p:txBody>
          <a:bodyPr wrap="none" rtlCol="0" anchor="t">
            <a:spAutoFit/>
          </a:bodyPr>
          <a:p>
            <a:pPr marL="266700" indent="-266700"/>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with all one’s might</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4324350" y="1392555"/>
            <a:ext cx="2938780" cy="521970"/>
          </a:xfrm>
          <a:prstGeom prst="rect">
            <a:avLst/>
          </a:prstGeom>
          <a:noFill/>
        </p:spPr>
        <p:txBody>
          <a:bodyPr wrap="none" rtlCol="0" anchor="t">
            <a:spAutoFit/>
          </a:bodyPr>
          <a:p>
            <a:pPr marL="266700" indent="-266700"/>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grit one’s teeth (-tt)</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4324350" y="3168015"/>
            <a:ext cx="3563620" cy="521970"/>
          </a:xfrm>
          <a:prstGeom prst="rect">
            <a:avLst/>
          </a:prstGeom>
          <a:noFill/>
        </p:spPr>
        <p:txBody>
          <a:bodyPr wrap="none" rtlCol="0" anchor="t">
            <a:spAutoFit/>
          </a:bodyPr>
          <a:p>
            <a:pPr marL="266700" indent="-266700"/>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spare no effort to do sth</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3" name="文本框 12"/>
          <p:cNvSpPr txBox="1"/>
          <p:nvPr/>
        </p:nvSpPr>
        <p:spPr>
          <a:xfrm>
            <a:off x="7828915" y="4772660"/>
            <a:ext cx="1288415" cy="521970"/>
          </a:xfrm>
          <a:prstGeom prst="rect">
            <a:avLst/>
          </a:prstGeom>
          <a:noFill/>
        </p:spPr>
        <p:txBody>
          <a:bodyPr wrap="none" rtlCol="0" anchor="t">
            <a:spAutoFit/>
          </a:bodyPr>
          <a:p>
            <a:pPr marL="266700" indent="-266700"/>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on I ran</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9615805" y="3550920"/>
            <a:ext cx="2871470" cy="521970"/>
          </a:xfrm>
          <a:prstGeom prst="rect">
            <a:avLst/>
          </a:prstGeom>
          <a:noFill/>
        </p:spPr>
        <p:txBody>
          <a:bodyPr wrap="square" rtlCol="0">
            <a:spAutoFit/>
          </a:bodyPr>
          <a:p>
            <a:pPr marL="266700" indent="-266700"/>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gasping for breath</a:t>
            </a:r>
            <a:endParaRPr lang="en-US" altLang="zh-CN" sz="2800" b="0">
              <a:latin typeface="Times New Roman" panose="02020603050405020304" charset="0"/>
              <a:ea typeface="宋体" panose="02010600030101010101" pitchFamily="2" charset="-122"/>
              <a:cs typeface="Times New Roman" panose="02020603050405020304" charset="0"/>
            </a:endParaRPr>
          </a:p>
        </p:txBody>
      </p:sp>
      <p:sp>
        <p:nvSpPr>
          <p:cNvPr id="17" name="文本框 16"/>
          <p:cNvSpPr txBox="1"/>
          <p:nvPr/>
        </p:nvSpPr>
        <p:spPr>
          <a:xfrm>
            <a:off x="2645410" y="6064885"/>
            <a:ext cx="9432290" cy="521970"/>
          </a:xfrm>
          <a:prstGeom prst="rect">
            <a:avLst/>
          </a:prstGeom>
          <a:noFill/>
          <a:ln w="9525">
            <a:noFill/>
          </a:ln>
        </p:spPr>
        <p:txBody>
          <a:bodyPr wrap="square">
            <a:spAutoFit/>
          </a:bodyPr>
          <a:p>
            <a:pPr indent="0"/>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rPr>
              <a:t>took a deep breath   let out a shout         sprinted forward</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7" grpId="0"/>
      <p:bldP spid="11" grpId="0"/>
      <p:bldP spid="14" grpId="0"/>
      <p:bldP spid="6" grpId="0"/>
      <p:bldP spid="13"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0" y="-177800"/>
            <a:ext cx="1111885" cy="1111885"/>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84" y="1819275"/>
            <a:ext cx="3275363" cy="4930140"/>
          </a:xfrm>
          <a:prstGeom prst="rect">
            <a:avLst/>
          </a:prstGeom>
        </p:spPr>
      </p:pic>
      <p:sp>
        <p:nvSpPr>
          <p:cNvPr id="2" name="文本框 1"/>
          <p:cNvSpPr txBox="1"/>
          <p:nvPr/>
        </p:nvSpPr>
        <p:spPr>
          <a:xfrm>
            <a:off x="2485390" y="1094740"/>
            <a:ext cx="7252970" cy="583565"/>
          </a:xfrm>
          <a:prstGeom prst="rect">
            <a:avLst/>
          </a:prstGeom>
          <a:noFill/>
        </p:spPr>
        <p:txBody>
          <a:bodyPr wrap="square" rtlCol="0">
            <a:spAutoFit/>
          </a:bodyPr>
          <a:p>
            <a:r>
              <a:rPr lang="en-US" sz="3200"/>
              <a:t>9. </a:t>
            </a:r>
            <a:r>
              <a:rPr lang="zh-CN" altLang="en-US" sz="3200"/>
              <a:t>环境</a:t>
            </a:r>
            <a:r>
              <a:rPr lang="en-US" altLang="zh-CN" sz="3200"/>
              <a:t>+</a:t>
            </a:r>
            <a:r>
              <a:rPr lang="zh-CN" altLang="en-US" sz="3200"/>
              <a:t>身体的阻力也没使我放弃</a:t>
            </a:r>
            <a:endParaRPr lang="en-US" sz="3200"/>
          </a:p>
        </p:txBody>
      </p:sp>
      <p:sp>
        <p:nvSpPr>
          <p:cNvPr id="4" name="文本框 3"/>
          <p:cNvSpPr txBox="1"/>
          <p:nvPr/>
        </p:nvSpPr>
        <p:spPr>
          <a:xfrm>
            <a:off x="2256790" y="1819275"/>
            <a:ext cx="8783955" cy="3538220"/>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The scorching sun (</a:t>
            </a:r>
            <a:r>
              <a:rPr lang="zh-CN" altLang="en-US" sz="3200">
                <a:latin typeface="Times New Roman" panose="02020603050405020304" charset="0"/>
                <a:cs typeface="Times New Roman" panose="02020603050405020304" charset="0"/>
              </a:rPr>
              <a:t>炙热的太阳</a:t>
            </a:r>
            <a:r>
              <a:rPr lang="en-US" altLang="zh-CN" sz="3200">
                <a:latin typeface="Times New Roman" panose="02020603050405020304" charset="0"/>
                <a:cs typeface="Times New Roman" panose="02020603050405020304" charset="0"/>
              </a:rPr>
              <a:t>) _________ my face, and beads of sweats __________ my vision, I was nearly _______________, yet I ploughed on.</a:t>
            </a:r>
            <a:endParaRPr lang="en-US" altLang="zh-CN" sz="3200">
              <a:latin typeface="Times New Roman" panose="02020603050405020304" charset="0"/>
              <a:cs typeface="Times New Roman" panose="02020603050405020304" charset="0"/>
            </a:endParaRPr>
          </a:p>
          <a:p>
            <a:endParaRPr lang="zh-CN" altLang="en-US" sz="3200">
              <a:latin typeface="Times New Roman" panose="02020603050405020304" charset="0"/>
              <a:cs typeface="Times New Roman" panose="02020603050405020304" charset="0"/>
            </a:endParaRPr>
          </a:p>
          <a:p>
            <a:endParaRPr lang="zh-CN" altLang="en-US" sz="3200">
              <a:latin typeface="Times New Roman" panose="02020603050405020304" charset="0"/>
              <a:cs typeface="Times New Roman" panose="02020603050405020304" charset="0"/>
            </a:endParaRPr>
          </a:p>
          <a:p>
            <a:pPr marL="457200" indent="-457200">
              <a:buFont typeface="Wingdings" panose="05000000000000000000" charset="0"/>
              <a:buChar char="n"/>
            </a:pPr>
            <a:r>
              <a:rPr lang="en-US" altLang="zh-CN" sz="3200">
                <a:latin typeface="Times New Roman" panose="02020603050405020304" charset="0"/>
                <a:cs typeface="Times New Roman" panose="02020603050405020304" charset="0"/>
              </a:rPr>
              <a:t>plough on: to continue doing sth that is difficult or boring.</a:t>
            </a:r>
            <a:r>
              <a:rPr lang="zh-CN" altLang="en-US" sz="3200">
                <a:latin typeface="Times New Roman" panose="02020603050405020304" charset="0"/>
                <a:cs typeface="Times New Roman" panose="02020603050405020304" charset="0"/>
              </a:rPr>
              <a:t>坚持做某事；苦撑</a:t>
            </a:r>
            <a:endParaRPr lang="zh-CN" altLang="en-US" sz="3200">
              <a:latin typeface="Times New Roman" panose="02020603050405020304" charset="0"/>
              <a:cs typeface="Times New Roman" panose="02020603050405020304" charset="0"/>
            </a:endParaRPr>
          </a:p>
        </p:txBody>
      </p:sp>
      <p:sp>
        <p:nvSpPr>
          <p:cNvPr id="9" name="文本框 8"/>
          <p:cNvSpPr txBox="1"/>
          <p:nvPr/>
        </p:nvSpPr>
        <p:spPr>
          <a:xfrm>
            <a:off x="7981950" y="1819275"/>
            <a:ext cx="1289050" cy="583565"/>
          </a:xfrm>
          <a:prstGeom prst="rect">
            <a:avLst/>
          </a:prstGeom>
          <a:noFill/>
        </p:spPr>
        <p:txBody>
          <a:bodyPr wrap="none" rtlCol="0" anchor="t">
            <a:spAutoFit/>
          </a:bodyPr>
          <a:p>
            <a:pPr marL="266700" indent="-266700"/>
            <a:r>
              <a:rPr lang="en-US" altLang="zh-CN" sz="3200">
                <a:solidFill>
                  <a:srgbClr val="FF0000"/>
                </a:solidFill>
                <a:latin typeface="Times New Roman" panose="02020603050405020304" charset="0"/>
                <a:ea typeface="宋体" panose="02010600030101010101" pitchFamily="2" charset="-122"/>
                <a:cs typeface="Times New Roman" panose="02020603050405020304" charset="0"/>
                <a:sym typeface="+mn-ea"/>
              </a:rPr>
              <a:t>baking</a:t>
            </a:r>
            <a:endParaRPr lang="en-US" altLang="zh-CN" sz="32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6830695" y="2341245"/>
            <a:ext cx="1356360" cy="583565"/>
          </a:xfrm>
          <a:prstGeom prst="rect">
            <a:avLst/>
          </a:prstGeom>
          <a:noFill/>
        </p:spPr>
        <p:txBody>
          <a:bodyPr wrap="none" rtlCol="0" anchor="t">
            <a:spAutoFit/>
          </a:bodyPr>
          <a:p>
            <a:pPr marL="266700" indent="-266700"/>
            <a:r>
              <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rPr>
              <a:t>blur</a:t>
            </a:r>
            <a:r>
              <a:rPr lang="en-US" altLang="zh-CN" sz="3200">
                <a:solidFill>
                  <a:srgbClr val="FF0000"/>
                </a:solidFill>
                <a:latin typeface="Times New Roman" panose="02020603050405020304" charset="0"/>
                <a:ea typeface="宋体" panose="02010600030101010101" pitchFamily="2" charset="-122"/>
                <a:cs typeface="Times New Roman" panose="02020603050405020304" charset="0"/>
                <a:sym typeface="+mn-ea"/>
              </a:rPr>
              <a:t>red</a:t>
            </a:r>
            <a:endParaRPr lang="en-US" altLang="zh-CN" sz="32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4331970" y="2780665"/>
            <a:ext cx="1867535" cy="583565"/>
          </a:xfrm>
          <a:prstGeom prst="rect">
            <a:avLst/>
          </a:prstGeom>
          <a:noFill/>
        </p:spPr>
        <p:txBody>
          <a:bodyPr wrap="none" rtlCol="0" anchor="t">
            <a:spAutoFit/>
          </a:bodyPr>
          <a:p>
            <a:pPr marL="266700" indent="-266700"/>
            <a:r>
              <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rPr>
              <a:t>suffocate</a:t>
            </a:r>
            <a:r>
              <a:rPr lang="en-US" altLang="zh-CN" sz="3200">
                <a:solidFill>
                  <a:srgbClr val="FF0000"/>
                </a:solidFill>
                <a:latin typeface="Times New Roman" panose="02020603050405020304" charset="0"/>
                <a:ea typeface="宋体" panose="02010600030101010101" pitchFamily="2" charset="-122"/>
                <a:cs typeface="Times New Roman" panose="02020603050405020304" charset="0"/>
                <a:sym typeface="+mn-ea"/>
              </a:rPr>
              <a:t>d</a:t>
            </a:r>
            <a:endParaRPr lang="en-US" altLang="zh-CN" sz="32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1112520" y="147955"/>
            <a:ext cx="4580890" cy="645160"/>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比赛中坚持和努力</a:t>
            </a:r>
            <a:endParaRPr lang="zh-CN" sz="3600" b="1" spc="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77800"/>
            <a:ext cx="5855970" cy="1111885"/>
            <a:chOff x="628" y="425"/>
            <a:chExt cx="9222" cy="1751"/>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628" y="425"/>
              <a:ext cx="1751" cy="1751"/>
            </a:xfrm>
            <a:prstGeom prst="rect">
              <a:avLst/>
            </a:prstGeom>
          </p:spPr>
        </p:pic>
        <p:sp>
          <p:nvSpPr>
            <p:cNvPr id="15" name="文本框 14"/>
            <p:cNvSpPr txBox="1"/>
            <p:nvPr/>
          </p:nvSpPr>
          <p:spPr>
            <a:xfrm>
              <a:off x="2380" y="938"/>
              <a:ext cx="7470" cy="1016"/>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比赛后的如释重负</a:t>
              </a:r>
              <a:endParaRPr lang="zh-CN" altLang="en-US" sz="3600" b="1" spc="600" dirty="0">
                <a:solidFill>
                  <a:schemeClr val="bg1"/>
                </a:solidFill>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84" y="1819275"/>
            <a:ext cx="3275363" cy="4930140"/>
          </a:xfrm>
          <a:prstGeom prst="rect">
            <a:avLst/>
          </a:prstGeom>
        </p:spPr>
      </p:pic>
      <p:sp>
        <p:nvSpPr>
          <p:cNvPr id="2" name="文本框 1"/>
          <p:cNvSpPr txBox="1"/>
          <p:nvPr/>
        </p:nvSpPr>
        <p:spPr>
          <a:xfrm>
            <a:off x="2460625" y="1344930"/>
            <a:ext cx="9206865" cy="3723005"/>
          </a:xfrm>
          <a:prstGeom prst="rect">
            <a:avLst/>
          </a:prstGeom>
          <a:noFill/>
        </p:spPr>
        <p:txBody>
          <a:bodyPr wrap="square" rtlCol="0">
            <a:spAutoFit/>
          </a:bodyPr>
          <a:p>
            <a:r>
              <a:rPr lang="en-US" sz="3200"/>
              <a:t>1.</a:t>
            </a:r>
            <a:r>
              <a:rPr lang="zh-CN" altLang="en-US" sz="3200"/>
              <a:t>我如释重负地舒了一口气。</a:t>
            </a:r>
            <a:endParaRPr lang="zh-CN" altLang="en-US" sz="3200"/>
          </a:p>
          <a:p>
            <a:r>
              <a:rPr lang="zh-CN" altLang="en-US" sz="3200"/>
              <a:t> </a:t>
            </a:r>
            <a:r>
              <a:rPr lang="en-US" altLang="zh-CN" sz="3200"/>
              <a:t>  _______________________________________</a:t>
            </a:r>
            <a:endParaRPr lang="en-US" altLang="zh-CN" sz="3200"/>
          </a:p>
          <a:p>
            <a:r>
              <a:rPr lang="en-US" altLang="zh-CN" sz="3200"/>
              <a:t>  </a:t>
            </a:r>
            <a:endParaRPr lang="en-US" altLang="zh-CN" sz="3200"/>
          </a:p>
          <a:p>
            <a:endParaRPr lang="zh-CN" altLang="en-US" sz="2800">
              <a:sym typeface="+mn-ea"/>
            </a:endParaRPr>
          </a:p>
          <a:p>
            <a:endParaRPr lang="zh-CN" altLang="en-US" sz="2800">
              <a:sym typeface="+mn-ea"/>
            </a:endParaRPr>
          </a:p>
          <a:p>
            <a:endParaRPr lang="zh-CN" altLang="en-US" sz="2800">
              <a:sym typeface="+mn-ea"/>
            </a:endParaRPr>
          </a:p>
          <a:p>
            <a:endParaRPr lang="zh-CN" altLang="en-US" sz="2800">
              <a:sym typeface="+mn-ea"/>
            </a:endParaRPr>
          </a:p>
          <a:p>
            <a:endParaRPr lang="en-US" altLang="zh-CN" sz="2800">
              <a:sym typeface="+mn-ea"/>
            </a:endParaRPr>
          </a:p>
        </p:txBody>
      </p:sp>
      <p:sp>
        <p:nvSpPr>
          <p:cNvPr id="4" name="文本框 3"/>
          <p:cNvSpPr txBox="1"/>
          <p:nvPr/>
        </p:nvSpPr>
        <p:spPr>
          <a:xfrm>
            <a:off x="2291080" y="3347085"/>
            <a:ext cx="8082280" cy="1198880"/>
          </a:xfrm>
          <a:prstGeom prst="rect">
            <a:avLst/>
          </a:prstGeom>
          <a:noFill/>
        </p:spPr>
        <p:txBody>
          <a:bodyPr wrap="none" rtlCol="0" anchor="t">
            <a:spAutoFit/>
          </a:bodyPr>
          <a:p>
            <a:r>
              <a:rPr lang="en-US" sz="3600">
                <a:solidFill>
                  <a:srgbClr val="FF0000"/>
                </a:solidFill>
                <a:latin typeface="Times New Roman" panose="02020603050405020304" charset="0"/>
                <a:cs typeface="Times New Roman" panose="02020603050405020304" charset="0"/>
                <a:sym typeface="+mn-ea"/>
              </a:rPr>
              <a:t>A great sense of relief flooded over me.</a:t>
            </a:r>
            <a:endParaRPr lang="en-US" sz="3600">
              <a:solidFill>
                <a:srgbClr val="FF0000"/>
              </a:solidFill>
              <a:latin typeface="Times New Roman" panose="02020603050405020304" charset="0"/>
              <a:cs typeface="Times New Roman" panose="02020603050405020304" charset="0"/>
              <a:sym typeface="+mn-ea"/>
            </a:endParaRPr>
          </a:p>
          <a:p>
            <a:r>
              <a:rPr lang="en-US" sz="3600">
                <a:solidFill>
                  <a:srgbClr val="FF0000"/>
                </a:solidFill>
                <a:latin typeface="Times New Roman" panose="02020603050405020304" charset="0"/>
                <a:cs typeface="Times New Roman" panose="02020603050405020304" charset="0"/>
                <a:sym typeface="+mn-ea"/>
              </a:rPr>
              <a:t>                                    welled up inside me.</a:t>
            </a:r>
            <a:endParaRPr lang="en-US" sz="3600">
              <a:solidFill>
                <a:srgbClr val="FF0000"/>
              </a:solidFill>
              <a:latin typeface="Times New Roman" panose="02020603050405020304" charset="0"/>
              <a:cs typeface="Times New Roman" panose="02020603050405020304" charset="0"/>
              <a:sym typeface="+mn-ea"/>
            </a:endParaRPr>
          </a:p>
        </p:txBody>
      </p:sp>
      <p:sp>
        <p:nvSpPr>
          <p:cNvPr id="6" name="文本框 5"/>
          <p:cNvSpPr txBox="1"/>
          <p:nvPr/>
        </p:nvSpPr>
        <p:spPr>
          <a:xfrm>
            <a:off x="2717800" y="3528060"/>
            <a:ext cx="9126220" cy="583565"/>
          </a:xfrm>
          <a:prstGeom prst="rect">
            <a:avLst/>
          </a:prstGeom>
          <a:noFill/>
        </p:spPr>
        <p:txBody>
          <a:bodyPr wrap="none" rtlCol="0">
            <a:spAutoFit/>
          </a:bodyPr>
          <a:p>
            <a:pPr algn="l"/>
            <a:r>
              <a:rPr lang="en-US" altLang="zh-CN" sz="3200">
                <a:sym typeface="+mn-ea"/>
              </a:rPr>
              <a:t> _______________________________________</a:t>
            </a:r>
            <a:r>
              <a:rPr lang="en-US" sz="3200">
                <a:sym typeface="+mn-ea"/>
              </a:rPr>
              <a:t> </a:t>
            </a:r>
            <a:r>
              <a:rPr lang="zh-CN" altLang="en-US" sz="2800">
                <a:sym typeface="+mn-ea"/>
              </a:rPr>
              <a:t>（无灵主语）</a:t>
            </a:r>
            <a:endParaRPr lang="zh-CN" altLang="en-US" sz="2800">
              <a:sym typeface="+mn-ea"/>
            </a:endParaRPr>
          </a:p>
        </p:txBody>
      </p:sp>
      <p:sp>
        <p:nvSpPr>
          <p:cNvPr id="11" name="文本框 10"/>
          <p:cNvSpPr txBox="1"/>
          <p:nvPr/>
        </p:nvSpPr>
        <p:spPr>
          <a:xfrm>
            <a:off x="2717800" y="1819275"/>
            <a:ext cx="8949690" cy="3169285"/>
          </a:xfrm>
          <a:prstGeom prst="rect">
            <a:avLst/>
          </a:prstGeom>
          <a:noFill/>
        </p:spPr>
        <p:txBody>
          <a:bodyPr wrap="square" rtlCol="0">
            <a:spAutoFit/>
          </a:bodyPr>
          <a:p>
            <a:r>
              <a:rPr lang="en-US" sz="3600">
                <a:solidFill>
                  <a:schemeClr val="tx2"/>
                </a:solidFill>
                <a:latin typeface="Times New Roman" panose="02020603050405020304" charset="0"/>
                <a:cs typeface="Times New Roman" panose="02020603050405020304" charset="0"/>
              </a:rPr>
              <a:t> </a:t>
            </a:r>
            <a:r>
              <a:rPr lang="en-US" sz="3600">
                <a:solidFill>
                  <a:srgbClr val="FF0000"/>
                </a:solidFill>
                <a:latin typeface="Times New Roman" panose="02020603050405020304" charset="0"/>
                <a:cs typeface="Times New Roman" panose="02020603050405020304" charset="0"/>
              </a:rPr>
              <a:t>I let out a deep sigh./I heaved a sigh of relief.</a:t>
            </a:r>
            <a:endParaRPr lang="en-US" sz="3600">
              <a:solidFill>
                <a:srgbClr val="FF0000"/>
              </a:solidFill>
              <a:latin typeface="Times New Roman" panose="02020603050405020304" charset="0"/>
              <a:cs typeface="Times New Roman" panose="02020603050405020304" charset="0"/>
            </a:endParaRPr>
          </a:p>
          <a:p>
            <a:r>
              <a:rPr lang="en-US" sz="3600">
                <a:solidFill>
                  <a:srgbClr val="FF0000"/>
                </a:solidFill>
                <a:latin typeface="Times New Roman" panose="02020603050405020304" charset="0"/>
                <a:cs typeface="Times New Roman" panose="02020603050405020304" charset="0"/>
              </a:rPr>
              <a:t>/I felt relieved and sighed.</a:t>
            </a:r>
            <a:endParaRPr lang="en-US" sz="3600">
              <a:solidFill>
                <a:srgbClr val="FF0000"/>
              </a:solidFill>
              <a:latin typeface="Times New Roman" panose="02020603050405020304" charset="0"/>
              <a:cs typeface="Times New Roman" panose="02020603050405020304" charset="0"/>
            </a:endParaRPr>
          </a:p>
          <a:p>
            <a:pPr marL="457200" indent="-457200">
              <a:buFont typeface="Wingdings" panose="05000000000000000000" charset="0"/>
              <a:buChar char="n"/>
            </a:pPr>
            <a:r>
              <a:rPr lang="en-US" sz="3200">
                <a:solidFill>
                  <a:schemeClr val="tx2"/>
                </a:solidFill>
                <a:latin typeface="Times New Roman" panose="02020603050405020304" charset="0"/>
                <a:cs typeface="Times New Roman" panose="02020603050405020304" charset="0"/>
              </a:rPr>
              <a:t>heave: to make a sound slowly </a:t>
            </a:r>
            <a:r>
              <a:rPr lang="zh-CN" altLang="en-US" sz="3200">
                <a:solidFill>
                  <a:schemeClr val="tx2"/>
                </a:solidFill>
                <a:latin typeface="Times New Roman" panose="02020603050405020304" charset="0"/>
                <a:cs typeface="Times New Roman" panose="02020603050405020304" charset="0"/>
              </a:rPr>
              <a:t>缓慢发出</a:t>
            </a:r>
            <a:r>
              <a:rPr lang="en-US" altLang="zh-CN" sz="3200">
                <a:solidFill>
                  <a:schemeClr val="tx2"/>
                </a:solidFill>
                <a:latin typeface="Times New Roman" panose="02020603050405020304" charset="0"/>
                <a:cs typeface="Times New Roman" panose="02020603050405020304" charset="0"/>
              </a:rPr>
              <a:t>(</a:t>
            </a:r>
            <a:r>
              <a:rPr lang="zh-CN" altLang="en-US" sz="3200">
                <a:solidFill>
                  <a:schemeClr val="tx2"/>
                </a:solidFill>
                <a:latin typeface="Times New Roman" panose="02020603050405020304" charset="0"/>
                <a:cs typeface="Times New Roman" panose="02020603050405020304" charset="0"/>
              </a:rPr>
              <a:t>声音</a:t>
            </a:r>
            <a:r>
              <a:rPr lang="en-US" altLang="zh-CN" sz="3200">
                <a:solidFill>
                  <a:schemeClr val="tx2"/>
                </a:solidFill>
                <a:latin typeface="Times New Roman" panose="02020603050405020304" charset="0"/>
                <a:cs typeface="Times New Roman" panose="02020603050405020304" charset="0"/>
              </a:rPr>
              <a:t>)</a:t>
            </a:r>
            <a:endParaRPr lang="en-US" altLang="zh-CN" sz="3200">
              <a:solidFill>
                <a:schemeClr val="tx2"/>
              </a:solidFill>
              <a:latin typeface="Times New Roman" panose="02020603050405020304" charset="0"/>
              <a:cs typeface="Times New Roman" panose="02020603050405020304" charset="0"/>
            </a:endParaRPr>
          </a:p>
          <a:p>
            <a:pPr marL="457200" indent="-457200">
              <a:buFont typeface="Wingdings" panose="05000000000000000000" charset="0"/>
              <a:buChar char="n"/>
            </a:pPr>
            <a:endParaRPr lang="en-US" altLang="zh-CN" sz="3200">
              <a:solidFill>
                <a:schemeClr val="tx2"/>
              </a:solidFill>
              <a:latin typeface="Times New Roman" panose="02020603050405020304" charset="0"/>
              <a:cs typeface="Times New Roman" panose="02020603050405020304" charset="0"/>
            </a:endParaRPr>
          </a:p>
          <a:p>
            <a:pPr marL="457200" indent="-457200">
              <a:buFont typeface="Wingdings" panose="05000000000000000000" charset="0"/>
              <a:buChar char="n"/>
            </a:pPr>
            <a:endParaRPr lang="en-US" altLang="zh-CN" sz="3200">
              <a:solidFill>
                <a:schemeClr val="tx2"/>
              </a:solidFill>
              <a:latin typeface="Times New Roman" panose="02020603050405020304" charset="0"/>
              <a:cs typeface="Times New Roman" panose="02020603050405020304" charset="0"/>
            </a:endParaRPr>
          </a:p>
          <a:p>
            <a:pPr indent="0">
              <a:buFont typeface="Wingdings" panose="05000000000000000000" charset="0"/>
              <a:buNone/>
            </a:pPr>
            <a:endParaRPr lang="en-US" altLang="zh-CN" sz="3200">
              <a:solidFill>
                <a:schemeClr val="tx2"/>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P spid="6" grpId="1"/>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875" y="0"/>
            <a:ext cx="4790440" cy="1111885"/>
            <a:chOff x="628" y="705"/>
            <a:chExt cx="7544" cy="1751"/>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628" y="705"/>
              <a:ext cx="1751" cy="1751"/>
            </a:xfrm>
            <a:prstGeom prst="rect">
              <a:avLst/>
            </a:prstGeom>
          </p:spPr>
        </p:pic>
        <p:sp>
          <p:nvSpPr>
            <p:cNvPr id="15" name="文本框 14"/>
            <p:cNvSpPr txBox="1"/>
            <p:nvPr/>
          </p:nvSpPr>
          <p:spPr>
            <a:xfrm>
              <a:off x="2577" y="1111"/>
              <a:ext cx="5595" cy="1016"/>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比赛后的喜悦</a:t>
              </a:r>
              <a:endParaRPr lang="en-US" altLang="zh-CN" sz="3600" b="1" spc="600" dirty="0">
                <a:solidFill>
                  <a:schemeClr val="bg1"/>
                </a:solidFill>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84" y="1819275"/>
            <a:ext cx="3275363" cy="4930140"/>
          </a:xfrm>
          <a:prstGeom prst="rect">
            <a:avLst/>
          </a:prstGeom>
        </p:spPr>
      </p:pic>
      <p:sp>
        <p:nvSpPr>
          <p:cNvPr id="8" name="文本框 7"/>
          <p:cNvSpPr txBox="1"/>
          <p:nvPr/>
        </p:nvSpPr>
        <p:spPr>
          <a:xfrm>
            <a:off x="1964055" y="1279525"/>
            <a:ext cx="9612630" cy="6000750"/>
          </a:xfrm>
          <a:prstGeom prst="rect">
            <a:avLst/>
          </a:prstGeom>
          <a:noFill/>
        </p:spPr>
        <p:txBody>
          <a:bodyPr wrap="square" rtlCol="0">
            <a:spAutoFit/>
          </a:bodyPr>
          <a:p>
            <a:pPr marL="514350" indent="-514350">
              <a:buFont typeface="Wingdings" panose="05000000000000000000" charset="0"/>
              <a:buChar char="l"/>
            </a:pPr>
            <a:r>
              <a:rPr lang="zh-CN" altLang="en-US" sz="3200">
                <a:latin typeface="Times New Roman" panose="02020603050405020304" charset="0"/>
                <a:cs typeface="Times New Roman" panose="02020603050405020304" charset="0"/>
                <a:sym typeface="+mn-ea"/>
              </a:rPr>
              <a:t>鼓掌</a:t>
            </a:r>
            <a:r>
              <a:rPr lang="en-US" altLang="zh-CN" sz="3200">
                <a:latin typeface="Times New Roman" panose="02020603050405020304" charset="0"/>
                <a:cs typeface="Times New Roman" panose="02020603050405020304" charset="0"/>
                <a:sym typeface="+mn-ea"/>
              </a:rPr>
              <a:t>  v. __________               n. __________</a:t>
            </a:r>
            <a:endParaRPr lang="zh-CN" altLang="en-US" sz="3200">
              <a:latin typeface="Times New Roman" panose="02020603050405020304" charset="0"/>
              <a:cs typeface="Times New Roman" panose="02020603050405020304" charset="0"/>
              <a:sym typeface="+mn-ea"/>
            </a:endParaRPr>
          </a:p>
          <a:p>
            <a:pPr marL="514350" indent="-514350">
              <a:buFont typeface="Wingdings" panose="05000000000000000000" charset="0"/>
              <a:buChar char="l"/>
            </a:pPr>
            <a:r>
              <a:rPr lang="zh-CN" altLang="en-US" sz="3200">
                <a:latin typeface="Times New Roman" panose="02020603050405020304" charset="0"/>
                <a:cs typeface="Times New Roman" panose="02020603050405020304" charset="0"/>
                <a:sym typeface="+mn-ea"/>
              </a:rPr>
              <a:t>拍肩膀</a:t>
            </a:r>
            <a:r>
              <a:rPr lang="en-US" altLang="zh-CN" sz="3200">
                <a:latin typeface="Times New Roman" panose="02020603050405020304" charset="0"/>
                <a:cs typeface="Times New Roman" panose="02020603050405020304" charset="0"/>
                <a:sym typeface="+mn-ea"/>
              </a:rPr>
              <a:t>_____________________(</a:t>
            </a:r>
            <a:r>
              <a:rPr lang="zh-CN" altLang="en-US" sz="3200">
                <a:latin typeface="Times New Roman" panose="02020603050405020304" charset="0"/>
                <a:cs typeface="Times New Roman" panose="02020603050405020304" charset="0"/>
                <a:sym typeface="+mn-ea"/>
              </a:rPr>
              <a:t>短语</a:t>
            </a:r>
            <a:r>
              <a:rPr lang="en-US" altLang="zh-CN" sz="3200">
                <a:latin typeface="Times New Roman" panose="02020603050405020304" charset="0"/>
                <a:cs typeface="Times New Roman" panose="02020603050405020304" charset="0"/>
                <a:sym typeface="+mn-ea"/>
              </a:rPr>
              <a:t>)</a:t>
            </a:r>
            <a:endParaRPr lang="en-US" sz="3200">
              <a:latin typeface="Times New Roman" panose="02020603050405020304" charset="0"/>
              <a:cs typeface="Times New Roman" panose="02020603050405020304" charset="0"/>
            </a:endParaRPr>
          </a:p>
          <a:p>
            <a:pPr marL="514350" indent="-514350">
              <a:buFont typeface="Wingdings" panose="05000000000000000000" charset="0"/>
              <a:buChar char="l"/>
            </a:pPr>
            <a:r>
              <a:rPr sz="3200">
                <a:latin typeface="Times New Roman" panose="02020603050405020304" charset="0"/>
                <a:cs typeface="Times New Roman" panose="02020603050405020304" charset="0"/>
              </a:rPr>
              <a:t>The whole team was</a:t>
            </a:r>
            <a:r>
              <a:rPr lang="en-US" sz="3200">
                <a:latin typeface="Times New Roman" panose="02020603050405020304" charset="0"/>
                <a:cs typeface="Times New Roman" panose="02020603050405020304" charset="0"/>
              </a:rPr>
              <a:t> _____________(</a:t>
            </a:r>
            <a:r>
              <a:rPr lang="zh-CN" altLang="en-US" sz="3200">
                <a:latin typeface="Times New Roman" panose="02020603050405020304" charset="0"/>
                <a:cs typeface="Times New Roman" panose="02020603050405020304" charset="0"/>
              </a:rPr>
              <a:t>非常高兴</a:t>
            </a:r>
            <a:r>
              <a:rPr lang="en-US" sz="3200">
                <a:latin typeface="Times New Roman" panose="02020603050405020304" charset="0"/>
                <a:cs typeface="Times New Roman" panose="02020603050405020304" charset="0"/>
              </a:rPr>
              <a:t>)</a:t>
            </a:r>
            <a:r>
              <a:rPr sz="3200">
                <a:latin typeface="Times New Roman" panose="02020603050405020304" charset="0"/>
                <a:cs typeface="Times New Roman" panose="02020603050405020304" charset="0"/>
              </a:rPr>
              <a:t> , especially </a:t>
            </a:r>
            <a:r>
              <a:rPr lang="en-US" sz="3200">
                <a:latin typeface="Times New Roman" panose="02020603050405020304" charset="0"/>
                <a:cs typeface="Times New Roman" panose="02020603050405020304" charset="0"/>
              </a:rPr>
              <a:t>Bill</a:t>
            </a:r>
            <a:r>
              <a:rPr sz="3200">
                <a:latin typeface="Times New Roman" panose="02020603050405020304" charset="0"/>
                <a:cs typeface="Times New Roman" panose="02020603050405020304" charset="0"/>
              </a:rPr>
              <a:t>.</a:t>
            </a:r>
            <a:endParaRPr sz="3200">
              <a:latin typeface="Times New Roman" panose="02020603050405020304" charset="0"/>
              <a:cs typeface="Times New Roman" panose="02020603050405020304" charset="0"/>
            </a:endParaRPr>
          </a:p>
          <a:p>
            <a:pPr marL="457200" indent="-457200">
              <a:buFont typeface="Wingdings" panose="05000000000000000000" charset="0"/>
              <a:buChar char="l"/>
            </a:pPr>
            <a:r>
              <a:rPr sz="3200">
                <a:latin typeface="Times New Roman" panose="02020603050405020304" charset="0"/>
                <a:cs typeface="Times New Roman" panose="02020603050405020304" charset="0"/>
              </a:rPr>
              <a:t>The whole place </a:t>
            </a:r>
            <a:r>
              <a:rPr lang="en-US" sz="3200">
                <a:latin typeface="Times New Roman" panose="02020603050405020304" charset="0"/>
                <a:cs typeface="Times New Roman" panose="02020603050405020304" charset="0"/>
              </a:rPr>
              <a:t>__________________</a:t>
            </a:r>
            <a:r>
              <a:rPr sz="3200">
                <a:latin typeface="Times New Roman" panose="02020603050405020304" charset="0"/>
                <a:cs typeface="Times New Roman" panose="02020603050405020304" charset="0"/>
              </a:rPr>
              <a:t> .</a:t>
            </a:r>
            <a:endParaRPr sz="3200">
              <a:latin typeface="Times New Roman" panose="02020603050405020304" charset="0"/>
              <a:cs typeface="Times New Roman" panose="02020603050405020304" charset="0"/>
            </a:endParaRPr>
          </a:p>
          <a:p>
            <a:pPr indent="0">
              <a:buFont typeface="Arial" panose="020B0604020202020204" pitchFamily="34" charset="0"/>
              <a:buNone/>
            </a:pPr>
            <a:r>
              <a:rPr lang="en-US" sz="3200">
                <a:latin typeface="Times New Roman" panose="02020603050405020304" charset="0"/>
                <a:cs typeface="Times New Roman" panose="02020603050405020304" charset="0"/>
              </a:rPr>
              <a:t>     (</a:t>
            </a:r>
            <a:r>
              <a:rPr sz="3200">
                <a:latin typeface="Times New Roman" panose="02020603050405020304" charset="0"/>
                <a:cs typeface="Times New Roman" panose="02020603050405020304" charset="0"/>
              </a:rPr>
              <a:t>爆发出掌声和欢呼声 </a:t>
            </a:r>
            <a:r>
              <a:rPr lang="en-US" sz="3200">
                <a:latin typeface="Times New Roman" panose="02020603050405020304" charset="0"/>
                <a:cs typeface="Times New Roman" panose="02020603050405020304" charset="0"/>
              </a:rPr>
              <a:t>)</a:t>
            </a:r>
            <a:endParaRPr sz="3200">
              <a:latin typeface="Times New Roman" panose="02020603050405020304" charset="0"/>
              <a:cs typeface="Times New Roman" panose="02020603050405020304" charset="0"/>
            </a:endParaRPr>
          </a:p>
          <a:p>
            <a:pPr marL="457200" indent="-457200">
              <a:buFont typeface="Wingdings" panose="05000000000000000000" charset="0"/>
              <a:buChar char="l"/>
            </a:pPr>
            <a:r>
              <a:rPr sz="3200">
                <a:latin typeface="Times New Roman" panose="02020603050405020304" charset="0"/>
                <a:cs typeface="Times New Roman" panose="02020603050405020304" charset="0"/>
              </a:rPr>
              <a:t> The </a:t>
            </a:r>
            <a:r>
              <a:rPr lang="en-US" sz="3200">
                <a:latin typeface="Times New Roman" panose="02020603050405020304" charset="0"/>
                <a:cs typeface="Times New Roman" panose="02020603050405020304" charset="0"/>
              </a:rPr>
              <a:t>field</a:t>
            </a:r>
            <a:r>
              <a:rPr sz="3200">
                <a:latin typeface="Times New Roman" panose="02020603050405020304" charset="0"/>
                <a:cs typeface="Times New Roman" panose="02020603050405020304" charset="0"/>
              </a:rPr>
              <a:t>  </a:t>
            </a:r>
            <a:r>
              <a:rPr lang="en-US" sz="3200">
                <a:latin typeface="Times New Roman" panose="02020603050405020304" charset="0"/>
                <a:cs typeface="Times New Roman" panose="02020603050405020304" charset="0"/>
              </a:rPr>
              <a:t>_____________________________</a:t>
            </a:r>
            <a:r>
              <a:rPr sz="3200">
                <a:latin typeface="Times New Roman" panose="02020603050405020304" charset="0"/>
                <a:cs typeface="Times New Roman" panose="02020603050405020304" charset="0"/>
              </a:rPr>
              <a:t>. </a:t>
            </a:r>
            <a:endParaRPr sz="3200">
              <a:latin typeface="Times New Roman" panose="02020603050405020304" charset="0"/>
              <a:cs typeface="Times New Roman" panose="02020603050405020304" charset="0"/>
            </a:endParaRPr>
          </a:p>
          <a:p>
            <a:pPr indent="0">
              <a:buFont typeface="Arial" panose="020B0604020202020204" pitchFamily="34" charset="0"/>
              <a:buNone/>
            </a:pPr>
            <a:r>
              <a:rPr lang="en-US" sz="3200">
                <a:latin typeface="Times New Roman" panose="02020603050405020304" charset="0"/>
                <a:cs typeface="Times New Roman" panose="02020603050405020304" charset="0"/>
              </a:rPr>
              <a:t>     (</a:t>
            </a:r>
            <a:r>
              <a:rPr sz="3200">
                <a:latin typeface="Times New Roman" panose="02020603050405020304" charset="0"/>
                <a:cs typeface="Times New Roman" panose="02020603050405020304" charset="0"/>
              </a:rPr>
              <a:t>爆发出难以置信的欢呼</a:t>
            </a:r>
            <a:r>
              <a:rPr lang="en-US" sz="3200">
                <a:latin typeface="Times New Roman" panose="02020603050405020304" charset="0"/>
                <a:cs typeface="Times New Roman" panose="02020603050405020304" charset="0"/>
              </a:rPr>
              <a:t>)</a:t>
            </a:r>
            <a:endParaRPr lang="en-US" sz="3200">
              <a:latin typeface="Times New Roman" panose="02020603050405020304" charset="0"/>
              <a:cs typeface="Times New Roman" panose="02020603050405020304" charset="0"/>
            </a:endParaRPr>
          </a:p>
          <a:p>
            <a:pPr marL="457200" indent="-457200">
              <a:buFont typeface="Wingdings" panose="05000000000000000000" charset="0"/>
              <a:buChar char="l"/>
            </a:pPr>
            <a:r>
              <a:rPr lang="en-US" sz="3200">
                <a:latin typeface="Times New Roman" panose="02020603050405020304" charset="0"/>
                <a:cs typeface="Times New Roman" panose="02020603050405020304" charset="0"/>
              </a:rPr>
              <a:t>Then came Bill, who slightly quivered ____________  (</a:t>
            </a:r>
            <a:r>
              <a:rPr lang="zh-CN" altLang="en-US" sz="3200">
                <a:latin typeface="Times New Roman" panose="02020603050405020304" charset="0"/>
                <a:cs typeface="Times New Roman" panose="02020603050405020304" charset="0"/>
              </a:rPr>
              <a:t>高兴地</a:t>
            </a:r>
            <a:r>
              <a:rPr lang="en-US" sz="3200">
                <a:latin typeface="Times New Roman" panose="02020603050405020304" charset="0"/>
                <a:cs typeface="Times New Roman" panose="02020603050405020304" charset="0"/>
              </a:rPr>
              <a:t>), took unsteady steps forward and ______________________(</a:t>
            </a:r>
            <a:r>
              <a:rPr lang="zh-CN" altLang="en-US" sz="3200">
                <a:latin typeface="Times New Roman" panose="02020603050405020304" charset="0"/>
                <a:cs typeface="Times New Roman" panose="02020603050405020304" charset="0"/>
              </a:rPr>
              <a:t>热情地拥抱我</a:t>
            </a:r>
            <a:r>
              <a:rPr lang="en-US" sz="3200">
                <a:latin typeface="Times New Roman" panose="02020603050405020304" charset="0"/>
                <a:cs typeface="Times New Roman" panose="02020603050405020304" charset="0"/>
              </a:rPr>
              <a:t>) </a:t>
            </a:r>
            <a:endParaRPr lang="en-US" sz="3200">
              <a:latin typeface="Times New Roman" panose="02020603050405020304" charset="0"/>
              <a:cs typeface="Times New Roman" panose="02020603050405020304" charset="0"/>
            </a:endParaRPr>
          </a:p>
          <a:p>
            <a:pPr marL="457200" indent="-457200">
              <a:buFont typeface="Wingdings" panose="05000000000000000000" charset="0"/>
              <a:buChar char="l"/>
            </a:pPr>
            <a:endParaRPr lang="en-US" altLang="zh-CN" sz="3200">
              <a:latin typeface="Times New Roman" panose="02020603050405020304" charset="0"/>
              <a:cs typeface="Times New Roman" panose="02020603050405020304" charset="0"/>
            </a:endParaRPr>
          </a:p>
        </p:txBody>
      </p:sp>
      <p:sp>
        <p:nvSpPr>
          <p:cNvPr id="4" name="文本框 3"/>
          <p:cNvSpPr txBox="1"/>
          <p:nvPr/>
        </p:nvSpPr>
        <p:spPr>
          <a:xfrm>
            <a:off x="6103620" y="2240280"/>
            <a:ext cx="2350770" cy="583565"/>
          </a:xfrm>
          <a:prstGeom prst="rect">
            <a:avLst/>
          </a:prstGeom>
          <a:noFill/>
        </p:spPr>
        <p:txBody>
          <a:bodyPr wrap="none" rtlCol="0">
            <a:spAutoFit/>
          </a:bodyPr>
          <a:p>
            <a:pPr algn="l"/>
            <a:r>
              <a:rPr sz="3200">
                <a:solidFill>
                  <a:srgbClr val="FF0000"/>
                </a:solidFill>
                <a:latin typeface="Times New Roman" panose="02020603050405020304" charset="0"/>
                <a:cs typeface="Times New Roman" panose="02020603050405020304" charset="0"/>
                <a:sym typeface="+mn-ea"/>
              </a:rPr>
              <a:t>wild with </a:t>
            </a:r>
            <a:r>
              <a:rPr lang="en-US" sz="3200">
                <a:solidFill>
                  <a:srgbClr val="FF0000"/>
                </a:solidFill>
                <a:latin typeface="Times New Roman" panose="02020603050405020304" charset="0"/>
                <a:cs typeface="Times New Roman" panose="02020603050405020304" charset="0"/>
                <a:sym typeface="+mn-ea"/>
              </a:rPr>
              <a:t>joy</a:t>
            </a:r>
            <a:endParaRPr lang="en-US" sz="3200">
              <a:solidFill>
                <a:srgbClr val="FF0000"/>
              </a:solidFill>
              <a:latin typeface="Times New Roman" panose="02020603050405020304" charset="0"/>
              <a:cs typeface="Times New Roman" panose="02020603050405020304" charset="0"/>
              <a:sym typeface="+mn-ea"/>
            </a:endParaRPr>
          </a:p>
        </p:txBody>
      </p:sp>
      <p:sp>
        <p:nvSpPr>
          <p:cNvPr id="5" name="文本框 4"/>
          <p:cNvSpPr txBox="1"/>
          <p:nvPr/>
        </p:nvSpPr>
        <p:spPr>
          <a:xfrm>
            <a:off x="5259705" y="3302635"/>
            <a:ext cx="5306695" cy="583565"/>
          </a:xfrm>
          <a:prstGeom prst="rect">
            <a:avLst/>
          </a:prstGeom>
          <a:noFill/>
        </p:spPr>
        <p:txBody>
          <a:bodyPr wrap="none" rtlCol="0">
            <a:spAutoFit/>
          </a:bodyPr>
          <a:p>
            <a:pPr algn="l"/>
            <a:r>
              <a:rPr sz="3200">
                <a:solidFill>
                  <a:srgbClr val="FF0000"/>
                </a:solidFill>
                <a:latin typeface="Times New Roman" panose="02020603050405020304" charset="0"/>
                <a:cs typeface="Times New Roman" panose="02020603050405020304" charset="0"/>
                <a:sym typeface="+mn-ea"/>
              </a:rPr>
              <a:t>burst out clapping and cheering</a:t>
            </a:r>
            <a:endParaRPr lang="zh-CN" altLang="en-US" sz="3200">
              <a:solidFill>
                <a:srgbClr val="FF0000"/>
              </a:solidFill>
              <a:latin typeface="Times New Roman" panose="02020603050405020304" charset="0"/>
              <a:cs typeface="Times New Roman" panose="02020603050405020304" charset="0"/>
              <a:sym typeface="+mn-ea"/>
            </a:endParaRPr>
          </a:p>
        </p:txBody>
      </p:sp>
      <p:sp>
        <p:nvSpPr>
          <p:cNvPr id="6" name="文本框 5"/>
          <p:cNvSpPr txBox="1"/>
          <p:nvPr/>
        </p:nvSpPr>
        <p:spPr>
          <a:xfrm>
            <a:off x="4343400" y="4203065"/>
            <a:ext cx="5307330" cy="583565"/>
          </a:xfrm>
          <a:prstGeom prst="rect">
            <a:avLst/>
          </a:prstGeom>
          <a:noFill/>
        </p:spPr>
        <p:txBody>
          <a:bodyPr wrap="none" rtlCol="0">
            <a:spAutoFit/>
          </a:bodyPr>
          <a:p>
            <a:pPr algn="l"/>
            <a:r>
              <a:rPr sz="3200">
                <a:solidFill>
                  <a:srgbClr val="FF0000"/>
                </a:solidFill>
                <a:latin typeface="Times New Roman" panose="02020603050405020304" charset="0"/>
                <a:cs typeface="Times New Roman" panose="02020603050405020304" charset="0"/>
                <a:sym typeface="+mn-ea"/>
              </a:rPr>
              <a:t>exploded with</a:t>
            </a:r>
            <a:r>
              <a:rPr lang="en-US" sz="3200">
                <a:solidFill>
                  <a:srgbClr val="FF0000"/>
                </a:solidFill>
                <a:latin typeface="Times New Roman" panose="02020603050405020304" charset="0"/>
                <a:cs typeface="Times New Roman" panose="02020603050405020304" charset="0"/>
                <a:sym typeface="+mn-ea"/>
              </a:rPr>
              <a:t> </a:t>
            </a:r>
            <a:r>
              <a:rPr sz="3200">
                <a:solidFill>
                  <a:srgbClr val="FF0000"/>
                </a:solidFill>
                <a:latin typeface="Times New Roman" panose="02020603050405020304" charset="0"/>
                <a:cs typeface="Times New Roman" panose="02020603050405020304" charset="0"/>
                <a:sym typeface="+mn-ea"/>
              </a:rPr>
              <a:t>yells of disbelief</a:t>
            </a:r>
            <a:endParaRPr lang="zh-CN" altLang="en-US" sz="3200">
              <a:solidFill>
                <a:srgbClr val="FF0000"/>
              </a:solidFill>
              <a:latin typeface="Times New Roman" panose="02020603050405020304" charset="0"/>
              <a:cs typeface="Times New Roman" panose="02020603050405020304" charset="0"/>
              <a:sym typeface="+mn-ea"/>
            </a:endParaRPr>
          </a:p>
        </p:txBody>
      </p:sp>
      <p:sp>
        <p:nvSpPr>
          <p:cNvPr id="7" name="文本框 6"/>
          <p:cNvSpPr txBox="1"/>
          <p:nvPr/>
        </p:nvSpPr>
        <p:spPr>
          <a:xfrm>
            <a:off x="8909685" y="5202555"/>
            <a:ext cx="2383790" cy="583565"/>
          </a:xfrm>
          <a:prstGeom prst="rect">
            <a:avLst/>
          </a:prstGeom>
          <a:noFill/>
        </p:spPr>
        <p:txBody>
          <a:bodyPr wrap="none" rtlCol="0">
            <a:spAutoFit/>
          </a:bodyPr>
          <a:p>
            <a:pPr algn="l"/>
            <a:r>
              <a:rPr lang="en-US" sz="3200">
                <a:solidFill>
                  <a:srgbClr val="FF0000"/>
                </a:solidFill>
                <a:latin typeface="Times New Roman" panose="02020603050405020304" charset="0"/>
                <a:cs typeface="Times New Roman" panose="02020603050405020304" charset="0"/>
                <a:sym typeface="+mn-ea"/>
              </a:rPr>
              <a:t>in excitement</a:t>
            </a:r>
            <a:endParaRPr lang="en-US" sz="320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454025" y="6165850"/>
            <a:ext cx="7349490" cy="583565"/>
          </a:xfrm>
          <a:prstGeom prst="rect">
            <a:avLst/>
          </a:prstGeom>
          <a:noFill/>
        </p:spPr>
        <p:txBody>
          <a:bodyPr wrap="square" rtlCol="0">
            <a:spAutoFit/>
          </a:bodyPr>
          <a:p>
            <a:pPr algn="l"/>
            <a:r>
              <a:rPr lang="en-US" sz="3200">
                <a:solidFill>
                  <a:srgbClr val="FF0000"/>
                </a:solidFill>
                <a:latin typeface="Times New Roman" panose="02020603050405020304" charset="0"/>
                <a:cs typeface="Times New Roman" panose="02020603050405020304" charset="0"/>
                <a:sym typeface="+mn-ea"/>
              </a:rPr>
              <a:t>hugged me warmly/gave me a warm hug</a:t>
            </a:r>
            <a:endParaRPr lang="en-US" sz="3200">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3878580" y="1811020"/>
            <a:ext cx="5266055" cy="583565"/>
          </a:xfrm>
          <a:prstGeom prst="rect">
            <a:avLst/>
          </a:prstGeom>
          <a:noFill/>
        </p:spPr>
        <p:txBody>
          <a:bodyPr wrap="square" rtlCol="0">
            <a:spAutoFit/>
          </a:bodyPr>
          <a:p>
            <a:pPr algn="l"/>
            <a:r>
              <a:rPr lang="en-US" sz="3200">
                <a:solidFill>
                  <a:srgbClr val="FF0000"/>
                </a:solidFill>
                <a:latin typeface="Times New Roman" panose="02020603050405020304" charset="0"/>
                <a:cs typeface="Times New Roman" panose="02020603050405020304" charset="0"/>
                <a:sym typeface="+mn-ea"/>
              </a:rPr>
              <a:t>pat one’s shoulder (-tt)</a:t>
            </a:r>
            <a:endParaRPr lang="en-US" sz="320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3878580" y="1280160"/>
            <a:ext cx="3609975" cy="583565"/>
          </a:xfrm>
          <a:prstGeom prst="rect">
            <a:avLst/>
          </a:prstGeom>
          <a:noFill/>
        </p:spPr>
        <p:txBody>
          <a:bodyPr wrap="square" rtlCol="0">
            <a:spAutoFit/>
          </a:bodyPr>
          <a:p>
            <a:pPr algn="l"/>
            <a:r>
              <a:rPr lang="en-US" sz="3200">
                <a:solidFill>
                  <a:srgbClr val="FF0000"/>
                </a:solidFill>
                <a:latin typeface="Times New Roman" panose="02020603050405020304" charset="0"/>
                <a:cs typeface="Times New Roman" panose="02020603050405020304" charset="0"/>
                <a:sym typeface="+mn-ea"/>
              </a:rPr>
              <a:t>clap (-pp)/applaud</a:t>
            </a:r>
            <a:endParaRPr lang="en-US" sz="3200">
              <a:solidFill>
                <a:srgbClr val="FF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7803515" y="1313180"/>
            <a:ext cx="3609975" cy="583565"/>
          </a:xfrm>
          <a:prstGeom prst="rect">
            <a:avLst/>
          </a:prstGeom>
          <a:noFill/>
        </p:spPr>
        <p:txBody>
          <a:bodyPr wrap="square" rtlCol="0">
            <a:spAutoFit/>
          </a:bodyPr>
          <a:p>
            <a:pPr algn="l"/>
            <a:r>
              <a:rPr lang="en-US" sz="3200">
                <a:solidFill>
                  <a:srgbClr val="FF0000"/>
                </a:solidFill>
                <a:latin typeface="Times New Roman" panose="02020603050405020304" charset="0"/>
                <a:cs typeface="Times New Roman" panose="02020603050405020304" charset="0"/>
                <a:sym typeface="+mn-ea"/>
              </a:rPr>
              <a:t>applause (U)</a:t>
            </a:r>
            <a:endParaRPr lang="zh-CN" altLang="en-US" sz="3200">
              <a:solidFill>
                <a:srgbClr val="FF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77800"/>
            <a:ext cx="5325745" cy="1111885"/>
            <a:chOff x="628" y="425"/>
            <a:chExt cx="8387" cy="1751"/>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628" y="425"/>
              <a:ext cx="1751" cy="1751"/>
            </a:xfrm>
            <a:prstGeom prst="rect">
              <a:avLst/>
            </a:prstGeom>
          </p:spPr>
        </p:pic>
        <p:sp>
          <p:nvSpPr>
            <p:cNvPr id="15" name="文本框 14"/>
            <p:cNvSpPr txBox="1"/>
            <p:nvPr/>
          </p:nvSpPr>
          <p:spPr>
            <a:xfrm>
              <a:off x="2380" y="938"/>
              <a:ext cx="6635" cy="1016"/>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比赛后内心反思</a:t>
              </a:r>
              <a:endParaRPr lang="zh-CN" sz="3600" b="1" spc="600" dirty="0">
                <a:solidFill>
                  <a:schemeClr val="bg1"/>
                </a:solidFill>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84" y="1819275"/>
            <a:ext cx="3275363" cy="4930140"/>
          </a:xfrm>
          <a:prstGeom prst="rect">
            <a:avLst/>
          </a:prstGeom>
        </p:spPr>
      </p:pic>
      <p:sp>
        <p:nvSpPr>
          <p:cNvPr id="2" name="文本框 1"/>
          <p:cNvSpPr txBox="1"/>
          <p:nvPr/>
        </p:nvSpPr>
        <p:spPr>
          <a:xfrm>
            <a:off x="1941830" y="1019810"/>
            <a:ext cx="9709785" cy="5692775"/>
          </a:xfrm>
          <a:prstGeom prst="rect">
            <a:avLst/>
          </a:prstGeom>
          <a:noFill/>
        </p:spPr>
        <p:txBody>
          <a:bodyPr wrap="square" rtlCol="0">
            <a:spAutoFit/>
          </a:bodyPr>
          <a:p>
            <a:pPr marL="457200" indent="-457200">
              <a:buFont typeface="Wingdings" panose="05000000000000000000" charset="0"/>
              <a:buChar char="l"/>
            </a:pPr>
            <a:r>
              <a:rPr sz="2800">
                <a:sym typeface="+mn-ea"/>
              </a:rPr>
              <a:t>没有想到</a:t>
            </a:r>
            <a:endParaRPr sz="2800">
              <a:sym typeface="+mn-ea"/>
            </a:endParaRPr>
          </a:p>
          <a:p>
            <a:pPr indent="0">
              <a:buFont typeface="Wingdings" panose="05000000000000000000" charset="0"/>
              <a:buNone/>
            </a:pPr>
            <a:r>
              <a:rPr lang="en-US" altLang="zh-CN" sz="2800"/>
              <a:t>      ______________________________________ did </a:t>
            </a:r>
            <a:r>
              <a:rPr sz="2800">
                <a:sym typeface="+mn-ea"/>
              </a:rPr>
              <a:t>I ever expect </a:t>
            </a:r>
            <a:endParaRPr sz="2800">
              <a:sym typeface="+mn-ea"/>
            </a:endParaRPr>
          </a:p>
          <a:p>
            <a:pPr indent="0">
              <a:buFont typeface="Wingdings" panose="05000000000000000000" charset="0"/>
              <a:buNone/>
            </a:pPr>
            <a:r>
              <a:rPr sz="2800">
                <a:sym typeface="+mn-ea"/>
              </a:rPr>
              <a:t> </a:t>
            </a:r>
            <a:r>
              <a:rPr lang="en-US" sz="2800">
                <a:sym typeface="+mn-ea"/>
              </a:rPr>
              <a:t>     myself to complete the whole race as a runner.</a:t>
            </a:r>
            <a:endParaRPr lang="en-US" sz="2800">
              <a:sym typeface="+mn-ea"/>
            </a:endParaRPr>
          </a:p>
          <a:p>
            <a:pPr marL="457200" indent="-457200">
              <a:buFont typeface="Wingdings" panose="05000000000000000000" charset="0"/>
              <a:buChar char="l"/>
            </a:pPr>
            <a:r>
              <a:rPr lang="zh-CN" altLang="en-US" sz="2800">
                <a:sym typeface="+mn-ea"/>
              </a:rPr>
              <a:t>要不是比尔我不可能完成两公里的绕湖赛并且找到我的勇气的。</a:t>
            </a:r>
            <a:r>
              <a:rPr lang="en-US" altLang="zh-CN" sz="2800">
                <a:sym typeface="+mn-ea"/>
              </a:rPr>
              <a:t>(</a:t>
            </a:r>
            <a:r>
              <a:rPr lang="zh-CN" altLang="en-US" sz="2800">
                <a:sym typeface="+mn-ea"/>
              </a:rPr>
              <a:t>虚拟语气</a:t>
            </a:r>
            <a:r>
              <a:rPr lang="en-US" altLang="zh-CN" sz="2800">
                <a:sym typeface="+mn-ea"/>
              </a:rPr>
              <a:t>)</a:t>
            </a:r>
            <a:endParaRPr lang="en-US" altLang="zh-CN" sz="2800">
              <a:sym typeface="+mn-ea"/>
            </a:endParaRPr>
          </a:p>
          <a:p>
            <a:pPr indent="0">
              <a:buFont typeface="Wingdings" panose="05000000000000000000" charset="0"/>
              <a:buNone/>
            </a:pPr>
            <a:r>
              <a:rPr lang="en-US" sz="2800">
                <a:sym typeface="+mn-ea"/>
              </a:rPr>
              <a:t>     _____________________________________________________________</a:t>
            </a:r>
            <a:endParaRPr lang="en-US" sz="2800">
              <a:sym typeface="+mn-ea"/>
            </a:endParaRPr>
          </a:p>
          <a:p>
            <a:pPr indent="0">
              <a:buFont typeface="Wingdings" panose="05000000000000000000" charset="0"/>
              <a:buNone/>
            </a:pPr>
            <a:r>
              <a:rPr lang="en-US" sz="2800">
                <a:sym typeface="+mn-ea"/>
              </a:rPr>
              <a:t>    _____________________________________________________________</a:t>
            </a:r>
            <a:endParaRPr lang="en-US" sz="2800">
              <a:sym typeface="+mn-ea"/>
            </a:endParaRPr>
          </a:p>
          <a:p>
            <a:pPr marL="457200" indent="-457200">
              <a:buFont typeface="Wingdings" panose="05000000000000000000" charset="0"/>
              <a:buChar char="l"/>
            </a:pPr>
            <a:r>
              <a:rPr sz="2800">
                <a:sym typeface="+mn-ea"/>
              </a:rPr>
              <a:t>突然意识到</a:t>
            </a:r>
            <a:endParaRPr sz="2800">
              <a:sym typeface="+mn-ea"/>
            </a:endParaRPr>
          </a:p>
          <a:p>
            <a:pPr indent="0">
              <a:buFont typeface="Wingdings" panose="05000000000000000000" charset="0"/>
              <a:buNone/>
            </a:pPr>
            <a:r>
              <a:rPr lang="en-US" sz="2800">
                <a:sym typeface="+mn-ea"/>
              </a:rPr>
              <a:t>      _________________________________that t</a:t>
            </a:r>
            <a:r>
              <a:rPr sz="2800">
                <a:sym typeface="+mn-ea"/>
              </a:rPr>
              <a:t>here is always strengt</a:t>
            </a:r>
            <a:r>
              <a:rPr lang="en-US" sz="2800">
                <a:sym typeface="+mn-ea"/>
              </a:rPr>
              <a:t>h and confidence inside us, and as long as we persevere, maintain hope and push forward, we can finally reach them.</a:t>
            </a:r>
            <a:endParaRPr lang="en-US" sz="2800">
              <a:sym typeface="+mn-ea"/>
            </a:endParaRPr>
          </a:p>
          <a:p>
            <a:pPr indent="0">
              <a:buFont typeface="Wingdings" panose="05000000000000000000" charset="0"/>
              <a:buNone/>
            </a:pPr>
            <a:r>
              <a:rPr sz="2800">
                <a:sym typeface="+mn-ea"/>
              </a:rPr>
              <a:t> </a:t>
            </a:r>
            <a:r>
              <a:rPr lang="en-US" sz="2800">
                <a:sym typeface="+mn-ea"/>
              </a:rPr>
              <a:t>     </a:t>
            </a:r>
            <a:endParaRPr lang="en-US" sz="2800">
              <a:sym typeface="+mn-ea"/>
            </a:endParaRPr>
          </a:p>
        </p:txBody>
      </p:sp>
      <p:sp>
        <p:nvSpPr>
          <p:cNvPr id="4" name="文本框 3"/>
          <p:cNvSpPr txBox="1"/>
          <p:nvPr/>
        </p:nvSpPr>
        <p:spPr>
          <a:xfrm>
            <a:off x="2740025" y="1475740"/>
            <a:ext cx="5082540" cy="521970"/>
          </a:xfrm>
          <a:prstGeom prst="rect">
            <a:avLst/>
          </a:prstGeom>
          <a:noFill/>
        </p:spPr>
        <p:txBody>
          <a:bodyPr wrap="none" rtlCol="0">
            <a:spAutoFit/>
          </a:bodyPr>
          <a:p>
            <a:r>
              <a:rPr sz="2800">
                <a:solidFill>
                  <a:srgbClr val="FF0000"/>
                </a:solidFill>
                <a:sym typeface="+mn-ea"/>
              </a:rPr>
              <a:t>Never in my wildest imagination</a:t>
            </a:r>
            <a:endParaRPr lang="zh-CN" altLang="en-US" sz="2800">
              <a:solidFill>
                <a:srgbClr val="FF0000"/>
              </a:solidFill>
              <a:sym typeface="+mn-ea"/>
            </a:endParaRPr>
          </a:p>
        </p:txBody>
      </p:sp>
      <p:sp>
        <p:nvSpPr>
          <p:cNvPr id="5" name="文本框 4"/>
          <p:cNvSpPr txBox="1"/>
          <p:nvPr/>
        </p:nvSpPr>
        <p:spPr>
          <a:xfrm>
            <a:off x="2484755" y="3075305"/>
            <a:ext cx="9166860" cy="953135"/>
          </a:xfrm>
          <a:prstGeom prst="rect">
            <a:avLst/>
          </a:prstGeom>
          <a:noFill/>
        </p:spPr>
        <p:txBody>
          <a:bodyPr wrap="square" rtlCol="0">
            <a:spAutoFit/>
          </a:bodyPr>
          <a:p>
            <a:r>
              <a:rPr lang="en-US" sz="2800">
                <a:solidFill>
                  <a:srgbClr val="FF0000"/>
                </a:solidFill>
                <a:sym typeface="+mn-ea"/>
              </a:rPr>
              <a:t>Hadn’t it been for Bill/But for Bill, I wouldn’t have made the two-mile race around the lake and found my confidence. </a:t>
            </a:r>
            <a:endParaRPr lang="en-US" sz="2800">
              <a:solidFill>
                <a:srgbClr val="FF0000"/>
              </a:solidFill>
              <a:sym typeface="+mn-ea"/>
            </a:endParaRPr>
          </a:p>
        </p:txBody>
      </p:sp>
      <p:sp>
        <p:nvSpPr>
          <p:cNvPr id="6" name="文本框 5"/>
          <p:cNvSpPr txBox="1"/>
          <p:nvPr/>
        </p:nvSpPr>
        <p:spPr>
          <a:xfrm>
            <a:off x="2304415" y="4431665"/>
            <a:ext cx="4338955" cy="521970"/>
          </a:xfrm>
          <a:prstGeom prst="rect">
            <a:avLst/>
          </a:prstGeom>
          <a:noFill/>
        </p:spPr>
        <p:txBody>
          <a:bodyPr wrap="none" rtlCol="0">
            <a:spAutoFit/>
          </a:bodyPr>
          <a:p>
            <a:r>
              <a:rPr lang="en-US" sz="2800">
                <a:solidFill>
                  <a:srgbClr val="FF0000"/>
                </a:solidFill>
                <a:sym typeface="+mn-ea"/>
              </a:rPr>
              <a:t>It suddenly dawned on me </a:t>
            </a:r>
            <a:endParaRPr lang="en-US" sz="2800">
              <a:solidFill>
                <a:srgbClr val="FF0000"/>
              </a:solidFill>
              <a:sym typeface="+mn-ea"/>
            </a:endParaRPr>
          </a:p>
        </p:txBody>
      </p:sp>
      <p:sp>
        <p:nvSpPr>
          <p:cNvPr id="7" name="文本框 6"/>
          <p:cNvSpPr txBox="1"/>
          <p:nvPr/>
        </p:nvSpPr>
        <p:spPr>
          <a:xfrm>
            <a:off x="4516755" y="4028440"/>
            <a:ext cx="5293360" cy="521970"/>
          </a:xfrm>
          <a:prstGeom prst="rect">
            <a:avLst/>
          </a:prstGeom>
          <a:noFill/>
        </p:spPr>
        <p:txBody>
          <a:bodyPr wrap="square" rtlCol="0">
            <a:spAutoFit/>
          </a:bodyPr>
          <a:p>
            <a:r>
              <a:rPr lang="en-US" sz="2800">
                <a:solidFill>
                  <a:srgbClr val="FF0000"/>
                </a:solidFill>
                <a:sym typeface="+mn-ea"/>
              </a:rPr>
              <a:t>=it occurred to/struck/hit sb</a:t>
            </a:r>
            <a:endParaRPr lang="en-US" altLang="en-US" sz="2800">
              <a:solidFill>
                <a:srgbClr val="FF0000"/>
              </a:solidFill>
              <a:sym typeface="+mn-ea"/>
            </a:endParaRPr>
          </a:p>
        </p:txBody>
      </p:sp>
      <p:sp>
        <p:nvSpPr>
          <p:cNvPr id="100" name="文本框 99"/>
          <p:cNvSpPr txBox="1"/>
          <p:nvPr/>
        </p:nvSpPr>
        <p:spPr>
          <a:xfrm>
            <a:off x="3881120" y="5673090"/>
            <a:ext cx="7239635" cy="1076325"/>
          </a:xfrm>
          <a:prstGeom prst="rect">
            <a:avLst/>
          </a:prstGeom>
          <a:noFill/>
          <a:ln w="9525">
            <a:noFill/>
          </a:ln>
        </p:spPr>
        <p:txBody>
          <a:bodyPr wrap="square">
            <a:spAutoFit/>
          </a:bodyPr>
          <a:p>
            <a:pPr indent="0"/>
            <a:r>
              <a:rPr lang="en-US" sz="3200" b="0">
                <a:solidFill>
                  <a:srgbClr val="FF0000"/>
                </a:solidFill>
                <a:latin typeface="Times New Roman" panose="02020603050405020304" charset="0"/>
                <a:ea typeface="微软雅黑" panose="020B0503020204020204" pitchFamily="34" charset="-122"/>
              </a:rPr>
              <a:t>=It was exactly at that moment that I came into the enlightenment that ...</a:t>
            </a:r>
            <a:endParaRPr lang="en-US" altLang="en-US" sz="3200" b="0">
              <a:solidFill>
                <a:srgbClr val="FF0000"/>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box(in)">
                                      <p:cBhvr>
                                        <p:cTn id="2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6" grpId="0"/>
      <p:bldP spid="6" grpId="1"/>
      <p:bldP spid="7" grpId="0"/>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l="15633" t="38102" r="16117" b="19148"/>
          <a:stretch>
            <a:fillRect/>
          </a:stretch>
        </p:blipFill>
        <p:spPr>
          <a:xfrm>
            <a:off x="0" y="1552575"/>
            <a:ext cx="11898630" cy="3914775"/>
          </a:xfrm>
          <a:prstGeom prst="rect">
            <a:avLst/>
          </a:prstGeom>
        </p:spPr>
      </p:pic>
      <p:sp>
        <p:nvSpPr>
          <p:cNvPr id="2" name="矩形 1"/>
          <p:cNvSpPr/>
          <p:nvPr/>
        </p:nvSpPr>
        <p:spPr>
          <a:xfrm>
            <a:off x="93345" y="1350010"/>
            <a:ext cx="7736840" cy="937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514985" y="1552575"/>
            <a:ext cx="7002780" cy="645160"/>
          </a:xfrm>
          <a:prstGeom prst="rect">
            <a:avLst/>
          </a:prstGeom>
          <a:noFill/>
        </p:spPr>
        <p:txBody>
          <a:bodyPr wrap="square" rtlCol="0">
            <a:spAutoFit/>
          </a:bodyPr>
          <a:p>
            <a:r>
              <a:rPr lang="zh-CN" altLang="en-US" sz="3600" b="1">
                <a:solidFill>
                  <a:schemeClr val="accent1"/>
                </a:solidFill>
              </a:rPr>
              <a:t>用虚拟语气引出感悟：</a:t>
            </a:r>
            <a:endParaRPr lang="zh-CN" altLang="en-US" sz="3600" b="1">
              <a:solidFill>
                <a:schemeClr val="accent1"/>
              </a:solidFill>
            </a:endParaRPr>
          </a:p>
        </p:txBody>
      </p:sp>
      <p:sp>
        <p:nvSpPr>
          <p:cNvPr id="6" name="文本框 5"/>
          <p:cNvSpPr txBox="1"/>
          <p:nvPr/>
        </p:nvSpPr>
        <p:spPr>
          <a:xfrm>
            <a:off x="10050780" y="4241165"/>
            <a:ext cx="2141220" cy="521970"/>
          </a:xfrm>
          <a:prstGeom prst="rect">
            <a:avLst/>
          </a:prstGeom>
          <a:noFill/>
        </p:spPr>
        <p:txBody>
          <a:bodyPr wrap="square" rtlCol="0">
            <a:spAutoFit/>
          </a:bodyPr>
          <a:p>
            <a:r>
              <a:rPr lang="en-US" altLang="zh-CN" sz="2800">
                <a:solidFill>
                  <a:srgbClr val="FF0000"/>
                </a:solidFill>
              </a:rPr>
              <a:t>self-doubt</a:t>
            </a:r>
            <a:endParaRPr lang="en-US" altLang="zh-CN" sz="2800">
              <a:solidFill>
                <a:srgbClr val="FF0000"/>
              </a:solidFill>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8750" y="198755"/>
            <a:ext cx="2818765" cy="645160"/>
          </a:xfrm>
          <a:prstGeom prst="rect">
            <a:avLst/>
          </a:prstGeom>
          <a:solidFill>
            <a:srgbClr val="0070C0"/>
          </a:solidFill>
        </p:spPr>
        <p:txBody>
          <a:bodyPr wrap="square" rtlCol="0">
            <a:spAutoFit/>
          </a:bodyPr>
          <a:p>
            <a:r>
              <a:rPr lang="zh-CN" altLang="en-US" sz="3600" b="1" spc="600" dirty="0">
                <a:solidFill>
                  <a:schemeClr val="bg1"/>
                </a:solidFill>
                <a:latin typeface="微软雅黑" panose="020B0503020204020204" pitchFamily="34" charset="-122"/>
                <a:ea typeface="微软雅黑" panose="020B0503020204020204" pitchFamily="34" charset="-122"/>
              </a:rPr>
              <a:t>学生作品</a:t>
            </a:r>
            <a:r>
              <a:rPr lang="en-US" altLang="zh-CN" sz="3600" b="1" spc="600" dirty="0">
                <a:solidFill>
                  <a:schemeClr val="bg1"/>
                </a:solidFill>
                <a:latin typeface="微软雅黑" panose="020B0503020204020204" pitchFamily="34" charset="-122"/>
                <a:ea typeface="微软雅黑" panose="020B0503020204020204" pitchFamily="34" charset="-122"/>
              </a:rPr>
              <a:t>1</a:t>
            </a:r>
            <a:endParaRPr lang="en-US" altLang="zh-CN" sz="3600" b="1" spc="600" dirty="0">
              <a:solidFill>
                <a:schemeClr val="bg1"/>
              </a:solidFill>
              <a:latin typeface="微软雅黑" panose="020B0503020204020204" pitchFamily="34" charset="-122"/>
              <a:ea typeface="微软雅黑" panose="020B0503020204020204" pitchFamily="34" charset="-122"/>
            </a:endParaRPr>
          </a:p>
        </p:txBody>
      </p:sp>
      <p:pic>
        <p:nvPicPr>
          <p:cNvPr id="29" name="图片 28"/>
          <p:cNvPicPr>
            <a:picLocks noChangeAspect="1"/>
          </p:cNvPicPr>
          <p:nvPr/>
        </p:nvPicPr>
        <p:blipFill>
          <a:blip r:embed="rId1"/>
          <a:srcRect l="15279" t="11472" r="16733" b="15139"/>
          <a:stretch>
            <a:fillRect/>
          </a:stretch>
        </p:blipFill>
        <p:spPr>
          <a:xfrm>
            <a:off x="352425" y="974725"/>
            <a:ext cx="11486515" cy="5547995"/>
          </a:xfrm>
          <a:prstGeom prst="rect">
            <a:avLst/>
          </a:prstGeom>
        </p:spPr>
      </p:pic>
      <p:grpSp>
        <p:nvGrpSpPr>
          <p:cNvPr id="30" name="组合 29"/>
          <p:cNvGrpSpPr/>
          <p:nvPr/>
        </p:nvGrpSpPr>
        <p:grpSpPr>
          <a:xfrm>
            <a:off x="2070735" y="314325"/>
            <a:ext cx="6187440" cy="5049520"/>
            <a:chOff x="3811" y="-3188"/>
            <a:chExt cx="9744" cy="7952"/>
          </a:xfrm>
        </p:grpSpPr>
        <p:pic>
          <p:nvPicPr>
            <p:cNvPr id="36" name="图片 35" descr="l9 (8)"/>
            <p:cNvPicPr>
              <a:picLocks noChangeAspect="1"/>
            </p:cNvPicPr>
            <p:nvPr/>
          </p:nvPicPr>
          <p:blipFill>
            <a:blip r:embed="rId2">
              <a:clrChange>
                <a:clrFrom>
                  <a:srgbClr val="000000">
                    <a:alpha val="0"/>
                  </a:srgbClr>
                </a:clrFrom>
                <a:clrTo>
                  <a:srgbClr val="000000">
                    <a:alpha val="0"/>
                    <a:alpha val="0"/>
                  </a:srgbClr>
                </a:clrTo>
              </a:clrChange>
            </a:blip>
            <a:srcRect l="8239" t="37254" r="78900" b="34535"/>
            <a:stretch>
              <a:fillRect/>
            </a:stretch>
          </p:blipFill>
          <p:spPr>
            <a:xfrm>
              <a:off x="12436" y="-3188"/>
              <a:ext cx="1119" cy="1356"/>
            </a:xfrm>
            <a:prstGeom prst="rect">
              <a:avLst/>
            </a:prstGeom>
          </p:spPr>
        </p:pic>
        <p:sp>
          <p:nvSpPr>
            <p:cNvPr id="39" name="文本框 38"/>
            <p:cNvSpPr txBox="1"/>
            <p:nvPr/>
          </p:nvSpPr>
          <p:spPr>
            <a:xfrm>
              <a:off x="3811" y="3942"/>
              <a:ext cx="488" cy="822"/>
            </a:xfrm>
            <a:prstGeom prst="rect">
              <a:avLst/>
            </a:prstGeom>
            <a:noFill/>
          </p:spPr>
          <p:txBody>
            <a:bodyPr wrap="none" rtlCol="0" anchor="t">
              <a:spAutoFit/>
            </a:bodyPr>
            <a:p>
              <a:pPr algn="l"/>
              <a:endParaRPr lang="en-US" altLang="zh-CN" sz="2800">
                <a:solidFill>
                  <a:schemeClr val="tx1"/>
                </a:solidFill>
                <a:latin typeface="Times New Roman" panose="02020603050405020304" charset="0"/>
                <a:cs typeface="Times New Roman" panose="02020603050405020304" charset="0"/>
                <a:sym typeface="+mn-ea"/>
              </a:endParaRPr>
            </a:p>
          </p:txBody>
        </p:sp>
      </p:grpSp>
      <p:sp>
        <p:nvSpPr>
          <p:cNvPr id="49" name="文本框 48"/>
          <p:cNvSpPr txBox="1"/>
          <p:nvPr/>
        </p:nvSpPr>
        <p:spPr>
          <a:xfrm>
            <a:off x="4032250" y="365125"/>
            <a:ext cx="2426335" cy="521970"/>
          </a:xfrm>
          <a:prstGeom prst="rect">
            <a:avLst/>
          </a:prstGeom>
          <a:noFill/>
        </p:spPr>
        <p:txBody>
          <a:bodyPr wrap="square" rtlCol="0">
            <a:spAutoFit/>
          </a:bodyPr>
          <a:p>
            <a:r>
              <a:rPr lang="zh-CN" altLang="en-US" sz="2800" b="1"/>
              <a:t>生动的小词</a:t>
            </a:r>
            <a:endParaRPr lang="zh-CN" altLang="en-US" sz="2800" b="1"/>
          </a:p>
        </p:txBody>
      </p:sp>
      <p:sp>
        <p:nvSpPr>
          <p:cNvPr id="55" name="文本框 54"/>
          <p:cNvSpPr txBox="1"/>
          <p:nvPr/>
        </p:nvSpPr>
        <p:spPr>
          <a:xfrm>
            <a:off x="1402715" y="2967355"/>
            <a:ext cx="9213850" cy="460375"/>
          </a:xfrm>
          <a:prstGeom prst="rect">
            <a:avLst/>
          </a:prstGeom>
          <a:noFill/>
        </p:spPr>
        <p:txBody>
          <a:bodyPr wrap="square" rtlCol="0">
            <a:spAutoFit/>
          </a:bodyPr>
          <a:p>
            <a:r>
              <a:rPr lang="en-US" altLang="zh-CN" sz="2400">
                <a:solidFill>
                  <a:srgbClr val="FF0000"/>
                </a:solidFill>
              </a:rPr>
              <a:t>engulf:  to surround/cover sb/sth completely </a:t>
            </a:r>
            <a:r>
              <a:rPr lang="zh-CN" altLang="en-US" sz="2400">
                <a:solidFill>
                  <a:srgbClr val="FF0000"/>
                </a:solidFill>
              </a:rPr>
              <a:t>包围</a:t>
            </a:r>
            <a:r>
              <a:rPr lang="en-US" altLang="zh-CN" sz="2400">
                <a:solidFill>
                  <a:srgbClr val="FF0000"/>
                </a:solidFill>
              </a:rPr>
              <a:t>/</a:t>
            </a:r>
            <a:r>
              <a:rPr lang="zh-CN" altLang="en-US" sz="2400">
                <a:solidFill>
                  <a:srgbClr val="FF0000"/>
                </a:solidFill>
              </a:rPr>
              <a:t>吞没</a:t>
            </a:r>
            <a:r>
              <a:rPr lang="en-US" altLang="zh-CN" sz="2400">
                <a:solidFill>
                  <a:srgbClr val="FF0000"/>
                </a:solidFill>
                <a:sym typeface="+mn-ea"/>
              </a:rPr>
              <a:t>(+by/in)</a:t>
            </a:r>
            <a:endParaRPr lang="en-US" altLang="zh-CN" sz="2400">
              <a:solidFill>
                <a:srgbClr val="FF0000"/>
              </a:solidFill>
              <a:sym typeface="+mn-ea"/>
            </a:endParaRPr>
          </a:p>
        </p:txBody>
      </p:sp>
      <p:sp>
        <p:nvSpPr>
          <p:cNvPr id="56" name="文本框 55"/>
          <p:cNvSpPr txBox="1"/>
          <p:nvPr/>
        </p:nvSpPr>
        <p:spPr>
          <a:xfrm>
            <a:off x="1279525" y="5219700"/>
            <a:ext cx="9213850" cy="460375"/>
          </a:xfrm>
          <a:prstGeom prst="rect">
            <a:avLst/>
          </a:prstGeom>
          <a:noFill/>
        </p:spPr>
        <p:txBody>
          <a:bodyPr wrap="square" rtlCol="0">
            <a:spAutoFit/>
          </a:bodyPr>
          <a:p>
            <a:r>
              <a:rPr lang="en-US" altLang="zh-CN" sz="2400">
                <a:solidFill>
                  <a:srgbClr val="FF0000"/>
                </a:solidFill>
              </a:rPr>
              <a:t>brace sb for sth:  to </a:t>
            </a:r>
            <a:r>
              <a:rPr lang="en-US" sz="2400">
                <a:solidFill>
                  <a:srgbClr val="FF0000"/>
                </a:solidFill>
              </a:rPr>
              <a:t>prepare sb for sth difficult </a:t>
            </a:r>
            <a:r>
              <a:rPr lang="zh-CN" altLang="en-US" sz="2400">
                <a:solidFill>
                  <a:srgbClr val="FF0000"/>
                </a:solidFill>
                <a:sym typeface="+mn-ea"/>
              </a:rPr>
              <a:t>为困难做好准备</a:t>
            </a:r>
            <a:endParaRPr lang="zh-CN" altLang="en-US" sz="2400">
              <a:solidFill>
                <a:srgbClr val="FF0000"/>
              </a:solidFill>
              <a:sym typeface="+mn-ea"/>
            </a:endParaRPr>
          </a:p>
        </p:txBody>
      </p:sp>
      <p:grpSp>
        <p:nvGrpSpPr>
          <p:cNvPr id="14" name="组合 13"/>
          <p:cNvGrpSpPr/>
          <p:nvPr/>
        </p:nvGrpSpPr>
        <p:grpSpPr>
          <a:xfrm>
            <a:off x="2571115" y="1537335"/>
            <a:ext cx="9375140" cy="4410710"/>
            <a:chOff x="4049" y="2421"/>
            <a:chExt cx="14764" cy="6946"/>
          </a:xfrm>
        </p:grpSpPr>
        <p:grpSp>
          <p:nvGrpSpPr>
            <p:cNvPr id="54" name="组合 53"/>
            <p:cNvGrpSpPr/>
            <p:nvPr/>
          </p:nvGrpSpPr>
          <p:grpSpPr>
            <a:xfrm>
              <a:off x="4689" y="2421"/>
              <a:ext cx="14125" cy="6947"/>
              <a:chOff x="4689" y="2445"/>
              <a:chExt cx="14125" cy="6947"/>
            </a:xfrm>
          </p:grpSpPr>
          <p:sp>
            <p:nvSpPr>
              <p:cNvPr id="40" name="矩形 39"/>
              <p:cNvSpPr/>
              <p:nvPr/>
            </p:nvSpPr>
            <p:spPr>
              <a:xfrm>
                <a:off x="13218" y="2445"/>
                <a:ext cx="251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矩形 41"/>
              <p:cNvSpPr/>
              <p:nvPr/>
            </p:nvSpPr>
            <p:spPr>
              <a:xfrm>
                <a:off x="9971" y="4246"/>
                <a:ext cx="251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矩形 42"/>
              <p:cNvSpPr/>
              <p:nvPr/>
            </p:nvSpPr>
            <p:spPr>
              <a:xfrm>
                <a:off x="9971" y="6886"/>
                <a:ext cx="3920"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矩形 43"/>
              <p:cNvSpPr/>
              <p:nvPr/>
            </p:nvSpPr>
            <p:spPr>
              <a:xfrm>
                <a:off x="16298" y="8654"/>
                <a:ext cx="251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矩形 44"/>
              <p:cNvSpPr/>
              <p:nvPr/>
            </p:nvSpPr>
            <p:spPr>
              <a:xfrm>
                <a:off x="15120" y="6886"/>
                <a:ext cx="1854"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矩形 45"/>
              <p:cNvSpPr/>
              <p:nvPr/>
            </p:nvSpPr>
            <p:spPr>
              <a:xfrm>
                <a:off x="5298" y="7708"/>
                <a:ext cx="3205"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338" y="7708"/>
                <a:ext cx="224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矩形 47"/>
              <p:cNvSpPr/>
              <p:nvPr/>
            </p:nvSpPr>
            <p:spPr>
              <a:xfrm>
                <a:off x="4689" y="8654"/>
                <a:ext cx="187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矩形 11"/>
            <p:cNvSpPr/>
            <p:nvPr/>
          </p:nvSpPr>
          <p:spPr>
            <a:xfrm>
              <a:off x="4049" y="2470"/>
              <a:ext cx="1923"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9369" y="5592"/>
              <a:ext cx="251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ox(in)">
                                      <p:cBhvr>
                                        <p:cTn id="17" dur="20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ox(in)">
                                      <p:cBhvr>
                                        <p:cTn id="22" dur="20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ox(in)">
                                      <p:cBhvr>
                                        <p:cTn id="27"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5" grpId="0"/>
      <p:bldP spid="55" grpId="1"/>
      <p:bldP spid="56" grpId="0"/>
      <p:bldP spid="5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a:srcRect l="15175" t="9880" r="15796" b="23481"/>
          <a:stretch>
            <a:fillRect/>
          </a:stretch>
        </p:blipFill>
        <p:spPr>
          <a:xfrm>
            <a:off x="188595" y="956945"/>
            <a:ext cx="11814810" cy="5132705"/>
          </a:xfrm>
          <a:prstGeom prst="rect">
            <a:avLst/>
          </a:prstGeom>
        </p:spPr>
      </p:pic>
      <p:grpSp>
        <p:nvGrpSpPr>
          <p:cNvPr id="30" name="组合 29"/>
          <p:cNvGrpSpPr/>
          <p:nvPr/>
        </p:nvGrpSpPr>
        <p:grpSpPr>
          <a:xfrm>
            <a:off x="-5572760" y="0"/>
            <a:ext cx="6187440" cy="5049520"/>
            <a:chOff x="3811" y="-3188"/>
            <a:chExt cx="9744" cy="7952"/>
          </a:xfrm>
        </p:grpSpPr>
        <p:pic>
          <p:nvPicPr>
            <p:cNvPr id="36" name="图片 35" descr="l9 (8)"/>
            <p:cNvPicPr>
              <a:picLocks noChangeAspect="1"/>
            </p:cNvPicPr>
            <p:nvPr/>
          </p:nvPicPr>
          <p:blipFill>
            <a:blip r:embed="rId2">
              <a:clrChange>
                <a:clrFrom>
                  <a:srgbClr val="000000">
                    <a:alpha val="0"/>
                  </a:srgbClr>
                </a:clrFrom>
                <a:clrTo>
                  <a:srgbClr val="000000">
                    <a:alpha val="0"/>
                    <a:alpha val="0"/>
                  </a:srgbClr>
                </a:clrTo>
              </a:clrChange>
            </a:blip>
            <a:srcRect l="8239" t="37254" r="78900" b="34535"/>
            <a:stretch>
              <a:fillRect/>
            </a:stretch>
          </p:blipFill>
          <p:spPr>
            <a:xfrm>
              <a:off x="12436" y="-3188"/>
              <a:ext cx="1119" cy="1356"/>
            </a:xfrm>
            <a:prstGeom prst="rect">
              <a:avLst/>
            </a:prstGeom>
          </p:spPr>
        </p:pic>
        <p:sp>
          <p:nvSpPr>
            <p:cNvPr id="39" name="文本框 38"/>
            <p:cNvSpPr txBox="1"/>
            <p:nvPr/>
          </p:nvSpPr>
          <p:spPr>
            <a:xfrm>
              <a:off x="3811" y="3942"/>
              <a:ext cx="488" cy="822"/>
            </a:xfrm>
            <a:prstGeom prst="rect">
              <a:avLst/>
            </a:prstGeom>
            <a:noFill/>
          </p:spPr>
          <p:txBody>
            <a:bodyPr wrap="none" rtlCol="0" anchor="t">
              <a:spAutoFit/>
            </a:bodyPr>
            <a:p>
              <a:pPr algn="l"/>
              <a:endParaRPr lang="en-US" altLang="zh-CN" sz="2800">
                <a:solidFill>
                  <a:schemeClr val="tx1"/>
                </a:solidFill>
                <a:latin typeface="Times New Roman" panose="02020603050405020304" charset="0"/>
                <a:cs typeface="Times New Roman" panose="02020603050405020304" charset="0"/>
                <a:sym typeface="+mn-ea"/>
              </a:endParaRPr>
            </a:p>
          </p:txBody>
        </p:sp>
      </p:grpSp>
      <p:grpSp>
        <p:nvGrpSpPr>
          <p:cNvPr id="54" name="组合 53"/>
          <p:cNvGrpSpPr/>
          <p:nvPr/>
        </p:nvGrpSpPr>
        <p:grpSpPr>
          <a:xfrm>
            <a:off x="2977515" y="956945"/>
            <a:ext cx="8970010" cy="4406900"/>
            <a:chOff x="4689" y="1507"/>
            <a:chExt cx="14126" cy="6940"/>
          </a:xfrm>
        </p:grpSpPr>
        <p:sp>
          <p:nvSpPr>
            <p:cNvPr id="40" name="矩形 39"/>
            <p:cNvSpPr/>
            <p:nvPr/>
          </p:nvSpPr>
          <p:spPr>
            <a:xfrm>
              <a:off x="12488" y="1606"/>
              <a:ext cx="251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矩形 41"/>
            <p:cNvSpPr/>
            <p:nvPr/>
          </p:nvSpPr>
          <p:spPr>
            <a:xfrm>
              <a:off x="16298" y="1507"/>
              <a:ext cx="251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矩形 42"/>
            <p:cNvSpPr/>
            <p:nvPr/>
          </p:nvSpPr>
          <p:spPr>
            <a:xfrm>
              <a:off x="10615" y="3316"/>
              <a:ext cx="2714"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矩形 44"/>
            <p:cNvSpPr/>
            <p:nvPr/>
          </p:nvSpPr>
          <p:spPr>
            <a:xfrm>
              <a:off x="15981" y="2345"/>
              <a:ext cx="229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矩形 45"/>
            <p:cNvSpPr/>
            <p:nvPr/>
          </p:nvSpPr>
          <p:spPr>
            <a:xfrm>
              <a:off x="4689" y="7708"/>
              <a:ext cx="4362"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953" y="7708"/>
              <a:ext cx="224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ox(in)">
                                      <p:cBhvr>
                                        <p:cTn id="12"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8750" y="198755"/>
            <a:ext cx="6021070" cy="645160"/>
          </a:xfrm>
          <a:prstGeom prst="rect">
            <a:avLst/>
          </a:prstGeom>
          <a:solidFill>
            <a:srgbClr val="0070C0"/>
          </a:solidFill>
        </p:spPr>
        <p:txBody>
          <a:bodyPr wrap="square" rtlCol="0">
            <a:spAutoFit/>
          </a:bodyPr>
          <a:p>
            <a:r>
              <a:rPr lang="en-US" sz="3600" spc="600" dirty="0">
                <a:solidFill>
                  <a:schemeClr val="bg1"/>
                </a:solidFill>
                <a:latin typeface="Times New Roman" panose="02020603050405020304" charset="0"/>
                <a:ea typeface="微软雅黑" panose="020B0503020204020204" pitchFamily="34" charset="-122"/>
                <a:cs typeface="Times New Roman" panose="02020603050405020304" charset="0"/>
              </a:rPr>
              <a:t>One possible version</a:t>
            </a:r>
            <a:endParaRPr lang="en-US" sz="3600" spc="600"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nvSpPr>
        <p:spPr>
          <a:xfrm>
            <a:off x="146685" y="1149985"/>
            <a:ext cx="11882120" cy="5262245"/>
          </a:xfrm>
          <a:prstGeom prst="rect">
            <a:avLst/>
          </a:prstGeom>
          <a:noFill/>
          <a:ln w="19050">
            <a:solidFill>
              <a:schemeClr val="tx1"/>
            </a:solidFill>
          </a:ln>
        </p:spPr>
        <p:txBody>
          <a:bodyPr wrap="square" rtlCol="0" anchor="t">
            <a:spAutoFit/>
          </a:bodyPr>
          <a:p>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In a moment, he was up again and running. He yelled to me, “Watch the </a:t>
            </a:r>
            <a:r>
              <a:rPr lang="zh-CN" altLang="en-US" sz="2800" u="sng">
                <a:latin typeface="Times New Roman" panose="02020603050405020304" charset="0"/>
                <a:cs typeface="Times New Roman" panose="02020603050405020304" charset="0"/>
              </a:rPr>
              <a:t>roots</a:t>
            </a:r>
            <a:r>
              <a:rPr lang="zh-CN" altLang="en-US" sz="2800">
                <a:latin typeface="Times New Roman" panose="02020603050405020304" charset="0"/>
                <a:cs typeface="Times New Roman" panose="02020603050405020304" charset="0"/>
              </a:rPr>
              <a:t>!” Struggling to keep my legs moving, I looked down and saw the tree root. I</a:t>
            </a:r>
            <a:r>
              <a:rPr lang="zh-CN" altLang="en-US" sz="2800" b="1">
                <a:latin typeface="Times New Roman" panose="02020603050405020304" charset="0"/>
                <a:cs typeface="Times New Roman" panose="02020603050405020304" charset="0"/>
              </a:rPr>
              <a:t> puffed </a:t>
            </a:r>
            <a:r>
              <a:rPr lang="zh-CN" altLang="en-US" sz="2800">
                <a:latin typeface="Times New Roman" panose="02020603050405020304" charset="0"/>
                <a:cs typeface="Times New Roman" panose="02020603050405020304" charset="0"/>
              </a:rPr>
              <a:t>over it. Two hundred metres later, I </a:t>
            </a:r>
            <a:r>
              <a:rPr lang="zh-CN" altLang="en-US" sz="2800" b="1">
                <a:latin typeface="Times New Roman" panose="02020603050405020304" charset="0"/>
                <a:cs typeface="Times New Roman" panose="02020603050405020304" charset="0"/>
              </a:rPr>
              <a:t>scrambled </a:t>
            </a:r>
            <a:r>
              <a:rPr lang="zh-CN" altLang="en-US" sz="2800">
                <a:latin typeface="Times New Roman" panose="02020603050405020304" charset="0"/>
                <a:cs typeface="Times New Roman" panose="02020603050405020304" charset="0"/>
              </a:rPr>
              <a:t>up the hill, ready to see the rest of the </a:t>
            </a:r>
            <a:r>
              <a:rPr lang="zh-CN" altLang="en-US" sz="2800" b="1">
                <a:latin typeface="Times New Roman" panose="02020603050405020304" charset="0"/>
                <a:cs typeface="Times New Roman" panose="02020603050405020304" charset="0"/>
              </a:rPr>
              <a:t>pack</a:t>
            </a:r>
            <a:r>
              <a:rPr lang="zh-CN" altLang="en-US" sz="2800">
                <a:latin typeface="Times New Roman" panose="02020603050405020304" charset="0"/>
                <a:cs typeface="Times New Roman" panose="02020603050405020304" charset="0"/>
              </a:rPr>
              <a:t> crossing the finish line when I saw not the fifteen guys, but three. The crowd was</a:t>
            </a:r>
            <a:r>
              <a:rPr lang="zh-CN" altLang="en-US" sz="2800" b="1">
                <a:latin typeface="Times New Roman" panose="02020603050405020304" charset="0"/>
                <a:cs typeface="Times New Roman" panose="02020603050405020304" charset="0"/>
              </a:rPr>
              <a:t> roaring</a:t>
            </a:r>
            <a:r>
              <a:rPr lang="zh-CN" altLang="en-US" sz="2800">
                <a:latin typeface="Times New Roman" panose="02020603050405020304" charset="0"/>
                <a:cs typeface="Times New Roman" panose="02020603050405020304" charset="0"/>
              </a:rPr>
              <a:t>, but I could hear </a:t>
            </a:r>
            <a:r>
              <a:rPr lang="zh-CN" altLang="en-US" sz="2800" u="sng">
                <a:latin typeface="Times New Roman" panose="02020603050405020304" charset="0"/>
                <a:cs typeface="Times New Roman" panose="02020603050405020304" charset="0"/>
              </a:rPr>
              <a:t>Barry </a:t>
            </a:r>
            <a:r>
              <a:rPr lang="zh-CN" altLang="en-US" sz="2800">
                <a:latin typeface="Times New Roman" panose="02020603050405020304" charset="0"/>
                <a:cs typeface="Times New Roman" panose="02020603050405020304" charset="0"/>
              </a:rPr>
              <a:t>over the rest of them, yelling “Run!” I threw my </a:t>
            </a:r>
            <a:r>
              <a:rPr lang="zh-CN" altLang="en-US" sz="2800" u="sng">
                <a:latin typeface="Times New Roman" panose="02020603050405020304" charset="0"/>
                <a:cs typeface="Times New Roman" panose="02020603050405020304" charset="0"/>
              </a:rPr>
              <a:t>head </a:t>
            </a:r>
            <a:r>
              <a:rPr lang="zh-CN" altLang="en-US" sz="2800">
                <a:latin typeface="Times New Roman" panose="02020603050405020304" charset="0"/>
                <a:cs typeface="Times New Roman" panose="02020603050405020304" charset="0"/>
              </a:rPr>
              <a:t>back and told my legs to go and I knew I was </a:t>
            </a:r>
            <a:r>
              <a:rPr lang="zh-CN" altLang="en-US" sz="2800" u="sng">
                <a:latin typeface="Times New Roman" panose="02020603050405020304" charset="0"/>
                <a:cs typeface="Times New Roman" panose="02020603050405020304" charset="0"/>
              </a:rPr>
              <a:t>winning</a:t>
            </a:r>
            <a:r>
              <a:rPr lang="zh-CN" altLang="en-US" sz="2800">
                <a:latin typeface="Times New Roman" panose="02020603050405020304" charset="0"/>
                <a:cs typeface="Times New Roman" panose="02020603050405020304" charset="0"/>
              </a:rPr>
              <a:t>. </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 didn't know when I crossed the finish line. Barry caught me and I </a:t>
            </a:r>
            <a:r>
              <a:rPr lang="zh-CN" altLang="en-US" sz="2800" b="1">
                <a:latin typeface="Times New Roman" panose="02020603050405020304" charset="0"/>
                <a:cs typeface="Times New Roman" panose="02020603050405020304" charset="0"/>
              </a:rPr>
              <a:t>collapsed</a:t>
            </a:r>
            <a:r>
              <a:rPr lang="zh-CN" altLang="en-US" sz="2800">
                <a:latin typeface="Times New Roman" panose="02020603050405020304" charset="0"/>
                <a:cs typeface="Times New Roman" panose="02020603050405020304" charset="0"/>
              </a:rPr>
              <a:t>. “You flew! You flew, man! Second! You passed two guys!” There was a crowd of kids around me, </a:t>
            </a:r>
            <a:r>
              <a:rPr lang="zh-CN" altLang="en-US" sz="2800" b="1">
                <a:latin typeface="Times New Roman" panose="02020603050405020304" charset="0"/>
                <a:cs typeface="Times New Roman" panose="02020603050405020304" charset="0"/>
              </a:rPr>
              <a:t>patting</a:t>
            </a:r>
            <a:r>
              <a:rPr lang="zh-CN" altLang="en-US" sz="2800">
                <a:latin typeface="Times New Roman" panose="02020603050405020304" charset="0"/>
                <a:cs typeface="Times New Roman" panose="02020603050405020304" charset="0"/>
              </a:rPr>
              <a:t> me on the back, </a:t>
            </a:r>
            <a:r>
              <a:rPr lang="zh-CN" altLang="en-US" sz="2800" b="1">
                <a:latin typeface="Times New Roman" panose="02020603050405020304" charset="0"/>
                <a:cs typeface="Times New Roman" panose="02020603050405020304" charset="0"/>
              </a:rPr>
              <a:t>giving me high fives</a:t>
            </a:r>
            <a:r>
              <a:rPr lang="zh-CN" altLang="en-US" sz="2800">
                <a:latin typeface="Times New Roman" panose="02020603050405020304" charset="0"/>
                <a:cs typeface="Times New Roman" panose="02020603050405020304" charset="0"/>
              </a:rPr>
              <a:t>. I had come in second. Bill had finished first. With that and all the high fives and the cheers of the day, the best prize that I </a:t>
            </a:r>
            <a:r>
              <a:rPr lang="zh-CN" altLang="en-US" sz="2800" b="1">
                <a:latin typeface="Times New Roman" panose="02020603050405020304" charset="0"/>
                <a:cs typeface="Times New Roman" panose="02020603050405020304" charset="0"/>
              </a:rPr>
              <a:t>walked away with</a:t>
            </a:r>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轻易赢得</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was my</a:t>
            </a:r>
            <a:r>
              <a:rPr lang="zh-CN" altLang="en-US" sz="2800" u="sng">
                <a:latin typeface="Times New Roman" panose="02020603050405020304" charset="0"/>
                <a:cs typeface="Times New Roman" panose="02020603050405020304" charset="0"/>
              </a:rPr>
              <a:t> confidence.</a:t>
            </a:r>
            <a:r>
              <a:rPr lang="zh-CN" altLang="en-US" sz="2800">
                <a:latin typeface="Times New Roman" panose="02020603050405020304" charset="0"/>
                <a:cs typeface="Times New Roman" panose="02020603050405020304" charset="0"/>
              </a:rPr>
              <a:t> That year I discovered I could do a lot of things if I put my energy into them</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44170" y="833120"/>
            <a:ext cx="11504295" cy="5908040"/>
          </a:xfrm>
          <a:prstGeom prst="rect">
            <a:avLst/>
          </a:prstGeom>
          <a:solidFill>
            <a:schemeClr val="bg1"/>
          </a:solidFill>
          <a:ln w="9525">
            <a:noFill/>
          </a:ln>
        </p:spPr>
        <p:txBody>
          <a:bodyPr wrap="square">
            <a:spAutoFit/>
          </a:bodyPr>
          <a:p>
            <a:pPr marL="0" indent="0">
              <a:buNone/>
            </a:pPr>
            <a:r>
              <a:rPr lang="en-US" altLang="zh-CN" dirty="0">
                <a:latin typeface="Times New Roman" panose="02020603050405020304" charset="0"/>
                <a:cs typeface="Times New Roman" panose="02020603050405020304" charset="0"/>
                <a:sym typeface="+mn-ea"/>
              </a:rPr>
              <a:t>     Mike licked the last of the mint chocolate chip </a:t>
            </a:r>
            <a:r>
              <a:rPr lang="en-US" altLang="zh-CN" u="sng" dirty="0">
                <a:latin typeface="Times New Roman" panose="02020603050405020304" charset="0"/>
                <a:cs typeface="Times New Roman" panose="02020603050405020304" charset="0"/>
                <a:sym typeface="+mn-ea"/>
              </a:rPr>
              <a:t>ice cream</a:t>
            </a:r>
            <a:r>
              <a:rPr lang="en-US" altLang="zh-CN" dirty="0">
                <a:latin typeface="Times New Roman" panose="02020603050405020304" charset="0"/>
                <a:cs typeface="Times New Roman" panose="02020603050405020304" charset="0"/>
                <a:sym typeface="+mn-ea"/>
              </a:rPr>
              <a:t>. It was almost time to leave. He jumped into the car with his </a:t>
            </a:r>
            <a:r>
              <a:rPr lang="en-US" altLang="zh-CN" u="sng" dirty="0">
                <a:latin typeface="Times New Roman" panose="02020603050405020304" charset="0"/>
                <a:cs typeface="Times New Roman" panose="02020603050405020304" charset="0"/>
                <a:sym typeface="+mn-ea"/>
              </a:rPr>
              <a:t>parents</a:t>
            </a:r>
            <a:r>
              <a:rPr lang="en-US" altLang="zh-CN" dirty="0">
                <a:latin typeface="Times New Roman" panose="02020603050405020304" charset="0"/>
                <a:cs typeface="Times New Roman" panose="02020603050405020304" charset="0"/>
                <a:sym typeface="+mn-ea"/>
              </a:rPr>
              <a:t> and headed off to the Olympic-sized </a:t>
            </a:r>
            <a:r>
              <a:rPr lang="en-US" altLang="zh-CN" u="sng" dirty="0">
                <a:latin typeface="Times New Roman" panose="02020603050405020304" charset="0"/>
                <a:cs typeface="Times New Roman" panose="02020603050405020304" charset="0"/>
                <a:sym typeface="+mn-ea"/>
              </a:rPr>
              <a:t>pool</a:t>
            </a:r>
            <a:r>
              <a:rPr lang="en-US" altLang="zh-CN" dirty="0">
                <a:latin typeface="Times New Roman" panose="02020603050405020304" charset="0"/>
                <a:cs typeface="Times New Roman" panose="02020603050405020304" charset="0"/>
                <a:sym typeface="+mn-ea"/>
              </a:rPr>
              <a:t> for the big swim meet.</a:t>
            </a:r>
            <a:endParaRPr lang="zh-CN" altLang="zh-CN" dirty="0">
              <a:latin typeface="Times New Roman" panose="02020603050405020304" charset="0"/>
              <a:cs typeface="Times New Roman" panose="02020603050405020304" charset="0"/>
            </a:endParaRPr>
          </a:p>
          <a:p>
            <a:pPr marL="0" indent="0">
              <a:buNone/>
            </a:pPr>
            <a:r>
              <a:rPr lang="en-US" altLang="zh-CN" dirty="0">
                <a:latin typeface="Times New Roman" panose="02020603050405020304" charset="0"/>
                <a:cs typeface="Times New Roman" panose="02020603050405020304" charset="0"/>
                <a:sym typeface="+mn-ea"/>
              </a:rPr>
              <a:t>When his </a:t>
            </a:r>
            <a:r>
              <a:rPr lang="en-US" altLang="zh-CN" u="sng" dirty="0">
                <a:latin typeface="Times New Roman" panose="02020603050405020304" charset="0"/>
                <a:cs typeface="Times New Roman" panose="02020603050405020304" charset="0"/>
                <a:sym typeface="+mn-ea"/>
              </a:rPr>
              <a:t>race</a:t>
            </a:r>
            <a:r>
              <a:rPr lang="en-US" altLang="zh-CN" dirty="0">
                <a:latin typeface="Times New Roman" panose="02020603050405020304" charset="0"/>
                <a:cs typeface="Times New Roman" panose="02020603050405020304" charset="0"/>
                <a:sym typeface="+mn-ea"/>
              </a:rPr>
              <a:t> came up, Mike was confident. He was strong and swift. Mike climbed out the pool, smiling. He had just </a:t>
            </a:r>
            <a:r>
              <a:rPr lang="en-US" altLang="zh-CN" u="sng" dirty="0">
                <a:latin typeface="Times New Roman" panose="02020603050405020304" charset="0"/>
                <a:cs typeface="Times New Roman" panose="02020603050405020304" charset="0"/>
                <a:sym typeface="+mn-ea"/>
              </a:rPr>
              <a:t>won</a:t>
            </a:r>
            <a:r>
              <a:rPr lang="en-US" altLang="zh-CN" dirty="0">
                <a:latin typeface="Times New Roman" panose="02020603050405020304" charset="0"/>
                <a:cs typeface="Times New Roman" panose="02020603050405020304" charset="0"/>
                <a:sym typeface="+mn-ea"/>
              </a:rPr>
              <a:t> first place, making him the fastest boy in his age group.</a:t>
            </a:r>
            <a:endParaRPr lang="zh-CN" altLang="zh-CN" dirty="0">
              <a:latin typeface="Times New Roman" panose="02020603050405020304" charset="0"/>
              <a:cs typeface="Times New Roman" panose="02020603050405020304" charset="0"/>
            </a:endParaRPr>
          </a:p>
          <a:p>
            <a:pPr marL="0" indent="0">
              <a:buNone/>
            </a:pPr>
            <a:r>
              <a:rPr lang="en-US" altLang="zh-CN" dirty="0">
                <a:latin typeface="Times New Roman" panose="02020603050405020304" charset="0"/>
                <a:cs typeface="Times New Roman" panose="02020603050405020304" charset="0"/>
                <a:sym typeface="+mn-ea"/>
              </a:rPr>
              <a:t>" Congratulations, son, "his father said. His mom gave him a hug, even though he was soaking wet.</a:t>
            </a:r>
            <a:endParaRPr lang="zh-CN" altLang="zh-CN" dirty="0">
              <a:latin typeface="Times New Roman" panose="02020603050405020304" charset="0"/>
              <a:cs typeface="Times New Roman" panose="02020603050405020304" charset="0"/>
            </a:endParaRPr>
          </a:p>
          <a:p>
            <a:pPr marL="0" indent="0">
              <a:buNone/>
            </a:pPr>
            <a:r>
              <a:rPr lang="en-US" altLang="zh-CN" dirty="0">
                <a:latin typeface="Times New Roman" panose="02020603050405020304" charset="0"/>
                <a:cs typeface="Times New Roman" panose="02020603050405020304" charset="0"/>
                <a:sym typeface="+mn-ea"/>
              </a:rPr>
              <a:t>    A week later, it was time for another swim meet. Like before, Mike decided to enjoy his favorite ice cream flavor. Mike remembered that the last time he had won a race, he also ate mint chocolate chip ice cream first. Maybe he'd win again.</a:t>
            </a:r>
            <a:endParaRPr lang="zh-CN" altLang="zh-CN" dirty="0">
              <a:latin typeface="Times New Roman" panose="02020603050405020304" charset="0"/>
              <a:cs typeface="Times New Roman" panose="02020603050405020304" charset="0"/>
            </a:endParaRPr>
          </a:p>
          <a:p>
            <a:pPr marL="0" indent="0">
              <a:buNone/>
            </a:pPr>
            <a:r>
              <a:rPr lang="en-US" altLang="zh-CN" dirty="0">
                <a:latin typeface="Times New Roman" panose="02020603050405020304" charset="0"/>
                <a:cs typeface="Times New Roman" panose="02020603050405020304" charset="0"/>
                <a:sym typeface="+mn-ea"/>
              </a:rPr>
              <a:t>   He’s taken </a:t>
            </a:r>
            <a:r>
              <a:rPr lang="en-US" altLang="zh-CN" u="sng" dirty="0">
                <a:latin typeface="Times New Roman" panose="02020603050405020304" charset="0"/>
                <a:cs typeface="Times New Roman" panose="02020603050405020304" charset="0"/>
                <a:sym typeface="+mn-ea"/>
              </a:rPr>
              <a:t>first place</a:t>
            </a:r>
            <a:r>
              <a:rPr lang="en-US" altLang="zh-CN" dirty="0">
                <a:latin typeface="Times New Roman" panose="02020603050405020304" charset="0"/>
                <a:cs typeface="Times New Roman" panose="02020603050405020304" charset="0"/>
                <a:sym typeface="+mn-ea"/>
              </a:rPr>
              <a:t> again in his race. Mike was feeling pretty good. As it turned out, Mike decided to have some mint chocolate chip Ice cream before every one of the next few swim meets. He began to think of it as his </a:t>
            </a:r>
            <a:r>
              <a:rPr lang="en-US" altLang="zh-CN" u="sng" dirty="0">
                <a:latin typeface="Times New Roman" panose="02020603050405020304" charset="0"/>
                <a:cs typeface="Times New Roman" panose="02020603050405020304" charset="0"/>
                <a:sym typeface="+mn-ea"/>
              </a:rPr>
              <a:t>lucky charm</a:t>
            </a:r>
            <a:r>
              <a:rPr lang="en-US" altLang="zh-CN" dirty="0">
                <a:latin typeface="Times New Roman" panose="02020603050405020304" charset="0"/>
                <a:cs typeface="Times New Roman" panose="02020603050405020304" charset="0"/>
                <a:sym typeface="+mn-ea"/>
              </a:rPr>
              <a:t>. After several months of placing in the top positions of every race he swam, Mike was feeling unbeatable. And he wouldn’t admit it, but all that ice cream was adding a few pounds to his athletic swimmer's build.</a:t>
            </a:r>
            <a:endParaRPr lang="zh-CN" altLang="zh-CN" dirty="0">
              <a:latin typeface="Times New Roman" panose="02020603050405020304" charset="0"/>
              <a:cs typeface="Times New Roman" panose="02020603050405020304" charset="0"/>
            </a:endParaRPr>
          </a:p>
          <a:p>
            <a:pPr marL="0" indent="0">
              <a:buNone/>
            </a:pPr>
            <a:r>
              <a:rPr lang="en-US" altLang="zh-CN" dirty="0">
                <a:latin typeface="Times New Roman" panose="02020603050405020304" charset="0"/>
                <a:cs typeface="Times New Roman" panose="02020603050405020304" charset="0"/>
                <a:sym typeface="+mn-ea"/>
              </a:rPr>
              <a:t>It didn’t take long after that for Mike to start coming in second place-and then third-and then last place in his races. The lucky mint chocolate chip ice cream had lost its </a:t>
            </a:r>
            <a:r>
              <a:rPr lang="en-US" altLang="zh-CN" u="sng" dirty="0">
                <a:latin typeface="Times New Roman" panose="02020603050405020304" charset="0"/>
                <a:cs typeface="Times New Roman" panose="02020603050405020304" charset="0"/>
                <a:sym typeface="+mn-ea"/>
              </a:rPr>
              <a:t>magic</a:t>
            </a:r>
            <a:r>
              <a:rPr lang="en-US" altLang="zh-CN" dirty="0">
                <a:latin typeface="Times New Roman" panose="02020603050405020304" charset="0"/>
                <a:cs typeface="Times New Roman" panose="02020603050405020304" charset="0"/>
                <a:sym typeface="+mn-ea"/>
              </a:rPr>
              <a:t>.</a:t>
            </a:r>
            <a:endParaRPr lang="zh-CN" altLang="zh-CN" dirty="0">
              <a:latin typeface="Times New Roman" panose="02020603050405020304" charset="0"/>
              <a:cs typeface="Times New Roman" panose="02020603050405020304" charset="0"/>
            </a:endParaRPr>
          </a:p>
          <a:p>
            <a:pPr marL="0" indent="0">
              <a:buNone/>
            </a:pPr>
            <a:r>
              <a:rPr lang="en-US" altLang="zh-CN" dirty="0">
                <a:latin typeface="Times New Roman" panose="02020603050405020304" charset="0"/>
                <a:cs typeface="Times New Roman" panose="02020603050405020304" charset="0"/>
                <a:sym typeface="+mn-ea"/>
              </a:rPr>
              <a:t>    On the day of his next swim meet, his mother sat down at the table with him. “Mike, we all love ice cream, but it's not </a:t>
            </a:r>
            <a:r>
              <a:rPr lang="en-US" altLang="zh-CN" u="sng" dirty="0">
                <a:latin typeface="Times New Roman" panose="02020603050405020304" charset="0"/>
                <a:cs typeface="Times New Roman" panose="02020603050405020304" charset="0"/>
                <a:sym typeface="+mn-ea"/>
              </a:rPr>
              <a:t>healthy</a:t>
            </a:r>
            <a:r>
              <a:rPr lang="en-US" altLang="zh-CN" dirty="0">
                <a:latin typeface="Times New Roman" panose="02020603050405020304" charset="0"/>
                <a:cs typeface="Times New Roman" panose="02020603050405020304" charset="0"/>
                <a:sym typeface="+mn-ea"/>
              </a:rPr>
              <a:t> for your body to eat so much of it. Maybe it's time to quit the sweet treats for a while, especially before you go swimming.</a:t>
            </a:r>
            <a:endParaRPr lang="zh-CN" altLang="zh-CN" dirty="0">
              <a:latin typeface="Times New Roman" panose="02020603050405020304" charset="0"/>
              <a:cs typeface="Times New Roman" panose="02020603050405020304" charset="0"/>
            </a:endParaRPr>
          </a:p>
          <a:p>
            <a:pPr marL="0" indent="0">
              <a:buNone/>
            </a:pPr>
            <a:r>
              <a:rPr lang="en-US" altLang="zh-CN" dirty="0">
                <a:latin typeface="Times New Roman" panose="02020603050405020304" charset="0"/>
                <a:cs typeface="Times New Roman" panose="02020603050405020304" charset="0"/>
                <a:sym typeface="+mn-ea"/>
              </a:rPr>
              <a:t>    Mike unwillingly agreed. He went to the swim meet, and didn’t </a:t>
            </a:r>
            <a:r>
              <a:rPr lang="en-US" altLang="zh-CN" u="sng" dirty="0">
                <a:latin typeface="Times New Roman" panose="02020603050405020304" charset="0"/>
                <a:cs typeface="Times New Roman" panose="02020603050405020304" charset="0"/>
                <a:sym typeface="+mn-ea"/>
              </a:rPr>
              <a:t>perform</a:t>
            </a:r>
            <a:r>
              <a:rPr lang="en-US" altLang="zh-CN" dirty="0">
                <a:latin typeface="Times New Roman" panose="02020603050405020304" charset="0"/>
                <a:cs typeface="Times New Roman" panose="02020603050405020304" charset="0"/>
                <a:sym typeface="+mn-ea"/>
              </a:rPr>
              <a:t> well. His father offered to go running with him a few days a week to help him feel better and strengthen his muscles. The extra weight soon disappeared, and Mike found himself breathing easier at swim practices.</a:t>
            </a:r>
            <a:endParaRPr lang="en-US" altLang="zh-CN" dirty="0">
              <a:latin typeface="Times New Roman" panose="02020603050405020304" charset="0"/>
              <a:cs typeface="Times New Roman" panose="02020603050405020304" charset="0"/>
              <a:sym typeface="+mn-ea"/>
            </a:endParaRPr>
          </a:p>
          <a:p>
            <a:pPr fontAlgn="auto">
              <a:lnSpc>
                <a:spcPct val="100000"/>
              </a:lnSpc>
            </a:pPr>
            <a:r>
              <a:rPr lang="en-US" altLang="zh-CN" dirty="0">
                <a:latin typeface="Times New Roman" panose="02020603050405020304" charset="0"/>
                <a:ea typeface="宋体" panose="02010600030101010101" pitchFamily="2" charset="-122"/>
                <a:sym typeface="+mn-ea"/>
              </a:rPr>
              <a:t>Paragraph 1: </a:t>
            </a:r>
            <a:r>
              <a:rPr lang="en-US" altLang="zh-CN" i="1" dirty="0">
                <a:latin typeface="Times New Roman" panose="02020603050405020304" charset="0"/>
                <a:ea typeface="宋体" panose="02010600030101010101" pitchFamily="2" charset="-122"/>
                <a:sym typeface="+mn-ea"/>
              </a:rPr>
              <a:t>It was the last meet of the season, and Mike wasn't sure what to expect.________________________</a:t>
            </a:r>
            <a:endParaRPr lang="en-US" altLang="zh-CN" i="1" dirty="0">
              <a:latin typeface="Times New Roman" panose="02020603050405020304" charset="0"/>
              <a:ea typeface="宋体" panose="02010600030101010101" pitchFamily="2" charset="-122"/>
              <a:sym typeface="+mn-ea"/>
            </a:endParaRPr>
          </a:p>
          <a:p>
            <a:pPr fontAlgn="auto">
              <a:lnSpc>
                <a:spcPct val="100000"/>
              </a:lnSpc>
            </a:pPr>
            <a:r>
              <a:rPr lang="en-US" altLang="zh-CN" dirty="0">
                <a:latin typeface="Times New Roman" panose="02020603050405020304" charset="0"/>
                <a:ea typeface="宋体" panose="02010600030101010101" pitchFamily="2" charset="-122"/>
                <a:sym typeface="+mn-ea"/>
              </a:rPr>
              <a:t>Paragraph 2: </a:t>
            </a:r>
            <a:r>
              <a:rPr lang="en-US" altLang="zh-CN" i="1" dirty="0">
                <a:latin typeface="Times New Roman" panose="02020603050405020304" charset="0"/>
                <a:ea typeface="宋体" panose="02010600030101010101" pitchFamily="2" charset="-122"/>
                <a:sym typeface="+mn-ea"/>
              </a:rPr>
              <a:t>Finally came the end of the race. _______________________________________</a:t>
            </a:r>
            <a:endParaRPr lang="en-US" altLang="en-US" sz="1800" b="0">
              <a:latin typeface="Times New Roman" panose="02020603050405020304" charset="0"/>
              <a:ea typeface="宋体" panose="02010600030101010101" pitchFamily="2" charset="-122"/>
            </a:endParaRPr>
          </a:p>
        </p:txBody>
      </p:sp>
      <p:grpSp>
        <p:nvGrpSpPr>
          <p:cNvPr id="2" name="组合 1"/>
          <p:cNvGrpSpPr/>
          <p:nvPr/>
        </p:nvGrpSpPr>
        <p:grpSpPr>
          <a:xfrm>
            <a:off x="0" y="-278765"/>
            <a:ext cx="4520565" cy="1111885"/>
            <a:chOff x="628" y="425"/>
            <a:chExt cx="7119" cy="1751"/>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628" y="425"/>
              <a:ext cx="1751" cy="1751"/>
            </a:xfrm>
            <a:prstGeom prst="rect">
              <a:avLst/>
            </a:prstGeom>
          </p:spPr>
        </p:pic>
        <p:sp>
          <p:nvSpPr>
            <p:cNvPr id="15" name="文本框 14"/>
            <p:cNvSpPr txBox="1"/>
            <p:nvPr/>
          </p:nvSpPr>
          <p:spPr>
            <a:xfrm>
              <a:off x="2380" y="938"/>
              <a:ext cx="5367" cy="1016"/>
            </a:xfrm>
            <a:prstGeom prst="rect">
              <a:avLst/>
            </a:prstGeom>
            <a:solidFill>
              <a:srgbClr val="0070C0"/>
            </a:solidFill>
          </p:spPr>
          <p:txBody>
            <a:bodyPr wrap="square" rtlCol="0">
              <a:spAutoFit/>
            </a:bodyPr>
            <a:p>
              <a:r>
                <a:rPr lang="zh-CN" altLang="en-US" sz="3600" b="1" spc="600" dirty="0">
                  <a:solidFill>
                    <a:schemeClr val="bg1"/>
                  </a:solidFill>
                  <a:latin typeface="微软雅黑" panose="020B0503020204020204" pitchFamily="34" charset="-122"/>
                  <a:ea typeface="微软雅黑" panose="020B0503020204020204" pitchFamily="34" charset="-122"/>
                </a:rPr>
                <a:t>比赛话题练习</a:t>
              </a:r>
              <a:endParaRPr lang="zh-CN" altLang="en-US" sz="3600" b="1" spc="600"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4766945" y="193675"/>
            <a:ext cx="2734945" cy="460375"/>
          </a:xfrm>
          <a:prstGeom prst="rect">
            <a:avLst/>
          </a:prstGeom>
          <a:noFill/>
        </p:spPr>
        <p:txBody>
          <a:bodyPr wrap="square" rtlCol="0">
            <a:spAutoFit/>
          </a:bodyPr>
          <a:p>
            <a:r>
              <a:rPr lang="en-US" altLang="zh-CN" sz="2400" b="1"/>
              <a:t>2020</a:t>
            </a:r>
            <a:r>
              <a:rPr lang="zh-CN" altLang="en-US" sz="2400" b="1"/>
              <a:t>暨阳联考</a:t>
            </a:r>
            <a:endParaRPr lang="zh-CN" altLang="en-US" sz="2400" b="1"/>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îṧḻîďê"/>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8" r="33432"/>
          <a:stretch>
            <a:fillRect/>
          </a:stretch>
        </p:blipFill>
        <p:spPr>
          <a:xfrm>
            <a:off x="-1271708" y="-869066"/>
            <a:ext cx="6436489" cy="6436489"/>
          </a:xfrm>
          <a:prstGeom prst="ellipse">
            <a:avLst/>
          </a:prstGeom>
        </p:spPr>
      </p:pic>
      <p:grpSp>
        <p:nvGrpSpPr>
          <p:cNvPr id="2" name="í$ḻiḋe"/>
          <p:cNvGrpSpPr/>
          <p:nvPr/>
        </p:nvGrpSpPr>
        <p:grpSpPr>
          <a:xfrm>
            <a:off x="4333788" y="4303041"/>
            <a:ext cx="6946900" cy="895928"/>
            <a:chOff x="3437860" y="4037226"/>
            <a:chExt cx="6946900" cy="895928"/>
          </a:xfrm>
        </p:grpSpPr>
        <p:sp>
          <p:nvSpPr>
            <p:cNvPr id="18" name="íṣḷîḋe"/>
            <p:cNvSpPr txBox="1"/>
            <p:nvPr/>
          </p:nvSpPr>
          <p:spPr>
            <a:xfrm>
              <a:off x="4446240" y="4131206"/>
              <a:ext cx="5938520" cy="706755"/>
            </a:xfrm>
            <a:prstGeom prst="rect">
              <a:avLst/>
            </a:prstGeom>
            <a:noFill/>
          </p:spPr>
          <p:txBody>
            <a:bodyPr wrap="square" rtlCol="0">
              <a:spAutoFit/>
            </a:bodyPr>
            <a:lstStyle/>
            <a:p>
              <a:pPr algn="r"/>
              <a:r>
                <a:rPr lang="zh-CN" altLang="en-US" sz="4000" b="1" dirty="0">
                  <a:solidFill>
                    <a:schemeClr val="tx1">
                      <a:lumMod val="75000"/>
                      <a:lumOff val="25000"/>
                    </a:schemeClr>
                  </a:solidFill>
                </a:rPr>
                <a:t>读原文，</a:t>
              </a:r>
              <a:r>
                <a:rPr lang="zh-CN" altLang="en-US" sz="4000" b="1" dirty="0">
                  <a:solidFill>
                    <a:schemeClr val="accent1">
                      <a:lumMod val="75000"/>
                    </a:schemeClr>
                  </a:solidFill>
                </a:rPr>
                <a:t>学</a:t>
              </a:r>
              <a:r>
                <a:rPr lang="zh-CN" altLang="en-US" sz="4000" b="1" dirty="0">
                  <a:solidFill>
                    <a:schemeClr val="tx1">
                      <a:lumMod val="75000"/>
                      <a:lumOff val="25000"/>
                    </a:schemeClr>
                  </a:solidFill>
                </a:rPr>
                <a:t>内容和语言</a:t>
              </a:r>
              <a:endParaRPr lang="zh-CN" altLang="en-US" sz="4000" b="1" dirty="0">
                <a:solidFill>
                  <a:schemeClr val="tx1">
                    <a:lumMod val="75000"/>
                    <a:lumOff val="25000"/>
                  </a:schemeClr>
                </a:solidFill>
              </a:endParaRPr>
            </a:p>
          </p:txBody>
        </p:sp>
        <p:sp>
          <p:nvSpPr>
            <p:cNvPr id="16" name="îsļiḑé"/>
            <p:cNvSpPr/>
            <p:nvPr/>
          </p:nvSpPr>
          <p:spPr>
            <a:xfrm>
              <a:off x="3437860" y="4037226"/>
              <a:ext cx="895928" cy="895928"/>
            </a:xfrm>
            <a:prstGeom prst="ellipse">
              <a:avLst/>
            </a:prstGeom>
            <a:gradFill>
              <a:gsLst>
                <a:gs pos="0">
                  <a:schemeClr val="accent2"/>
                </a:gs>
                <a:gs pos="76000">
                  <a:schemeClr val="accent1"/>
                </a:gs>
              </a:gsLst>
              <a:lin ang="2700000" scaled="0"/>
            </a:gra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3200" b="1" dirty="0">
                  <a:solidFill>
                    <a:schemeClr val="bg1"/>
                  </a:solidFill>
                  <a:latin typeface="Impact" panose="020B0806030902050204" pitchFamily="34" charset="0"/>
                </a:rPr>
                <a:t>01</a:t>
              </a:r>
              <a:endParaRPr lang="zh-CN" altLang="en-US" sz="3200" b="1" dirty="0">
                <a:solidFill>
                  <a:schemeClr val="bg1"/>
                </a:solidFill>
                <a:latin typeface="Impact" panose="020B0806030902050204" pitchFamily="34" charset="0"/>
              </a:endParaRPr>
            </a:p>
          </p:txBody>
        </p:sp>
      </p:grpSp>
      <p:sp>
        <p:nvSpPr>
          <p:cNvPr id="5" name="文本框 4"/>
          <p:cNvSpPr txBox="1"/>
          <p:nvPr/>
        </p:nvSpPr>
        <p:spPr>
          <a:xfrm>
            <a:off x="7622969" y="1888192"/>
            <a:ext cx="3657540" cy="1446550"/>
          </a:xfrm>
          <a:prstGeom prst="rect">
            <a:avLst/>
          </a:prstGeom>
          <a:noFill/>
        </p:spPr>
        <p:txBody>
          <a:bodyPr wrap="none" rtlCol="0">
            <a:spAutoFit/>
          </a:bodyPr>
          <a:lstStyle/>
          <a:p>
            <a:pPr algn="r"/>
            <a:r>
              <a:rPr lang="en-US" altLang="zh-CN" sz="8800" dirty="0">
                <a:ln>
                  <a:solidFill>
                    <a:srgbClr val="9588CE"/>
                  </a:solidFill>
                </a:ln>
                <a:noFill/>
                <a:latin typeface="Impact" panose="020B0806030902050204" pitchFamily="34" charset="0"/>
              </a:rPr>
              <a:t>PART 01</a:t>
            </a:r>
            <a:endParaRPr lang="zh-CN" altLang="en-US" sz="8800" dirty="0">
              <a:ln>
                <a:solidFill>
                  <a:srgbClr val="9588CE"/>
                </a:solidFill>
              </a:ln>
              <a:noFill/>
              <a:latin typeface="Impact" panose="020B0806030902050204" pitchFamily="34" charset="0"/>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6" name="矩形 5"/>
          <p:cNvSpPr/>
          <p:nvPr/>
        </p:nvSpPr>
        <p:spPr>
          <a:xfrm>
            <a:off x="0" y="0"/>
            <a:ext cx="12192000" cy="6858000"/>
          </a:xfrm>
          <a:prstGeom prst="rect">
            <a:avLst/>
          </a:prstGeom>
          <a:gradFill>
            <a:gsLst>
              <a:gs pos="36000">
                <a:schemeClr val="accent1">
                  <a:lumMod val="5000"/>
                  <a:lumOff val="95000"/>
                </a:schemeClr>
              </a:gs>
              <a:gs pos="72000">
                <a:schemeClr val="bg1">
                  <a:alpha val="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8" name="组合 17"/>
          <p:cNvGrpSpPr/>
          <p:nvPr/>
        </p:nvGrpSpPr>
        <p:grpSpPr>
          <a:xfrm>
            <a:off x="5735649" y="525975"/>
            <a:ext cx="5976920" cy="3712742"/>
            <a:chOff x="5735649" y="525975"/>
            <a:chExt cx="5976920" cy="3712742"/>
          </a:xfrm>
        </p:grpSpPr>
        <p:sp>
          <p:nvSpPr>
            <p:cNvPr id="11" name="文本框 10"/>
            <p:cNvSpPr txBox="1"/>
            <p:nvPr/>
          </p:nvSpPr>
          <p:spPr>
            <a:xfrm>
              <a:off x="5735649" y="525975"/>
              <a:ext cx="2313454" cy="2646878"/>
            </a:xfrm>
            <a:prstGeom prst="rect">
              <a:avLst/>
            </a:prstGeom>
            <a:noFill/>
          </p:spPr>
          <p:txBody>
            <a:bodyPr wrap="none" rtlCol="0">
              <a:spAutoFit/>
            </a:bodyPr>
            <a:lstStyle/>
            <a:p>
              <a:r>
                <a:rPr lang="zh-CN" altLang="en-US" sz="166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梦</a:t>
              </a:r>
              <a:endParaRPr lang="zh-CN" altLang="en-US" sz="166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sp>
          <p:nvSpPr>
            <p:cNvPr id="12" name="文本框 11"/>
            <p:cNvSpPr txBox="1"/>
            <p:nvPr/>
          </p:nvSpPr>
          <p:spPr>
            <a:xfrm>
              <a:off x="7327641" y="1429012"/>
              <a:ext cx="1210588" cy="1323439"/>
            </a:xfrm>
            <a:prstGeom prst="rect">
              <a:avLst/>
            </a:prstGeom>
            <a:noFill/>
          </p:spPr>
          <p:txBody>
            <a:bodyPr wrap="none" rtlCol="0">
              <a:spAutoFit/>
            </a:bodyPr>
            <a:lstStyle/>
            <a:p>
              <a:r>
                <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想</a:t>
              </a:r>
              <a:endPar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sp>
          <p:nvSpPr>
            <p:cNvPr id="13" name="文本框 12"/>
            <p:cNvSpPr txBox="1"/>
            <p:nvPr/>
          </p:nvSpPr>
          <p:spPr>
            <a:xfrm>
              <a:off x="6298795" y="2561862"/>
              <a:ext cx="1210588" cy="1323439"/>
            </a:xfrm>
            <a:prstGeom prst="rect">
              <a:avLst/>
            </a:prstGeom>
            <a:noFill/>
          </p:spPr>
          <p:txBody>
            <a:bodyPr wrap="none" rtlCol="0">
              <a:spAutoFit/>
            </a:bodyPr>
            <a:lstStyle/>
            <a:p>
              <a:r>
                <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从</a:t>
              </a:r>
              <a:endPar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sp>
          <p:nvSpPr>
            <p:cNvPr id="14" name="文本框 13"/>
            <p:cNvSpPr txBox="1"/>
            <p:nvPr/>
          </p:nvSpPr>
          <p:spPr>
            <a:xfrm>
              <a:off x="7459104" y="2376669"/>
              <a:ext cx="1659429" cy="1862048"/>
            </a:xfrm>
            <a:prstGeom prst="rect">
              <a:avLst/>
            </a:prstGeom>
            <a:noFill/>
          </p:spPr>
          <p:txBody>
            <a:bodyPr wrap="none" rtlCol="0">
              <a:spAutoFit/>
            </a:bodyPr>
            <a:lstStyle/>
            <a:p>
              <a:r>
                <a:rPr lang="zh-CN" altLang="en-US" sz="115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脚</a:t>
              </a:r>
              <a:endParaRPr lang="zh-CN" altLang="en-US" sz="115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sp>
          <p:nvSpPr>
            <p:cNvPr id="15" name="文本框 14"/>
            <p:cNvSpPr txBox="1"/>
            <p:nvPr/>
          </p:nvSpPr>
          <p:spPr>
            <a:xfrm>
              <a:off x="8710834" y="2382425"/>
              <a:ext cx="1210588" cy="1323439"/>
            </a:xfrm>
            <a:prstGeom prst="rect">
              <a:avLst/>
            </a:prstGeom>
            <a:noFill/>
          </p:spPr>
          <p:txBody>
            <a:bodyPr wrap="none" rtlCol="0">
              <a:spAutoFit/>
            </a:bodyPr>
            <a:lstStyle/>
            <a:p>
              <a:r>
                <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下</a:t>
              </a:r>
              <a:endPar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sp>
          <p:nvSpPr>
            <p:cNvPr id="16" name="文本框 15"/>
            <p:cNvSpPr txBox="1"/>
            <p:nvPr/>
          </p:nvSpPr>
          <p:spPr>
            <a:xfrm>
              <a:off x="9463466" y="2569578"/>
              <a:ext cx="1210588" cy="1323439"/>
            </a:xfrm>
            <a:prstGeom prst="rect">
              <a:avLst/>
            </a:prstGeom>
            <a:noFill/>
          </p:spPr>
          <p:txBody>
            <a:bodyPr wrap="none" rtlCol="0">
              <a:spAutoFit/>
            </a:bodyPr>
            <a:lstStyle/>
            <a:p>
              <a:r>
                <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开</a:t>
              </a:r>
              <a:endPar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sp>
          <p:nvSpPr>
            <p:cNvPr id="17" name="文本框 16"/>
            <p:cNvSpPr txBox="1"/>
            <p:nvPr/>
          </p:nvSpPr>
          <p:spPr>
            <a:xfrm>
              <a:off x="10501981" y="2376669"/>
              <a:ext cx="1210588" cy="1323439"/>
            </a:xfrm>
            <a:prstGeom prst="rect">
              <a:avLst/>
            </a:prstGeom>
            <a:noFill/>
          </p:spPr>
          <p:txBody>
            <a:bodyPr wrap="none" rtlCol="0">
              <a:spAutoFit/>
            </a:bodyPr>
            <a:lstStyle/>
            <a:p>
              <a:r>
                <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始</a:t>
              </a:r>
              <a:endPar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grpSp>
      <p:sp>
        <p:nvSpPr>
          <p:cNvPr id="21" name="文本框 20"/>
          <p:cNvSpPr txBox="1"/>
          <p:nvPr/>
        </p:nvSpPr>
        <p:spPr>
          <a:xfrm>
            <a:off x="6389225" y="4482826"/>
            <a:ext cx="5174772" cy="21544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75000"/>
                    <a:lumOff val="25000"/>
                  </a:schemeClr>
                </a:solidFill>
                <a:effectLst/>
                <a:uLnTx/>
                <a:uFillTx/>
                <a:latin typeface="Didot" panose="02000503000000020003" pitchFamily="2" charset="0"/>
                <a:ea typeface="方正清刻本悦宋简体" panose="02000000000000000000" pitchFamily="2" charset="-122"/>
                <a:cs typeface="+mn-cs"/>
              </a:rPr>
              <a:t>SPORTS  HEALTH GENERAL  PPT TEMPLATE</a:t>
            </a:r>
            <a:endParaRPr kumimoji="0" lang="zh-CN" altLang="en-US" sz="800" b="0" i="0" u="none" strike="noStrike" kern="1200" cap="none" spc="0" normalizeH="0" baseline="0" noProof="0" dirty="0">
              <a:ln>
                <a:noFill/>
              </a:ln>
              <a:solidFill>
                <a:schemeClr val="tx1">
                  <a:lumMod val="75000"/>
                  <a:lumOff val="25000"/>
                </a:schemeClr>
              </a:solidFill>
              <a:effectLst/>
              <a:uLnTx/>
              <a:uFillTx/>
              <a:latin typeface="Didot" panose="02000503000000020003" pitchFamily="2" charset="0"/>
              <a:ea typeface="方正清刻本悦宋简体" panose="02000000000000000000" pitchFamily="2" charset="-122"/>
              <a:cs typeface="+mn-cs"/>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804" y="0"/>
            <a:ext cx="4953965" cy="49539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19405" y="59690"/>
            <a:ext cx="11552555" cy="6739255"/>
          </a:xfrm>
          <a:prstGeom prst="rect">
            <a:avLst/>
          </a:prstGeom>
          <a:noFill/>
          <a:ln w="28575">
            <a:solidFill>
              <a:schemeClr val="tx1"/>
            </a:solidFill>
          </a:ln>
        </p:spPr>
        <p:txBody>
          <a:bodyPr wrap="square">
            <a:spAutoFit/>
          </a:bodyPr>
          <a:p>
            <a:pPr indent="266700"/>
            <a:r>
              <a:rPr lang="en-US" b="0">
                <a:solidFill>
                  <a:srgbClr val="000000"/>
                </a:solidFill>
                <a:latin typeface="Times New Roman" panose="02020603050405020304" charset="0"/>
                <a:ea typeface="宋体" panose="02010600030101010101" pitchFamily="2" charset="-122"/>
              </a:rPr>
              <a:t>1. For me, it was normal to feel lost at the inter-camp track. Four </a:t>
            </a:r>
            <a:r>
              <a:rPr lang="en-US" b="0" u="sng">
                <a:solidFill>
                  <a:srgbClr val="000000"/>
                </a:solidFill>
                <a:latin typeface="Times New Roman" panose="02020603050405020304" charset="0"/>
                <a:ea typeface="宋体" panose="02010600030101010101" pitchFamily="2" charset="-122"/>
              </a:rPr>
              <a:t>camps</a:t>
            </a:r>
            <a:r>
              <a:rPr lang="en-US" b="0">
                <a:solidFill>
                  <a:srgbClr val="000000"/>
                </a:solidFill>
                <a:latin typeface="Times New Roman" panose="02020603050405020304" charset="0"/>
                <a:ea typeface="宋体" panose="02010600030101010101" pitchFamily="2" charset="-122"/>
              </a:rPr>
              <a:t> of kids were ready to lead their teams to a blue ribbon and </a:t>
            </a:r>
            <a:r>
              <a:rPr lang="en-US" b="0" u="sng">
                <a:solidFill>
                  <a:srgbClr val="000000"/>
                </a:solidFill>
                <a:latin typeface="Times New Roman" panose="02020603050405020304" charset="0"/>
                <a:ea typeface="宋体" panose="02010600030101010101" pitchFamily="2" charset="-122"/>
              </a:rPr>
              <a:t>win</a:t>
            </a:r>
            <a:r>
              <a:rPr lang="en-US" b="0">
                <a:solidFill>
                  <a:srgbClr val="000000"/>
                </a:solidFill>
                <a:latin typeface="Times New Roman" panose="02020603050405020304" charset="0"/>
                <a:ea typeface="宋体" panose="02010600030101010101" pitchFamily="2" charset="-122"/>
              </a:rPr>
              <a:t> the day. Not me. I was too little to be the leader and too skinny to be an </a:t>
            </a:r>
            <a:r>
              <a:rPr lang="en-US" b="0" u="sng">
                <a:solidFill>
                  <a:srgbClr val="000000"/>
                </a:solidFill>
                <a:latin typeface="Times New Roman" panose="02020603050405020304" charset="0"/>
                <a:ea typeface="宋体" panose="02010600030101010101" pitchFamily="2" charset="-122"/>
              </a:rPr>
              <a:t>athlete</a:t>
            </a:r>
            <a:r>
              <a:rPr lang="en-US" b="0">
                <a:solidFill>
                  <a:srgbClr val="000000"/>
                </a:solidFill>
                <a:latin typeface="Times New Roman" panose="02020603050405020304" charset="0"/>
                <a:ea typeface="宋体" panose="02010600030101010101" pitchFamily="2" charset="-122"/>
              </a:rPr>
              <a:t>. I knew this by the time I was twelve, because my camp counselors</a:t>
            </a:r>
            <a:r>
              <a:rPr lang="zh-CN" b="0">
                <a:solidFill>
                  <a:srgbClr val="000000"/>
                </a:solidFill>
                <a:latin typeface="Times New Roman" panose="02020603050405020304" charset="0"/>
                <a:ea typeface="宋体" panose="02010600030101010101" pitchFamily="2" charset="-122"/>
              </a:rPr>
              <a:t>（</a:t>
            </a:r>
            <a:r>
              <a:rPr lang="zh-CN" b="0">
                <a:solidFill>
                  <a:srgbClr val="000000"/>
                </a:solidFill>
                <a:ea typeface="宋体" panose="02010600030101010101" pitchFamily="2" charset="-122"/>
              </a:rPr>
              <a:t>辅导员</a:t>
            </a:r>
            <a:r>
              <a:rPr lang="zh-CN" b="0">
                <a:solidFill>
                  <a:srgbClr val="000000"/>
                </a:solidFill>
                <a:latin typeface="Times New Roman" panose="02020603050405020304" charset="0"/>
                <a:ea typeface="宋体" panose="02010600030101010101" pitchFamily="2" charset="-122"/>
              </a:rPr>
              <a:t>）</a:t>
            </a:r>
            <a:r>
              <a:rPr lang="en-US" b="0">
                <a:solidFill>
                  <a:srgbClr val="000000"/>
                </a:solidFill>
                <a:latin typeface="Times New Roman" panose="02020603050405020304" charset="0"/>
                <a:ea typeface="宋体" panose="02010600030101010101" pitchFamily="2" charset="-122"/>
              </a:rPr>
              <a:t>and the other kids reminded me of it every chance they got. So when our camp needed a fourth runner in the two-mile race around the </a:t>
            </a:r>
            <a:r>
              <a:rPr lang="en-US" b="0" u="sng">
                <a:solidFill>
                  <a:srgbClr val="000000"/>
                </a:solidFill>
                <a:latin typeface="Times New Roman" panose="02020603050405020304" charset="0"/>
                <a:ea typeface="宋体" panose="02010600030101010101" pitchFamily="2" charset="-122"/>
              </a:rPr>
              <a:t>lake</a:t>
            </a:r>
            <a:r>
              <a:rPr lang="en-US" b="0">
                <a:solidFill>
                  <a:srgbClr val="000000"/>
                </a:solidFill>
                <a:latin typeface="Times New Roman" panose="02020603050405020304" charset="0"/>
                <a:ea typeface="宋体" panose="02010600030101010101" pitchFamily="2" charset="-122"/>
              </a:rPr>
              <a:t>, I knew I was no one’s first choice.    2. I hid in the shade of a maple tree as they called the names of the runners, my body tensed as I heard a counselor call, “Fred! Where is Fred! He is in this race!” It was </a:t>
            </a:r>
            <a:r>
              <a:rPr lang="en-US" b="0" u="sng">
                <a:solidFill>
                  <a:srgbClr val="000000"/>
                </a:solidFill>
                <a:latin typeface="Times New Roman" panose="02020603050405020304" charset="0"/>
                <a:ea typeface="宋体" panose="02010600030101010101" pitchFamily="2" charset="-122"/>
              </a:rPr>
              <a:t>Barry</a:t>
            </a:r>
            <a:r>
              <a:rPr lang="en-US" b="0">
                <a:solidFill>
                  <a:srgbClr val="000000"/>
                </a:solidFill>
                <a:latin typeface="Times New Roman" panose="02020603050405020304" charset="0"/>
                <a:ea typeface="宋体" panose="02010600030101010101" pitchFamily="2" charset="-122"/>
              </a:rPr>
              <a:t>. He spotted me under the tree. “Fred! We need a 12-year-old who hasn’t been in other events to run the two-mile!”   3. He gave me a push towards the starting line. Having no </a:t>
            </a:r>
            <a:r>
              <a:rPr lang="en-US" b="0" u="sng">
                <a:solidFill>
                  <a:srgbClr val="000000"/>
                </a:solidFill>
                <a:latin typeface="Times New Roman" panose="02020603050405020304" charset="0"/>
                <a:ea typeface="宋体" panose="02010600030101010101" pitchFamily="2" charset="-122"/>
              </a:rPr>
              <a:t>confidence</a:t>
            </a:r>
            <a:r>
              <a:rPr lang="en-US" b="0">
                <a:solidFill>
                  <a:srgbClr val="000000"/>
                </a:solidFill>
                <a:latin typeface="Times New Roman" panose="02020603050405020304" charset="0"/>
                <a:ea typeface="宋体" panose="02010600030101010101" pitchFamily="2" charset="-122"/>
              </a:rPr>
              <a:t> and trying to save myself from the shame of taking the last place as four camps watched, I pleaded with him.    4. “But I don’t know the way around the lake!”    5. “You’re in. Just follow Bill!” Barry smiled.    6. Bill was my friend and the fastest runner in our camp. And then Barry said, “When you make it to the last stretch</a:t>
            </a:r>
            <a:r>
              <a:rPr lang="zh-CN" b="0">
                <a:solidFill>
                  <a:srgbClr val="000000"/>
                </a:solidFill>
                <a:latin typeface="Times New Roman" panose="02020603050405020304" charset="0"/>
                <a:ea typeface="宋体" panose="02010600030101010101" pitchFamily="2" charset="-122"/>
              </a:rPr>
              <a:t>（</a:t>
            </a:r>
            <a:r>
              <a:rPr lang="zh-CN" b="0">
                <a:solidFill>
                  <a:srgbClr val="000000"/>
                </a:solidFill>
                <a:ea typeface="宋体" panose="02010600030101010101" pitchFamily="2" charset="-122"/>
              </a:rPr>
              <a:t>最后一程</a:t>
            </a:r>
            <a:r>
              <a:rPr lang="zh-CN" b="0">
                <a:solidFill>
                  <a:srgbClr val="000000"/>
                </a:solidFill>
                <a:latin typeface="Times New Roman" panose="02020603050405020304" charset="0"/>
                <a:ea typeface="宋体" panose="02010600030101010101" pitchFamily="2" charset="-122"/>
              </a:rPr>
              <a:t>）</a:t>
            </a:r>
            <a:r>
              <a:rPr lang="en-US" b="0">
                <a:solidFill>
                  <a:srgbClr val="000000"/>
                </a:solidFill>
                <a:latin typeface="Times New Roman" panose="02020603050405020304" charset="0"/>
                <a:ea typeface="宋体" panose="02010600030101010101" pitchFamily="2" charset="-122"/>
              </a:rPr>
              <a:t>on the field, just throw your </a:t>
            </a:r>
            <a:r>
              <a:rPr lang="en-US" b="0" u="sng">
                <a:solidFill>
                  <a:srgbClr val="000000"/>
                </a:solidFill>
                <a:latin typeface="Times New Roman" panose="02020603050405020304" charset="0"/>
                <a:ea typeface="宋体" panose="02010600030101010101" pitchFamily="2" charset="-122"/>
              </a:rPr>
              <a:t>head</a:t>
            </a:r>
            <a:r>
              <a:rPr lang="en-US" b="0">
                <a:solidFill>
                  <a:srgbClr val="000000"/>
                </a:solidFill>
                <a:latin typeface="Times New Roman" panose="02020603050405020304" charset="0"/>
                <a:ea typeface="宋体" panose="02010600030101010101" pitchFamily="2" charset="-122"/>
              </a:rPr>
              <a:t> back and run.”    7.At the starting line, I stood next to Bill and trembled.     8. “On your mark… Get set...” The gun cracked and sixteen of us took off. I stayed close on Bill’s heels, a little too close for Bill, I guess. He shouted at me, “Back off!”     9. I did. Two guys </a:t>
            </a:r>
            <a:r>
              <a:rPr lang="en-US" b="0" u="sng">
                <a:solidFill>
                  <a:srgbClr val="000000"/>
                </a:solidFill>
                <a:latin typeface="Times New Roman" panose="02020603050405020304" charset="0"/>
                <a:ea typeface="宋体" panose="02010600030101010101" pitchFamily="2" charset="-122"/>
              </a:rPr>
              <a:t>passed</a:t>
            </a:r>
            <a:r>
              <a:rPr lang="en-US" b="0">
                <a:solidFill>
                  <a:srgbClr val="000000"/>
                </a:solidFill>
                <a:latin typeface="Times New Roman" panose="02020603050405020304" charset="0"/>
                <a:ea typeface="宋体" panose="02010600030101010101" pitchFamily="2" charset="-122"/>
              </a:rPr>
              <a:t> me, but I kept my eyes on Bill.     10. It was tiring. The distance was widening between Bill and me. We made the </a:t>
            </a:r>
            <a:r>
              <a:rPr lang="en-US" b="0" u="sng">
                <a:solidFill>
                  <a:srgbClr val="000000"/>
                </a:solidFill>
                <a:latin typeface="Times New Roman" panose="02020603050405020304" charset="0"/>
                <a:ea typeface="宋体" panose="02010600030101010101" pitchFamily="2" charset="-122"/>
              </a:rPr>
              <a:t>turn</a:t>
            </a:r>
            <a:r>
              <a:rPr lang="en-US" b="0">
                <a:solidFill>
                  <a:srgbClr val="000000"/>
                </a:solidFill>
                <a:latin typeface="Times New Roman" panose="02020603050405020304" charset="0"/>
                <a:ea typeface="宋体" panose="02010600030101010101" pitchFamily="2" charset="-122"/>
              </a:rPr>
              <a:t> from the dusty road onto the muddy, wooded trail that would go around the lake back to the field. Through the trees, I saw Bill trip over a tree </a:t>
            </a:r>
            <a:r>
              <a:rPr lang="en-US" b="0" u="sng">
                <a:solidFill>
                  <a:srgbClr val="000000"/>
                </a:solidFill>
                <a:latin typeface="Times New Roman" panose="02020603050405020304" charset="0"/>
                <a:ea typeface="宋体" panose="02010600030101010101" pitchFamily="2" charset="-122"/>
              </a:rPr>
              <a:t>root</a:t>
            </a:r>
            <a:r>
              <a:rPr lang="en-US" b="0">
                <a:solidFill>
                  <a:srgbClr val="000000"/>
                </a:solidFill>
                <a:latin typeface="Times New Roman" panose="02020603050405020304" charset="0"/>
                <a:ea typeface="宋体" panose="02010600030101010101" pitchFamily="2" charset="-122"/>
              </a:rPr>
              <a:t> and fall. A runner from another camp passed him. Paragraph 1</a:t>
            </a:r>
            <a:r>
              <a:rPr lang="en-US" b="0" i="1">
                <a:solidFill>
                  <a:srgbClr val="000000"/>
                </a:solidFill>
                <a:latin typeface="Times New Roman" panose="02020603050405020304" charset="0"/>
                <a:ea typeface="宋体" panose="02010600030101010101" pitchFamily="2" charset="-122"/>
              </a:rPr>
              <a:t>In a moment, Bill was up again and running.</a:t>
            </a:r>
            <a:r>
              <a:rPr lang="en-US" b="0">
                <a:solidFill>
                  <a:srgbClr val="000000"/>
                </a:solidFill>
                <a:latin typeface="Times New Roman" panose="02020603050405020304" charset="0"/>
                <a:ea typeface="宋体" panose="02010600030101010101" pitchFamily="2" charset="-122"/>
              </a:rPr>
              <a:t> ____________________________________________Paragraph 2</a:t>
            </a:r>
            <a:r>
              <a:rPr lang="en-US" b="0" i="1">
                <a:solidFill>
                  <a:srgbClr val="000000"/>
                </a:solidFill>
                <a:latin typeface="Times New Roman" panose="02020603050405020304" charset="0"/>
                <a:ea typeface="宋体" panose="02010600030101010101" pitchFamily="2" charset="-122"/>
              </a:rPr>
              <a:t>I didn’t know when I crossed the finish line.</a:t>
            </a:r>
            <a:r>
              <a:rPr lang="en-US" b="0">
                <a:solidFill>
                  <a:srgbClr val="000000"/>
                </a:solidFill>
                <a:latin typeface="Times New Roman" panose="02020603050405020304" charset="0"/>
                <a:ea typeface="宋体" panose="02010600030101010101" pitchFamily="2" charset="-122"/>
              </a:rPr>
              <a:t> _____________________________________________</a:t>
            </a:r>
            <a:endParaRPr lang="en-US" altLang="en-US" b="0">
              <a:solidFill>
                <a:srgbClr val="000000"/>
              </a:solidFill>
              <a:latin typeface="Times New Roman" panose="02020603050405020304" charset="0"/>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219710" y="243840"/>
            <a:ext cx="4550410" cy="460375"/>
          </a:xfrm>
          <a:prstGeom prst="rect">
            <a:avLst/>
          </a:prstGeom>
          <a:solidFill>
            <a:schemeClr val="accent1">
              <a:lumMod val="20000"/>
              <a:lumOff val="80000"/>
            </a:schemeClr>
          </a:solidFill>
        </p:spPr>
        <p:txBody>
          <a:bodyPr wrap="none" rtlCol="0">
            <a:spAutoFit/>
          </a:bodyPr>
          <a:lstStyle/>
          <a:p>
            <a:r>
              <a:rPr lang="en-US"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A. </a:t>
            </a:r>
            <a:r>
              <a:rPr lang="zh-CN" altLang="en-US"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学内容</a:t>
            </a:r>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 (</a:t>
            </a:r>
            <a:r>
              <a:rPr lang="en-US"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Get</a:t>
            </a:r>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 the main idea)</a:t>
            </a:r>
            <a:endPar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endParaRPr>
          </a:p>
        </p:txBody>
      </p:sp>
      <p:sp>
        <p:nvSpPr>
          <p:cNvPr id="2" name="文本框 1"/>
          <p:cNvSpPr txBox="1"/>
          <p:nvPr/>
        </p:nvSpPr>
        <p:spPr>
          <a:xfrm>
            <a:off x="495300" y="1610995"/>
            <a:ext cx="1151255" cy="521970"/>
          </a:xfrm>
          <a:prstGeom prst="rect">
            <a:avLst/>
          </a:prstGeom>
          <a:noFill/>
        </p:spPr>
        <p:txBody>
          <a:bodyPr wrap="square" rtlCol="0">
            <a:spAutoFit/>
          </a:bodyPr>
          <a:p>
            <a:r>
              <a:rPr lang="en-US" altLang="zh-CN" sz="2800" b="1">
                <a:solidFill>
                  <a:schemeClr val="bg1"/>
                </a:solidFill>
                <a:latin typeface="Times New Roman" panose="02020603050405020304" charset="0"/>
                <a:cs typeface="Times New Roman" panose="02020603050405020304" charset="0"/>
              </a:rPr>
              <a:t>When</a:t>
            </a:r>
            <a:endParaRPr lang="en-US" altLang="zh-CN" sz="2800" b="1">
              <a:solidFill>
                <a:schemeClr val="bg1"/>
              </a:solidFill>
              <a:latin typeface="Times New Roman" panose="02020603050405020304" charset="0"/>
              <a:cs typeface="Times New Roman" panose="02020603050405020304" charset="0"/>
            </a:endParaRPr>
          </a:p>
        </p:txBody>
      </p:sp>
      <p:grpSp>
        <p:nvGrpSpPr>
          <p:cNvPr id="7" name="组合 6"/>
          <p:cNvGrpSpPr/>
          <p:nvPr/>
        </p:nvGrpSpPr>
        <p:grpSpPr>
          <a:xfrm>
            <a:off x="938844" y="2508250"/>
            <a:ext cx="1213535" cy="841375"/>
            <a:chOff x="1726" y="2392"/>
            <a:chExt cx="2085" cy="1730"/>
          </a:xfrm>
        </p:grpSpPr>
        <p:sp>
          <p:nvSpPr>
            <p:cNvPr id="8" name="í$ľiḍé"/>
            <p:cNvSpPr/>
            <p:nvPr/>
          </p:nvSpPr>
          <p:spPr>
            <a:xfrm>
              <a:off x="1726" y="2392"/>
              <a:ext cx="1681" cy="1730"/>
            </a:xfrm>
            <a:prstGeom prst="ellipse">
              <a:avLst/>
            </a:prstGeom>
            <a:gradFill>
              <a:gsLst>
                <a:gs pos="0">
                  <a:schemeClr val="accent2"/>
                </a:gs>
                <a:gs pos="100000">
                  <a:schemeClr val="accent1"/>
                </a:gs>
              </a:gsLst>
              <a:lin ang="2700000" scaled="0"/>
            </a:gradFill>
            <a:ln w="28575">
              <a:solidFill>
                <a:schemeClr val="bg1"/>
              </a:solidFill>
            </a:ln>
          </p:spPr>
          <p:txBody>
            <a:bodyPr wrap="square" lIns="91440" tIns="45720" rIns="91440" bIns="45720" anchor="ctr">
              <a:normAutofit/>
            </a:bodyPr>
            <a:p>
              <a:pPr algn="ctr"/>
              <a:endParaRPr>
                <a:solidFill>
                  <a:schemeClr val="tx1">
                    <a:lumMod val="75000"/>
                    <a:lumOff val="25000"/>
                  </a:schemeClr>
                </a:solidFill>
                <a:cs typeface="+mn-ea"/>
                <a:sym typeface="+mn-lt"/>
              </a:endParaRPr>
            </a:p>
          </p:txBody>
        </p:sp>
        <p:sp>
          <p:nvSpPr>
            <p:cNvPr id="9" name="文本框 8"/>
            <p:cNvSpPr txBox="1"/>
            <p:nvPr/>
          </p:nvSpPr>
          <p:spPr>
            <a:xfrm>
              <a:off x="1773" y="2784"/>
              <a:ext cx="2038" cy="947"/>
            </a:xfrm>
            <a:prstGeom prst="rect">
              <a:avLst/>
            </a:prstGeom>
            <a:noFill/>
          </p:spPr>
          <p:txBody>
            <a:bodyPr wrap="square" rtlCol="0">
              <a:spAutoFit/>
            </a:bodyPr>
            <a:p>
              <a:r>
                <a:rPr lang="en-US" altLang="zh-CN" sz="2400" b="1">
                  <a:solidFill>
                    <a:schemeClr val="bg1"/>
                  </a:solidFill>
                  <a:latin typeface="Times New Roman" panose="02020603050405020304" charset="0"/>
                  <a:cs typeface="Times New Roman" panose="02020603050405020304" charset="0"/>
                </a:rPr>
                <a:t>place</a:t>
              </a:r>
              <a:endParaRPr lang="en-US" altLang="zh-CN" sz="2400" b="1">
                <a:solidFill>
                  <a:schemeClr val="bg1"/>
                </a:solidFill>
                <a:latin typeface="Times New Roman" panose="02020603050405020304" charset="0"/>
                <a:cs typeface="Times New Roman" panose="02020603050405020304" charset="0"/>
              </a:endParaRPr>
            </a:p>
          </p:txBody>
        </p:sp>
      </p:grpSp>
      <p:grpSp>
        <p:nvGrpSpPr>
          <p:cNvPr id="10" name="组合 9"/>
          <p:cNvGrpSpPr/>
          <p:nvPr/>
        </p:nvGrpSpPr>
        <p:grpSpPr>
          <a:xfrm>
            <a:off x="939417" y="1437005"/>
            <a:ext cx="1213330" cy="855980"/>
            <a:chOff x="1726" y="2392"/>
            <a:chExt cx="2088" cy="1730"/>
          </a:xfrm>
        </p:grpSpPr>
        <p:sp>
          <p:nvSpPr>
            <p:cNvPr id="11" name="í$ľiḍé"/>
            <p:cNvSpPr/>
            <p:nvPr/>
          </p:nvSpPr>
          <p:spPr>
            <a:xfrm>
              <a:off x="1726" y="2392"/>
              <a:ext cx="1681" cy="1730"/>
            </a:xfrm>
            <a:prstGeom prst="ellipse">
              <a:avLst/>
            </a:prstGeom>
            <a:gradFill>
              <a:gsLst>
                <a:gs pos="0">
                  <a:schemeClr val="accent2"/>
                </a:gs>
                <a:gs pos="100000">
                  <a:schemeClr val="accent1"/>
                </a:gs>
              </a:gsLst>
              <a:lin ang="2700000" scaled="0"/>
            </a:gradFill>
            <a:ln w="28575">
              <a:solidFill>
                <a:schemeClr val="bg1"/>
              </a:solidFill>
            </a:ln>
          </p:spPr>
          <p:txBody>
            <a:bodyPr wrap="square" lIns="91440" tIns="45720" rIns="91440" bIns="45720" anchor="ctr">
              <a:normAutofit/>
            </a:bodyPr>
            <a:p>
              <a:pPr algn="ctr"/>
              <a:endParaRPr>
                <a:solidFill>
                  <a:schemeClr val="tx1">
                    <a:lumMod val="75000"/>
                    <a:lumOff val="25000"/>
                  </a:schemeClr>
                </a:solidFill>
                <a:cs typeface="+mn-ea"/>
                <a:sym typeface="+mn-lt"/>
              </a:endParaRPr>
            </a:p>
          </p:txBody>
        </p:sp>
        <p:sp>
          <p:nvSpPr>
            <p:cNvPr id="12" name="文本框 11"/>
            <p:cNvSpPr txBox="1"/>
            <p:nvPr/>
          </p:nvSpPr>
          <p:spPr>
            <a:xfrm>
              <a:off x="1776" y="2830"/>
              <a:ext cx="2038" cy="930"/>
            </a:xfrm>
            <a:prstGeom prst="rect">
              <a:avLst/>
            </a:prstGeom>
            <a:noFill/>
          </p:spPr>
          <p:txBody>
            <a:bodyPr wrap="square" rtlCol="0">
              <a:spAutoFit/>
            </a:bodyPr>
            <a:p>
              <a:r>
                <a:rPr lang="en-US" altLang="zh-CN" sz="2400" b="1">
                  <a:solidFill>
                    <a:schemeClr val="bg1"/>
                  </a:solidFill>
                  <a:latin typeface="Times New Roman" panose="02020603050405020304" charset="0"/>
                  <a:cs typeface="Times New Roman" panose="02020603050405020304" charset="0"/>
                </a:rPr>
                <a:t>time</a:t>
              </a:r>
              <a:endParaRPr lang="en-US" altLang="zh-CN" sz="2400" b="1">
                <a:solidFill>
                  <a:schemeClr val="bg1"/>
                </a:solidFill>
                <a:latin typeface="Times New Roman" panose="02020603050405020304" charset="0"/>
                <a:cs typeface="Times New Roman" panose="02020603050405020304" charset="0"/>
              </a:endParaRPr>
            </a:p>
          </p:txBody>
        </p:sp>
      </p:grpSp>
      <p:grpSp>
        <p:nvGrpSpPr>
          <p:cNvPr id="13" name="组合 12"/>
          <p:cNvGrpSpPr/>
          <p:nvPr/>
        </p:nvGrpSpPr>
        <p:grpSpPr>
          <a:xfrm>
            <a:off x="933988" y="3564890"/>
            <a:ext cx="1151821" cy="841375"/>
            <a:chOff x="1726" y="2392"/>
            <a:chExt cx="2309" cy="1730"/>
          </a:xfrm>
        </p:grpSpPr>
        <p:sp>
          <p:nvSpPr>
            <p:cNvPr id="14" name="í$ľiḍé"/>
            <p:cNvSpPr/>
            <p:nvPr/>
          </p:nvSpPr>
          <p:spPr>
            <a:xfrm>
              <a:off x="1726" y="2392"/>
              <a:ext cx="1971" cy="1730"/>
            </a:xfrm>
            <a:prstGeom prst="ellipse">
              <a:avLst/>
            </a:prstGeom>
            <a:gradFill>
              <a:gsLst>
                <a:gs pos="0">
                  <a:schemeClr val="accent2"/>
                </a:gs>
                <a:gs pos="100000">
                  <a:schemeClr val="accent1"/>
                </a:gs>
              </a:gsLst>
              <a:lin ang="2700000" scaled="0"/>
            </a:gradFill>
            <a:ln w="28575">
              <a:solidFill>
                <a:schemeClr val="bg1"/>
              </a:solidFill>
            </a:ln>
          </p:spPr>
          <p:txBody>
            <a:bodyPr wrap="square" lIns="91440" tIns="45720" rIns="91440" bIns="45720" anchor="ctr">
              <a:normAutofit/>
            </a:bodyPr>
            <a:p>
              <a:pPr algn="ctr"/>
              <a:endParaRPr>
                <a:solidFill>
                  <a:schemeClr val="tx1">
                    <a:lumMod val="75000"/>
                    <a:lumOff val="25000"/>
                  </a:schemeClr>
                </a:solidFill>
                <a:cs typeface="+mn-ea"/>
                <a:sym typeface="+mn-lt"/>
              </a:endParaRPr>
            </a:p>
          </p:txBody>
        </p:sp>
        <p:sp>
          <p:nvSpPr>
            <p:cNvPr id="15" name="文本框 14"/>
            <p:cNvSpPr txBox="1"/>
            <p:nvPr/>
          </p:nvSpPr>
          <p:spPr>
            <a:xfrm>
              <a:off x="1726" y="2829"/>
              <a:ext cx="2309" cy="947"/>
            </a:xfrm>
            <a:prstGeom prst="rect">
              <a:avLst/>
            </a:prstGeom>
            <a:noFill/>
          </p:spPr>
          <p:txBody>
            <a:bodyPr wrap="square" rtlCol="0">
              <a:spAutoFit/>
            </a:bodyPr>
            <a:p>
              <a:r>
                <a:rPr lang="en-US" altLang="zh-CN" sz="2400" b="1">
                  <a:solidFill>
                    <a:schemeClr val="bg1"/>
                  </a:solidFill>
                  <a:latin typeface="Times New Roman" panose="02020603050405020304" charset="0"/>
                  <a:cs typeface="Times New Roman" panose="02020603050405020304" charset="0"/>
                </a:rPr>
                <a:t>people</a:t>
              </a:r>
              <a:endParaRPr lang="en-US" altLang="zh-CN" sz="2400" b="1">
                <a:solidFill>
                  <a:schemeClr val="bg1"/>
                </a:solidFill>
                <a:latin typeface="Times New Roman" panose="02020603050405020304" charset="0"/>
                <a:cs typeface="Times New Roman" panose="02020603050405020304" charset="0"/>
              </a:endParaRPr>
            </a:p>
          </p:txBody>
        </p:sp>
      </p:grpSp>
      <p:grpSp>
        <p:nvGrpSpPr>
          <p:cNvPr id="16" name="组合 15"/>
          <p:cNvGrpSpPr/>
          <p:nvPr/>
        </p:nvGrpSpPr>
        <p:grpSpPr>
          <a:xfrm>
            <a:off x="939459" y="4704715"/>
            <a:ext cx="1214631" cy="803275"/>
            <a:chOff x="1726" y="2392"/>
            <a:chExt cx="2088" cy="1730"/>
          </a:xfrm>
        </p:grpSpPr>
        <p:sp>
          <p:nvSpPr>
            <p:cNvPr id="17" name="í$ľiḍé"/>
            <p:cNvSpPr/>
            <p:nvPr/>
          </p:nvSpPr>
          <p:spPr>
            <a:xfrm>
              <a:off x="1726" y="2392"/>
              <a:ext cx="1681" cy="1730"/>
            </a:xfrm>
            <a:prstGeom prst="ellipse">
              <a:avLst/>
            </a:prstGeom>
            <a:gradFill>
              <a:gsLst>
                <a:gs pos="0">
                  <a:schemeClr val="accent2"/>
                </a:gs>
                <a:gs pos="100000">
                  <a:schemeClr val="accent1"/>
                </a:gs>
              </a:gsLst>
              <a:lin ang="2700000" scaled="0"/>
            </a:gradFill>
            <a:ln w="28575">
              <a:solidFill>
                <a:schemeClr val="bg1"/>
              </a:solidFill>
            </a:ln>
          </p:spPr>
          <p:txBody>
            <a:bodyPr wrap="square" lIns="91440" tIns="45720" rIns="91440" bIns="45720" anchor="ctr">
              <a:normAutofit/>
            </a:bodyPr>
            <a:p>
              <a:pPr algn="ctr"/>
              <a:endParaRPr>
                <a:solidFill>
                  <a:schemeClr val="tx1">
                    <a:lumMod val="75000"/>
                    <a:lumOff val="25000"/>
                  </a:schemeClr>
                </a:solidFill>
                <a:cs typeface="+mn-ea"/>
                <a:sym typeface="+mn-lt"/>
              </a:endParaRPr>
            </a:p>
          </p:txBody>
        </p:sp>
        <p:sp>
          <p:nvSpPr>
            <p:cNvPr id="18" name="文本框 17"/>
            <p:cNvSpPr txBox="1"/>
            <p:nvPr/>
          </p:nvSpPr>
          <p:spPr>
            <a:xfrm>
              <a:off x="1776" y="2768"/>
              <a:ext cx="2038" cy="992"/>
            </a:xfrm>
            <a:prstGeom prst="rect">
              <a:avLst/>
            </a:prstGeom>
            <a:noFill/>
          </p:spPr>
          <p:txBody>
            <a:bodyPr wrap="square" rtlCol="0">
              <a:spAutoFit/>
            </a:bodyPr>
            <a:p>
              <a:r>
                <a:rPr lang="en-US" altLang="zh-CN" sz="2400" b="1">
                  <a:solidFill>
                    <a:schemeClr val="bg1"/>
                  </a:solidFill>
                  <a:latin typeface="Times New Roman" panose="02020603050405020304" charset="0"/>
                  <a:cs typeface="Times New Roman" panose="02020603050405020304" charset="0"/>
                </a:rPr>
                <a:t>event</a:t>
              </a:r>
              <a:endParaRPr lang="en-US" altLang="zh-CN" sz="2400" b="1">
                <a:solidFill>
                  <a:schemeClr val="bg1"/>
                </a:solidFill>
                <a:latin typeface="Times New Roman" panose="02020603050405020304" charset="0"/>
                <a:cs typeface="Times New Roman" panose="02020603050405020304" charset="0"/>
              </a:endParaRPr>
            </a:p>
          </p:txBody>
        </p:sp>
      </p:grpSp>
      <p:sp>
        <p:nvSpPr>
          <p:cNvPr id="22" name="文本框 21"/>
          <p:cNvSpPr txBox="1"/>
          <p:nvPr/>
        </p:nvSpPr>
        <p:spPr>
          <a:xfrm>
            <a:off x="2153920" y="3564890"/>
            <a:ext cx="4118610" cy="953135"/>
          </a:xfrm>
          <a:prstGeom prst="rect">
            <a:avLst/>
          </a:prstGeom>
          <a:noFill/>
        </p:spPr>
        <p:txBody>
          <a:bodyPr wrap="square" rtlCol="0">
            <a:spAutoFit/>
          </a:bodyPr>
          <a:p>
            <a:r>
              <a:rPr lang="en-US" altLang="zh-CN" sz="2800">
                <a:solidFill>
                  <a:srgbClr val="FF0000"/>
                </a:solidFill>
              </a:rPr>
              <a:t>Fred</a:t>
            </a:r>
            <a:r>
              <a:rPr lang="en-US" altLang="zh-CN" sz="2800"/>
              <a:t>(I), </a:t>
            </a:r>
            <a:r>
              <a:rPr lang="en-US" altLang="zh-CN" sz="2800">
                <a:solidFill>
                  <a:srgbClr val="FF0000"/>
                </a:solidFill>
              </a:rPr>
              <a:t>Barry</a:t>
            </a:r>
            <a:r>
              <a:rPr lang="en-US" altLang="zh-CN" sz="2800"/>
              <a:t>(counselor), </a:t>
            </a:r>
            <a:r>
              <a:rPr lang="en-US" altLang="zh-CN" sz="2800">
                <a:solidFill>
                  <a:srgbClr val="FF0000"/>
                </a:solidFill>
              </a:rPr>
              <a:t>Bill</a:t>
            </a:r>
            <a:r>
              <a:rPr lang="en-US" altLang="zh-CN" sz="2800"/>
              <a:t> (best friend) </a:t>
            </a:r>
            <a:endParaRPr lang="en-US" altLang="zh-CN" sz="2800"/>
          </a:p>
        </p:txBody>
      </p:sp>
      <p:sp>
        <p:nvSpPr>
          <p:cNvPr id="39" name="文本框 38"/>
          <p:cNvSpPr txBox="1"/>
          <p:nvPr/>
        </p:nvSpPr>
        <p:spPr>
          <a:xfrm>
            <a:off x="2153920" y="4704715"/>
            <a:ext cx="4118610" cy="953135"/>
          </a:xfrm>
          <a:prstGeom prst="rect">
            <a:avLst/>
          </a:prstGeom>
          <a:noFill/>
        </p:spPr>
        <p:txBody>
          <a:bodyPr wrap="square" rtlCol="0">
            <a:spAutoFit/>
          </a:bodyPr>
          <a:p>
            <a:r>
              <a:rPr lang="en-US" altLang="zh-CN" sz="2800"/>
              <a:t>the two-mile race around the lake </a:t>
            </a:r>
            <a:endParaRPr lang="en-US" altLang="zh-CN" sz="2800"/>
          </a:p>
        </p:txBody>
      </p:sp>
      <p:sp>
        <p:nvSpPr>
          <p:cNvPr id="44" name="文本框 43"/>
          <p:cNvSpPr txBox="1"/>
          <p:nvPr/>
        </p:nvSpPr>
        <p:spPr>
          <a:xfrm>
            <a:off x="2153920" y="2681605"/>
            <a:ext cx="4118610" cy="521970"/>
          </a:xfrm>
          <a:prstGeom prst="rect">
            <a:avLst/>
          </a:prstGeom>
          <a:noFill/>
        </p:spPr>
        <p:txBody>
          <a:bodyPr wrap="square" rtlCol="0">
            <a:spAutoFit/>
          </a:bodyPr>
          <a:p>
            <a:r>
              <a:rPr lang="en-US" altLang="zh-CN" sz="2800"/>
              <a:t>at camp</a:t>
            </a:r>
            <a:endParaRPr lang="en-US" altLang="zh-CN" sz="2800"/>
          </a:p>
        </p:txBody>
      </p:sp>
      <p:grpSp>
        <p:nvGrpSpPr>
          <p:cNvPr id="46" name="组合 45"/>
          <p:cNvGrpSpPr/>
          <p:nvPr/>
        </p:nvGrpSpPr>
        <p:grpSpPr>
          <a:xfrm>
            <a:off x="6983095" y="1801495"/>
            <a:ext cx="4944745" cy="3601720"/>
            <a:chOff x="10997" y="2837"/>
            <a:chExt cx="7787" cy="5672"/>
          </a:xfrm>
        </p:grpSpPr>
        <p:sp>
          <p:nvSpPr>
            <p:cNvPr id="82" name="iśľïḍê"/>
            <p:cNvSpPr/>
            <p:nvPr/>
          </p:nvSpPr>
          <p:spPr bwMode="auto">
            <a:xfrm rot="5400000" flipV="1">
              <a:off x="12054" y="1779"/>
              <a:ext cx="5672" cy="7787"/>
            </a:xfrm>
            <a:custGeom>
              <a:avLst/>
              <a:gdLst>
                <a:gd name="T0" fmla="*/ 559 w 1046"/>
                <a:gd name="T1" fmla="*/ 39 h 650"/>
                <a:gd name="T2" fmla="*/ 523 w 1046"/>
                <a:gd name="T3" fmla="*/ 0 h 650"/>
                <a:gd name="T4" fmla="*/ 487 w 1046"/>
                <a:gd name="T5" fmla="*/ 39 h 650"/>
                <a:gd name="T6" fmla="*/ 0 w 1046"/>
                <a:gd name="T7" fmla="*/ 39 h 650"/>
                <a:gd name="T8" fmla="*/ 0 w 1046"/>
                <a:gd name="T9" fmla="*/ 650 h 650"/>
                <a:gd name="T10" fmla="*/ 523 w 1046"/>
                <a:gd name="T11" fmla="*/ 609 h 650"/>
                <a:gd name="T12" fmla="*/ 1046 w 1046"/>
                <a:gd name="T13" fmla="*/ 650 h 650"/>
                <a:gd name="T14" fmla="*/ 1046 w 1046"/>
                <a:gd name="T15" fmla="*/ 39 h 650"/>
                <a:gd name="T16" fmla="*/ 559 w 1046"/>
                <a:gd name="T17" fmla="*/ 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650">
                  <a:moveTo>
                    <a:pt x="559" y="39"/>
                  </a:moveTo>
                  <a:cubicBezTo>
                    <a:pt x="523" y="0"/>
                    <a:pt x="523" y="0"/>
                    <a:pt x="523" y="0"/>
                  </a:cubicBezTo>
                  <a:cubicBezTo>
                    <a:pt x="487" y="39"/>
                    <a:pt x="487" y="39"/>
                    <a:pt x="487" y="39"/>
                  </a:cubicBezTo>
                  <a:cubicBezTo>
                    <a:pt x="0" y="39"/>
                    <a:pt x="0" y="39"/>
                    <a:pt x="0" y="39"/>
                  </a:cubicBezTo>
                  <a:cubicBezTo>
                    <a:pt x="0" y="650"/>
                    <a:pt x="0" y="650"/>
                    <a:pt x="0" y="650"/>
                  </a:cubicBezTo>
                  <a:cubicBezTo>
                    <a:pt x="142" y="625"/>
                    <a:pt x="324" y="609"/>
                    <a:pt x="523" y="609"/>
                  </a:cubicBezTo>
                  <a:cubicBezTo>
                    <a:pt x="722" y="609"/>
                    <a:pt x="904" y="625"/>
                    <a:pt x="1046" y="650"/>
                  </a:cubicBezTo>
                  <a:cubicBezTo>
                    <a:pt x="1046" y="39"/>
                    <a:pt x="1046" y="39"/>
                    <a:pt x="1046" y="39"/>
                  </a:cubicBezTo>
                  <a:lnTo>
                    <a:pt x="559" y="39"/>
                  </a:lnTo>
                  <a:close/>
                </a:path>
              </a:pathLst>
            </a:custGeom>
            <a:solidFill>
              <a:schemeClr val="bg1"/>
            </a:solidFill>
            <a:ln>
              <a:noFill/>
            </a:ln>
            <a:effectLst>
              <a:outerShdw sx="103000" sy="10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p>
              <a:pPr algn="ctr"/>
              <a:endParaRPr lang="en-US">
                <a:solidFill>
                  <a:schemeClr val="tx1">
                    <a:lumMod val="75000"/>
                    <a:lumOff val="25000"/>
                  </a:schemeClr>
                </a:solidFill>
                <a:cs typeface="+mn-ea"/>
                <a:sym typeface="+mn-lt"/>
              </a:endParaRPr>
            </a:p>
          </p:txBody>
        </p:sp>
        <p:sp>
          <p:nvSpPr>
            <p:cNvPr id="45" name="文本框 44"/>
            <p:cNvSpPr txBox="1"/>
            <p:nvPr/>
          </p:nvSpPr>
          <p:spPr>
            <a:xfrm>
              <a:off x="11459" y="2837"/>
              <a:ext cx="6850" cy="5572"/>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Barry asked me to participate in the two-mile race around the lake with Bill. The race began but unfortunately, we were behind and Bill tripped over a tree root..</a:t>
              </a:r>
              <a:endParaRPr lang="en-US" altLang="zh-CN" sz="3200">
                <a:latin typeface="Times New Roman" panose="02020603050405020304" charset="0"/>
                <a:cs typeface="Times New Roman" panose="02020603050405020304" charset="0"/>
              </a:endParaRPr>
            </a:p>
          </p:txBody>
        </p:sp>
      </p:gr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ox(in)">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ox(in)">
                                      <p:cBhvr>
                                        <p:cTn id="37" dur="20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ox(in)">
                                      <p:cBhvr>
                                        <p:cTn id="42"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9" grpId="0"/>
      <p:bldP spid="39" grpId="1"/>
      <p:bldP spid="44" grpId="0"/>
      <p:bldP spid="4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219710" y="243840"/>
            <a:ext cx="4592320" cy="460375"/>
          </a:xfrm>
          <a:prstGeom prst="rect">
            <a:avLst/>
          </a:prstGeom>
          <a:solidFill>
            <a:schemeClr val="accent1">
              <a:lumMod val="20000"/>
              <a:lumOff val="80000"/>
            </a:schemeClr>
          </a:solidFill>
        </p:spPr>
        <p:txBody>
          <a:bodyPr wrap="none" rtlCol="0">
            <a:spAutoFit/>
          </a:bodyPr>
          <a:p>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B. </a:t>
            </a:r>
            <a:r>
              <a:rPr lang="zh-CN" altLang="en-US"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学语言</a:t>
            </a:r>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(learn the language)</a:t>
            </a:r>
            <a:endPar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670290" y="630555"/>
            <a:ext cx="852170" cy="6116320"/>
            <a:chOff x="13654" y="993"/>
            <a:chExt cx="1342" cy="963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832" y="993"/>
              <a:ext cx="1164" cy="1164"/>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791" y="6020"/>
              <a:ext cx="8468" cy="742"/>
            </a:xfrm>
            <a:prstGeom prst="rect">
              <a:avLst/>
            </a:prstGeom>
          </p:spPr>
        </p:pic>
      </p:grpSp>
      <p:sp>
        <p:nvSpPr>
          <p:cNvPr id="100" name="文本框 99"/>
          <p:cNvSpPr txBox="1"/>
          <p:nvPr/>
        </p:nvSpPr>
        <p:spPr>
          <a:xfrm>
            <a:off x="219710" y="876935"/>
            <a:ext cx="8204835" cy="5593080"/>
          </a:xfrm>
          <a:prstGeom prst="rect">
            <a:avLst/>
          </a:prstGeom>
          <a:noFill/>
          <a:ln w="28575">
            <a:solidFill>
              <a:schemeClr val="bg2">
                <a:lumMod val="75000"/>
              </a:schemeClr>
            </a:solidFill>
            <a:prstDash val="dash"/>
          </a:ln>
        </p:spPr>
        <p:txBody>
          <a:bodyPr wrap="square">
            <a:spAutoFit/>
          </a:bodyPr>
          <a:p>
            <a:pPr indent="266700" fontAlgn="auto">
              <a:lnSpc>
                <a:spcPts val="2860"/>
              </a:lnSpc>
            </a:pPr>
            <a:r>
              <a:rPr lang="en-US" sz="2800" b="0">
                <a:solidFill>
                  <a:srgbClr val="000000"/>
                </a:solidFill>
                <a:latin typeface="Times New Roman" panose="02020603050405020304" charset="0"/>
                <a:ea typeface="宋体" panose="02010600030101010101" pitchFamily="2" charset="-122"/>
              </a:rPr>
              <a:t>1. For me, it was normal to feel lost at the inter-camp track. Four </a:t>
            </a:r>
            <a:r>
              <a:rPr lang="en-US" sz="2800" b="0" u="sng">
                <a:solidFill>
                  <a:srgbClr val="000000"/>
                </a:solidFill>
                <a:latin typeface="Times New Roman" panose="02020603050405020304" charset="0"/>
                <a:ea typeface="宋体" panose="02010600030101010101" pitchFamily="2" charset="-122"/>
              </a:rPr>
              <a:t>camps</a:t>
            </a:r>
            <a:r>
              <a:rPr lang="en-US" sz="2800" b="0">
                <a:solidFill>
                  <a:srgbClr val="000000"/>
                </a:solidFill>
                <a:latin typeface="Times New Roman" panose="02020603050405020304" charset="0"/>
                <a:ea typeface="宋体" panose="02010600030101010101" pitchFamily="2" charset="-122"/>
              </a:rPr>
              <a:t> of kids were ready to lead their teams to</a:t>
            </a:r>
            <a:r>
              <a:rPr lang="en-US" sz="2800" b="0">
                <a:solidFill>
                  <a:srgbClr val="FF0000"/>
                </a:solidFill>
                <a:latin typeface="Times New Roman" panose="02020603050405020304" charset="0"/>
                <a:ea typeface="宋体" panose="02010600030101010101" pitchFamily="2" charset="-122"/>
              </a:rPr>
              <a:t> a blue ribbon</a:t>
            </a:r>
            <a:r>
              <a:rPr lang="en-US" sz="2800" b="0">
                <a:solidFill>
                  <a:srgbClr val="000000"/>
                </a:solidFill>
                <a:latin typeface="Times New Roman" panose="02020603050405020304" charset="0"/>
                <a:ea typeface="宋体" panose="02010600030101010101" pitchFamily="2" charset="-122"/>
              </a:rPr>
              <a:t> and </a:t>
            </a:r>
            <a:r>
              <a:rPr lang="en-US" sz="2800" b="0" u="sng">
                <a:solidFill>
                  <a:srgbClr val="FF0000"/>
                </a:solidFill>
                <a:latin typeface="Times New Roman" panose="02020603050405020304" charset="0"/>
                <a:ea typeface="宋体" panose="02010600030101010101" pitchFamily="2" charset="-122"/>
              </a:rPr>
              <a:t>win</a:t>
            </a:r>
            <a:r>
              <a:rPr lang="en-US" sz="2800" b="0">
                <a:solidFill>
                  <a:srgbClr val="FF0000"/>
                </a:solidFill>
                <a:latin typeface="Times New Roman" panose="02020603050405020304" charset="0"/>
                <a:ea typeface="宋体" panose="02010600030101010101" pitchFamily="2" charset="-122"/>
              </a:rPr>
              <a:t> the day</a:t>
            </a:r>
            <a:r>
              <a:rPr lang="en-US" sz="2800" b="0">
                <a:solidFill>
                  <a:srgbClr val="000000"/>
                </a:solidFill>
                <a:latin typeface="Times New Roman" panose="02020603050405020304" charset="0"/>
                <a:ea typeface="宋体" panose="02010600030101010101" pitchFamily="2" charset="-122"/>
              </a:rPr>
              <a:t>. Not me. I was too little to be the leader and too skinny to be an </a:t>
            </a:r>
            <a:r>
              <a:rPr lang="en-US" sz="2800" b="0" u="sng">
                <a:solidFill>
                  <a:srgbClr val="000000"/>
                </a:solidFill>
                <a:latin typeface="Times New Roman" panose="02020603050405020304" charset="0"/>
                <a:ea typeface="宋体" panose="02010600030101010101" pitchFamily="2" charset="-122"/>
              </a:rPr>
              <a:t>athlete</a:t>
            </a:r>
            <a:r>
              <a:rPr lang="en-US" sz="2800" b="0">
                <a:solidFill>
                  <a:srgbClr val="000000"/>
                </a:solidFill>
                <a:latin typeface="Times New Roman" panose="02020603050405020304" charset="0"/>
                <a:ea typeface="宋体" panose="02010600030101010101" pitchFamily="2" charset="-122"/>
              </a:rPr>
              <a:t>. I knew this by the time I was twelve, because my camp counselors(</a:t>
            </a:r>
            <a:r>
              <a:rPr lang="zh-CN" sz="2800" b="0">
                <a:solidFill>
                  <a:srgbClr val="000000"/>
                </a:solidFill>
                <a:ea typeface="宋体" panose="02010600030101010101" pitchFamily="2" charset="-122"/>
              </a:rPr>
              <a:t>辅导员</a:t>
            </a:r>
            <a:r>
              <a:rPr lang="en-US" altLang="zh-CN" sz="2800" b="0">
                <a:solidFill>
                  <a:srgbClr val="000000"/>
                </a:solidFill>
                <a:ea typeface="宋体" panose="02010600030101010101" pitchFamily="2" charset="-122"/>
              </a:rPr>
              <a:t>)</a:t>
            </a:r>
            <a:r>
              <a:rPr lang="en-US" sz="2800" b="0">
                <a:solidFill>
                  <a:srgbClr val="000000"/>
                </a:solidFill>
                <a:latin typeface="Times New Roman" panose="02020603050405020304" charset="0"/>
                <a:ea typeface="宋体" panose="02010600030101010101" pitchFamily="2" charset="-122"/>
              </a:rPr>
              <a:t>and the other kids reminded me of it every chance they got. So when our camp needed a fourth runner in the two-mile race around the </a:t>
            </a:r>
            <a:r>
              <a:rPr lang="en-US" sz="2800" b="0" u="sng">
                <a:solidFill>
                  <a:srgbClr val="000000"/>
                </a:solidFill>
                <a:latin typeface="Times New Roman" panose="02020603050405020304" charset="0"/>
                <a:ea typeface="宋体" panose="02010600030101010101" pitchFamily="2" charset="-122"/>
              </a:rPr>
              <a:t>lake</a:t>
            </a:r>
            <a:r>
              <a:rPr lang="en-US" sz="2800" b="0">
                <a:solidFill>
                  <a:srgbClr val="000000"/>
                </a:solidFill>
                <a:latin typeface="Times New Roman" panose="02020603050405020304" charset="0"/>
                <a:ea typeface="宋体" panose="02010600030101010101" pitchFamily="2" charset="-122"/>
              </a:rPr>
              <a:t>, I knew I was no one’s first choice.    2. I hid in the shade of a maple tree as they called the names of the runners, my body</a:t>
            </a:r>
            <a:r>
              <a:rPr lang="en-US" sz="2800" b="0">
                <a:solidFill>
                  <a:srgbClr val="FF0000"/>
                </a:solidFill>
                <a:latin typeface="Times New Roman" panose="02020603050405020304" charset="0"/>
                <a:ea typeface="宋体" panose="02010600030101010101" pitchFamily="2" charset="-122"/>
              </a:rPr>
              <a:t> tensed</a:t>
            </a:r>
            <a:r>
              <a:rPr lang="en-US" sz="2800" b="0">
                <a:solidFill>
                  <a:srgbClr val="000000"/>
                </a:solidFill>
                <a:latin typeface="Times New Roman" panose="02020603050405020304" charset="0"/>
                <a:ea typeface="宋体" panose="02010600030101010101" pitchFamily="2" charset="-122"/>
              </a:rPr>
              <a:t> as I heard a counselor call, “Fred! Where is Fred! He is in this race!” It was </a:t>
            </a:r>
            <a:r>
              <a:rPr lang="en-US" sz="2800" b="0" u="sng">
                <a:solidFill>
                  <a:srgbClr val="000000"/>
                </a:solidFill>
                <a:latin typeface="Times New Roman" panose="02020603050405020304" charset="0"/>
                <a:ea typeface="宋体" panose="02010600030101010101" pitchFamily="2" charset="-122"/>
              </a:rPr>
              <a:t>Barry</a:t>
            </a:r>
            <a:r>
              <a:rPr lang="en-US" sz="2800" b="0">
                <a:solidFill>
                  <a:srgbClr val="000000"/>
                </a:solidFill>
                <a:latin typeface="Times New Roman" panose="02020603050405020304" charset="0"/>
                <a:ea typeface="宋体" panose="02010600030101010101" pitchFamily="2" charset="-122"/>
              </a:rPr>
              <a:t>. He spotted me under the tree. “Fred! </a:t>
            </a:r>
            <a:r>
              <a:rPr lang="en-US" sz="2800" b="0" i="1">
                <a:solidFill>
                  <a:schemeClr val="accent5">
                    <a:lumMod val="75000"/>
                  </a:schemeClr>
                </a:solidFill>
                <a:latin typeface="Times New Roman" panose="02020603050405020304" charset="0"/>
                <a:ea typeface="宋体" panose="02010600030101010101" pitchFamily="2" charset="-122"/>
              </a:rPr>
              <a:t>We need a 12-year-old </a:t>
            </a:r>
            <a:r>
              <a:rPr lang="en-US" sz="2800" b="1" i="1">
                <a:solidFill>
                  <a:schemeClr val="accent5">
                    <a:lumMod val="75000"/>
                  </a:schemeClr>
                </a:solidFill>
                <a:latin typeface="Times New Roman" panose="02020603050405020304" charset="0"/>
                <a:ea typeface="宋体" panose="02010600030101010101" pitchFamily="2" charset="-122"/>
              </a:rPr>
              <a:t>who</a:t>
            </a:r>
            <a:r>
              <a:rPr lang="en-US" sz="2800" b="0" i="1">
                <a:solidFill>
                  <a:schemeClr val="accent5">
                    <a:lumMod val="75000"/>
                  </a:schemeClr>
                </a:solidFill>
                <a:latin typeface="Times New Roman" panose="02020603050405020304" charset="0"/>
                <a:ea typeface="宋体" panose="02010600030101010101" pitchFamily="2" charset="-122"/>
              </a:rPr>
              <a:t> hasn’t been in other events to run the two-mile!”</a:t>
            </a:r>
            <a:endParaRPr lang="en-US" altLang="en-US" sz="2800" b="0" i="1">
              <a:solidFill>
                <a:schemeClr val="accent5">
                  <a:lumMod val="75000"/>
                </a:schemeClr>
              </a:solidFill>
              <a:latin typeface="Times New Roman" panose="02020603050405020304" charset="0"/>
              <a:ea typeface="宋体" panose="02010600030101010101" pitchFamily="2" charset="-122"/>
            </a:endParaRPr>
          </a:p>
        </p:txBody>
      </p:sp>
      <p:sp>
        <p:nvSpPr>
          <p:cNvPr id="8" name="文本框 7"/>
          <p:cNvSpPr txBox="1"/>
          <p:nvPr/>
        </p:nvSpPr>
        <p:spPr>
          <a:xfrm>
            <a:off x="8892540" y="1729105"/>
            <a:ext cx="2851150"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a blue ribbon</a:t>
            </a:r>
            <a:endParaRPr lang="en-US" sz="2800" dirty="0">
              <a:solidFill>
                <a:srgbClr val="229096"/>
              </a:solidFill>
              <a:latin typeface="Times New Roman" panose="02020603050405020304" charset="0"/>
              <a:ea typeface="+mj-ea"/>
              <a:cs typeface="Times New Roman" panose="02020603050405020304" charset="0"/>
              <a:sym typeface="+mn-ea"/>
            </a:endParaRPr>
          </a:p>
        </p:txBody>
      </p:sp>
      <p:pic>
        <p:nvPicPr>
          <p:cNvPr id="5" name="图片 4"/>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0565130" y="1270"/>
            <a:ext cx="1738630" cy="1997710"/>
          </a:xfrm>
          <a:prstGeom prst="rect">
            <a:avLst/>
          </a:prstGeom>
        </p:spPr>
      </p:pic>
      <p:sp>
        <p:nvSpPr>
          <p:cNvPr id="6" name="文本框 5"/>
          <p:cNvSpPr txBox="1"/>
          <p:nvPr/>
        </p:nvSpPr>
        <p:spPr>
          <a:xfrm>
            <a:off x="9474200" y="2251075"/>
            <a:ext cx="1563370" cy="460375"/>
          </a:xfrm>
          <a:prstGeom prst="rect">
            <a:avLst/>
          </a:prstGeom>
          <a:noFill/>
        </p:spPr>
        <p:txBody>
          <a:bodyPr wrap="square" rtlCol="0">
            <a:spAutoFit/>
          </a:bodyPr>
          <a:p>
            <a:r>
              <a:rPr lang="zh-CN" altLang="en-US" sz="2400" b="1"/>
              <a:t>优秀</a:t>
            </a:r>
            <a:endParaRPr lang="zh-CN" altLang="en-US" sz="2400" b="1"/>
          </a:p>
        </p:txBody>
      </p:sp>
      <p:sp>
        <p:nvSpPr>
          <p:cNvPr id="7" name="文本框 6"/>
          <p:cNvSpPr txBox="1"/>
          <p:nvPr/>
        </p:nvSpPr>
        <p:spPr>
          <a:xfrm>
            <a:off x="9001760" y="2711450"/>
            <a:ext cx="2851150"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win the day</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10" name="文本框 9"/>
          <p:cNvSpPr txBox="1"/>
          <p:nvPr/>
        </p:nvSpPr>
        <p:spPr>
          <a:xfrm>
            <a:off x="9536430" y="3233420"/>
            <a:ext cx="1563370" cy="460375"/>
          </a:xfrm>
          <a:prstGeom prst="rect">
            <a:avLst/>
          </a:prstGeom>
          <a:noFill/>
        </p:spPr>
        <p:txBody>
          <a:bodyPr wrap="square" rtlCol="0">
            <a:spAutoFit/>
          </a:bodyPr>
          <a:p>
            <a:r>
              <a:rPr lang="zh-CN" altLang="en-US" sz="2400" b="1"/>
              <a:t>获胜</a:t>
            </a:r>
            <a:endParaRPr lang="zh-CN" altLang="en-US" sz="2400" b="1"/>
          </a:p>
        </p:txBody>
      </p:sp>
      <p:sp>
        <p:nvSpPr>
          <p:cNvPr id="11" name="文本框 10"/>
          <p:cNvSpPr txBox="1"/>
          <p:nvPr/>
        </p:nvSpPr>
        <p:spPr>
          <a:xfrm>
            <a:off x="9001760" y="3693795"/>
            <a:ext cx="2851150"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tense  v.</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12" name="文本框 11"/>
          <p:cNvSpPr txBox="1"/>
          <p:nvPr/>
        </p:nvSpPr>
        <p:spPr>
          <a:xfrm>
            <a:off x="9387205" y="4215765"/>
            <a:ext cx="2851150" cy="829945"/>
          </a:xfrm>
          <a:prstGeom prst="rect">
            <a:avLst/>
          </a:prstGeom>
          <a:noFill/>
        </p:spPr>
        <p:txBody>
          <a:bodyPr wrap="square" rtlCol="0">
            <a:spAutoFit/>
          </a:bodyPr>
          <a:p>
            <a:r>
              <a:rPr lang="en-US" altLang="zh-CN" sz="2400" b="1"/>
              <a:t>(limbs) become tight and stiff</a:t>
            </a:r>
            <a:r>
              <a:rPr lang="zh-CN" altLang="en-US" sz="2400" b="1"/>
              <a:t>紧绷</a:t>
            </a:r>
            <a:endParaRPr lang="zh-CN" altLang="en-US" sz="2400" b="1"/>
          </a:p>
        </p:txBody>
      </p:sp>
      <p:sp>
        <p:nvSpPr>
          <p:cNvPr id="14" name="文本框 13"/>
          <p:cNvSpPr txBox="1"/>
          <p:nvPr/>
        </p:nvSpPr>
        <p:spPr>
          <a:xfrm>
            <a:off x="3422015" y="6022975"/>
            <a:ext cx="2313305" cy="583565"/>
          </a:xfrm>
          <a:prstGeom prst="rect">
            <a:avLst/>
          </a:prstGeom>
          <a:noFill/>
        </p:spPr>
        <p:txBody>
          <a:bodyPr wrap="square" rtlCol="0">
            <a:spAutoFit/>
          </a:bodyPr>
          <a:p>
            <a:r>
              <a:rPr lang="zh-CN" altLang="en-US" sz="3200" b="1">
                <a:solidFill>
                  <a:schemeClr val="accent5">
                    <a:lumMod val="75000"/>
                  </a:schemeClr>
                </a:solidFill>
              </a:rPr>
              <a:t>定语从句</a:t>
            </a:r>
            <a:endParaRPr lang="zh-CN" altLang="en-US" sz="3200" b="1">
              <a:solidFill>
                <a:schemeClr val="accent5">
                  <a:lumMod val="7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6" grpId="0"/>
      <p:bldP spid="6" grpId="1"/>
      <p:bldP spid="7" grpId="0"/>
      <p:bldP spid="7" grpId="1"/>
      <p:bldP spid="10" grpId="0"/>
      <p:bldP spid="10" grpId="1"/>
      <p:bldP spid="11" grpId="0"/>
      <p:bldP spid="11" grpId="1"/>
      <p:bldP spid="12" grpId="0"/>
      <p:bldP spid="12" grpId="1"/>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670290" y="630555"/>
            <a:ext cx="852170" cy="6116320"/>
            <a:chOff x="13654" y="993"/>
            <a:chExt cx="1342" cy="963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832" y="993"/>
              <a:ext cx="1164" cy="1164"/>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791" y="6020"/>
              <a:ext cx="8468" cy="742"/>
            </a:xfrm>
            <a:prstGeom prst="rect">
              <a:avLst/>
            </a:prstGeom>
          </p:spPr>
        </p:pic>
      </p:grpSp>
      <p:sp>
        <p:nvSpPr>
          <p:cNvPr id="100" name="文本框 99"/>
          <p:cNvSpPr txBox="1"/>
          <p:nvPr/>
        </p:nvSpPr>
        <p:spPr>
          <a:xfrm>
            <a:off x="219710" y="787400"/>
            <a:ext cx="8204835" cy="5959475"/>
          </a:xfrm>
          <a:prstGeom prst="rect">
            <a:avLst/>
          </a:prstGeom>
          <a:noFill/>
          <a:ln w="28575">
            <a:solidFill>
              <a:schemeClr val="bg2">
                <a:lumMod val="75000"/>
              </a:schemeClr>
            </a:solidFill>
            <a:prstDash val="dash"/>
          </a:ln>
        </p:spPr>
        <p:txBody>
          <a:bodyPr wrap="square">
            <a:spAutoFit/>
          </a:bodyPr>
          <a:p>
            <a:pPr indent="266700" fontAlgn="auto">
              <a:lnSpc>
                <a:spcPts val="2860"/>
              </a:lnSpc>
            </a:pPr>
            <a:r>
              <a:rPr lang="en-US" sz="2800">
                <a:solidFill>
                  <a:srgbClr val="000000"/>
                </a:solidFill>
                <a:latin typeface="Times New Roman" panose="02020603050405020304" charset="0"/>
                <a:ea typeface="宋体" panose="02010600030101010101" pitchFamily="2" charset="-122"/>
                <a:sym typeface="+mn-ea"/>
              </a:rPr>
              <a:t>3. He </a:t>
            </a:r>
            <a:r>
              <a:rPr lang="en-US" sz="2800">
                <a:solidFill>
                  <a:srgbClr val="FF0000"/>
                </a:solidFill>
                <a:latin typeface="Times New Roman" panose="02020603050405020304" charset="0"/>
                <a:ea typeface="宋体" panose="02010600030101010101" pitchFamily="2" charset="-122"/>
                <a:sym typeface="+mn-ea"/>
              </a:rPr>
              <a:t>gave me a push</a:t>
            </a:r>
            <a:r>
              <a:rPr lang="en-US" sz="2800">
                <a:solidFill>
                  <a:srgbClr val="000000"/>
                </a:solidFill>
                <a:latin typeface="Times New Roman" panose="02020603050405020304" charset="0"/>
                <a:ea typeface="宋体" panose="02010600030101010101" pitchFamily="2" charset="-122"/>
                <a:sym typeface="+mn-ea"/>
              </a:rPr>
              <a:t> towards</a:t>
            </a:r>
            <a:r>
              <a:rPr lang="en-US" sz="2800">
                <a:solidFill>
                  <a:srgbClr val="FF0000"/>
                </a:solidFill>
                <a:latin typeface="Times New Roman" panose="02020603050405020304" charset="0"/>
                <a:ea typeface="宋体" panose="02010600030101010101" pitchFamily="2" charset="-122"/>
                <a:sym typeface="+mn-ea"/>
              </a:rPr>
              <a:t> the starting line</a:t>
            </a:r>
            <a:r>
              <a:rPr lang="en-US" sz="2800">
                <a:solidFill>
                  <a:srgbClr val="000000"/>
                </a:solidFill>
                <a:latin typeface="Times New Roman" panose="02020603050405020304" charset="0"/>
                <a:ea typeface="宋体" panose="02010600030101010101" pitchFamily="2" charset="-122"/>
                <a:sym typeface="+mn-ea"/>
              </a:rPr>
              <a:t>. </a:t>
            </a:r>
            <a:r>
              <a:rPr lang="en-US" sz="2800" i="1">
                <a:solidFill>
                  <a:schemeClr val="accent5">
                    <a:lumMod val="75000"/>
                  </a:schemeClr>
                </a:solidFill>
                <a:latin typeface="Times New Roman" panose="02020603050405020304" charset="0"/>
                <a:ea typeface="宋体" panose="02010600030101010101" pitchFamily="2" charset="-122"/>
                <a:sym typeface="+mn-ea"/>
              </a:rPr>
              <a:t>Having no </a:t>
            </a:r>
            <a:r>
              <a:rPr lang="en-US" sz="2800" i="1" u="sng">
                <a:solidFill>
                  <a:schemeClr val="accent5">
                    <a:lumMod val="75000"/>
                  </a:schemeClr>
                </a:solidFill>
                <a:latin typeface="Times New Roman" panose="02020603050405020304" charset="0"/>
                <a:ea typeface="宋体" panose="02010600030101010101" pitchFamily="2" charset="-122"/>
                <a:sym typeface="+mn-ea"/>
              </a:rPr>
              <a:t>confidence</a:t>
            </a:r>
            <a:r>
              <a:rPr lang="en-US" sz="2800" i="1">
                <a:solidFill>
                  <a:schemeClr val="accent5">
                    <a:lumMod val="75000"/>
                  </a:schemeClr>
                </a:solidFill>
                <a:latin typeface="Times New Roman" panose="02020603050405020304" charset="0"/>
                <a:ea typeface="宋体" panose="02010600030101010101" pitchFamily="2" charset="-122"/>
                <a:sym typeface="+mn-ea"/>
              </a:rPr>
              <a:t> and trying to save myself from the shame of taking the last place as four camps watched, I </a:t>
            </a:r>
            <a:r>
              <a:rPr lang="en-US" sz="2800" i="1">
                <a:solidFill>
                  <a:srgbClr val="FF0000"/>
                </a:solidFill>
                <a:latin typeface="Times New Roman" panose="02020603050405020304" charset="0"/>
                <a:ea typeface="宋体" panose="02010600030101010101" pitchFamily="2" charset="-122"/>
                <a:sym typeface="+mn-ea"/>
              </a:rPr>
              <a:t>pleaded </a:t>
            </a:r>
            <a:r>
              <a:rPr lang="en-US" sz="2800" i="1">
                <a:solidFill>
                  <a:schemeClr val="accent5">
                    <a:lumMod val="75000"/>
                  </a:schemeClr>
                </a:solidFill>
                <a:latin typeface="Times New Roman" panose="02020603050405020304" charset="0"/>
                <a:ea typeface="宋体" panose="02010600030101010101" pitchFamily="2" charset="-122"/>
                <a:sym typeface="+mn-ea"/>
              </a:rPr>
              <a:t>with him. </a:t>
            </a:r>
            <a:endParaRPr lang="en-US" sz="2800" i="1">
              <a:solidFill>
                <a:schemeClr val="accent5">
                  <a:lumMod val="75000"/>
                </a:schemeClr>
              </a:solidFill>
              <a:latin typeface="Times New Roman" panose="02020603050405020304" charset="0"/>
              <a:ea typeface="宋体" panose="02010600030101010101" pitchFamily="2" charset="-122"/>
              <a:sym typeface="+mn-ea"/>
            </a:endParaRPr>
          </a:p>
          <a:p>
            <a:pPr indent="266700" fontAlgn="auto">
              <a:lnSpc>
                <a:spcPts val="2860"/>
              </a:lnSpc>
            </a:pPr>
            <a:r>
              <a:rPr lang="en-US" sz="2800">
                <a:solidFill>
                  <a:srgbClr val="000000"/>
                </a:solidFill>
                <a:latin typeface="Times New Roman" panose="02020603050405020304" charset="0"/>
                <a:ea typeface="宋体" panose="02010600030101010101" pitchFamily="2" charset="-122"/>
                <a:sym typeface="+mn-ea"/>
              </a:rPr>
              <a:t>   4. “But I don’t know the way around the lake!”    5. “You’re in. Just follow Bill!” Barry smiled.    6. Bill was my friend and the fastest runner in our camp. And then Barry said, “When you make it to the last stretch</a:t>
            </a:r>
            <a:r>
              <a:rPr lang="zh-CN" sz="2800">
                <a:solidFill>
                  <a:srgbClr val="000000"/>
                </a:solidFill>
                <a:latin typeface="Times New Roman" panose="02020603050405020304" charset="0"/>
                <a:ea typeface="宋体" panose="02010600030101010101" pitchFamily="2" charset="-122"/>
                <a:sym typeface="+mn-ea"/>
              </a:rPr>
              <a:t>（</a:t>
            </a:r>
            <a:r>
              <a:rPr lang="zh-CN" sz="2800">
                <a:solidFill>
                  <a:srgbClr val="000000"/>
                </a:solidFill>
                <a:ea typeface="宋体" panose="02010600030101010101" pitchFamily="2" charset="-122"/>
                <a:sym typeface="+mn-ea"/>
              </a:rPr>
              <a:t>最后一程</a:t>
            </a:r>
            <a:r>
              <a:rPr lang="zh-CN" sz="2800">
                <a:solidFill>
                  <a:srgbClr val="000000"/>
                </a:solidFill>
                <a:latin typeface="Times New Roman" panose="02020603050405020304" charset="0"/>
                <a:ea typeface="宋体" panose="02010600030101010101" pitchFamily="2" charset="-122"/>
                <a:sym typeface="+mn-ea"/>
              </a:rPr>
              <a:t>）</a:t>
            </a:r>
            <a:r>
              <a:rPr lang="en-US" sz="2800">
                <a:solidFill>
                  <a:srgbClr val="000000"/>
                </a:solidFill>
                <a:latin typeface="Times New Roman" panose="02020603050405020304" charset="0"/>
                <a:ea typeface="宋体" panose="02010600030101010101" pitchFamily="2" charset="-122"/>
                <a:sym typeface="+mn-ea"/>
              </a:rPr>
              <a:t>on the field, just </a:t>
            </a:r>
            <a:r>
              <a:rPr lang="en-US" sz="2800">
                <a:solidFill>
                  <a:srgbClr val="FF0000"/>
                </a:solidFill>
                <a:latin typeface="Times New Roman" panose="02020603050405020304" charset="0"/>
                <a:ea typeface="宋体" panose="02010600030101010101" pitchFamily="2" charset="-122"/>
                <a:sym typeface="+mn-ea"/>
              </a:rPr>
              <a:t>throw your </a:t>
            </a:r>
            <a:r>
              <a:rPr lang="en-US" sz="2800" u="sng">
                <a:solidFill>
                  <a:srgbClr val="FF0000"/>
                </a:solidFill>
                <a:latin typeface="Times New Roman" panose="02020603050405020304" charset="0"/>
                <a:ea typeface="宋体" panose="02010600030101010101" pitchFamily="2" charset="-122"/>
                <a:sym typeface="+mn-ea"/>
              </a:rPr>
              <a:t>head</a:t>
            </a:r>
            <a:r>
              <a:rPr lang="en-US" sz="2800">
                <a:solidFill>
                  <a:srgbClr val="FF0000"/>
                </a:solidFill>
                <a:latin typeface="Times New Roman" panose="02020603050405020304" charset="0"/>
                <a:ea typeface="宋体" panose="02010600030101010101" pitchFamily="2" charset="-122"/>
                <a:sym typeface="+mn-ea"/>
              </a:rPr>
              <a:t> back</a:t>
            </a:r>
            <a:r>
              <a:rPr lang="en-US" sz="2800">
                <a:solidFill>
                  <a:srgbClr val="000000"/>
                </a:solidFill>
                <a:latin typeface="Times New Roman" panose="02020603050405020304" charset="0"/>
                <a:ea typeface="宋体" panose="02010600030101010101" pitchFamily="2" charset="-122"/>
                <a:sym typeface="+mn-ea"/>
              </a:rPr>
              <a:t> and run.”    7.At the starting line, I stood next to Bill and trembled. </a:t>
            </a:r>
            <a:endParaRPr lang="en-US" sz="2800">
              <a:solidFill>
                <a:srgbClr val="000000"/>
              </a:solidFill>
              <a:latin typeface="Times New Roman" panose="02020603050405020304" charset="0"/>
              <a:ea typeface="宋体" panose="02010600030101010101" pitchFamily="2" charset="-122"/>
              <a:sym typeface="+mn-ea"/>
            </a:endParaRPr>
          </a:p>
          <a:p>
            <a:pPr indent="266700" fontAlgn="auto">
              <a:lnSpc>
                <a:spcPts val="2860"/>
              </a:lnSpc>
            </a:pPr>
            <a:r>
              <a:rPr lang="en-US" sz="2800">
                <a:solidFill>
                  <a:srgbClr val="000000"/>
                </a:solidFill>
                <a:latin typeface="Times New Roman" panose="02020603050405020304" charset="0"/>
                <a:ea typeface="宋体" panose="02010600030101010101" pitchFamily="2" charset="-122"/>
                <a:sym typeface="+mn-ea"/>
              </a:rPr>
              <a:t>    8. “On your mark… Get set...” </a:t>
            </a:r>
            <a:r>
              <a:rPr lang="en-US" sz="2800">
                <a:solidFill>
                  <a:srgbClr val="FF0000"/>
                </a:solidFill>
                <a:latin typeface="Times New Roman" panose="02020603050405020304" charset="0"/>
                <a:ea typeface="宋体" panose="02010600030101010101" pitchFamily="2" charset="-122"/>
                <a:sym typeface="+mn-ea"/>
              </a:rPr>
              <a:t>The gun cracked </a:t>
            </a:r>
            <a:r>
              <a:rPr lang="en-US" sz="2800">
                <a:solidFill>
                  <a:srgbClr val="000000"/>
                </a:solidFill>
                <a:latin typeface="Times New Roman" panose="02020603050405020304" charset="0"/>
                <a:ea typeface="宋体" panose="02010600030101010101" pitchFamily="2" charset="-122"/>
                <a:sym typeface="+mn-ea"/>
              </a:rPr>
              <a:t>and sixteen of us took off. I </a:t>
            </a:r>
            <a:r>
              <a:rPr lang="en-US" sz="2800">
                <a:solidFill>
                  <a:srgbClr val="FF0000"/>
                </a:solidFill>
                <a:latin typeface="Times New Roman" panose="02020603050405020304" charset="0"/>
                <a:ea typeface="宋体" panose="02010600030101010101" pitchFamily="2" charset="-122"/>
                <a:sym typeface="+mn-ea"/>
              </a:rPr>
              <a:t>stayed close on Bill’s heels</a:t>
            </a:r>
            <a:r>
              <a:rPr lang="en-US" sz="2800">
                <a:solidFill>
                  <a:srgbClr val="000000"/>
                </a:solidFill>
                <a:latin typeface="Times New Roman" panose="02020603050405020304" charset="0"/>
                <a:ea typeface="宋体" panose="02010600030101010101" pitchFamily="2" charset="-122"/>
                <a:sym typeface="+mn-ea"/>
              </a:rPr>
              <a:t>, a little too close for Bill, I guess. He shouted at me, “Back off!” </a:t>
            </a:r>
            <a:endParaRPr lang="en-US" altLang="en-US" sz="2800" b="0" i="1">
              <a:solidFill>
                <a:schemeClr val="accent5">
                  <a:lumMod val="75000"/>
                </a:schemeClr>
              </a:solidFill>
              <a:latin typeface="Times New Roman" panose="02020603050405020304" charset="0"/>
              <a:ea typeface="宋体" panose="02010600030101010101" pitchFamily="2" charset="-122"/>
            </a:endParaRPr>
          </a:p>
        </p:txBody>
      </p:sp>
      <p:sp>
        <p:nvSpPr>
          <p:cNvPr id="8" name="文本框 7"/>
          <p:cNvSpPr txBox="1"/>
          <p:nvPr/>
        </p:nvSpPr>
        <p:spPr>
          <a:xfrm>
            <a:off x="9001760" y="1218565"/>
            <a:ext cx="2851150"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give sb a push</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6" name="文本框 5"/>
          <p:cNvSpPr txBox="1"/>
          <p:nvPr/>
        </p:nvSpPr>
        <p:spPr>
          <a:xfrm>
            <a:off x="9522460" y="1740535"/>
            <a:ext cx="2125345" cy="460375"/>
          </a:xfrm>
          <a:prstGeom prst="rect">
            <a:avLst/>
          </a:prstGeom>
          <a:noFill/>
        </p:spPr>
        <p:txBody>
          <a:bodyPr wrap="square" rtlCol="0">
            <a:spAutoFit/>
          </a:bodyPr>
          <a:p>
            <a:r>
              <a:rPr lang="zh-CN" altLang="en-US" sz="2400" b="1"/>
              <a:t>推了某人一把</a:t>
            </a:r>
            <a:endParaRPr lang="zh-CN" altLang="en-US" sz="2400" b="1"/>
          </a:p>
        </p:txBody>
      </p:sp>
      <p:sp>
        <p:nvSpPr>
          <p:cNvPr id="7" name="文本框 6"/>
          <p:cNvSpPr txBox="1"/>
          <p:nvPr/>
        </p:nvSpPr>
        <p:spPr>
          <a:xfrm>
            <a:off x="9001760" y="2117090"/>
            <a:ext cx="3085465"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the starting line</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10" name="文本框 9"/>
          <p:cNvSpPr txBox="1"/>
          <p:nvPr/>
        </p:nvSpPr>
        <p:spPr>
          <a:xfrm>
            <a:off x="9522460" y="2571750"/>
            <a:ext cx="1563370" cy="460375"/>
          </a:xfrm>
          <a:prstGeom prst="rect">
            <a:avLst/>
          </a:prstGeom>
          <a:noFill/>
        </p:spPr>
        <p:txBody>
          <a:bodyPr wrap="square" rtlCol="0">
            <a:spAutoFit/>
          </a:bodyPr>
          <a:p>
            <a:r>
              <a:rPr lang="zh-CN" altLang="en-US" sz="2400" b="1"/>
              <a:t>起跑线</a:t>
            </a:r>
            <a:endParaRPr lang="zh-CN" altLang="en-US" sz="2400" b="1"/>
          </a:p>
        </p:txBody>
      </p:sp>
      <p:sp>
        <p:nvSpPr>
          <p:cNvPr id="11" name="文本框 10"/>
          <p:cNvSpPr txBox="1"/>
          <p:nvPr/>
        </p:nvSpPr>
        <p:spPr>
          <a:xfrm>
            <a:off x="9001760" y="2955925"/>
            <a:ext cx="2851150"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plead v.</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12" name="文本框 11"/>
          <p:cNvSpPr txBox="1"/>
          <p:nvPr/>
        </p:nvSpPr>
        <p:spPr>
          <a:xfrm>
            <a:off x="10659110" y="3079115"/>
            <a:ext cx="2851150" cy="460375"/>
          </a:xfrm>
          <a:prstGeom prst="rect">
            <a:avLst/>
          </a:prstGeom>
          <a:noFill/>
        </p:spPr>
        <p:txBody>
          <a:bodyPr wrap="square" rtlCol="0">
            <a:spAutoFit/>
          </a:bodyPr>
          <a:p>
            <a:r>
              <a:rPr lang="zh-CN" altLang="en-US" sz="2400" b="1"/>
              <a:t>乞求</a:t>
            </a:r>
            <a:endParaRPr lang="zh-CN" altLang="en-US" sz="2400" b="1"/>
          </a:p>
        </p:txBody>
      </p:sp>
      <p:sp>
        <p:nvSpPr>
          <p:cNvPr id="3" name="文本框 2"/>
          <p:cNvSpPr txBox="1"/>
          <p:nvPr/>
        </p:nvSpPr>
        <p:spPr>
          <a:xfrm>
            <a:off x="9001760" y="3364230"/>
            <a:ext cx="2851150" cy="953135"/>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throw one’s head back</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13" name="文本框 12"/>
          <p:cNvSpPr txBox="1"/>
          <p:nvPr/>
        </p:nvSpPr>
        <p:spPr>
          <a:xfrm>
            <a:off x="9522460" y="4288155"/>
            <a:ext cx="2851150" cy="460375"/>
          </a:xfrm>
          <a:prstGeom prst="rect">
            <a:avLst/>
          </a:prstGeom>
          <a:noFill/>
        </p:spPr>
        <p:txBody>
          <a:bodyPr wrap="square" rtlCol="0">
            <a:spAutoFit/>
          </a:bodyPr>
          <a:p>
            <a:r>
              <a:rPr lang="zh-CN" altLang="en-US" sz="2400" b="1"/>
              <a:t>身体向前倾</a:t>
            </a:r>
            <a:endParaRPr lang="zh-CN" altLang="en-US" sz="2400" b="1"/>
          </a:p>
        </p:txBody>
      </p:sp>
      <p:sp>
        <p:nvSpPr>
          <p:cNvPr id="15" name="文本框 14"/>
          <p:cNvSpPr txBox="1"/>
          <p:nvPr/>
        </p:nvSpPr>
        <p:spPr>
          <a:xfrm>
            <a:off x="9141460" y="4599305"/>
            <a:ext cx="3049905"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the gun cracked.</a:t>
            </a:r>
            <a:endParaRPr lang="zh-CN" altLang="en-US" sz="2800" dirty="0">
              <a:solidFill>
                <a:srgbClr val="229096"/>
              </a:solidFill>
              <a:latin typeface="Times New Roman" panose="02020603050405020304" charset="0"/>
              <a:ea typeface="+mj-ea"/>
              <a:cs typeface="Times New Roman" panose="02020603050405020304" charset="0"/>
              <a:sym typeface="+mn-ea"/>
            </a:endParaRPr>
          </a:p>
        </p:txBody>
      </p:sp>
      <p:sp>
        <p:nvSpPr>
          <p:cNvPr id="16" name="文本框 15"/>
          <p:cNvSpPr txBox="1"/>
          <p:nvPr/>
        </p:nvSpPr>
        <p:spPr>
          <a:xfrm>
            <a:off x="9641840" y="5064125"/>
            <a:ext cx="2851150" cy="460375"/>
          </a:xfrm>
          <a:prstGeom prst="rect">
            <a:avLst/>
          </a:prstGeom>
          <a:noFill/>
        </p:spPr>
        <p:txBody>
          <a:bodyPr wrap="square" rtlCol="0">
            <a:spAutoFit/>
          </a:bodyPr>
          <a:p>
            <a:r>
              <a:rPr lang="zh-CN" altLang="en-US" sz="2400" b="1"/>
              <a:t>枪响了</a:t>
            </a:r>
            <a:endParaRPr lang="zh-CN" altLang="en-US" sz="2400" b="1"/>
          </a:p>
        </p:txBody>
      </p:sp>
      <p:sp>
        <p:nvSpPr>
          <p:cNvPr id="17" name="文本框 16"/>
          <p:cNvSpPr txBox="1"/>
          <p:nvPr/>
        </p:nvSpPr>
        <p:spPr>
          <a:xfrm>
            <a:off x="9141460" y="5403215"/>
            <a:ext cx="2851150" cy="953135"/>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altLang="zh-CN" sz="2800" dirty="0">
                <a:solidFill>
                  <a:srgbClr val="229096"/>
                </a:solidFill>
                <a:latin typeface="Times New Roman" panose="02020603050405020304" charset="0"/>
                <a:ea typeface="+mj-ea"/>
                <a:cs typeface="Times New Roman" panose="02020603050405020304" charset="0"/>
                <a:sym typeface="+mn-ea"/>
              </a:rPr>
              <a:t>stay close on one’s heels</a:t>
            </a:r>
            <a:endParaRPr lang="en-US" altLang="zh-CN" sz="2800" dirty="0">
              <a:solidFill>
                <a:srgbClr val="229096"/>
              </a:solidFill>
              <a:latin typeface="Times New Roman" panose="02020603050405020304" charset="0"/>
              <a:ea typeface="+mj-ea"/>
              <a:cs typeface="Times New Roman" panose="02020603050405020304" charset="0"/>
              <a:sym typeface="+mn-ea"/>
            </a:endParaRPr>
          </a:p>
        </p:txBody>
      </p:sp>
      <p:sp>
        <p:nvSpPr>
          <p:cNvPr id="18" name="文本框 17"/>
          <p:cNvSpPr txBox="1"/>
          <p:nvPr/>
        </p:nvSpPr>
        <p:spPr>
          <a:xfrm>
            <a:off x="9522460" y="6242685"/>
            <a:ext cx="2851150" cy="460375"/>
          </a:xfrm>
          <a:prstGeom prst="rect">
            <a:avLst/>
          </a:prstGeom>
          <a:noFill/>
        </p:spPr>
        <p:txBody>
          <a:bodyPr wrap="square" rtlCol="0">
            <a:spAutoFit/>
          </a:bodyPr>
          <a:p>
            <a:r>
              <a:rPr lang="zh-CN" altLang="en-US" sz="2400" b="1"/>
              <a:t>跟紧某人的脚步</a:t>
            </a:r>
            <a:endParaRPr lang="zh-CN" altLang="en-US" sz="2400" b="1"/>
          </a:p>
        </p:txBody>
      </p:sp>
      <p:sp>
        <p:nvSpPr>
          <p:cNvPr id="19" name="文本框 18"/>
          <p:cNvSpPr txBox="1"/>
          <p:nvPr/>
        </p:nvSpPr>
        <p:spPr>
          <a:xfrm>
            <a:off x="4563110" y="1849755"/>
            <a:ext cx="2313305" cy="583565"/>
          </a:xfrm>
          <a:prstGeom prst="rect">
            <a:avLst/>
          </a:prstGeom>
          <a:noFill/>
        </p:spPr>
        <p:txBody>
          <a:bodyPr wrap="square" rtlCol="0">
            <a:spAutoFit/>
          </a:bodyPr>
          <a:p>
            <a:r>
              <a:rPr lang="zh-CN" altLang="en-US" sz="3200" b="1">
                <a:solidFill>
                  <a:schemeClr val="accent5">
                    <a:lumMod val="75000"/>
                  </a:schemeClr>
                </a:solidFill>
              </a:rPr>
              <a:t>非谓语</a:t>
            </a:r>
            <a:endParaRPr lang="zh-CN" altLang="en-US" sz="3200" b="1">
              <a:solidFill>
                <a:schemeClr val="accent5">
                  <a:lumMod val="75000"/>
                </a:schemeClr>
              </a:solidFill>
            </a:endParaRPr>
          </a:p>
        </p:txBody>
      </p:sp>
      <p:sp>
        <p:nvSpPr>
          <p:cNvPr id="20" name="文本框 19"/>
          <p:cNvSpPr txBox="1"/>
          <p:nvPr/>
        </p:nvSpPr>
        <p:spPr>
          <a:xfrm>
            <a:off x="219710" y="243840"/>
            <a:ext cx="4592320" cy="460375"/>
          </a:xfrm>
          <a:prstGeom prst="rect">
            <a:avLst/>
          </a:prstGeom>
          <a:solidFill>
            <a:schemeClr val="accent1">
              <a:lumMod val="20000"/>
              <a:lumOff val="80000"/>
            </a:schemeClr>
          </a:solidFill>
        </p:spPr>
        <p:txBody>
          <a:bodyPr wrap="none" rtlCol="0">
            <a:spAutoFit/>
          </a:bodyPr>
          <a:p>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B. </a:t>
            </a:r>
            <a:r>
              <a:rPr lang="zh-CN" altLang="en-US"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学语言</a:t>
            </a:r>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(learn the language)</a:t>
            </a:r>
            <a:endPar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ox(in)">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ox(in)">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ox(in)">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ox(in)">
                                      <p:cBhvr>
                                        <p:cTn id="57" dur="2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ox(in)">
                                      <p:cBhvr>
                                        <p:cTn id="62" dur="2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ox(in)">
                                      <p:cBhvr>
                                        <p:cTn id="6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6" grpId="0"/>
      <p:bldP spid="6" grpId="1"/>
      <p:bldP spid="7" grpId="0"/>
      <p:bldP spid="7" grpId="1"/>
      <p:bldP spid="10" grpId="0"/>
      <p:bldP spid="10" grpId="1"/>
      <p:bldP spid="11" grpId="0"/>
      <p:bldP spid="11" grpId="1"/>
      <p:bldP spid="12" grpId="0"/>
      <p:bldP spid="12" grpId="1"/>
      <p:bldP spid="3" grpId="0"/>
      <p:bldP spid="3" grpId="1"/>
      <p:bldP spid="13" grpId="0"/>
      <p:bldP spid="13" grpId="1"/>
      <p:bldP spid="15" grpId="0"/>
      <p:bldP spid="15" grpId="1"/>
      <p:bldP spid="16" grpId="0"/>
      <p:bldP spid="16" grpId="1"/>
      <p:bldP spid="17" grpId="0"/>
      <p:bldP spid="17" grpId="1"/>
      <p:bldP spid="18" grpId="0"/>
      <p:bldP spid="18" grpId="1"/>
      <p:bldP spid="19" grpId="0"/>
      <p:bldP spid="1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219710" y="243840"/>
            <a:ext cx="4592320" cy="460375"/>
          </a:xfrm>
          <a:prstGeom prst="rect">
            <a:avLst/>
          </a:prstGeom>
          <a:solidFill>
            <a:schemeClr val="accent1">
              <a:lumMod val="20000"/>
              <a:lumOff val="80000"/>
            </a:schemeClr>
          </a:solidFill>
        </p:spPr>
        <p:txBody>
          <a:bodyPr wrap="none" rtlCol="0">
            <a:spAutoFit/>
          </a:bodyPr>
          <a:p>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B. </a:t>
            </a:r>
            <a:r>
              <a:rPr lang="zh-CN" altLang="en-US"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学语言</a:t>
            </a:r>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(learn the language)</a:t>
            </a:r>
            <a:endPar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670290" y="630555"/>
            <a:ext cx="852170" cy="6116320"/>
            <a:chOff x="13654" y="993"/>
            <a:chExt cx="1342" cy="963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832" y="993"/>
              <a:ext cx="1164" cy="1164"/>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791" y="6020"/>
              <a:ext cx="8468" cy="742"/>
            </a:xfrm>
            <a:prstGeom prst="rect">
              <a:avLst/>
            </a:prstGeom>
          </p:spPr>
        </p:pic>
      </p:grpSp>
      <p:sp>
        <p:nvSpPr>
          <p:cNvPr id="100" name="文本框 99"/>
          <p:cNvSpPr txBox="1"/>
          <p:nvPr/>
        </p:nvSpPr>
        <p:spPr>
          <a:xfrm>
            <a:off x="400685" y="1555115"/>
            <a:ext cx="7001510" cy="3969385"/>
          </a:xfrm>
          <a:prstGeom prst="rect">
            <a:avLst/>
          </a:prstGeom>
          <a:noFill/>
          <a:ln w="28575">
            <a:solidFill>
              <a:schemeClr val="bg2">
                <a:lumMod val="75000"/>
              </a:schemeClr>
            </a:solidFill>
            <a:prstDash val="dash"/>
          </a:ln>
        </p:spPr>
        <p:txBody>
          <a:bodyPr wrap="square">
            <a:spAutoFit/>
          </a:bodyPr>
          <a:p>
            <a:pPr indent="266700" fontAlgn="auto">
              <a:lnSpc>
                <a:spcPct val="100000"/>
              </a:lnSpc>
            </a:pPr>
            <a:r>
              <a:rPr lang="en-US" sz="2800">
                <a:solidFill>
                  <a:srgbClr val="000000"/>
                </a:solidFill>
                <a:latin typeface="Times New Roman" panose="02020603050405020304" charset="0"/>
                <a:ea typeface="宋体" panose="02010600030101010101" pitchFamily="2" charset="-122"/>
                <a:sym typeface="+mn-ea"/>
              </a:rPr>
              <a:t>   9. I did. Two guys </a:t>
            </a:r>
            <a:r>
              <a:rPr lang="en-US" sz="2800" u="sng">
                <a:solidFill>
                  <a:srgbClr val="000000"/>
                </a:solidFill>
                <a:latin typeface="Times New Roman" panose="02020603050405020304" charset="0"/>
                <a:ea typeface="宋体" panose="02010600030101010101" pitchFamily="2" charset="-122"/>
                <a:sym typeface="+mn-ea"/>
              </a:rPr>
              <a:t>passed</a:t>
            </a:r>
            <a:r>
              <a:rPr lang="en-US" sz="2800">
                <a:solidFill>
                  <a:srgbClr val="000000"/>
                </a:solidFill>
                <a:latin typeface="Times New Roman" panose="02020603050405020304" charset="0"/>
                <a:ea typeface="宋体" panose="02010600030101010101" pitchFamily="2" charset="-122"/>
                <a:sym typeface="+mn-ea"/>
              </a:rPr>
              <a:t> me, but I kept my eyes on Bill.     10. It was tiring. The distance was widening between Bill and me. We made the </a:t>
            </a:r>
            <a:r>
              <a:rPr lang="en-US" sz="2800" u="sng">
                <a:solidFill>
                  <a:srgbClr val="000000"/>
                </a:solidFill>
                <a:latin typeface="Times New Roman" panose="02020603050405020304" charset="0"/>
                <a:ea typeface="宋体" panose="02010600030101010101" pitchFamily="2" charset="-122"/>
                <a:sym typeface="+mn-ea"/>
              </a:rPr>
              <a:t>turn</a:t>
            </a:r>
            <a:r>
              <a:rPr lang="en-US" sz="2800">
                <a:solidFill>
                  <a:srgbClr val="000000"/>
                </a:solidFill>
                <a:latin typeface="Times New Roman" panose="02020603050405020304" charset="0"/>
                <a:ea typeface="宋体" panose="02010600030101010101" pitchFamily="2" charset="-122"/>
                <a:sym typeface="+mn-ea"/>
              </a:rPr>
              <a:t> from the dusty road onto the muddy, </a:t>
            </a:r>
            <a:r>
              <a:rPr lang="en-US" sz="2800">
                <a:solidFill>
                  <a:srgbClr val="FF0000"/>
                </a:solidFill>
                <a:latin typeface="Times New Roman" panose="02020603050405020304" charset="0"/>
                <a:ea typeface="宋体" panose="02010600030101010101" pitchFamily="2" charset="-122"/>
                <a:sym typeface="+mn-ea"/>
              </a:rPr>
              <a:t>wooded trail </a:t>
            </a:r>
            <a:r>
              <a:rPr lang="en-US" sz="2800">
                <a:solidFill>
                  <a:srgbClr val="000000"/>
                </a:solidFill>
                <a:latin typeface="Times New Roman" panose="02020603050405020304" charset="0"/>
                <a:ea typeface="宋体" panose="02010600030101010101" pitchFamily="2" charset="-122"/>
                <a:sym typeface="+mn-ea"/>
              </a:rPr>
              <a:t>that would go around the lake back to the field. Through the trees, I saw Bill </a:t>
            </a:r>
            <a:r>
              <a:rPr lang="en-US" sz="2800">
                <a:solidFill>
                  <a:srgbClr val="FF0000"/>
                </a:solidFill>
                <a:latin typeface="Times New Roman" panose="02020603050405020304" charset="0"/>
                <a:ea typeface="宋体" panose="02010600030101010101" pitchFamily="2" charset="-122"/>
                <a:sym typeface="+mn-ea"/>
              </a:rPr>
              <a:t>trip over </a:t>
            </a:r>
            <a:r>
              <a:rPr lang="en-US" sz="2800">
                <a:solidFill>
                  <a:srgbClr val="000000"/>
                </a:solidFill>
                <a:latin typeface="Times New Roman" panose="02020603050405020304" charset="0"/>
                <a:ea typeface="宋体" panose="02010600030101010101" pitchFamily="2" charset="-122"/>
                <a:sym typeface="+mn-ea"/>
              </a:rPr>
              <a:t>a tree </a:t>
            </a:r>
            <a:r>
              <a:rPr lang="en-US" sz="2800" u="sng">
                <a:solidFill>
                  <a:srgbClr val="000000"/>
                </a:solidFill>
                <a:latin typeface="Times New Roman" panose="02020603050405020304" charset="0"/>
                <a:ea typeface="宋体" panose="02010600030101010101" pitchFamily="2" charset="-122"/>
                <a:sym typeface="+mn-ea"/>
              </a:rPr>
              <a:t>root</a:t>
            </a:r>
            <a:r>
              <a:rPr lang="en-US" sz="2800">
                <a:solidFill>
                  <a:srgbClr val="000000"/>
                </a:solidFill>
                <a:latin typeface="Times New Roman" panose="02020603050405020304" charset="0"/>
                <a:ea typeface="宋体" panose="02010600030101010101" pitchFamily="2" charset="-122"/>
                <a:sym typeface="+mn-ea"/>
              </a:rPr>
              <a:t> and fall. A runner from another camp passed him. </a:t>
            </a:r>
            <a:endParaRPr lang="en-US" altLang="en-US" sz="2800" b="0" i="1">
              <a:solidFill>
                <a:schemeClr val="accent5">
                  <a:lumMod val="75000"/>
                </a:schemeClr>
              </a:solidFill>
              <a:latin typeface="Times New Roman" panose="02020603050405020304" charset="0"/>
              <a:ea typeface="宋体" panose="02010600030101010101" pitchFamily="2" charset="-122"/>
            </a:endParaRPr>
          </a:p>
        </p:txBody>
      </p:sp>
      <p:sp>
        <p:nvSpPr>
          <p:cNvPr id="8" name="文本框 7"/>
          <p:cNvSpPr txBox="1"/>
          <p:nvPr/>
        </p:nvSpPr>
        <p:spPr>
          <a:xfrm>
            <a:off x="9001760" y="1218565"/>
            <a:ext cx="2851150"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wooded trail</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6" name="文本框 5"/>
          <p:cNvSpPr txBox="1"/>
          <p:nvPr/>
        </p:nvSpPr>
        <p:spPr>
          <a:xfrm>
            <a:off x="9431020" y="1740535"/>
            <a:ext cx="2470785" cy="1198880"/>
          </a:xfrm>
          <a:prstGeom prst="rect">
            <a:avLst/>
          </a:prstGeom>
          <a:noFill/>
        </p:spPr>
        <p:txBody>
          <a:bodyPr wrap="square" rtlCol="0">
            <a:spAutoFit/>
          </a:bodyPr>
          <a:p>
            <a:r>
              <a:rPr lang="en-US" altLang="zh-CN" sz="2400" b="1"/>
              <a:t>trail covered with trees</a:t>
            </a:r>
            <a:r>
              <a:rPr lang="zh-CN" altLang="en-US" sz="2400" b="1"/>
              <a:t>树木繁茂的小路</a:t>
            </a:r>
            <a:endParaRPr lang="zh-CN" altLang="en-US" sz="2400" b="1"/>
          </a:p>
        </p:txBody>
      </p:sp>
      <p:sp>
        <p:nvSpPr>
          <p:cNvPr id="11" name="文本框 10"/>
          <p:cNvSpPr txBox="1"/>
          <p:nvPr/>
        </p:nvSpPr>
        <p:spPr>
          <a:xfrm>
            <a:off x="9001760" y="3310255"/>
            <a:ext cx="2851150"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trip over</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13" name="文本框 12"/>
          <p:cNvSpPr txBox="1"/>
          <p:nvPr/>
        </p:nvSpPr>
        <p:spPr>
          <a:xfrm>
            <a:off x="9431020" y="3931285"/>
            <a:ext cx="2851150" cy="829945"/>
          </a:xfrm>
          <a:prstGeom prst="rect">
            <a:avLst/>
          </a:prstGeom>
          <a:noFill/>
        </p:spPr>
        <p:txBody>
          <a:bodyPr wrap="square" rtlCol="0">
            <a:spAutoFit/>
          </a:bodyPr>
          <a:p>
            <a:r>
              <a:rPr lang="en-US" altLang="zh-CN" sz="2400" b="1"/>
              <a:t>(tripped tripped)</a:t>
            </a:r>
            <a:endParaRPr lang="en-US" altLang="zh-CN" sz="2400" b="1"/>
          </a:p>
          <a:p>
            <a:r>
              <a:rPr lang="zh-CN" altLang="en-US" sz="2400" b="1"/>
              <a:t>绊倒</a:t>
            </a:r>
            <a:endParaRPr lang="zh-CN" altLang="en-US" sz="24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6" grpId="0"/>
      <p:bldP spid="6" grpId="1"/>
      <p:bldP spid="11" grpId="0"/>
      <p:bldP spid="11" grpId="1"/>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îṧḻîďê"/>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8" r="33432"/>
          <a:stretch>
            <a:fillRect/>
          </a:stretch>
        </p:blipFill>
        <p:spPr>
          <a:xfrm>
            <a:off x="-1271708" y="-869066"/>
            <a:ext cx="6436489" cy="6436489"/>
          </a:xfrm>
          <a:prstGeom prst="ellipse">
            <a:avLst/>
          </a:prstGeom>
        </p:spPr>
      </p:pic>
      <p:grpSp>
        <p:nvGrpSpPr>
          <p:cNvPr id="2" name="í$ḻiḋe"/>
          <p:cNvGrpSpPr/>
          <p:nvPr/>
        </p:nvGrpSpPr>
        <p:grpSpPr>
          <a:xfrm>
            <a:off x="3552825" y="4645660"/>
            <a:ext cx="8353425" cy="895928"/>
            <a:chOff x="3437860" y="4037226"/>
            <a:chExt cx="7727950" cy="895928"/>
          </a:xfrm>
        </p:grpSpPr>
        <p:sp>
          <p:nvSpPr>
            <p:cNvPr id="18" name="íṣḷîḋe"/>
            <p:cNvSpPr txBox="1"/>
            <p:nvPr/>
          </p:nvSpPr>
          <p:spPr>
            <a:xfrm>
              <a:off x="4564985" y="4131206"/>
              <a:ext cx="6600825" cy="583565"/>
            </a:xfrm>
            <a:prstGeom prst="rect">
              <a:avLst/>
            </a:prstGeom>
            <a:noFill/>
          </p:spPr>
          <p:txBody>
            <a:bodyPr wrap="square" rtlCol="0">
              <a:spAutoFit/>
            </a:bodyPr>
            <a:lstStyle/>
            <a:p>
              <a:pPr algn="r"/>
              <a:r>
                <a:rPr lang="zh-CN" altLang="en-US" sz="3200" b="1" dirty="0">
                  <a:solidFill>
                    <a:schemeClr val="tx1">
                      <a:lumMod val="75000"/>
                      <a:lumOff val="25000"/>
                    </a:schemeClr>
                  </a:solidFill>
                </a:rPr>
                <a:t>读原文、首句、画线词，</a:t>
              </a:r>
              <a:r>
                <a:rPr lang="zh-CN" altLang="en-US" sz="3200" b="1" dirty="0">
                  <a:solidFill>
                    <a:schemeClr val="accent1">
                      <a:lumMod val="75000"/>
                    </a:schemeClr>
                  </a:solidFill>
                </a:rPr>
                <a:t>思</a:t>
              </a:r>
              <a:r>
                <a:rPr lang="zh-CN" altLang="en-US" sz="3200" b="1" dirty="0">
                  <a:solidFill>
                    <a:schemeClr val="tx1">
                      <a:lumMod val="75000"/>
                      <a:lumOff val="25000"/>
                    </a:schemeClr>
                  </a:solidFill>
                </a:rPr>
                <a:t>情节和情感</a:t>
              </a:r>
              <a:endParaRPr lang="zh-CN" altLang="en-US" sz="3200" b="1" dirty="0">
                <a:solidFill>
                  <a:schemeClr val="tx1">
                    <a:lumMod val="75000"/>
                    <a:lumOff val="25000"/>
                  </a:schemeClr>
                </a:solidFill>
              </a:endParaRPr>
            </a:p>
          </p:txBody>
        </p:sp>
        <p:sp>
          <p:nvSpPr>
            <p:cNvPr id="16" name="îsļiḑé"/>
            <p:cNvSpPr/>
            <p:nvPr/>
          </p:nvSpPr>
          <p:spPr>
            <a:xfrm>
              <a:off x="3437860" y="4037226"/>
              <a:ext cx="895928" cy="895928"/>
            </a:xfrm>
            <a:prstGeom prst="ellipse">
              <a:avLst/>
            </a:prstGeom>
            <a:gradFill>
              <a:gsLst>
                <a:gs pos="0">
                  <a:schemeClr val="accent2"/>
                </a:gs>
                <a:gs pos="76000">
                  <a:schemeClr val="accent1"/>
                </a:gs>
              </a:gsLst>
              <a:lin ang="2700000" scaled="0"/>
            </a:gra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3200" b="1" dirty="0">
                  <a:solidFill>
                    <a:schemeClr val="bg1"/>
                  </a:solidFill>
                  <a:latin typeface="Impact" panose="020B0806030902050204" pitchFamily="34" charset="0"/>
                </a:rPr>
                <a:t>02</a:t>
              </a:r>
              <a:endParaRPr lang="zh-CN" altLang="en-US" sz="3200" b="1" dirty="0">
                <a:solidFill>
                  <a:schemeClr val="bg1"/>
                </a:solidFill>
                <a:latin typeface="Impact" panose="020B0806030902050204" pitchFamily="34" charset="0"/>
              </a:endParaRPr>
            </a:p>
          </p:txBody>
        </p:sp>
      </p:grpSp>
      <p:sp>
        <p:nvSpPr>
          <p:cNvPr id="5" name="文本框 4"/>
          <p:cNvSpPr txBox="1"/>
          <p:nvPr/>
        </p:nvSpPr>
        <p:spPr>
          <a:xfrm>
            <a:off x="7064439" y="2060277"/>
            <a:ext cx="3793795" cy="1446550"/>
          </a:xfrm>
          <a:prstGeom prst="rect">
            <a:avLst/>
          </a:prstGeom>
          <a:noFill/>
        </p:spPr>
        <p:txBody>
          <a:bodyPr wrap="none" rtlCol="0">
            <a:spAutoFit/>
          </a:bodyPr>
          <a:lstStyle/>
          <a:p>
            <a:pPr algn="r"/>
            <a:r>
              <a:rPr lang="en-US" altLang="zh-CN" sz="8800" dirty="0">
                <a:ln>
                  <a:solidFill>
                    <a:srgbClr val="9588CE"/>
                  </a:solidFill>
                </a:ln>
                <a:noFill/>
                <a:latin typeface="Impact" panose="020B0806030902050204" pitchFamily="34" charset="0"/>
              </a:rPr>
              <a:t>PART 02</a:t>
            </a:r>
            <a:endParaRPr lang="zh-CN" altLang="en-US" sz="8800" dirty="0">
              <a:ln>
                <a:solidFill>
                  <a:srgbClr val="9588CE"/>
                </a:solidFill>
              </a:ln>
              <a:noFill/>
              <a:latin typeface="Impact" panose="020B0806030902050204" pitchFamily="34" charset="0"/>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ISLIDE.DIAGRAM" val="#483815;"/>
</p:tagLst>
</file>

<file path=ppt/tags/tag10.xml><?xml version="1.0" encoding="utf-8"?>
<p:tagLst xmlns:p="http://schemas.openxmlformats.org/presentationml/2006/main">
  <p:tag name="KSO_WM_UNIT_TABLE_BEAUTIFY" val="smartTable{0cd8eca1-d7f4-4c09-983f-efbdedd94583}"/>
  <p:tag name="TABLE_ENDDRAG_ORIGIN_RECT" val="867*398"/>
  <p:tag name="TABLE_ENDDRAG_RECT" val="38*78*867*398"/>
</p:tagLst>
</file>

<file path=ppt/tags/tag11.xml><?xml version="1.0" encoding="utf-8"?>
<p:tagLst xmlns:p="http://schemas.openxmlformats.org/presentationml/2006/main">
  <p:tag name="ISLIDE.TEMPLATE" val="https://www.islide.cc;"/>
</p:tagLst>
</file>

<file path=ppt/tags/tag12.xml><?xml version="1.0" encoding="utf-8"?>
<p:tagLst xmlns:p="http://schemas.openxmlformats.org/presentationml/2006/main">
  <p:tag name="ISLIDE.TEMPLATE" val="https://www.islide.cc;"/>
</p:tagLst>
</file>

<file path=ppt/tags/tag13.xml><?xml version="1.0" encoding="utf-8"?>
<p:tagLst xmlns:p="http://schemas.openxmlformats.org/presentationml/2006/main">
  <p:tag name="ISLIDE.TEMPLATE" val="https://www.islide.cc;"/>
</p:tagLst>
</file>

<file path=ppt/tags/tag14.xml><?xml version="1.0" encoding="utf-8"?>
<p:tagLst xmlns:p="http://schemas.openxmlformats.org/presentationml/2006/main">
  <p:tag name="ISLIDE.TEMPLATE" val="https://www.islide.cc;"/>
</p:tagLst>
</file>

<file path=ppt/tags/tag15.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PECIAL_SOURCE" val="bdnull"/>
</p:tagLst>
</file>

<file path=ppt/tags/tag2.xml><?xml version="1.0" encoding="utf-8"?>
<p:tagLst xmlns:p="http://schemas.openxmlformats.org/presentationml/2006/main">
  <p:tag name="ISLIDE.DIAGRAM" val="#590019;"/>
</p:tagLst>
</file>

<file path=ppt/tags/tag3.xml><?xml version="1.0" encoding="utf-8"?>
<p:tagLst xmlns:p="http://schemas.openxmlformats.org/presentationml/2006/main">
  <p:tag name="ISLIDE.TEMPLATE" val="https://www.islide.cc;"/>
</p:tagLst>
</file>

<file path=ppt/tags/tag4.xml><?xml version="1.0" encoding="utf-8"?>
<p:tagLst xmlns:p="http://schemas.openxmlformats.org/presentationml/2006/main">
  <p:tag name="ISLIDE.DIAGRAM" val="#483815;"/>
</p:tagLst>
</file>

<file path=ppt/tags/tag5.xml><?xml version="1.0" encoding="utf-8"?>
<p:tagLst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ISLIDE.DIAGRAM" val="#483815;"/>
</p:tagLst>
</file>

<file path=ppt/tags/tag9.xml><?xml version="1.0" encoding="utf-8"?>
<p:tagLst xmlns:p="http://schemas.openxmlformats.org/presentationml/2006/main">
  <p:tag name="ISLIDE.DIAGRAM" val="#483815;"/>
</p:tagLst>
</file>

<file path=ppt/theme/theme1.xml><?xml version="1.0" encoding="utf-8"?>
<a:theme xmlns:a="http://schemas.openxmlformats.org/drawingml/2006/main" name="Office 主题​​">
  <a:themeElements>
    <a:clrScheme name="自定义 92">
      <a:dk1>
        <a:sysClr val="windowText" lastClr="000000"/>
      </a:dk1>
      <a:lt1>
        <a:sysClr val="window" lastClr="FFFFFF"/>
      </a:lt1>
      <a:dk2>
        <a:srgbClr val="44546A"/>
      </a:dk2>
      <a:lt2>
        <a:srgbClr val="E7E6E6"/>
      </a:lt2>
      <a:accent1>
        <a:srgbClr val="9588CE"/>
      </a:accent1>
      <a:accent2>
        <a:srgbClr val="8FAADC"/>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92">
      <a:dk1>
        <a:sysClr val="windowText" lastClr="000000"/>
      </a:dk1>
      <a:lt1>
        <a:sysClr val="window" lastClr="FFFFFF"/>
      </a:lt1>
      <a:dk2>
        <a:srgbClr val="44546A"/>
      </a:dk2>
      <a:lt2>
        <a:srgbClr val="E7E6E6"/>
      </a:lt2>
      <a:accent1>
        <a:srgbClr val="9588CE"/>
      </a:accent1>
      <a:accent2>
        <a:srgbClr val="8FAADC"/>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13634</Words>
  <Application>WPS 演示</Application>
  <PresentationFormat>宽屏</PresentationFormat>
  <Paragraphs>536</Paragraphs>
  <Slides>30</Slides>
  <Notes>5</Notes>
  <HiddenSlides>0</HiddenSlides>
  <MMClips>1</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30</vt:i4>
      </vt:variant>
    </vt:vector>
  </HeadingPairs>
  <TitlesOfParts>
    <vt:vector size="53" baseType="lpstr">
      <vt:lpstr>Arial</vt:lpstr>
      <vt:lpstr>宋体</vt:lpstr>
      <vt:lpstr>Wingdings</vt:lpstr>
      <vt:lpstr>汉标西红市首字体</vt:lpstr>
      <vt:lpstr>微软雅黑</vt:lpstr>
      <vt:lpstr>Impact</vt:lpstr>
      <vt:lpstr>Times New Roman</vt:lpstr>
      <vt:lpstr>黑体</vt:lpstr>
      <vt:lpstr>Wingdings</vt:lpstr>
      <vt:lpstr>Arial Black</vt:lpstr>
      <vt:lpstr>等线</vt:lpstr>
      <vt:lpstr>Arial Unicode MS</vt:lpstr>
      <vt:lpstr>等线 Light</vt:lpstr>
      <vt:lpstr>Comic Sans MS</vt:lpstr>
      <vt:lpstr>Calibri</vt:lpstr>
      <vt:lpstr>Didot</vt:lpstr>
      <vt:lpstr>方正清刻本悦宋简体</vt:lpstr>
      <vt:lpstr>Bell MT</vt:lpstr>
      <vt:lpstr>HelveticaNeue</vt:lpstr>
      <vt:lpstr>Corbel</vt:lpstr>
      <vt:lpstr>华文新魏</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肖 燚</dc:creator>
  <cp:lastModifiedBy>南山有谷堆</cp:lastModifiedBy>
  <cp:revision>30</cp:revision>
  <dcterms:created xsi:type="dcterms:W3CDTF">2021-05-28T01:19:00Z</dcterms:created>
  <dcterms:modified xsi:type="dcterms:W3CDTF">2021-09-07T13:32:47Z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A059EC462D504938953369F4D54A62CC</vt:lpwstr>
  </property>
  <property fmtid="{D5CDD505-2E9C-101B-9397-08002B2CF9AE}" pid="3" name="KSOProductBuildVer">
    <vt:lpwstr>2052-11.8.2.8506</vt:lpwstr>
  </property>
</Properties>
</file>