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Lst>
  <p:notesMasterIdLst>
    <p:notesMasterId r:id="rId10"/>
  </p:notesMasterIdLst>
  <p:sldIdLst>
    <p:sldId id="441" r:id="rId4"/>
    <p:sldId id="256" r:id="rId5"/>
    <p:sldId id="257" r:id="rId6"/>
    <p:sldId id="279" r:id="rId7"/>
    <p:sldId id="373" r:id="rId8"/>
    <p:sldId id="316" r:id="rId9"/>
    <p:sldId id="260" r:id="rId11"/>
    <p:sldId id="405" r:id="rId12"/>
    <p:sldId id="406" r:id="rId13"/>
    <p:sldId id="407" r:id="rId14"/>
    <p:sldId id="408" r:id="rId15"/>
    <p:sldId id="409" r:id="rId16"/>
    <p:sldId id="417" r:id="rId17"/>
    <p:sldId id="410" r:id="rId18"/>
    <p:sldId id="411" r:id="rId19"/>
    <p:sldId id="412" r:id="rId20"/>
    <p:sldId id="413" r:id="rId21"/>
    <p:sldId id="414" r:id="rId22"/>
    <p:sldId id="415" r:id="rId23"/>
    <p:sldId id="416" r:id="rId24"/>
    <p:sldId id="389" r:id="rId25"/>
    <p:sldId id="390" r:id="rId26"/>
    <p:sldId id="391" r:id="rId27"/>
    <p:sldId id="392" r:id="rId28"/>
    <p:sldId id="393" r:id="rId29"/>
    <p:sldId id="261" r:id="rId30"/>
    <p:sldId id="359" r:id="rId31"/>
    <p:sldId id="262" r:id="rId32"/>
    <p:sldId id="360" r:id="rId33"/>
    <p:sldId id="366" r:id="rId34"/>
    <p:sldId id="367" r:id="rId35"/>
    <p:sldId id="368" r:id="rId36"/>
    <p:sldId id="369" r:id="rId37"/>
    <p:sldId id="276" r:id="rId38"/>
    <p:sldId id="364" r:id="rId39"/>
    <p:sldId id="327" r:id="rId4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7"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p:txBody>
      </p:sp>
      <p:sp>
        <p:nvSpPr>
          <p:cNvPr id="254" name="Shape 254"/>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a:spLocks noGrp="1"/>
          </p:cNvSpPr>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a:spLocks noGrp="1"/>
          </p:cNvSpPr>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183" name="正文级别 1…"/>
          <p:cNvSpPr txBox="1">
            <a:spLocks noGrp="1"/>
          </p:cNvSpPr>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a:spLocks noGrp="1"/>
          </p:cNvSpPr>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a:spLocks noGrp="1"/>
          </p:cNvSpPr>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01" name="正文级别 1…"/>
          <p:cNvSpPr txBox="1">
            <a:spLocks noGrp="1"/>
          </p:cNvSpPr>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a:spLocks noGrp="1"/>
          </p:cNvSpPr>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a:spLocks noGrp="1"/>
          </p:cNvSpPr>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20"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a:spLocks noGrp="1"/>
          </p:cNvSpPr>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a:spLocks noGrp="1"/>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a:spLocks noGrp="1"/>
          </p:cNvSpPr>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1850"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1850"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9.xml"/><Relationship Id="rId2" Type="http://schemas.openxmlformats.org/officeDocument/2006/relationships/tags" Target="../tags/tag1.xml"/><Relationship Id="rId1"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9.png"/><Relationship Id="rId3" Type="http://schemas.openxmlformats.org/officeDocument/2006/relationships/tags" Target="../tags/tag5.xml"/><Relationship Id="rId2" Type="http://schemas.openxmlformats.org/officeDocument/2006/relationships/image" Target="../media/image8.png"/><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1.png"/><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1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9.png"/><Relationship Id="rId2" Type="http://schemas.microsoft.com/office/2007/relationships/media" Target="../media/media1.mp4"/><Relationship Id="rId1" Type="http://schemas.openxmlformats.org/officeDocument/2006/relationships/video" Target="../media/media1.mp4"/></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media/media2.mp3"/></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media" Target="../media/media4.mp3"/><Relationship Id="rId4" Type="http://schemas.openxmlformats.org/officeDocument/2006/relationships/audio" Target="../media/media4.mp3"/><Relationship Id="rId3"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media/media2.mp3"/></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20.png"/><Relationship Id="rId2" Type="http://schemas.microsoft.com/office/2007/relationships/media" Target="../media/media2.mp3"/><Relationship Id="rId1" Type="http://schemas.openxmlformats.org/officeDocument/2006/relationships/audio" Target="../media/media2.mp3"/></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tags" Target="../tags/tag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2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9.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199005" y="830580"/>
            <a:ext cx="8849995" cy="1420495"/>
          </a:xfrm>
          <a:prstGeom prst="rect">
            <a:avLst/>
          </a:prstGeom>
          <a:solidFill>
            <a:schemeClr val="accent6">
              <a:lumMod val="20000"/>
              <a:lumOff val="80000"/>
            </a:schemeClr>
          </a:solidFill>
          <a:ln w="34925" cmpd="sng">
            <a:noFill/>
            <a:prstDash val="sysDash"/>
          </a:ln>
        </p:spPr>
        <p:txBody>
          <a:bodyPr wrap="square">
            <a:spAutoFit/>
          </a:bodyPr>
          <a:lstStyle/>
          <a:p>
            <a:pPr algn="just" fontAlgn="auto">
              <a:lnSpc>
                <a:spcPct val="120000"/>
              </a:lnSpc>
            </a:pPr>
            <a:r>
              <a:rPr lang="en-US" sz="2400" b="0" i="0">
                <a:latin typeface="Times New Roman" panose="02020603050405020304" charset="0"/>
                <a:ea typeface="华文中宋" panose="02010600040101010101" charset="-122"/>
                <a:cs typeface="Times New Roman" panose="02020603050405020304" charset="0"/>
              </a:rPr>
              <a:t>1. What’s the characteristic of Guo Pei’s fashion design? </a:t>
            </a:r>
            <a:endParaRPr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a:latin typeface="Times New Roman" panose="02020603050405020304" charset="0"/>
                <a:ea typeface="华文中宋" panose="02010600040101010101" charset="-122"/>
                <a:cs typeface="Times New Roman" panose="02020603050405020304" charset="0"/>
              </a:rPr>
              <a:t>A.</a:t>
            </a:r>
            <a:r>
              <a:rPr lang="en-US" sz="2400" b="0" i="0">
                <a:latin typeface="Times New Roman" panose="02020603050405020304" charset="0"/>
                <a:ea typeface="华文中宋" panose="02010600040101010101" charset="-122"/>
                <a:cs typeface="Times New Roman" panose="02020603050405020304" charset="0"/>
              </a:rPr>
              <a:t> Distinctive style   		</a:t>
            </a:r>
            <a:r>
              <a:rPr lang="en-US" sz="2400">
                <a:latin typeface="Times New Roman" panose="02020603050405020304" charset="0"/>
                <a:ea typeface="华文中宋" panose="02010600040101010101" charset="-122"/>
                <a:cs typeface="Times New Roman" panose="02020603050405020304" charset="0"/>
                <a:sym typeface="+mn-ea"/>
              </a:rPr>
              <a:t>B</a:t>
            </a:r>
            <a:r>
              <a:rPr sz="2400">
                <a:latin typeface="Times New Roman" panose="02020603050405020304" charset="0"/>
                <a:ea typeface="华文中宋" panose="02010600040101010101" charset="-122"/>
                <a:cs typeface="Times New Roman" panose="02020603050405020304" charset="0"/>
                <a:sym typeface="+mn-ea"/>
              </a:rPr>
              <a:t>.</a:t>
            </a:r>
            <a:r>
              <a:rPr lang="en-US" sz="2400">
                <a:latin typeface="Times New Roman" panose="02020603050405020304" charset="0"/>
                <a:ea typeface="华文中宋" panose="02010600040101010101" charset="-122"/>
                <a:cs typeface="Times New Roman" panose="02020603050405020304" charset="0"/>
                <a:sym typeface="+mn-ea"/>
              </a:rPr>
              <a:t> Creative design</a:t>
            </a:r>
            <a:r>
              <a:rPr lang="en-US" altLang="zh-CN" sz="2400">
                <a:solidFill>
                  <a:schemeClr val="tx1"/>
                </a:solidFill>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a:p>
            <a:pPr algn="just" fontAlgn="auto">
              <a:lnSpc>
                <a:spcPct val="120000"/>
              </a:lnSpc>
            </a:pPr>
            <a:r>
              <a:rPr sz="2400" b="0" i="0">
                <a:latin typeface="Times New Roman" panose="02020603050405020304" charset="0"/>
                <a:ea typeface="华文中宋" panose="02010600040101010101" charset="-122"/>
                <a:cs typeface="Times New Roman" panose="02020603050405020304" charset="0"/>
              </a:rPr>
              <a:t>C.</a:t>
            </a:r>
            <a:r>
              <a:rPr lang="en-US" sz="2400" b="0" i="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cs typeface="Times New Roman" panose="02020603050405020304" charset="0"/>
                <a:sym typeface="+mn-ea"/>
              </a:rPr>
              <a:t>Fine </a:t>
            </a:r>
            <a:r>
              <a:rPr sz="2400">
                <a:latin typeface="Times New Roman" panose="02020603050405020304" charset="0"/>
                <a:cs typeface="Times New Roman" panose="02020603050405020304" charset="0"/>
                <a:sym typeface="+mn-ea"/>
              </a:rPr>
              <a:t>workmanship</a:t>
            </a:r>
            <a:r>
              <a:rPr lang="en-US" sz="2400">
                <a:latin typeface="Times New Roman" panose="02020603050405020304" charset="0"/>
                <a:cs typeface="Times New Roman" panose="02020603050405020304" charset="0"/>
                <a:sym typeface="+mn-ea"/>
              </a:rPr>
              <a:t>   	D. Full of cultural elements</a:t>
            </a:r>
            <a:endParaRPr lang="en-US" sz="2400">
              <a:latin typeface="Times New Roman" panose="02020603050405020304" charset="0"/>
              <a:cs typeface="Times New Roman" panose="02020603050405020304" charset="0"/>
              <a:sym typeface="+mn-ea"/>
            </a:endParaRPr>
          </a:p>
        </p:txBody>
      </p:sp>
      <p:sp>
        <p:nvSpPr>
          <p:cNvPr id="11" name="矩形 10"/>
          <p:cNvSpPr/>
          <p:nvPr/>
        </p:nvSpPr>
        <p:spPr>
          <a:xfrm>
            <a:off x="2199640" y="2774315"/>
            <a:ext cx="8849360" cy="977265"/>
          </a:xfrm>
          <a:prstGeom prst="rect">
            <a:avLst/>
          </a:prstGeom>
          <a:solidFill>
            <a:schemeClr val="bg2"/>
          </a:solidFill>
          <a:ln w="34925" cmpd="sng">
            <a:noFill/>
            <a:prstDash val="sysDash"/>
          </a:ln>
        </p:spPr>
        <p:txBody>
          <a:bodyPr wrap="square">
            <a:spAutoFit/>
          </a:bodyPr>
          <a:lstStyle/>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2.What does the underlined word “emblematic” </a:t>
            </a:r>
            <a:r>
              <a:rPr lang="en-US" sz="2400">
                <a:latin typeface="Times New Roman" panose="02020603050405020304" charset="0"/>
                <a:ea typeface="华文中宋" panose="02010600040101010101" charset="-122"/>
                <a:cs typeface="Times New Roman" panose="02020603050405020304" charset="0"/>
                <a:sym typeface="+mn-ea"/>
              </a:rPr>
              <a:t>mean </a:t>
            </a:r>
            <a:r>
              <a:rPr lang="en-US" sz="2400" b="0" i="0">
                <a:latin typeface="Times New Roman" panose="02020603050405020304" charset="0"/>
                <a:ea typeface="华文中宋" panose="02010600040101010101" charset="-122"/>
                <a:cs typeface="Times New Roman" panose="02020603050405020304" charset="0"/>
              </a:rPr>
              <a:t>in Paragraph 2?</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A. representative      B. capable       C. fond       D. aware</a:t>
            </a:r>
            <a:endParaRPr lang="en-US" sz="2400" b="0" i="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253365" y="3032760"/>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290195" y="1310640"/>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2199005" y="4274820"/>
            <a:ext cx="8849995" cy="2306320"/>
          </a:xfrm>
          <a:prstGeom prst="rect">
            <a:avLst/>
          </a:prstGeom>
          <a:solidFill>
            <a:schemeClr val="accent2">
              <a:lumMod val="20000"/>
              <a:lumOff val="80000"/>
            </a:schemeClr>
          </a:solidFill>
          <a:ln w="34925" cmpd="sng">
            <a:noFill/>
            <a:prstDash val="sysDash"/>
          </a:ln>
        </p:spPr>
        <p:txBody>
          <a:bodyPr wrap="square">
            <a:spAutoFit/>
          </a:bodyPr>
          <a:lstStyle/>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3. What can we infer from the last paragraph?</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A. Fashion should cater to the mass-market.</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B. The westerners are interested in the Chinese concept of “lin”.</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a:latin typeface="Times New Roman" panose="02020603050405020304" charset="0"/>
                <a:ea typeface="华文中宋" panose="02010600040101010101" charset="-122"/>
                <a:cs typeface="Times New Roman" panose="02020603050405020304" charset="0"/>
                <a:sym typeface="+mn-ea"/>
              </a:rPr>
              <a:t>C. The clothes Pei has designed bring people spiritual comfort</a:t>
            </a:r>
            <a:r>
              <a:rPr lang="en-US" sz="2400" i="1">
                <a:latin typeface="Times New Roman" panose="02020603050405020304" charset="0"/>
                <a:cs typeface="Times New Roman" panose="02020603050405020304" charset="0"/>
                <a:sym typeface="+mn-ea"/>
              </a:rPr>
              <a:t>.</a:t>
            </a:r>
            <a:endParaRPr lang="en-US" sz="2400" b="0" i="0">
              <a:latin typeface="Times New Roman" panose="02020603050405020304" charset="0"/>
              <a:ea typeface="华文中宋" panose="02010600040101010101" charset="-122"/>
              <a:cs typeface="Times New Roman" panose="02020603050405020304" charset="0"/>
              <a:sym typeface="+mn-ea"/>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D. </a:t>
            </a:r>
            <a:r>
              <a:rPr sz="2400">
                <a:latin typeface="Times New Roman" panose="02020603050405020304" charset="0"/>
                <a:cs typeface="Times New Roman" panose="02020603050405020304" charset="0"/>
                <a:sym typeface="+mn-ea"/>
              </a:rPr>
              <a:t>Many </a:t>
            </a:r>
            <a:r>
              <a:rPr lang="en-US" sz="2400">
                <a:latin typeface="Times New Roman" panose="02020603050405020304" charset="0"/>
                <a:cs typeface="Times New Roman" panose="02020603050405020304" charset="0"/>
                <a:sym typeface="+mn-ea"/>
              </a:rPr>
              <a:t>don’t like Pei’s work because these clothes are unwearable</a:t>
            </a:r>
            <a:r>
              <a:rPr lang="en-US" altLang="zh-CN" sz="2400" i="1">
                <a:latin typeface="Times New Roman" panose="02020603050405020304" charset="0"/>
                <a:cs typeface="Times New Roman" panose="02020603050405020304" charset="0"/>
                <a:sym typeface="+mn-ea"/>
              </a:rPr>
              <a:t>.</a:t>
            </a:r>
            <a:r>
              <a:rPr lang="en-US" sz="2400" b="0" i="0">
                <a:latin typeface="Times New Roman" panose="02020603050405020304" charset="0"/>
                <a:ea typeface="华文中宋" panose="02010600040101010101" charset="-122"/>
                <a:cs typeface="Times New Roman" panose="02020603050405020304" charset="0"/>
              </a:rPr>
              <a:t>   </a:t>
            </a:r>
            <a:endParaRPr lang="en-US" sz="2400" b="0" i="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nvSpPr>
        <p:spPr>
          <a:xfrm>
            <a:off x="290195" y="5492115"/>
            <a:ext cx="1475105" cy="460375"/>
          </a:xfrm>
          <a:prstGeom prst="rect">
            <a:avLst/>
          </a:prstGeom>
          <a:solidFill>
            <a:srgbClr val="0070C0"/>
          </a:solidFill>
        </p:spPr>
        <p:txBody>
          <a:bodyPr wrap="square" rtlCol="0" anchor="t">
            <a:spAutoFit/>
          </a:bodyPr>
          <a:lstStyle/>
          <a:p>
            <a:pPr lvl="0" algn="ctr">
              <a:buClrTx/>
              <a:buSzTx/>
              <a:buFontTx/>
            </a:pPr>
            <a:r>
              <a:rPr kumimoji="1" lang="zh-CN" altLang="en-US" sz="2400" b="1" dirty="0">
                <a:solidFill>
                  <a:schemeClr val="lt1"/>
                </a:solidFill>
                <a:sym typeface="+mn-ea"/>
              </a:rPr>
              <a:t>推理判断</a:t>
            </a:r>
            <a:endParaRPr kumimoji="1" lang="zh-CN" altLang="en-US" sz="2400" b="1" dirty="0">
              <a:solidFill>
                <a:schemeClr val="lt1"/>
              </a:solidFill>
              <a:sym typeface="+mn-ea"/>
            </a:endParaRPr>
          </a:p>
        </p:txBody>
      </p:sp>
      <p:pic>
        <p:nvPicPr>
          <p:cNvPr id="5"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072005" y="1657985"/>
            <a:ext cx="612000" cy="612000"/>
          </a:xfrm>
          <a:prstGeom prst="rect">
            <a:avLst/>
          </a:prstGeom>
        </p:spPr>
      </p:pic>
      <p:pic>
        <p:nvPicPr>
          <p:cNvPr id="6"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1991360" y="3213100"/>
            <a:ext cx="612000" cy="612000"/>
          </a:xfrm>
          <a:prstGeom prst="rect">
            <a:avLst/>
          </a:prstGeom>
        </p:spPr>
      </p:pic>
      <p:pic>
        <p:nvPicPr>
          <p:cNvPr id="7" name="http://photo-static-api.fotomore.com/creative/vcg/veer/612/veer-158881347.jpg" descr="&amp;pky9426984891_sjzg_VCG41N521185723&amp;2&amp;src_toppic_airec&amp;"/>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2072005" y="5581015"/>
            <a:ext cx="612000" cy="612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1430" y="570865"/>
            <a:ext cx="12308205" cy="51574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train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常见义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n.</a:t>
            </a:r>
            <a:r>
              <a:rPr lang="zh-CN" altLang="en-US" sz="2800">
                <a:latin typeface="Times New Roman" panose="02020603050405020304" charset="0"/>
                <a:ea typeface="华文中宋" panose="02010600040101010101" charset="-122"/>
                <a:cs typeface="Times New Roman" panose="02020603050405020304" charset="0"/>
                <a:sym typeface="+mn-ea"/>
              </a:rPr>
              <a:t>火车</a:t>
            </a:r>
            <a:r>
              <a:rPr lang="en-US" altLang="zh-CN" sz="2800">
                <a:latin typeface="Times New Roman" panose="02020603050405020304" charset="0"/>
                <a:ea typeface="华文中宋" panose="02010600040101010101" charset="-122"/>
                <a:cs typeface="Times New Roman" panose="02020603050405020304" charset="0"/>
                <a:sym typeface="+mn-ea"/>
              </a:rPr>
              <a:t>  v.</a:t>
            </a:r>
            <a:r>
              <a:rPr lang="zh-CN" altLang="en-US" sz="2800">
                <a:latin typeface="Times New Roman" panose="02020603050405020304" charset="0"/>
                <a:ea typeface="华文中宋" panose="02010600040101010101" charset="-122"/>
                <a:cs typeface="Times New Roman" panose="02020603050405020304" charset="0"/>
                <a:sym typeface="+mn-ea"/>
              </a:rPr>
              <a:t>训练</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生义</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Arial" panose="020B0604020202020204" pitchFamily="34" charset="0"/>
                <a:ea typeface="华文中宋" panose="02010600040101010101" charset="-122"/>
                <a:cs typeface="Arial" panose="020B0604020202020204" pitchFamily="34" charset="0"/>
                <a:sym typeface="+mn-ea"/>
              </a:rPr>
              <a: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part of a long formal dress that spreads out on the floor behind the person wearing it 拖裾</a:t>
            </a:r>
            <a:r>
              <a:rPr lang="zh-CN" sz="2800">
                <a:latin typeface="Times New Roman" panose="02020603050405020304" charset="0"/>
                <a:ea typeface="华文中宋" panose="02010600040101010101" charset="-122"/>
                <a:cs typeface="Times New Roman" panose="02020603050405020304" charset="0"/>
                <a:sym typeface="+mn-ea"/>
              </a:rPr>
              <a:t>，裙裾（长礼服的曳地部分）</a:t>
            </a:r>
            <a:endParaRPr 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sz="2800">
                <a:latin typeface="Times New Roman" panose="02020603050405020304" charset="0"/>
                <a:ea typeface="华文中宋" panose="02010600040101010101" charset="-122"/>
                <a:cs typeface="Times New Roman" panose="02020603050405020304" charset="0"/>
              </a:rPr>
              <a:t>She wore </a:t>
            </a:r>
            <a:r>
              <a:rPr sz="2800">
                <a:latin typeface="Times New Roman" panose="02020603050405020304" charset="0"/>
                <a:ea typeface="华文中宋" panose="02010600040101010101" charset="-122"/>
                <a:cs typeface="Times New Roman" panose="02020603050405020304" charset="0"/>
              </a:rPr>
              <a:t>a wedding dress with a long train</a:t>
            </a:r>
            <a:r>
              <a:rPr 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她穿了一件拖尾的婚纱。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pair</a:t>
            </a:r>
            <a:r>
              <a:rPr lang="en-US" altLang="zh-CN" sz="2800">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sym typeface="+mn-ea"/>
              </a:rPr>
              <a:t>常见义 →</a:t>
            </a:r>
            <a:r>
              <a:rPr lang="en-US" sz="2800">
                <a:latin typeface="Times New Roman" panose="02020603050405020304" charset="0"/>
                <a:ea typeface="华文中宋" panose="02010600040101010101" charset="-122"/>
                <a:cs typeface="Times New Roman" panose="02020603050405020304" charset="0"/>
                <a:sym typeface="+mn-ea"/>
              </a:rPr>
              <a:t> n.</a:t>
            </a:r>
            <a:r>
              <a:rPr lang="zh-CN" altLang="en-US" sz="2800">
                <a:latin typeface="Times New Roman" panose="02020603050405020304" charset="0"/>
                <a:ea typeface="华文中宋" panose="02010600040101010101" charset="-122"/>
                <a:cs typeface="Times New Roman" panose="02020603050405020304" charset="0"/>
                <a:sym typeface="+mn-ea"/>
              </a:rPr>
              <a:t>一双；一对</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生义 →  to put people or things into groups of two 使成对；配对</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sym typeface="+mn-ea"/>
              </a:rPr>
              <a:t>We were each paired with a newcomer to help with training.</a:t>
            </a:r>
            <a:endParaRPr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我们每人配一名新来的人帮助训练。 </a:t>
            </a:r>
            <a:endParaRPr sz="2800">
              <a:latin typeface="Times New Roman" panose="02020603050405020304" charset="0"/>
              <a:ea typeface="华文中宋" panose="02010600040101010101" charset="-122"/>
              <a:cs typeface="Times New Roman" panose="02020603050405020304" charset="0"/>
              <a:sym typeface="+mn-ea"/>
            </a:endParaRPr>
          </a:p>
        </p:txBody>
      </p:sp>
      <p:sp>
        <p:nvSpPr>
          <p:cNvPr id="1048604" name="文本框 1"/>
          <p:cNvSpPr txBox="1"/>
          <p:nvPr/>
        </p:nvSpPr>
        <p:spPr>
          <a:xfrm>
            <a:off x="164465" y="24955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4465" y="3027045"/>
            <a:ext cx="941324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bride’s train was carried by her two young nephews.</a:t>
            </a:r>
            <a:endParaRPr lang="zh-CN" altLang="en-US"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164465" y="57175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164465" y="6210935"/>
            <a:ext cx="1190561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Each blind student was paired with a sighted student. </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495550"/>
            <a:ext cx="6993890" cy="521970"/>
          </a:xfrm>
          <a:prstGeom prst="rect">
            <a:avLst/>
          </a:prstGeom>
          <a:noFill/>
        </p:spPr>
        <p:txBody>
          <a:bodyPr wrap="square" rtlCol="0" anchor="t">
            <a:spAutoFit/>
          </a:bodyPr>
          <a:lstStyle/>
          <a:p>
            <a:r>
              <a:rPr sz="2800">
                <a:latin typeface="Times New Roman" panose="02020603050405020304" charset="0"/>
                <a:ea typeface="华文中宋" panose="02010600040101010101" charset="-122"/>
                <a:cs typeface="Times New Roman" panose="02020603050405020304" charset="0"/>
                <a:sym typeface="+mn-ea"/>
              </a:rPr>
              <a:t>新娘的裙裾由她的两个</a:t>
            </a:r>
            <a:r>
              <a:rPr lang="zh-CN" sz="2800">
                <a:latin typeface="Times New Roman" panose="02020603050405020304" charset="0"/>
                <a:ea typeface="华文中宋" panose="02010600040101010101" charset="-122"/>
                <a:cs typeface="Times New Roman" panose="02020603050405020304" charset="0"/>
                <a:sym typeface="+mn-ea"/>
              </a:rPr>
              <a:t>小</a:t>
            </a:r>
            <a:r>
              <a:rPr sz="2800">
                <a:latin typeface="Times New Roman" panose="02020603050405020304" charset="0"/>
                <a:ea typeface="华文中宋" panose="02010600040101010101" charset="-122"/>
                <a:cs typeface="Times New Roman" panose="02020603050405020304" charset="0"/>
                <a:sym typeface="+mn-ea"/>
              </a:rPr>
              <a:t>外甥拉着</a:t>
            </a:r>
            <a:r>
              <a:rPr lang="zh-CN" sz="2800">
                <a:latin typeface="Times New Roman" panose="02020603050405020304" charset="0"/>
                <a:ea typeface="华文中宋" panose="02010600040101010101" charset="-122"/>
                <a:cs typeface="Times New Roman" panose="02020603050405020304" charset="0"/>
                <a:sym typeface="+mn-ea"/>
              </a:rPr>
              <a:t>。</a:t>
            </a:r>
            <a:r>
              <a:rPr sz="2800">
                <a:latin typeface="Times New Roman" panose="02020603050405020304" charset="0"/>
                <a:ea typeface="华文中宋" panose="02010600040101010101" charset="-122"/>
                <a:cs typeface="Times New Roman" panose="02020603050405020304" charset="0"/>
                <a:sym typeface="+mn-ea"/>
              </a:rPr>
              <a:t>    </a:t>
            </a:r>
            <a:endParaRPr sz="2800">
              <a:latin typeface="Times New Roman" panose="02020603050405020304" charset="0"/>
              <a:ea typeface="华文中宋" panose="02010600040101010101" charset="-122"/>
              <a:cs typeface="Times New Roman" panose="02020603050405020304" charset="0"/>
              <a:sym typeface="+mn-ea"/>
            </a:endParaRPr>
          </a:p>
        </p:txBody>
      </p:sp>
      <p:cxnSp>
        <p:nvCxnSpPr>
          <p:cNvPr id="3145728" name="直接连接符 8"/>
          <p:cNvCxnSpPr/>
          <p:nvPr/>
        </p:nvCxnSpPr>
        <p:spPr>
          <a:xfrm flipV="1">
            <a:off x="215900" y="3510280"/>
            <a:ext cx="8726170" cy="704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67335" y="6701790"/>
            <a:ext cx="8148320"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熟词生义</a:t>
            </a:r>
            <a:endParaRPr kumimoji="1" lang="zh-CN" altLang="en-US" sz="2800" b="1" dirty="0">
              <a:solidFill>
                <a:schemeClr val="lt1"/>
              </a:solidFill>
              <a:sym typeface="+mn-ea"/>
            </a:endParaRPr>
          </a:p>
        </p:txBody>
      </p:sp>
      <p:sp>
        <p:nvSpPr>
          <p:cNvPr id="3" name="文本框 6"/>
          <p:cNvSpPr txBox="1"/>
          <p:nvPr/>
        </p:nvSpPr>
        <p:spPr>
          <a:xfrm>
            <a:off x="1947545" y="5700395"/>
            <a:ext cx="7629525"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Times New Roman" panose="02020603050405020304" charset="0"/>
                <a:sym typeface="+mn-ea"/>
              </a:rPr>
              <a:t>每个盲人学员都配了一个有视力的学员。   </a:t>
            </a:r>
            <a:endParaRPr lang="en-US" altLang="zh-CN" sz="2800">
              <a:latin typeface="华文中宋" panose="02010600040101010101" charset="-122"/>
              <a:ea typeface="华文中宋" panose="02010600040101010101" charset="-122"/>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28" dur="500"/>
                                        <p:tgtEl>
                                          <p:spTgt spid="1048602">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1" dur="500"/>
                                        <p:tgtEl>
                                          <p:spTgt spid="104860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666115"/>
            <a:ext cx="12098655" cy="4939665"/>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hindsight</a:t>
            </a:r>
            <a:r>
              <a:rPr lang="en-US" altLang="zh-CN" sz="2800">
                <a:latin typeface="Times New Roman" panose="02020603050405020304" charset="0"/>
                <a:ea typeface="华文中宋" panose="02010600040101010101" charset="-122"/>
                <a:cs typeface="Times New Roman" panose="02020603050405020304" charset="0"/>
                <a:sym typeface="+mn-ea"/>
              </a:rPr>
              <a:t>: the ability to understand an event or situation only after it has happened 事后聪明，事后的认识</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With/In hindsight, I should have seen the warning signs.                                   </a:t>
            </a:r>
            <a:r>
              <a:rPr lang="en-US" altLang="zh-CN" sz="2800">
                <a:latin typeface="华文中宋" panose="02010600040101010101" charset="-122"/>
                <a:ea typeface="华文中宋" panose="02010600040101010101" charset="-122"/>
                <a:cs typeface="华文中宋" panose="02010600040101010101" charset="-122"/>
              </a:rPr>
              <a:t>事后看来，我应该看到警告信号的。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retrospective</a:t>
            </a:r>
            <a:r>
              <a:rPr lang="en-US" altLang="zh-CN" sz="2800"/>
              <a:t>: </a:t>
            </a:r>
            <a:r>
              <a:rPr sz="2800">
                <a:latin typeface="Times New Roman" panose="02020603050405020304" charset="0"/>
                <a:ea typeface="华文中宋" panose="02010600040101010101" charset="-122"/>
                <a:cs typeface="Times New Roman" panose="02020603050405020304" charset="0"/>
              </a:rPr>
              <a:t>a public exhibition of the work that an artist has done in the past, showing how his or her work has developed （艺术家作品）回顾展</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Let’s move onto how to run an effective retrospective. </a:t>
            </a:r>
            <a:r>
              <a:rPr lang="en-US" altLang="zh-CN" sz="3600">
                <a:latin typeface="Times New Roman" panose="02020603050405020304" charset="0"/>
                <a:ea typeface="华文中宋" panose="02010600040101010101" charset="-122"/>
                <a:cs typeface="Times New Roman" panose="02020603050405020304" charset="0"/>
                <a:sym typeface="+mn-ea"/>
              </a:rPr>
              <a:t> </a:t>
            </a:r>
            <a:r>
              <a:rPr lang="en-US" altLang="zh-CN" sz="3600">
                <a:latin typeface="华文中宋" panose="02010600040101010101" charset="-122"/>
                <a:ea typeface="华文中宋" panose="02010600040101010101" charset="-122"/>
                <a:cs typeface="华文中宋" panose="02010600040101010101" charset="-122"/>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让我们看看如何举行一次有效的回顾。</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48604" name="文本框 1"/>
          <p:cNvSpPr txBox="1"/>
          <p:nvPr/>
        </p:nvSpPr>
        <p:spPr>
          <a:xfrm>
            <a:off x="259715" y="24860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88945"/>
            <a:ext cx="1084389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With/In hindsight it is easy to say they should not have released him.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032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96635"/>
            <a:ext cx="10553700"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retrospective includes 10 of the 12 films directed by Cameron.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86025"/>
            <a:ext cx="7842885" cy="521970"/>
          </a:xfrm>
          <a:prstGeom prst="rect">
            <a:avLst/>
          </a:prstGeom>
          <a:noFill/>
        </p:spPr>
        <p:txBody>
          <a:bodyPr wrap="square" rtlCol="0" anchor="t">
            <a:spAutoFit/>
          </a:bodyPr>
          <a:lstStyle/>
          <a:p>
            <a:r>
              <a:rPr lang="zh-CN" altLang="en-US" sz="2800">
                <a:ea typeface="华文中宋" panose="02010600040101010101" charset="-122"/>
              </a:rPr>
              <a:t>事后才说他们本不应该释放他，这倒容易。</a:t>
            </a:r>
            <a:endParaRPr lang="zh-CN" altLang="en-US" sz="2800">
              <a:ea typeface="华文中宋" panose="02010600040101010101" charset="-122"/>
            </a:endParaRPr>
          </a:p>
        </p:txBody>
      </p:sp>
      <p:cxnSp>
        <p:nvCxnSpPr>
          <p:cNvPr id="3145728" name="直接连接符 8"/>
          <p:cNvCxnSpPr/>
          <p:nvPr/>
        </p:nvCxnSpPr>
        <p:spPr>
          <a:xfrm flipV="1">
            <a:off x="311150" y="3502660"/>
            <a:ext cx="107721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30670"/>
            <a:ext cx="10301605"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2052320" y="5603240"/>
            <a:ext cx="8279765" cy="521970"/>
          </a:xfrm>
          <a:prstGeom prst="rect">
            <a:avLst/>
          </a:prstGeom>
          <a:noFill/>
        </p:spPr>
        <p:txBody>
          <a:bodyPr wrap="square" rtlCol="0" anchor="t">
            <a:spAutoFit/>
          </a:bodyPr>
          <a:lstStyle/>
          <a:p>
            <a:r>
              <a:rPr lang="zh-CN" altLang="en-US" sz="2800">
                <a:latin typeface="Times New Roman" panose="02020603050405020304" charset="0"/>
                <a:ea typeface="华文中宋" panose="02010600040101010101" charset="-122"/>
                <a:cs typeface="Times New Roman" panose="02020603050405020304" charset="0"/>
              </a:rPr>
              <a:t>此次回顾展包括卡梅隆导演的12部电影中的10部。</a:t>
            </a:r>
            <a:r>
              <a:rPr lang="zh-CN" altLang="en-US" sz="2800">
                <a:latin typeface="华文中宋" panose="02010600040101010101" charset="-122"/>
                <a:ea typeface="华文中宋" panose="02010600040101010101" charset="-122"/>
              </a:rPr>
              <a:t>  </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69303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933190"/>
            <a:ext cx="1161478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The show’s 80-plus looks, all sourced from Pei’s archives, are sometimes arranged by season or theme and sometimes coupled with Western artworks — medieval icons, chinoiserie, and examples from the Italian Baroque and French Rococo periods among them. </a:t>
            </a:r>
            <a:endParaRPr lang="en-US" altLang="zh-CN" sz="2400">
              <a:latin typeface="Times New Roman" panose="02020603050405020304" charset="0"/>
              <a:cs typeface="Times New Roman" panose="02020603050405020304" charset="0"/>
              <a:sym typeface="+mn-ea"/>
            </a:endParaRPr>
          </a:p>
        </p:txBody>
      </p:sp>
      <p:sp>
        <p:nvSpPr>
          <p:cNvPr id="4" name="文本框 3"/>
          <p:cNvSpPr txBox="1"/>
          <p:nvPr/>
        </p:nvSpPr>
        <p:spPr>
          <a:xfrm>
            <a:off x="479425" y="54451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59560" y="5157470"/>
            <a:ext cx="10439400" cy="1198880"/>
          </a:xfrm>
          <a:prstGeom prst="rect">
            <a:avLst/>
          </a:prstGeom>
          <a:noFill/>
        </p:spPr>
        <p:txBody>
          <a:bodyPr wrap="square" rtlCol="0">
            <a:spAutoFit/>
          </a:bodyPr>
          <a:lstStyle/>
          <a:p>
            <a:pPr algn="l">
              <a:buClrTx/>
              <a:buSzTx/>
              <a:buFontTx/>
            </a:pPr>
            <a:r>
              <a:rPr sz="2400">
                <a:ea typeface="华文中宋" panose="02010600040101010101" charset="-122"/>
              </a:rPr>
              <a:t>展览上</a:t>
            </a:r>
            <a:r>
              <a:rPr sz="2400">
                <a:latin typeface="Times New Roman" panose="02020603050405020304" charset="0"/>
                <a:ea typeface="华文中宋" panose="02010600040101010101" charset="-122"/>
                <a:cs typeface="Times New Roman" panose="02020603050405020304" charset="0"/>
              </a:rPr>
              <a:t>的80多</a:t>
            </a:r>
            <a:r>
              <a:rPr sz="2400">
                <a:ea typeface="华文中宋" panose="02010600040101010101" charset="-122"/>
              </a:rPr>
              <a:t>种造型都来自</a:t>
            </a:r>
            <a:r>
              <a:rPr lang="zh-CN" sz="2400">
                <a:ea typeface="华文中宋" panose="02010600040101010101" charset="-122"/>
              </a:rPr>
              <a:t>郭培</a:t>
            </a:r>
            <a:r>
              <a:rPr sz="2400">
                <a:ea typeface="华文中宋" panose="02010600040101010101" charset="-122"/>
              </a:rPr>
              <a:t>的档案，有时按季节或主题排列，有时与西方艺术作品相结合——其中包括中世纪的标志、中国风格，以及意大利巴洛克和法国洛可可时期的作品。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730885"/>
            <a:ext cx="11856085" cy="2379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767715"/>
            <a:ext cx="1170876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It was one of the great fashion moments of the internet era: For the 2015 Met Gala, marking the museum’s “China: Through the Looking Glass” exhibition, Rihanna electrified the red carpet in a fur-trimmed, canary yellow cape with a traffic-stopping 16-foot train.</a:t>
            </a:r>
            <a:endParaRPr lang="en-US" altLang="zh-CN" sz="2400">
              <a:latin typeface="Times New Roman" panose="02020603050405020304" charset="0"/>
              <a:cs typeface="Times New Roman" panose="02020603050405020304" charset="0"/>
              <a:sym typeface="+mn-ea"/>
            </a:endParaRPr>
          </a:p>
        </p:txBody>
      </p:sp>
      <p:sp>
        <p:nvSpPr>
          <p:cNvPr id="12" name="文本框 11"/>
          <p:cNvSpPr txBox="1"/>
          <p:nvPr/>
        </p:nvSpPr>
        <p:spPr>
          <a:xfrm>
            <a:off x="351155" y="22764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43660" y="1911350"/>
            <a:ext cx="1072832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这是互联网时代最伟大的时尚时刻之一</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在2015年大都会艺术博物馆的</a:t>
            </a:r>
            <a:r>
              <a:rPr lang="en-US" sz="2400">
                <a:latin typeface="华文中宋" panose="02010600040101010101" charset="-122"/>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中国</a:t>
            </a:r>
            <a:r>
              <a:rPr lang="zh-CN" sz="2400">
                <a:latin typeface="Times New Roman" panose="02020603050405020304" charset="0"/>
                <a:ea typeface="华文中宋" panose="02010600040101010101" charset="-122"/>
                <a:cs typeface="Times New Roman" panose="02020603050405020304" charset="0"/>
              </a:rPr>
              <a:t>风：镜花水月</a:t>
            </a:r>
            <a:r>
              <a:rPr sz="2400">
                <a:latin typeface="华文中宋" panose="02010600040101010101" charset="-122"/>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展览上，蕾哈娜身穿一件淡黄色皮毛镶边长袍和披风，拖着16英尺长的</a:t>
            </a:r>
            <a:r>
              <a:rPr lang="zh-CN" sz="2400">
                <a:latin typeface="Times New Roman" panose="02020603050405020304" charset="0"/>
                <a:ea typeface="华文中宋" panose="02010600040101010101" charset="-122"/>
                <a:cs typeface="Times New Roman" panose="02020603050405020304" charset="0"/>
                <a:sym typeface="+mn-ea"/>
              </a:rPr>
              <a:t>裙裾</a:t>
            </a:r>
            <a:r>
              <a:rPr sz="2400">
                <a:latin typeface="Times New Roman" panose="02020603050405020304" charset="0"/>
                <a:ea typeface="华文中宋" panose="02010600040101010101" charset="-122"/>
                <a:cs typeface="Times New Roman" panose="02020603050405020304" charset="0"/>
              </a:rPr>
              <a:t>，在红地毯上惊艳亮相。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297180" y="1508125"/>
            <a:ext cx="5332747" cy="3600000"/>
          </a:xfrm>
          <a:prstGeom prst="rect">
            <a:avLst/>
          </a:prstGeom>
        </p:spPr>
      </p:pic>
      <p:sp>
        <p:nvSpPr>
          <p:cNvPr id="5" name="文本框 4"/>
          <p:cNvSpPr txBox="1"/>
          <p:nvPr/>
        </p:nvSpPr>
        <p:spPr>
          <a:xfrm>
            <a:off x="85090" y="5242560"/>
            <a:ext cx="5317490" cy="706755"/>
          </a:xfrm>
          <a:prstGeom prst="rect">
            <a:avLst/>
          </a:prstGeom>
          <a:noFill/>
        </p:spPr>
        <p:txBody>
          <a:bodyPr wrap="square" rtlCol="0" anchor="t">
            <a:spAutoFit/>
          </a:bodyPr>
          <a:lstStyle/>
          <a:p>
            <a:pPr algn="ctr"/>
            <a:r>
              <a:rPr lang="zh-CN" altLang="en-US" sz="2000" b="1">
                <a:sym typeface="+mn-ea"/>
              </a:rPr>
              <a:t>《童梦奇缘》</a:t>
            </a:r>
            <a:endParaRPr lang="zh-CN" altLang="en-US" sz="2000" b="1"/>
          </a:p>
          <a:p>
            <a:pPr algn="ctr"/>
            <a:r>
              <a:rPr lang="zh-CN" altLang="en-US" sz="2000" b="1"/>
              <a:t>An Amazing Journey in a Childhood Dream</a:t>
            </a:r>
            <a:endParaRPr lang="zh-CN" altLang="en-US" sz="2000" b="1"/>
          </a:p>
        </p:txBody>
      </p:sp>
      <p:sp>
        <p:nvSpPr>
          <p:cNvPr id="7" name="文本框 6"/>
          <p:cNvSpPr txBox="1"/>
          <p:nvPr/>
        </p:nvSpPr>
        <p:spPr>
          <a:xfrm>
            <a:off x="7385050" y="5242560"/>
            <a:ext cx="3526790" cy="706755"/>
          </a:xfrm>
          <a:prstGeom prst="rect">
            <a:avLst/>
          </a:prstGeom>
          <a:noFill/>
        </p:spPr>
        <p:txBody>
          <a:bodyPr wrap="square" rtlCol="0" anchor="t">
            <a:spAutoFit/>
          </a:bodyPr>
          <a:lstStyle/>
          <a:p>
            <a:pPr algn="ctr"/>
            <a:r>
              <a:rPr lang="zh-CN" altLang="en-US" sz="2000" b="1"/>
              <a:t>《龙的故事》</a:t>
            </a:r>
            <a:endParaRPr lang="zh-CN" altLang="en-US" sz="2000" b="1"/>
          </a:p>
          <a:p>
            <a:pPr algn="ctr"/>
            <a:r>
              <a:rPr lang="zh-CN" altLang="en-US" sz="2000" b="1"/>
              <a:t>Legend of the Dragon</a:t>
            </a:r>
            <a:endParaRPr lang="zh-CN" altLang="en-US" sz="2000" b="1"/>
          </a:p>
        </p:txBody>
      </p:sp>
      <p:pic>
        <p:nvPicPr>
          <p:cNvPr id="10" name="图片 9"/>
          <p:cNvPicPr>
            <a:picLocks noChangeAspect="1"/>
          </p:cNvPicPr>
          <p:nvPr>
            <p:custDataLst>
              <p:tags r:id="rId3"/>
            </p:custDataLst>
          </p:nvPr>
        </p:nvPicPr>
        <p:blipFill>
          <a:blip r:embed="rId4"/>
          <a:stretch>
            <a:fillRect/>
          </a:stretch>
        </p:blipFill>
        <p:spPr>
          <a:xfrm>
            <a:off x="6390640" y="1508125"/>
            <a:ext cx="5515090" cy="3600000"/>
          </a:xfrm>
          <a:prstGeom prst="rect">
            <a:avLst/>
          </a:prstGeom>
        </p:spPr>
      </p:pic>
      <p:sp>
        <p:nvSpPr>
          <p:cNvPr id="11" name="文本框 16"/>
          <p:cNvSpPr txBox="1"/>
          <p:nvPr/>
        </p:nvSpPr>
        <p:spPr>
          <a:xfrm>
            <a:off x="0" y="0"/>
            <a:ext cx="2724785"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郭培时装主题展</a:t>
            </a:r>
            <a:endParaRPr kumimoji="1" lang="zh-CN" altLang="en-US" sz="2800" b="1" dirty="0">
              <a:solidFill>
                <a:schemeClr val="lt1"/>
              </a:solidFill>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图片 99"/>
          <p:cNvPicPr>
            <a:picLocks noChangeAspect="1"/>
          </p:cNvPicPr>
          <p:nvPr/>
        </p:nvPicPr>
        <p:blipFill>
          <a:blip r:embed="rId1"/>
          <a:stretch>
            <a:fillRect/>
          </a:stretch>
        </p:blipFill>
        <p:spPr>
          <a:xfrm>
            <a:off x="105093" y="1468120"/>
            <a:ext cx="5336564" cy="3600000"/>
          </a:xfrm>
          <a:prstGeom prst="rect">
            <a:avLst/>
          </a:prstGeom>
          <a:noFill/>
          <a:ln w="9525">
            <a:noFill/>
          </a:ln>
        </p:spPr>
      </p:pic>
      <p:sp>
        <p:nvSpPr>
          <p:cNvPr id="4" name="文本框 3"/>
          <p:cNvSpPr txBox="1"/>
          <p:nvPr/>
        </p:nvSpPr>
        <p:spPr>
          <a:xfrm>
            <a:off x="1214755" y="5171440"/>
            <a:ext cx="3118485" cy="521970"/>
          </a:xfrm>
          <a:prstGeom prst="rect">
            <a:avLst/>
          </a:prstGeom>
          <a:noFill/>
        </p:spPr>
        <p:txBody>
          <a:bodyPr wrap="square" rtlCol="0" anchor="t">
            <a:spAutoFit/>
          </a:bodyPr>
          <a:lstStyle/>
          <a:p>
            <a:pPr algn="ctr"/>
            <a:r>
              <a:rPr lang="zh-CN" altLang="en-US" sz="2800" b="1">
                <a:sym typeface="+mn-ea"/>
              </a:rPr>
              <a:t>《轮回》Samsara</a:t>
            </a:r>
            <a:endParaRPr lang="zh-CN" altLang="en-US" sz="2800" b="1">
              <a:sym typeface="+mn-ea"/>
            </a:endParaRPr>
          </a:p>
        </p:txBody>
      </p:sp>
      <p:sp>
        <p:nvSpPr>
          <p:cNvPr id="5" name="文本框 4"/>
          <p:cNvSpPr txBox="1"/>
          <p:nvPr/>
        </p:nvSpPr>
        <p:spPr>
          <a:xfrm>
            <a:off x="7846695" y="5171440"/>
            <a:ext cx="3110230" cy="521970"/>
          </a:xfrm>
          <a:prstGeom prst="rect">
            <a:avLst/>
          </a:prstGeom>
          <a:noFill/>
        </p:spPr>
        <p:txBody>
          <a:bodyPr wrap="none" rtlCol="0" anchor="t">
            <a:spAutoFit/>
          </a:bodyPr>
          <a:lstStyle/>
          <a:p>
            <a:pPr algn="ctr">
              <a:buClrTx/>
              <a:buSzTx/>
              <a:buFontTx/>
            </a:pPr>
            <a:r>
              <a:rPr lang="zh-CN" altLang="en-US" sz="2800" b="1">
                <a:sym typeface="+mn-ea"/>
              </a:rPr>
              <a:t>《遇见》Encounter</a:t>
            </a:r>
            <a:endParaRPr lang="zh-CN" altLang="en-US" sz="2800" b="1"/>
          </a:p>
        </p:txBody>
      </p:sp>
      <p:pic>
        <p:nvPicPr>
          <p:cNvPr id="104" name="图片 103"/>
          <p:cNvPicPr>
            <a:picLocks noChangeAspect="1"/>
          </p:cNvPicPr>
          <p:nvPr/>
        </p:nvPicPr>
        <p:blipFill>
          <a:blip r:embed="rId2"/>
          <a:stretch>
            <a:fillRect/>
          </a:stretch>
        </p:blipFill>
        <p:spPr>
          <a:xfrm>
            <a:off x="6729413" y="1468120"/>
            <a:ext cx="5344737" cy="360000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图片 101"/>
          <p:cNvPicPr>
            <a:picLocks noChangeAspect="1"/>
          </p:cNvPicPr>
          <p:nvPr/>
        </p:nvPicPr>
        <p:blipFill>
          <a:blip r:embed="rId1"/>
          <a:stretch>
            <a:fillRect/>
          </a:stretch>
        </p:blipFill>
        <p:spPr>
          <a:xfrm>
            <a:off x="283528" y="1243013"/>
            <a:ext cx="5380132" cy="3600000"/>
          </a:xfrm>
          <a:prstGeom prst="rect">
            <a:avLst/>
          </a:prstGeom>
          <a:noFill/>
          <a:ln w="9525">
            <a:noFill/>
          </a:ln>
        </p:spPr>
      </p:pic>
      <p:sp>
        <p:nvSpPr>
          <p:cNvPr id="4" name="文本框 3"/>
          <p:cNvSpPr txBox="1"/>
          <p:nvPr/>
        </p:nvSpPr>
        <p:spPr>
          <a:xfrm>
            <a:off x="1697990" y="5071110"/>
            <a:ext cx="2551430" cy="829945"/>
          </a:xfrm>
          <a:prstGeom prst="rect">
            <a:avLst/>
          </a:prstGeom>
          <a:noFill/>
        </p:spPr>
        <p:txBody>
          <a:bodyPr wrap="none" rtlCol="0" anchor="t">
            <a:spAutoFit/>
          </a:bodyPr>
          <a:lstStyle/>
          <a:p>
            <a:pPr algn="ctr">
              <a:buClrTx/>
              <a:buSzTx/>
              <a:buNone/>
            </a:pPr>
            <a:r>
              <a:rPr lang="zh-CN" altLang="en-US" sz="2400" b="1">
                <a:sym typeface="+mn-ea"/>
              </a:rPr>
              <a:t>《心灵花园》</a:t>
            </a:r>
            <a:endParaRPr lang="zh-CN" altLang="en-US" sz="2400" b="1">
              <a:sym typeface="+mn-ea"/>
            </a:endParaRPr>
          </a:p>
          <a:p>
            <a:pPr algn="ctr">
              <a:buClrTx/>
              <a:buSzTx/>
              <a:buNone/>
            </a:pPr>
            <a:r>
              <a:rPr lang="zh-CN" altLang="en-US" sz="2400" b="1">
                <a:sym typeface="+mn-ea"/>
              </a:rPr>
              <a:t>Garden of the Soul</a:t>
            </a:r>
            <a:endParaRPr lang="zh-CN" altLang="en-US" sz="2400" b="1">
              <a:sym typeface="+mn-ea"/>
            </a:endParaRPr>
          </a:p>
        </p:txBody>
      </p:sp>
      <p:pic>
        <p:nvPicPr>
          <p:cNvPr id="103" name="图片 102"/>
          <p:cNvPicPr>
            <a:picLocks noChangeAspect="1"/>
          </p:cNvPicPr>
          <p:nvPr/>
        </p:nvPicPr>
        <p:blipFill>
          <a:blip r:embed="rId2"/>
          <a:stretch>
            <a:fillRect/>
          </a:stretch>
        </p:blipFill>
        <p:spPr>
          <a:xfrm>
            <a:off x="6593205" y="1243013"/>
            <a:ext cx="5325164" cy="3600000"/>
          </a:xfrm>
          <a:prstGeom prst="rect">
            <a:avLst/>
          </a:prstGeom>
          <a:noFill/>
          <a:ln w="9525">
            <a:noFill/>
          </a:ln>
        </p:spPr>
      </p:pic>
      <p:sp>
        <p:nvSpPr>
          <p:cNvPr id="5" name="文本框 4"/>
          <p:cNvSpPr txBox="1"/>
          <p:nvPr/>
        </p:nvSpPr>
        <p:spPr>
          <a:xfrm>
            <a:off x="7234555" y="5071110"/>
            <a:ext cx="4041775" cy="829945"/>
          </a:xfrm>
          <a:prstGeom prst="rect">
            <a:avLst/>
          </a:prstGeom>
          <a:noFill/>
        </p:spPr>
        <p:txBody>
          <a:bodyPr wrap="none" rtlCol="0" anchor="t">
            <a:spAutoFit/>
          </a:bodyPr>
          <a:lstStyle/>
          <a:p>
            <a:pPr algn="ctr">
              <a:buClrTx/>
              <a:buSzTx/>
              <a:buFontTx/>
            </a:pPr>
            <a:r>
              <a:rPr lang="zh-CN" altLang="en-US" sz="2400" b="1">
                <a:sym typeface="+mn-ea"/>
              </a:rPr>
              <a:t>《一千零二夜》</a:t>
            </a:r>
            <a:endParaRPr lang="zh-CN" altLang="en-US" sz="2400" b="1">
              <a:sym typeface="+mn-ea"/>
            </a:endParaRPr>
          </a:p>
          <a:p>
            <a:pPr algn="ctr">
              <a:buClrTx/>
              <a:buSzTx/>
              <a:buFontTx/>
            </a:pPr>
            <a:r>
              <a:rPr lang="zh-CN" altLang="en-US" sz="2400" b="1">
                <a:sym typeface="+mn-ea"/>
              </a:rPr>
              <a:t>One Thousand and Two Nights</a:t>
            </a:r>
            <a:endParaRPr lang="zh-CN" altLang="en-US" sz="2400" b="1">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2261870" y="1230630"/>
            <a:ext cx="7667625" cy="4991100"/>
          </a:xfrm>
          <a:prstGeom prst="rect">
            <a:avLst/>
          </a:prstGeom>
        </p:spPr>
      </p:pic>
      <p:sp>
        <p:nvSpPr>
          <p:cNvPr id="5" name="文本框 4"/>
          <p:cNvSpPr txBox="1"/>
          <p:nvPr/>
        </p:nvSpPr>
        <p:spPr>
          <a:xfrm>
            <a:off x="1588453" y="6346190"/>
            <a:ext cx="9015095" cy="368300"/>
          </a:xfrm>
          <a:prstGeom prst="rect">
            <a:avLst/>
          </a:prstGeom>
          <a:noFill/>
        </p:spPr>
        <p:txBody>
          <a:bodyPr wrap="square" rtlCol="0" anchor="t">
            <a:spAutoFit/>
          </a:bodyPr>
          <a:lstStyle/>
          <a:p>
            <a:pPr algn="ctr"/>
            <a:r>
              <a:rPr lang="zh-CN" altLang="en-US">
                <a:latin typeface="Times New Roman" panose="02020603050405020304" charset="0"/>
                <a:cs typeface="Times New Roman" panose="02020603050405020304" charset="0"/>
              </a:rPr>
              <a:t>Fermilab</a:t>
            </a:r>
            <a:r>
              <a:rPr lang="en-US" altLang="zh-CN">
                <a:latin typeface="Times New Roman" panose="02020603050405020304" charset="0"/>
                <a:cs typeface="Times New Roman" panose="02020603050405020304" charset="0"/>
              </a:rPr>
              <a:t>’</a:t>
            </a:r>
            <a:r>
              <a:rPr lang="zh-CN" altLang="en-US">
                <a:latin typeface="Times New Roman" panose="02020603050405020304" charset="0"/>
                <a:cs typeface="Times New Roman" panose="02020603050405020304" charset="0"/>
              </a:rPr>
              <a:t>s bison population has grown by one with the birth of a calf Wednesday. FERMILAB</a:t>
            </a:r>
            <a:endParaRPr lang="zh-CN" altLang="en-US">
              <a:latin typeface="Times New Roman" panose="02020603050405020304" charset="0"/>
              <a:cs typeface="Times New Roman" panose="02020603050405020304" charset="0"/>
            </a:endParaRPr>
          </a:p>
        </p:txBody>
      </p:sp>
      <p:sp>
        <p:nvSpPr>
          <p:cNvPr id="7" name="文本框 6"/>
          <p:cNvSpPr txBox="1"/>
          <p:nvPr/>
        </p:nvSpPr>
        <p:spPr>
          <a:xfrm>
            <a:off x="2516188" y="192405"/>
            <a:ext cx="7159625" cy="953135"/>
          </a:xfrm>
          <a:prstGeom prst="rect">
            <a:avLst/>
          </a:prstGeom>
          <a:noFill/>
        </p:spPr>
        <p:txBody>
          <a:bodyPr wrap="square" rtlCol="0" anchor="t">
            <a:spAutoFit/>
          </a:bodyPr>
          <a:lstStyle/>
          <a:p>
            <a:pPr algn="ctr"/>
            <a:r>
              <a:rPr lang="en-US" altLang="zh-CN" sz="2800" b="1"/>
              <a:t>3. </a:t>
            </a:r>
            <a:r>
              <a:rPr lang="zh-CN" altLang="en-US" sz="2800" b="1"/>
              <a:t>Fermilab </a:t>
            </a:r>
            <a:r>
              <a:rPr lang="en-US" altLang="zh-CN" sz="2800" b="1"/>
              <a:t>W</a:t>
            </a:r>
            <a:r>
              <a:rPr lang="zh-CN" altLang="en-US" sz="2800" b="1"/>
              <a:t>elcomes </a:t>
            </a:r>
            <a:r>
              <a:rPr lang="en-US" altLang="zh-CN" sz="2800" b="1"/>
              <a:t>F</a:t>
            </a:r>
            <a:r>
              <a:rPr lang="zh-CN" altLang="en-US" sz="2800" b="1"/>
              <a:t>irst </a:t>
            </a:r>
            <a:r>
              <a:rPr lang="en-US" altLang="zh-CN" sz="2800" b="1"/>
              <a:t>B</a:t>
            </a:r>
            <a:r>
              <a:rPr lang="zh-CN" altLang="en-US" sz="2800" b="1"/>
              <a:t>aby </a:t>
            </a:r>
            <a:r>
              <a:rPr lang="en-US" altLang="zh-CN" sz="2800" b="1"/>
              <a:t>B</a:t>
            </a:r>
            <a:r>
              <a:rPr lang="zh-CN" altLang="en-US" sz="2800" b="1"/>
              <a:t>ison of </a:t>
            </a:r>
            <a:r>
              <a:rPr lang="en-US" altLang="zh-CN" sz="2800" b="1"/>
              <a:t>Y</a:t>
            </a:r>
            <a:r>
              <a:rPr lang="zh-CN" altLang="en-US" sz="2800" b="1"/>
              <a:t>ear</a:t>
            </a:r>
            <a:endParaRPr lang="zh-CN" altLang="en-US" sz="2800" b="1"/>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费米实验室迎来了今年的第一个野牛宝宝</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5" y="588645"/>
            <a:ext cx="12192635" cy="6164580"/>
          </a:xfrm>
          <a:prstGeom prst="rect">
            <a:avLst/>
          </a:prstGeom>
          <a:noFill/>
        </p:spPr>
        <p:txBody>
          <a:bodyPr wrap="square" rtlCol="0" anchor="t">
            <a:spAutoFit/>
          </a:bodyPr>
          <a:lstStyle/>
          <a:p>
            <a:pPr fontAlgn="auto">
              <a:lnSpc>
                <a:spcPct val="95000"/>
              </a:lnSpc>
            </a:pPr>
            <a:r>
              <a:rPr lang="en-US" altLang="zh-CN"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a:t>
            </a:r>
            <a:r>
              <a:rPr lang="en-US" sz="2600">
                <a:latin typeface="Times New Roman" panose="02020603050405020304" charset="0"/>
                <a:cs typeface="Times New Roman" panose="02020603050405020304" charset="0"/>
              </a:rPr>
              <a:t>____ (one) </a:t>
            </a:r>
            <a:r>
              <a:rPr sz="2600">
                <a:latin typeface="Times New Roman" panose="02020603050405020304" charset="0"/>
                <a:cs typeface="Times New Roman" panose="02020603050405020304" charset="0"/>
              </a:rPr>
              <a:t>baby bison of the spring was born to the herd at Fermilab in Batavia Wednesday, officials said. While Fermilab is </a:t>
            </a:r>
            <a:r>
              <a:rPr lang="en-US" sz="2600">
                <a:latin typeface="Times New Roman" panose="02020603050405020304" charset="0"/>
                <a:cs typeface="Times New Roman" panose="02020603050405020304" charset="0"/>
              </a:rPr>
              <a:t>________ (primary) </a:t>
            </a:r>
            <a:r>
              <a:rPr sz="2600">
                <a:latin typeface="Times New Roman" panose="02020603050405020304" charset="0"/>
                <a:cs typeface="Times New Roman" panose="02020603050405020304" charset="0"/>
              </a:rPr>
              <a:t>a </a:t>
            </a:r>
            <a:r>
              <a:rPr sz="2600">
                <a:solidFill>
                  <a:schemeClr val="tx1"/>
                </a:solidFill>
                <a:latin typeface="Times New Roman" panose="02020603050405020304" charset="0"/>
                <a:cs typeface="Times New Roman" panose="02020603050405020304" charset="0"/>
              </a:rPr>
              <a:t>national </a:t>
            </a:r>
            <a:r>
              <a:rPr sz="2600">
                <a:latin typeface="Times New Roman" panose="02020603050405020304" charset="0"/>
                <a:cs typeface="Times New Roman" panose="02020603050405020304" charset="0"/>
              </a:rPr>
              <a:t>lab for particle physics research, it is not the only thing for which it </a:t>
            </a:r>
            <a:r>
              <a:rPr lang="en-US" sz="2600">
                <a:latin typeface="Times New Roman" panose="02020603050405020304" charset="0"/>
                <a:cs typeface="Times New Roman" panose="02020603050405020304" charset="0"/>
              </a:rPr>
              <a:t>________ (know)</a:t>
            </a:r>
            <a:r>
              <a:rPr sz="2600">
                <a:latin typeface="Times New Roman" panose="02020603050405020304" charset="0"/>
                <a:cs typeface="Times New Roman" panose="02020603050405020304" charset="0"/>
              </a:rPr>
              <a:t>. Its first director, Robert Wilson, always wanted to be reminded </a:t>
            </a:r>
            <a:r>
              <a:rPr sz="2600">
                <a:solidFill>
                  <a:schemeClr val="tx1"/>
                </a:solidFill>
                <a:latin typeface="Times New Roman" panose="02020603050405020304" charset="0"/>
                <a:cs typeface="Times New Roman" panose="02020603050405020304" charset="0"/>
              </a:rPr>
              <a:t>of </a:t>
            </a:r>
            <a:r>
              <a:rPr sz="2600">
                <a:latin typeface="Times New Roman" panose="02020603050405020304" charset="0"/>
                <a:cs typeface="Times New Roman" panose="02020603050405020304" charset="0"/>
              </a:rPr>
              <a:t>his home in Wyoming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he lived before moving to Batavia, so he brought bison with him. He established the herd in 1969 at Fermilab </a:t>
            </a:r>
            <a:r>
              <a:rPr sz="2600">
                <a:solidFill>
                  <a:schemeClr val="tx1"/>
                </a:solidFill>
                <a:latin typeface="Times New Roman" panose="02020603050405020304" charset="0"/>
                <a:cs typeface="Times New Roman" panose="02020603050405020304" charset="0"/>
              </a:rPr>
              <a:t>as </a:t>
            </a:r>
            <a:r>
              <a:rPr lang="en-US" sz="2600">
                <a:solidFill>
                  <a:schemeClr val="tx1"/>
                </a:solidFill>
                <a:latin typeface="Times New Roman" panose="02020603050405020304" charset="0"/>
                <a:cs typeface="Times New Roman" panose="02020603050405020304" charset="0"/>
              </a:rPr>
              <a:t>__ </a:t>
            </a:r>
            <a:r>
              <a:rPr sz="2600">
                <a:latin typeface="Times New Roman" panose="02020603050405020304" charset="0"/>
                <a:cs typeface="Times New Roman" panose="02020603050405020304" charset="0"/>
              </a:rPr>
              <a:t>symbol of the history of the Midwestern prairie, officials said. Now, the lab maintains a herd of 32 bison on nearly 1,000 acres of reconstructed tallgrass prairie as part of a National Environmental Research Park at the site </a:t>
            </a:r>
            <a:r>
              <a:rPr lang="en-US" sz="2600">
                <a:latin typeface="Times New Roman" panose="02020603050405020304" charset="0"/>
                <a:cs typeface="Times New Roman" panose="02020603050405020304" charset="0"/>
              </a:rPr>
              <a:t>_________ (establish) </a:t>
            </a:r>
            <a:r>
              <a:rPr sz="2600">
                <a:latin typeface="Times New Roman" panose="02020603050405020304" charset="0"/>
                <a:cs typeface="Times New Roman" panose="02020603050405020304" charset="0"/>
              </a:rPr>
              <a:t>by the U.S.Department of Energy.</a:t>
            </a:r>
            <a:endParaRPr sz="2600">
              <a:latin typeface="Times New Roman" panose="02020603050405020304" charset="0"/>
              <a:cs typeface="Times New Roman" panose="02020603050405020304" charset="0"/>
            </a:endParaRPr>
          </a:p>
          <a:p>
            <a:pPr fontAlgn="auto">
              <a:lnSpc>
                <a:spcPct val="95000"/>
              </a:lnSpc>
            </a:pPr>
            <a:r>
              <a:rPr sz="2600">
                <a:latin typeface="Times New Roman" panose="02020603050405020304" charset="0"/>
                <a:cs typeface="Times New Roman" panose="02020603050405020304" charset="0"/>
              </a:rPr>
              <a:t>    This year, Fermilab is expecting up to 20 new bison </a:t>
            </a:r>
            <a:r>
              <a:rPr lang="en-US" sz="2600">
                <a:latin typeface="Times New Roman" panose="02020603050405020304" charset="0"/>
                <a:cs typeface="Times New Roman" panose="02020603050405020304" charset="0"/>
              </a:rPr>
              <a:t>_____ (calf)</a:t>
            </a:r>
            <a:r>
              <a:rPr sz="2600">
                <a:latin typeface="Times New Roman" panose="02020603050405020304" charset="0"/>
                <a:cs typeface="Times New Roman" panose="02020603050405020304" charset="0"/>
              </a:rPr>
              <a:t>. </a:t>
            </a:r>
            <a:r>
              <a:rPr sz="2600">
                <a:solidFill>
                  <a:schemeClr val="tx1"/>
                </a:solidFill>
                <a:latin typeface="Times New Roman" panose="02020603050405020304" charset="0"/>
                <a:cs typeface="Times New Roman" panose="02020603050405020304" charset="0"/>
              </a:rPr>
              <a:t>To maintain</a:t>
            </a:r>
            <a:r>
              <a:rPr sz="2600">
                <a:latin typeface="Times New Roman" panose="02020603050405020304" charset="0"/>
                <a:cs typeface="Times New Roman" panose="02020603050405020304" charset="0"/>
              </a:rPr>
              <a:t> the herd’s health and genetic diversity, the bulls are changed out </a:t>
            </a:r>
            <a:r>
              <a:rPr lang="en-US" altLang="zh-CN" sz="2600">
                <a:solidFill>
                  <a:srgbClr val="3333FF"/>
                </a:solidFill>
                <a:latin typeface="Times New Roman" panose="02020603050405020304" charset="0"/>
                <a:cs typeface="Times New Roman" panose="02020603050405020304" charset="0"/>
              </a:rPr>
              <a:t>periodically</a:t>
            </a:r>
            <a:r>
              <a:rPr lang="en-US" altLang="zh-CN" sz="2600">
                <a:solidFill>
                  <a:schemeClr val="tx1"/>
                </a:solidFill>
                <a:latin typeface="Times New Roman" panose="02020603050405020304" charset="0"/>
                <a:cs typeface="Times New Roman" panose="02020603050405020304" charset="0"/>
              </a:rPr>
              <a:t>,</a:t>
            </a:r>
            <a:r>
              <a:rPr sz="2600">
                <a:solidFill>
                  <a:schemeClr val="tx1"/>
                </a:solidFill>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officials said. The lab also conducts genetic testing </a:t>
            </a:r>
            <a:r>
              <a:rPr lang="en-US" sz="2600">
                <a:latin typeface="Times New Roman" panose="02020603050405020304" charset="0"/>
                <a:cs typeface="Times New Roman" panose="02020603050405020304" charset="0"/>
              </a:rPr>
              <a:t>________ (ensure)</a:t>
            </a:r>
            <a:r>
              <a:rPr sz="2600">
                <a:latin typeface="Times New Roman" panose="02020603050405020304" charset="0"/>
                <a:cs typeface="Times New Roman" panose="02020603050405020304" charset="0"/>
              </a:rPr>
              <a:t> the herd shows no evidence of cattle gene mixing. The herd is </a:t>
            </a:r>
            <a:r>
              <a:rPr lang="en-US" altLang="zh-CN" sz="2600">
                <a:solidFill>
                  <a:srgbClr val="3333FF"/>
                </a:solidFill>
                <a:latin typeface="Times New Roman" panose="02020603050405020304" charset="0"/>
                <a:cs typeface="Times New Roman" panose="02020603050405020304" charset="0"/>
              </a:rPr>
              <a:t>overseen</a:t>
            </a:r>
            <a:r>
              <a:rPr sz="2600">
                <a:latin typeface="Times New Roman" panose="02020603050405020304" charset="0"/>
                <a:cs typeface="Times New Roman" panose="02020603050405020304" charset="0"/>
              </a:rPr>
              <a:t> by a herdsman along with </a:t>
            </a:r>
            <a:r>
              <a:rPr lang="en-US" sz="2600">
                <a:latin typeface="Times New Roman" panose="02020603050405020304" charset="0"/>
                <a:cs typeface="Times New Roman" panose="02020603050405020304" charset="0"/>
              </a:rPr>
              <a:t>_________ (assist) </a:t>
            </a:r>
            <a:r>
              <a:rPr sz="2600">
                <a:latin typeface="Times New Roman" panose="02020603050405020304" charset="0"/>
                <a:cs typeface="Times New Roman" panose="02020603050405020304" charset="0"/>
              </a:rPr>
              <a:t>from Fermilab’s Roads and Grounds Department. “We have vaccinations and checks once a year, but other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that there is no veterinary staff, ”Fermilab spokesperson Tracy Marc said. “We let nature do its thing and leave the mom to take care </a:t>
            </a:r>
            <a:r>
              <a:rPr sz="2600">
                <a:solidFill>
                  <a:schemeClr val="tx1"/>
                </a:solidFill>
                <a:latin typeface="Times New Roman" panose="02020603050405020304" charset="0"/>
                <a:cs typeface="Times New Roman" panose="02020603050405020304" charset="0"/>
              </a:rPr>
              <a:t>of </a:t>
            </a:r>
            <a:r>
              <a:rPr sz="2600">
                <a:latin typeface="Times New Roman" panose="02020603050405020304" charset="0"/>
                <a:cs typeface="Times New Roman" panose="02020603050405020304" charset="0"/>
              </a:rPr>
              <a:t>the calf”. </a:t>
            </a:r>
            <a:endParaRPr sz="2600">
              <a:latin typeface="Times New Roman" panose="02020603050405020304" charset="0"/>
              <a:cs typeface="Times New Roman" panose="02020603050405020304" charset="0"/>
            </a:endParaRPr>
          </a:p>
        </p:txBody>
      </p:sp>
      <p:sp>
        <p:nvSpPr>
          <p:cNvPr id="1048598" name="文本框 4"/>
          <p:cNvSpPr txBox="1"/>
          <p:nvPr/>
        </p:nvSpPr>
        <p:spPr>
          <a:xfrm>
            <a:off x="1871980" y="65405"/>
            <a:ext cx="6333490"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《芝加哥论坛报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17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17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pic>
        <p:nvPicPr>
          <p:cNvPr id="7" name="图片 6"/>
          <p:cNvPicPr>
            <a:picLocks noChangeAspect="1"/>
          </p:cNvPicPr>
          <p:nvPr/>
        </p:nvPicPr>
        <p:blipFill>
          <a:blip r:embed="rId1"/>
          <a:stretch>
            <a:fillRect/>
          </a:stretch>
        </p:blipFill>
        <p:spPr>
          <a:xfrm>
            <a:off x="9243695" y="65405"/>
            <a:ext cx="2744254" cy="396000"/>
          </a:xfrm>
          <a:prstGeom prst="rect">
            <a:avLst/>
          </a:prstGeom>
        </p:spPr>
      </p:pic>
      <p:sp>
        <p:nvSpPr>
          <p:cNvPr id="2" name="文本框 1"/>
          <p:cNvSpPr txBox="1"/>
          <p:nvPr/>
        </p:nvSpPr>
        <p:spPr>
          <a:xfrm>
            <a:off x="972820" y="588645"/>
            <a:ext cx="79629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first </a:t>
            </a:r>
            <a:endParaRPr lang="zh-CN" altLang="en-US"/>
          </a:p>
        </p:txBody>
      </p:sp>
      <p:sp>
        <p:nvSpPr>
          <p:cNvPr id="4" name="文本框 3"/>
          <p:cNvSpPr txBox="1"/>
          <p:nvPr/>
        </p:nvSpPr>
        <p:spPr>
          <a:xfrm>
            <a:off x="6048375" y="902335"/>
            <a:ext cx="149288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primarily </a:t>
            </a:r>
            <a:endParaRPr lang="zh-CN" altLang="en-US"/>
          </a:p>
        </p:txBody>
      </p:sp>
      <p:sp>
        <p:nvSpPr>
          <p:cNvPr id="8" name="文本框 7"/>
          <p:cNvSpPr txBox="1"/>
          <p:nvPr/>
        </p:nvSpPr>
        <p:spPr>
          <a:xfrm>
            <a:off x="8040370" y="1304925"/>
            <a:ext cx="138430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is known</a:t>
            </a:r>
            <a:endParaRPr lang="zh-CN" altLang="en-US"/>
          </a:p>
        </p:txBody>
      </p:sp>
      <p:sp>
        <p:nvSpPr>
          <p:cNvPr id="9" name="文本框 8"/>
          <p:cNvSpPr txBox="1"/>
          <p:nvPr/>
        </p:nvSpPr>
        <p:spPr>
          <a:xfrm>
            <a:off x="10773410" y="1687830"/>
            <a:ext cx="107251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where </a:t>
            </a:r>
            <a:endParaRPr lang="zh-CN" altLang="en-US"/>
          </a:p>
        </p:txBody>
      </p:sp>
      <p:sp>
        <p:nvSpPr>
          <p:cNvPr id="10" name="文本框 9"/>
          <p:cNvSpPr txBox="1"/>
          <p:nvPr/>
        </p:nvSpPr>
        <p:spPr>
          <a:xfrm>
            <a:off x="3110230" y="2445385"/>
            <a:ext cx="41211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a </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9073515" y="3183255"/>
            <a:ext cx="1731645" cy="491490"/>
          </a:xfrm>
          <a:prstGeom prst="rect">
            <a:avLst/>
          </a:prstGeom>
          <a:noFill/>
        </p:spPr>
        <p:txBody>
          <a:bodyPr wrap="none" rtlCol="0" anchor="t">
            <a:spAutoFit/>
          </a:bodyPr>
          <a:lstStyle/>
          <a:p>
            <a:r>
              <a:rPr lang="en-US" sz="2600">
                <a:solidFill>
                  <a:srgbClr val="FF0000"/>
                </a:solidFill>
                <a:latin typeface="Times New Roman" panose="02020603050405020304" charset="0"/>
                <a:cs typeface="Times New Roman" panose="02020603050405020304" charset="0"/>
                <a:sym typeface="+mn-ea"/>
              </a:rPr>
              <a:t>established </a:t>
            </a:r>
            <a:endParaRPr lang="zh-CN" altLang="en-US"/>
          </a:p>
        </p:txBody>
      </p:sp>
      <p:sp>
        <p:nvSpPr>
          <p:cNvPr id="12" name="文本框 11"/>
          <p:cNvSpPr txBox="1"/>
          <p:nvPr/>
        </p:nvSpPr>
        <p:spPr>
          <a:xfrm>
            <a:off x="7259955" y="3949700"/>
            <a:ext cx="100774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calves</a:t>
            </a:r>
            <a:endParaRPr lang="zh-CN" altLang="en-US"/>
          </a:p>
        </p:txBody>
      </p:sp>
      <p:sp>
        <p:nvSpPr>
          <p:cNvPr id="13" name="文本框 12"/>
          <p:cNvSpPr txBox="1"/>
          <p:nvPr/>
        </p:nvSpPr>
        <p:spPr>
          <a:xfrm>
            <a:off x="4944110" y="4653280"/>
            <a:ext cx="138366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to ensure</a:t>
            </a:r>
            <a:endParaRPr lang="zh-CN" altLang="en-US"/>
          </a:p>
        </p:txBody>
      </p:sp>
      <p:sp>
        <p:nvSpPr>
          <p:cNvPr id="14" name="文本框 13"/>
          <p:cNvSpPr txBox="1"/>
          <p:nvPr/>
        </p:nvSpPr>
        <p:spPr>
          <a:xfrm>
            <a:off x="8995410" y="5061585"/>
            <a:ext cx="1584960"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assistance </a:t>
            </a:r>
            <a:endParaRPr lang="zh-CN" altLang="en-US"/>
          </a:p>
        </p:txBody>
      </p:sp>
      <p:sp>
        <p:nvSpPr>
          <p:cNvPr id="15" name="文本框 14"/>
          <p:cNvSpPr txBox="1"/>
          <p:nvPr/>
        </p:nvSpPr>
        <p:spPr>
          <a:xfrm>
            <a:off x="2251710" y="5819140"/>
            <a:ext cx="833755" cy="491490"/>
          </a:xfrm>
          <a:prstGeom prst="rect">
            <a:avLst/>
          </a:prstGeom>
          <a:noFill/>
        </p:spPr>
        <p:txBody>
          <a:bodyPr wrap="none" rtlCol="0" anchor="t">
            <a:spAutoFit/>
          </a:bodyPr>
          <a:lstStyle/>
          <a:p>
            <a:r>
              <a:rPr sz="2600">
                <a:solidFill>
                  <a:srgbClr val="FF0000"/>
                </a:solidFill>
                <a:latin typeface="Times New Roman" panose="02020603050405020304" charset="0"/>
                <a:cs typeface="Times New Roman" panose="02020603050405020304" charset="0"/>
                <a:sym typeface="+mn-ea"/>
              </a:rPr>
              <a:t>than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2" grpId="0"/>
      <p:bldP spid="2" grpId="1"/>
      <p:bldP spid="4" grpId="0"/>
      <p:bldP spid="4"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76275"/>
            <a:ext cx="12098655" cy="49568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periodically</a:t>
            </a:r>
            <a:r>
              <a:rPr lang="en-US" altLang="zh-CN" sz="2800">
                <a:latin typeface="Times New Roman" panose="02020603050405020304" charset="0"/>
                <a:ea typeface="华文中宋" panose="02010600040101010101" charset="-122"/>
                <a:cs typeface="Times New Roman" panose="02020603050405020304" charset="0"/>
                <a:sym typeface="+mn-ea"/>
              </a:rPr>
              <a:t>: at regular intervals of time </a:t>
            </a:r>
            <a:r>
              <a:rPr lang="zh-CN" altLang="zh-CN" sz="2800">
                <a:latin typeface="Times New Roman" panose="02020603050405020304" charset="0"/>
                <a:ea typeface="华文中宋" panose="02010600040101010101" charset="-122"/>
                <a:cs typeface="Times New Roman" panose="02020603050405020304" charset="0"/>
                <a:sym typeface="+mn-ea"/>
              </a:rPr>
              <a:t>定期地</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Meetings are held periodically to monitor progress on the case.        </a:t>
            </a:r>
            <a:r>
              <a:rPr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定期召开会议监控案件的进展情况。</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oversee</a:t>
            </a:r>
            <a:r>
              <a:rPr lang="en-US" altLang="zh-CN" sz="2800">
                <a:solidFill>
                  <a:schemeClr val="tx1"/>
                </a:solidFill>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watch sb/sth and make sure that a job or an activity is done correctly 监督；监视</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oversaw, overseen</a:t>
            </a:r>
            <a:r>
              <a:rPr lang="zh-CN" altLang="en-US" sz="2800">
                <a:latin typeface="Times New Roman" panose="02020603050405020304" charset="0"/>
                <a:ea typeface="华文中宋" panose="02010600040101010101" charset="-122"/>
                <a:cs typeface="Times New Roman" panose="02020603050405020304" charset="0"/>
              </a:rPr>
              <a:t>）</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As marketing manager, her job is to oversee all the company’s advertising.       </a:t>
            </a:r>
            <a:r>
              <a:rPr lang="en-US" altLang="zh-CN" sz="2800">
                <a:latin typeface="华文中宋" panose="02010600040101010101" charset="-122"/>
                <a:ea typeface="华文中宋" panose="02010600040101010101" charset="-122"/>
                <a:cs typeface="华文中宋" panose="02010600040101010101" charset="-122"/>
                <a:sym typeface="+mn-ea"/>
              </a:rPr>
              <a:t>作为营销经理，她的工作是负责公司所有的广告业务。 </a:t>
            </a:r>
            <a:endParaRPr lang="en-US" altLang="zh-CN" sz="2800">
              <a:latin typeface="华文中宋" panose="02010600040101010101" charset="-122"/>
              <a:ea typeface="华文中宋" panose="02010600040101010101" charset="-122"/>
              <a:cs typeface="华文中宋" panose="02010600040101010101" charset="-122"/>
              <a:sym typeface="+mn-ea"/>
            </a:endParaRPr>
          </a:p>
        </p:txBody>
      </p:sp>
      <p:sp>
        <p:nvSpPr>
          <p:cNvPr id="1048604" name="文本框 1"/>
          <p:cNvSpPr txBox="1"/>
          <p:nvPr/>
        </p:nvSpPr>
        <p:spPr>
          <a:xfrm>
            <a:off x="259715" y="21145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646045"/>
            <a:ext cx="679323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Mailing lists are updated periodically.</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7270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220460"/>
            <a:ext cx="1024953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A team leader was appointed to oversee the project.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14550"/>
            <a:ext cx="6760845" cy="521970"/>
          </a:xfrm>
          <a:prstGeom prst="rect">
            <a:avLst/>
          </a:prstGeom>
          <a:noFill/>
        </p:spPr>
        <p:txBody>
          <a:bodyPr wrap="square" rtlCol="0" anchor="t">
            <a:spAutoFit/>
          </a:bodyPr>
          <a:lstStyle/>
          <a:p>
            <a:r>
              <a:rPr lang="zh-CN" altLang="en-US" sz="2800">
                <a:ea typeface="华文中宋" panose="02010600040101010101" charset="-122"/>
              </a:rPr>
              <a:t>邮寄名单定期更新。</a:t>
            </a:r>
            <a:endParaRPr lang="zh-CN" altLang="en-US" sz="2800">
              <a:ea typeface="华文中宋" panose="02010600040101010101" charset="-122"/>
            </a:endParaRPr>
          </a:p>
        </p:txBody>
      </p:sp>
      <p:cxnSp>
        <p:nvCxnSpPr>
          <p:cNvPr id="3145728" name="直接连接符 8"/>
          <p:cNvCxnSpPr/>
          <p:nvPr/>
        </p:nvCxnSpPr>
        <p:spPr>
          <a:xfrm flipV="1">
            <a:off x="311150" y="3141980"/>
            <a:ext cx="585787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735445"/>
            <a:ext cx="7937500"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903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727065"/>
            <a:ext cx="698563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一个组长被</a:t>
            </a:r>
            <a:r>
              <a:rPr lang="zh-CN" altLang="en-US" sz="2800">
                <a:latin typeface="华文中宋" panose="02010600040101010101" charset="-122"/>
                <a:ea typeface="华文中宋" panose="02010600040101010101" charset="-122"/>
                <a:sym typeface="+mn-ea"/>
              </a:rPr>
              <a:t>指派</a:t>
            </a:r>
            <a:r>
              <a:rPr lang="zh-CN" altLang="en-US" sz="2800">
                <a:latin typeface="华文中宋" panose="02010600040101010101" charset="-122"/>
                <a:ea typeface="华文中宋" panose="02010600040101010101" charset="-122"/>
              </a:rPr>
              <a:t>来监督这个项目。</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blinds(horizontal)">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936750"/>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Apr </a:t>
            </a:r>
            <a:r>
              <a:rPr lang="en-US"/>
              <a:t>16th</a:t>
            </a:r>
            <a:r>
              <a:t>-</a:t>
            </a:r>
            <a:r>
              <a:rPr lang="en-US"/>
              <a:t>22nd</a:t>
            </a:r>
            <a:r>
              <a:t>,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64795" y="3764915"/>
            <a:ext cx="11800205" cy="25006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2115" y="383857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To maintain the herd’s health and genetic diversity, the bulls are changed out periodically, officials said. The lab also conducts genetic testing to ensure the herd shows no evidence of cattle gene mixing. </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78790" y="54279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273675"/>
            <a:ext cx="10439400" cy="829945"/>
          </a:xfrm>
          <a:prstGeom prst="rect">
            <a:avLst/>
          </a:prstGeom>
          <a:noFill/>
        </p:spPr>
        <p:txBody>
          <a:bodyPr wrap="square" rtlCol="0">
            <a:spAutoFit/>
          </a:bodyPr>
          <a:lstStyle/>
          <a:p>
            <a:pPr algn="l">
              <a:buClrTx/>
              <a:buSzTx/>
              <a:buFontTx/>
            </a:pPr>
            <a:r>
              <a:rPr sz="2400">
                <a:ea typeface="华文中宋" panose="02010600040101010101" charset="-122"/>
              </a:rPr>
              <a:t>官员们说，为了保持牛群的健康和基因多样性，公牛会定期更换。 该实验室还进行基因检测，以确保牛群没有出现基因混合的迹象。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08915" y="1017905"/>
            <a:ext cx="11856085" cy="237934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12115" y="1054735"/>
            <a:ext cx="1170876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Now, the lab maintains a herd of 32 bison on nearly 1,000 acres of reconstructed tallgrass prairie as part of a National Environmental Research Park at the site established by the U.S.Department of Energy.</a:t>
            </a:r>
            <a:endParaRPr lang="en-US" altLang="zh-CN" sz="2800">
              <a:latin typeface="Times New Roman" panose="02020603050405020304" charset="0"/>
              <a:cs typeface="Times New Roman" panose="02020603050405020304" charset="0"/>
              <a:sym typeface="+mn-ea"/>
            </a:endParaRPr>
          </a:p>
        </p:txBody>
      </p:sp>
      <p:sp>
        <p:nvSpPr>
          <p:cNvPr id="12" name="文本框 11"/>
          <p:cNvSpPr txBox="1"/>
          <p:nvPr/>
        </p:nvSpPr>
        <p:spPr>
          <a:xfrm>
            <a:off x="351155" y="25634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46530" y="2438400"/>
            <a:ext cx="107283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现在，该实验室在近1000英亩重建的高草草原上饲养着32头野牛，这片草原是美国能源部建立的国家环境研究公园的一部分。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36194"/>
            <a:ext cx="11497310" cy="101473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sz="3200">
                <a:latin typeface="+mj-lt"/>
                <a:cs typeface="+mj-lt"/>
              </a:rPr>
              <a:t>4</a:t>
            </a:r>
            <a:r>
              <a:rPr sz="3200">
                <a:latin typeface="+mj-lt"/>
                <a:cs typeface="+mj-lt"/>
              </a:rPr>
              <a:t>. A </a:t>
            </a:r>
            <a:r>
              <a:rPr lang="en-US" sz="3200">
                <a:latin typeface="+mj-lt"/>
                <a:cs typeface="+mj-lt"/>
              </a:rPr>
              <a:t>D</a:t>
            </a:r>
            <a:r>
              <a:rPr sz="3200">
                <a:latin typeface="+mj-lt"/>
                <a:cs typeface="+mj-lt"/>
              </a:rPr>
              <a:t>ay at the </a:t>
            </a:r>
            <a:r>
              <a:rPr lang="en-US" sz="3200">
                <a:latin typeface="+mj-lt"/>
                <a:cs typeface="+mj-lt"/>
              </a:rPr>
              <a:t>A</a:t>
            </a:r>
            <a:r>
              <a:rPr sz="3200">
                <a:latin typeface="+mj-lt"/>
                <a:cs typeface="+mj-lt"/>
              </a:rPr>
              <a:t>lternative </a:t>
            </a:r>
            <a:r>
              <a:rPr lang="en-US" sz="3200">
                <a:latin typeface="+mj-lt"/>
                <a:cs typeface="+mj-lt"/>
              </a:rPr>
              <a:t>O</a:t>
            </a:r>
            <a:r>
              <a:rPr sz="3200">
                <a:latin typeface="+mj-lt"/>
                <a:cs typeface="+mj-lt"/>
              </a:rPr>
              <a:t>ffice</a:t>
            </a:r>
            <a:r>
              <a:rPr>
                <a:latin typeface="+mj-lt"/>
                <a:cs typeface="+mj-lt"/>
              </a:rPr>
              <a:t> </a:t>
            </a:r>
            <a:endParaRPr>
              <a:latin typeface="+mj-lt"/>
              <a:cs typeface="+mj-lt"/>
            </a:endParaRPr>
          </a:p>
          <a:p>
            <a:pPr algn="ctr"/>
            <a:r>
              <a:t> </a:t>
            </a:r>
            <a:r>
              <a:rPr lang="zh-CN" altLang="en-US" sz="2800" b="1">
                <a:solidFill>
                  <a:schemeClr val="accent2"/>
                </a:solidFill>
                <a:latin typeface="微软雅黑" panose="020B0503020204020204" charset="-122"/>
                <a:ea typeface="微软雅黑" panose="020B0503020204020204" charset="-122"/>
                <a:cs typeface="Arial" panose="020B0604020202020204" pitchFamily="34" charset="0"/>
              </a:rPr>
              <a:t> 换一个地方工作 </a:t>
            </a:r>
            <a:endParaRPr lang="zh-CN" altLang="en-US" sz="28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479425" y="1052830"/>
            <a:ext cx="3484880" cy="2851785"/>
          </a:xfrm>
          <a:prstGeom prst="rect">
            <a:avLst/>
          </a:prstGeom>
          <a:noFill/>
          <a:ln>
            <a:noFill/>
          </a:ln>
        </p:spPr>
      </p:pic>
      <p:pic>
        <p:nvPicPr>
          <p:cNvPr id="3" name="图片 2"/>
          <p:cNvPicPr>
            <a:picLocks noChangeAspect="1"/>
          </p:cNvPicPr>
          <p:nvPr/>
        </p:nvPicPr>
        <p:blipFill>
          <a:blip r:embed="rId2"/>
          <a:stretch>
            <a:fillRect/>
          </a:stretch>
        </p:blipFill>
        <p:spPr>
          <a:xfrm>
            <a:off x="4530725" y="1772920"/>
            <a:ext cx="3447415" cy="2817495"/>
          </a:xfrm>
          <a:prstGeom prst="rect">
            <a:avLst/>
          </a:prstGeom>
          <a:noFill/>
          <a:ln>
            <a:noFill/>
          </a:ln>
        </p:spPr>
      </p:pic>
      <p:pic>
        <p:nvPicPr>
          <p:cNvPr id="5" name="图片 4"/>
          <p:cNvPicPr>
            <a:picLocks noChangeAspect="1"/>
          </p:cNvPicPr>
          <p:nvPr/>
        </p:nvPicPr>
        <p:blipFill>
          <a:blip r:embed="rId3"/>
          <a:stretch>
            <a:fillRect/>
          </a:stretch>
        </p:blipFill>
        <p:spPr>
          <a:xfrm>
            <a:off x="8544560" y="2637155"/>
            <a:ext cx="3170555" cy="2707005"/>
          </a:xfrm>
          <a:prstGeom prst="rect">
            <a:avLst/>
          </a:prstGeom>
          <a:noFill/>
          <a:ln>
            <a:noFill/>
          </a:ln>
        </p:spPr>
      </p:pic>
      <p:sp>
        <p:nvSpPr>
          <p:cNvPr id="8" name="文本框 7"/>
          <p:cNvSpPr txBox="1"/>
          <p:nvPr/>
        </p:nvSpPr>
        <p:spPr>
          <a:xfrm>
            <a:off x="643255" y="5733415"/>
            <a:ext cx="10841990" cy="829945"/>
          </a:xfrm>
          <a:prstGeom prst="rect">
            <a:avLst/>
          </a:prstGeom>
          <a:solidFill>
            <a:schemeClr val="bg2">
              <a:lumMod val="20000"/>
              <a:lumOff val="80000"/>
              <a:alpha val="56000"/>
            </a:schemeClr>
          </a:solidFill>
        </p:spPr>
        <p:txBody>
          <a:bodyPr wrap="square" rtlCol="0" anchor="t">
            <a:spAutoFit/>
          </a:bodyPr>
          <a:lstStyle/>
          <a:p>
            <a:pPr algn="ctr"/>
            <a:r>
              <a:rPr sz="2400">
                <a:latin typeface="Times New Roman" panose="02020603050405020304" charset="0"/>
                <a:cs typeface="Times New Roman" panose="02020603050405020304" charset="0"/>
              </a:rPr>
              <a:t>Forget working from home. Emma Jacobs tries working near home at Birch, a converted manor house in Hertfordshire that promises a place to ‘live, work and play’</a:t>
            </a:r>
            <a:r>
              <a:rPr lang="en-US" sz="2400">
                <a:latin typeface="Times New Roman" panose="02020603050405020304" charset="0"/>
                <a:cs typeface="Times New Roman" panose="02020603050405020304" charset="0"/>
              </a:rPr>
              <a:t>.</a:t>
            </a:r>
            <a:endParaRPr lang="en-US" sz="2400">
              <a:latin typeface="Times New Roman" panose="02020603050405020304" charset="0"/>
              <a:cs typeface="Times New Roman" panose="0202060305040502030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2026285" y="33020"/>
            <a:ext cx="8061325"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（《金融时报》2022年4月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16</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sz="2400" b="1" dirty="0">
                <a:solidFill>
                  <a:schemeClr val="accent2"/>
                </a:solidFill>
                <a:latin typeface="微软雅黑" panose="020B0503020204020204" charset="-122"/>
                <a:ea typeface="微软雅黑" panose="020B0503020204020204" charset="-122"/>
                <a:cs typeface="微软雅黑" panose="020B0503020204020204" charset="-122"/>
              </a:rPr>
              <a:t>Life&amp; Art 版面 P7</a:t>
            </a:r>
            <a:r>
              <a:rPr lang="en-US" sz="2400" b="1" dirty="0">
                <a:solidFill>
                  <a:schemeClr val="accent2"/>
                </a:solidFill>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635" y="548640"/>
            <a:ext cx="12139295" cy="6238875"/>
          </a:xfrm>
          <a:prstGeom prst="rect">
            <a:avLst/>
          </a:prstGeom>
          <a:ln w="12700">
            <a:miter lim="400000"/>
          </a:ln>
        </p:spPr>
        <p:txBody>
          <a:bodyPr wrap="square" lIns="45719" rIns="45719">
            <a:spAutoFit/>
          </a:bodyPr>
          <a:lstStyle/>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t>
            </a:r>
            <a:r>
              <a:rPr lang="en-US" sz="2600">
                <a:latin typeface="Times New Roman" panose="02020603050405020304" charset="0"/>
              </a:rPr>
              <a:t>  </a:t>
            </a:r>
            <a:r>
              <a:rPr>
                <a:latin typeface="Times New Roman" panose="02020603050405020304" charset="0"/>
              </a:rPr>
              <a:t>Lying on my large bed in a light room overlooking the lawns, I wondered if I </a:t>
            </a:r>
            <a:r>
              <a:rPr lang="en-US">
                <a:latin typeface="Times New Roman" panose="02020603050405020304" charset="0"/>
              </a:rPr>
              <a:t>___________ (</a:t>
            </a:r>
            <a:r>
              <a:rPr>
                <a:latin typeface="Times New Roman" panose="02020603050405020304" charset="0"/>
              </a:rPr>
              <a:t>arrive</a:t>
            </a:r>
            <a:r>
              <a:rPr lang="en-US">
                <a:latin typeface="Times New Roman" panose="02020603050405020304" charset="0"/>
              </a:rPr>
              <a:t>)</a:t>
            </a:r>
            <a:r>
              <a:rPr>
                <a:latin typeface="Times New Roman" panose="02020603050405020304" charset="0"/>
              </a:rPr>
              <a:t> at the future of work. I was alone at Birch, </a:t>
            </a:r>
            <a:r>
              <a:rPr lang="en-US">
                <a:latin typeface="Times New Roman" panose="02020603050405020304" charset="0"/>
              </a:rPr>
              <a:t>___ </a:t>
            </a:r>
            <a:r>
              <a:rPr>
                <a:latin typeface="Times New Roman" panose="02020603050405020304" charset="0"/>
              </a:rPr>
              <a:t>hotel occupying a Georgian manor in 55 acres of land on London’s northern fringe, desperate to </a:t>
            </a:r>
            <a:r>
              <a:rPr lang="en-US" altLang="zh-CN" sz="2800">
                <a:solidFill>
                  <a:srgbClr val="0000FF"/>
                </a:solidFill>
                <a:latin typeface="Times New Roman" panose="02020603050405020304" charset="0"/>
                <a:ea typeface="+mj-ea"/>
                <a:cs typeface="Times New Roman" panose="02020603050405020304" charset="0"/>
              </a:rPr>
              <a:t>replenish</a:t>
            </a:r>
            <a:r>
              <a:rPr>
                <a:latin typeface="Times New Roman" panose="02020603050405020304" charset="0"/>
              </a:rPr>
              <a:t> my energy after my family and I got Covid-19. </a:t>
            </a:r>
            <a:endParaRPr>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rPr>
              <a:t>      </a:t>
            </a:r>
            <a:r>
              <a:rPr>
                <a:latin typeface="Times New Roman" panose="02020603050405020304" charset="0"/>
              </a:rPr>
              <a:t>On its website, Birch </a:t>
            </a:r>
            <a:r>
              <a:rPr lang="en-US">
                <a:latin typeface="Times New Roman" panose="02020603050405020304" charset="0"/>
              </a:rPr>
              <a:t>_____ (</a:t>
            </a:r>
            <a:r>
              <a:rPr lang="en-US" altLang="zh-CN" sz="2800">
                <a:solidFill>
                  <a:srgbClr val="0000FF"/>
                </a:solidFill>
                <a:latin typeface="Times New Roman" panose="02020603050405020304" charset="0"/>
                <a:ea typeface="+mj-ea"/>
                <a:cs typeface="Times New Roman" panose="02020603050405020304" charset="0"/>
              </a:rPr>
              <a:t>bill</a:t>
            </a:r>
            <a:r>
              <a:rPr lang="en-US">
                <a:latin typeface="Times New Roman" panose="02020603050405020304" charset="0"/>
              </a:rPr>
              <a:t>)</a:t>
            </a:r>
            <a:r>
              <a:rPr>
                <a:latin typeface="Times New Roman" panose="02020603050405020304" charset="0"/>
              </a:rPr>
              <a:t> itself as a community of “interested, and interesting, people who live, work and play at Birch”. It is a bit work, a bit pleasure, a bit healthy, a bit gourmet. Kids can come to play in the games room, take part in a nature walk, watch a film </a:t>
            </a:r>
            <a:r>
              <a:rPr lang="en-US">
                <a:latin typeface="Times New Roman" panose="02020603050405020304" charset="0"/>
              </a:rPr>
              <a:t>____ </a:t>
            </a:r>
            <a:r>
              <a:rPr>
                <a:latin typeface="Times New Roman" panose="02020603050405020304" charset="0"/>
              </a:rPr>
              <a:t>deckchairs in the screening room or do an arts activity. </a:t>
            </a:r>
            <a:endParaRPr>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rPr>
              <a:t>       </a:t>
            </a:r>
            <a:r>
              <a:rPr>
                <a:latin typeface="Times New Roman" panose="02020603050405020304" charset="0"/>
              </a:rPr>
              <a:t>Their ambition is </a:t>
            </a:r>
            <a:r>
              <a:rPr lang="en-US">
                <a:latin typeface="Times New Roman" panose="02020603050405020304" charset="0"/>
              </a:rPr>
              <a:t>_________ (</a:t>
            </a:r>
            <a:r>
              <a:rPr>
                <a:latin typeface="Times New Roman" panose="02020603050405020304" charset="0"/>
              </a:rPr>
              <a:t>create</a:t>
            </a:r>
            <a:r>
              <a:rPr lang="en-US">
                <a:latin typeface="Times New Roman" panose="02020603050405020304" charset="0"/>
              </a:rPr>
              <a:t>)</a:t>
            </a:r>
            <a:r>
              <a:rPr>
                <a:latin typeface="Times New Roman" panose="02020603050405020304" charset="0"/>
              </a:rPr>
              <a:t> an informal and blended environment that allows people to work, alongside going to gym classes, socialising and </a:t>
            </a:r>
            <a:r>
              <a:rPr lang="en-US">
                <a:latin typeface="Times New Roman" panose="02020603050405020304" charset="0"/>
              </a:rPr>
              <a:t>_________ (</a:t>
            </a:r>
            <a:r>
              <a:rPr>
                <a:latin typeface="Times New Roman" panose="02020603050405020304" charset="0"/>
              </a:rPr>
              <a:t>meet</a:t>
            </a:r>
            <a:r>
              <a:rPr lang="en-US">
                <a:latin typeface="Times New Roman" panose="02020603050405020304" charset="0"/>
              </a:rPr>
              <a:t>)</a:t>
            </a:r>
            <a:r>
              <a:rPr>
                <a:latin typeface="Times New Roman" panose="02020603050405020304" charset="0"/>
              </a:rPr>
              <a:t> colleagues. Members seemed happy enough in co-working spaces that </a:t>
            </a:r>
            <a:r>
              <a:rPr lang="en-US">
                <a:latin typeface="Times New Roman" panose="02020603050405020304" charset="0"/>
              </a:rPr>
              <a:t>_____ (be)</a:t>
            </a:r>
            <a:r>
              <a:rPr>
                <a:latin typeface="Times New Roman" panose="02020603050405020304" charset="0"/>
              </a:rPr>
              <a:t> fun and relaxed. Yet here again it seemed that groups of </a:t>
            </a:r>
            <a:r>
              <a:rPr lang="en-US">
                <a:latin typeface="Times New Roman" panose="02020603050405020304" charset="0"/>
              </a:rPr>
              <a:t>___________ (</a:t>
            </a:r>
            <a:r>
              <a:rPr>
                <a:latin typeface="Times New Roman" panose="02020603050405020304" charset="0"/>
              </a:rPr>
              <a:t>colleague</a:t>
            </a:r>
            <a:r>
              <a:rPr lang="en-US">
                <a:latin typeface="Times New Roman" panose="02020603050405020304" charset="0"/>
              </a:rPr>
              <a:t>)</a:t>
            </a:r>
            <a:r>
              <a:rPr>
                <a:latin typeface="Times New Roman" panose="02020603050405020304" charset="0"/>
              </a:rPr>
              <a:t> kept breaking into peals of laughter, which gave me the sense that I was a bystander at a corporate awayday. </a:t>
            </a:r>
            <a:endParaRPr>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rPr>
              <a:t>       </a:t>
            </a:r>
            <a:r>
              <a:rPr>
                <a:latin typeface="Times New Roman" panose="02020603050405020304" charset="0"/>
              </a:rPr>
              <a:t>Here, it was quiet and, at last, I felt I’d got away. The owners have banned televisions from the rooms, </a:t>
            </a:r>
            <a:r>
              <a:rPr lang="en-US">
                <a:latin typeface="Times New Roman" panose="02020603050405020304" charset="0"/>
              </a:rPr>
              <a:t>____ </a:t>
            </a:r>
            <a:r>
              <a:rPr>
                <a:latin typeface="Times New Roman" panose="02020603050405020304" charset="0"/>
              </a:rPr>
              <a:t> they want guests to go out to </a:t>
            </a:r>
            <a:r>
              <a:rPr lang="en-US" altLang="zh-CN" sz="2800">
                <a:solidFill>
                  <a:srgbClr val="0000FF"/>
                </a:solidFill>
                <a:latin typeface="Times New Roman" panose="02020603050405020304" charset="0"/>
                <a:ea typeface="+mj-ea"/>
                <a:cs typeface="Times New Roman" panose="02020603050405020304" charset="0"/>
              </a:rPr>
              <a:t>converse</a:t>
            </a:r>
            <a:r>
              <a:rPr>
                <a:latin typeface="Times New Roman" panose="02020603050405020304" charset="0"/>
              </a:rPr>
              <a:t> and experience the various offerings. I was </a:t>
            </a:r>
            <a:r>
              <a:rPr lang="en-US">
                <a:latin typeface="Times New Roman" panose="02020603050405020304" charset="0"/>
              </a:rPr>
              <a:t>__________ (</a:t>
            </a:r>
            <a:r>
              <a:rPr>
                <a:latin typeface="Times New Roman" panose="02020603050405020304" charset="0"/>
              </a:rPr>
              <a:t>delight</a:t>
            </a:r>
            <a:r>
              <a:rPr lang="en-US">
                <a:latin typeface="Times New Roman" panose="02020603050405020304" charset="0"/>
              </a:rPr>
              <a:t>)</a:t>
            </a:r>
            <a:r>
              <a:rPr>
                <a:latin typeface="Times New Roman" panose="02020603050405020304" charset="0"/>
              </a:rPr>
              <a:t> to </a:t>
            </a:r>
            <a:r>
              <a:rPr lang="en-US" altLang="zh-CN" sz="2800">
                <a:solidFill>
                  <a:srgbClr val="0000FF"/>
                </a:solidFill>
                <a:latin typeface="Times New Roman" panose="02020603050405020304" charset="0"/>
                <a:ea typeface="+mj-ea"/>
                <a:cs typeface="Times New Roman" panose="02020603050405020304" charset="0"/>
              </a:rPr>
              <a:t>seal</a:t>
            </a:r>
            <a:r>
              <a:rPr>
                <a:latin typeface="Times New Roman" panose="02020603050405020304" charset="0"/>
              </a:rPr>
              <a:t> myself </a:t>
            </a:r>
            <a:r>
              <a:rPr lang="en-US" altLang="zh-CN" sz="2800">
                <a:solidFill>
                  <a:srgbClr val="0000FF"/>
                </a:solidFill>
                <a:latin typeface="Times New Roman" panose="02020603050405020304" charset="0"/>
                <a:ea typeface="+mj-ea"/>
                <a:cs typeface="Times New Roman" panose="02020603050405020304" charset="0"/>
              </a:rPr>
              <a:t>off</a:t>
            </a:r>
            <a:r>
              <a:rPr>
                <a:latin typeface="Times New Roman" panose="02020603050405020304" charset="0"/>
              </a:rPr>
              <a:t>.</a:t>
            </a:r>
            <a:endParaRPr>
              <a:latin typeface="Times New Roman" panose="02020603050405020304" charset="0"/>
            </a:endParaRPr>
          </a:p>
        </p:txBody>
      </p:sp>
      <p:sp>
        <p:nvSpPr>
          <p:cNvPr id="268" name="文本框 43"/>
          <p:cNvSpPr txBox="1"/>
          <p:nvPr/>
        </p:nvSpPr>
        <p:spPr>
          <a:xfrm>
            <a:off x="3719626" y="3069042"/>
            <a:ext cx="722607"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on</a:t>
            </a:r>
            <a:endParaRPr sz="2600"/>
          </a:p>
        </p:txBody>
      </p:sp>
      <p:sp>
        <p:nvSpPr>
          <p:cNvPr id="269" name="文本框 44"/>
          <p:cNvSpPr txBox="1"/>
          <p:nvPr/>
        </p:nvSpPr>
        <p:spPr>
          <a:xfrm>
            <a:off x="9192260" y="908685"/>
            <a:ext cx="459105" cy="491490"/>
          </a:xfrm>
          <a:prstGeom prst="rect">
            <a:avLst/>
          </a:prstGeom>
          <a:ln w="12700">
            <a:miter lim="400000"/>
          </a:ln>
        </p:spPr>
        <p:txBody>
          <a:bodyPr wrap="square"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a </a:t>
            </a:r>
            <a:endParaRPr sz="2600">
              <a:solidFill>
                <a:srgbClr val="FF2600"/>
              </a:solidFill>
            </a:endParaRPr>
          </a:p>
        </p:txBody>
      </p:sp>
      <p:sp>
        <p:nvSpPr>
          <p:cNvPr id="270" name="文本框 45"/>
          <p:cNvSpPr txBox="1"/>
          <p:nvPr/>
        </p:nvSpPr>
        <p:spPr>
          <a:xfrm>
            <a:off x="3648075" y="1988820"/>
            <a:ext cx="2002155" cy="491490"/>
          </a:xfrm>
          <a:prstGeom prst="rect">
            <a:avLst/>
          </a:prstGeom>
          <a:ln w="12700">
            <a:miter lim="400000"/>
          </a:ln>
        </p:spPr>
        <p:txBody>
          <a:bodyPr wrap="square"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bills</a:t>
            </a:r>
            <a:endParaRPr sz="2600">
              <a:solidFill>
                <a:srgbClr val="FF2600"/>
              </a:solidFill>
            </a:endParaRPr>
          </a:p>
        </p:txBody>
      </p:sp>
      <p:sp>
        <p:nvSpPr>
          <p:cNvPr id="271" name="文本框 46"/>
          <p:cNvSpPr txBox="1"/>
          <p:nvPr/>
        </p:nvSpPr>
        <p:spPr>
          <a:xfrm>
            <a:off x="3215389" y="3429028"/>
            <a:ext cx="1896111"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to create</a:t>
            </a:r>
            <a:endParaRPr sz="2600">
              <a:latin typeface="Times New Roman" panose="02020603050405020304" charset="0"/>
              <a:sym typeface="+mn-ea"/>
            </a:endParaRPr>
          </a:p>
        </p:txBody>
      </p:sp>
      <p:sp>
        <p:nvSpPr>
          <p:cNvPr id="272" name="文本框 47"/>
          <p:cNvSpPr txBox="1"/>
          <p:nvPr/>
        </p:nvSpPr>
        <p:spPr>
          <a:xfrm>
            <a:off x="10819551" y="4148909"/>
            <a:ext cx="189611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were</a:t>
            </a:r>
            <a:endParaRPr sz="2600"/>
          </a:p>
        </p:txBody>
      </p:sp>
      <p:sp>
        <p:nvSpPr>
          <p:cNvPr id="273" name="文本框 50"/>
          <p:cNvSpPr txBox="1"/>
          <p:nvPr/>
        </p:nvSpPr>
        <p:spPr>
          <a:xfrm>
            <a:off x="9984740" y="3716655"/>
            <a:ext cx="1408430" cy="491490"/>
          </a:xfrm>
          <a:prstGeom prst="rect">
            <a:avLst/>
          </a:prstGeom>
          <a:ln w="12700">
            <a:miter lim="400000"/>
          </a:ln>
        </p:spPr>
        <p:txBody>
          <a:bodyPr wrap="square"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600">
                <a:latin typeface="Times New Roman" panose="02020603050405020304" charset="0"/>
                <a:sym typeface="+mn-ea"/>
              </a:rPr>
              <a:t>meeting</a:t>
            </a:r>
            <a:endParaRPr lang="en-US" sz="2600">
              <a:latin typeface="Times New Roman" panose="02020603050405020304" charset="0"/>
              <a:sym typeface="+mn-ea"/>
            </a:endParaRPr>
          </a:p>
        </p:txBody>
      </p:sp>
      <p:sp>
        <p:nvSpPr>
          <p:cNvPr id="274" name="文本框 52"/>
          <p:cNvSpPr txBox="1"/>
          <p:nvPr/>
        </p:nvSpPr>
        <p:spPr>
          <a:xfrm>
            <a:off x="8616373" y="4437617"/>
            <a:ext cx="2083353"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colleagues</a:t>
            </a:r>
            <a:endParaRPr sz="2600">
              <a:solidFill>
                <a:srgbClr val="FF2600"/>
              </a:solidFill>
            </a:endParaRPr>
          </a:p>
        </p:txBody>
      </p:sp>
      <p:sp>
        <p:nvSpPr>
          <p:cNvPr id="275" name="assessment"/>
          <p:cNvSpPr txBox="1"/>
          <p:nvPr/>
        </p:nvSpPr>
        <p:spPr>
          <a:xfrm>
            <a:off x="5591810" y="6309360"/>
            <a:ext cx="1446530"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delighted</a:t>
            </a:r>
            <a:endParaRPr sz="2600">
              <a:solidFill>
                <a:srgbClr val="FF2600"/>
              </a:solidFill>
            </a:endParaRPr>
          </a:p>
        </p:txBody>
      </p:sp>
      <p:sp>
        <p:nvSpPr>
          <p:cNvPr id="276" name="文本框 49"/>
          <p:cNvSpPr txBox="1"/>
          <p:nvPr/>
        </p:nvSpPr>
        <p:spPr>
          <a:xfrm>
            <a:off x="191135" y="908685"/>
            <a:ext cx="1809115" cy="491490"/>
          </a:xfrm>
          <a:prstGeom prst="rect">
            <a:avLst/>
          </a:prstGeom>
          <a:ln w="12700">
            <a:miter lim="400000"/>
          </a:ln>
        </p:spPr>
        <p:txBody>
          <a:bodyPr wrap="square" lIns="45719" rIns="45719">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sym typeface="+mn-ea"/>
              </a:rPr>
              <a:t>had arrived</a:t>
            </a:r>
            <a:endParaRPr>
              <a:latin typeface="Times New Roman" panose="02020603050405020304" charset="0"/>
              <a:sym typeface="+mn-ea"/>
            </a:endParaRPr>
          </a:p>
        </p:txBody>
      </p:sp>
      <p:sp>
        <p:nvSpPr>
          <p:cNvPr id="277" name="how"/>
          <p:cNvSpPr txBox="1"/>
          <p:nvPr/>
        </p:nvSpPr>
        <p:spPr>
          <a:xfrm>
            <a:off x="4079875" y="5949315"/>
            <a:ext cx="434975"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as</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76"/>
                                        </p:tgtEl>
                                        <p:attrNameLst>
                                          <p:attrName>style.visibility</p:attrName>
                                        </p:attrNameLst>
                                      </p:cBhvr>
                                      <p:to>
                                        <p:strVal val="visible"/>
                                      </p:to>
                                    </p:set>
                                    <p:animEffect transition="in" filter="blinds(horizontal)">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69"/>
                                        </p:tgtEl>
                                        <p:attrNameLst>
                                          <p:attrName>style.visibility</p:attrName>
                                        </p:attrNameLst>
                                      </p:cBhvr>
                                      <p:to>
                                        <p:strVal val="visible"/>
                                      </p:to>
                                    </p:set>
                                    <p:animEffect transition="in" filter="blinds(horizontal)">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childTnLst>
                                    <p:set>
                                      <p:cBhvr>
                                        <p:cTn id="16" dur="indefinite" fill="hold"/>
                                        <p:tgtEl>
                                          <p:spTgt spid="270"/>
                                        </p:tgtEl>
                                        <p:attrNameLst>
                                          <p:attrName>style.visibility</p:attrName>
                                        </p:attrNameLst>
                                      </p:cBhvr>
                                      <p:to>
                                        <p:strVal val="visible"/>
                                      </p:to>
                                    </p:set>
                                    <p:animEffect transition="in" filter="blinds(horizontal)">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childTnLst>
                                    <p:set>
                                      <p:cBhvr>
                                        <p:cTn id="21" dur="indefinite" fill="hold"/>
                                        <p:tgtEl>
                                          <p:spTgt spid="268"/>
                                        </p:tgtEl>
                                        <p:attrNameLst>
                                          <p:attrName>style.visibility</p:attrName>
                                        </p:attrNameLst>
                                      </p:cBhvr>
                                      <p:to>
                                        <p:strVal val="visible"/>
                                      </p:to>
                                    </p:set>
                                    <p:animEffect transition="in" filter="blinds(horizontal)">
                                      <p:cBhvr>
                                        <p:cTn id="22" dur="5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childTnLst>
                                    <p:set>
                                      <p:cBhvr>
                                        <p:cTn id="26" dur="indefinite" fill="hold"/>
                                        <p:tgtEl>
                                          <p:spTgt spid="271"/>
                                        </p:tgtEl>
                                        <p:attrNameLst>
                                          <p:attrName>style.visibility</p:attrName>
                                        </p:attrNameLst>
                                      </p:cBhvr>
                                      <p:to>
                                        <p:strVal val="visible"/>
                                      </p:to>
                                    </p:set>
                                    <p:animEffect transition="in" filter="blinds(horizontal)">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childTnLst>
                                    <p:set>
                                      <p:cBhvr>
                                        <p:cTn id="31" dur="indefinite" fill="hold"/>
                                        <p:tgtEl>
                                          <p:spTgt spid="273"/>
                                        </p:tgtEl>
                                        <p:attrNameLst>
                                          <p:attrName>style.visibility</p:attrName>
                                        </p:attrNameLst>
                                      </p:cBhvr>
                                      <p:to>
                                        <p:strVal val="visible"/>
                                      </p:to>
                                    </p:set>
                                    <p:animEffect transition="in" filter="blinds(horizontal)">
                                      <p:cBhvr>
                                        <p:cTn id="32" dur="500"/>
                                        <p:tgtEl>
                                          <p:spTgt spid="27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childTnLst>
                                    <p:set>
                                      <p:cBhvr>
                                        <p:cTn id="36" dur="indefinite" fill="hold"/>
                                        <p:tgtEl>
                                          <p:spTgt spid="272"/>
                                        </p:tgtEl>
                                        <p:attrNameLst>
                                          <p:attrName>style.visibility</p:attrName>
                                        </p:attrNameLst>
                                      </p:cBhvr>
                                      <p:to>
                                        <p:strVal val="visible"/>
                                      </p:to>
                                    </p:set>
                                    <p:animEffect transition="in" filter="blinds(horizontal)">
                                      <p:cBhvr>
                                        <p:cTn id="37" dur="5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childTnLst>
                                    <p:set>
                                      <p:cBhvr>
                                        <p:cTn id="41" dur="indefinite" fill="hold"/>
                                        <p:tgtEl>
                                          <p:spTgt spid="274"/>
                                        </p:tgtEl>
                                        <p:attrNameLst>
                                          <p:attrName>style.visibility</p:attrName>
                                        </p:attrNameLst>
                                      </p:cBhvr>
                                      <p:to>
                                        <p:strVal val="visible"/>
                                      </p:to>
                                    </p:set>
                                    <p:animEffect transition="in" filter="blinds(horizontal)">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indefinite" fill="hold"/>
                                        <p:tgtEl>
                                          <p:spTgt spid="277"/>
                                        </p:tgtEl>
                                        <p:attrNameLst>
                                          <p:attrName>style.visibility</p:attrName>
                                        </p:attrNameLst>
                                      </p:cBhvr>
                                      <p:to>
                                        <p:strVal val="visible"/>
                                      </p:to>
                                    </p:set>
                                    <p:animEffect transition="in" filter="blinds(horizontal)">
                                      <p:cBhvr>
                                        <p:cTn id="47" dur="10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275"/>
                                        </p:tgtEl>
                                        <p:attrNameLst>
                                          <p:attrName>style.visibility</p:attrName>
                                        </p:attrNameLst>
                                      </p:cBhvr>
                                      <p:to>
                                        <p:strVal val="visible"/>
                                      </p:to>
                                    </p:set>
                                    <p:animEffect transition="in" filter="blinds(horizontal)">
                                      <p:cBhvr>
                                        <p:cTn id="5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4" animBg="1" advAuto="0"/>
      <p:bldP spid="269" grpId="2" animBg="1" advAuto="0"/>
      <p:bldP spid="270" grpId="3" animBg="1" advAuto="0"/>
      <p:bldP spid="271" grpId="5" animBg="1" advAuto="0"/>
      <p:bldP spid="272" grpId="7" animBg="1" advAuto="0"/>
      <p:bldP spid="273" grpId="6" animBg="1" advAuto="0"/>
      <p:bldP spid="274" grpId="8" animBg="1" advAuto="0"/>
      <p:bldP spid="275" grpId="10" animBg="1" advAuto="0"/>
      <p:bldP spid="276" grpId="1" animBg="1" advAuto="0"/>
      <p:bldP spid="277" grpId="9"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replenish</a:t>
            </a:r>
            <a:r>
              <a:rPr lang="en-US" altLang="zh-CN" sz="2800">
                <a:latin typeface="Times New Roman" panose="02020603050405020304" charset="0"/>
                <a:ea typeface="华文中宋" panose="02010600040101010101" charset="-122"/>
                <a:cs typeface="Times New Roman" panose="02020603050405020304" charset="0"/>
                <a:sym typeface="+mn-ea"/>
              </a:rPr>
              <a:t>: to make sth full again by replacing what has been used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补充；重新装满</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Three hundred thousand tons of cereals are needed to replenish stocks.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需要30万吨谷物才能重新装满仓库。</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0000FF"/>
                </a:solidFill>
                <a:latin typeface="Times New Roman" panose="02020603050405020304" charset="0"/>
                <a:cs typeface="Times New Roman" panose="02020603050405020304" charset="0"/>
                <a:sym typeface="+mn-ea"/>
              </a:rPr>
              <a:t>bill</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advertise or promote sth</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宣传</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She was billed to play the Wicked Queen in “Snow White”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rPr>
              <a:t>她已被宣布将出演《白雪公主》里狠毒的王后。</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47625" y="5878830"/>
            <a:ext cx="8826500" cy="553085"/>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They bill it as California</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most exciting museum</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50720" y="2564130"/>
            <a:ext cx="7552690"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让我再给您斟满</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91135" y="3573145"/>
            <a:ext cx="5040630" cy="412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381750"/>
            <a:ext cx="721487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0459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325745"/>
            <a:ext cx="8521065" cy="521970"/>
          </a:xfrm>
          <a:prstGeom prst="rect">
            <a:avLst/>
          </a:prstGeom>
          <a:noFill/>
        </p:spPr>
        <p:txBody>
          <a:bodyPr wrap="square" rtlCol="0" anchor="t">
            <a:spAutoFit/>
          </a:bodyPr>
          <a:lstStyle/>
          <a:p>
            <a:pPr algn="l"/>
            <a:r>
              <a:rPr lang="zh-CN" altLang="en-US" sz="2800">
                <a:ea typeface="华文中宋" panose="02010600040101010101" charset="-122"/>
                <a:sym typeface="+mn-ea"/>
              </a:rPr>
              <a:t>他们把这宣传为加利福尼亚最令人激动的博物馆。</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135" y="256413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63525" y="3138805"/>
            <a:ext cx="515874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Allow me to replenish your glass</a:t>
            </a:r>
            <a:r>
              <a:t>.</a:t>
            </a:r>
          </a:p>
        </p:txBody>
      </p:sp>
      <p:sp>
        <p:nvSpPr>
          <p:cNvPr id="5" name="文本框 4"/>
          <p:cNvSpPr txBox="1"/>
          <p:nvPr/>
        </p:nvSpPr>
        <p:spPr>
          <a:xfrm>
            <a:off x="119380" y="5374005"/>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1739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converse</a:t>
            </a:r>
            <a:r>
              <a:rPr lang="en-US" altLang="zh-CN" sz="2800">
                <a:latin typeface="Times New Roman" panose="02020603050405020304" charset="0"/>
                <a:ea typeface="华文中宋" panose="02010600040101010101" charset="-122"/>
                <a:cs typeface="Times New Roman" panose="02020603050405020304" charset="0"/>
                <a:sym typeface="+mn-ea"/>
              </a:rPr>
              <a:t>: to have a conversation with sb     </a:t>
            </a:r>
            <a:r>
              <a:rPr sz="2800">
                <a:latin typeface="华文中宋" panose="02010600040101010101" charset="-122"/>
                <a:ea typeface="华文中宋" panose="02010600040101010101" charset="-122"/>
                <a:cs typeface="华文中宋" panose="02010600040101010101" charset="-122"/>
                <a:sym typeface="+mn-ea"/>
              </a:rPr>
              <a:t>交谈；谈话</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child, feeling free and comfortable, started to converse with Peter.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孩子感到自由自在，很舒服，开始和彼得交谈</a:t>
            </a:r>
            <a:r>
              <a:rPr lang="zh-CN" altLang="en-US" sz="2800">
                <a:ea typeface="华文中宋" panose="02010600040101010101" charset="-122"/>
                <a:sym typeface="+mn-ea"/>
              </a:rPr>
              <a:t>。</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seal off </a:t>
            </a:r>
            <a:r>
              <a:rPr lang="en-US" altLang="zh-CN" sz="2800"/>
              <a:t>:</a:t>
            </a:r>
            <a:r>
              <a:rPr lang="en-US" sz="2800">
                <a:latin typeface="Times New Roman" panose="02020603050405020304" charset="0"/>
                <a:ea typeface="华文中宋" panose="02010600040101010101" charset="-122"/>
                <a:cs typeface="Times New Roman" panose="02020603050405020304" charset="0"/>
              </a:rPr>
              <a:t> to close tightly or surround something or someplace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sz="2800">
                <a:latin typeface="Times New Roman" panose="02020603050405020304" charset="0"/>
                <a:ea typeface="华文中宋" panose="02010600040101010101" charset="-122"/>
                <a:cs typeface="Times New Roman" panose="02020603050405020304" charset="0"/>
              </a:rPr>
              <a:t>封闭；把……封锁起来</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Freezing rain can seal off your car and lock you inside.</a:t>
            </a:r>
            <a:r>
              <a:rPr lang="en-US" altLang="zh-CN" sz="2800">
                <a:ea typeface="华文中宋" panose="02010600040101010101" charset="-122"/>
                <a:sym typeface="+mn-ea"/>
              </a:rPr>
              <a:t>       </a:t>
            </a:r>
            <a:endParaRPr lang="en-US" altLang="zh-CN"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冻雨会困住你的车，把你锁在车里。    </a:t>
            </a:r>
            <a:endParaRPr lang="zh-CN" altLang="en-US" sz="2800">
              <a:ea typeface="华文中宋" panose="02010600040101010101" charset="-122"/>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119380" y="5975350"/>
            <a:ext cx="564705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city should seal off those tunnels.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9450" y="2060575"/>
            <a:ext cx="9232265"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mn-ea"/>
              </a:rPr>
              <a:t>两位聋哑演员只靠打手势语交谈</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201930" y="3068955"/>
            <a:ext cx="6830060"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86690" y="6453505"/>
            <a:ext cx="554926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018665"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20240" y="5374005"/>
            <a:ext cx="9291320" cy="521970"/>
          </a:xfrm>
          <a:prstGeom prst="rect">
            <a:avLst/>
          </a:prstGeom>
          <a:noFill/>
        </p:spPr>
        <p:txBody>
          <a:bodyPr wrap="square" rtlCol="0" anchor="t">
            <a:spAutoFit/>
          </a:bodyPr>
          <a:lstStyle/>
          <a:p>
            <a:pPr algn="l"/>
            <a:r>
              <a:rPr sz="2800">
                <a:latin typeface="华文中宋" panose="02010600040101010101" charset="-122"/>
                <a:ea typeface="华文中宋" panose="02010600040101010101" charset="-122"/>
                <a:cs typeface="华文中宋" panose="02010600040101010101" charset="-122"/>
              </a:rPr>
              <a:t>这个城市应该封闭那些隧道。</a:t>
            </a:r>
            <a:endParaRPr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201930" y="2060575"/>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201930" y="2582545"/>
            <a:ext cx="6871970"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The two deaf actors converse solely in signing</a:t>
            </a:r>
            <a:r>
              <a:t>.</a:t>
            </a:r>
          </a:p>
        </p:txBody>
      </p:sp>
      <p:sp>
        <p:nvSpPr>
          <p:cNvPr id="5" name="文本框 4"/>
          <p:cNvSpPr txBox="1"/>
          <p:nvPr/>
        </p:nvSpPr>
        <p:spPr>
          <a:xfrm>
            <a:off x="186690" y="5374005"/>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407669" y="3789044"/>
            <a:ext cx="11468101" cy="1383665"/>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t>Their ambition is to create an informal and blended environment that allows people to work, alongside going to gym classes, socialising and meeting colleagues.</a:t>
            </a:r>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791209"/>
            <a:ext cx="11856085" cy="2228851"/>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99414" y="831214"/>
            <a:ext cx="11579226" cy="1383665"/>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t>I was alone at Birch, a hotel occupying a Georgian manor in 55 acres of land on London’s northern fringe, desperate to replenish my energy after my family and I got Covid-19.</a:t>
            </a:r>
          </a:p>
        </p:txBody>
      </p:sp>
      <p:sp>
        <p:nvSpPr>
          <p:cNvPr id="294" name="文本框 11"/>
          <p:cNvSpPr txBox="1"/>
          <p:nvPr/>
        </p:nvSpPr>
        <p:spPr>
          <a:xfrm>
            <a:off x="360044" y="226631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20494" y="2188210"/>
            <a:ext cx="10487026" cy="76962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我独自一人在伯奇酒店(Birch)，这是一家位于伦敦北部边缘55英亩土地上的格鲁吉亚庄园，在我和家人感染了</a:t>
            </a:r>
            <a:r>
              <a:rPr lang="zh-CN"/>
              <a:t>新冠</a:t>
            </a:r>
            <a:r>
              <a:t>后，我迫切地想补充能量。</a:t>
            </a:r>
            <a:r>
              <a:rPr sz="2500"/>
              <a:t>  </a:t>
            </a:r>
            <a:endParaRPr sz="2500"/>
          </a:p>
        </p:txBody>
      </p:sp>
      <p:sp>
        <p:nvSpPr>
          <p:cNvPr id="296" name="文本框 1"/>
          <p:cNvSpPr txBox="1"/>
          <p:nvPr/>
        </p:nvSpPr>
        <p:spPr>
          <a:xfrm>
            <a:off x="360045" y="5445125"/>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73355" y="3707765"/>
            <a:ext cx="11856085" cy="266255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415415" y="5372735"/>
            <a:ext cx="10325735" cy="75565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他们的目标是创造一个非正式的、混合的环境，让人们在工作的同时可以去健身房、社交和会见同事。</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8"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文本框 4"/>
          <p:cNvSpPr txBox="1"/>
          <p:nvPr/>
        </p:nvSpPr>
        <p:spPr>
          <a:xfrm>
            <a:off x="1110615" y="188595"/>
            <a:ext cx="10556240" cy="82994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5. </a:t>
            </a:r>
            <a:r>
              <a:rPr lang="en-US"/>
              <a:t>ClickView</a:t>
            </a:r>
            <a:r>
              <a:t>听写填空</a:t>
            </a:r>
            <a:r>
              <a:rPr lang="en-US"/>
              <a:t>  </a:t>
            </a:r>
            <a:r>
              <a:rPr lang="zh-CN" altLang="en-US"/>
              <a:t>复活节起源</a:t>
            </a:r>
            <a:r>
              <a:rPr lang="en-US" altLang="zh-CN"/>
              <a:t>  What are the origins of Easter?</a:t>
            </a:r>
            <a:br>
              <a:rPr lang="en-US" altLang="zh-CN"/>
            </a:br>
            <a:endParaRPr lang="en-US" altLang="zh-CN"/>
          </a:p>
        </p:txBody>
      </p:sp>
      <p:pic>
        <p:nvPicPr>
          <p:cNvPr id="2" name="Easter">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907642" y="709308"/>
            <a:ext cx="10110201" cy="5686988"/>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9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544818"/>
            <a:ext cx="12180576" cy="6122670"/>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One Friday, about two thousand years ago, a man named Jesus, who Christians believe is </a:t>
            </a:r>
            <a:r>
              <a:rPr lang="en-US" sz="2800">
                <a:latin typeface="Times New Roman" panose="02020603050405020304" charset="0"/>
                <a:cs typeface="Times New Roman" panose="02020603050405020304" charset="0"/>
              </a:rPr>
              <a:t>_____________</a:t>
            </a:r>
            <a:r>
              <a:rPr sz="2800">
                <a:latin typeface="Times New Roman" panose="02020603050405020304" charset="0"/>
                <a:cs typeface="Times New Roman" panose="02020603050405020304" charset="0"/>
              </a:rPr>
              <a:t>, was crucified by the Romans. After he died, he was buried in a tomb which </a:t>
            </a:r>
            <a:r>
              <a:rPr lang="en-US" sz="2800">
                <a:latin typeface="Times New Roman" panose="02020603050405020304" charset="0"/>
                <a:cs typeface="Times New Roman" panose="02020603050405020304" charset="0"/>
              </a:rPr>
              <a:t>________________________</a:t>
            </a:r>
            <a:r>
              <a:rPr sz="2800">
                <a:latin typeface="Times New Roman" panose="02020603050405020304" charset="0"/>
                <a:cs typeface="Times New Roman" panose="02020603050405020304" charset="0"/>
              </a:rPr>
              <a:t>. When his family and friends went to visit the tomb on Sunday morning, the giant rock had moved and an angel told them that Jesus </a:t>
            </a:r>
            <a:r>
              <a:rPr lang="en-US" sz="2800">
                <a:latin typeface="Times New Roman" panose="02020603050405020304" charset="0"/>
                <a:cs typeface="Times New Roman" panose="02020603050405020304" charset="0"/>
              </a:rPr>
              <a:t>___________________</a:t>
            </a:r>
            <a:r>
              <a:rPr sz="2800">
                <a:latin typeface="Times New Roman" panose="02020603050405020304" charset="0"/>
                <a:cs typeface="Times New Roman" panose="02020603050405020304" charset="0"/>
              </a:rPr>
              <a:t>. Because he had </a:t>
            </a:r>
            <a:r>
              <a:rPr lang="en-US" sz="2800">
                <a:latin typeface="Times New Roman" panose="02020603050405020304" charset="0"/>
                <a:cs typeface="Times New Roman" panose="02020603050405020304" charset="0"/>
              </a:rPr>
              <a:t>________________</a:t>
            </a:r>
            <a:r>
              <a:rPr sz="2800">
                <a:latin typeface="Times New Roman" panose="02020603050405020304" charset="0"/>
                <a:cs typeface="Times New Roman" panose="02020603050405020304" charset="0"/>
              </a:rPr>
              <a:t>. Have you heard this story before?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the story of Easter.</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Easter is the most important </a:t>
            </a:r>
            <a:r>
              <a:rPr lang="en-US" sz="2800">
                <a:latin typeface="Times New Roman" panose="02020603050405020304" charset="0"/>
                <a:cs typeface="Times New Roman" panose="02020603050405020304" charset="0"/>
              </a:rPr>
              <a:t>______________</a:t>
            </a:r>
            <a:r>
              <a:rPr sz="2800">
                <a:latin typeface="Times New Roman" panose="02020603050405020304" charset="0"/>
                <a:cs typeface="Times New Roman" panose="02020603050405020304" charset="0"/>
              </a:rPr>
              <a:t> celebrated by Christians.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most holidays, Easter doesn</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t have </a:t>
            </a:r>
            <a:r>
              <a:rPr lang="en-US" sz="2800">
                <a:latin typeface="Times New Roman" panose="02020603050405020304" charset="0"/>
                <a:cs typeface="Times New Roman" panose="02020603050405020304" charset="0"/>
              </a:rPr>
              <a:t>_________</a:t>
            </a:r>
            <a:r>
              <a:rPr sz="2800">
                <a:latin typeface="Times New Roman" panose="02020603050405020304" charset="0"/>
                <a:cs typeface="Times New Roman" panose="02020603050405020304" charset="0"/>
              </a:rPr>
              <a:t> in any calendar and changes every year. But it always happens on a Sunday between March 22nd and April 25th.</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Okay, so what exactly is Easter? Easter is </a:t>
            </a:r>
            <a:r>
              <a:rPr lang="en-US" sz="2800">
                <a:latin typeface="Times New Roman" panose="02020603050405020304" charset="0"/>
                <a:cs typeface="Times New Roman" panose="02020603050405020304" charset="0"/>
              </a:rPr>
              <a:t>____________ </a:t>
            </a:r>
            <a:r>
              <a:rPr sz="2800">
                <a:latin typeface="Times New Roman" panose="02020603050405020304" charset="0"/>
                <a:cs typeface="Times New Roman" panose="02020603050405020304" charset="0"/>
              </a:rPr>
              <a:t>by some very important days. First, there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Holy Week. The seven-day period that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Easter Sunday. During this week, Christians </a:t>
            </a:r>
            <a:r>
              <a:rPr lang="en-US" sz="2800">
                <a:latin typeface="Times New Roman" panose="02020603050405020304" charset="0"/>
                <a:cs typeface="Times New Roman" panose="02020603050405020304" charset="0"/>
              </a:rPr>
              <a:t>________ </a:t>
            </a:r>
            <a:r>
              <a:rPr sz="2800">
                <a:latin typeface="Times New Roman" panose="02020603050405020304" charset="0"/>
                <a:cs typeface="Times New Roman" panose="02020603050405020304" charset="0"/>
              </a:rPr>
              <a:t>Jesus</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life in different ways. The day that Jesus was crucified and buried in the tomb is part of Holy Week and is called Good Friday.</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90754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1</a:t>
            </a:r>
            <a:endParaRPr lang="en-US"/>
          </a:p>
        </p:txBody>
      </p:sp>
      <p:sp>
        <p:nvSpPr>
          <p:cNvPr id="23" name="文本框 22"/>
          <p:cNvSpPr txBox="1"/>
          <p:nvPr/>
        </p:nvSpPr>
        <p:spPr>
          <a:xfrm>
            <a:off x="3503930" y="1412875"/>
            <a:ext cx="46437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was sealed with a giant rock</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1605280" y="1052830"/>
            <a:ext cx="26174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the son of God</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4655185" y="3141345"/>
            <a:ext cx="44602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religious holiday</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6" name="文本框 25"/>
          <p:cNvSpPr txBox="1"/>
          <p:nvPr/>
        </p:nvSpPr>
        <p:spPr>
          <a:xfrm>
            <a:off x="8903970" y="2277110"/>
            <a:ext cx="30524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risen from the dead</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3070860" y="2277110"/>
            <a:ext cx="36709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wasn</a:t>
            </a:r>
            <a:r>
              <a:rPr lang="en-US" sz="2800">
                <a:solidFill>
                  <a:srgbClr val="FF0000"/>
                </a:solidFill>
                <a:latin typeface="Times New Roman" panose="02020603050405020304" charset="0"/>
                <a:cs typeface="Times New Roman" panose="02020603050405020304" charset="0"/>
                <a:sym typeface="+mn-ea"/>
              </a:rPr>
              <a:t>’</a:t>
            </a:r>
            <a:r>
              <a:rPr sz="2800">
                <a:solidFill>
                  <a:srgbClr val="FF0000"/>
                </a:solidFill>
                <a:latin typeface="Times New Roman" panose="02020603050405020304" charset="0"/>
                <a:cs typeface="Times New Roman" panose="02020603050405020304" charset="0"/>
                <a:sym typeface="+mn-ea"/>
              </a:rPr>
              <a:t>t there anymore</a:t>
            </a:r>
            <a:endParaRPr kumimoji="0" lang="zh-CN" altLang="en-US" sz="28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28" name="文本框 27"/>
          <p:cNvSpPr txBox="1"/>
          <p:nvPr/>
        </p:nvSpPr>
        <p:spPr>
          <a:xfrm>
            <a:off x="8471535" y="4846955"/>
            <a:ext cx="17856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leads up to</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6599555" y="4451350"/>
            <a:ext cx="26174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characterized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10848975" y="3212465"/>
            <a:ext cx="11074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Unlike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5519420" y="5296535"/>
            <a:ext cx="26174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celebrate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2" name="文本框 31"/>
          <p:cNvSpPr txBox="1"/>
          <p:nvPr/>
        </p:nvSpPr>
        <p:spPr>
          <a:xfrm>
            <a:off x="5230495" y="3606165"/>
            <a:ext cx="18249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 set date</a:t>
            </a:r>
            <a:endParaRPr kumimoji="0" lang="en-US" altLang="zh-CN"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33" name="Part I Easter">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52835" y="6093460"/>
            <a:ext cx="619125" cy="619125"/>
          </a:xfrm>
          <a:prstGeom prst="rect">
            <a:avLst/>
          </a:prstGeom>
        </p:spPr>
      </p:pic>
      <p:sp>
        <p:nvSpPr>
          <p:cNvPr id="301" name="文本框 4"/>
          <p:cNvSpPr txBox="1"/>
          <p:nvPr/>
        </p:nvSpPr>
        <p:spPr>
          <a:xfrm>
            <a:off x="2207895" y="45720"/>
            <a:ext cx="6631940" cy="46037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复活节起源</a:t>
            </a:r>
            <a:r>
              <a:rPr lang="en-US" altLang="zh-CN"/>
              <a:t>  What are the origins of Easter?</a:t>
            </a:r>
            <a:endParaRPr lang="en-US" altLang="zh-CN"/>
          </a:p>
        </p:txBody>
      </p:sp>
      <p:pic>
        <p:nvPicPr>
          <p:cNvPr id="35" name="图片 34"/>
          <p:cNvPicPr>
            <a:picLocks noChangeAspect="1"/>
          </p:cNvPicPr>
          <p:nvPr/>
        </p:nvPicPr>
        <p:blipFill>
          <a:blip r:embed="rId6"/>
          <a:stretch>
            <a:fillRect/>
          </a:stretch>
        </p:blipFill>
        <p:spPr>
          <a:xfrm>
            <a:off x="10257155" y="635"/>
            <a:ext cx="1956435" cy="38544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33"/>
                </p:tgtEl>
              </p:cMediaNode>
            </p:audio>
          </p:childTnLst>
        </p:cTn>
      </p:par>
    </p:tnLst>
    <p:bldLst>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544818"/>
            <a:ext cx="12180576" cy="6122670"/>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But then on Sunday Jesus rose from the dead. This is known as Easter Sunday and is the </a:t>
            </a:r>
            <a:r>
              <a:rPr lang="en-US" sz="2800">
                <a:latin typeface="Times New Roman" panose="02020603050405020304" charset="0"/>
                <a:cs typeface="Times New Roman" panose="02020603050405020304" charset="0"/>
              </a:rPr>
              <a:t>____________________</a:t>
            </a:r>
            <a:r>
              <a:rPr sz="2800">
                <a:latin typeface="Times New Roman" panose="02020603050405020304" charset="0"/>
                <a:cs typeface="Times New Roman" panose="02020603050405020304" charset="0"/>
              </a:rPr>
              <a:t> during Easter. Many Christians </a:t>
            </a:r>
            <a:r>
              <a:rPr lang="en-US" sz="2800">
                <a:latin typeface="Times New Roman" panose="02020603050405020304" charset="0"/>
                <a:cs typeface="Times New Roman" panose="02020603050405020304" charset="0"/>
              </a:rPr>
              <a:t>___________</a:t>
            </a:r>
            <a:r>
              <a:rPr sz="2800">
                <a:latin typeface="Times New Roman" panose="02020603050405020304" charset="0"/>
                <a:cs typeface="Times New Roman" panose="02020603050405020304" charset="0"/>
              </a:rPr>
              <a:t> on the night before Easter Sunday or on Easter morning to celebrate </a:t>
            </a:r>
            <a:r>
              <a:rPr lang="en-US" sz="2800">
                <a:latin typeface="Times New Roman" panose="02020603050405020304" charset="0"/>
                <a:cs typeface="Times New Roman" panose="02020603050405020304" charset="0"/>
              </a:rPr>
              <a:t>__________________</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And even though Easter is a Christian holiday, a lot of non-Christian people also enjoy celebrating it. For many,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a </a:t>
            </a:r>
            <a:r>
              <a:rPr lang="en-US" sz="2800">
                <a:latin typeface="Times New Roman" panose="02020603050405020304" charset="0"/>
                <a:cs typeface="Times New Roman" panose="02020603050405020304" charset="0"/>
              </a:rPr>
              <a:t>gre</a:t>
            </a:r>
            <a:r>
              <a:rPr sz="2800">
                <a:latin typeface="Times New Roman" panose="02020603050405020304" charset="0"/>
                <a:cs typeface="Times New Roman" panose="02020603050405020304" charset="0"/>
              </a:rPr>
              <a:t>at time to meet with family and friends, </a:t>
            </a:r>
            <a:r>
              <a:rPr lang="en-US" sz="2800">
                <a:latin typeface="Times New Roman" panose="02020603050405020304" charset="0"/>
                <a:cs typeface="Times New Roman" panose="02020603050405020304" charset="0"/>
              </a:rPr>
              <a:t>___________________</a:t>
            </a:r>
            <a:r>
              <a:rPr sz="2800">
                <a:latin typeface="Times New Roman" panose="02020603050405020304" charset="0"/>
                <a:cs typeface="Times New Roman" panose="02020603050405020304" charset="0"/>
              </a:rPr>
              <a:t>, and eat lots of delicious foods like chocolate eggs and hot cross buns.</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But what do eggs have to do with Easter? Eggs are </a:t>
            </a:r>
            <a:r>
              <a:rPr lang="en-US" sz="2800">
                <a:latin typeface="Times New Roman" panose="02020603050405020304" charset="0"/>
                <a:cs typeface="Times New Roman" panose="02020603050405020304" charset="0"/>
              </a:rPr>
              <a:t>_____________________</a:t>
            </a:r>
            <a:r>
              <a:rPr sz="2800">
                <a:latin typeface="Times New Roman" panose="02020603050405020304" charset="0"/>
                <a:cs typeface="Times New Roman" panose="02020603050405020304" charset="0"/>
              </a:rPr>
              <a:t> for Christians. The egg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the tomb that Jesus was buried in after he died. And the way that chicks </a:t>
            </a:r>
            <a:r>
              <a:rPr lang="en-US" sz="2800">
                <a:latin typeface="Times New Roman" panose="02020603050405020304" charset="0"/>
                <a:cs typeface="Times New Roman" panose="02020603050405020304" charset="0"/>
              </a:rPr>
              <a:t>_________________</a:t>
            </a:r>
            <a:r>
              <a:rPr sz="2800">
                <a:latin typeface="Times New Roman" panose="02020603050405020304" charset="0"/>
                <a:cs typeface="Times New Roman" panose="02020603050405020304" charset="0"/>
              </a:rPr>
              <a:t> when they </a:t>
            </a:r>
            <a:r>
              <a:rPr lang="en-US" altLang="zh-CN" sz="2800">
                <a:solidFill>
                  <a:srgbClr val="3333FF"/>
                </a:solidFill>
                <a:latin typeface="Times New Roman" panose="02020603050405020304" charset="0"/>
                <a:ea typeface="+mj-ea"/>
                <a:cs typeface="Times New Roman" panose="02020603050405020304" charset="0"/>
              </a:rPr>
              <a:t>hatch </a:t>
            </a:r>
            <a:r>
              <a:rPr sz="2800">
                <a:latin typeface="Times New Roman" panose="02020603050405020304" charset="0"/>
                <a:cs typeface="Times New Roman" panose="02020603050405020304" charset="0"/>
              </a:rPr>
              <a:t>is a symbol of how Jesus rose from the dead and left the tomb. </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People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or </a:t>
            </a:r>
            <a:r>
              <a:rPr lang="en-US" altLang="zh-CN" sz="2800">
                <a:solidFill>
                  <a:srgbClr val="3333FF"/>
                </a:solidFill>
                <a:latin typeface="Times New Roman" panose="02020603050405020304" charset="0"/>
                <a:ea typeface="+mj-ea"/>
                <a:cs typeface="Times New Roman" panose="02020603050405020304" charset="0"/>
              </a:rPr>
              <a:t>dye </a:t>
            </a:r>
            <a:r>
              <a:rPr sz="2800">
                <a:latin typeface="Times New Roman" panose="02020603050405020304" charset="0"/>
                <a:cs typeface="Times New Roman" panose="02020603050405020304" charset="0"/>
              </a:rPr>
              <a:t>boiled eggs with different colors and use them for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Some people eat these eggs but many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the chocolate version that comes wrapped in colorful foil instead.</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316" name="文本框 16"/>
          <p:cNvSpPr txBox="1"/>
          <p:nvPr/>
        </p:nvSpPr>
        <p:spPr>
          <a:xfrm>
            <a:off x="0" y="0"/>
            <a:ext cx="190754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2</a:t>
            </a:r>
            <a:endParaRPr lang="en-US"/>
          </a:p>
        </p:txBody>
      </p:sp>
      <p:sp>
        <p:nvSpPr>
          <p:cNvPr id="23" name="文本框 22"/>
          <p:cNvSpPr txBox="1"/>
          <p:nvPr/>
        </p:nvSpPr>
        <p:spPr>
          <a:xfrm>
            <a:off x="9767570" y="1052830"/>
            <a:ext cx="19646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go to church</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1630680" y="1057910"/>
            <a:ext cx="41040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main day of celebration</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7883525" y="3606165"/>
            <a:ext cx="44602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 symbol of birth and life</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6" name="文本框 25"/>
          <p:cNvSpPr txBox="1"/>
          <p:nvPr/>
        </p:nvSpPr>
        <p:spPr>
          <a:xfrm>
            <a:off x="2999105" y="2760980"/>
            <a:ext cx="48844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go on Easter egg hunt</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119380" y="1917065"/>
            <a:ext cx="36709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with a special service</a:t>
            </a:r>
            <a:endParaRPr kumimoji="0" lang="zh-CN" altLang="en-US" sz="28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28" name="文本框 27"/>
          <p:cNvSpPr txBox="1"/>
          <p:nvPr/>
        </p:nvSpPr>
        <p:spPr>
          <a:xfrm>
            <a:off x="7535545" y="5733415"/>
            <a:ext cx="17856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prefer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2999105" y="4437380"/>
            <a:ext cx="37458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break out of the egg</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2999105" y="4004945"/>
            <a:ext cx="160020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represents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1631315" y="5301615"/>
            <a:ext cx="9994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paint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2" name="文本框 31"/>
          <p:cNvSpPr txBox="1"/>
          <p:nvPr/>
        </p:nvSpPr>
        <p:spPr>
          <a:xfrm>
            <a:off x="191135" y="5732145"/>
            <a:ext cx="182499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decoration</a:t>
            </a:r>
            <a:endParaRPr kumimoji="0" lang="en-US" altLang="zh-CN"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2" name="Part II Easter">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52530" y="6165215"/>
            <a:ext cx="619125" cy="619125"/>
          </a:xfrm>
          <a:prstGeom prst="rect">
            <a:avLst/>
          </a:prstGeom>
        </p:spPr>
      </p:pic>
      <p:sp>
        <p:nvSpPr>
          <p:cNvPr id="301" name="文本框 4"/>
          <p:cNvSpPr txBox="1"/>
          <p:nvPr/>
        </p:nvSpPr>
        <p:spPr>
          <a:xfrm>
            <a:off x="2279650" y="45720"/>
            <a:ext cx="6790055" cy="46037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复活节起源</a:t>
            </a:r>
            <a:r>
              <a:rPr lang="en-US" altLang="zh-CN"/>
              <a:t>  What are the origins of Easter?</a:t>
            </a:r>
            <a:endParaRPr lang="en-US" altLang="zh-CN"/>
          </a:p>
        </p:txBody>
      </p:sp>
      <p:pic>
        <p:nvPicPr>
          <p:cNvPr id="35" name="图片 34"/>
          <p:cNvPicPr>
            <a:picLocks noChangeAspect="1"/>
          </p:cNvPicPr>
          <p:nvPr/>
        </p:nvPicPr>
        <p:blipFill>
          <a:blip r:embed="rId6"/>
          <a:stretch>
            <a:fillRect/>
          </a:stretch>
        </p:blipFill>
        <p:spPr>
          <a:xfrm>
            <a:off x="10257155" y="635"/>
            <a:ext cx="1956435" cy="38544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down)">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down)">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2"/>
                </p:tgtEl>
              </p:cMediaNode>
            </p:audio>
          </p:childTnLst>
        </p:cTn>
      </p:par>
    </p:tnLst>
    <p:bldLst>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616573"/>
            <a:ext cx="12180576" cy="6122670"/>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Hot cross buns are another special Easter food. They are made </a:t>
            </a:r>
            <a:r>
              <a:rPr lang="en-US" sz="2800">
                <a:latin typeface="Times New Roman" panose="02020603050405020304" charset="0"/>
                <a:cs typeface="Times New Roman" panose="02020603050405020304" charset="0"/>
              </a:rPr>
              <a:t>___________</a:t>
            </a: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L</a:t>
            </a:r>
            <a:r>
              <a:rPr sz="2800">
                <a:latin typeface="Times New Roman" panose="02020603050405020304" charset="0"/>
                <a:cs typeface="Times New Roman" panose="02020603050405020304" charset="0"/>
              </a:rPr>
              <a:t>ent</a:t>
            </a:r>
            <a:r>
              <a:rPr lang="en-US" sz="2800">
                <a:latin typeface="Times New Roman" panose="02020603050405020304" charset="0"/>
                <a:cs typeface="Times New Roman" panose="02020603050405020304" charset="0"/>
              </a:rPr>
              <a:t> (</a:t>
            </a:r>
            <a:r>
              <a:rPr lang="en-US">
                <a:latin typeface="华文中宋" panose="02010600040101010101" charset="-122"/>
                <a:ea typeface="华文中宋" panose="02010600040101010101" charset="-122"/>
                <a:cs typeface="Times New Roman" panose="02020603050405020304" charset="0"/>
              </a:rPr>
              <a:t>四旬斋</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 which is a special 40-day period of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and sacrifice with the cross representing how Jesus was crucified and the spices representing the spices that were used when Jesus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Lots of different countries have their own special Easter foods, too. You might know some others.</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Have you seen this </a:t>
            </a:r>
            <a:r>
              <a:rPr lang="en-US" sz="2800">
                <a:latin typeface="Times New Roman" panose="02020603050405020304" charset="0"/>
                <a:cs typeface="Times New Roman" panose="02020603050405020304" charset="0"/>
              </a:rPr>
              <a:t>________ </a:t>
            </a:r>
            <a:r>
              <a:rPr sz="2800">
                <a:latin typeface="Times New Roman" panose="02020603050405020304" charset="0"/>
                <a:cs typeface="Times New Roman" panose="02020603050405020304" charset="0"/>
              </a:rPr>
              <a:t>during Easter?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the Easter bunny and it is a super popular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used throughout Easter. But why? Well,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a bit of a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because nobody actually knows for certain </a:t>
            </a:r>
            <a:r>
              <a:rPr lang="en-US" sz="2800">
                <a:latin typeface="Times New Roman" panose="02020603050405020304" charset="0"/>
                <a:cs typeface="Times New Roman" panose="02020603050405020304" charset="0"/>
              </a:rPr>
              <a:t>_________________</a:t>
            </a:r>
            <a:r>
              <a:rPr sz="2800">
                <a:latin typeface="Times New Roman" panose="02020603050405020304" charset="0"/>
                <a:cs typeface="Times New Roman" panose="02020603050405020304" charset="0"/>
              </a:rPr>
              <a:t>. There are lots of different stories from around the world about how the Easter bunny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During Easter, you can greet people who are celebrating with “Happy Easter”.</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Remember everyone celebrates special days </a:t>
            </a:r>
            <a:r>
              <a:rPr lang="en-US" sz="2800">
                <a:latin typeface="Times New Roman" panose="02020603050405020304" charset="0"/>
                <a:cs typeface="Times New Roman" panose="02020603050405020304" charset="0"/>
              </a:rPr>
              <a:t>______________</a:t>
            </a:r>
            <a:r>
              <a:rPr sz="2800">
                <a:latin typeface="Times New Roman" panose="02020603050405020304" charset="0"/>
                <a:cs typeface="Times New Roman" panose="02020603050405020304" charset="0"/>
              </a:rPr>
              <a:t>. Different people have different traditions that they enjoy during their celebrations and these are just some of the </a:t>
            </a:r>
            <a:r>
              <a:rPr lang="en-US" sz="2800">
                <a:latin typeface="Times New Roman" panose="02020603050405020304" charset="0"/>
                <a:cs typeface="Times New Roman" panose="02020603050405020304" charset="0"/>
              </a:rPr>
              <a:t>________ </a:t>
            </a:r>
            <a:r>
              <a:rPr sz="2800">
                <a:latin typeface="Times New Roman" panose="02020603050405020304" charset="0"/>
                <a:cs typeface="Times New Roman" panose="02020603050405020304" charset="0"/>
              </a:rPr>
              <a:t>ones seen during Easter.</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907540"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3</a:t>
            </a:r>
            <a:endParaRPr lang="en-US"/>
          </a:p>
        </p:txBody>
      </p:sp>
      <p:sp>
        <p:nvSpPr>
          <p:cNvPr id="23" name="文本框 22"/>
          <p:cNvSpPr txBox="1"/>
          <p:nvPr/>
        </p:nvSpPr>
        <p:spPr>
          <a:xfrm>
            <a:off x="7319645" y="1123315"/>
            <a:ext cx="15132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reflection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4" name="文本框 23"/>
          <p:cNvSpPr txBox="1"/>
          <p:nvPr/>
        </p:nvSpPr>
        <p:spPr>
          <a:xfrm>
            <a:off x="9551670" y="692785"/>
            <a:ext cx="19323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at the end of</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5" name="文本框 24"/>
          <p:cNvSpPr txBox="1"/>
          <p:nvPr/>
        </p:nvSpPr>
        <p:spPr>
          <a:xfrm>
            <a:off x="3359150" y="2832735"/>
            <a:ext cx="44602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character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6" name="文本框 25"/>
          <p:cNvSpPr txBox="1"/>
          <p:nvPr/>
        </p:nvSpPr>
        <p:spPr>
          <a:xfrm>
            <a:off x="1918970" y="6237605"/>
            <a:ext cx="14370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common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7" name="文本框 26"/>
          <p:cNvSpPr txBox="1"/>
          <p:nvPr/>
        </p:nvSpPr>
        <p:spPr>
          <a:xfrm>
            <a:off x="4003675" y="1990090"/>
            <a:ext cx="36709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was buried</a:t>
            </a:r>
            <a:endParaRPr kumimoji="0" lang="zh-CN" altLang="en-US" sz="2800" b="0" i="0" u="none" strike="noStrike" cap="none" spc="0" normalizeH="0" baseline="0">
              <a:ln>
                <a:noFill/>
              </a:ln>
              <a:solidFill>
                <a:srgbClr val="000000"/>
              </a:solidFill>
              <a:effectLst/>
              <a:uFillTx/>
              <a:latin typeface="+mj-lt"/>
              <a:ea typeface="+mj-ea"/>
              <a:cs typeface="+mj-cs"/>
              <a:sym typeface="Calibri" panose="020F0502020204030204"/>
            </a:endParaRPr>
          </a:p>
        </p:txBody>
      </p:sp>
      <p:sp>
        <p:nvSpPr>
          <p:cNvPr id="28" name="文本框 27"/>
          <p:cNvSpPr txBox="1"/>
          <p:nvPr/>
        </p:nvSpPr>
        <p:spPr>
          <a:xfrm>
            <a:off x="190500" y="4509135"/>
            <a:ext cx="17856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came to be</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9" name="文本框 28"/>
          <p:cNvSpPr txBox="1"/>
          <p:nvPr/>
        </p:nvSpPr>
        <p:spPr>
          <a:xfrm>
            <a:off x="7679690" y="3675380"/>
            <a:ext cx="29851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where it came from</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0" name="文本框 29"/>
          <p:cNvSpPr txBox="1"/>
          <p:nvPr/>
        </p:nvSpPr>
        <p:spPr>
          <a:xfrm>
            <a:off x="2207260" y="3263265"/>
            <a:ext cx="11074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figure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1" name="文本框 30"/>
          <p:cNvSpPr txBox="1"/>
          <p:nvPr/>
        </p:nvSpPr>
        <p:spPr>
          <a:xfrm>
            <a:off x="6959600" y="5373370"/>
            <a:ext cx="26174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in their own way</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32" name="文本框 31"/>
          <p:cNvSpPr txBox="1"/>
          <p:nvPr/>
        </p:nvSpPr>
        <p:spPr>
          <a:xfrm>
            <a:off x="118745" y="3645535"/>
            <a:ext cx="12122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mystery </a:t>
            </a:r>
            <a:endParaRPr kumimoji="0" lang="en-US" altLang="zh-CN"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pic>
        <p:nvPicPr>
          <p:cNvPr id="3" name="Part III Easter">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24285" y="6238875"/>
            <a:ext cx="619125" cy="619125"/>
          </a:xfrm>
          <a:prstGeom prst="rect">
            <a:avLst/>
          </a:prstGeom>
        </p:spPr>
      </p:pic>
      <p:sp>
        <p:nvSpPr>
          <p:cNvPr id="301" name="文本框 4"/>
          <p:cNvSpPr txBox="1"/>
          <p:nvPr/>
        </p:nvSpPr>
        <p:spPr>
          <a:xfrm>
            <a:off x="2279650" y="45720"/>
            <a:ext cx="7866380" cy="46037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复活节起源</a:t>
            </a:r>
            <a:r>
              <a:rPr lang="en-US" altLang="zh-CN"/>
              <a:t>  What are the origins of Easter?</a:t>
            </a:r>
            <a:endParaRPr lang="en-US" altLang="zh-CN"/>
          </a:p>
        </p:txBody>
      </p:sp>
      <p:pic>
        <p:nvPicPr>
          <p:cNvPr id="35" name="图片 34"/>
          <p:cNvPicPr>
            <a:picLocks noChangeAspect="1"/>
          </p:cNvPicPr>
          <p:nvPr/>
        </p:nvPicPr>
        <p:blipFill>
          <a:blip r:embed="rId6"/>
          <a:stretch>
            <a:fillRect/>
          </a:stretch>
        </p:blipFill>
        <p:spPr>
          <a:xfrm>
            <a:off x="10257155" y="635"/>
            <a:ext cx="1956435" cy="38544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down)">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3"/>
                </p:tgtEl>
              </p:cMediaNode>
            </p:audio>
          </p:childTnLst>
        </p:cTn>
      </p:par>
    </p:tnLst>
    <p:bldLst>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36194"/>
            <a:ext cx="11497310" cy="891540"/>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a:latin typeface="+mj-lt"/>
                <a:cs typeface="+mj-lt"/>
              </a:rPr>
              <a:t>1</a:t>
            </a:r>
            <a:r>
              <a:rPr>
                <a:latin typeface="+mj-lt"/>
                <a:cs typeface="+mj-lt"/>
              </a:rPr>
              <a:t>. </a:t>
            </a:r>
            <a:r>
              <a:rPr lang="en-US">
                <a:latin typeface="+mj-lt"/>
                <a:cs typeface="+mj-lt"/>
              </a:rPr>
              <a:t>How to Use Social-Media Parental Controls</a:t>
            </a:r>
            <a:endParaRPr>
              <a:latin typeface="+mj-lt"/>
              <a:cs typeface="+mj-lt"/>
            </a:endParaRPr>
          </a:p>
          <a:p>
            <a:pPr algn="ctr"/>
            <a:r>
              <a:t> </a:t>
            </a:r>
            <a:r>
              <a:rPr sz="2400"/>
              <a:t> </a:t>
            </a:r>
            <a:r>
              <a:rPr lang="zh-CN" altLang="en-US" sz="2400" b="1">
                <a:solidFill>
                  <a:schemeClr val="accent2"/>
                </a:solidFill>
                <a:latin typeface="微软雅黑" panose="020B0503020204020204" charset="-122"/>
                <a:ea typeface="微软雅黑" panose="020B0503020204020204" charset="-122"/>
                <a:cs typeface="Arial" panose="020B0604020202020204" pitchFamily="34" charset="0"/>
              </a:rPr>
              <a:t>家长如何管控孩子的社交媒体使用情况</a:t>
            </a:r>
            <a:endParaRPr lang="zh-CN" altLang="en-US" sz="24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nvPicPr>
        <p:blipFill>
          <a:blip r:embed="rId1"/>
          <a:stretch>
            <a:fillRect/>
          </a:stretch>
        </p:blipFill>
        <p:spPr>
          <a:xfrm>
            <a:off x="2351405" y="920115"/>
            <a:ext cx="7576820" cy="586613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8613775" cy="521970"/>
          </a:xfrm>
          <a:prstGeom prst="rect">
            <a:avLst/>
          </a:prstGeom>
          <a:solidFill>
            <a:schemeClr val="accent6"/>
          </a:solidFill>
        </p:spPr>
        <p:txBody>
          <a:bodyPr wrap="square" rtlCol="0">
            <a:spAutoFit/>
          </a:bodyPr>
          <a:lstStyle/>
          <a:p>
            <a:pPr>
              <a:buClrTx/>
              <a:buSzTx/>
              <a:buFontTx/>
            </a:pPr>
            <a:r>
              <a:rPr kumimoji="1" lang="zh-CN" sz="2800" b="1" dirty="0">
                <a:solidFill>
                  <a:schemeClr val="lt1"/>
                </a:solidFill>
                <a:latin typeface="微软雅黑" panose="020B0503020204020204" charset="-122"/>
                <a:ea typeface="微软雅黑" panose="020B0503020204020204" charset="-122"/>
                <a:sym typeface="+mn-ea"/>
              </a:rPr>
              <a:t>A guide to Christian festivals and dates</a:t>
            </a:r>
            <a:r>
              <a:rPr kumimoji="1" lang="en-US" altLang="zh-CN" sz="2800" b="1" dirty="0">
                <a:solidFill>
                  <a:schemeClr val="lt1"/>
                </a:solidFill>
                <a:latin typeface="微软雅黑" panose="020B0503020204020204" charset="-122"/>
                <a:ea typeface="微软雅黑" panose="020B0503020204020204" charset="-122"/>
                <a:sym typeface="+mn-ea"/>
              </a:rPr>
              <a:t> in 2022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pic>
        <p:nvPicPr>
          <p:cNvPr id="101" name="图片 100"/>
          <p:cNvPicPr>
            <a:picLocks noChangeAspect="1"/>
          </p:cNvPicPr>
          <p:nvPr>
            <p:custDataLst>
              <p:tags r:id="rId1"/>
            </p:custDataLst>
          </p:nvPr>
        </p:nvPicPr>
        <p:blipFill>
          <a:blip r:embed="rId2"/>
          <a:stretch>
            <a:fillRect/>
          </a:stretch>
        </p:blipFill>
        <p:spPr>
          <a:xfrm>
            <a:off x="7464425" y="764540"/>
            <a:ext cx="4662170" cy="2910205"/>
          </a:xfrm>
          <a:prstGeom prst="rect">
            <a:avLst/>
          </a:prstGeom>
          <a:noFill/>
          <a:ln w="9525">
            <a:noFill/>
          </a:ln>
        </p:spPr>
      </p:pic>
      <p:sp>
        <p:nvSpPr>
          <p:cNvPr id="303" name="文本框 15"/>
          <p:cNvSpPr txBox="1"/>
          <p:nvPr/>
        </p:nvSpPr>
        <p:spPr>
          <a:xfrm>
            <a:off x="120015" y="663575"/>
            <a:ext cx="7270750" cy="278320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b="1">
                <a:cs typeface="Times New Roman" panose="02020603050405020304" charset="0"/>
              </a:rPr>
              <a:t>The Christian calendar is divided up by festivals and seasons.</a:t>
            </a:r>
            <a:endParaRPr>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a:cs typeface="Times New Roman" panose="02020603050405020304" charset="0"/>
              </a:rPr>
              <a:t>Some, like Christmas Day, happen on the same date every year, while others move around within a range of dates. The main festival that moves is Easter, and since many other festivals have their dates fixed in relation to Easter, they move with it.</a:t>
            </a:r>
            <a:endParaRPr>
              <a:cs typeface="Times New Roman" panose="02020603050405020304" charset="0"/>
            </a:endParaRPr>
          </a:p>
        </p:txBody>
      </p:sp>
      <p:sp>
        <p:nvSpPr>
          <p:cNvPr id="5" name="文本框 4"/>
          <p:cNvSpPr txBox="1"/>
          <p:nvPr/>
        </p:nvSpPr>
        <p:spPr>
          <a:xfrm>
            <a:off x="195580" y="3156585"/>
            <a:ext cx="11916410" cy="42316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endParaRPr kumimoji="0" sz="2500" b="1"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b="1" i="0" u="none" strike="noStrike" cap="none" spc="0" normalizeH="0" baseline="0">
                <a:ln>
                  <a:noFill/>
                </a:ln>
                <a:solidFill>
                  <a:srgbClr val="000000"/>
                </a:solidFill>
                <a:effectLst/>
                <a:uFillTx/>
                <a:cs typeface="Times New Roman" panose="02020603050405020304" charset="0"/>
                <a:sym typeface="Calibri" panose="020F0502020204030204"/>
              </a:rPr>
              <a:t>Epiphany (6 January 2022)    主显节</a:t>
            </a: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b="0" i="0" u="none" strike="noStrike" cap="none" spc="0" normalizeH="0" baseline="0">
                <a:ln>
                  <a:noFill/>
                </a:ln>
                <a:solidFill>
                  <a:srgbClr val="000000"/>
                </a:solidFill>
                <a:effectLst/>
                <a:uFillTx/>
                <a:cs typeface="Times New Roman" panose="02020603050405020304" charset="0"/>
                <a:sym typeface="Calibri" panose="020F0502020204030204"/>
              </a:rPr>
              <a:t>The Epiphany, or revelation, of the baby Jesus as the Son of God come into the world, is traditionally celebrated on the 6 January.</a:t>
            </a: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b="1" i="0" u="none" strike="noStrike" cap="none" spc="0" normalizeH="0" baseline="0">
                <a:ln>
                  <a:noFill/>
                </a:ln>
                <a:solidFill>
                  <a:srgbClr val="000000"/>
                </a:solidFill>
                <a:effectLst/>
                <a:uFillTx/>
                <a:cs typeface="Times New Roman" panose="02020603050405020304" charset="0"/>
                <a:sym typeface="Calibri" panose="020F0502020204030204"/>
              </a:rPr>
              <a:t>Lent (2 March - 14 April 2022)</a:t>
            </a:r>
            <a:r>
              <a:rPr kumimoji="0" lang="en-US" sz="2500" b="1" i="0" u="none" strike="noStrike" cap="none" spc="0" normalizeH="0" baseline="0">
                <a:ln>
                  <a:noFill/>
                </a:ln>
                <a:solidFill>
                  <a:srgbClr val="000000"/>
                </a:solidFill>
                <a:effectLst/>
                <a:uFillTx/>
                <a:cs typeface="Times New Roman" panose="02020603050405020304" charset="0"/>
                <a:sym typeface="Calibri" panose="020F0502020204030204"/>
              </a:rPr>
              <a:t>    </a:t>
            </a:r>
            <a:r>
              <a:rPr kumimoji="0" lang="zh-CN" altLang="en-US" sz="2500" b="1" i="0" u="none" strike="noStrike" cap="none" spc="0" normalizeH="0" baseline="0">
                <a:ln>
                  <a:noFill/>
                </a:ln>
                <a:solidFill>
                  <a:srgbClr val="000000"/>
                </a:solidFill>
                <a:effectLst/>
                <a:uFillTx/>
                <a:cs typeface="Times New Roman" panose="02020603050405020304" charset="0"/>
                <a:sym typeface="Calibri" panose="020F0502020204030204"/>
              </a:rPr>
              <a:t>四旬斋</a:t>
            </a:r>
            <a:endParaRPr kumimoji="0" sz="2500" b="1"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b="0" i="0" u="none" strike="noStrike" cap="none" spc="0" normalizeH="0" baseline="0">
                <a:ln>
                  <a:noFill/>
                </a:ln>
                <a:solidFill>
                  <a:srgbClr val="000000"/>
                </a:solidFill>
                <a:effectLst/>
                <a:uFillTx/>
                <a:cs typeface="Times New Roman" panose="02020603050405020304" charset="0"/>
                <a:sym typeface="Calibri" panose="020F0502020204030204"/>
              </a:rPr>
              <a:t>Lent is the 40-day period before Easter, beginning with Ash Wednesday. During Lent Christians may fast, or give up some of their usual routine, to give time to personal examination and to reflect on their relationship with God.</a:t>
            </a: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endParaRPr kumimoji="0" sz="2500" b="0" i="0" u="none" strike="noStrike" cap="none" spc="0" normalizeH="0" baseline="0">
              <a:ln>
                <a:noFill/>
              </a:ln>
              <a:solidFill>
                <a:srgbClr val="000000"/>
              </a:solidFill>
              <a:effectLst/>
              <a:uFillTx/>
              <a:cs typeface="Times New Roman" panose="02020603050405020304" charset="0"/>
              <a:sym typeface="Calibri" panose="020F0502020204030204"/>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wipe(down)">
                                      <p:cBhvr>
                                        <p:cTn id="15" dur="500"/>
                                        <p:tgtEl>
                                          <p:spTgt spid="5">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wipe(down)">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8613775" cy="521970"/>
          </a:xfrm>
          <a:prstGeom prst="rect">
            <a:avLst/>
          </a:prstGeom>
          <a:solidFill>
            <a:schemeClr val="accent6"/>
          </a:solidFill>
        </p:spPr>
        <p:txBody>
          <a:bodyPr wrap="square" rtlCol="0">
            <a:spAutoFit/>
          </a:bodyPr>
          <a:lstStyle/>
          <a:p>
            <a:pPr>
              <a:buClrTx/>
              <a:buSzTx/>
              <a:buFontTx/>
            </a:pPr>
            <a:r>
              <a:rPr kumimoji="1" lang="zh-CN" sz="2800" b="1" dirty="0">
                <a:solidFill>
                  <a:schemeClr val="lt1"/>
                </a:solidFill>
                <a:latin typeface="微软雅黑" panose="020B0503020204020204" charset="-122"/>
                <a:ea typeface="微软雅黑" panose="020B0503020204020204" charset="-122"/>
                <a:sym typeface="+mn-ea"/>
              </a:rPr>
              <a:t>A guide to Christian festivals and dates</a:t>
            </a:r>
            <a:r>
              <a:rPr kumimoji="1" lang="en-US" altLang="zh-CN" sz="2800" b="1" dirty="0">
                <a:solidFill>
                  <a:schemeClr val="lt1"/>
                </a:solidFill>
                <a:latin typeface="微软雅黑" panose="020B0503020204020204" charset="-122"/>
                <a:ea typeface="微软雅黑" panose="020B0503020204020204" charset="-122"/>
                <a:sym typeface="+mn-ea"/>
              </a:rPr>
              <a:t> in 2022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03" name="文本框 15"/>
          <p:cNvSpPr txBox="1"/>
          <p:nvPr/>
        </p:nvSpPr>
        <p:spPr>
          <a:xfrm>
            <a:off x="46990" y="621030"/>
            <a:ext cx="7049135" cy="3552190"/>
          </a:xfrm>
          <a:prstGeom prst="rect">
            <a:avLst/>
          </a:prstGeom>
          <a:ln w="12700">
            <a:miter lim="400000"/>
          </a:ln>
        </p:spPr>
        <p:txBody>
          <a:bodyPr wrap="square" lIns="45718" tIns="45718" rIns="45718" bIns="45718">
            <a:spAutoFit/>
          </a:bodyPr>
          <a:lstStyle/>
          <a:p>
            <a:pPr eaLnBrk="1">
              <a:defRPr sz="2500">
                <a:latin typeface="Times New Roman" panose="02020603050405020304"/>
                <a:ea typeface="Times New Roman" panose="02020603050405020304"/>
                <a:cs typeface="Times New Roman" panose="02020603050405020304"/>
                <a:sym typeface="Times New Roman" panose="02020603050405020304"/>
              </a:defRPr>
            </a:pPr>
            <a:r>
              <a:rPr b="1">
                <a:cs typeface="Times New Roman" panose="02020603050405020304" charset="0"/>
              </a:rPr>
              <a:t>Holy Week (10 - 16 April 2022)</a:t>
            </a:r>
            <a:r>
              <a:rPr lang="en-US" b="1">
                <a:cs typeface="Times New Roman" panose="02020603050405020304" charset="0"/>
              </a:rPr>
              <a:t>    受难周</a:t>
            </a:r>
            <a:endParaRPr lang="en-US" b="1">
              <a:cs typeface="Times New Roman" panose="02020603050405020304" charset="0"/>
            </a:endParaRPr>
          </a:p>
          <a:p>
            <a:pPr algn="l" eaLnBrk="1">
              <a:defRPr sz="2500">
                <a:latin typeface="Times New Roman" panose="02020603050405020304"/>
                <a:ea typeface="Times New Roman" panose="02020603050405020304"/>
                <a:cs typeface="Times New Roman" panose="02020603050405020304"/>
                <a:sym typeface="Times New Roman" panose="02020603050405020304"/>
              </a:defRPr>
            </a:pPr>
            <a:r>
              <a:rPr>
                <a:cs typeface="Times New Roman" panose="02020603050405020304" charset="0"/>
              </a:rPr>
              <a:t>Holy Week is the last week of Lent. It is the week preceding Easter and the period in the Christian year when Christians remember the last week in Jesus</a:t>
            </a:r>
            <a:r>
              <a:rPr lang="en-US">
                <a:cs typeface="Times New Roman" panose="02020603050405020304" charset="0"/>
              </a:rPr>
              <a:t>’</a:t>
            </a:r>
            <a:r>
              <a:rPr>
                <a:cs typeface="Times New Roman" panose="02020603050405020304" charset="0"/>
              </a:rPr>
              <a:t> life.</a:t>
            </a:r>
            <a:endParaRPr>
              <a:cs typeface="Times New Roman" panose="02020603050405020304" charset="0"/>
            </a:endParaRPr>
          </a:p>
          <a:p>
            <a:pPr algn="l" eaLnBrk="1">
              <a:defRPr sz="2500">
                <a:latin typeface="Times New Roman" panose="02020603050405020304"/>
                <a:ea typeface="Times New Roman" panose="02020603050405020304"/>
                <a:cs typeface="Times New Roman" panose="02020603050405020304"/>
                <a:sym typeface="Times New Roman" panose="02020603050405020304"/>
              </a:defRPr>
            </a:pPr>
            <a:endParaRPr>
              <a:cs typeface="Times New Roman" panose="02020603050405020304" charset="0"/>
            </a:endParaRPr>
          </a:p>
          <a:p>
            <a:pPr algn="l" eaLnBrk="1">
              <a:defRPr sz="2500">
                <a:latin typeface="Times New Roman" panose="02020603050405020304"/>
                <a:ea typeface="Times New Roman" panose="02020603050405020304"/>
                <a:cs typeface="Times New Roman" panose="02020603050405020304"/>
                <a:sym typeface="Times New Roman" panose="02020603050405020304"/>
              </a:defRPr>
            </a:pPr>
            <a:r>
              <a:rPr b="1">
                <a:cs typeface="Times New Roman" panose="02020603050405020304" charset="0"/>
              </a:rPr>
              <a:t>Easter</a:t>
            </a:r>
            <a:r>
              <a:rPr lang="en-US" b="1">
                <a:cs typeface="Times New Roman" panose="02020603050405020304" charset="0"/>
              </a:rPr>
              <a:t>    </a:t>
            </a:r>
            <a:r>
              <a:rPr lang="zh-CN" altLang="en-US" b="1">
                <a:cs typeface="Times New Roman" panose="02020603050405020304" charset="0"/>
              </a:rPr>
              <a:t>复活节</a:t>
            </a:r>
            <a:endParaRPr b="1">
              <a:cs typeface="Times New Roman" panose="02020603050405020304" charset="0"/>
            </a:endParaRPr>
          </a:p>
          <a:p>
            <a:pPr algn="l" eaLnBrk="1">
              <a:defRPr sz="2500">
                <a:latin typeface="Times New Roman" panose="02020603050405020304"/>
                <a:ea typeface="Times New Roman" panose="02020603050405020304"/>
                <a:cs typeface="Times New Roman" panose="02020603050405020304"/>
                <a:sym typeface="Times New Roman" panose="02020603050405020304"/>
              </a:defRPr>
            </a:pPr>
            <a:r>
              <a:rPr>
                <a:cs typeface="Times New Roman" panose="02020603050405020304" charset="0"/>
              </a:rPr>
              <a:t>Easter is the season in which Christians remember the death and resurrection of Jesus. It is the most important festival in the Christian year.</a:t>
            </a:r>
            <a:endParaRPr>
              <a:cs typeface="Times New Roman" panose="02020603050405020304" charset="0"/>
            </a:endParaRPr>
          </a:p>
        </p:txBody>
      </p:sp>
      <p:sp>
        <p:nvSpPr>
          <p:cNvPr id="5" name="文本框 4"/>
          <p:cNvSpPr txBox="1"/>
          <p:nvPr/>
        </p:nvSpPr>
        <p:spPr>
          <a:xfrm>
            <a:off x="119380" y="4702810"/>
            <a:ext cx="11916410" cy="153860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b="1" i="0" u="none" strike="noStrike" cap="none" spc="0" normalizeH="0" baseline="0">
                <a:ln>
                  <a:noFill/>
                </a:ln>
                <a:solidFill>
                  <a:srgbClr val="000000"/>
                </a:solidFill>
                <a:effectLst/>
                <a:uFillTx/>
                <a:cs typeface="Times New Roman" panose="02020603050405020304" charset="0"/>
                <a:sym typeface="Calibri" panose="020F0502020204030204"/>
              </a:rPr>
              <a:t>Ascension Day (26 May 2022)</a:t>
            </a:r>
            <a:r>
              <a:rPr kumimoji="0" lang="en-US" sz="2500" b="1" i="0" u="none" strike="noStrike" cap="none" spc="0" normalizeH="0" baseline="0">
                <a:ln>
                  <a:noFill/>
                </a:ln>
                <a:solidFill>
                  <a:srgbClr val="000000"/>
                </a:solidFill>
                <a:effectLst/>
                <a:uFillTx/>
                <a:cs typeface="Times New Roman" panose="02020603050405020304" charset="0"/>
                <a:sym typeface="Calibri" panose="020F0502020204030204"/>
              </a:rPr>
              <a:t>    耶稣升天节</a:t>
            </a:r>
            <a:endParaRPr kumimoji="0" lang="en-US" sz="2500" b="1" i="0" u="none" strike="noStrike" cap="none" spc="0" normalizeH="0" baseline="0">
              <a:ln>
                <a:noFill/>
              </a:ln>
              <a:solidFill>
                <a:srgbClr val="000000"/>
              </a:solidFill>
              <a:effectLst/>
              <a:uFillTx/>
              <a:cs typeface="Times New Roman" panose="02020603050405020304" charset="0"/>
              <a:sym typeface="Calibri" panose="020F0502020204030204"/>
            </a:endParaRPr>
          </a:p>
          <a:p>
            <a:pPr marL="0" marR="0" algn="l" defTabSz="914400" rtl="0" fontAlgn="auto" latinLnBrk="0" hangingPunct="0">
              <a:lnSpc>
                <a:spcPct val="100000"/>
              </a:lnSpc>
              <a:spcBef>
                <a:spcPts val="0"/>
              </a:spcBef>
              <a:spcAft>
                <a:spcPts val="0"/>
              </a:spcAft>
              <a:buClrTx/>
              <a:buSzTx/>
              <a:buFontTx/>
              <a:buNone/>
              <a:defRPr sz="2500">
                <a:latin typeface="Times New Roman" panose="02020603050405020304"/>
                <a:ea typeface="Times New Roman" panose="02020603050405020304"/>
                <a:cs typeface="Times New Roman" panose="02020603050405020304"/>
                <a:sym typeface="Times New Roman" panose="02020603050405020304"/>
              </a:defRPr>
            </a:pPr>
            <a:r>
              <a:rPr kumimoji="0" sz="2500" i="0" u="none" strike="noStrike" cap="none" spc="0" normalizeH="0" baseline="0">
                <a:ln>
                  <a:noFill/>
                </a:ln>
                <a:solidFill>
                  <a:srgbClr val="000000"/>
                </a:solidFill>
                <a:effectLst/>
                <a:uFillTx/>
                <a:cs typeface="Times New Roman" panose="02020603050405020304" charset="0"/>
                <a:sym typeface="Calibri" panose="020F0502020204030204"/>
              </a:rPr>
              <a:t>Ascension Day commemorates the ascension of Jesus into heaven 40 days after his resurrection from the dead. It can be understood traditionally as his taking up into heaven at the conclusion of his earthly ministry.</a:t>
            </a:r>
            <a:endParaRPr kumimoji="0" sz="2500" b="1" i="0" u="none" strike="noStrike" cap="none" spc="0" normalizeH="0" baseline="0">
              <a:ln>
                <a:noFill/>
              </a:ln>
              <a:solidFill>
                <a:srgbClr val="000000"/>
              </a:solidFill>
              <a:effectLst/>
              <a:uFillTx/>
              <a:cs typeface="Times New Roman" panose="02020603050405020304" charset="0"/>
              <a:sym typeface="Calibri" panose="020F0502020204030204"/>
            </a:endParaRPr>
          </a:p>
        </p:txBody>
      </p:sp>
      <p:pic>
        <p:nvPicPr>
          <p:cNvPr id="2" name="图片 1"/>
          <p:cNvPicPr>
            <a:picLocks noChangeAspect="1"/>
          </p:cNvPicPr>
          <p:nvPr/>
        </p:nvPicPr>
        <p:blipFill>
          <a:blip r:embed="rId1"/>
          <a:stretch>
            <a:fillRect/>
          </a:stretch>
        </p:blipFill>
        <p:spPr>
          <a:xfrm>
            <a:off x="7096125" y="741680"/>
            <a:ext cx="5086350" cy="317373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wipe(down)">
                                      <p:cBhvr>
                                        <p:cTn id="7" dur="500"/>
                                        <p:tgtEl>
                                          <p:spTgt spid="30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03">
                                            <p:txEl>
                                              <p:pRg st="1" end="1"/>
                                            </p:txEl>
                                          </p:spTgt>
                                        </p:tgtEl>
                                        <p:attrNameLst>
                                          <p:attrName>style.visibility</p:attrName>
                                        </p:attrNameLst>
                                      </p:cBhvr>
                                      <p:to>
                                        <p:strVal val="visible"/>
                                      </p:to>
                                    </p:set>
                                    <p:animEffect transition="in" filter="wipe(down)">
                                      <p:cBhvr>
                                        <p:cTn id="10" dur="500"/>
                                        <p:tgtEl>
                                          <p:spTgt spid="30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3">
                                            <p:txEl>
                                              <p:pRg st="3" end="3"/>
                                            </p:txEl>
                                          </p:spTgt>
                                        </p:tgtEl>
                                        <p:attrNameLst>
                                          <p:attrName>style.visibility</p:attrName>
                                        </p:attrNameLst>
                                      </p:cBhvr>
                                      <p:to>
                                        <p:strVal val="visible"/>
                                      </p:to>
                                    </p:set>
                                    <p:animEffect transition="in" filter="wipe(down)">
                                      <p:cBhvr>
                                        <p:cTn id="18" dur="500"/>
                                        <p:tgtEl>
                                          <p:spTgt spid="30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03">
                                            <p:txEl>
                                              <p:pRg st="4" end="4"/>
                                            </p:txEl>
                                          </p:spTgt>
                                        </p:tgtEl>
                                        <p:attrNameLst>
                                          <p:attrName>style.visibility</p:attrName>
                                        </p:attrNameLst>
                                      </p:cBhvr>
                                      <p:to>
                                        <p:strVal val="visible"/>
                                      </p:to>
                                    </p:set>
                                    <p:animEffect transition="in" filter="wipe(down)">
                                      <p:cBhvr>
                                        <p:cTn id="21" dur="500"/>
                                        <p:tgtEl>
                                          <p:spTgt spid="30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wipe(down)">
                                      <p:cBhvr>
                                        <p:cTn id="26" dur="500"/>
                                        <p:tgtEl>
                                          <p:spTgt spid="5">
                                            <p:txEl>
                                              <p:pRg st="0" end="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wipe(down)">
                                      <p:cBhvr>
                                        <p:cTn id="2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8613775" cy="521970"/>
          </a:xfrm>
          <a:prstGeom prst="rect">
            <a:avLst/>
          </a:prstGeom>
          <a:solidFill>
            <a:schemeClr val="accent6"/>
          </a:solidFill>
        </p:spPr>
        <p:txBody>
          <a:bodyPr wrap="square" rtlCol="0">
            <a:spAutoFit/>
          </a:bodyPr>
          <a:lstStyle/>
          <a:p>
            <a:pPr>
              <a:buClrTx/>
              <a:buSzTx/>
              <a:buFontTx/>
            </a:pPr>
            <a:r>
              <a:rPr kumimoji="1" lang="zh-CN" sz="2800" b="1" dirty="0">
                <a:solidFill>
                  <a:schemeClr val="lt1"/>
                </a:solidFill>
                <a:latin typeface="微软雅黑" panose="020B0503020204020204" charset="-122"/>
                <a:ea typeface="微软雅黑" panose="020B0503020204020204" charset="-122"/>
                <a:sym typeface="+mn-ea"/>
              </a:rPr>
              <a:t>A guide to Christian festivals and dates</a:t>
            </a:r>
            <a:r>
              <a:rPr kumimoji="1" lang="en-US" altLang="zh-CN" sz="2800" b="1" dirty="0">
                <a:solidFill>
                  <a:schemeClr val="lt1"/>
                </a:solidFill>
                <a:latin typeface="微软雅黑" panose="020B0503020204020204" charset="-122"/>
                <a:ea typeface="微软雅黑" panose="020B0503020204020204" charset="-122"/>
                <a:sym typeface="+mn-ea"/>
              </a:rPr>
              <a:t> in 2022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03" name="文本框 15"/>
          <p:cNvSpPr txBox="1"/>
          <p:nvPr/>
        </p:nvSpPr>
        <p:spPr>
          <a:xfrm>
            <a:off x="118745" y="908050"/>
            <a:ext cx="6918325" cy="3168015"/>
          </a:xfrm>
          <a:prstGeom prst="rect">
            <a:avLst/>
          </a:prstGeom>
          <a:ln w="12700">
            <a:miter lim="400000"/>
          </a:ln>
        </p:spPr>
        <p:txBody>
          <a:bodyPr wrap="square" lIns="45718" tIns="45718" rIns="45718" bIns="45718">
            <a:spAutoFit/>
          </a:bodyPr>
          <a:lstStyle/>
          <a:p>
            <a:pPr eaLnBrk="1">
              <a:defRPr sz="2500">
                <a:latin typeface="Times New Roman" panose="02020603050405020304"/>
                <a:ea typeface="Times New Roman" panose="02020603050405020304"/>
                <a:cs typeface="Times New Roman" panose="02020603050405020304"/>
                <a:sym typeface="Times New Roman" panose="02020603050405020304"/>
              </a:defRPr>
            </a:pPr>
            <a:r>
              <a:rPr sz="2500" b="1">
                <a:cs typeface="Times New Roman" panose="02020603050405020304" charset="0"/>
              </a:rPr>
              <a:t>Trinity Sunday (12 June 2022)</a:t>
            </a:r>
            <a:r>
              <a:rPr lang="en-US" sz="2500" b="1">
                <a:cs typeface="Times New Roman" panose="02020603050405020304" charset="0"/>
              </a:rPr>
              <a:t>    圣三主日    </a:t>
            </a:r>
            <a:endParaRPr sz="2500" b="1">
              <a:cs typeface="Times New Roman" panose="02020603050405020304" charset="0"/>
            </a:endParaRPr>
          </a:p>
          <a:p>
            <a:pPr eaLnBrk="1">
              <a:defRPr sz="2500">
                <a:latin typeface="Times New Roman" panose="02020603050405020304"/>
                <a:ea typeface="Times New Roman" panose="02020603050405020304"/>
                <a:cs typeface="Times New Roman" panose="02020603050405020304"/>
                <a:sym typeface="Times New Roman" panose="02020603050405020304"/>
              </a:defRPr>
            </a:pPr>
            <a:r>
              <a:rPr sz="2500">
                <a:cs typeface="Times New Roman" panose="02020603050405020304" charset="0"/>
              </a:rPr>
              <a:t>Trinity Sunday is a day when Christians think of the nature of God rather than, as with other festivals, commemorating historical events of special significance.</a:t>
            </a:r>
            <a:endParaRPr sz="2500">
              <a:cs typeface="Times New Roman" panose="02020603050405020304" charset="0"/>
            </a:endParaRPr>
          </a:p>
          <a:p>
            <a:pPr eaLnBrk="1">
              <a:defRPr sz="2500">
                <a:latin typeface="Times New Roman" panose="02020603050405020304"/>
                <a:ea typeface="Times New Roman" panose="02020603050405020304"/>
                <a:cs typeface="Times New Roman" panose="02020603050405020304"/>
                <a:sym typeface="Times New Roman" panose="02020603050405020304"/>
              </a:defRPr>
            </a:pPr>
            <a:endParaRPr b="1">
              <a:cs typeface="Times New Roman" panose="02020603050405020304" charset="0"/>
              <a:sym typeface="+mn-ea"/>
            </a:endParaRPr>
          </a:p>
          <a:p>
            <a:pPr eaLnBrk="1">
              <a:defRPr sz="2500">
                <a:latin typeface="Times New Roman" panose="02020603050405020304"/>
                <a:ea typeface="Times New Roman" panose="02020603050405020304"/>
                <a:cs typeface="Times New Roman" panose="02020603050405020304"/>
                <a:sym typeface="Times New Roman" panose="02020603050405020304"/>
              </a:defRPr>
            </a:pPr>
            <a:r>
              <a:rPr b="1">
                <a:cs typeface="Times New Roman" panose="02020603050405020304" charset="0"/>
                <a:sym typeface="+mn-ea"/>
              </a:rPr>
              <a:t>Advent (27 November - 24 December 2022)</a:t>
            </a:r>
            <a:r>
              <a:rPr lang="en-US" b="1">
                <a:cs typeface="Times New Roman" panose="02020603050405020304" charset="0"/>
                <a:sym typeface="+mn-ea"/>
              </a:rPr>
              <a:t>    </a:t>
            </a:r>
            <a:endParaRPr lang="en-US" b="1">
              <a:cs typeface="Times New Roman" panose="02020603050405020304" charset="0"/>
              <a:sym typeface="+mn-ea"/>
            </a:endParaRPr>
          </a:p>
          <a:p>
            <a:pPr eaLnBrk="1">
              <a:defRPr sz="2500">
                <a:latin typeface="Times New Roman" panose="02020603050405020304"/>
                <a:ea typeface="Times New Roman" panose="02020603050405020304"/>
                <a:cs typeface="Times New Roman" panose="02020603050405020304"/>
                <a:sym typeface="Times New Roman" panose="02020603050405020304"/>
              </a:defRPr>
            </a:pPr>
            <a:r>
              <a:rPr b="1">
                <a:cs typeface="Times New Roman" panose="02020603050405020304" charset="0"/>
                <a:sym typeface="+mn-ea"/>
              </a:rPr>
              <a:t>基督降临节</a:t>
            </a:r>
            <a:endParaRPr sz="2500">
              <a:cs typeface="Times New Roman" panose="02020603050405020304" charset="0"/>
            </a:endParaRPr>
          </a:p>
        </p:txBody>
      </p:sp>
      <p:sp>
        <p:nvSpPr>
          <p:cNvPr id="3" name="文本框 2"/>
          <p:cNvSpPr txBox="1"/>
          <p:nvPr/>
        </p:nvSpPr>
        <p:spPr>
          <a:xfrm>
            <a:off x="119380" y="4005580"/>
            <a:ext cx="6664325" cy="32467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algn="l" eaLnBrk="1">
              <a:defRPr sz="2500">
                <a:latin typeface="Times New Roman" panose="02020603050405020304"/>
                <a:ea typeface="Times New Roman" panose="02020603050405020304"/>
                <a:cs typeface="Times New Roman" panose="02020603050405020304"/>
                <a:sym typeface="Times New Roman" panose="02020603050405020304"/>
              </a:defRPr>
            </a:pPr>
            <a:r>
              <a:rPr sz="2500">
                <a:cs typeface="Times New Roman" panose="02020603050405020304" charset="0"/>
                <a:sym typeface="+mn-ea"/>
              </a:rPr>
              <a:t>Advent is the four-week period before Christmas. There are four Sundays in Advent. The word </a:t>
            </a:r>
            <a:r>
              <a:rPr lang="en-US" sz="2500">
                <a:cs typeface="Times New Roman" panose="02020603050405020304" charset="0"/>
                <a:sym typeface="+mn-ea"/>
              </a:rPr>
              <a:t>“</a:t>
            </a:r>
            <a:r>
              <a:rPr sz="2500">
                <a:cs typeface="Times New Roman" panose="02020603050405020304" charset="0"/>
                <a:sym typeface="+mn-ea"/>
              </a:rPr>
              <a:t>Advent</a:t>
            </a:r>
            <a:r>
              <a:rPr lang="en-US" sz="2500">
                <a:cs typeface="Times New Roman" panose="02020603050405020304" charset="0"/>
                <a:sym typeface="+mn-ea"/>
              </a:rPr>
              <a:t>”</a:t>
            </a:r>
            <a:r>
              <a:rPr sz="2500">
                <a:cs typeface="Times New Roman" panose="02020603050405020304" charset="0"/>
                <a:sym typeface="+mn-ea"/>
              </a:rPr>
              <a:t> means </a:t>
            </a:r>
            <a:r>
              <a:rPr lang="en-US" sz="2500">
                <a:cs typeface="Times New Roman" panose="02020603050405020304" charset="0"/>
                <a:sym typeface="+mn-ea"/>
              </a:rPr>
              <a:t>“</a:t>
            </a:r>
            <a:r>
              <a:rPr sz="2500">
                <a:cs typeface="Times New Roman" panose="02020603050405020304" charset="0"/>
                <a:sym typeface="+mn-ea"/>
              </a:rPr>
              <a:t>coming</a:t>
            </a:r>
            <a:r>
              <a:rPr lang="en-US" sz="2500">
                <a:cs typeface="Times New Roman" panose="02020603050405020304" charset="0"/>
                <a:sym typeface="+mn-ea"/>
              </a:rPr>
              <a:t>”</a:t>
            </a:r>
            <a:r>
              <a:rPr sz="2500">
                <a:cs typeface="Times New Roman" panose="02020603050405020304" charset="0"/>
                <a:sym typeface="+mn-ea"/>
              </a:rPr>
              <a:t> or </a:t>
            </a:r>
            <a:r>
              <a:rPr lang="en-US" sz="2500">
                <a:cs typeface="Times New Roman" panose="02020603050405020304" charset="0"/>
                <a:sym typeface="+mn-ea"/>
              </a:rPr>
              <a:t>“</a:t>
            </a:r>
            <a:r>
              <a:rPr sz="2500">
                <a:cs typeface="Times New Roman" panose="02020603050405020304" charset="0"/>
                <a:sym typeface="+mn-ea"/>
              </a:rPr>
              <a:t>arrival</a:t>
            </a:r>
            <a:r>
              <a:rPr lang="en-US" sz="2500">
                <a:cs typeface="Times New Roman" panose="02020603050405020304" charset="0"/>
                <a:sym typeface="+mn-ea"/>
              </a:rPr>
              <a:t>”</a:t>
            </a:r>
            <a:r>
              <a:rPr sz="2500">
                <a:cs typeface="Times New Roman" panose="02020603050405020304" charset="0"/>
                <a:sym typeface="+mn-ea"/>
              </a:rPr>
              <a:t> and in this case points towards the birth of Jesus celebrated at Christmas. One special service involving children is called Christingle and can be held during Advent, Christmas, or Epiphany.</a:t>
            </a:r>
            <a:endParaRPr sz="2500">
              <a:cs typeface="Times New Roman" panose="02020603050405020304" charset="0"/>
            </a:endParaRPr>
          </a:p>
          <a:p>
            <a:pPr algn="l" eaLnBrk="1">
              <a:defRPr sz="2500">
                <a:latin typeface="Times New Roman" panose="02020603050405020304"/>
                <a:ea typeface="Times New Roman" panose="02020603050405020304"/>
                <a:cs typeface="Times New Roman" panose="02020603050405020304"/>
                <a:sym typeface="Times New Roman" panose="02020603050405020304"/>
              </a:defRPr>
            </a:pPr>
            <a:endParaRPr sz="1800">
              <a:cs typeface="Times New Roman" panose="02020603050405020304" charset="0"/>
            </a:endParaRPr>
          </a:p>
          <a:p>
            <a:pPr marL="0" marR="0" indent="0" algn="l" defTabSz="914400" rtl="0" fontAlgn="auto" latinLnBrk="0" hangingPunct="0">
              <a:lnSpc>
                <a:spcPct val="100000"/>
              </a:lnSpc>
              <a:spcBef>
                <a:spcPts val="0"/>
              </a:spcBef>
              <a:spcAft>
                <a:spcPts val="0"/>
              </a:spcAft>
              <a:buClrTx/>
              <a:buSzTx/>
              <a:buFontTx/>
              <a:buNone/>
            </a:pPr>
            <a:endParaRPr kumimoji="0" lang="zh-CN" altLang="en-US" sz="1800" b="0" i="0" u="none" strike="noStrike" cap="none" spc="0" normalizeH="0" baseline="0">
              <a:ln>
                <a:noFill/>
              </a:ln>
              <a:solidFill>
                <a:srgbClr val="000000"/>
              </a:solidFill>
              <a:effectLst/>
              <a:uFillTx/>
              <a:latin typeface="+mj-lt"/>
              <a:ea typeface="+mj-ea"/>
              <a:cs typeface="+mj-cs"/>
              <a:sym typeface="Calibri" panose="020F0502020204030204"/>
            </a:endParaRPr>
          </a:p>
        </p:txBody>
      </p:sp>
      <p:pic>
        <p:nvPicPr>
          <p:cNvPr id="105" name="图片 104"/>
          <p:cNvPicPr/>
          <p:nvPr/>
        </p:nvPicPr>
        <p:blipFill>
          <a:blip r:embed="rId1"/>
          <a:stretch>
            <a:fillRect/>
          </a:stretch>
        </p:blipFill>
        <p:spPr>
          <a:xfrm>
            <a:off x="6916420" y="692785"/>
            <a:ext cx="5281930" cy="2789555"/>
          </a:xfrm>
          <a:prstGeom prst="rect">
            <a:avLst/>
          </a:prstGeom>
          <a:noFill/>
          <a:ln w="9525">
            <a:noFill/>
          </a:ln>
        </p:spPr>
      </p:pic>
      <p:pic>
        <p:nvPicPr>
          <p:cNvPr id="106" name="图片 105"/>
          <p:cNvPicPr>
            <a:picLocks noChangeAspect="1"/>
          </p:cNvPicPr>
          <p:nvPr/>
        </p:nvPicPr>
        <p:blipFill>
          <a:blip r:embed="rId2"/>
          <a:stretch>
            <a:fillRect/>
          </a:stretch>
        </p:blipFill>
        <p:spPr>
          <a:xfrm>
            <a:off x="6911975" y="3653155"/>
            <a:ext cx="5286375" cy="3147060"/>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wipe(down)">
                                      <p:cBhvr>
                                        <p:cTn id="7" dur="500"/>
                                        <p:tgtEl>
                                          <p:spTgt spid="30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03">
                                            <p:txEl>
                                              <p:pRg st="1" end="1"/>
                                            </p:txEl>
                                          </p:spTgt>
                                        </p:tgtEl>
                                        <p:attrNameLst>
                                          <p:attrName>style.visibility</p:attrName>
                                        </p:attrNameLst>
                                      </p:cBhvr>
                                      <p:to>
                                        <p:strVal val="visible"/>
                                      </p:to>
                                    </p:set>
                                    <p:animEffect transition="in" filter="wipe(down)">
                                      <p:cBhvr>
                                        <p:cTn id="10" dur="500"/>
                                        <p:tgtEl>
                                          <p:spTgt spid="30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animEffect transition="in" filter="wipe(down)">
                                      <p:cBhvr>
                                        <p:cTn id="13" dur="500"/>
                                        <p:tgtEl>
                                          <p:spTgt spid="10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3">
                                            <p:txEl>
                                              <p:pRg st="3" end="3"/>
                                            </p:txEl>
                                          </p:spTgt>
                                        </p:tgtEl>
                                        <p:attrNameLst>
                                          <p:attrName>style.visibility</p:attrName>
                                        </p:attrNameLst>
                                      </p:cBhvr>
                                      <p:to>
                                        <p:strVal val="visible"/>
                                      </p:to>
                                    </p:set>
                                    <p:animEffect transition="in" filter="wipe(down)">
                                      <p:cBhvr>
                                        <p:cTn id="18" dur="500"/>
                                        <p:tgtEl>
                                          <p:spTgt spid="303">
                                            <p:txEl>
                                              <p:pRg st="3" end="3"/>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03">
                                            <p:txEl>
                                              <p:pRg st="4" end="4"/>
                                            </p:txEl>
                                          </p:spTgt>
                                        </p:tgtEl>
                                        <p:attrNameLst>
                                          <p:attrName>style.visibility</p:attrName>
                                        </p:attrNameLst>
                                      </p:cBhvr>
                                      <p:to>
                                        <p:strVal val="visible"/>
                                      </p:to>
                                    </p:set>
                                    <p:animEffect transition="in" filter="wipe(down)">
                                      <p:cBhvr>
                                        <p:cTn id="21" dur="500"/>
                                        <p:tgtEl>
                                          <p:spTgt spid="30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ipe(down)">
                                      <p:cBhvr>
                                        <p:cTn id="27"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11430"/>
            <a:ext cx="8613775" cy="521970"/>
          </a:xfrm>
          <a:prstGeom prst="rect">
            <a:avLst/>
          </a:prstGeom>
          <a:solidFill>
            <a:schemeClr val="accent6"/>
          </a:solidFill>
        </p:spPr>
        <p:txBody>
          <a:bodyPr wrap="square" rtlCol="0">
            <a:spAutoFit/>
          </a:bodyPr>
          <a:lstStyle/>
          <a:p>
            <a:pPr>
              <a:buClrTx/>
              <a:buSzTx/>
              <a:buFontTx/>
            </a:pPr>
            <a:r>
              <a:rPr kumimoji="1" lang="zh-CN" sz="2800" b="1" dirty="0">
                <a:solidFill>
                  <a:schemeClr val="lt1"/>
                </a:solidFill>
                <a:latin typeface="微软雅黑" panose="020B0503020204020204" charset="-122"/>
                <a:ea typeface="微软雅黑" panose="020B0503020204020204" charset="-122"/>
                <a:sym typeface="+mn-ea"/>
              </a:rPr>
              <a:t>A guide to Christian festivals and dates</a:t>
            </a:r>
            <a:r>
              <a:rPr kumimoji="1" lang="en-US" altLang="zh-CN" sz="2800" b="1" dirty="0">
                <a:solidFill>
                  <a:schemeClr val="lt1"/>
                </a:solidFill>
                <a:latin typeface="微软雅黑" panose="020B0503020204020204" charset="-122"/>
                <a:ea typeface="微软雅黑" panose="020B0503020204020204" charset="-122"/>
                <a:sym typeface="+mn-ea"/>
              </a:rPr>
              <a:t> in 2022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03" name="文本框 15"/>
          <p:cNvSpPr txBox="1"/>
          <p:nvPr/>
        </p:nvSpPr>
        <p:spPr>
          <a:xfrm>
            <a:off x="120015" y="5328285"/>
            <a:ext cx="11753850" cy="1243965"/>
          </a:xfrm>
          <a:prstGeom prst="rect">
            <a:avLst/>
          </a:prstGeom>
          <a:ln w="12700">
            <a:miter lim="400000"/>
          </a:ln>
        </p:spPr>
        <p:txBody>
          <a:bodyPr wrap="square" lIns="45718" tIns="45718" rIns="45718" bIns="45718">
            <a:spAutoFit/>
          </a:bodyPr>
          <a:lstStyle/>
          <a:p>
            <a:pPr eaLnBrk="1">
              <a:defRPr sz="2500">
                <a:latin typeface="Times New Roman" panose="02020603050405020304"/>
                <a:ea typeface="Times New Roman" panose="02020603050405020304"/>
                <a:cs typeface="Times New Roman" panose="02020603050405020304"/>
                <a:sym typeface="Times New Roman" panose="02020603050405020304"/>
              </a:defRPr>
            </a:pPr>
            <a:r>
              <a:rPr sz="2500" b="1">
                <a:cs typeface="Times New Roman" panose="02020603050405020304" charset="0"/>
              </a:rPr>
              <a:t>Christmas (25 December 2022 - 5 January 2023)</a:t>
            </a:r>
            <a:r>
              <a:rPr lang="en-US" sz="2500" b="1">
                <a:cs typeface="Times New Roman" panose="02020603050405020304" charset="0"/>
              </a:rPr>
              <a:t>    </a:t>
            </a:r>
            <a:r>
              <a:rPr lang="zh-CN" sz="2500" b="1">
                <a:latin typeface="华文中宋" panose="02010600040101010101" charset="-122"/>
                <a:ea typeface="华文中宋" panose="02010600040101010101" charset="-122"/>
                <a:cs typeface="Times New Roman" panose="02020603050405020304" charset="0"/>
              </a:rPr>
              <a:t>圣诞节</a:t>
            </a:r>
            <a:endParaRPr sz="2500" b="1">
              <a:latin typeface="华文中宋" panose="02010600040101010101" charset="-122"/>
              <a:ea typeface="华文中宋" panose="02010600040101010101" charset="-122"/>
              <a:cs typeface="Times New Roman" panose="02020603050405020304" charset="0"/>
            </a:endParaRPr>
          </a:p>
          <a:p>
            <a:pPr eaLnBrk="1">
              <a:defRPr sz="2500">
                <a:latin typeface="Times New Roman" panose="02020603050405020304"/>
                <a:ea typeface="Times New Roman" panose="02020603050405020304"/>
                <a:cs typeface="Times New Roman" panose="02020603050405020304"/>
                <a:sym typeface="Times New Roman" panose="02020603050405020304"/>
              </a:defRPr>
            </a:pPr>
            <a:r>
              <a:rPr sz="2500">
                <a:cs typeface="Times New Roman" panose="02020603050405020304" charset="0"/>
              </a:rPr>
              <a:t>The season of Christmas begins on the 25 December and traditionally lasts twelve days, ending on 5 January. Christmas is the time when Christians celebrate the birth of Jesus.</a:t>
            </a:r>
            <a:endParaRPr sz="2500">
              <a:cs typeface="Times New Roman" panose="02020603050405020304" charset="0"/>
            </a:endParaRPr>
          </a:p>
        </p:txBody>
      </p:sp>
      <p:pic>
        <p:nvPicPr>
          <p:cNvPr id="103" name="图片 102"/>
          <p:cNvPicPr>
            <a:picLocks noChangeAspect="1"/>
          </p:cNvPicPr>
          <p:nvPr/>
        </p:nvPicPr>
        <p:blipFill>
          <a:blip r:embed="rId1"/>
          <a:stretch>
            <a:fillRect/>
          </a:stretch>
        </p:blipFill>
        <p:spPr>
          <a:xfrm>
            <a:off x="0" y="925830"/>
            <a:ext cx="7282180" cy="4087495"/>
          </a:xfrm>
          <a:prstGeom prst="rect">
            <a:avLst/>
          </a:prstGeom>
          <a:noFill/>
          <a:ln w="9525">
            <a:noFill/>
          </a:ln>
        </p:spPr>
      </p:pic>
      <p:pic>
        <p:nvPicPr>
          <p:cNvPr id="104" name="图片 103"/>
          <p:cNvPicPr>
            <a:picLocks noChangeAspect="1"/>
          </p:cNvPicPr>
          <p:nvPr/>
        </p:nvPicPr>
        <p:blipFill>
          <a:blip r:embed="rId2"/>
          <a:stretch>
            <a:fillRect/>
          </a:stretch>
        </p:blipFill>
        <p:spPr>
          <a:xfrm>
            <a:off x="8112125" y="908685"/>
            <a:ext cx="3640455" cy="4793615"/>
          </a:xfrm>
          <a:prstGeom prst="rect">
            <a:avLst/>
          </a:prstGeom>
          <a:noFill/>
          <a:ln w="9525">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3">
                                            <p:txEl>
                                              <p:pRg st="0" end="0"/>
                                            </p:txEl>
                                          </p:spTgt>
                                        </p:tgtEl>
                                        <p:attrNameLst>
                                          <p:attrName>style.visibility</p:attrName>
                                        </p:attrNameLst>
                                      </p:cBhvr>
                                      <p:to>
                                        <p:strVal val="visible"/>
                                      </p:to>
                                    </p:set>
                                    <p:animEffect transition="in" filter="wipe(down)">
                                      <p:cBhvr>
                                        <p:cTn id="7" dur="500"/>
                                        <p:tgtEl>
                                          <p:spTgt spid="30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03">
                                            <p:txEl>
                                              <p:pRg st="1" end="1"/>
                                            </p:txEl>
                                          </p:spTgt>
                                        </p:tgtEl>
                                        <p:attrNameLst>
                                          <p:attrName>style.visibility</p:attrName>
                                        </p:attrNameLst>
                                      </p:cBhvr>
                                      <p:to>
                                        <p:strVal val="visible"/>
                                      </p:to>
                                    </p:set>
                                    <p:animEffect transition="in" filter="wipe(down)">
                                      <p:cBhvr>
                                        <p:cTn id="10" dur="500"/>
                                        <p:tgtEl>
                                          <p:spTgt spid="30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wipe(down)">
                                      <p:cBhvr>
                                        <p:cTn id="13" dur="500"/>
                                        <p:tgtEl>
                                          <p:spTgt spid="103"/>
                                        </p:tgtEl>
                                      </p:cBhvr>
                                    </p:animEffect>
                                  </p:childTnLst>
                                </p:cTn>
                              </p:par>
                              <p:par>
                                <p:cTn id="14" presetID="22" presetClass="entr" presetSubtype="4"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Effect transition="in" filter="wipe(down)">
                                      <p:cBhvr>
                                        <p:cTn id="16"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17803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hatch</a:t>
            </a:r>
            <a:r>
              <a:rPr lang="en-US" altLang="zh-CN" sz="2800">
                <a:latin typeface="Times New Roman" panose="02020603050405020304" charset="0"/>
                <a:ea typeface="华文中宋" panose="02010600040101010101" charset="-122"/>
                <a:cs typeface="Times New Roman" panose="02020603050405020304" charset="0"/>
                <a:sym typeface="+mn-ea"/>
              </a:rPr>
              <a:t>: (of a young bird, fish, insect, etc.) to come out of an egg    </a:t>
            </a:r>
            <a:r>
              <a:rPr lang="zh-CN" altLang="en-US" sz="2800">
                <a:latin typeface="Times New Roman" panose="02020603050405020304" charset="0"/>
                <a:ea typeface="华文中宋" panose="02010600040101010101" charset="-122"/>
                <a:cs typeface="Times New Roman" panose="02020603050405020304" charset="0"/>
                <a:sym typeface="+mn-ea"/>
              </a:rPr>
              <a:t>孵出；出壳</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eggs hatch after a week or ten days.    </a:t>
            </a:r>
            <a:endParaRPr lang="en-US" altLang="zh-CN"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Wingdings" panose="05000000000000000000" charset="0"/>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蛋在1周或10天后孵化</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华文中宋" panose="02010600040101010101" charset="-122"/>
              <a:ea typeface="华文中宋" panose="02010600040101010101" charset="-122"/>
              <a:cs typeface="华文中宋" panose="02010600040101010101" charset="-122"/>
              <a:sym typeface="+mn-ea"/>
            </a:endParaRPr>
          </a:p>
          <a:p>
            <a:pPr algn="l">
              <a:lnSpc>
                <a:spcPct val="90000"/>
              </a:lnSpc>
              <a:spcBef>
                <a:spcPts val="1000"/>
              </a:spcBef>
              <a:buClrTx/>
              <a:buSzTx/>
              <a:buFont typeface="Wingdings" panose="05000000000000000000" charset="0"/>
            </a:pP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dye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change the colour of sth, especially by using a special liquid or substance.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algn="l">
              <a:lnSpc>
                <a:spcPct val="90000"/>
              </a:lnSpc>
              <a:spcBef>
                <a:spcPts val="1000"/>
              </a:spcBef>
              <a:buClrTx/>
              <a:buSzTx/>
              <a:buFont typeface="+mj-ea"/>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给…染色</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The women prepared, spun and dyed the wool.    </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ea typeface="华文中宋" panose="02010600040101010101" charset="-122"/>
                <a:sym typeface="+mn-ea"/>
              </a:rPr>
              <a:t>女人们处理羊毛</a:t>
            </a:r>
            <a:r>
              <a:rPr lang="zh-CN" sz="2800">
                <a:ea typeface="华文中宋" panose="02010600040101010101" charset="-122"/>
                <a:sym typeface="+mn-ea"/>
              </a:rPr>
              <a:t>，</a:t>
            </a:r>
            <a:r>
              <a:rPr sz="2800">
                <a:ea typeface="华文中宋" panose="02010600040101010101" charset="-122"/>
                <a:sym typeface="+mn-ea"/>
              </a:rPr>
              <a:t>纺羊毛并给羊毛染色。</a:t>
            </a:r>
            <a:r>
              <a:rPr lang="en-US" altLang="zh-CN" sz="2800">
                <a:latin typeface="Times New Roman" panose="02020603050405020304" charset="0"/>
                <a:ea typeface="华文中宋" panose="02010600040101010101" charset="-122"/>
                <a:cs typeface="Times New Roman" panose="02020603050405020304" charset="0"/>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77915"/>
            <a:ext cx="3863340" cy="553085"/>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She dyed her hair blonde</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132965"/>
            <a:ext cx="7294880" cy="521970"/>
          </a:xfrm>
          <a:prstGeom prst="rect">
            <a:avLst/>
          </a:prstGeom>
          <a:noFill/>
        </p:spPr>
        <p:txBody>
          <a:bodyPr wrap="square" rtlCol="0" anchor="t">
            <a:spAutoFit/>
          </a:bodyPr>
          <a:lstStyle/>
          <a:p>
            <a:r>
              <a:rPr lang="zh-CN" altLang="en-US" sz="2800">
                <a:ea typeface="华文中宋" panose="02010600040101010101" charset="-122"/>
              </a:rPr>
              <a:t>今早有十只小鸡出壳了。  </a:t>
            </a:r>
            <a:endParaRPr lang="zh-CN" altLang="en-US" sz="2800">
              <a:ea typeface="华文中宋" panose="02010600040101010101" charset="-122"/>
            </a:endParaRPr>
          </a:p>
        </p:txBody>
      </p:sp>
      <p:cxnSp>
        <p:nvCxnSpPr>
          <p:cNvPr id="3145728" name="直接连接符 8"/>
          <p:cNvCxnSpPr/>
          <p:nvPr/>
        </p:nvCxnSpPr>
        <p:spPr>
          <a:xfrm flipV="1">
            <a:off x="119380" y="3141345"/>
            <a:ext cx="4896485" cy="2794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670040"/>
            <a:ext cx="375793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756275"/>
            <a:ext cx="8521065" cy="521970"/>
          </a:xfrm>
          <a:prstGeom prst="rect">
            <a:avLst/>
          </a:prstGeom>
          <a:noFill/>
        </p:spPr>
        <p:txBody>
          <a:bodyPr wrap="square" rtlCol="0" anchor="t">
            <a:spAutoFit/>
          </a:bodyPr>
          <a:lstStyle/>
          <a:p>
            <a:pPr algn="l"/>
            <a:r>
              <a:rPr lang="zh-CN" altLang="en-US" sz="2800">
                <a:ea typeface="华文中宋" panose="02010600040101010101" charset="-122"/>
                <a:sym typeface="+mn-ea"/>
              </a:rPr>
              <a:t>她把头发染成了金黄色。</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39065" y="2132330"/>
            <a:ext cx="1605280"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40335" y="2708910"/>
            <a:ext cx="485457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Ten chicks hatched this morning.</a:t>
            </a:r>
            <a:endParaRPr lang="en-US" sz="2800"/>
          </a:p>
        </p:txBody>
      </p:sp>
      <p:sp>
        <p:nvSpPr>
          <p:cNvPr id="5" name="文本框 4"/>
          <p:cNvSpPr txBox="1"/>
          <p:nvPr/>
        </p:nvSpPr>
        <p:spPr>
          <a:xfrm>
            <a:off x="119380" y="5732780"/>
            <a:ext cx="162496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0" y="0"/>
            <a:ext cx="2003425" cy="521970"/>
          </a:xfrm>
          <a:prstGeom prst="rect">
            <a:avLst/>
          </a:prstGeom>
          <a:solidFill>
            <a:schemeClr val="accent6"/>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长难句分析</a:t>
            </a:r>
            <a:endParaRPr kumimoji="1" lang="zh-CN" sz="2800" b="1" dirty="0">
              <a:solidFill>
                <a:schemeClr val="lt1"/>
              </a:solidFill>
              <a:latin typeface="微软雅黑" panose="020B0503020204020204" charset="-122"/>
              <a:ea typeface="微软雅黑" panose="020B0503020204020204" charset="-122"/>
            </a:endParaRPr>
          </a:p>
        </p:txBody>
      </p:sp>
      <p:sp>
        <p:nvSpPr>
          <p:cNvPr id="7" name="圆角矩形 6"/>
          <p:cNvSpPr/>
          <p:nvPr/>
        </p:nvSpPr>
        <p:spPr>
          <a:xfrm>
            <a:off x="129540" y="671830"/>
            <a:ext cx="11928475" cy="4628515"/>
          </a:xfrm>
          <a:prstGeom prst="roundRect">
            <a:avLst>
              <a:gd name="adj" fmla="val 16667"/>
            </a:avLst>
          </a:prstGeom>
          <a:noFill/>
          <a:ln w="63500" cap="flat" cmpd="sng">
            <a:solidFill>
              <a:schemeClr val="accent1"/>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 name="文本框 3"/>
          <p:cNvSpPr txBox="1"/>
          <p:nvPr/>
        </p:nvSpPr>
        <p:spPr>
          <a:xfrm>
            <a:off x="407670" y="5588635"/>
            <a:ext cx="967740" cy="521970"/>
          </a:xfrm>
          <a:prstGeom prst="rect">
            <a:avLst/>
          </a:prstGeom>
          <a:solidFill>
            <a:srgbClr val="0070C0"/>
          </a:solidFill>
        </p:spPr>
        <p:txBody>
          <a:bodyPr wrap="square" rtlCol="0">
            <a:spAutoFit/>
          </a:bodyPr>
          <a:lstStyle/>
          <a:p>
            <a:r>
              <a:rPr kumimoji="1" lang="zh-CN" altLang="en-US" sz="2800" b="1" dirty="0">
                <a:solidFill>
                  <a:schemeClr val="lt1"/>
                </a:solidFill>
                <a:latin typeface="微软雅黑" panose="020B0503020204020204" charset="-122"/>
                <a:ea typeface="微软雅黑" panose="020B0503020204020204" charset="-122"/>
              </a:rPr>
              <a:t>翻译</a:t>
            </a:r>
            <a:endParaRPr kumimoji="1" lang="zh-CN" altLang="en-US" sz="2800" b="1" dirty="0">
              <a:solidFill>
                <a:schemeClr val="lt1"/>
              </a:solidFill>
              <a:latin typeface="微软雅黑" panose="020B0503020204020204" charset="-122"/>
              <a:ea typeface="微软雅黑" panose="020B0503020204020204" charset="-122"/>
            </a:endParaRPr>
          </a:p>
        </p:txBody>
      </p:sp>
      <p:sp>
        <p:nvSpPr>
          <p:cNvPr id="10" name="文本框 9"/>
          <p:cNvSpPr txBox="1"/>
          <p:nvPr/>
        </p:nvSpPr>
        <p:spPr>
          <a:xfrm>
            <a:off x="1487805" y="5423535"/>
            <a:ext cx="10459720" cy="1383665"/>
          </a:xfrm>
          <a:prstGeom prst="rect">
            <a:avLst/>
          </a:prstGeom>
          <a:noFill/>
        </p:spPr>
        <p:txBody>
          <a:bodyPr wrap="square" rtlCol="0">
            <a:spAutoFit/>
          </a:bodyPr>
          <a:lstStyle/>
          <a:p>
            <a:pPr algn="l">
              <a:buClrTx/>
              <a:buSzTx/>
              <a:buFontTx/>
            </a:pPr>
            <a:r>
              <a:rPr sz="2800">
                <a:latin typeface="华文中宋" panose="02010600040101010101" charset="-122"/>
                <a:ea typeface="华文中宋" panose="02010600040101010101" charset="-122"/>
                <a:cs typeface="华文中宋" panose="02010600040101010101" charset="-122"/>
              </a:rPr>
              <a:t>它们是在四旬</a:t>
            </a:r>
            <a:r>
              <a:rPr lang="zh-CN" sz="2800">
                <a:latin typeface="华文中宋" panose="02010600040101010101" charset="-122"/>
                <a:ea typeface="华文中宋" panose="02010600040101010101" charset="-122"/>
                <a:cs typeface="华文中宋" panose="02010600040101010101" charset="-122"/>
              </a:rPr>
              <a:t>斋</a:t>
            </a:r>
            <a:r>
              <a:rPr sz="2800">
                <a:latin typeface="华文中宋" panose="02010600040101010101" charset="-122"/>
                <a:ea typeface="华文中宋" panose="02010600040101010101" charset="-122"/>
                <a:cs typeface="华文中宋" panose="02010600040101010101" charset="-122"/>
              </a:rPr>
              <a:t>结束时制作的，这</a:t>
            </a:r>
            <a:r>
              <a:rPr lang="en-US" sz="2800">
                <a:latin typeface="华文中宋" panose="02010600040101010101" charset="-122"/>
                <a:ea typeface="华文中宋" panose="02010600040101010101" charset="-122"/>
                <a:cs typeface="华文中宋" panose="02010600040101010101" charset="-122"/>
              </a:rPr>
              <a:t>40</a:t>
            </a:r>
            <a:r>
              <a:rPr lang="zh-CN" altLang="en-US" sz="2800">
                <a:latin typeface="华文中宋" panose="02010600040101010101" charset="-122"/>
                <a:ea typeface="华文中宋" panose="02010600040101010101" charset="-122"/>
                <a:cs typeface="华文中宋" panose="02010600040101010101" charset="-122"/>
              </a:rPr>
              <a:t>天里人们</a:t>
            </a:r>
            <a:r>
              <a:rPr lang="zh-CN" sz="2800">
                <a:latin typeface="华文中宋" panose="02010600040101010101" charset="-122"/>
                <a:ea typeface="华文中宋" panose="02010600040101010101" charset="-122"/>
                <a:cs typeface="华文中宋" panose="02010600040101010101" charset="-122"/>
              </a:rPr>
              <a:t>进行</a:t>
            </a:r>
            <a:r>
              <a:rPr sz="2800">
                <a:latin typeface="华文中宋" panose="02010600040101010101" charset="-122"/>
                <a:ea typeface="华文中宋" panose="02010600040101010101" charset="-122"/>
                <a:cs typeface="华文中宋" panose="02010600040101010101" charset="-122"/>
              </a:rPr>
              <a:t>反思和</a:t>
            </a:r>
            <a:r>
              <a:rPr lang="zh-CN" sz="2800">
                <a:latin typeface="华文中宋" panose="02010600040101010101" charset="-122"/>
                <a:ea typeface="华文中宋" panose="02010600040101010101" charset="-122"/>
                <a:cs typeface="华文中宋" panose="02010600040101010101" charset="-122"/>
              </a:rPr>
              <a:t>提供祭品</a:t>
            </a:r>
            <a:r>
              <a:rPr sz="2800">
                <a:latin typeface="华文中宋" panose="02010600040101010101" charset="-122"/>
                <a:ea typeface="华文中宋" panose="02010600040101010101" charset="-122"/>
                <a:cs typeface="华文中宋" panose="02010600040101010101" charset="-122"/>
              </a:rPr>
              <a:t>，十字架代表耶稣被钉在十字架上，而香料则代表耶稣被埋葬时使用的香料。</a:t>
            </a:r>
            <a:endParaRPr sz="2800">
              <a:latin typeface="华文中宋" panose="02010600040101010101" charset="-122"/>
              <a:ea typeface="华文中宋" panose="02010600040101010101" charset="-122"/>
            </a:endParaRPr>
          </a:p>
        </p:txBody>
      </p:sp>
      <p:sp>
        <p:nvSpPr>
          <p:cNvPr id="11" name="文本框 10"/>
          <p:cNvSpPr txBox="1"/>
          <p:nvPr/>
        </p:nvSpPr>
        <p:spPr>
          <a:xfrm>
            <a:off x="407035" y="3861435"/>
            <a:ext cx="4402455" cy="521970"/>
          </a:xfrm>
          <a:prstGeom prst="rect">
            <a:avLst/>
          </a:prstGeom>
          <a:noFill/>
        </p:spPr>
        <p:txBody>
          <a:bodyPr wrap="square" rtlCol="0" anchor="t">
            <a:spAutoFit/>
          </a:bodyPr>
          <a:lstStyle/>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现在分词短语宾语补足语</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5" name="文本框 4"/>
          <p:cNvSpPr txBox="1"/>
          <p:nvPr/>
        </p:nvSpPr>
        <p:spPr>
          <a:xfrm>
            <a:off x="335280" y="762635"/>
            <a:ext cx="11759565" cy="4523105"/>
          </a:xfrm>
          <a:prstGeom prst="rect">
            <a:avLst/>
          </a:prstGeom>
          <a:noFill/>
        </p:spPr>
        <p:txBody>
          <a:bodyPr wrap="square">
            <a:spAutoFit/>
          </a:bodyPr>
          <a:lstStyle/>
          <a:p>
            <a:pPr algn="l"/>
            <a:r>
              <a:rPr sz="3000" b="0" i="0">
                <a:effectLst/>
                <a:latin typeface="Times New Roman" panose="02020603050405020304" charset="0"/>
                <a:cs typeface="Times New Roman" panose="02020603050405020304" charset="0"/>
              </a:rPr>
              <a:t>They are made </a:t>
            </a:r>
            <a:r>
              <a:rPr lang="en-US" sz="3000" b="0" i="0">
                <a:effectLst/>
                <a:latin typeface="Times New Roman" panose="02020603050405020304" charset="0"/>
                <a:cs typeface="Times New Roman" panose="02020603050405020304" charset="0"/>
              </a:rPr>
              <a:t>at the end of</a:t>
            </a:r>
            <a:r>
              <a:rPr sz="3000" b="0" i="0">
                <a:effectLst/>
                <a:latin typeface="Times New Roman" panose="02020603050405020304" charset="0"/>
                <a:cs typeface="Times New Roman" panose="02020603050405020304" charset="0"/>
              </a:rPr>
              <a:t> </a:t>
            </a:r>
            <a:r>
              <a:rPr lang="en-US" sz="3000" b="0" i="0">
                <a:effectLst/>
                <a:latin typeface="Times New Roman" panose="02020603050405020304" charset="0"/>
                <a:cs typeface="Times New Roman" panose="02020603050405020304" charset="0"/>
              </a:rPr>
              <a:t>L</a:t>
            </a:r>
            <a:r>
              <a:rPr sz="3000" b="0" i="0">
                <a:effectLst/>
                <a:latin typeface="Times New Roman" panose="02020603050405020304" charset="0"/>
                <a:cs typeface="Times New Roman" panose="02020603050405020304" charset="0"/>
              </a:rPr>
              <a:t>ent, which is a special 40-day period of  </a:t>
            </a:r>
            <a:r>
              <a:rPr lang="en-US" sz="3000" b="0" i="0">
                <a:effectLst/>
                <a:latin typeface="Times New Roman" panose="02020603050405020304" charset="0"/>
                <a:cs typeface="Times New Roman" panose="02020603050405020304" charset="0"/>
              </a:rPr>
              <a:t>reflection </a:t>
            </a:r>
            <a:r>
              <a:rPr sz="3000" b="0" i="0">
                <a:effectLst/>
                <a:latin typeface="Times New Roman" panose="02020603050405020304" charset="0"/>
                <a:cs typeface="Times New Roman" panose="02020603050405020304" charset="0"/>
              </a:rPr>
              <a:t>and sacrifice with the cross representing how Jesus was crucified and the spices representing the spices that were used when Jesus</a:t>
            </a:r>
            <a:r>
              <a:rPr lang="en-US" sz="3000" b="0" i="0">
                <a:effectLst/>
                <a:latin typeface="Times New Roman" panose="02020603050405020304" charset="0"/>
                <a:cs typeface="Times New Roman" panose="02020603050405020304" charset="0"/>
              </a:rPr>
              <a:t> was buried.</a:t>
            </a:r>
            <a:endParaRPr lang="en-US" sz="3000" b="0" i="0">
              <a:effectLst/>
              <a:latin typeface="Times New Roman" panose="02020603050405020304" charset="0"/>
              <a:cs typeface="Times New Roman" panose="02020603050405020304" charset="0"/>
            </a:endParaRPr>
          </a:p>
          <a:p>
            <a:pPr algn="l"/>
            <a:r>
              <a:rPr lang="en-US" altLang="zh-CN" sz="2800" b="0" i="0" dirty="0">
                <a:effectLst/>
                <a:latin typeface="华文中宋" panose="02010600040101010101" charset="-122"/>
                <a:ea typeface="华文中宋" panose="02010600040101010101" charset="-122"/>
                <a:cs typeface="宋体" panose="02010600030101010101" pitchFamily="2" charset="-122"/>
              </a:rPr>
              <a:t>分析：本句是一个</a:t>
            </a:r>
            <a:r>
              <a:rPr lang="zh-CN" altLang="en-US" sz="2800" b="0" i="0" dirty="0">
                <a:effectLst/>
                <a:latin typeface="华文中宋" panose="02010600040101010101" charset="-122"/>
                <a:ea typeface="华文中宋" panose="02010600040101010101" charset="-122"/>
                <a:cs typeface="宋体" panose="02010600030101010101" pitchFamily="2" charset="-122"/>
              </a:rPr>
              <a:t>复合句，</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a:latin typeface="Times New Roman" panose="02020603050405020304" charset="0"/>
                <a:cs typeface="Times New Roman" panose="02020603050405020304" charset="0"/>
                <a:sym typeface="+mn-ea"/>
              </a:rPr>
              <a:t>which is a... Jesus was buried</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with the cross represent... and the spices representing... </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，两个</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en-US" altLang="zh-CN" sz="2800" b="0" i="0" dirty="0">
                <a:effectLst/>
                <a:latin typeface="Times New Roman" panose="02020603050405020304" charset="0"/>
                <a:ea typeface="华文中宋" panose="02010600040101010101" charset="-122"/>
                <a:cs typeface="Times New Roman" panose="02020603050405020304" charset="0"/>
              </a:rPr>
              <a:t>representing...</a:t>
            </a:r>
            <a:r>
              <a:rPr lang="en-US" altLang="zh-CN" sz="2800" b="0" i="0" dirty="0">
                <a:effectLst/>
                <a:latin typeface="华文中宋" panose="02010600040101010101" charset="-122"/>
                <a:ea typeface="华文中宋" panose="02010600040101010101" charset="-122"/>
                <a:cs typeface="宋体" panose="02010600030101010101" pitchFamily="2" charset="-122"/>
              </a:rPr>
              <a:t>”</a:t>
            </a:r>
            <a:r>
              <a:rPr lang="zh-CN" altLang="en-US" sz="2800" b="0" i="0" dirty="0">
                <a:effectLst/>
                <a:latin typeface="华文中宋" panose="02010600040101010101" charset="-122"/>
                <a:ea typeface="华文中宋" panose="02010600040101010101" charset="-122"/>
                <a:cs typeface="宋体" panose="02010600030101010101" pitchFamily="2" charset="-122"/>
              </a:rPr>
              <a:t>是</a:t>
            </a:r>
            <a:r>
              <a:rPr lang="en-US" altLang="zh-CN" sz="2800" b="0" i="0" dirty="0">
                <a:effectLst/>
                <a:latin typeface="华文中宋" panose="02010600040101010101" charset="-122"/>
                <a:ea typeface="华文中宋" panose="02010600040101010101" charset="-122"/>
                <a:cs typeface="宋体" panose="02010600030101010101" pitchFamily="2" charset="-122"/>
              </a:rPr>
              <a:t>_____</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how Jesus was crucified</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that were used</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，修饰先行词</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en-US" altLang="zh-CN" sz="2800" dirty="0">
                <a:latin typeface="Times New Roman" panose="02020603050405020304" charset="0"/>
                <a:ea typeface="华文中宋" panose="02010600040101010101" charset="-122"/>
                <a:cs typeface="Times New Roman" panose="02020603050405020304" charset="0"/>
                <a:sym typeface="+mn-ea"/>
              </a:rPr>
              <a:t>when</a:t>
            </a:r>
            <a:r>
              <a:rPr lang="en-US" altLang="zh-CN" sz="2800" dirty="0">
                <a:latin typeface="华文中宋" panose="02010600040101010101" charset="-122"/>
                <a:ea typeface="华文中宋" panose="02010600040101010101" charset="-122"/>
                <a:cs typeface="宋体" panose="02010600030101010101" pitchFamily="2" charset="-122"/>
                <a:sym typeface="+mn-ea"/>
              </a:rPr>
              <a:t> </a:t>
            </a:r>
            <a:r>
              <a:rPr lang="en-US" altLang="zh-CN" sz="2800" dirty="0">
                <a:latin typeface="Times New Roman" panose="02020603050405020304" charset="0"/>
                <a:ea typeface="华文中宋" panose="02010600040101010101" charset="-122"/>
                <a:cs typeface="Times New Roman" panose="02020603050405020304" charset="0"/>
                <a:sym typeface="+mn-ea"/>
              </a:rPr>
              <a:t>Jesus was buried</a:t>
            </a:r>
            <a:r>
              <a:rPr lang="en-US" altLang="zh-CN" sz="2800" dirty="0">
                <a:latin typeface="华文中宋" panose="02010600040101010101" charset="-122"/>
                <a:ea typeface="华文中宋" panose="02010600040101010101" charset="-122"/>
                <a:cs typeface="宋体" panose="02010600030101010101" pitchFamily="2" charset="-122"/>
                <a:sym typeface="+mn-ea"/>
              </a:rPr>
              <a:t>”</a:t>
            </a:r>
            <a:r>
              <a:rPr lang="zh-CN" altLang="en-US" sz="2800" dirty="0">
                <a:latin typeface="华文中宋" panose="02010600040101010101" charset="-122"/>
                <a:ea typeface="华文中宋" panose="02010600040101010101" charset="-122"/>
                <a:cs typeface="宋体" panose="02010600030101010101" pitchFamily="2" charset="-122"/>
                <a:sym typeface="+mn-ea"/>
              </a:rPr>
              <a:t>是</a:t>
            </a:r>
            <a:r>
              <a:rPr lang="en-US" altLang="zh-CN" sz="2800" dirty="0">
                <a:latin typeface="华文中宋" panose="02010600040101010101" charset="-122"/>
                <a:ea typeface="华文中宋" panose="02010600040101010101" charset="-122"/>
                <a:cs typeface="宋体" panose="02010600030101010101" pitchFamily="2" charset="-122"/>
                <a:sym typeface="+mn-ea"/>
              </a:rPr>
              <a:t>_____________</a:t>
            </a:r>
            <a:r>
              <a:rPr lang="zh-CN" altLang="en-US" sz="2800" dirty="0">
                <a:latin typeface="华文中宋" panose="02010600040101010101" charset="-122"/>
                <a:ea typeface="华文中宋" panose="02010600040101010101" charset="-122"/>
                <a:cs typeface="宋体" panose="02010600030101010101" pitchFamily="2" charset="-122"/>
                <a:sym typeface="+mn-ea"/>
              </a:rPr>
              <a:t>。</a:t>
            </a:r>
            <a:endParaRPr lang="zh-CN" altLang="en-US" sz="2800" dirty="0">
              <a:latin typeface="华文中宋" panose="02010600040101010101" charset="-122"/>
              <a:ea typeface="华文中宋" panose="02010600040101010101" charset="-122"/>
              <a:cs typeface="宋体" panose="02010600030101010101" pitchFamily="2" charset="-122"/>
              <a:sym typeface="+mn-ea"/>
            </a:endParaRPr>
          </a:p>
        </p:txBody>
      </p:sp>
      <p:sp>
        <p:nvSpPr>
          <p:cNvPr id="6" name="文本框 5"/>
          <p:cNvSpPr txBox="1"/>
          <p:nvPr/>
        </p:nvSpPr>
        <p:spPr>
          <a:xfrm>
            <a:off x="7248525" y="4293235"/>
            <a:ext cx="1437640" cy="521970"/>
          </a:xfrm>
          <a:prstGeom prst="rect">
            <a:avLst/>
          </a:prstGeom>
          <a:noFill/>
        </p:spPr>
        <p:txBody>
          <a:bodyPr wrap="none" rtlCol="0" anchor="t">
            <a:spAutoFit/>
          </a:bodyPr>
          <a:lstStyle/>
          <a:p>
            <a:r>
              <a:rPr lang="en-US"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the cross</a:t>
            </a:r>
            <a:endParaRPr 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14" name="文本框 13"/>
          <p:cNvSpPr txBox="1"/>
          <p:nvPr/>
        </p:nvSpPr>
        <p:spPr>
          <a:xfrm>
            <a:off x="3287395" y="3429635"/>
            <a:ext cx="2703830" cy="521970"/>
          </a:xfrm>
          <a:prstGeom prst="rect">
            <a:avLst/>
          </a:prstGeom>
          <a:noFill/>
        </p:spPr>
        <p:txBody>
          <a:bodyPr wrap="square" rtlCol="0" anchor="t">
            <a:spAutoFit/>
          </a:bodyPr>
          <a:lstStyle/>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with</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的复合结构</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2" name="文本框 1"/>
          <p:cNvSpPr txBox="1"/>
          <p:nvPr/>
        </p:nvSpPr>
        <p:spPr>
          <a:xfrm>
            <a:off x="463550" y="2980690"/>
            <a:ext cx="4963795" cy="521970"/>
          </a:xfrm>
          <a:prstGeom prst="rect">
            <a:avLst/>
          </a:prstGeom>
          <a:noFill/>
        </p:spPr>
        <p:txBody>
          <a:bodyPr wrap="none" rtlCol="0" anchor="t">
            <a:spAutoFit/>
          </a:bodyPr>
          <a:lstStyle/>
          <a:p>
            <a:r>
              <a:rPr lang="en-US" altLang="zh-CN" sz="2800" dirty="0">
                <a:solidFill>
                  <a:srgbClr val="FF0000"/>
                </a:solidFill>
                <a:effectLst/>
                <a:latin typeface="Times New Roman" panose="02020603050405020304" charset="0"/>
                <a:ea typeface="华文中宋" panose="02010600040101010101" charset="-122"/>
                <a:cs typeface="Times New Roman" panose="02020603050405020304" charset="0"/>
                <a:sym typeface="+mn-ea"/>
              </a:rPr>
              <a:t>which</a:t>
            </a:r>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引导的非限制性定语从句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3" name="文本框 2"/>
          <p:cNvSpPr txBox="1"/>
          <p:nvPr/>
        </p:nvSpPr>
        <p:spPr>
          <a:xfrm>
            <a:off x="3503930" y="4293235"/>
            <a:ext cx="1605280" cy="521970"/>
          </a:xfrm>
          <a:prstGeom prst="rect">
            <a:avLst/>
          </a:prstGeom>
          <a:noFill/>
        </p:spPr>
        <p:txBody>
          <a:bodyPr wrap="none" rtlCol="0" anchor="t">
            <a:spAutoFit/>
          </a:bodyPr>
          <a:lstStyle/>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定语从句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8" name="文本框 7"/>
          <p:cNvSpPr txBox="1"/>
          <p:nvPr/>
        </p:nvSpPr>
        <p:spPr>
          <a:xfrm>
            <a:off x="9336405" y="3844925"/>
            <a:ext cx="1605280" cy="521970"/>
          </a:xfrm>
          <a:prstGeom prst="rect">
            <a:avLst/>
          </a:prstGeom>
          <a:noFill/>
        </p:spPr>
        <p:txBody>
          <a:bodyPr wrap="none" rtlCol="0" anchor="t">
            <a:spAutoFit/>
          </a:bodyPr>
          <a:lstStyle/>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宾语从句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
        <p:nvSpPr>
          <p:cNvPr id="9" name="文本框 8"/>
          <p:cNvSpPr txBox="1"/>
          <p:nvPr/>
        </p:nvSpPr>
        <p:spPr>
          <a:xfrm>
            <a:off x="2052320" y="4707255"/>
            <a:ext cx="3128645" cy="521970"/>
          </a:xfrm>
          <a:prstGeom prst="rect">
            <a:avLst/>
          </a:prstGeom>
          <a:noFill/>
        </p:spPr>
        <p:txBody>
          <a:bodyPr wrap="square" rtlCol="0" anchor="t">
            <a:spAutoFit/>
          </a:bodyPr>
          <a:lstStyle/>
          <a:p>
            <a:r>
              <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rPr>
              <a:t>时间状语从句</a:t>
            </a:r>
            <a:endParaRPr lang="zh-CN" altLang="en-US" sz="2800" dirty="0">
              <a:solidFill>
                <a:srgbClr val="FF0000"/>
              </a:solidFill>
              <a:effectLst/>
              <a:latin typeface="华文中宋" panose="02010600040101010101" charset="-122"/>
              <a:ea typeface="华文中宋" panose="02010600040101010101" charset="-122"/>
              <a:cs typeface="宋体" panose="02010600030101010101" pitchFamily="2" charset="-122"/>
              <a:sym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1" grpId="0"/>
      <p:bldP spid="11" grpId="1"/>
      <p:bldP spid="6" grpId="0"/>
      <p:bldP spid="14" grpId="0"/>
      <p:bldP spid="2" grpId="0"/>
      <p:bldP spid="3"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13055" y="2718435"/>
            <a:ext cx="11687175" cy="89154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Some people eat these eggs but many</a:t>
            </a:r>
            <a:r>
              <a:rPr lang="en-US" sz="2600"/>
              <a:t> prefer</a:t>
            </a:r>
            <a:r>
              <a:rPr sz="2600"/>
              <a:t> the chocolate version that comes wrapped in colorful foil instead.</a:t>
            </a:r>
            <a:endParaRPr sz="26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95885" y="656590"/>
            <a:ext cx="11951335" cy="182816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23214" y="693419"/>
            <a:ext cx="11579226" cy="891540"/>
          </a:xfrm>
          <a:prstGeom prst="rect">
            <a:avLst/>
          </a:prstGeom>
          <a:ln w="12700">
            <a:miter lim="400000"/>
          </a:ln>
        </p:spPr>
        <p:txBody>
          <a:bodyPr lIns="45719" rIns="45719">
            <a:spAutoFit/>
          </a:bodyPr>
          <a:lstStyle/>
          <a:p>
            <a:pPr algn="l">
              <a:defRPr sz="2800">
                <a:latin typeface="Times New Roman" panose="02020603050405020304"/>
                <a:ea typeface="Times New Roman" panose="02020603050405020304"/>
                <a:cs typeface="Times New Roman" panose="02020603050405020304"/>
                <a:sym typeface="Times New Roman" panose="02020603050405020304"/>
              </a:defRPr>
            </a:pPr>
            <a:r>
              <a:rPr sz="2600"/>
              <a:t>One Friday, about two thousand years ago, a man named Jesus, who Christians believe is </a:t>
            </a:r>
            <a:r>
              <a:rPr lang="en-US" sz="2600"/>
              <a:t>the son of God</a:t>
            </a:r>
            <a:r>
              <a:rPr sz="2600"/>
              <a:t>, was crucified by the Romans. </a:t>
            </a:r>
            <a:endParaRPr sz="2600"/>
          </a:p>
        </p:txBody>
      </p:sp>
      <p:sp>
        <p:nvSpPr>
          <p:cNvPr id="294" name="文本框 11"/>
          <p:cNvSpPr txBox="1"/>
          <p:nvPr/>
        </p:nvSpPr>
        <p:spPr>
          <a:xfrm>
            <a:off x="360044" y="1638299"/>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15414" y="1638300"/>
            <a:ext cx="10487026" cy="755650"/>
          </a:xfrm>
          <a:prstGeom prst="rect">
            <a:avLst/>
          </a:prstGeom>
          <a:ln w="12700">
            <a:miter lim="400000"/>
          </a:ln>
        </p:spPr>
        <p:txBody>
          <a:bodyPr lIns="45719" rIns="45719">
            <a:spAutoFit/>
          </a:bodyPr>
          <a:lstStyle/>
          <a:p>
            <a:pPr algn="l">
              <a:lnSpc>
                <a:spcPct val="90000"/>
              </a:lnSpc>
              <a:spcBef>
                <a:spcPts val="1000"/>
              </a:spcBef>
            </a:pPr>
            <a:r>
              <a:rPr sz="2400">
                <a:latin typeface="华文中宋" panose="02010600040101010101" charset="-122"/>
                <a:ea typeface="华文中宋" panose="02010600040101010101" charset="-122"/>
                <a:cs typeface="华文中宋" panose="02010600040101010101" charset="-122"/>
              </a:rPr>
              <a:t>大约两千多年前的一个星期五，一个名叫耶稣的人被罗马人钉死在十字架上，基督徒相信他是上帝的儿子。 </a:t>
            </a:r>
            <a:endParaRPr sz="2400">
              <a:latin typeface="华文中宋" panose="02010600040101010101" charset="-122"/>
              <a:ea typeface="华文中宋" panose="02010600040101010101" charset="-122"/>
              <a:cs typeface="华文中宋" panose="02010600040101010101" charset="-122"/>
            </a:endParaRPr>
          </a:p>
        </p:txBody>
      </p:sp>
      <p:sp>
        <p:nvSpPr>
          <p:cNvPr id="296" name="文本框 1"/>
          <p:cNvSpPr txBox="1"/>
          <p:nvPr/>
        </p:nvSpPr>
        <p:spPr>
          <a:xfrm>
            <a:off x="360045" y="3790315"/>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18745" y="2637790"/>
            <a:ext cx="11928475" cy="192849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496060" y="3790315"/>
            <a:ext cx="10325735" cy="423545"/>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有些人吃这些鸡蛋，但许多人更喜欢用彩色箔纸包裹的巧克力版本。</a:t>
            </a:r>
          </a:p>
        </p:txBody>
      </p:sp>
      <p:sp>
        <p:nvSpPr>
          <p:cNvPr id="2" name="文本框 8"/>
          <p:cNvSpPr txBox="1"/>
          <p:nvPr/>
        </p:nvSpPr>
        <p:spPr>
          <a:xfrm>
            <a:off x="296544" y="4782819"/>
            <a:ext cx="11468101" cy="891540"/>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There are lots of different stories from around the world about how the Easter bunny</a:t>
            </a:r>
            <a:r>
              <a:rPr lang="en-US" sz="2600"/>
              <a:t> came to be</a:t>
            </a:r>
            <a:r>
              <a:rPr sz="2600"/>
              <a:t>.</a:t>
            </a:r>
            <a:endParaRPr sz="2600"/>
          </a:p>
        </p:txBody>
      </p:sp>
      <p:sp>
        <p:nvSpPr>
          <p:cNvPr id="3" name="圆角矩形 3"/>
          <p:cNvSpPr/>
          <p:nvPr/>
        </p:nvSpPr>
        <p:spPr>
          <a:xfrm>
            <a:off x="173990" y="4702175"/>
            <a:ext cx="11897360" cy="1928495"/>
          </a:xfrm>
          <a:prstGeom prst="roundRect">
            <a:avLst>
              <a:gd name="adj" fmla="val 14620"/>
            </a:avLst>
          </a:prstGeom>
          <a:ln w="63500">
            <a:solidFill>
              <a:schemeClr val="accent3"/>
            </a:solidFill>
          </a:ln>
        </p:spPr>
        <p:txBody>
          <a:bodyPr lIns="0" tIns="0" rIns="0" bIns="0"/>
          <a:lstStyle/>
          <a:p/>
        </p:txBody>
      </p:sp>
      <p:sp>
        <p:nvSpPr>
          <p:cNvPr id="4" name="文本框 9"/>
          <p:cNvSpPr txBox="1"/>
          <p:nvPr/>
        </p:nvSpPr>
        <p:spPr>
          <a:xfrm>
            <a:off x="1557020" y="5877560"/>
            <a:ext cx="8885555" cy="423545"/>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关于复活节兔子的起源，世界各地有很多不同的故事。</a:t>
            </a:r>
          </a:p>
        </p:txBody>
      </p:sp>
      <p:sp>
        <p:nvSpPr>
          <p:cNvPr id="5" name="文本框 1"/>
          <p:cNvSpPr txBox="1"/>
          <p:nvPr/>
        </p:nvSpPr>
        <p:spPr>
          <a:xfrm>
            <a:off x="415290" y="5782945"/>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2" nodeType="clickEffect">
                                  <p:stCondLst>
                                    <p:cond delay="0"/>
                                  </p:stCondLst>
                                  <p:childTnLst>
                                    <p:set>
                                      <p:cBhvr>
                                        <p:cTn id="16" dur="indefinite" fill="hold"/>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8" grpId="2" animBg="1" advAuto="0"/>
      <p:bldP spid="4"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3068320" y="38735"/>
            <a:ext cx="6536055"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（《华尔街日报》2022年4月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18</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A14</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版面）</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279844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lang="zh-CN" altLang="en-US">
                <a:latin typeface="微软雅黑" panose="020B0503020204020204" charset="-122"/>
                <a:ea typeface="微软雅黑" panose="020B0503020204020204" charset="-122"/>
                <a:cs typeface="+mn-cs"/>
                <a:sym typeface="Helvetica"/>
              </a:rPr>
              <a:t>七选五任务型阅读</a:t>
            </a:r>
            <a:endParaRPr lang="zh-CN" altLang="en-US">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63500" y="523240"/>
            <a:ext cx="12065635" cy="6231255"/>
          </a:xfrm>
          <a:prstGeom prst="rect">
            <a:avLst/>
          </a:prstGeom>
          <a:ln w="12700">
            <a:miter lim="400000"/>
          </a:ln>
        </p:spPr>
        <p:txBody>
          <a:bodyPr wrap="square" lIns="45719" rIns="45719">
            <a:spAutoFit/>
          </a:bodyPr>
          <a:lstStyle/>
          <a:p>
            <a:pPr>
              <a:defRPr sz="2700">
                <a:latin typeface="Times New Roman" panose="02020603050405020304"/>
                <a:ea typeface="Times New Roman" panose="02020603050405020304"/>
                <a:cs typeface="Times New Roman" panose="02020603050405020304"/>
                <a:sym typeface="Times New Roman" panose="02020603050405020304"/>
              </a:defRPr>
            </a:pPr>
            <a:r>
              <a:rPr sz="2100">
                <a:latin typeface="Times New Roman" panose="02020603050405020304" charset="0"/>
              </a:rPr>
              <a:t>     Parents can use platform-level controls to set limits on which apps your kids can download and how much time they can spend on them. But those tools don’t allow you to manage what kids see on those apps or prevent them from communicating with strangers. </a:t>
            </a:r>
            <a:r>
              <a:rPr lang="en-US" sz="2100">
                <a:latin typeface="Times New Roman" panose="02020603050405020304" charset="0"/>
              </a:rPr>
              <a:t>__1__</a:t>
            </a:r>
            <a:r>
              <a:rPr sz="2100">
                <a:latin typeface="Times New Roman" panose="02020603050405020304" charset="0"/>
              </a:rPr>
              <a:t>.</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a:latin typeface="Times New Roman" panose="02020603050405020304" charset="0"/>
              </a:rPr>
              <a:t>Here is a guide for using the parental controls in the social media apps. First, two big takeaways:</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__2__</a:t>
            </a:r>
            <a:r>
              <a:rPr sz="2100">
                <a:latin typeface="Times New Roman" panose="02020603050405020304" charset="0"/>
              </a:rPr>
              <a:t>. Apps contain </a:t>
            </a:r>
            <a:r>
              <a:rPr lang="en-US" altLang="zh-CN" sz="2100">
                <a:solidFill>
                  <a:srgbClr val="3333FF"/>
                </a:solidFill>
                <a:latin typeface="Times New Roman" panose="02020603050405020304" charset="0"/>
                <a:ea typeface="+mj-ea"/>
                <a:cs typeface="Times New Roman" panose="02020603050405020304" charset="0"/>
              </a:rPr>
              <a:t>default </a:t>
            </a:r>
            <a:r>
              <a:rPr sz="2100">
                <a:latin typeface="Times New Roman" panose="02020603050405020304" charset="0"/>
              </a:rPr>
              <a:t>(默认的) settings that provide protections based on the declared age of the user.</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a:latin typeface="Times New Roman" panose="02020603050405020304" charset="0"/>
              </a:rPr>
              <a:t>D</a:t>
            </a:r>
            <a:r>
              <a:rPr lang="en-US" sz="2100">
                <a:latin typeface="Times New Roman" panose="02020603050405020304" charset="0"/>
              </a:rPr>
              <a:t>o</a:t>
            </a:r>
            <a:r>
              <a:rPr sz="2100">
                <a:latin typeface="Times New Roman" panose="02020603050405020304" charset="0"/>
              </a:rPr>
              <a:t> have ongoing conversations with your children about keeping safe online. </a:t>
            </a:r>
            <a:r>
              <a:rPr lang="en-US" sz="2100">
                <a:latin typeface="Times New Roman" panose="02020603050405020304" charset="0"/>
              </a:rPr>
              <a:t>__3__</a:t>
            </a:r>
            <a:r>
              <a:rPr sz="2100">
                <a:latin typeface="Times New Roman" panose="02020603050405020304" charset="0"/>
              </a:rPr>
              <a:t>.</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a:latin typeface="Times New Roman" panose="02020603050405020304" charset="0"/>
              </a:rPr>
              <a:t>With that in mind, here’s what to know about social media parental controls and how to use them (take Tiktok for example):</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b="1">
                <a:latin typeface="Times New Roman" panose="02020603050405020304" charset="0"/>
              </a:rPr>
              <a:t>Where to start</a:t>
            </a:r>
            <a:r>
              <a:rPr sz="2100">
                <a:latin typeface="Times New Roman" panose="02020603050405020304" charset="0"/>
              </a:rPr>
              <a:t>: Read TikTok’s comprehensive Guardian’s Guide.</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b="1">
                <a:latin typeface="Times New Roman" panose="02020603050405020304" charset="0"/>
              </a:rPr>
              <a:t>Default settings</a:t>
            </a:r>
            <a:r>
              <a:rPr sz="2100">
                <a:latin typeface="Times New Roman" panose="02020603050405020304" charset="0"/>
              </a:rPr>
              <a:t>: For teens ages 13 to 15, accounts are automatically set to private, which means no one can see their videos. Younger teens can change their account to public but their videos would be shown only to friends.</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__4__. I</a:t>
            </a:r>
            <a:r>
              <a:rPr sz="2100">
                <a:latin typeface="Times New Roman" panose="02020603050405020304" charset="0"/>
              </a:rPr>
              <a:t>t’s also unavailable by default for 16- and 17-year-olds but they can change the setting to allow messaging with friends. Teens 13 to 15 don’t receive push </a:t>
            </a:r>
            <a:r>
              <a:rPr lang="en-US" altLang="zh-CN" sz="2100">
                <a:solidFill>
                  <a:srgbClr val="3333FF"/>
                </a:solidFill>
                <a:latin typeface="Times New Roman" panose="02020603050405020304" charset="0"/>
                <a:ea typeface="+mj-ea"/>
                <a:cs typeface="Times New Roman" panose="02020603050405020304" charset="0"/>
              </a:rPr>
              <a:t>notification</a:t>
            </a:r>
            <a:r>
              <a:rPr sz="2100">
                <a:latin typeface="Times New Roman" panose="02020603050405020304" charset="0"/>
              </a:rPr>
              <a:t>s from the app after 9 p.m., and those 16 to 17 don’t receive push notifications after 10 p.m.</a:t>
            </a:r>
            <a:endParaRPr sz="21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lang="en-US" sz="2100">
                <a:latin typeface="Times New Roman" panose="02020603050405020304" charset="0"/>
              </a:rPr>
              <a:t>     </a:t>
            </a:r>
            <a:r>
              <a:rPr sz="2100" b="1">
                <a:latin typeface="Times New Roman" panose="02020603050405020304" charset="0"/>
              </a:rPr>
              <a:t>Opt-in settings</a:t>
            </a:r>
            <a:r>
              <a:rPr sz="2100">
                <a:latin typeface="Times New Roman" panose="02020603050405020304" charset="0"/>
              </a:rPr>
              <a:t>: With a TikTok account, parents can use TikTok’s Family Pairing feature to limit the time their teens spend on TikTok, restrict age-inappropriate content and set messaging restrictions. Parents can also determine whether their teen’s account is private or public, if the teen’s account can be recommended to others and who can comment on a teen’s videos. </a:t>
            </a:r>
            <a:r>
              <a:rPr lang="en-US" sz="2100">
                <a:latin typeface="Times New Roman" panose="02020603050405020304" charset="0"/>
              </a:rPr>
              <a:t>__5__</a:t>
            </a:r>
            <a:r>
              <a:rPr sz="2100">
                <a:latin typeface="Times New Roman" panose="02020603050405020304" charset="0"/>
              </a:rPr>
              <a:t>.</a:t>
            </a:r>
            <a:endParaRPr sz="2100">
              <a:latin typeface="Times New Roman" panose="02020603050405020304"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625" y="2493010"/>
            <a:ext cx="9187180" cy="359410"/>
          </a:xfrm>
          <a:prstGeom prst="rect">
            <a:avLst/>
          </a:prstGeom>
          <a:solidFill>
            <a:schemeClr val="bg1">
              <a:lumMod val="85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C. If that help is available at all, it’s found in the apps themselves.</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5" name="文本框 4"/>
          <p:cNvSpPr txBox="1"/>
          <p:nvPr/>
        </p:nvSpPr>
        <p:spPr>
          <a:xfrm>
            <a:off x="47625" y="1628775"/>
            <a:ext cx="9077960" cy="359410"/>
          </a:xfrm>
          <a:prstGeom prst="rect">
            <a:avLst/>
          </a:prstGeom>
          <a:solidFill>
            <a:schemeClr val="accent6">
              <a:lumMod val="40000"/>
              <a:lumOff val="6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B. The settings are passcode secured, so teens can’t change them.</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6" name="文本框 5"/>
          <p:cNvSpPr txBox="1"/>
          <p:nvPr/>
        </p:nvSpPr>
        <p:spPr>
          <a:xfrm>
            <a:off x="47625" y="764540"/>
            <a:ext cx="8067675" cy="359410"/>
          </a:xfrm>
          <a:prstGeom prst="rect">
            <a:avLst/>
          </a:prstGeom>
          <a:solidFill>
            <a:schemeClr val="accent2">
              <a:lumMod val="40000"/>
              <a:lumOff val="6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A. Direct messaging is unavailable for teens ages 13 to 15.</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7" name="文本框 6"/>
          <p:cNvSpPr txBox="1"/>
          <p:nvPr/>
        </p:nvSpPr>
        <p:spPr>
          <a:xfrm>
            <a:off x="47625" y="4221480"/>
            <a:ext cx="10156190" cy="359410"/>
          </a:xfrm>
          <a:prstGeom prst="rect">
            <a:avLst/>
          </a:prstGeom>
          <a:solidFill>
            <a:schemeClr val="accent4">
              <a:lumMod val="40000"/>
              <a:lumOff val="6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E. Parental controls aren’t perfect—and kids can find ways around them.</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8" name="文本框 7"/>
          <p:cNvSpPr txBox="1"/>
          <p:nvPr/>
        </p:nvSpPr>
        <p:spPr>
          <a:xfrm>
            <a:off x="47625" y="5085715"/>
            <a:ext cx="10723880" cy="359410"/>
          </a:xfrm>
          <a:prstGeom prst="rect">
            <a:avLst/>
          </a:prstGeom>
          <a:solidFill>
            <a:schemeClr val="accent1">
              <a:lumMod val="60000"/>
              <a:lumOff val="4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F. Don’t lie about your kids’ ages when signing up for apps, or let them do it.</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9" name="文本框 8"/>
          <p:cNvSpPr txBox="1"/>
          <p:nvPr/>
        </p:nvSpPr>
        <p:spPr>
          <a:xfrm>
            <a:off x="47625" y="3357245"/>
            <a:ext cx="9338310" cy="359410"/>
          </a:xfrm>
          <a:prstGeom prst="rect">
            <a:avLst/>
          </a:prstGeom>
          <a:solidFill>
            <a:schemeClr val="accent2">
              <a:lumMod val="20000"/>
              <a:lumOff val="8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algn="l" defTabSz="914400" rtl="0" fontAlgn="auto" latinLnBrk="0" hangingPunct="0">
              <a:lnSpc>
                <a:spcPct val="90000"/>
              </a:lnSpc>
              <a:spcBef>
                <a:spcPts val="1000"/>
              </a:spcBef>
              <a:spcAft>
                <a:spcPts val="0"/>
              </a:spcAft>
              <a:buClrTx/>
              <a:buSzTx/>
              <a:buFont typeface="Arial" panose="020B0604020202020204" pitchFamily="34" charset="0"/>
              <a:buNone/>
            </a:pPr>
            <a:r>
              <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rPr>
              <a:t>D. The app doesn’t allow minors to show up as a friend suggestion.</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10" name="文本框 9"/>
          <p:cNvSpPr txBox="1"/>
          <p:nvPr/>
        </p:nvSpPr>
        <p:spPr>
          <a:xfrm>
            <a:off x="47625" y="6016625"/>
            <a:ext cx="11602720" cy="359410"/>
          </a:xfrm>
          <a:prstGeom prst="rect">
            <a:avLst/>
          </a:prstGeom>
          <a:solidFill>
            <a:schemeClr val="accent6">
              <a:lumMod val="60000"/>
              <a:lumOff val="40000"/>
            </a:schemeClr>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algn="l">
              <a:lnSpc>
                <a:spcPct val="90000"/>
              </a:lnSpc>
              <a:spcBef>
                <a:spcPts val="1000"/>
              </a:spcBef>
              <a:buFont typeface="Arial" panose="020B0604020202020204" pitchFamily="34" charset="0"/>
            </a:pPr>
            <a:r>
              <a:rPr lang="en-US" altLang="zh-CN" sz="2600">
                <a:latin typeface="Times New Roman" panose="02020603050405020304" charset="0"/>
                <a:ea typeface="华文中宋" panose="02010600040101010101" charset="-122"/>
                <a:cs typeface="Times New Roman" panose="02020603050405020304" charset="0"/>
                <a:sym typeface="+mn-ea"/>
              </a:rPr>
              <a:t>G. TikTok allows kids under 13 to be on the app, but in a more controlled environment.</a:t>
            </a:r>
            <a:endParaRPr kumimoji="0" lang="en-US" altLang="zh-CN" sz="2600" b="0" i="0" u="none" strike="noStrike" cap="none" spc="0" normalizeH="0" baseline="0">
              <a:ln>
                <a:noFill/>
              </a:ln>
              <a:solidFill>
                <a:srgbClr val="000000"/>
              </a:solidFill>
              <a:effectLst/>
              <a:uFillTx/>
              <a:latin typeface="Times New Roman" panose="02020603050405020304" charset="0"/>
              <a:ea typeface="华文中宋" panose="02010600040101010101" charset="-122"/>
              <a:cs typeface="Times New Roman" panose="02020603050405020304" charset="0"/>
              <a:sym typeface="Calibri" panose="020F0502020204030204"/>
            </a:endParaRPr>
          </a:p>
        </p:txBody>
      </p:sp>
      <p:sp>
        <p:nvSpPr>
          <p:cNvPr id="12" name="文本框 11"/>
          <p:cNvSpPr txBox="1"/>
          <p:nvPr/>
        </p:nvSpPr>
        <p:spPr>
          <a:xfrm>
            <a:off x="11342370" y="2493010"/>
            <a:ext cx="419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600" b="0" i="0" u="none" strike="noStrike" cap="none" spc="0" normalizeH="0" baseline="0">
                <a:ln>
                  <a:noFill/>
                </a:ln>
                <a:solidFill>
                  <a:schemeClr val="accent2">
                    <a:lumMod val="50000"/>
                  </a:schemeClr>
                </a:solidFill>
                <a:effectLst/>
                <a:uFillTx/>
                <a:latin typeface="Calibri" panose="020F0502020204030204" charset="0"/>
                <a:ea typeface="+mj-ea"/>
                <a:cs typeface="+mj-cs"/>
                <a:sym typeface="Calibri" panose="020F0502020204030204"/>
              </a:rPr>
              <a:t>①</a:t>
            </a:r>
            <a:endParaRPr kumimoji="0" lang="zh-CN" altLang="en-US" sz="2600" b="0" i="0" u="none" strike="noStrike" cap="none" spc="0" normalizeH="0" baseline="0">
              <a:ln>
                <a:noFill/>
              </a:ln>
              <a:solidFill>
                <a:schemeClr val="accent2">
                  <a:lumMod val="50000"/>
                </a:schemeClr>
              </a:solidFill>
              <a:effectLst/>
              <a:uFillTx/>
              <a:latin typeface="Calibri" panose="020F0502020204030204" charset="0"/>
              <a:ea typeface="+mj-ea"/>
              <a:cs typeface="+mj-cs"/>
              <a:sym typeface="Calibri" panose="020F0502020204030204"/>
            </a:endParaRPr>
          </a:p>
        </p:txBody>
      </p:sp>
      <p:sp>
        <p:nvSpPr>
          <p:cNvPr id="13" name="文本框 12"/>
          <p:cNvSpPr txBox="1"/>
          <p:nvPr/>
        </p:nvSpPr>
        <p:spPr>
          <a:xfrm>
            <a:off x="11342370" y="5013960"/>
            <a:ext cx="419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compatLnSpc="1">
            <a:spAutoFit/>
          </a:bodyPr>
          <a:lstStyle/>
          <a:p>
            <a:pPr lvl="0" algn="l"/>
            <a:r>
              <a:rPr lang="zh-CN" altLang="en-US" sz="2600">
                <a:solidFill>
                  <a:schemeClr val="accent2">
                    <a:lumMod val="50000"/>
                  </a:schemeClr>
                </a:solidFill>
                <a:latin typeface="Calibri" panose="020F0502020204030204" charset="0"/>
                <a:sym typeface="Calibri" panose="020F0502020204030204"/>
              </a:rPr>
              <a:t>②</a:t>
            </a:r>
            <a:endParaRPr lang="zh-CN" altLang="en-US" sz="2600">
              <a:solidFill>
                <a:schemeClr val="accent2">
                  <a:lumMod val="50000"/>
                </a:schemeClr>
              </a:solidFill>
              <a:latin typeface="Calibri" panose="020F0502020204030204" charset="0"/>
              <a:sym typeface="Calibri" panose="020F0502020204030204"/>
            </a:endParaRPr>
          </a:p>
        </p:txBody>
      </p:sp>
      <p:sp>
        <p:nvSpPr>
          <p:cNvPr id="14" name="文本框 13"/>
          <p:cNvSpPr txBox="1"/>
          <p:nvPr/>
        </p:nvSpPr>
        <p:spPr>
          <a:xfrm>
            <a:off x="11342370" y="4208145"/>
            <a:ext cx="419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compatLnSpc="1">
            <a:spAutoFit/>
          </a:bodyPr>
          <a:lstStyle/>
          <a:p>
            <a:pPr lvl="0" algn="l"/>
            <a:r>
              <a:rPr lang="zh-CN" altLang="en-US" sz="2600">
                <a:solidFill>
                  <a:schemeClr val="accent2">
                    <a:lumMod val="50000"/>
                  </a:schemeClr>
                </a:solidFill>
                <a:latin typeface="Calibri" panose="020F0502020204030204" charset="0"/>
                <a:sym typeface="Calibri" panose="020F0502020204030204"/>
              </a:rPr>
              <a:t>③</a:t>
            </a:r>
            <a:endParaRPr lang="zh-CN" altLang="en-US" sz="2600">
              <a:solidFill>
                <a:schemeClr val="accent2">
                  <a:lumMod val="50000"/>
                </a:schemeClr>
              </a:solidFill>
              <a:latin typeface="Calibri" panose="020F0502020204030204" charset="0"/>
              <a:sym typeface="Calibri" panose="020F0502020204030204"/>
            </a:endParaRPr>
          </a:p>
        </p:txBody>
      </p:sp>
      <p:sp>
        <p:nvSpPr>
          <p:cNvPr id="15" name="文本框 14"/>
          <p:cNvSpPr txBox="1"/>
          <p:nvPr/>
        </p:nvSpPr>
        <p:spPr>
          <a:xfrm>
            <a:off x="11342370" y="777875"/>
            <a:ext cx="419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600" b="0" i="0" u="none" strike="noStrike" cap="none" spc="0" normalizeH="0" baseline="0">
                <a:ln>
                  <a:noFill/>
                </a:ln>
                <a:solidFill>
                  <a:schemeClr val="accent2">
                    <a:lumMod val="50000"/>
                  </a:schemeClr>
                </a:solidFill>
                <a:effectLst/>
                <a:uFillTx/>
                <a:latin typeface="Calibri" panose="020F0502020204030204" charset="0"/>
                <a:cs typeface="+mj-cs"/>
                <a:sym typeface="Calibri" panose="020F0502020204030204"/>
              </a:rPr>
              <a:t>④</a:t>
            </a:r>
            <a:endParaRPr kumimoji="0" lang="zh-CN" altLang="en-US" sz="2600" b="0" i="0" u="none" strike="noStrike" cap="none" spc="0" normalizeH="0" baseline="0">
              <a:ln>
                <a:noFill/>
              </a:ln>
              <a:solidFill>
                <a:schemeClr val="accent2">
                  <a:lumMod val="50000"/>
                </a:schemeClr>
              </a:solidFill>
              <a:effectLst/>
              <a:uFillTx/>
              <a:latin typeface="Calibri" panose="020F0502020204030204" charset="0"/>
              <a:ea typeface="微软雅黑" panose="020B0503020204020204" charset="-122"/>
              <a:cs typeface="+mj-cs"/>
              <a:sym typeface="Calibri" panose="020F0502020204030204"/>
            </a:endParaRPr>
          </a:p>
        </p:txBody>
      </p:sp>
      <p:sp>
        <p:nvSpPr>
          <p:cNvPr id="16" name="文本框 15"/>
          <p:cNvSpPr txBox="1"/>
          <p:nvPr/>
        </p:nvSpPr>
        <p:spPr>
          <a:xfrm>
            <a:off x="11342370" y="1628775"/>
            <a:ext cx="41910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a:spAutoFit/>
          </a:bodyPr>
          <a:lstStyle/>
          <a:p>
            <a:pPr marL="0" marR="0" indent="0" algn="l" defTabSz="914400" rtl="0" fontAlgn="auto" latinLnBrk="0" hangingPunct="0">
              <a:lnSpc>
                <a:spcPct val="100000"/>
              </a:lnSpc>
              <a:spcBef>
                <a:spcPts val="0"/>
              </a:spcBef>
              <a:spcAft>
                <a:spcPts val="0"/>
              </a:spcAft>
              <a:buClrTx/>
              <a:buSzTx/>
              <a:buFontTx/>
              <a:buNone/>
            </a:pPr>
            <a:r>
              <a:rPr kumimoji="0" lang="zh-CN" altLang="en-US" sz="2600" b="0" i="0" u="none" strike="noStrike" cap="none" spc="0" normalizeH="0" baseline="0">
                <a:ln>
                  <a:noFill/>
                </a:ln>
                <a:solidFill>
                  <a:schemeClr val="accent2">
                    <a:lumMod val="50000"/>
                  </a:schemeClr>
                </a:solidFill>
                <a:effectLst/>
                <a:uFillTx/>
                <a:latin typeface="Calibri" panose="020F0502020204030204" charset="0"/>
                <a:cs typeface="+mj-cs"/>
                <a:sym typeface="Calibri" panose="020F0502020204030204"/>
              </a:rPr>
              <a:t>⑤</a:t>
            </a:r>
            <a:endParaRPr kumimoji="0" lang="zh-CN" altLang="en-US" sz="2600" b="0" i="0" u="none" strike="noStrike" cap="none" spc="0" normalizeH="0" baseline="0">
              <a:ln>
                <a:noFill/>
              </a:ln>
              <a:solidFill>
                <a:schemeClr val="accent2">
                  <a:lumMod val="50000"/>
                </a:schemeClr>
              </a:solidFill>
              <a:effectLst/>
              <a:uFillTx/>
              <a:latin typeface="Calibri" panose="020F0502020204030204" charset="0"/>
              <a:ea typeface="微软雅黑" panose="020B0503020204020204" charset="-122"/>
              <a:cs typeface="+mj-cs"/>
              <a:sym typeface="Calibri" panose="020F0502020204030204"/>
            </a:endParaRPr>
          </a:p>
        </p:txBody>
      </p:sp>
      <p:sp>
        <p:nvSpPr>
          <p:cNvPr id="266" name="文本框 16"/>
          <p:cNvSpPr txBox="1"/>
          <p:nvPr/>
        </p:nvSpPr>
        <p:spPr>
          <a:xfrm>
            <a:off x="635" y="7620"/>
            <a:ext cx="279844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lang="zh-CN" altLang="en-US">
                <a:latin typeface="微软雅黑" panose="020B0503020204020204" charset="-122"/>
                <a:ea typeface="微软雅黑" panose="020B0503020204020204" charset="-122"/>
                <a:cs typeface="+mn-cs"/>
                <a:sym typeface="Helvetica"/>
              </a:rPr>
              <a:t>七选五任务型阅读</a:t>
            </a:r>
            <a:endParaRPr lang="zh-CN" altLang="en-US">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animBg="1"/>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26265" cy="53047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default</a:t>
            </a:r>
            <a:r>
              <a:rPr lang="en-US" altLang="zh-CN" sz="2800">
                <a:latin typeface="Times New Roman" panose="02020603050405020304" charset="0"/>
                <a:ea typeface="华文中宋" panose="02010600040101010101" charset="-122"/>
                <a:cs typeface="Times New Roman" panose="02020603050405020304" charset="0"/>
                <a:sym typeface="+mn-ea"/>
              </a:rPr>
              <a:t>: A default situation is what exists or happens unless someone or something changes it.     </a:t>
            </a:r>
            <a:r>
              <a:rPr lang="zh-CN" altLang="en-US" sz="2800">
                <a:latin typeface="Times New Roman" panose="02020603050405020304" charset="0"/>
                <a:ea typeface="华文中宋" panose="02010600040101010101" charset="-122"/>
                <a:cs typeface="Times New Roman" panose="02020603050405020304" charset="0"/>
                <a:sym typeface="+mn-ea"/>
              </a:rPr>
              <a:t>默认的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Death, not life, is the default state of cells.  </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细胞的常态是死亡而不是存活。</a:t>
            </a: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2800">
              <a:latin typeface="华文中宋" panose="02010600040101010101" charset="-122"/>
              <a:ea typeface="华文中宋" panose="02010600040101010101" charset="-122"/>
              <a:cs typeface="华文中宋" panose="02010600040101010101" charset="-122"/>
              <a:sym typeface="+mn-ea"/>
            </a:endParaRPr>
          </a:p>
          <a:p>
            <a:pPr marL="457200" indent="-457200" algn="l">
              <a:lnSpc>
                <a:spcPct val="90000"/>
              </a:lnSpc>
              <a:spcBef>
                <a:spcPts val="1000"/>
              </a:spcBef>
              <a:buClrTx/>
              <a:buSzTx/>
              <a:buFont typeface="Wingdings" panose="05000000000000000000" charset="0"/>
              <a:buChar char="ü"/>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notification</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the act of giving or receiving official information about sth.</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通知；通告；告示</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When someone likes your photo on Facebook and your screen lights up and says “Friend liked your photo,” that’s a push notification.</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当有人在</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脸书上为你</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的照片</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点赞</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且</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你</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的屏幕亮起并说“朋友</a:t>
            </a: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点赞了你的</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照片”，这就是推送通知。</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97840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You should receive a notification of our decision in the next week.</a:t>
            </a:r>
            <a:endParaRPr lang="en-US"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1919605"/>
            <a:ext cx="7259320" cy="521970"/>
          </a:xfrm>
          <a:prstGeom prst="rect">
            <a:avLst/>
          </a:prstGeom>
          <a:noFill/>
        </p:spPr>
        <p:txBody>
          <a:bodyPr wrap="square" rtlCol="0" anchor="t">
            <a:spAutoFit/>
          </a:bodyPr>
          <a:lstStyle/>
          <a:p>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默认设置为每五分钟存盘一次</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9380" y="2853055"/>
            <a:ext cx="8568690" cy="292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795"/>
            <a:ext cx="9519285"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5989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34050"/>
            <a:ext cx="8521065" cy="521970"/>
          </a:xfrm>
          <a:prstGeom prst="rect">
            <a:avLst/>
          </a:prstGeom>
          <a:noFill/>
        </p:spPr>
        <p:txBody>
          <a:bodyPr wrap="square" rtlCol="0" anchor="t">
            <a:spAutoFit/>
          </a:bodyPr>
          <a:lstStyle/>
          <a:p>
            <a:pPr algn="l"/>
            <a:r>
              <a:rPr lang="zh-CN" altLang="en-US" sz="2800">
                <a:ea typeface="华文中宋" panose="02010600040101010101" charset="-122"/>
                <a:sym typeface="+mn-ea"/>
              </a:rPr>
              <a:t>关于我们的决定，下周你会接到通知。</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770" y="1917065"/>
            <a:ext cx="153479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80" y="2423795"/>
            <a:ext cx="8721725" cy="521970"/>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800"/>
              <a:t>The default option is to save your work every five minutes.</a:t>
            </a:r>
            <a:endParaRPr lang="en-US"/>
          </a:p>
        </p:txBody>
      </p:sp>
      <p:sp>
        <p:nvSpPr>
          <p:cNvPr id="5" name="文本框 4"/>
          <p:cNvSpPr txBox="1"/>
          <p:nvPr/>
        </p:nvSpPr>
        <p:spPr>
          <a:xfrm>
            <a:off x="191135" y="5805805"/>
            <a:ext cx="1539875" cy="491490"/>
          </a:xfrm>
          <a:prstGeom prst="rect">
            <a:avLst/>
          </a:prstGeom>
          <a:solidFill>
            <a:srgbClr val="0070C0"/>
          </a:solidFill>
        </p:spPr>
        <p:txBody>
          <a:bodyPr wrap="square" rtlCol="0">
            <a:spAutoFit/>
          </a:bodyPr>
          <a:lstStyle/>
          <a:p>
            <a:r>
              <a:rPr kumimoji="1" lang="zh-CN" sz="2600" b="1" dirty="0">
                <a:solidFill>
                  <a:schemeClr val="lt1"/>
                </a:solidFill>
                <a:latin typeface="微软雅黑" panose="020B0503020204020204" charset="-122"/>
                <a:ea typeface="微软雅黑" panose="020B0503020204020204" charset="-122"/>
              </a:rPr>
              <a:t>翻译句子</a:t>
            </a:r>
            <a:endParaRPr kumimoji="1" lang="zh-CN" sz="26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1"/>
                                        </p:tgtEl>
                                        <p:attrNameLst>
                                          <p:attrName>style.visibility</p:attrName>
                                        </p:attrNameLst>
                                      </p:cBhvr>
                                      <p:to>
                                        <p:strVal val="visible"/>
                                      </p:to>
                                    </p:set>
                                    <p:animEffect transition="in" filter="wipe(down)">
                                      <p:cBhvr>
                                        <p:cTn id="23" dur="500"/>
                                        <p:tgtEl>
                                          <p:spTgt spid="28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1950" y="3931285"/>
            <a:ext cx="11662410" cy="1383665"/>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t>Parents can also determine whether their teen’s account is private or public, if the teen’s account can be recommended to others and who can comment on a teen’s videos.</a:t>
            </a:r>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1437005"/>
            <a:ext cx="11856085" cy="196913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407034" y="1483994"/>
            <a:ext cx="11579226" cy="953135"/>
          </a:xfrm>
          <a:prstGeom prst="rect">
            <a:avLst/>
          </a:prstGeom>
          <a:ln w="12700">
            <a:miter lim="400000"/>
          </a:ln>
        </p:spPr>
        <p:txBody>
          <a:bodyPr lIns="45719" rIns="45719">
            <a:spAutoFit/>
          </a:bodyPr>
          <a:lstStyle/>
          <a:p>
            <a:pPr algn="l">
              <a:defRPr sz="2800">
                <a:latin typeface="Times New Roman" panose="02020603050405020304"/>
                <a:ea typeface="Times New Roman" panose="02020603050405020304"/>
                <a:cs typeface="Times New Roman" panose="02020603050405020304"/>
                <a:sym typeface="Times New Roman" panose="02020603050405020304"/>
              </a:defRPr>
            </a:pPr>
            <a:r>
              <a:t>Parents can use platform-level controls to set limits on which apps your kids can download and how much time they can spend on them.</a:t>
            </a:r>
          </a:p>
        </p:txBody>
      </p:sp>
      <p:sp>
        <p:nvSpPr>
          <p:cNvPr id="294" name="文本框 11"/>
          <p:cNvSpPr txBox="1"/>
          <p:nvPr/>
        </p:nvSpPr>
        <p:spPr>
          <a:xfrm>
            <a:off x="360044" y="263715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15414" y="2492375"/>
            <a:ext cx="10487026" cy="76962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家长可以使用平台级别的控件来</a:t>
            </a:r>
            <a:r>
              <a:rPr lang="zh-CN"/>
              <a:t>限制</a:t>
            </a:r>
            <a:r>
              <a:t>孩子可以下载哪些应用程序以及他们可以在这些应用程序上花费多少时间。</a:t>
            </a:r>
            <a:r>
              <a:rPr sz="2500"/>
              <a:t> </a:t>
            </a:r>
            <a:endParaRPr sz="2500"/>
          </a:p>
        </p:txBody>
      </p:sp>
      <p:sp>
        <p:nvSpPr>
          <p:cNvPr id="296" name="文本框 1"/>
          <p:cNvSpPr txBox="1"/>
          <p:nvPr/>
        </p:nvSpPr>
        <p:spPr>
          <a:xfrm>
            <a:off x="351155" y="537337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68275" y="3877945"/>
            <a:ext cx="11856085" cy="231584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504315" y="5300980"/>
            <a:ext cx="10325735" cy="75565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家长还可以</a:t>
            </a:r>
            <a:r>
              <a:rPr lang="zh-CN"/>
              <a:t>决定孩子</a:t>
            </a:r>
            <a:r>
              <a:t>的账</a:t>
            </a:r>
            <a:r>
              <a:rPr lang="zh-CN"/>
              <a:t>号</a:t>
            </a:r>
            <a:r>
              <a:t>是</a:t>
            </a:r>
            <a:r>
              <a:rPr lang="zh-CN"/>
              <a:t>隐秘</a:t>
            </a:r>
            <a:r>
              <a:t>账</a:t>
            </a:r>
            <a:r>
              <a:rPr lang="zh-CN"/>
              <a:t>号</a:t>
            </a:r>
            <a:r>
              <a:t>还是公</a:t>
            </a:r>
            <a:r>
              <a:rPr lang="zh-CN"/>
              <a:t>开</a:t>
            </a:r>
            <a:r>
              <a:t>账</a:t>
            </a:r>
            <a:r>
              <a:rPr lang="zh-CN"/>
              <a:t>号</a:t>
            </a:r>
            <a:r>
              <a:t>，是否可以将</a:t>
            </a:r>
            <a:r>
              <a:rPr lang="zh-CN"/>
              <a:t>孩子</a:t>
            </a:r>
            <a:r>
              <a:t>的账</a:t>
            </a:r>
            <a:r>
              <a:rPr lang="zh-CN"/>
              <a:t>号</a:t>
            </a:r>
            <a:r>
              <a:t>推荐给其他人以及谁可以评论</a:t>
            </a:r>
            <a:r>
              <a:rPr lang="zh-CN"/>
              <a:t>孩子</a:t>
            </a:r>
            <a:r>
              <a:t>的视频。</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8"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9065" y="993140"/>
            <a:ext cx="11913870" cy="337185"/>
          </a:xfrm>
          <a:prstGeom prst="rect">
            <a:avLst/>
          </a:prstGeom>
          <a:noFill/>
        </p:spPr>
        <p:txBody>
          <a:bodyPr wrap="square" rtlCol="0" anchor="t">
            <a:spAutoFit/>
          </a:bodyPr>
          <a:lstStyle/>
          <a:p>
            <a:r>
              <a:rPr sz="1600">
                <a:latin typeface="Times New Roman" panose="02020603050405020304" charset="0"/>
                <a:cs typeface="Times New Roman" panose="02020603050405020304" charset="0"/>
              </a:rPr>
              <a:t>    </a:t>
            </a:r>
            <a:endParaRPr sz="160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srcRect l="37012" t="2816" r="886" b="43602"/>
          <a:stretch>
            <a:fillRect/>
          </a:stretch>
        </p:blipFill>
        <p:spPr>
          <a:xfrm>
            <a:off x="1119505" y="1151255"/>
            <a:ext cx="4181453" cy="5040000"/>
          </a:xfrm>
          <a:prstGeom prst="rect">
            <a:avLst/>
          </a:prstGeom>
        </p:spPr>
      </p:pic>
      <p:pic>
        <p:nvPicPr>
          <p:cNvPr id="6" name="图片 5"/>
          <p:cNvPicPr>
            <a:picLocks noChangeAspect="1"/>
          </p:cNvPicPr>
          <p:nvPr/>
        </p:nvPicPr>
        <p:blipFill>
          <a:blip r:embed="rId1"/>
          <a:srcRect l="37012" t="58043" r="12977" b="6"/>
          <a:stretch>
            <a:fillRect/>
          </a:stretch>
        </p:blipFill>
        <p:spPr>
          <a:xfrm>
            <a:off x="6840855" y="1151255"/>
            <a:ext cx="4300855" cy="5039995"/>
          </a:xfrm>
          <a:prstGeom prst="rect">
            <a:avLst/>
          </a:prstGeom>
        </p:spPr>
      </p:pic>
      <p:sp>
        <p:nvSpPr>
          <p:cNvPr id="7" name="文本框 6"/>
          <p:cNvSpPr txBox="1"/>
          <p:nvPr/>
        </p:nvSpPr>
        <p:spPr>
          <a:xfrm>
            <a:off x="2638425" y="80010"/>
            <a:ext cx="6915150" cy="953135"/>
          </a:xfrm>
          <a:prstGeom prst="rect">
            <a:avLst/>
          </a:prstGeom>
          <a:noFill/>
        </p:spPr>
        <p:txBody>
          <a:bodyPr wrap="square" rtlCol="0" anchor="t">
            <a:spAutoFit/>
          </a:bodyPr>
          <a:lstStyle/>
          <a:p>
            <a:pPr algn="ctr"/>
            <a:r>
              <a:rPr lang="en-US" altLang="zh-CN" sz="2800" b="1">
                <a:latin typeface="微软雅黑" panose="020B0503020204020204" charset="-122"/>
                <a:ea typeface="微软雅黑" panose="020B0503020204020204" charset="-122"/>
              </a:rPr>
              <a:t>2. </a:t>
            </a:r>
            <a:r>
              <a:rPr lang="zh-CN" altLang="en-US" sz="2800" b="1">
                <a:latin typeface="微软雅黑" panose="020B0503020204020204" charset="-122"/>
                <a:ea typeface="微软雅黑" panose="020B0503020204020204" charset="-122"/>
              </a:rPr>
              <a:t>Art and Craft</a:t>
            </a:r>
            <a:r>
              <a:rPr lang="en-US" altLang="zh-CN" sz="2800" b="1">
                <a:latin typeface="微软雅黑" panose="020B0503020204020204" charset="-122"/>
                <a:ea typeface="微软雅黑" panose="020B0503020204020204" charset="-122"/>
              </a:rPr>
              <a:t> </a:t>
            </a:r>
            <a:endParaRPr lang="zh-CN" altLang="en-US" sz="2800" b="1">
              <a:latin typeface="微软雅黑" panose="020B0503020204020204" charset="-122"/>
              <a:ea typeface="微软雅黑" panose="020B0503020204020204" charset="-122"/>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郭培，</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中国高定第一人！</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
        <p:nvSpPr>
          <p:cNvPr id="9" name="文本框 8"/>
          <p:cNvSpPr txBox="1"/>
          <p:nvPr/>
        </p:nvSpPr>
        <p:spPr>
          <a:xfrm>
            <a:off x="829628" y="6293485"/>
            <a:ext cx="10532745" cy="398780"/>
          </a:xfrm>
          <a:prstGeom prst="rect">
            <a:avLst/>
          </a:prstGeom>
          <a:noFill/>
        </p:spPr>
        <p:txBody>
          <a:bodyPr wrap="square" rtlCol="0" anchor="t">
            <a:spAutoFit/>
          </a:bodyPr>
          <a:lstStyle/>
          <a:p>
            <a:pPr algn="ctr"/>
            <a:r>
              <a:rPr lang="zh-CN" altLang="en-US" sz="2000">
                <a:latin typeface="Times New Roman" panose="02020603050405020304" charset="0"/>
                <a:cs typeface="Times New Roman" panose="02020603050405020304" charset="0"/>
              </a:rPr>
              <a:t>At San Francisco</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Legion of Honor museum, a sumptuous showcase for Chinese couturier Guo Pei</a:t>
            </a:r>
            <a:endParaRPr lang="zh-CN" altLang="en-US" sz="2000">
              <a:latin typeface="Times New Roman" panose="02020603050405020304" charset="0"/>
              <a:cs typeface="Times New Roman" panose="020206030504050203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35" y="579120"/>
            <a:ext cx="12190730" cy="6238240"/>
          </a:xfrm>
          <a:prstGeom prst="rect">
            <a:avLst/>
          </a:prstGeom>
          <a:noFill/>
        </p:spPr>
        <p:txBody>
          <a:bodyPr wrap="square" rtlCol="0">
            <a:spAutoFit/>
          </a:bodyPr>
          <a:lstStyle/>
          <a:p>
            <a:pPr fontAlgn="auto">
              <a:lnSpc>
                <a:spcPct val="90000"/>
              </a:lnSpc>
            </a:pPr>
            <a:r>
              <a:rPr lang="en-US" sz="1900">
                <a:latin typeface="Times New Roman" panose="02020603050405020304" charset="0"/>
                <a:cs typeface="Times New Roman" panose="02020603050405020304" charset="0"/>
              </a:rPr>
              <a:t>   </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It was one of the great fashion moments of the internet era: For the 2015 Met gala, marking the museum’s “China: Through the Looking Glass” exhibition, Rihanna electrified the red carpet in a fur-trimmed, canary yellow cape with a traffic-stopping 16-foot </a:t>
            </a:r>
            <a:r>
              <a:rPr lang="en-US" altLang="zh-CN" sz="1850">
                <a:solidFill>
                  <a:srgbClr val="3333FF"/>
                </a:solidFill>
                <a:latin typeface="Times New Roman" panose="02020603050405020304" charset="0"/>
                <a:cs typeface="Times New Roman" panose="02020603050405020304" charset="0"/>
              </a:rPr>
              <a:t>train</a:t>
            </a:r>
            <a:r>
              <a:rPr sz="1850">
                <a:latin typeface="Times New Roman" panose="02020603050405020304" charset="0"/>
                <a:cs typeface="Times New Roman" panose="02020603050405020304" charset="0"/>
              </a:rPr>
              <a:t>. As the fashion world descended in a joyous frenzy, the designer Guo Pei found, rather instantly, a rapt Western audience. “I did not expect such a strong reaction,” Pei says now. In </a:t>
            </a:r>
            <a:r>
              <a:rPr lang="en-US" altLang="zh-CN" sz="1850">
                <a:solidFill>
                  <a:srgbClr val="3333FF"/>
                </a:solidFill>
                <a:latin typeface="Times New Roman" panose="02020603050405020304" charset="0"/>
                <a:cs typeface="Times New Roman" panose="02020603050405020304" charset="0"/>
              </a:rPr>
              <a:t>hindsight,</a:t>
            </a:r>
            <a:r>
              <a:rPr sz="1850">
                <a:latin typeface="Times New Roman" panose="02020603050405020304" charset="0"/>
                <a:cs typeface="Times New Roman" panose="02020603050405020304" charset="0"/>
              </a:rPr>
              <a:t> she attributes it in part to “people’s perception that China did not have fashion or design. Many people used to think of it as a developing country.” Later that year, she was invited to join the Chambre Syndicale de la Haute Couture and show on the couture week calendar in Paris.</a:t>
            </a:r>
            <a:endParaRPr sz="1850">
              <a:latin typeface="Times New Roman" panose="02020603050405020304" charset="0"/>
              <a:cs typeface="Times New Roman" panose="02020603050405020304" charset="0"/>
            </a:endParaRPr>
          </a:p>
          <a:p>
            <a:pPr fontAlgn="auto">
              <a:lnSpc>
                <a:spcPct val="90000"/>
              </a:lnSpc>
            </a:pP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Though you can draw a straight line from that Yellow Empress cape to “Guo Pei: Couture Fantasy,” the </a:t>
            </a:r>
            <a:r>
              <a:rPr lang="en-US" altLang="zh-CN" sz="1850">
                <a:solidFill>
                  <a:srgbClr val="3333FF"/>
                </a:solidFill>
                <a:latin typeface="Times New Roman" panose="02020603050405020304" charset="0"/>
                <a:cs typeface="Times New Roman" panose="02020603050405020304" charset="0"/>
              </a:rPr>
              <a:t>retrospective</a:t>
            </a:r>
            <a:r>
              <a:rPr sz="1850">
                <a:latin typeface="Times New Roman" panose="02020603050405020304" charset="0"/>
                <a:cs typeface="Times New Roman" panose="02020603050405020304" charset="0"/>
              </a:rPr>
              <a:t> opening this month at the Legion of Honor museum in San Francisco, you won’t find it there. The new exhibition mines Pei’s career</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characterized by sculptural silhouettes and painstaking craftsmanship</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both before 2015 and since. “Our Costume program highlights extraordinary designers who have changed the course of fashion history,” says Thomas P. Campbell, director and CEO of the Fine Arts Museums of San Francisco (which includes the Legion of Honor), “and Guo Pei is a perfect fit: Her career is </a:t>
            </a:r>
            <a:r>
              <a:rPr sz="1850" u="sng">
                <a:latin typeface="Times New Roman" panose="02020603050405020304" charset="0"/>
                <a:cs typeface="Times New Roman" panose="02020603050405020304" charset="0"/>
              </a:rPr>
              <a:t>emblematic</a:t>
            </a:r>
            <a:r>
              <a:rPr sz="1850">
                <a:latin typeface="Times New Roman" panose="02020603050405020304" charset="0"/>
                <a:cs typeface="Times New Roman" panose="02020603050405020304" charset="0"/>
              </a:rPr>
              <a:t> of a shift in global fashion narratives and China’s rise as a fashion leader.” </a:t>
            </a:r>
            <a:endParaRPr sz="1850">
              <a:latin typeface="Times New Roman" panose="02020603050405020304" charset="0"/>
              <a:cs typeface="Times New Roman" panose="02020603050405020304" charset="0"/>
            </a:endParaRPr>
          </a:p>
          <a:p>
            <a:pPr fontAlgn="auto">
              <a:lnSpc>
                <a:spcPct val="90000"/>
              </a:lnSpc>
            </a:pP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The show’s 80-plus looks, all sourced from Pei’s archives, are sometimes arranged by season or theme and sometimes coupled with Western artworks</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medieval icons, chinoiserie, and examples from the Italian Baroque and French Rococo periods among them. As curator Jill D’Alessandro notes, Pei’s work resonates not only across cultures, but across media.</a:t>
            </a:r>
            <a:endParaRPr sz="1850">
              <a:latin typeface="Times New Roman" panose="02020603050405020304" charset="0"/>
              <a:cs typeface="Times New Roman" panose="02020603050405020304" charset="0"/>
            </a:endParaRPr>
          </a:p>
          <a:p>
            <a:pPr fontAlgn="auto">
              <a:lnSpc>
                <a:spcPct val="90000"/>
              </a:lnSpc>
            </a:pP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Take, for instance, pieces from her fall 2007 collection, “An Amazing Journey in a Childhood Dream,” which open the show. “When the ensembles</a:t>
            </a:r>
            <a:r>
              <a:rPr lang="en-US" sz="1850">
                <a:latin typeface="Times New Roman" panose="02020603050405020304" charset="0"/>
                <a:cs typeface="Times New Roman" panose="02020603050405020304" charset="0"/>
              </a:rPr>
              <a:t> </a:t>
            </a:r>
            <a:r>
              <a:rPr lang="en-US" sz="1600">
                <a:latin typeface="Times New Roman" panose="02020603050405020304" charset="0"/>
                <a:cs typeface="Times New Roman" panose="02020603050405020304" charset="0"/>
              </a:rPr>
              <a:t>(</a:t>
            </a:r>
            <a:r>
              <a:rPr lang="en-US" sz="1600">
                <a:solidFill>
                  <a:schemeClr val="tx1"/>
                </a:solidFill>
                <a:latin typeface="华文中宋" panose="02010600040101010101" charset="-122"/>
                <a:ea typeface="华文中宋" panose="02010600040101010101" charset="-122"/>
                <a:cs typeface="Times New Roman" panose="02020603050405020304" charset="0"/>
              </a:rPr>
              <a:t>全套服装</a:t>
            </a:r>
            <a:r>
              <a:rPr lang="en-US" sz="1850">
                <a:latin typeface="Times New Roman" panose="02020603050405020304" charset="0"/>
                <a:cs typeface="Times New Roman" panose="02020603050405020304" charset="0"/>
              </a:rPr>
              <a:t>)</a:t>
            </a:r>
            <a:r>
              <a:rPr sz="1850">
                <a:latin typeface="Times New Roman" panose="02020603050405020304" charset="0"/>
                <a:cs typeface="Times New Roman" panose="02020603050405020304" charset="0"/>
              </a:rPr>
              <a:t> first debuted, it was theater at its best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 young girl in a canopied bed above the runway dreamed, while models below acted out her dreams in pastel-colored silk confections,” D’Alessandro explains. “She </a:t>
            </a:r>
            <a:r>
              <a:rPr lang="en-US" altLang="zh-CN" sz="1850">
                <a:solidFill>
                  <a:srgbClr val="3333FF"/>
                </a:solidFill>
                <a:latin typeface="Times New Roman" panose="02020603050405020304" charset="0"/>
                <a:cs typeface="Times New Roman" panose="02020603050405020304" charset="0"/>
              </a:rPr>
              <a:t>pair</a:t>
            </a:r>
            <a:r>
              <a:rPr lang="en-US" altLang="zh-CN" sz="1850">
                <a:solidFill>
                  <a:schemeClr val="tx1"/>
                </a:solidFill>
                <a:latin typeface="Times New Roman" panose="02020603050405020304" charset="0"/>
                <a:cs typeface="Times New Roman" panose="02020603050405020304" charset="0"/>
              </a:rPr>
              <a:t>e</a:t>
            </a:r>
            <a:r>
              <a:rPr sz="1850">
                <a:solidFill>
                  <a:schemeClr val="tx1"/>
                </a:solidFill>
                <a:latin typeface="Times New Roman" panose="02020603050405020304" charset="0"/>
                <a:cs typeface="Times New Roman" panose="02020603050405020304" charset="0"/>
              </a:rPr>
              <a:t>d</a:t>
            </a:r>
            <a:r>
              <a:rPr sz="1850">
                <a:latin typeface="Times New Roman" panose="02020603050405020304" charset="0"/>
                <a:cs typeface="Times New Roman" panose="02020603050405020304" charset="0"/>
              </a:rPr>
              <a:t> these with separates </a:t>
            </a:r>
            <a:r>
              <a:rPr lang="en-US" sz="1850">
                <a:latin typeface="Times New Roman" panose="02020603050405020304" charset="0"/>
                <a:cs typeface="Times New Roman" panose="02020603050405020304" charset="0"/>
              </a:rPr>
              <a:t>decorated </a:t>
            </a:r>
            <a:r>
              <a:rPr sz="1850">
                <a:latin typeface="Times New Roman" panose="02020603050405020304" charset="0"/>
                <a:cs typeface="Times New Roman" panose="02020603050405020304" charset="0"/>
              </a:rPr>
              <a:t>with raised metallic-thread embroidery, an homage to the costumes </a:t>
            </a:r>
            <a:r>
              <a:rPr lang="en-US" sz="1850">
                <a:latin typeface="Times New Roman" panose="02020603050405020304" charset="0"/>
                <a:cs typeface="Times New Roman" panose="02020603050405020304" charset="0"/>
              </a:rPr>
              <a:t>worn </a:t>
            </a:r>
            <a:r>
              <a:rPr sz="1850">
                <a:latin typeface="Times New Roman" panose="02020603050405020304" charset="0"/>
                <a:cs typeface="Times New Roman" panose="02020603050405020304" charset="0"/>
              </a:rPr>
              <a:t>by Spanish matadors”</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all part of a singular body of work that the curator describes as “occupying a space between fashion, theater, performance, and sculpture.” </a:t>
            </a:r>
            <a:endParaRPr sz="1850">
              <a:latin typeface="Times New Roman" panose="02020603050405020304" charset="0"/>
              <a:cs typeface="Times New Roman" panose="02020603050405020304" charset="0"/>
            </a:endParaRPr>
          </a:p>
          <a:p>
            <a:pPr fontAlgn="auto">
              <a:lnSpc>
                <a:spcPct val="90000"/>
              </a:lnSpc>
            </a:pPr>
            <a:r>
              <a:rPr sz="1850">
                <a:latin typeface="Times New Roman" panose="02020603050405020304" charset="0"/>
                <a:cs typeface="Times New Roman" panose="02020603050405020304" charset="0"/>
              </a:rPr>
              <a:t> </a:t>
            </a:r>
            <a:r>
              <a:rPr lang="en-US" sz="1850">
                <a:latin typeface="Times New Roman" panose="02020603050405020304" charset="0"/>
                <a:cs typeface="Times New Roman" panose="02020603050405020304" charset="0"/>
              </a:rPr>
              <a:t>   </a:t>
            </a:r>
            <a:r>
              <a:rPr sz="1850">
                <a:latin typeface="Times New Roman" panose="02020603050405020304" charset="0"/>
                <a:cs typeface="Times New Roman" panose="02020603050405020304" charset="0"/>
              </a:rPr>
              <a:t>There’s another element, too, related to the Chinese concept of lin (灵), or “spiritual resonance.” For Pei, fashion can also exist in a more personal realm. “Many are moved by my work, but they also say they don’t understand why I create these unwearable clothes,” she says. “I think these clothes are needed in the spiritual world.”</a:t>
            </a:r>
            <a:endParaRPr sz="1850">
              <a:latin typeface="Times New Roman" panose="02020603050405020304" charset="0"/>
              <a:cs typeface="Times New Roman" panose="02020603050405020304" charset="0"/>
            </a:endParaRPr>
          </a:p>
        </p:txBody>
      </p:sp>
      <p:sp>
        <p:nvSpPr>
          <p:cNvPr id="1048598" name="文本框 4"/>
          <p:cNvSpPr txBox="1"/>
          <p:nvPr/>
        </p:nvSpPr>
        <p:spPr>
          <a:xfrm>
            <a:off x="1881505" y="7620"/>
            <a:ext cx="7196455"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《时尚</a:t>
            </a: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美国版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2022</a:t>
            </a:r>
            <a:r>
              <a:rPr lang="zh-CN" sz="2300" b="1">
                <a:solidFill>
                  <a:srgbClr val="ED7D31"/>
                </a:solidFill>
                <a:latin typeface="微软雅黑" panose="020B0503020204020204" charset="-122"/>
                <a:ea typeface="微软雅黑" panose="020B0503020204020204" charset="-122"/>
                <a:cs typeface="微软雅黑" panose="020B0503020204020204" charset="-122"/>
              </a:rPr>
              <a:t>年</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月刊</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56</a:t>
            </a:r>
            <a:r>
              <a:rPr sz="2300" b="1">
                <a:solidFill>
                  <a:srgbClr val="ED7D31"/>
                </a:solidFill>
                <a:latin typeface="微软雅黑" panose="020B0503020204020204" charset="-122"/>
                <a:ea typeface="微软雅黑" panose="020B0503020204020204" charset="-122"/>
                <a:cs typeface="微软雅黑" panose="020B0503020204020204" charset="-122"/>
              </a:rPr>
              <a:t>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7"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en-US" sz="2800" b="1" dirty="0">
                <a:solidFill>
                  <a:sysClr val="window" lastClr="FFFFFF"/>
                </a:solidFill>
                <a:sym typeface="微软雅黑" panose="020B0503020204020204" charset="-122"/>
              </a:rPr>
              <a:t>阅读理解</a:t>
            </a:r>
            <a:endParaRPr kumimoji="1" lang="zh-CN" altLang="en-US" sz="2800" b="1" dirty="0">
              <a:solidFill>
                <a:sysClr val="window" lastClr="FFFFFF"/>
              </a:solidFill>
              <a:sym typeface="微软雅黑" panose="020B0503020204020204" charset="-122"/>
            </a:endParaRPr>
          </a:p>
        </p:txBody>
      </p:sp>
      <p:pic>
        <p:nvPicPr>
          <p:cNvPr id="12" name="图片 11"/>
          <p:cNvPicPr>
            <a:picLocks noChangeAspect="1"/>
          </p:cNvPicPr>
          <p:nvPr/>
        </p:nvPicPr>
        <p:blipFill>
          <a:blip r:embed="rId1"/>
          <a:srcRect t="7557"/>
          <a:stretch>
            <a:fillRect/>
          </a:stretch>
        </p:blipFill>
        <p:spPr>
          <a:xfrm>
            <a:off x="10723245" y="34925"/>
            <a:ext cx="1334256" cy="432000"/>
          </a:xfrm>
          <a:prstGeom prst="rect">
            <a:avLst/>
          </a:prstGeom>
        </p:spPr>
      </p:pic>
    </p:spTree>
  </p:cSld>
  <p:clrMapOvr>
    <a:masterClrMapping/>
  </p:clrMapOvr>
</p:sld>
</file>

<file path=ppt/tags/tag1.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SPECIAL_SOURCE" val="bdnull"/>
</p:tagLst>
</file>

<file path=ppt/tags/tag3.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UNIT_PLACING_PICTURE_USER_VIEWPORT" val="{&quot;height&quot;:6825,&quot;width&quot;:10110}"/>
</p:tagLst>
</file>

<file path=ppt/tags/tag5.xml><?xml version="1.0" encoding="utf-8"?>
<p:tagLst xmlns:p="http://schemas.openxmlformats.org/presentationml/2006/main">
  <p:tag name="KSO_WM_UNIT_PLACING_PICTURE_USER_VIEWPORT" val="{&quot;height&quot;:5865,&quot;width&quot;:8985}"/>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UNIT_PLACING_PICTURE_USER_VIEWPORT" val="{&quot;height&quot;:10800,&quot;width&quot;:17303}"/>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22004</Words>
  <Application>WPS 演示</Application>
  <PresentationFormat>宽屏</PresentationFormat>
  <Paragraphs>566</Paragraphs>
  <Slides>36</Slides>
  <Notes>13</Notes>
  <HiddenSlides>0</HiddenSlides>
  <MMClips>7</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36</vt:i4>
      </vt:variant>
    </vt:vector>
  </HeadingPairs>
  <TitlesOfParts>
    <vt:vector size="55" baseType="lpstr">
      <vt:lpstr>Arial</vt:lpstr>
      <vt:lpstr>宋体</vt:lpstr>
      <vt:lpstr>Wingdings</vt:lpstr>
      <vt:lpstr>Calibri</vt:lpstr>
      <vt:lpstr>Arial</vt:lpstr>
      <vt:lpstr>Trebuchet MS</vt:lpstr>
      <vt:lpstr>Helvetica</vt:lpstr>
      <vt:lpstr>微软雅黑</vt:lpstr>
      <vt:lpstr>Times New Roman</vt:lpstr>
      <vt:lpstr>Times New Roman</vt:lpstr>
      <vt:lpstr>华文中宋</vt:lpstr>
      <vt:lpstr>Calibri</vt:lpstr>
      <vt:lpstr>Wingdings</vt:lpstr>
      <vt:lpstr>Arial Unicode MS</vt:lpstr>
      <vt:lpstr>HelveticaNeue</vt:lpstr>
      <vt:lpstr>Corbel</vt:lpstr>
      <vt:lpstr>华文新魏</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151</cp:revision>
  <dcterms:created xsi:type="dcterms:W3CDTF">2022-04-05T02:15:00Z</dcterms:created>
  <dcterms:modified xsi:type="dcterms:W3CDTF">2022-04-26T09:06:45Z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1B5FA6003B9D4326BEF8B891D3554BD4</vt:lpwstr>
  </property>
  <property fmtid="{D5CDD505-2E9C-101B-9397-08002B2CF9AE}" pid="3" name="KSOProductBuildVer">
    <vt:lpwstr>2052-11.8.2.8411</vt:lpwstr>
  </property>
  <property fmtid="{D5CDD505-2E9C-101B-9397-08002B2CF9AE}" pid="4" name="commondata">
    <vt:lpwstr>eyJoZGlkIjoiOTcyOGM2ZTRiZmI4MzgxMmE1OWI1MGMyNDA3YTk5ZjUifQ==</vt:lpwstr>
  </property>
</Properties>
</file>