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5" r:id="rId3"/>
  </p:sldMasterIdLst>
  <p:notesMasterIdLst>
    <p:notesMasterId r:id="rId34"/>
  </p:notesMasterIdLst>
  <p:sldIdLst>
    <p:sldId id="382" r:id="rId4"/>
    <p:sldId id="297" r:id="rId5"/>
    <p:sldId id="306" r:id="rId6"/>
    <p:sldId id="302" r:id="rId7"/>
    <p:sldId id="289" r:id="rId8"/>
    <p:sldId id="290" r:id="rId9"/>
    <p:sldId id="330" r:id="rId10"/>
    <p:sldId id="331" r:id="rId11"/>
    <p:sldId id="329" r:id="rId12"/>
    <p:sldId id="334" r:id="rId13"/>
    <p:sldId id="335" r:id="rId14"/>
    <p:sldId id="333" r:id="rId15"/>
    <p:sldId id="358" r:id="rId16"/>
    <p:sldId id="357" r:id="rId17"/>
    <p:sldId id="355" r:id="rId18"/>
    <p:sldId id="360" r:id="rId19"/>
    <p:sldId id="362" r:id="rId20"/>
    <p:sldId id="359" r:id="rId21"/>
    <p:sldId id="364" r:id="rId22"/>
    <p:sldId id="365" r:id="rId23"/>
    <p:sldId id="370" r:id="rId24"/>
    <p:sldId id="373" r:id="rId25"/>
    <p:sldId id="374" r:id="rId26"/>
    <p:sldId id="375" r:id="rId27"/>
    <p:sldId id="372" r:id="rId28"/>
    <p:sldId id="371" r:id="rId29"/>
    <p:sldId id="376" r:id="rId30"/>
    <p:sldId id="377" r:id="rId31"/>
    <p:sldId id="363" r:id="rId32"/>
    <p:sldId id="367" r:id="rId33"/>
  </p:sldIdLst>
  <p:sldSz cx="12192000" cy="6858000"/>
  <p:notesSz cx="6858000" cy="9144000"/>
  <p:embeddedFontLst>
    <p:embeddedFont>
      <p:font typeface="仓耳玄三M W05" panose="02020400000000000000" pitchFamily="18" charset="-122"/>
      <p:regular r:id="rId38"/>
    </p:embeddedFont>
    <p:embeddedFont>
      <p:font typeface="微软雅黑" panose="020B0503020204020204" charset="-122"/>
      <p:regular r:id="rId39"/>
    </p:embeddedFont>
    <p:embeddedFont>
      <p:font typeface="Calibri" panose="020F0502020204030204" charset="0"/>
      <p:regular r:id="rId40"/>
      <p:bold r:id="rId41"/>
      <p:italic r:id="rId42"/>
      <p:boldItalic r:id="rId43"/>
    </p:embeddedFont>
    <p:embeddedFont>
      <p:font typeface="华文新魏" panose="02010800040101010101" pitchFamily="2" charset="-122"/>
      <p:regular r:id="rId44"/>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D7ED"/>
    <a:srgbClr val="EC6D6E"/>
    <a:srgbClr val="2EABD2"/>
    <a:srgbClr val="E76B27"/>
    <a:srgbClr val="0D66A5"/>
    <a:srgbClr val="CDBF97"/>
    <a:srgbClr val="8D7545"/>
    <a:srgbClr val="ECE8E5"/>
    <a:srgbClr val="E4CBCB"/>
    <a:srgbClr val="A887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1137" autoAdjust="0"/>
    <p:restoredTop sz="94660"/>
  </p:normalViewPr>
  <p:slideViewPr>
    <p:cSldViewPr snapToGrid="0">
      <p:cViewPr>
        <p:scale>
          <a:sx n="75" d="100"/>
          <a:sy n="75" d="100"/>
        </p:scale>
        <p:origin x="-78" y="-714"/>
      </p:cViewPr>
      <p:guideLst>
        <p:guide orient="horz" pos="2158"/>
        <p:guide pos="384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4" Type="http://schemas.openxmlformats.org/officeDocument/2006/relationships/font" Target="fonts/font7.fntdata"/><Relationship Id="rId43" Type="http://schemas.openxmlformats.org/officeDocument/2006/relationships/font" Target="fonts/font6.fntdata"/><Relationship Id="rId42" Type="http://schemas.openxmlformats.org/officeDocument/2006/relationships/font" Target="fonts/font5.fntdata"/><Relationship Id="rId41" Type="http://schemas.openxmlformats.org/officeDocument/2006/relationships/font" Target="fonts/font4.fntdata"/><Relationship Id="rId40" Type="http://schemas.openxmlformats.org/officeDocument/2006/relationships/font" Target="fonts/font3.fntdata"/><Relationship Id="rId4" Type="http://schemas.openxmlformats.org/officeDocument/2006/relationships/slide" Target="slides/slide1.xml"/><Relationship Id="rId39" Type="http://schemas.openxmlformats.org/officeDocument/2006/relationships/font" Target="fonts/font2.fntdata"/><Relationship Id="rId38" Type="http://schemas.openxmlformats.org/officeDocument/2006/relationships/font" Target="fonts/font1.fntdata"/><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notesMaster" Target="notesMasters/notesMaster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仓耳玄三M W05" panose="02020400000000000000" pitchFamily="18" charset="-122"/>
                <a:ea typeface="仓耳玄三M W05" panose="02020400000000000000" pitchFamily="18" charset="-122"/>
              </a:defRPr>
            </a:lvl1pPr>
          </a:lstStyle>
          <a:p>
            <a:fld id="{11577D22-AD28-43FC-8EB4-B134A7D334C3}"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仓耳玄三M W05" panose="02020400000000000000" pitchFamily="18" charset="-122"/>
                <a:ea typeface="仓耳玄三M W05" panose="02020400000000000000" pitchFamily="18" charset="-122"/>
              </a:defRPr>
            </a:lvl1pPr>
          </a:lstStyle>
          <a:p>
            <a:fld id="{DA8C8EFA-96ED-4A18-B46D-8BDC030E3AF6}"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1pPr>
    <a:lvl2pPr marL="4572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2pPr>
    <a:lvl3pPr marL="9144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3pPr>
    <a:lvl4pPr marL="13716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4pPr>
    <a:lvl5pPr marL="18288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TextBox 3"/>
          <p:cNvSpPr txBox="1"/>
          <p:nvPr userDrawn="1"/>
        </p:nvSpPr>
        <p:spPr>
          <a:xfrm>
            <a:off x="574205" y="6488569"/>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black"/>
                </a:solidFill>
                <a:effectLst/>
                <a:uLnTx/>
                <a:uFillTx/>
                <a:hlinkClick r:id="rId2"/>
              </a:rPr>
              <a:t>PPT</a:t>
            </a:r>
            <a:r>
              <a:rPr kumimoji="0" lang="zh-CN" altLang="en-US" sz="100" b="0" i="0" u="none" strike="noStrike" kern="0" cap="none" spc="0" normalizeH="0" baseline="0" noProof="0" dirty="0" smtClean="0">
                <a:ln>
                  <a:noFill/>
                </a:ln>
                <a:solidFill>
                  <a:prstClr val="black"/>
                </a:solidFill>
                <a:effectLst/>
                <a:uLnTx/>
                <a:uFillTx/>
                <a:hlinkClick r:id="rId2"/>
              </a:rPr>
              <a:t>模板</a:t>
            </a:r>
            <a:r>
              <a:rPr kumimoji="0" lang="zh-CN" altLang="en-US" sz="100" b="0" i="0" u="none" strike="noStrike" kern="0" cap="none" spc="0" normalizeH="0" baseline="0" noProof="0" dirty="0" smtClean="0">
                <a:ln>
                  <a:noFill/>
                </a:ln>
                <a:solidFill>
                  <a:prstClr val="black"/>
                </a:solidFill>
                <a:effectLst/>
                <a:uLnTx/>
                <a:uFillTx/>
              </a:rPr>
              <a:t> </a:t>
            </a:r>
            <a:r>
              <a:rPr kumimoji="0" lang="en-US" altLang="zh-CN" sz="100" b="0" i="0" u="none" strike="noStrike" kern="0" cap="none" spc="0" normalizeH="0" baseline="0" noProof="0" dirty="0" smtClean="0">
                <a:ln>
                  <a:noFill/>
                </a:ln>
                <a:solidFill>
                  <a:prstClr val="black"/>
                </a:solidFill>
                <a:effectLst/>
                <a:uLnTx/>
                <a:uFillTx/>
              </a:rPr>
              <a:t>http://www.1ppt.com/moban/</a:t>
            </a:r>
            <a:r>
              <a:rPr kumimoji="0" lang="zh-CN" altLang="en-US" sz="100" b="0" i="0" u="none" strike="noStrike" kern="0" cap="none" spc="0" normalizeH="0" baseline="0" noProof="0" dirty="0" smtClean="0">
                <a:ln>
                  <a:noFill/>
                </a:ln>
                <a:solidFill>
                  <a:prstClr val="black"/>
                </a:solidFill>
                <a:effectLst/>
                <a:uLnTx/>
                <a:uFillTx/>
              </a:rPr>
              <a:t> </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image" Target="../media/image1.png"/><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17"/>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4"/>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xml"/><Relationship Id="rId2" Type="http://schemas.openxmlformats.org/officeDocument/2006/relationships/image" Target="../media/image4.pn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4.pn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097915"/>
            <a:ext cx="11969750" cy="5262245"/>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u="sng">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rgbClr val="FF0000"/>
                </a:solidFill>
                <a:uFillTx/>
                <a:latin typeface="Times New Roman" panose="02020603050405020304" charset="0"/>
                <a:ea typeface="宋体" panose="02010600030101010101" pitchFamily="2" charset="-122"/>
              </a:rPr>
              <a:t>Paulo Magalhaes, a 34-year-old Portuguese computer engineer, loves to open his </a:t>
            </a:r>
            <a:r>
              <a:rPr lang="en-US" sz="2400" b="0" u="sng">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rgbClr val="FF0000"/>
                </a:solidFill>
                <a:uFillTx/>
                <a:latin typeface="Times New Roman" panose="02020603050405020304" charset="0"/>
                <a:ea typeface="宋体" panose="02010600030101010101" pitchFamily="2" charset="-122"/>
              </a:rPr>
              <a:t>mailbox and find a brightly colored picture of Rome’s Colosseum. Or Africa’s Victoria Falls. Or China’s Great Wall. </a:t>
            </a:r>
            <a:r>
              <a:rPr lang="en-US" sz="2400" b="0">
                <a:solidFill>
                  <a:srgbClr val="FF0000"/>
                </a:solidFill>
                <a:latin typeface="Times New Roman" panose="02020603050405020304" charset="0"/>
                <a:ea typeface="宋体" panose="02010600030101010101" pitchFamily="2" charset="-122"/>
              </a:rPr>
              <a:t>31. </a:t>
            </a:r>
            <a:r>
              <a:rPr lang="en-US" sz="2400" b="0" u="sng">
                <a:solidFill>
                  <a:srgbClr val="FF0000"/>
                </a:solidFill>
                <a:latin typeface="Times New Roman" panose="02020603050405020304" charset="0"/>
                <a:ea typeface="宋体" panose="02010600030101010101" pitchFamily="2" charset="-122"/>
              </a:rPr>
              <a:t>___--------------------____. </a:t>
            </a:r>
            <a:endParaRPr lang="en-US" sz="2400" b="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u="sng">
                <a:latin typeface="Times New Roman" panose="02020603050405020304" charset="0"/>
                <a:ea typeface="宋体" panose="02010600030101010101" pitchFamily="2" charset="-122"/>
              </a:rPr>
              <a:t> </a:t>
            </a:r>
            <a:r>
              <a:rPr lang="en-US" sz="2400" b="0" u="sng">
                <a:solidFill>
                  <a:srgbClr val="0070C0"/>
                </a:solidFill>
                <a:latin typeface="Times New Roman" panose="02020603050405020304" charset="0"/>
                <a:ea typeface="宋体" panose="02010600030101010101" pitchFamily="2" charset="-122"/>
              </a:rPr>
              <a:t>“I often send postcards to family and friends.” he says to </a:t>
            </a:r>
            <a:r>
              <a:rPr lang="en-US" sz="2400" b="0" i="1" u="sng">
                <a:solidFill>
                  <a:srgbClr val="0070C0"/>
                </a:solidFill>
                <a:latin typeface="Times New Roman" panose="02020603050405020304" charset="0"/>
                <a:ea typeface="宋体" panose="02010600030101010101" pitchFamily="2" charset="-122"/>
              </a:rPr>
              <a:t>China Daily</a:t>
            </a:r>
            <a:r>
              <a:rPr lang="en-US" sz="2400" b="0" u="sng">
                <a:solidFill>
                  <a:srgbClr val="0070C0"/>
                </a:solidFill>
                <a:latin typeface="Times New Roman" panose="02020603050405020304" charset="0"/>
                <a:ea typeface="宋体" panose="02010600030101010101" pitchFamily="2" charset="-122"/>
              </a:rPr>
              <a:t>, </a:t>
            </a:r>
            <a:r>
              <a:rPr lang="en-US" sz="2400" b="0" u="sng">
                <a:solidFill>
                  <a:schemeClr val="tx1"/>
                </a:solidFill>
                <a:uFillTx/>
                <a:latin typeface="Times New Roman" panose="02020603050405020304" charset="0"/>
                <a:ea typeface="宋体" panose="02010600030101010101" pitchFamily="2" charset="-122"/>
              </a:rPr>
              <a:t>“but you can </a:t>
            </a:r>
            <a:r>
              <a:rPr lang="en-US" sz="2400" b="0" u="sng">
                <a:solidFill>
                  <a:schemeClr val="tx1"/>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chemeClr val="tx1"/>
                </a:solidFill>
                <a:uFillTx/>
                <a:latin typeface="Times New Roman" panose="02020603050405020304" charset="0"/>
                <a:ea typeface="宋体" panose="02010600030101010101" pitchFamily="2" charset="-122"/>
              </a:rPr>
              <a:t>imagine that after a while, you never receive as many as you send, and you realize that not everyone is into it. </a:t>
            </a:r>
            <a:r>
              <a:rPr lang="en-US" sz="2400" b="0">
                <a:latin typeface="Times New Roman" panose="02020603050405020304" charset="0"/>
                <a:ea typeface="宋体" panose="02010600030101010101" pitchFamily="2" charset="-122"/>
              </a:rPr>
              <a:t>32. </a:t>
            </a:r>
            <a:r>
              <a:rPr lang="en-US" sz="2400" b="0" u="sng">
                <a:latin typeface="Times New Roman" panose="02020603050405020304" charset="0"/>
                <a:ea typeface="宋体" panose="02010600030101010101" pitchFamily="2" charset="-122"/>
              </a:rPr>
              <a:t>_-----------------____</a:t>
            </a:r>
            <a:r>
              <a:rPr lang="en-US" sz="2400" b="0">
                <a:latin typeface="Times New Roman" panose="02020603050405020304" charset="0"/>
                <a:ea typeface="宋体" panose="02010600030101010101" pitchFamily="2" charset="-122"/>
              </a:rPr>
              <a:t>” </a:t>
            </a:r>
            <a:r>
              <a:rPr lang="en-US" sz="2400" b="0" u="dash">
                <a:solidFill>
                  <a:srgbClr val="0070C0"/>
                </a:solidFill>
                <a:uFillTx/>
                <a:latin typeface="Times New Roman" panose="02020603050405020304" charset="0"/>
                <a:ea typeface="宋体" panose="02010600030101010101" pitchFamily="2" charset="-122"/>
              </a:rPr>
              <a:t>Seeking other like-minded souls</a:t>
            </a:r>
            <a:r>
              <a:rPr lang="en-US" sz="2400" b="0">
                <a:solidFill>
                  <a:srgbClr val="0070C0"/>
                </a:solidFill>
                <a:latin typeface="Times New Roman" panose="02020603050405020304" charset="0"/>
                <a:ea typeface="宋体" panose="02010600030101010101" pitchFamily="2" charset="-122"/>
              </a:rPr>
              <a:t>, </a:t>
            </a:r>
            <a:r>
              <a:rPr lang="en-US" sz="2400" b="0" u="sng">
                <a:solidFill>
                  <a:srgbClr val="0070C0"/>
                </a:solidFill>
                <a:uFillTx/>
                <a:latin typeface="Times New Roman" panose="02020603050405020304" charset="0"/>
                <a:ea typeface="宋体" panose="02010600030101010101" pitchFamily="2" charset="-122"/>
              </a:rPr>
              <a:t>however, Paulo started looking in a somewhat unlikely place: online.</a:t>
            </a:r>
            <a:r>
              <a:rPr lang="en-US" sz="2400" b="0">
                <a:latin typeface="Times New Roman" panose="02020603050405020304" charset="0"/>
                <a:ea typeface="宋体" panose="02010600030101010101" pitchFamily="2" charset="-122"/>
              </a:rPr>
              <a:t> </a:t>
            </a:r>
            <a:r>
              <a:rPr lang="en-US" sz="2400" b="0" u="sng">
                <a:solidFill>
                  <a:schemeClr val="tx1"/>
                </a:solidFill>
                <a:uFillTx/>
                <a:latin typeface="Times New Roman" panose="02020603050405020304" charset="0"/>
                <a:ea typeface="宋体" panose="02010600030101010101" pitchFamily="2" charset="-122"/>
              </a:rPr>
              <a:t>Many would say the Internet is a place for people who have given up on the traditional postal service,</a:t>
            </a:r>
            <a:r>
              <a:rPr lang="en-US" sz="2400" b="0">
                <a:latin typeface="Times New Roman" panose="02020603050405020304" charset="0"/>
                <a:ea typeface="宋体" panose="02010600030101010101" pitchFamily="2" charset="-122"/>
              </a:rPr>
              <a:t> </a:t>
            </a:r>
            <a:r>
              <a:rPr lang="zh-CN" sz="2400" b="0" u="dash">
                <a:solidFill>
                  <a:srgbClr val="FF0000"/>
                </a:solidFill>
                <a:uFillTx/>
                <a:latin typeface="Times New Roman" panose="02020603050405020304" charset="0"/>
                <a:ea typeface="宋体" panose="02010600030101010101" pitchFamily="2" charset="-122"/>
              </a:rPr>
              <a:t>bu</a:t>
            </a:r>
            <a:r>
              <a:rPr lang="en-US" sz="2400" b="0" u="dash">
                <a:solidFill>
                  <a:srgbClr val="FF0000"/>
                </a:solidFill>
                <a:uFillTx/>
                <a:latin typeface="Times New Roman" panose="02020603050405020304" charset="0"/>
                <a:ea typeface="宋体" panose="02010600030101010101" pitchFamily="2" charset="-122"/>
              </a:rPr>
              <a:t>t Paulo’s hunch(</a:t>
            </a:r>
            <a:r>
              <a:rPr lang="zh-CN" sz="2400" b="0" u="dash">
                <a:solidFill>
                  <a:srgbClr val="FF0000"/>
                </a:solidFill>
                <a:uFillTx/>
                <a:ea typeface="宋体" panose="02010600030101010101" pitchFamily="2" charset="-122"/>
              </a:rPr>
              <a:t>直觉</a:t>
            </a:r>
            <a:r>
              <a:rPr lang="en-US" sz="2400" b="0" u="dash">
                <a:solidFill>
                  <a:srgbClr val="FF0000"/>
                </a:solidFill>
                <a:uFillTx/>
                <a:latin typeface="Times New Roman" panose="02020603050405020304" charset="0"/>
                <a:ea typeface="宋体" panose="02010600030101010101" pitchFamily="2" charset="-122"/>
              </a:rPr>
              <a:t>) paid off. </a:t>
            </a:r>
            <a:endParaRPr lang="en-US" sz="2400" b="0" u="dash">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u="sng">
                <a:solidFill>
                  <a:srgbClr val="FF0000"/>
                </a:solidFill>
                <a:uFillTx/>
                <a:latin typeface="Times New Roman" panose="02020603050405020304" charset="0"/>
                <a:ea typeface="宋体" panose="02010600030101010101" pitchFamily="2" charset="-122"/>
              </a:rPr>
              <a:t>  Today his hobby has developed into the website postcrossing.com, a social network that has grown to 575, 217 registered users in 214 countries and regions since he started it 10 years ago. </a:t>
            </a:r>
            <a:r>
              <a:rPr lang="en-US" sz="2400" b="0">
                <a:solidFill>
                  <a:srgbClr val="FF0000"/>
                </a:solidFill>
                <a:latin typeface="Times New Roman" panose="02020603050405020304" charset="0"/>
                <a:ea typeface="宋体" panose="02010600030101010101" pitchFamily="2" charset="-122"/>
              </a:rPr>
              <a:t>33. </a:t>
            </a:r>
            <a:r>
              <a:rPr lang="en-US" sz="2400" b="0" u="sng">
                <a:solidFill>
                  <a:srgbClr val="FF0000"/>
                </a:solidFill>
                <a:latin typeface="Times New Roman" panose="02020603050405020304" charset="0"/>
                <a:ea typeface="宋体" panose="02010600030101010101" pitchFamily="2" charset="-122"/>
              </a:rPr>
              <a:t>___________________ </a:t>
            </a:r>
            <a:r>
              <a:rPr lang="en-US" sz="2400" b="0" u="sng">
                <a:solidFill>
                  <a:srgbClr val="FF0000"/>
                </a:solidFill>
                <a:uFillTx/>
                <a:latin typeface="Times New Roman" panose="02020603050405020304" charset="0"/>
                <a:ea typeface="宋体" panose="02010600030101010101" pitchFamily="2" charset="-122"/>
              </a:rPr>
              <a:t> Running the website has almost turned into a full-time job. </a:t>
            </a:r>
            <a:endParaRPr lang="en-US" sz="2400" b="0" u="sng">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p:txBody>
      </p:sp>
      <p:sp>
        <p:nvSpPr>
          <p:cNvPr id="9" name="文本框 8"/>
          <p:cNvSpPr txBox="1"/>
          <p:nvPr/>
        </p:nvSpPr>
        <p:spPr>
          <a:xfrm>
            <a:off x="1930400" y="377190"/>
            <a:ext cx="7686040" cy="460375"/>
          </a:xfrm>
          <a:prstGeom prst="rect">
            <a:avLst/>
          </a:prstGeom>
          <a:noFill/>
          <a:ln w="9525">
            <a:noFill/>
          </a:ln>
        </p:spPr>
        <p:txBody>
          <a:bodyPr wrap="square">
            <a:spAutoFit/>
          </a:bodyPr>
          <a:lstStyle/>
          <a:p>
            <a:pPr indent="1274445"/>
            <a:r>
              <a:rPr lang="en-US" sz="2400" b="1" u="sng">
                <a:solidFill>
                  <a:srgbClr val="0070C0"/>
                </a:solidFill>
                <a:uFillTx/>
                <a:latin typeface="Times New Roman" panose="02020603050405020304" charset="0"/>
                <a:ea typeface="宋体" panose="02010600030101010101" pitchFamily="2" charset="-122"/>
              </a:rPr>
              <a:t>You’ve got mail…</a:t>
            </a:r>
            <a:r>
              <a:rPr lang="en-US" sz="2400" b="1" u="sng">
                <a:solidFill>
                  <a:srgbClr val="FF0000"/>
                </a:solidFill>
                <a:uFillTx/>
                <a:latin typeface="Times New Roman" panose="02020603050405020304" charset="0"/>
                <a:ea typeface="宋体" panose="02010600030101010101" pitchFamily="2" charset="-122"/>
              </a:rPr>
              <a:t>and it’s a postcard</a:t>
            </a:r>
            <a:endParaRPr lang="en-US" altLang="en-US" sz="2400" b="1" u="sng">
              <a:solidFill>
                <a:srgbClr val="FF0000"/>
              </a:solidFill>
              <a:uFillTx/>
              <a:latin typeface="Times New Roman" panose="02020603050405020304" charset="0"/>
              <a:ea typeface="宋体" panose="02010600030101010101" pitchFamily="2" charset="-122"/>
            </a:endParaRPr>
          </a:p>
        </p:txBody>
      </p:sp>
      <p:sp>
        <p:nvSpPr>
          <p:cNvPr id="2" name="文本框 1"/>
          <p:cNvSpPr txBox="1"/>
          <p:nvPr/>
        </p:nvSpPr>
        <p:spPr>
          <a:xfrm>
            <a:off x="8022590" y="5991860"/>
            <a:ext cx="2621280" cy="460375"/>
          </a:xfrm>
          <a:prstGeom prst="rect">
            <a:avLst/>
          </a:prstGeom>
          <a:noFill/>
          <a:ln>
            <a:solidFill>
              <a:schemeClr val="tx1"/>
            </a:solidFill>
            <a:prstDash val="sysDash"/>
          </a:ln>
          <a:extLst>
            <a:ext uri="{909E8E84-426E-40DD-AFC4-6F175D3DCCD1}">
              <a14:hiddenFill xmlns:a14="http://schemas.microsoft.com/office/drawing/2010/main">
                <a:solidFill>
                  <a:schemeClr val="accent5"/>
                </a:solidFill>
              </a14:hiddenFill>
            </a:ext>
          </a:extLst>
        </p:spPr>
        <p:txBody>
          <a:bodyPr wrap="none" rtlCol="0" anchor="t">
            <a:spAutoFit/>
          </a:bodyPr>
          <a:p>
            <a:r>
              <a:rPr lang="zh-CN" sz="2400">
                <a:ea typeface="宋体" panose="02010600030101010101" pitchFamily="2" charset="-122"/>
                <a:sym typeface="+mn-ea"/>
              </a:rPr>
              <a:t>虚线：抽象的概念</a:t>
            </a:r>
            <a:endParaRPr lang="zh-CN" altLang="en-US" sz="2400">
              <a:ea typeface="宋体" panose="02010600030101010101" pitchFamily="2" charset="-122"/>
              <a:sym typeface="+mn-ea"/>
            </a:endParaRPr>
          </a:p>
        </p:txBody>
      </p:sp>
      <p:sp>
        <p:nvSpPr>
          <p:cNvPr id="3" name="文本框 2"/>
          <p:cNvSpPr txBox="1"/>
          <p:nvPr/>
        </p:nvSpPr>
        <p:spPr>
          <a:xfrm>
            <a:off x="4333240" y="5991860"/>
            <a:ext cx="3535680" cy="460375"/>
          </a:xfrm>
          <a:prstGeom prst="rect">
            <a:avLst/>
          </a:prstGeom>
          <a:noFill/>
          <a:ln w="3175">
            <a:solidFill>
              <a:schemeClr val="tx1"/>
            </a:solidFill>
          </a:ln>
        </p:spPr>
        <p:txBody>
          <a:bodyPr wrap="none" rtlCol="0" anchor="t">
            <a:spAutoFit/>
          </a:bodyPr>
          <a:p>
            <a:r>
              <a:rPr lang="zh-CN" sz="2400">
                <a:ea typeface="宋体" panose="02010600030101010101" pitchFamily="2" charset="-122"/>
                <a:sym typeface="+mn-ea"/>
              </a:rPr>
              <a:t>实线：具体的事实或细节</a:t>
            </a:r>
            <a:endParaRPr lang="zh-CN" altLang="en-US" sz="2400">
              <a:ea typeface="宋体" panose="02010600030101010101" pitchFamily="2" charset="-122"/>
              <a:sym typeface="+mn-ea"/>
            </a:endParaRPr>
          </a:p>
        </p:txBody>
      </p:sp>
      <p:cxnSp>
        <p:nvCxnSpPr>
          <p:cNvPr id="4" name="直接箭头连接符 3"/>
          <p:cNvCxnSpPr/>
          <p:nvPr/>
        </p:nvCxnSpPr>
        <p:spPr>
          <a:xfrm>
            <a:off x="8022590" y="3305175"/>
            <a:ext cx="622300" cy="2534285"/>
          </a:xfrm>
          <a:prstGeom prst="straightConnector1">
            <a:avLst/>
          </a:prstGeom>
          <a:ln w="47625">
            <a:prstDash val="sysDash"/>
            <a:tailEnd type="arrow" w="med" len="med"/>
          </a:ln>
        </p:spPr>
        <p:style>
          <a:lnRef idx="3">
            <a:schemeClr val="accent1"/>
          </a:lnRef>
          <a:fillRef idx="0">
            <a:schemeClr val="accent1"/>
          </a:fillRef>
          <a:effectRef idx="2">
            <a:schemeClr val="accent1"/>
          </a:effectRef>
          <a:fontRef idx="minor">
            <a:schemeClr val="tx1"/>
          </a:fontRef>
        </p:style>
      </p:cxnSp>
      <p:cxnSp>
        <p:nvCxnSpPr>
          <p:cNvPr id="5" name="直接箭头连接符 4"/>
          <p:cNvCxnSpPr/>
          <p:nvPr/>
        </p:nvCxnSpPr>
        <p:spPr>
          <a:xfrm>
            <a:off x="3504565" y="1510030"/>
            <a:ext cx="1651000" cy="440182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heel(1)">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heel(1)">
                                      <p:cBhvr>
                                        <p:cTn id="2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P spid="2" grpId="0" bldLvl="0" animBg="1"/>
      <p:bldP spid="2"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4" name="文本框 23"/>
          <p:cNvSpPr txBox="1"/>
          <p:nvPr/>
        </p:nvSpPr>
        <p:spPr>
          <a:xfrm>
            <a:off x="73660" y="2418715"/>
            <a:ext cx="11758295" cy="4523105"/>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dirty="0">
                <a:latin typeface="Times New Roman" panose="02020603050405020304" charset="0"/>
                <a:ea typeface="宋体" panose="02010600030101010101" pitchFamily="2" charset="-122"/>
                <a:sym typeface="+mn-ea"/>
              </a:rPr>
              <a:t> </a:t>
            </a:r>
            <a:r>
              <a:rPr lang="en-US" sz="2400" u="sng" dirty="0">
                <a:solidFill>
                  <a:schemeClr val="tx1"/>
                </a:solidFill>
                <a:uFillTx/>
                <a:latin typeface="Times New Roman" panose="02020603050405020304" charset="0"/>
                <a:ea typeface="宋体" panose="02010600030101010101" pitchFamily="2" charset="-122"/>
                <a:sym typeface="+mn-ea"/>
              </a:rPr>
              <a:t> “Many people in China have limited exposure to English.</a:t>
            </a:r>
            <a:r>
              <a:rPr lang="en-US" sz="2400" dirty="0">
                <a:latin typeface="Times New Roman" panose="02020603050405020304" charset="0"/>
                <a:ea typeface="宋体" panose="02010600030101010101" pitchFamily="2" charset="-122"/>
                <a:cs typeface="Times New Roman" panose="02020603050405020304" charset="0"/>
                <a:sym typeface="+mn-ea"/>
              </a:rPr>
              <a:t> </a:t>
            </a:r>
            <a:r>
              <a:rPr lang="en-US" sz="2400" dirty="0">
                <a:latin typeface="Times New Roman" panose="02020603050405020304" charset="0"/>
                <a:ea typeface="宋体" panose="02010600030101010101" pitchFamily="2" charset="-122"/>
                <a:sym typeface="+mn-ea"/>
              </a:rPr>
              <a:t>35. </a:t>
            </a:r>
            <a:r>
              <a:rPr lang="en-US" sz="2400" u="sng" dirty="0">
                <a:latin typeface="Times New Roman" panose="02020603050405020304" charset="0"/>
                <a:ea typeface="宋体" panose="02010600030101010101" pitchFamily="2" charset="-122"/>
                <a:sym typeface="+mn-ea"/>
              </a:rPr>
              <a:t>_-----------------___</a:t>
            </a:r>
            <a:r>
              <a:rPr lang="en-US" sz="2400" dirty="0">
                <a:latin typeface="Times New Roman" panose="02020603050405020304" charset="0"/>
                <a:ea typeface="宋体" panose="02010600030101010101" pitchFamily="2" charset="-122"/>
                <a:sym typeface="+mn-ea"/>
              </a:rPr>
              <a:t> </a:t>
            </a:r>
            <a:r>
              <a:rPr lang="en-US" sz="2400" u="sng" dirty="0">
                <a:solidFill>
                  <a:srgbClr val="FF0000"/>
                </a:solidFill>
                <a:uFillTx/>
                <a:latin typeface="Times New Roman" panose="02020603050405020304" charset="0"/>
                <a:ea typeface="宋体" panose="02010600030101010101" pitchFamily="2" charset="-122"/>
                <a:sym typeface="+mn-ea"/>
              </a:rPr>
              <a:t>That said, we know of many post-crossing members, including Chinese, who have actually improved their English skills through their use of post-crossing.”Paulo says. </a:t>
            </a:r>
            <a:endParaRPr lang="en-US" sz="2400" u="sng" dirty="0">
              <a:solidFill>
                <a:srgbClr val="FF0000"/>
              </a:solidFill>
              <a:uFillTx/>
              <a:latin typeface="Times New Roman" panose="02020603050405020304" charset="0"/>
              <a:ea typeface="宋体" panose="02010600030101010101" pitchFamily="2" charset="-122"/>
              <a:sym typeface="+mn-ea"/>
            </a:endParaRPr>
          </a:p>
          <a:p>
            <a:pPr indent="0" algn="l" fontAlgn="auto"/>
            <a:r>
              <a:rPr lang="en-US" sz="2400" dirty="0">
                <a:latin typeface="Times New Roman" panose="02020603050405020304" charset="0"/>
                <a:ea typeface="宋体" panose="02010600030101010101" pitchFamily="2" charset="-122"/>
                <a:sym typeface="+mn-ea"/>
              </a:rPr>
              <a:t>A. </a:t>
            </a:r>
            <a:r>
              <a:rPr lang="en-US" sz="2400" u="dash" dirty="0">
                <a:solidFill>
                  <a:schemeClr val="tx1"/>
                </a:solidFill>
                <a:uFillTx/>
                <a:latin typeface="Times New Roman" panose="02020603050405020304" charset="0"/>
                <a:ea typeface="宋体" panose="02010600030101010101" pitchFamily="2" charset="-122"/>
                <a:sym typeface="+mn-ea"/>
              </a:rPr>
              <a:t>And that’s totally fine.</a:t>
            </a:r>
            <a:endParaRPr lang="en-US" sz="2400" u="dash" dirty="0">
              <a:solidFill>
                <a:schemeClr val="tx1"/>
              </a:solidFill>
              <a:uFillTx/>
              <a:latin typeface="Times New Roman" panose="02020603050405020304" charset="0"/>
              <a:ea typeface="宋体" panose="02010600030101010101" pitchFamily="2" charset="-122"/>
              <a:sym typeface="+mn-ea"/>
            </a:endParaRPr>
          </a:p>
          <a:p>
            <a:r>
              <a:rPr lang="en-US" sz="2400" dirty="0">
                <a:latin typeface="Times New Roman" panose="02020603050405020304" charset="0"/>
                <a:ea typeface="宋体" panose="02010600030101010101" pitchFamily="2" charset="-122"/>
                <a:sym typeface="+mn-ea"/>
              </a:rPr>
              <a:t>B.</a:t>
            </a:r>
            <a:r>
              <a:rPr lang="en-US" sz="2400" u="dash" dirty="0">
                <a:solidFill>
                  <a:schemeClr val="tx1"/>
                </a:solidFill>
                <a:uFillTx/>
                <a:latin typeface="Times New Roman" panose="02020603050405020304" charset="0"/>
                <a:ea typeface="宋体" panose="02010600030101010101" pitchFamily="2" charset="-122"/>
                <a:sym typeface="+mn-ea"/>
              </a:rPr>
              <a:t> That makes it extra hard to learn and practice it.</a:t>
            </a:r>
            <a:endParaRPr lang="en-US" sz="2400" u="dash" dirty="0">
              <a:solidFill>
                <a:schemeClr val="tx1"/>
              </a:solidFill>
              <a:uFillTx/>
              <a:latin typeface="Times New Roman" panose="02020603050405020304" charset="0"/>
              <a:ea typeface="宋体" panose="02010600030101010101" pitchFamily="2" charset="-122"/>
              <a:sym typeface="+mn-ea"/>
            </a:endParaRPr>
          </a:p>
          <a:p>
            <a:pPr indent="0" algn="l" fontAlgn="auto"/>
            <a:r>
              <a:rPr lang="en-US" sz="2400" dirty="0">
                <a:solidFill>
                  <a:srgbClr val="FF0000"/>
                </a:solidFill>
                <a:latin typeface="Times New Roman" panose="02020603050405020304" charset="0"/>
                <a:ea typeface="宋体" panose="02010600030101010101" pitchFamily="2" charset="-122"/>
                <a:sym typeface="+mn-ea"/>
              </a:rPr>
              <a:t>C. </a:t>
            </a:r>
            <a:r>
              <a:rPr lang="en-US" sz="2400" u="dash" dirty="0">
                <a:solidFill>
                  <a:srgbClr val="FF0000"/>
                </a:solidFill>
                <a:uFillTx/>
                <a:latin typeface="Times New Roman" panose="02020603050405020304" charset="0"/>
                <a:ea typeface="宋体" panose="02010600030101010101" pitchFamily="2" charset="-122"/>
                <a:sym typeface="+mn-ea"/>
              </a:rPr>
              <a:t>He likes to think of sending postcards as a family-friendly hobby.</a:t>
            </a:r>
            <a:endParaRPr lang="en-US" sz="2400" dirty="0">
              <a:solidFill>
                <a:srgbClr val="FF0000"/>
              </a:solidFill>
              <a:latin typeface="Times New Roman" panose="02020603050405020304" charset="0"/>
              <a:ea typeface="宋体" panose="02010600030101010101" pitchFamily="2" charset="-122"/>
              <a:sym typeface="+mn-ea"/>
            </a:endParaRPr>
          </a:p>
          <a:p>
            <a:r>
              <a:rPr lang="en-US" sz="2400" dirty="0">
                <a:solidFill>
                  <a:srgbClr val="FF0000"/>
                </a:solidFill>
                <a:latin typeface="Times New Roman" panose="02020603050405020304" charset="0"/>
                <a:ea typeface="宋体" panose="02010600030101010101" pitchFamily="2" charset="-122"/>
                <a:sym typeface="+mn-ea"/>
              </a:rPr>
              <a:t>D. </a:t>
            </a:r>
            <a:r>
              <a:rPr lang="en-US" sz="2400" u="dash" dirty="0">
                <a:solidFill>
                  <a:srgbClr val="FF0000"/>
                </a:solidFill>
                <a:uFillTx/>
                <a:latin typeface="Times New Roman" panose="02020603050405020304" charset="0"/>
                <a:ea typeface="宋体" panose="02010600030101010101" pitchFamily="2" charset="-122"/>
                <a:sym typeface="+mn-ea"/>
              </a:rPr>
              <a:t>Many love to make a connection with someone from across the world. </a:t>
            </a:r>
            <a:endParaRPr lang="en-US" sz="2400" dirty="0">
              <a:solidFill>
                <a:srgbClr val="FF0000"/>
              </a:solidFill>
              <a:latin typeface="Times New Roman" panose="02020603050405020304" charset="0"/>
              <a:ea typeface="宋体" panose="02010600030101010101" pitchFamily="2" charset="-122"/>
              <a:sym typeface="+mn-ea"/>
            </a:endParaRPr>
          </a:p>
          <a:p>
            <a:r>
              <a:rPr lang="en-US" sz="2400" dirty="0">
                <a:solidFill>
                  <a:srgbClr val="FF0000"/>
                </a:solidFill>
                <a:latin typeface="Times New Roman" panose="02020603050405020304" charset="0"/>
                <a:ea typeface="宋体" panose="02010600030101010101" pitchFamily="2" charset="-122"/>
                <a:sym typeface="+mn-ea"/>
              </a:rPr>
              <a:t>E. </a:t>
            </a:r>
            <a:r>
              <a:rPr lang="en-US" sz="2400" u="sng" dirty="0">
                <a:solidFill>
                  <a:srgbClr val="FF0000"/>
                </a:solidFill>
                <a:uFillTx/>
                <a:latin typeface="Times New Roman" panose="02020603050405020304" charset="0"/>
                <a:ea typeface="宋体" panose="02010600030101010101" pitchFamily="2" charset="-122"/>
                <a:sym typeface="+mn-ea"/>
              </a:rPr>
              <a:t>On August 5, the number of postcards exchanged by members topped 31 million. </a:t>
            </a:r>
            <a:endParaRPr lang="en-US" sz="2400" u="sng" dirty="0">
              <a:solidFill>
                <a:srgbClr val="FF0000"/>
              </a:solidFill>
              <a:uFillTx/>
              <a:latin typeface="Times New Roman" panose="02020603050405020304" charset="0"/>
              <a:ea typeface="宋体" panose="02010600030101010101" pitchFamily="2" charset="-122"/>
              <a:sym typeface="+mn-ea"/>
            </a:endParaRPr>
          </a:p>
          <a:p>
            <a:pPr indent="0" fontAlgn="auto"/>
            <a:r>
              <a:rPr lang="en-US" sz="2400" dirty="0">
                <a:latin typeface="Times New Roman" panose="02020603050405020304" charset="0"/>
                <a:ea typeface="宋体" panose="02010600030101010101" pitchFamily="2" charset="-122"/>
                <a:sym typeface="+mn-ea"/>
              </a:rPr>
              <a:t>F. </a:t>
            </a:r>
            <a:r>
              <a:rPr lang="en-US" sz="2400" u="sng" dirty="0">
                <a:solidFill>
                  <a:schemeClr val="tx1"/>
                </a:solidFill>
                <a:uFillTx/>
                <a:latin typeface="Times New Roman" panose="02020603050405020304" charset="0"/>
                <a:ea typeface="宋体" panose="02010600030101010101" pitchFamily="2" charset="-122"/>
                <a:sym typeface="+mn-ea"/>
              </a:rPr>
              <a:t>Similarly, if you speak only Chinese, receiving a card in Swedish takes part of the fun away.</a:t>
            </a:r>
            <a:r>
              <a:rPr lang="en-US" sz="2400" dirty="0">
                <a:latin typeface="Times New Roman" panose="02020603050405020304" charset="0"/>
                <a:ea typeface="宋体" panose="02010600030101010101" pitchFamily="2" charset="-122"/>
                <a:sym typeface="+mn-ea"/>
              </a:rPr>
              <a:t> </a:t>
            </a:r>
            <a:endParaRPr lang="en-US" sz="2400" dirty="0">
              <a:latin typeface="Times New Roman" panose="02020603050405020304" charset="0"/>
              <a:ea typeface="宋体" panose="02010600030101010101" pitchFamily="2" charset="-122"/>
              <a:sym typeface="+mn-ea"/>
            </a:endParaRPr>
          </a:p>
          <a:p>
            <a:pPr indent="0" fontAlgn="auto"/>
            <a:r>
              <a:rPr lang="en-US" sz="2400" dirty="0">
                <a:solidFill>
                  <a:srgbClr val="FF0000"/>
                </a:solidFill>
                <a:latin typeface="Times New Roman" panose="02020603050405020304" charset="0"/>
                <a:ea typeface="宋体" panose="02010600030101010101" pitchFamily="2" charset="-122"/>
                <a:sym typeface="+mn-ea"/>
              </a:rPr>
              <a:t>G. </a:t>
            </a:r>
            <a:r>
              <a:rPr lang="en-US" sz="2400" u="dash" dirty="0">
                <a:solidFill>
                  <a:srgbClr val="FF0000"/>
                </a:solidFill>
                <a:uFillTx/>
                <a:latin typeface="Times New Roman" panose="02020603050405020304" charset="0"/>
                <a:ea typeface="宋体" panose="02010600030101010101" pitchFamily="2" charset="-122"/>
                <a:sym typeface="+mn-ea"/>
              </a:rPr>
              <a:t>In short, he loves postcards, and the excitement of getting a hand-written note from someone far away.</a:t>
            </a:r>
            <a:endParaRPr lang="en-US" altLang="en-US" sz="2400" b="0" u="dash" dirty="0">
              <a:solidFill>
                <a:srgbClr val="FF0000"/>
              </a:solidFill>
              <a:uFillTx/>
              <a:latin typeface="Times New Roman" panose="02020603050405020304" charset="0"/>
              <a:ea typeface="宋体" panose="02010600030101010101" pitchFamily="2" charset="-122"/>
            </a:endParaRPr>
          </a:p>
          <a:p>
            <a:endParaRPr lang="en-US" altLang="en-US" sz="2400" b="0" u="dash" dirty="0">
              <a:solidFill>
                <a:srgbClr val="FF0000"/>
              </a:solidFill>
              <a:uFillTx/>
              <a:latin typeface="Times New Roman" panose="02020603050405020304" charset="0"/>
              <a:ea typeface="宋体" panose="02010600030101010101" pitchFamily="2" charset="-122"/>
            </a:endParaRPr>
          </a:p>
        </p:txBody>
      </p:sp>
      <p:sp>
        <p:nvSpPr>
          <p:cNvPr id="25" name="文本框 24"/>
          <p:cNvSpPr txBox="1"/>
          <p:nvPr/>
        </p:nvSpPr>
        <p:spPr>
          <a:xfrm>
            <a:off x="73660" y="644525"/>
            <a:ext cx="11916410" cy="1938020"/>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Language is certainly a barrier for many people</a:t>
            </a:r>
            <a:r>
              <a:rPr lang="en-US" sz="2400">
                <a:latin typeface="Times New Roman" panose="02020603050405020304" charset="0"/>
                <a:ea typeface="宋体" panose="02010600030101010101" pitchFamily="2" charset="-122"/>
                <a:sym typeface="+mn-ea"/>
              </a:rPr>
              <a:t>.</a:t>
            </a:r>
            <a:r>
              <a:rPr lang="en-US" sz="2400" u="sng">
                <a:latin typeface="Times New Roman" panose="02020603050405020304" charset="0"/>
                <a:ea typeface="宋体" panose="02010600030101010101" pitchFamily="2" charset="-122"/>
                <a:sym typeface="+mn-ea"/>
              </a:rPr>
              <a:t> </a:t>
            </a:r>
            <a:r>
              <a:rPr lang="en-US" sz="2400" u="sng">
                <a:solidFill>
                  <a:srgbClr val="0070C0"/>
                </a:solidFill>
                <a:latin typeface="Times New Roman" panose="02020603050405020304" charset="0"/>
                <a:ea typeface="宋体" panose="02010600030101010101" pitchFamily="2" charset="-122"/>
                <a:sym typeface="+mn-ea"/>
              </a:rPr>
              <a:t>For post-crossing to work worldwide, a common communication language is needed so that everyone can understand each other.</a:t>
            </a:r>
            <a:r>
              <a:rPr lang="en-US" sz="2400">
                <a:solidFill>
                  <a:srgbClr val="0070C0"/>
                </a:solidFill>
                <a:latin typeface="Times New Roman" panose="02020603050405020304" charset="0"/>
                <a:ea typeface="宋体" panose="02010600030101010101" pitchFamily="2" charset="-122"/>
                <a:sym typeface="+mn-ea"/>
              </a:rPr>
              <a:t> </a:t>
            </a:r>
            <a:r>
              <a:rPr lang="en-US" sz="2400" u="dash">
                <a:solidFill>
                  <a:srgbClr val="FF0000"/>
                </a:solidFill>
                <a:latin typeface="Times New Roman" panose="02020603050405020304" charset="0"/>
                <a:ea typeface="宋体" panose="02010600030101010101" pitchFamily="2" charset="-122"/>
                <a:sym typeface="+mn-ea"/>
              </a:rPr>
              <a:t>As cool as it may be to receive a postcard written in Chinese,</a:t>
            </a:r>
            <a:r>
              <a:rPr lang="en-US" sz="2400" u="dash">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the concept doesn’t work if one doesn’t understand it.</a:t>
            </a:r>
            <a:r>
              <a:rPr lang="en-US" sz="2400">
                <a:latin typeface="Times New Roman" panose="02020603050405020304" charset="0"/>
                <a:ea typeface="宋体" panose="02010600030101010101" pitchFamily="2" charset="-122"/>
                <a:sym typeface="+mn-ea"/>
              </a:rPr>
              <a:t> 34. </a:t>
            </a:r>
            <a:r>
              <a:rPr lang="en-US" sz="2400" u="sng">
                <a:latin typeface="Times New Roman" panose="02020603050405020304" charset="0"/>
                <a:ea typeface="宋体" panose="02010600030101010101" pitchFamily="2" charset="-122"/>
                <a:sym typeface="+mn-ea"/>
              </a:rPr>
              <a:t>____________________  </a:t>
            </a:r>
            <a:r>
              <a:rPr lang="en-US" sz="2400">
                <a:latin typeface="Times New Roman" panose="02020603050405020304" charset="0"/>
                <a:ea typeface="宋体" panose="02010600030101010101" pitchFamily="2" charset="-122"/>
                <a:sym typeface="+mn-ea"/>
              </a:rPr>
              <a:t> </a:t>
            </a:r>
            <a:r>
              <a:rPr lang="en-US" sz="2400" u="sng">
                <a:solidFill>
                  <a:srgbClr val="0070C0"/>
                </a:solidFill>
                <a:uFillTx/>
                <a:latin typeface="Times New Roman" panose="02020603050405020304" charset="0"/>
                <a:ea typeface="宋体" panose="02010600030101010101" pitchFamily="2" charset="-122"/>
                <a:sym typeface="+mn-ea"/>
              </a:rPr>
              <a:t>So a common language is required and in post-crossing that’s English since it’s widely spoken. </a:t>
            </a:r>
            <a:endParaRPr lang="en-US" altLang="en-US" sz="2400" u="sng">
              <a:solidFill>
                <a:srgbClr val="0070C0"/>
              </a:solidFill>
              <a:uFillTx/>
              <a:latin typeface="Times New Roman" panose="02020603050405020304" charset="0"/>
              <a:ea typeface="宋体" panose="02010600030101010101" pitchFamily="2" charset="-122"/>
              <a:sym typeface="+mn-ea"/>
            </a:endParaRPr>
          </a:p>
        </p:txBody>
      </p:sp>
      <p:sp>
        <p:nvSpPr>
          <p:cNvPr id="3" name="椭圆形标注 2"/>
          <p:cNvSpPr/>
          <p:nvPr/>
        </p:nvSpPr>
        <p:spPr>
          <a:xfrm rot="660000">
            <a:off x="9307830" y="3256915"/>
            <a:ext cx="2748915" cy="167830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000" b="1">
                <a:latin typeface="宋体" panose="02010600030101010101" pitchFamily="2" charset="-122"/>
                <a:ea typeface="宋体" panose="02010600030101010101" pitchFamily="2" charset="-122"/>
                <a:cs typeface="宋体" panose="02010600030101010101" pitchFamily="2" charset="-122"/>
                <a:sym typeface="+mn-ea"/>
              </a:rPr>
              <a:t>使用第二种工具“形”确定篇章内容和选项的虚实，确定部分选项。</a:t>
            </a:r>
            <a:endParaRPr lang="en-US" altLang="zh-CN" sz="20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0" y="-1905"/>
            <a:ext cx="12192000"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1539240" y="635"/>
            <a:ext cx="10438130" cy="5262245"/>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通过第二步工作，我们可以进一步缩小范围：</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①属于红色区域的第31题是虚线，只能从C、D和G三个选项里面去选取。</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②第33题则是实线，显而易见答案只能是E，因为只有它满足了红色和实线两个要求。</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③黑色区域中32题、35题为虚线，需要与A、B两个选项进行匹配。</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④第34题为实线，只有F项可以被选择。</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那么在确定33题和34题两个题目的答案后，剩下的31题、32题和35题如何来解答，我们不妨使用四字组装法里面的第三道工序来完成这一任务。</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endParaRPr lang="zh-CN" altLang="en-US" sz="2800">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nvSpPr>
        <p:spPr>
          <a:xfrm>
            <a:off x="1664335" y="4626610"/>
            <a:ext cx="10313035" cy="2245360"/>
          </a:xfrm>
          <a:prstGeom prst="rect">
            <a:avLst/>
          </a:prstGeom>
          <a:noFill/>
        </p:spPr>
        <p:txBody>
          <a:bodyPr wrap="square" rtlCol="0">
            <a:spAutoFit/>
          </a:bodyPr>
          <a:p>
            <a:r>
              <a:rPr lang="en-US" altLang="zh-CN" sz="2800">
                <a:latin typeface="宋体" panose="02010600030101010101" pitchFamily="2" charset="-122"/>
                <a:ea typeface="宋体" panose="02010600030101010101" pitchFamily="2" charset="-122"/>
                <a:cs typeface="宋体" panose="02010600030101010101" pitchFamily="2" charset="-122"/>
                <a:sym typeface="+mn-ea"/>
              </a:rPr>
              <a:t>    </a:t>
            </a:r>
            <a:r>
              <a:rPr lang="zh-CN" altLang="en-US" sz="2800">
                <a:latin typeface="宋体" panose="02010600030101010101" pitchFamily="2" charset="-122"/>
                <a:ea typeface="宋体" panose="02010600030101010101" pitchFamily="2" charset="-122"/>
                <a:cs typeface="宋体" panose="02010600030101010101" pitchFamily="2" charset="-122"/>
                <a:sym typeface="+mn-ea"/>
              </a:rPr>
              <a:t>第三步是指度，即把整篇文章根据重要性不同分为三种不同的度，最高阶的度是指整篇文章的主题，也就是中心思想(main idea), 第二阶的是每段的段落大意（paragraph topic），而最低阶的则是细节内容和衔接信息。我们可以</a:t>
            </a:r>
            <a:r>
              <a:rPr lang="zh-CN" altLang="en-US" sz="28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用不同字体来表示这三种度的内容</a:t>
            </a:r>
            <a:r>
              <a:rPr lang="zh-CN" altLang="en-US" sz="2800">
                <a:latin typeface="宋体" panose="02010600030101010101" pitchFamily="2" charset="-122"/>
                <a:ea typeface="宋体" panose="02010600030101010101" pitchFamily="2" charset="-122"/>
                <a:cs typeface="宋体" panose="02010600030101010101" pitchFamily="2" charset="-122"/>
                <a:sym typeface="+mn-ea"/>
              </a:rPr>
              <a:t>，呈现语篇如下：</a:t>
            </a:r>
            <a:endParaRPr lang="zh-CN" altLang="en-US" sz="2800"/>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097915"/>
            <a:ext cx="11969750" cy="5631180"/>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u="sng">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rgbClr val="FF0000"/>
                </a:solidFill>
                <a:uFillTx/>
                <a:latin typeface="Times New Roman" panose="02020603050405020304" charset="0"/>
                <a:ea typeface="宋体" panose="02010600030101010101" pitchFamily="2" charset="-122"/>
              </a:rPr>
              <a:t>Paulo Magalhaes, a 34-year-old Portuguese computer engineer, loves to open his </a:t>
            </a:r>
            <a:r>
              <a:rPr lang="en-US" sz="2400" b="0" u="sng">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rgbClr val="FF0000"/>
                </a:solidFill>
                <a:uFillTx/>
                <a:latin typeface="Times New Roman" panose="02020603050405020304" charset="0"/>
                <a:ea typeface="宋体" panose="02010600030101010101" pitchFamily="2" charset="-122"/>
              </a:rPr>
              <a:t>mailbox and find a brightly colored picture of Rome’s Colosseum. Or Africa’s Victoria Falls. Or China’s Great Wall. </a:t>
            </a:r>
            <a:r>
              <a:rPr lang="en-US" sz="2400" b="0">
                <a:solidFill>
                  <a:srgbClr val="FF0000"/>
                </a:solidFill>
                <a:latin typeface="Times New Roman" panose="02020603050405020304" charset="0"/>
                <a:ea typeface="宋体" panose="02010600030101010101" pitchFamily="2" charset="-122"/>
              </a:rPr>
              <a:t>31. </a:t>
            </a:r>
            <a:r>
              <a:rPr lang="en-US" sz="2400" b="0" u="sng">
                <a:solidFill>
                  <a:srgbClr val="FF0000"/>
                </a:solidFill>
                <a:latin typeface="Times New Roman" panose="02020603050405020304" charset="0"/>
                <a:ea typeface="宋体" panose="02010600030101010101" pitchFamily="2" charset="-122"/>
              </a:rPr>
              <a:t>___--------------------____. </a:t>
            </a:r>
            <a:endParaRPr lang="en-US" sz="2400" b="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u="sng">
                <a:latin typeface="Times New Roman" panose="02020603050405020304" charset="0"/>
                <a:ea typeface="宋体" panose="02010600030101010101" pitchFamily="2" charset="-122"/>
              </a:rPr>
              <a:t> </a:t>
            </a:r>
            <a:r>
              <a:rPr lang="en-US" sz="2400" b="0" u="sng">
                <a:solidFill>
                  <a:srgbClr val="0070C0"/>
                </a:solidFill>
                <a:latin typeface="Times New Roman" panose="02020603050405020304" charset="0"/>
                <a:ea typeface="宋体" panose="02010600030101010101" pitchFamily="2" charset="-122"/>
              </a:rPr>
              <a:t>“I often send postcards to family and friends.” he says to </a:t>
            </a:r>
            <a:r>
              <a:rPr lang="en-US" sz="2400" b="0" i="1" u="sng">
                <a:solidFill>
                  <a:srgbClr val="0070C0"/>
                </a:solidFill>
                <a:latin typeface="Times New Roman" panose="02020603050405020304" charset="0"/>
                <a:ea typeface="宋体" panose="02010600030101010101" pitchFamily="2" charset="-122"/>
              </a:rPr>
              <a:t>China Daily</a:t>
            </a:r>
            <a:r>
              <a:rPr lang="en-US" sz="2400" b="0" u="sng">
                <a:solidFill>
                  <a:srgbClr val="0070C0"/>
                </a:solidFill>
                <a:latin typeface="Times New Roman" panose="02020603050405020304" charset="0"/>
                <a:ea typeface="宋体" panose="02010600030101010101" pitchFamily="2" charset="-122"/>
              </a:rPr>
              <a:t>, </a:t>
            </a:r>
            <a:r>
              <a:rPr lang="en-US" sz="2400" b="0" u="sng">
                <a:solidFill>
                  <a:schemeClr val="tx1"/>
                </a:solidFill>
                <a:uFillTx/>
                <a:latin typeface="Times New Roman" panose="02020603050405020304" charset="0"/>
                <a:ea typeface="宋体" panose="02010600030101010101" pitchFamily="2" charset="-122"/>
              </a:rPr>
              <a:t>“but you can </a:t>
            </a:r>
            <a:r>
              <a:rPr lang="en-US" sz="2400" b="0" u="sng">
                <a:solidFill>
                  <a:schemeClr val="tx1"/>
                </a:solidFill>
                <a:uFillTx/>
                <a:latin typeface="Times New Roman" panose="02020603050405020304" charset="0"/>
                <a:ea typeface="宋体" panose="02010600030101010101" pitchFamily="2" charset="-122"/>
                <a:cs typeface="Times New Roman" panose="02020603050405020304" charset="0"/>
              </a:rPr>
              <a:t> </a:t>
            </a:r>
            <a:r>
              <a:rPr lang="en-US" sz="2400" b="0" u="sng">
                <a:solidFill>
                  <a:schemeClr val="tx1"/>
                </a:solidFill>
                <a:uFillTx/>
                <a:latin typeface="Times New Roman" panose="02020603050405020304" charset="0"/>
                <a:ea typeface="宋体" panose="02010600030101010101" pitchFamily="2" charset="-122"/>
              </a:rPr>
              <a:t>imagine that after a while, you never receive as many as you send, and you realize that not everyone is into it. </a:t>
            </a:r>
            <a:r>
              <a:rPr lang="en-US" sz="2400" b="0">
                <a:latin typeface="Times New Roman" panose="02020603050405020304" charset="0"/>
                <a:ea typeface="宋体" panose="02010600030101010101" pitchFamily="2" charset="-122"/>
              </a:rPr>
              <a:t>32. </a:t>
            </a:r>
            <a:r>
              <a:rPr lang="en-US" sz="2400" b="0" u="sng">
                <a:latin typeface="Times New Roman" panose="02020603050405020304" charset="0"/>
                <a:ea typeface="宋体" panose="02010600030101010101" pitchFamily="2" charset="-122"/>
              </a:rPr>
              <a:t>_-----------------____</a:t>
            </a:r>
            <a:r>
              <a:rPr lang="en-US" sz="2400" b="0">
                <a:latin typeface="Times New Roman" panose="02020603050405020304" charset="0"/>
                <a:ea typeface="宋体" panose="02010600030101010101" pitchFamily="2" charset="-122"/>
              </a:rPr>
              <a:t>”</a:t>
            </a:r>
            <a:r>
              <a:rPr lang="en-US" sz="3200" b="0">
                <a:latin typeface="Times New Roman" panose="02020603050405020304" charset="0"/>
                <a:ea typeface="宋体" panose="02010600030101010101" pitchFamily="2" charset="-122"/>
              </a:rPr>
              <a:t> </a:t>
            </a:r>
            <a:r>
              <a:rPr lang="en-US" sz="3200" b="0" u="dash">
                <a:solidFill>
                  <a:srgbClr val="0070C0"/>
                </a:solidFill>
                <a:uFillTx/>
                <a:latin typeface="Times New Roman" panose="02020603050405020304" charset="0"/>
                <a:ea typeface="宋体" panose="02010600030101010101" pitchFamily="2" charset="-122"/>
              </a:rPr>
              <a:t>Seeking other like-minded souls</a:t>
            </a:r>
            <a:r>
              <a:rPr lang="en-US" sz="3200" b="0">
                <a:solidFill>
                  <a:srgbClr val="0070C0"/>
                </a:solidFill>
                <a:latin typeface="Times New Roman" panose="02020603050405020304" charset="0"/>
                <a:ea typeface="宋体" panose="02010600030101010101" pitchFamily="2" charset="-122"/>
              </a:rPr>
              <a:t>, </a:t>
            </a:r>
            <a:r>
              <a:rPr lang="en-US" sz="3200" b="0" u="sng">
                <a:solidFill>
                  <a:srgbClr val="0070C0"/>
                </a:solidFill>
                <a:uFillTx/>
                <a:latin typeface="Times New Roman" panose="02020603050405020304" charset="0"/>
                <a:ea typeface="宋体" panose="02010600030101010101" pitchFamily="2" charset="-122"/>
              </a:rPr>
              <a:t>however, Paulo started looking in a somewhat unlikely place: online.</a:t>
            </a:r>
            <a:r>
              <a:rPr lang="en-US" sz="2400" b="0">
                <a:latin typeface="Times New Roman" panose="02020603050405020304" charset="0"/>
                <a:ea typeface="宋体" panose="02010600030101010101" pitchFamily="2" charset="-122"/>
              </a:rPr>
              <a:t> </a:t>
            </a:r>
            <a:r>
              <a:rPr lang="en-US" sz="2400" b="0" u="sng">
                <a:solidFill>
                  <a:schemeClr val="tx1"/>
                </a:solidFill>
                <a:uFillTx/>
                <a:latin typeface="Times New Roman" panose="02020603050405020304" charset="0"/>
                <a:ea typeface="宋体" panose="02010600030101010101" pitchFamily="2" charset="-122"/>
              </a:rPr>
              <a:t>Many would say the Internet is a place for people who have given up on the traditional postal service,</a:t>
            </a:r>
            <a:r>
              <a:rPr lang="en-US" sz="2400" b="0">
                <a:latin typeface="Times New Roman" panose="02020603050405020304" charset="0"/>
                <a:ea typeface="宋体" panose="02010600030101010101" pitchFamily="2" charset="-122"/>
              </a:rPr>
              <a:t> </a:t>
            </a:r>
            <a:r>
              <a:rPr lang="zh-CN" sz="2400" b="0" u="dash">
                <a:solidFill>
                  <a:srgbClr val="FF0000"/>
                </a:solidFill>
                <a:uFillTx/>
                <a:latin typeface="Times New Roman" panose="02020603050405020304" charset="0"/>
                <a:ea typeface="宋体" panose="02010600030101010101" pitchFamily="2" charset="-122"/>
              </a:rPr>
              <a:t>bu</a:t>
            </a:r>
            <a:r>
              <a:rPr lang="en-US" sz="2400" b="0" u="dash">
                <a:solidFill>
                  <a:srgbClr val="FF0000"/>
                </a:solidFill>
                <a:uFillTx/>
                <a:latin typeface="Times New Roman" panose="02020603050405020304" charset="0"/>
                <a:ea typeface="宋体" panose="02010600030101010101" pitchFamily="2" charset="-122"/>
              </a:rPr>
              <a:t>t Paulo’s hunch(</a:t>
            </a:r>
            <a:r>
              <a:rPr lang="zh-CN" sz="2400" b="0" u="dash">
                <a:solidFill>
                  <a:srgbClr val="FF0000"/>
                </a:solidFill>
                <a:uFillTx/>
                <a:ea typeface="宋体" panose="02010600030101010101" pitchFamily="2" charset="-122"/>
              </a:rPr>
              <a:t>直觉</a:t>
            </a:r>
            <a:r>
              <a:rPr lang="en-US" sz="2400" b="0" u="dash">
                <a:solidFill>
                  <a:srgbClr val="FF0000"/>
                </a:solidFill>
                <a:uFillTx/>
                <a:latin typeface="Times New Roman" panose="02020603050405020304" charset="0"/>
                <a:ea typeface="宋体" panose="02010600030101010101" pitchFamily="2" charset="-122"/>
              </a:rPr>
              <a:t>) paid off. </a:t>
            </a:r>
            <a:endParaRPr lang="en-US" sz="2400" b="0" u="dash">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u="sng">
                <a:solidFill>
                  <a:srgbClr val="FF0000"/>
                </a:solidFill>
                <a:uFillTx/>
                <a:latin typeface="Times New Roman" panose="02020603050405020304" charset="0"/>
                <a:ea typeface="宋体" panose="02010600030101010101" pitchFamily="2" charset="-122"/>
              </a:rPr>
              <a:t> </a:t>
            </a:r>
            <a:r>
              <a:rPr lang="en-US" sz="2800" b="0" u="sng">
                <a:solidFill>
                  <a:srgbClr val="FF0000"/>
                </a:solidFill>
                <a:uFillTx/>
                <a:latin typeface="Times New Roman" panose="02020603050405020304" charset="0"/>
                <a:ea typeface="宋体" panose="02010600030101010101" pitchFamily="2" charset="-122"/>
              </a:rPr>
              <a:t> Today his hobby has developed into the website postcrossing.com, a social network </a:t>
            </a:r>
            <a:r>
              <a:rPr lang="en-US" sz="2400" b="0" u="sng">
                <a:solidFill>
                  <a:srgbClr val="FF0000"/>
                </a:solidFill>
                <a:uFillTx/>
                <a:latin typeface="Times New Roman" panose="02020603050405020304" charset="0"/>
                <a:ea typeface="宋体" panose="02010600030101010101" pitchFamily="2" charset="-122"/>
              </a:rPr>
              <a:t>that has grown to 575, 217 registered users in 214 countries and regions since he started it 10 years ago. </a:t>
            </a:r>
            <a:r>
              <a:rPr lang="en-US" sz="2400" b="0">
                <a:solidFill>
                  <a:srgbClr val="FF0000"/>
                </a:solidFill>
                <a:latin typeface="Times New Roman" panose="02020603050405020304" charset="0"/>
                <a:ea typeface="宋体" panose="02010600030101010101" pitchFamily="2" charset="-122"/>
              </a:rPr>
              <a:t>33.</a:t>
            </a:r>
            <a:r>
              <a:rPr lang="en-US" sz="2400">
                <a:solidFill>
                  <a:srgbClr val="FF0000"/>
                </a:solidFill>
                <a:latin typeface="Times New Roman" panose="02020603050405020304" charset="0"/>
                <a:ea typeface="宋体" panose="02010600030101010101" pitchFamily="2" charset="-122"/>
                <a:sym typeface="+mn-ea"/>
              </a:rPr>
              <a:t>E. </a:t>
            </a:r>
            <a:r>
              <a:rPr lang="en-US" sz="2400" u="sng">
                <a:solidFill>
                  <a:srgbClr val="FF0000"/>
                </a:solidFill>
                <a:uFillTx/>
                <a:latin typeface="Times New Roman" panose="02020603050405020304" charset="0"/>
                <a:ea typeface="宋体" panose="02010600030101010101" pitchFamily="2" charset="-122"/>
                <a:sym typeface="+mn-ea"/>
              </a:rPr>
              <a:t>On August 5, the number of postcards exchanged by members topped 31 million. </a:t>
            </a:r>
            <a:r>
              <a:rPr lang="en-US" sz="2400" b="0" u="sng">
                <a:solidFill>
                  <a:srgbClr val="FF0000"/>
                </a:solidFill>
                <a:uFillTx/>
                <a:latin typeface="Times New Roman" panose="02020603050405020304" charset="0"/>
                <a:ea typeface="宋体" panose="02010600030101010101" pitchFamily="2" charset="-122"/>
              </a:rPr>
              <a:t>Running the website has almost turned into a full-time job. </a:t>
            </a:r>
            <a:endParaRPr lang="en-US" sz="2400" b="0" u="sng">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p:txBody>
      </p:sp>
      <p:sp>
        <p:nvSpPr>
          <p:cNvPr id="9" name="文本框 8"/>
          <p:cNvSpPr txBox="1"/>
          <p:nvPr/>
        </p:nvSpPr>
        <p:spPr>
          <a:xfrm>
            <a:off x="1930400" y="377190"/>
            <a:ext cx="7686040" cy="460375"/>
          </a:xfrm>
          <a:prstGeom prst="rect">
            <a:avLst/>
          </a:prstGeom>
          <a:noFill/>
          <a:ln w="9525">
            <a:noFill/>
          </a:ln>
        </p:spPr>
        <p:txBody>
          <a:bodyPr wrap="square">
            <a:spAutoFit/>
          </a:bodyPr>
          <a:lstStyle/>
          <a:p>
            <a:pPr indent="1274445"/>
            <a:r>
              <a:rPr lang="en-US" sz="2400" b="1" u="sng">
                <a:solidFill>
                  <a:srgbClr val="0070C0"/>
                </a:solidFill>
                <a:uFillTx/>
                <a:latin typeface="Times New Roman" panose="02020603050405020304" charset="0"/>
                <a:ea typeface="宋体" panose="02010600030101010101" pitchFamily="2" charset="-122"/>
              </a:rPr>
              <a:t>You’ve got mail…</a:t>
            </a:r>
            <a:r>
              <a:rPr lang="en-US" sz="2400" b="1" u="sng">
                <a:solidFill>
                  <a:srgbClr val="FF0000"/>
                </a:solidFill>
                <a:uFillTx/>
                <a:latin typeface="Times New Roman" panose="02020603050405020304" charset="0"/>
                <a:ea typeface="宋体" panose="02010600030101010101" pitchFamily="2" charset="-122"/>
              </a:rPr>
              <a:t>and it’s a postcard</a:t>
            </a:r>
            <a:endParaRPr lang="en-US" altLang="en-US" sz="2400" b="1" u="sng">
              <a:solidFill>
                <a:srgbClr val="FF0000"/>
              </a:solidFill>
              <a:uFillTx/>
              <a:latin typeface="Times New Roman" panose="02020603050405020304" charset="0"/>
              <a:ea typeface="宋体" panose="02010600030101010101" pitchFamily="2" charset="-122"/>
            </a:endParaRPr>
          </a:p>
        </p:txBody>
      </p:sp>
      <p:cxnSp>
        <p:nvCxnSpPr>
          <p:cNvPr id="3" name="直接箭头连接符 2"/>
          <p:cNvCxnSpPr/>
          <p:nvPr/>
        </p:nvCxnSpPr>
        <p:spPr>
          <a:xfrm flipV="1">
            <a:off x="8757920" y="1097915"/>
            <a:ext cx="616585" cy="2143760"/>
          </a:xfrm>
          <a:prstGeom prst="straightConnector1">
            <a:avLst/>
          </a:prstGeom>
          <a:ln w="47625">
            <a:tailEnd type="arrow"/>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8757920" y="8255"/>
            <a:ext cx="3138805" cy="1198880"/>
          </a:xfrm>
          <a:prstGeom prst="rect">
            <a:avLst/>
          </a:prstGeom>
          <a:noFill/>
        </p:spPr>
        <p:txBody>
          <a:bodyPr wrap="square" rtlCol="0">
            <a:spAutoFit/>
          </a:bodyPr>
          <a:p>
            <a:r>
              <a:rPr lang="zh-CN" altLang="en-US" sz="2400" b="1">
                <a:latin typeface="宋体" panose="02010600030101010101" pitchFamily="2" charset="-122"/>
                <a:ea typeface="宋体" panose="02010600030101010101" pitchFamily="2" charset="-122"/>
                <a:cs typeface="宋体" panose="02010600030101010101" pitchFamily="2" charset="-122"/>
                <a:sym typeface="+mn-ea"/>
              </a:rPr>
              <a:t>最高阶的度</a:t>
            </a:r>
            <a:r>
              <a:rPr lang="en-US" altLang="zh-CN" sz="24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a:latin typeface="宋体" panose="02010600030101010101" pitchFamily="2" charset="-122"/>
                <a:ea typeface="宋体" panose="02010600030101010101" pitchFamily="2" charset="-122"/>
                <a:cs typeface="宋体" panose="02010600030101010101" pitchFamily="2" charset="-122"/>
                <a:sym typeface="+mn-ea"/>
              </a:rPr>
              <a:t>整篇文章的主题，也就是中心思想(main idea)</a:t>
            </a:r>
            <a:endParaRPr lang="zh-CN" altLang="en-US" sz="2400" b="1">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5" name="直接箭头连接符 4"/>
          <p:cNvCxnSpPr/>
          <p:nvPr/>
        </p:nvCxnSpPr>
        <p:spPr>
          <a:xfrm>
            <a:off x="3684905" y="4948555"/>
            <a:ext cx="434340" cy="161163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4119245" y="6397625"/>
            <a:ext cx="7024370" cy="460375"/>
          </a:xfrm>
          <a:prstGeom prst="rect">
            <a:avLst/>
          </a:prstGeom>
          <a:noFill/>
        </p:spPr>
        <p:txBody>
          <a:bodyPr wrap="square" rtlCol="0">
            <a:spAutoFit/>
          </a:bodyPr>
          <a:p>
            <a:r>
              <a:rPr lang="zh-CN" altLang="en-US" sz="2400" b="1">
                <a:latin typeface="宋体" panose="02010600030101010101" pitchFamily="2" charset="-122"/>
                <a:ea typeface="宋体" panose="02010600030101010101" pitchFamily="2" charset="-122"/>
                <a:cs typeface="宋体" panose="02010600030101010101" pitchFamily="2" charset="-122"/>
                <a:sym typeface="+mn-ea"/>
              </a:rPr>
              <a:t>第二阶的度，每段的段落大意（paragraph topic）</a:t>
            </a:r>
            <a:endParaRPr lang="zh-CN" altLang="en-US" sz="2400" b="1">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8" name="直接箭头连接符 7"/>
          <p:cNvCxnSpPr/>
          <p:nvPr/>
        </p:nvCxnSpPr>
        <p:spPr>
          <a:xfrm flipH="1" flipV="1">
            <a:off x="2872740" y="744220"/>
            <a:ext cx="671830" cy="546735"/>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840740" y="8255"/>
            <a:ext cx="2144395" cy="1198880"/>
          </a:xfrm>
          <a:prstGeom prst="rect">
            <a:avLst/>
          </a:prstGeom>
          <a:noFill/>
        </p:spPr>
        <p:txBody>
          <a:bodyPr wrap="square" rtlCol="0">
            <a:spAutoFit/>
          </a:bodyPr>
          <a:p>
            <a:r>
              <a:rPr lang="zh-CN" altLang="en-US" sz="2400" b="1">
                <a:latin typeface="宋体" panose="02010600030101010101" pitchFamily="2" charset="-122"/>
                <a:ea typeface="宋体" panose="02010600030101010101" pitchFamily="2" charset="-122"/>
                <a:cs typeface="宋体" panose="02010600030101010101" pitchFamily="2" charset="-122"/>
                <a:sym typeface="+mn-ea"/>
              </a:rPr>
              <a:t>最低阶的度，细节内容和衔接信息</a:t>
            </a:r>
            <a:endParaRPr lang="zh-CN" altLang="en-US" sz="24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p:bldP spid="6" grpId="1"/>
      <p:bldP spid="10" grpId="0"/>
      <p:bldP spid="10" grpId="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24" name="文本框 23"/>
          <p:cNvSpPr txBox="1"/>
          <p:nvPr/>
        </p:nvSpPr>
        <p:spPr>
          <a:xfrm>
            <a:off x="137795" y="2480945"/>
            <a:ext cx="11916410" cy="4523105"/>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a:t>
            </a:r>
            <a:r>
              <a:rPr lang="en-US" sz="2400" u="sng">
                <a:solidFill>
                  <a:schemeClr val="tx1"/>
                </a:solidFill>
                <a:uFillTx/>
                <a:latin typeface="Times New Roman" panose="02020603050405020304" charset="0"/>
                <a:ea typeface="宋体" panose="02010600030101010101" pitchFamily="2" charset="-122"/>
                <a:sym typeface="+mn-ea"/>
              </a:rPr>
              <a:t> “Many people in China have limited exposure to English.</a:t>
            </a:r>
            <a:r>
              <a:rPr lang="en-US" sz="2400">
                <a:latin typeface="Times New Roman" panose="02020603050405020304" charset="0"/>
                <a:ea typeface="宋体" panose="02010600030101010101" pitchFamily="2" charset="-122"/>
                <a:cs typeface="Times New Roman" panose="02020603050405020304" charset="0"/>
                <a:sym typeface="+mn-ea"/>
              </a:rPr>
              <a:t> </a:t>
            </a:r>
            <a:r>
              <a:rPr lang="en-US" sz="2400">
                <a:latin typeface="Times New Roman" panose="02020603050405020304" charset="0"/>
                <a:ea typeface="宋体" panose="02010600030101010101" pitchFamily="2" charset="-122"/>
                <a:sym typeface="+mn-ea"/>
              </a:rPr>
              <a:t>35.</a:t>
            </a:r>
            <a:r>
              <a:rPr lang="en-US" sz="2400" u="sng">
                <a:latin typeface="Times New Roman" panose="02020603050405020304" charset="0"/>
                <a:ea typeface="宋体" panose="02010600030101010101" pitchFamily="2" charset="-122"/>
                <a:sym typeface="+mn-ea"/>
              </a:rPr>
              <a:t>_-----------------___</a:t>
            </a:r>
            <a:r>
              <a:rPr lang="en-US" sz="2400">
                <a:latin typeface="Times New Roman" panose="02020603050405020304" charset="0"/>
                <a:ea typeface="宋体" panose="02010600030101010101" pitchFamily="2" charset="-122"/>
                <a:sym typeface="+mn-ea"/>
              </a:rPr>
              <a:t> </a:t>
            </a:r>
            <a:r>
              <a:rPr lang="en-US" sz="2800" u="sng">
                <a:solidFill>
                  <a:srgbClr val="FF0000"/>
                </a:solidFill>
                <a:uFillTx/>
                <a:latin typeface="Times New Roman" panose="02020603050405020304" charset="0"/>
                <a:ea typeface="宋体" panose="02010600030101010101" pitchFamily="2" charset="-122"/>
                <a:sym typeface="+mn-ea"/>
              </a:rPr>
              <a:t>That said, we know of many post-crossing members, including Chinese, who have actually improved their English skills through their use of post-crossing.”Paulo says. </a:t>
            </a:r>
            <a:endParaRPr lang="en-US" sz="2800" u="sng">
              <a:solidFill>
                <a:srgbClr val="FF0000"/>
              </a:solidFill>
              <a:uFillTx/>
              <a:latin typeface="Times New Roman" panose="02020603050405020304" charset="0"/>
              <a:ea typeface="宋体" panose="02010600030101010101" pitchFamily="2" charset="-122"/>
              <a:sym typeface="+mn-ea"/>
            </a:endParaRPr>
          </a:p>
          <a:p>
            <a:pPr indent="0" algn="l" fontAlgn="auto"/>
            <a:r>
              <a:rPr lang="en-US" sz="2400">
                <a:latin typeface="Times New Roman" panose="02020603050405020304" charset="0"/>
                <a:ea typeface="宋体" panose="02010600030101010101" pitchFamily="2" charset="-122"/>
                <a:sym typeface="+mn-ea"/>
              </a:rPr>
              <a:t>A. </a:t>
            </a:r>
            <a:r>
              <a:rPr lang="en-US" sz="2400" u="dash">
                <a:solidFill>
                  <a:schemeClr val="tx1"/>
                </a:solidFill>
                <a:uFillTx/>
                <a:latin typeface="Times New Roman" panose="02020603050405020304" charset="0"/>
                <a:ea typeface="宋体" panose="02010600030101010101" pitchFamily="2" charset="-122"/>
                <a:sym typeface="+mn-ea"/>
              </a:rPr>
              <a:t>And that’s totally fine.</a:t>
            </a:r>
            <a:endParaRPr lang="en-US" sz="2400" u="dash">
              <a:solidFill>
                <a:schemeClr val="tx1"/>
              </a:solidFill>
              <a:uFillTx/>
              <a:latin typeface="Times New Roman" panose="02020603050405020304" charset="0"/>
              <a:ea typeface="宋体" panose="02010600030101010101" pitchFamily="2" charset="-122"/>
              <a:sym typeface="+mn-ea"/>
            </a:endParaRPr>
          </a:p>
          <a:p>
            <a:pPr indent="0" algn="l" fontAlgn="auto"/>
            <a:r>
              <a:rPr lang="en-US" sz="2400">
                <a:latin typeface="Times New Roman" panose="02020603050405020304" charset="0"/>
                <a:ea typeface="宋体" panose="02010600030101010101" pitchFamily="2" charset="-122"/>
                <a:sym typeface="+mn-ea"/>
              </a:rPr>
              <a:t>B.</a:t>
            </a:r>
            <a:r>
              <a:rPr lang="en-US" sz="2400" u="dash">
                <a:solidFill>
                  <a:schemeClr val="tx1"/>
                </a:solidFill>
                <a:uFillTx/>
                <a:latin typeface="Times New Roman" panose="02020603050405020304" charset="0"/>
                <a:ea typeface="宋体" panose="02010600030101010101" pitchFamily="2" charset="-122"/>
                <a:sym typeface="+mn-ea"/>
              </a:rPr>
              <a:t> That makes it extra hard to learn and practice it.</a:t>
            </a:r>
            <a:endParaRPr lang="en-US" sz="2400" u="dash">
              <a:solidFill>
                <a:schemeClr val="tx1"/>
              </a:solidFill>
              <a:uFillTx/>
              <a:latin typeface="Times New Roman" panose="02020603050405020304" charset="0"/>
              <a:ea typeface="宋体" panose="02010600030101010101" pitchFamily="2" charset="-122"/>
              <a:sym typeface="+mn-ea"/>
            </a:endParaRPr>
          </a:p>
          <a:p>
            <a:pPr indent="0" algn="l" fontAlgn="auto"/>
            <a:r>
              <a:rPr lang="en-US" sz="2400">
                <a:solidFill>
                  <a:srgbClr val="FF0000"/>
                </a:solidFill>
                <a:latin typeface="Times New Roman" panose="02020603050405020304" charset="0"/>
                <a:ea typeface="宋体" panose="02010600030101010101" pitchFamily="2" charset="-122"/>
                <a:sym typeface="+mn-ea"/>
              </a:rPr>
              <a:t>C. </a:t>
            </a:r>
            <a:r>
              <a:rPr lang="en-US" sz="2400" u="dash">
                <a:solidFill>
                  <a:srgbClr val="FF0000"/>
                </a:solidFill>
                <a:uFillTx/>
                <a:latin typeface="Times New Roman" panose="02020603050405020304" charset="0"/>
                <a:ea typeface="宋体" panose="02010600030101010101" pitchFamily="2" charset="-122"/>
                <a:sym typeface="+mn-ea"/>
              </a:rPr>
              <a:t>He likes to think of sending postcards as a family-friendly hobby.</a:t>
            </a:r>
            <a:endParaRPr lang="en-US" sz="2400">
              <a:solidFill>
                <a:srgbClr val="FF0000"/>
              </a:solidFill>
              <a:latin typeface="Times New Roman" panose="02020603050405020304" charset="0"/>
              <a:ea typeface="宋体" panose="02010600030101010101" pitchFamily="2" charset="-122"/>
              <a:sym typeface="+mn-ea"/>
            </a:endParaRPr>
          </a:p>
          <a:p>
            <a:r>
              <a:rPr lang="en-US" sz="2400">
                <a:solidFill>
                  <a:srgbClr val="FF0000"/>
                </a:solidFill>
                <a:latin typeface="Times New Roman" panose="02020603050405020304" charset="0"/>
                <a:ea typeface="宋体" panose="02010600030101010101" pitchFamily="2" charset="-122"/>
                <a:sym typeface="+mn-ea"/>
              </a:rPr>
              <a:t>D. </a:t>
            </a:r>
            <a:r>
              <a:rPr lang="en-US" sz="2400" u="dash">
                <a:solidFill>
                  <a:srgbClr val="FF0000"/>
                </a:solidFill>
                <a:uFillTx/>
                <a:latin typeface="Times New Roman" panose="02020603050405020304" charset="0"/>
                <a:ea typeface="宋体" panose="02010600030101010101" pitchFamily="2" charset="-122"/>
                <a:sym typeface="+mn-ea"/>
              </a:rPr>
              <a:t>Many love to make a connection with someone from across the world. </a:t>
            </a:r>
            <a:endParaRPr lang="en-US" sz="2400">
              <a:latin typeface="Times New Roman" panose="02020603050405020304" charset="0"/>
              <a:ea typeface="宋体" panose="02010600030101010101" pitchFamily="2" charset="-122"/>
              <a:sym typeface="+mn-ea"/>
            </a:endParaRPr>
          </a:p>
          <a:p>
            <a:pPr indent="0" fontAlgn="auto"/>
            <a:r>
              <a:rPr lang="en-US" sz="2400">
                <a:solidFill>
                  <a:srgbClr val="FF0000"/>
                </a:solidFill>
                <a:latin typeface="Times New Roman" panose="02020603050405020304" charset="0"/>
                <a:ea typeface="宋体" panose="02010600030101010101" pitchFamily="2" charset="-122"/>
                <a:sym typeface="+mn-ea"/>
              </a:rPr>
              <a:t>G</a:t>
            </a:r>
            <a:r>
              <a:rPr lang="en-US" sz="2800">
                <a:solidFill>
                  <a:srgbClr val="FF0000"/>
                </a:solidFill>
                <a:latin typeface="Times New Roman" panose="02020603050405020304" charset="0"/>
                <a:ea typeface="宋体" panose="02010600030101010101" pitchFamily="2" charset="-122"/>
                <a:sym typeface="+mn-ea"/>
              </a:rPr>
              <a:t>. </a:t>
            </a:r>
            <a:r>
              <a:rPr lang="en-US" sz="2800" u="dash">
                <a:solidFill>
                  <a:srgbClr val="FF0000"/>
                </a:solidFill>
                <a:uFillTx/>
                <a:latin typeface="Times New Roman" panose="02020603050405020304" charset="0"/>
                <a:ea typeface="宋体" panose="02010600030101010101" pitchFamily="2" charset="-122"/>
                <a:sym typeface="+mn-ea"/>
              </a:rPr>
              <a:t>In short, he loves postcards, and the excitement of getting a hand-written note from someone far away.</a:t>
            </a:r>
            <a:endParaRPr lang="en-US" altLang="en-US" sz="2400" b="0" u="dash">
              <a:solidFill>
                <a:srgbClr val="FF0000"/>
              </a:solidFill>
              <a:uFillTx/>
              <a:latin typeface="Times New Roman" panose="02020603050405020304" charset="0"/>
              <a:ea typeface="宋体" panose="02010600030101010101" pitchFamily="2" charset="-122"/>
            </a:endParaRPr>
          </a:p>
          <a:p>
            <a:endParaRPr lang="en-US" altLang="en-US" sz="2400" b="0" u="dash">
              <a:solidFill>
                <a:srgbClr val="FF0000"/>
              </a:solidFill>
              <a:uFillTx/>
              <a:latin typeface="Times New Roman" panose="02020603050405020304" charset="0"/>
              <a:ea typeface="宋体" panose="02010600030101010101" pitchFamily="2" charset="-122"/>
            </a:endParaRPr>
          </a:p>
        </p:txBody>
      </p:sp>
      <p:sp>
        <p:nvSpPr>
          <p:cNvPr id="25" name="文本框 24"/>
          <p:cNvSpPr txBox="1"/>
          <p:nvPr/>
        </p:nvSpPr>
        <p:spPr>
          <a:xfrm>
            <a:off x="137795" y="167640"/>
            <a:ext cx="11916410" cy="2430145"/>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Language is certainly a barrier for many people</a:t>
            </a:r>
            <a:r>
              <a:rPr lang="en-US" sz="2400">
                <a:latin typeface="Times New Roman" panose="02020603050405020304" charset="0"/>
                <a:ea typeface="宋体" panose="02010600030101010101" pitchFamily="2" charset="-122"/>
                <a:sym typeface="+mn-ea"/>
              </a:rPr>
              <a:t>.</a:t>
            </a:r>
            <a:r>
              <a:rPr lang="en-US" sz="2400" u="sng">
                <a:latin typeface="Times New Roman" panose="02020603050405020304" charset="0"/>
                <a:ea typeface="宋体" panose="02010600030101010101" pitchFamily="2" charset="-122"/>
                <a:sym typeface="+mn-ea"/>
              </a:rPr>
              <a:t> </a:t>
            </a:r>
            <a:r>
              <a:rPr lang="en-US" sz="2400" u="sng">
                <a:solidFill>
                  <a:srgbClr val="0070C0"/>
                </a:solidFill>
                <a:latin typeface="Times New Roman" panose="02020603050405020304" charset="0"/>
                <a:ea typeface="宋体" panose="02010600030101010101" pitchFamily="2" charset="-122"/>
                <a:sym typeface="+mn-ea"/>
              </a:rPr>
              <a:t>For post-crossing to work worldwide, a common communication language is needed so that everyone can understand each other.</a:t>
            </a:r>
            <a:r>
              <a:rPr lang="en-US" sz="2400">
                <a:solidFill>
                  <a:srgbClr val="0070C0"/>
                </a:solidFill>
                <a:latin typeface="Times New Roman" panose="02020603050405020304" charset="0"/>
                <a:ea typeface="宋体" panose="02010600030101010101" pitchFamily="2" charset="-122"/>
                <a:sym typeface="+mn-ea"/>
              </a:rPr>
              <a:t> </a:t>
            </a:r>
            <a:r>
              <a:rPr lang="en-US" sz="2400" u="dash">
                <a:solidFill>
                  <a:srgbClr val="FF0000"/>
                </a:solidFill>
                <a:latin typeface="Times New Roman" panose="02020603050405020304" charset="0"/>
                <a:ea typeface="宋体" panose="02010600030101010101" pitchFamily="2" charset="-122"/>
                <a:sym typeface="+mn-ea"/>
              </a:rPr>
              <a:t>As cool as it may be to receive a postcard written in Chinese,</a:t>
            </a:r>
            <a:r>
              <a:rPr lang="en-US" sz="2400" u="dash">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the concept doesn’t work if one doesn’t understand it.</a:t>
            </a:r>
            <a:r>
              <a:rPr lang="en-US" sz="2400">
                <a:latin typeface="Times New Roman" panose="02020603050405020304" charset="0"/>
                <a:ea typeface="宋体" panose="02010600030101010101" pitchFamily="2" charset="-122"/>
                <a:sym typeface="+mn-ea"/>
              </a:rPr>
              <a:t> 34. F. </a:t>
            </a:r>
            <a:r>
              <a:rPr lang="en-US" sz="2400" u="sng">
                <a:uFillTx/>
                <a:latin typeface="Times New Roman" panose="02020603050405020304" charset="0"/>
                <a:ea typeface="宋体" panose="02010600030101010101" pitchFamily="2" charset="-122"/>
                <a:sym typeface="+mn-ea"/>
              </a:rPr>
              <a:t>Similarly, if you speak only Chinese, receiving a card in Swedish takes part of the fun away.</a:t>
            </a:r>
            <a:r>
              <a:rPr lang="en-US" sz="2400">
                <a:latin typeface="Times New Roman" panose="02020603050405020304" charset="0"/>
                <a:ea typeface="宋体" panose="02010600030101010101" pitchFamily="2" charset="-122"/>
                <a:sym typeface="+mn-ea"/>
              </a:rPr>
              <a:t> </a:t>
            </a:r>
            <a:r>
              <a:rPr lang="en-US" sz="2400" u="sng">
                <a:latin typeface="Times New Roman" panose="02020603050405020304" charset="0"/>
                <a:ea typeface="宋体" panose="02010600030101010101" pitchFamily="2" charset="-122"/>
                <a:sym typeface="+mn-ea"/>
              </a:rPr>
              <a:t> </a:t>
            </a:r>
            <a:r>
              <a:rPr lang="en-US" sz="2400">
                <a:latin typeface="Times New Roman" panose="02020603050405020304" charset="0"/>
                <a:ea typeface="宋体" panose="02010600030101010101" pitchFamily="2" charset="-122"/>
                <a:sym typeface="+mn-ea"/>
              </a:rPr>
              <a:t> </a:t>
            </a:r>
            <a:r>
              <a:rPr lang="en-US" sz="2800" u="sng">
                <a:solidFill>
                  <a:srgbClr val="0070C0"/>
                </a:solidFill>
                <a:uFillTx/>
                <a:latin typeface="Times New Roman" panose="02020603050405020304" charset="0"/>
                <a:ea typeface="宋体" panose="02010600030101010101" pitchFamily="2" charset="-122"/>
                <a:sym typeface="+mn-ea"/>
              </a:rPr>
              <a:t>So a common language is required and in post-crossing that’s English since it’s widely spoken. </a:t>
            </a:r>
            <a:endParaRPr lang="en-US" altLang="en-US" sz="2800" u="sng">
              <a:solidFill>
                <a:srgbClr val="0070C0"/>
              </a:solidFill>
              <a:uFillTx/>
              <a:latin typeface="Times New Roman" panose="02020603050405020304" charset="0"/>
              <a:ea typeface="宋体" panose="02010600030101010101" pitchFamily="2" charset="-122"/>
              <a:sym typeface="+mn-ea"/>
            </a:endParaRPr>
          </a:p>
        </p:txBody>
      </p:sp>
      <p:sp>
        <p:nvSpPr>
          <p:cNvPr id="3" name="椭圆形标注 2"/>
          <p:cNvSpPr/>
          <p:nvPr/>
        </p:nvSpPr>
        <p:spPr>
          <a:xfrm rot="660000">
            <a:off x="8674735" y="3159760"/>
            <a:ext cx="3670300" cy="233108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000" b="1">
                <a:latin typeface="宋体" panose="02010600030101010101" pitchFamily="2" charset="-122"/>
                <a:ea typeface="宋体" panose="02010600030101010101" pitchFamily="2" charset="-122"/>
                <a:cs typeface="宋体" panose="02010600030101010101" pitchFamily="2" charset="-122"/>
                <a:sym typeface="+mn-ea"/>
              </a:rPr>
              <a:t>使用第三种工具“度”确定篇章内容和选项的轻重，即中心思想、段落大意还是细节内容和衔接内容来进一步确定部分选项。</a:t>
            </a:r>
            <a:endParaRPr lang="en-US" altLang="zh-CN" sz="20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0" y="-1905"/>
            <a:ext cx="1218755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1768475" y="1659890"/>
            <a:ext cx="9794875" cy="3970318"/>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从度这个角度来看，31题是第一段的段落大意，需要比较有概括性的语言来匹配，而红色虚线选项只有G项符合这个要求，也就是较好概括了他对明信片的喜欢态度，所以31题的正确答案无疑是G项。</a:t>
            </a:r>
            <a:endParaRPr lang="zh-CN" altLang="en-US" sz="2800" dirty="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那剩下来的32题和35题的正确答案是哪一项呢</a:t>
            </a:r>
            <a:r>
              <a:rPr lang="zh-CN" altLang="en-US" sz="2800" dirty="0" smtClean="0">
                <a:latin typeface="宋体" panose="02010600030101010101" pitchFamily="2" charset="-122"/>
                <a:ea typeface="宋体" panose="02010600030101010101" pitchFamily="2" charset="-122"/>
                <a:cs typeface="宋体" panose="02010600030101010101" pitchFamily="2" charset="-122"/>
              </a:rPr>
              <a:t>，</a:t>
            </a:r>
            <a:r>
              <a:rPr lang="en-US" altLang="zh-CN" sz="2800" dirty="0" smtClean="0">
                <a:latin typeface="宋体" panose="02010600030101010101" pitchFamily="2" charset="-122"/>
                <a:ea typeface="宋体" panose="02010600030101010101" pitchFamily="2" charset="-122"/>
                <a:cs typeface="宋体" panose="02010600030101010101" pitchFamily="2" charset="-122"/>
              </a:rPr>
              <a:t>32</a:t>
            </a:r>
            <a:r>
              <a:rPr lang="zh-CN" altLang="en-US" sz="2800" dirty="0" smtClean="0">
                <a:latin typeface="宋体" panose="02010600030101010101" pitchFamily="2" charset="-122"/>
                <a:ea typeface="宋体" panose="02010600030101010101" pitchFamily="2" charset="-122"/>
                <a:cs typeface="宋体" panose="02010600030101010101" pitchFamily="2" charset="-122"/>
              </a:rPr>
              <a:t>题和</a:t>
            </a:r>
            <a:r>
              <a:rPr lang="en-US" altLang="zh-CN" sz="2800" dirty="0" smtClean="0">
                <a:latin typeface="宋体" panose="02010600030101010101" pitchFamily="2" charset="-122"/>
                <a:ea typeface="宋体" panose="02010600030101010101" pitchFamily="2" charset="-122"/>
                <a:cs typeface="宋体" panose="02010600030101010101" pitchFamily="2" charset="-122"/>
              </a:rPr>
              <a:t>35</a:t>
            </a:r>
            <a:r>
              <a:rPr lang="zh-CN" altLang="en-US" sz="2800" dirty="0" smtClean="0">
                <a:latin typeface="宋体" panose="02010600030101010101" pitchFamily="2" charset="-122"/>
                <a:ea typeface="宋体" panose="02010600030101010101" pitchFamily="2" charset="-122"/>
                <a:cs typeface="宋体" panose="02010600030101010101" pitchFamily="2" charset="-122"/>
              </a:rPr>
              <a:t>题都是黑色虚线，也是都属于最次要的信息，那么如何选择？此时</a:t>
            </a:r>
            <a:r>
              <a:rPr lang="zh-CN" altLang="en-US" sz="2800" dirty="0">
                <a:latin typeface="宋体" panose="02010600030101010101" pitchFamily="2" charset="-122"/>
                <a:ea typeface="宋体" panose="02010600030101010101" pitchFamily="2" charset="-122"/>
                <a:cs typeface="宋体" panose="02010600030101010101" pitchFamily="2" charset="-122"/>
              </a:rPr>
              <a:t>只能拿出最后一把杀手锏了，那就是义，即</a:t>
            </a:r>
            <a:r>
              <a:rPr lang="zh-CN" altLang="en-US" sz="2800" dirty="0">
                <a:solidFill>
                  <a:srgbClr val="FF0000"/>
                </a:solidFill>
                <a:latin typeface="宋体" panose="02010600030101010101" pitchFamily="2" charset="-122"/>
                <a:ea typeface="宋体" panose="02010600030101010101" pitchFamily="2" charset="-122"/>
                <a:cs typeface="宋体" panose="02010600030101010101" pitchFamily="2" charset="-122"/>
              </a:rPr>
              <a:t>根据具体语篇所缺空中需要的内容与选项所表达的意思进行匹配</a:t>
            </a:r>
            <a:r>
              <a:rPr lang="zh-CN" altLang="en-US" sz="2800" dirty="0">
                <a:latin typeface="宋体" panose="02010600030101010101" pitchFamily="2" charset="-122"/>
                <a:ea typeface="宋体" panose="02010600030101010101" pitchFamily="2" charset="-122"/>
                <a:cs typeface="宋体" panose="02010600030101010101" pitchFamily="2" charset="-122"/>
              </a:rPr>
              <a:t>，完成最后的临门一脚。</a:t>
            </a:r>
            <a:endParaRPr lang="zh-CN" altLang="en-US" sz="28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097915"/>
            <a:ext cx="11969750" cy="6001643"/>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u="sng" dirty="0">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rgbClr val="FF0000"/>
                </a:solidFill>
                <a:uFillTx/>
                <a:latin typeface="Times New Roman" panose="02020603050405020304" charset="0"/>
                <a:ea typeface="宋体" panose="02010600030101010101" pitchFamily="2" charset="-122"/>
              </a:rPr>
              <a:t>Paulo </a:t>
            </a:r>
            <a:r>
              <a:rPr lang="en-US" sz="2400" b="0" u="sng" dirty="0" err="1">
                <a:solidFill>
                  <a:srgbClr val="FF0000"/>
                </a:solidFill>
                <a:uFillTx/>
                <a:latin typeface="Times New Roman" panose="02020603050405020304" charset="0"/>
                <a:ea typeface="宋体" panose="02010600030101010101" pitchFamily="2" charset="-122"/>
              </a:rPr>
              <a:t>Magalhaes</a:t>
            </a:r>
            <a:r>
              <a:rPr lang="en-US" sz="2400" b="0" u="sng" dirty="0">
                <a:solidFill>
                  <a:srgbClr val="FF0000"/>
                </a:solidFill>
                <a:uFillTx/>
                <a:latin typeface="Times New Roman" panose="02020603050405020304" charset="0"/>
                <a:ea typeface="宋体" panose="02010600030101010101" pitchFamily="2" charset="-122"/>
              </a:rPr>
              <a:t>, a 34-year-old Portuguese computer engineer, loves to open his </a:t>
            </a:r>
            <a:r>
              <a:rPr lang="en-US" sz="2400" b="0" u="sng" dirty="0">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rgbClr val="FF0000"/>
                </a:solidFill>
                <a:uFillTx/>
                <a:latin typeface="Times New Roman" panose="02020603050405020304" charset="0"/>
                <a:ea typeface="宋体" panose="02010600030101010101" pitchFamily="2" charset="-122"/>
              </a:rPr>
              <a:t>mailbox and find a brightly colored picture of Rome’s </a:t>
            </a:r>
            <a:r>
              <a:rPr lang="en-US" sz="2400" b="0" u="sng" dirty="0" err="1">
                <a:solidFill>
                  <a:srgbClr val="FF0000"/>
                </a:solidFill>
                <a:uFillTx/>
                <a:latin typeface="Times New Roman" panose="02020603050405020304" charset="0"/>
                <a:ea typeface="宋体" panose="02010600030101010101" pitchFamily="2" charset="-122"/>
              </a:rPr>
              <a:t>Colosseum</a:t>
            </a:r>
            <a:r>
              <a:rPr lang="en-US" sz="2400" b="0" u="sng" dirty="0">
                <a:solidFill>
                  <a:srgbClr val="FF0000"/>
                </a:solidFill>
                <a:uFillTx/>
                <a:latin typeface="Times New Roman" panose="02020603050405020304" charset="0"/>
                <a:ea typeface="宋体" panose="02010600030101010101" pitchFamily="2" charset="-122"/>
              </a:rPr>
              <a:t>. Or Africa’s Victoria Falls. Or China’s Great Wall. </a:t>
            </a:r>
            <a:r>
              <a:rPr lang="en-US" sz="2400" b="0" dirty="0">
                <a:solidFill>
                  <a:srgbClr val="FF0000"/>
                </a:solidFill>
                <a:latin typeface="Times New Roman" panose="02020603050405020304" charset="0"/>
                <a:ea typeface="宋体" panose="02010600030101010101" pitchFamily="2" charset="-122"/>
              </a:rPr>
              <a:t>31. </a:t>
            </a:r>
            <a:r>
              <a:rPr lang="en-US" sz="2400" dirty="0">
                <a:solidFill>
                  <a:srgbClr val="FF0000"/>
                </a:solidFill>
                <a:latin typeface="Times New Roman" panose="02020603050405020304" charset="0"/>
                <a:ea typeface="宋体" panose="02010600030101010101" pitchFamily="2" charset="-122"/>
                <a:sym typeface="+mn-ea"/>
              </a:rPr>
              <a:t>G. </a:t>
            </a:r>
            <a:r>
              <a:rPr lang="en-US" sz="2400" u="dash" dirty="0">
                <a:solidFill>
                  <a:srgbClr val="FF0000"/>
                </a:solidFill>
                <a:uFillTx/>
                <a:latin typeface="Times New Roman" panose="02020603050405020304" charset="0"/>
                <a:ea typeface="宋体" panose="02010600030101010101" pitchFamily="2" charset="-122"/>
                <a:sym typeface="+mn-ea"/>
              </a:rPr>
              <a:t>In short, he loves postcards, and the excitement of getting a hand-written note from someone far away</a:t>
            </a:r>
            <a:r>
              <a:rPr lang="en-US" sz="2400" u="dash" dirty="0" smtClean="0">
                <a:solidFill>
                  <a:srgbClr val="FF0000"/>
                </a:solidFill>
                <a:uFillTx/>
                <a:latin typeface="Times New Roman" panose="02020603050405020304" charset="0"/>
                <a:ea typeface="宋体" panose="02010600030101010101" pitchFamily="2" charset="-122"/>
                <a:sym typeface="+mn-ea"/>
              </a:rPr>
              <a:t>.</a:t>
            </a:r>
            <a:r>
              <a:rPr lang="zh-CN" altLang="en-US" sz="2400" u="dash" dirty="0" smtClean="0">
                <a:solidFill>
                  <a:srgbClr val="FF0000"/>
                </a:solidFill>
                <a:uFillTx/>
                <a:latin typeface="Times New Roman" panose="02020603050405020304" charset="0"/>
                <a:ea typeface="宋体" panose="02010600030101010101" pitchFamily="2" charset="-122"/>
                <a:sym typeface="+mn-ea"/>
              </a:rPr>
              <a:t> </a:t>
            </a:r>
            <a:endParaRPr lang="en-US" altLang="zh-CN" sz="2400" u="dash" dirty="0" smtClean="0">
              <a:solidFill>
                <a:srgbClr val="FF0000"/>
              </a:solidFill>
              <a:uFillTx/>
              <a:latin typeface="Times New Roman" panose="02020603050405020304" charset="0"/>
              <a:ea typeface="宋体" panose="02010600030101010101" pitchFamily="2" charset="-122"/>
              <a:sym typeface="+mn-ea"/>
            </a:endParaRPr>
          </a:p>
          <a:p>
            <a:pPr marL="133350" indent="609600" fontAlgn="auto">
              <a:extLst>
                <a:ext uri="{35155182-B16C-46BC-9424-99874614C6A1}">
                  <wpsdc:indentchars xmlns:wpsdc="http://www.wps.cn/officeDocument/2017/drawingmlCustomData" val="200" checksum="4158780845"/>
                </a:ext>
              </a:extLst>
            </a:pPr>
            <a:r>
              <a:rPr lang="en-US" sz="2400" b="0" u="sng" dirty="0" smtClean="0">
                <a:latin typeface="Times New Roman" panose="02020603050405020304" charset="0"/>
                <a:ea typeface="宋体" panose="02010600030101010101" pitchFamily="2" charset="-122"/>
              </a:rPr>
              <a:t> </a:t>
            </a:r>
            <a:r>
              <a:rPr lang="en-US" sz="2400" b="0" u="sng" dirty="0">
                <a:solidFill>
                  <a:srgbClr val="0070C0"/>
                </a:solidFill>
                <a:latin typeface="Times New Roman" panose="02020603050405020304" charset="0"/>
                <a:ea typeface="宋体" panose="02010600030101010101" pitchFamily="2" charset="-122"/>
              </a:rPr>
              <a:t>“I often send postcards to family and friends.” he says to </a:t>
            </a:r>
            <a:r>
              <a:rPr lang="en-US" sz="2400" b="0" i="1" u="sng" dirty="0">
                <a:solidFill>
                  <a:srgbClr val="0070C0"/>
                </a:solidFill>
                <a:latin typeface="Times New Roman" panose="02020603050405020304" charset="0"/>
                <a:ea typeface="宋体" panose="02010600030101010101" pitchFamily="2" charset="-122"/>
              </a:rPr>
              <a:t>China Daily</a:t>
            </a:r>
            <a:r>
              <a:rPr lang="en-US" sz="2400" b="0" u="sng" dirty="0">
                <a:solidFill>
                  <a:srgbClr val="0070C0"/>
                </a:solidFill>
                <a:latin typeface="Times New Roman" panose="02020603050405020304" charset="0"/>
                <a:ea typeface="宋体" panose="02010600030101010101" pitchFamily="2" charset="-122"/>
              </a:rPr>
              <a:t>, </a:t>
            </a:r>
            <a:r>
              <a:rPr lang="en-US" sz="2400" b="0" u="sng" dirty="0">
                <a:solidFill>
                  <a:schemeClr val="tx1"/>
                </a:solidFill>
                <a:uFillTx/>
                <a:latin typeface="Times New Roman" panose="02020603050405020304" charset="0"/>
                <a:ea typeface="宋体" panose="02010600030101010101" pitchFamily="2" charset="-122"/>
              </a:rPr>
              <a:t>“but you can </a:t>
            </a:r>
            <a:r>
              <a:rPr lang="en-US" sz="2400" b="0" u="sng" dirty="0">
                <a:solidFill>
                  <a:schemeClr val="tx1"/>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chemeClr val="tx1"/>
                </a:solidFill>
                <a:uFillTx/>
                <a:latin typeface="Times New Roman" panose="02020603050405020304" charset="0"/>
                <a:ea typeface="宋体" panose="02010600030101010101" pitchFamily="2" charset="-122"/>
              </a:rPr>
              <a:t>imagine that after a while, you never receive as many as you send, and you realize that not everyone is into it. </a:t>
            </a:r>
            <a:r>
              <a:rPr lang="en-US" sz="2400" b="0" dirty="0">
                <a:latin typeface="Times New Roman" panose="02020603050405020304" charset="0"/>
                <a:ea typeface="宋体" panose="02010600030101010101" pitchFamily="2" charset="-122"/>
              </a:rPr>
              <a:t>32. </a:t>
            </a:r>
            <a:r>
              <a:rPr lang="en-US" sz="2400" b="0" u="sng" dirty="0">
                <a:latin typeface="Times New Roman" panose="02020603050405020304" charset="0"/>
                <a:ea typeface="宋体" panose="02010600030101010101" pitchFamily="2" charset="-122"/>
              </a:rPr>
              <a:t>_-----------------____</a:t>
            </a:r>
            <a:r>
              <a:rPr lang="en-US" sz="2400" b="0" dirty="0">
                <a:latin typeface="Times New Roman" panose="02020603050405020304" charset="0"/>
                <a:ea typeface="宋体" panose="02010600030101010101" pitchFamily="2" charset="-122"/>
              </a:rPr>
              <a:t>”</a:t>
            </a:r>
            <a:r>
              <a:rPr lang="en-US" sz="3200" b="0" dirty="0">
                <a:latin typeface="Times New Roman" panose="02020603050405020304" charset="0"/>
                <a:ea typeface="宋体" panose="02010600030101010101" pitchFamily="2" charset="-122"/>
              </a:rPr>
              <a:t> </a:t>
            </a:r>
            <a:r>
              <a:rPr lang="en-US" sz="3200" b="0" u="dash" dirty="0">
                <a:solidFill>
                  <a:srgbClr val="0070C0"/>
                </a:solidFill>
                <a:uFillTx/>
                <a:latin typeface="Times New Roman" panose="02020603050405020304" charset="0"/>
                <a:ea typeface="宋体" panose="02010600030101010101" pitchFamily="2" charset="-122"/>
              </a:rPr>
              <a:t>Seeking other like-minded souls</a:t>
            </a:r>
            <a:r>
              <a:rPr lang="en-US" sz="3200" b="0" dirty="0">
                <a:solidFill>
                  <a:srgbClr val="0070C0"/>
                </a:solidFill>
                <a:latin typeface="Times New Roman" panose="02020603050405020304" charset="0"/>
                <a:ea typeface="宋体" panose="02010600030101010101" pitchFamily="2" charset="-122"/>
              </a:rPr>
              <a:t>, </a:t>
            </a:r>
            <a:r>
              <a:rPr lang="en-US" sz="3200" b="0" u="sng" dirty="0">
                <a:solidFill>
                  <a:srgbClr val="0070C0"/>
                </a:solidFill>
                <a:uFillTx/>
                <a:latin typeface="Times New Roman" panose="02020603050405020304" charset="0"/>
                <a:ea typeface="宋体" panose="02010600030101010101" pitchFamily="2" charset="-122"/>
              </a:rPr>
              <a:t>however, Paulo started looking in a somewhat unlikely place: online.</a:t>
            </a:r>
            <a:r>
              <a:rPr lang="en-US" sz="2400" b="0" dirty="0">
                <a:latin typeface="Times New Roman" panose="02020603050405020304" charset="0"/>
                <a:ea typeface="宋体" panose="02010600030101010101" pitchFamily="2" charset="-122"/>
              </a:rPr>
              <a:t> </a:t>
            </a:r>
            <a:r>
              <a:rPr lang="en-US" sz="2400" b="0" u="sng" dirty="0">
                <a:solidFill>
                  <a:schemeClr val="tx1"/>
                </a:solidFill>
                <a:uFillTx/>
                <a:latin typeface="Times New Roman" panose="02020603050405020304" charset="0"/>
                <a:ea typeface="宋体" panose="02010600030101010101" pitchFamily="2" charset="-122"/>
              </a:rPr>
              <a:t>Many would say the Internet is a place for people who have given up on the traditional postal service,</a:t>
            </a:r>
            <a:r>
              <a:rPr lang="en-US" sz="2400" b="0" dirty="0">
                <a:latin typeface="Times New Roman" panose="02020603050405020304" charset="0"/>
                <a:ea typeface="宋体" panose="02010600030101010101" pitchFamily="2" charset="-122"/>
              </a:rPr>
              <a:t> </a:t>
            </a:r>
            <a:r>
              <a:rPr lang="zh-CN" sz="2400" b="0" u="dash" dirty="0">
                <a:solidFill>
                  <a:srgbClr val="FF0000"/>
                </a:solidFill>
                <a:uFillTx/>
                <a:latin typeface="Times New Roman" panose="02020603050405020304" charset="0"/>
                <a:ea typeface="宋体" panose="02010600030101010101" pitchFamily="2" charset="-122"/>
              </a:rPr>
              <a:t>bu</a:t>
            </a:r>
            <a:r>
              <a:rPr lang="en-US" sz="2400" b="0" u="dash" dirty="0">
                <a:solidFill>
                  <a:srgbClr val="FF0000"/>
                </a:solidFill>
                <a:uFillTx/>
                <a:latin typeface="Times New Roman" panose="02020603050405020304" charset="0"/>
                <a:ea typeface="宋体" panose="02010600030101010101" pitchFamily="2" charset="-122"/>
              </a:rPr>
              <a:t>t Paulo’s hunch(</a:t>
            </a:r>
            <a:r>
              <a:rPr lang="zh-CN" sz="2400" b="0" u="dash" dirty="0">
                <a:solidFill>
                  <a:srgbClr val="FF0000"/>
                </a:solidFill>
                <a:uFillTx/>
                <a:ea typeface="宋体" panose="02010600030101010101" pitchFamily="2" charset="-122"/>
              </a:rPr>
              <a:t>直觉</a:t>
            </a:r>
            <a:r>
              <a:rPr lang="en-US" sz="2400" b="0" u="dash" dirty="0">
                <a:solidFill>
                  <a:srgbClr val="FF0000"/>
                </a:solidFill>
                <a:uFillTx/>
                <a:latin typeface="Times New Roman" panose="02020603050405020304" charset="0"/>
                <a:ea typeface="宋体" panose="02010600030101010101" pitchFamily="2" charset="-122"/>
              </a:rPr>
              <a:t>) paid off. </a:t>
            </a:r>
            <a:endParaRPr lang="en-US" sz="2400" b="0" u="dash" dirty="0">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dirty="0">
                <a:latin typeface="Times New Roman" panose="02020603050405020304" charset="0"/>
                <a:ea typeface="宋体" panose="02010600030101010101" pitchFamily="2" charset="-122"/>
              </a:rPr>
              <a:t>   </a:t>
            </a:r>
            <a:r>
              <a:rPr lang="en-US" sz="2400" b="0" u="sng" dirty="0">
                <a:solidFill>
                  <a:srgbClr val="FF0000"/>
                </a:solidFill>
                <a:uFillTx/>
                <a:latin typeface="Times New Roman" panose="02020603050405020304" charset="0"/>
                <a:ea typeface="宋体" panose="02010600030101010101" pitchFamily="2" charset="-122"/>
              </a:rPr>
              <a:t> </a:t>
            </a:r>
            <a:r>
              <a:rPr lang="en-US" sz="2800" b="0" u="sng" dirty="0">
                <a:solidFill>
                  <a:srgbClr val="FF0000"/>
                </a:solidFill>
                <a:uFillTx/>
                <a:latin typeface="Times New Roman" panose="02020603050405020304" charset="0"/>
                <a:ea typeface="宋体" panose="02010600030101010101" pitchFamily="2" charset="-122"/>
              </a:rPr>
              <a:t> Today his hobby has developed into the website postcrossing.com, a social network </a:t>
            </a:r>
            <a:r>
              <a:rPr lang="en-US" sz="2400" b="0" u="sng" dirty="0">
                <a:solidFill>
                  <a:srgbClr val="FF0000"/>
                </a:solidFill>
                <a:uFillTx/>
                <a:latin typeface="Times New Roman" panose="02020603050405020304" charset="0"/>
                <a:ea typeface="宋体" panose="02010600030101010101" pitchFamily="2" charset="-122"/>
              </a:rPr>
              <a:t>that has grown to 575, 217 registered users in 214 countries and regions since he started it 10 years ago. </a:t>
            </a:r>
            <a:r>
              <a:rPr lang="en-US" sz="2400" b="0" dirty="0">
                <a:solidFill>
                  <a:srgbClr val="FF0000"/>
                </a:solidFill>
                <a:latin typeface="Times New Roman" panose="02020603050405020304" charset="0"/>
                <a:ea typeface="宋体" panose="02010600030101010101" pitchFamily="2" charset="-122"/>
              </a:rPr>
              <a:t>33. </a:t>
            </a:r>
            <a:r>
              <a:rPr lang="en-US" sz="2400" dirty="0">
                <a:solidFill>
                  <a:srgbClr val="FF0000"/>
                </a:solidFill>
                <a:latin typeface="Times New Roman" panose="02020603050405020304" charset="0"/>
                <a:ea typeface="宋体" panose="02010600030101010101" pitchFamily="2" charset="-122"/>
                <a:sym typeface="+mn-ea"/>
              </a:rPr>
              <a:t>E. </a:t>
            </a:r>
            <a:r>
              <a:rPr lang="en-US" sz="2400" u="sng" dirty="0">
                <a:solidFill>
                  <a:srgbClr val="FF0000"/>
                </a:solidFill>
                <a:uFillTx/>
                <a:latin typeface="Times New Roman" panose="02020603050405020304" charset="0"/>
                <a:ea typeface="宋体" panose="02010600030101010101" pitchFamily="2" charset="-122"/>
                <a:sym typeface="+mn-ea"/>
              </a:rPr>
              <a:t>On August 5, the number of postcards exchanged by members topped 31 million. </a:t>
            </a:r>
            <a:r>
              <a:rPr lang="en-US" sz="2400" b="0" u="sng" dirty="0">
                <a:solidFill>
                  <a:srgbClr val="FF0000"/>
                </a:solidFill>
                <a:uFillTx/>
                <a:latin typeface="Times New Roman" panose="02020603050405020304" charset="0"/>
                <a:ea typeface="宋体" panose="02010600030101010101" pitchFamily="2" charset="-122"/>
              </a:rPr>
              <a:t>Running the website has almost turned into a full-time job. </a:t>
            </a:r>
            <a:endParaRPr lang="en-US" sz="2400" b="0" u="sng" dirty="0">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p:txBody>
      </p:sp>
      <p:sp>
        <p:nvSpPr>
          <p:cNvPr id="9" name="文本框 8"/>
          <p:cNvSpPr txBox="1"/>
          <p:nvPr/>
        </p:nvSpPr>
        <p:spPr>
          <a:xfrm>
            <a:off x="1930400" y="377190"/>
            <a:ext cx="7686040" cy="460375"/>
          </a:xfrm>
          <a:prstGeom prst="rect">
            <a:avLst/>
          </a:prstGeom>
          <a:noFill/>
          <a:ln w="9525">
            <a:noFill/>
          </a:ln>
        </p:spPr>
        <p:txBody>
          <a:bodyPr wrap="square">
            <a:spAutoFit/>
          </a:bodyPr>
          <a:lstStyle/>
          <a:p>
            <a:pPr indent="1274445"/>
            <a:r>
              <a:rPr lang="en-US" sz="2400" b="1" u="sng">
                <a:solidFill>
                  <a:srgbClr val="0070C0"/>
                </a:solidFill>
                <a:uFillTx/>
                <a:latin typeface="Times New Roman" panose="02020603050405020304" charset="0"/>
                <a:ea typeface="宋体" panose="02010600030101010101" pitchFamily="2" charset="-122"/>
              </a:rPr>
              <a:t>You’ve got mail…</a:t>
            </a:r>
            <a:r>
              <a:rPr lang="en-US" sz="2400" b="1" u="sng">
                <a:solidFill>
                  <a:srgbClr val="FF0000"/>
                </a:solidFill>
                <a:uFillTx/>
                <a:latin typeface="Times New Roman" panose="02020603050405020304" charset="0"/>
                <a:ea typeface="宋体" panose="02010600030101010101" pitchFamily="2" charset="-122"/>
              </a:rPr>
              <a:t>and it’s a postcard</a:t>
            </a:r>
            <a:endParaRPr lang="en-US" altLang="en-US" sz="2400" b="1" u="sng">
              <a:solidFill>
                <a:srgbClr val="FF0000"/>
              </a:solidFill>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24" name="文本框 23"/>
          <p:cNvSpPr txBox="1"/>
          <p:nvPr/>
        </p:nvSpPr>
        <p:spPr>
          <a:xfrm>
            <a:off x="137795" y="2597785"/>
            <a:ext cx="11916410" cy="3661410"/>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a:t>
            </a:r>
            <a:r>
              <a:rPr lang="en-US" sz="2400" u="sng">
                <a:solidFill>
                  <a:schemeClr val="tx1"/>
                </a:solidFill>
                <a:uFillTx/>
                <a:latin typeface="Times New Roman" panose="02020603050405020304" charset="0"/>
                <a:ea typeface="宋体" panose="02010600030101010101" pitchFamily="2" charset="-122"/>
                <a:sym typeface="+mn-ea"/>
              </a:rPr>
              <a:t> “Many people in China have limited exposure to English.</a:t>
            </a:r>
            <a:r>
              <a:rPr lang="en-US" sz="2400">
                <a:latin typeface="Times New Roman" panose="02020603050405020304" charset="0"/>
                <a:ea typeface="宋体" panose="02010600030101010101" pitchFamily="2" charset="-122"/>
                <a:cs typeface="Times New Roman" panose="02020603050405020304" charset="0"/>
                <a:sym typeface="+mn-ea"/>
              </a:rPr>
              <a:t> </a:t>
            </a:r>
            <a:r>
              <a:rPr lang="en-US" sz="2400">
                <a:latin typeface="Times New Roman" panose="02020603050405020304" charset="0"/>
                <a:ea typeface="宋体" panose="02010600030101010101" pitchFamily="2" charset="-122"/>
                <a:sym typeface="+mn-ea"/>
              </a:rPr>
              <a:t>35.</a:t>
            </a:r>
            <a:r>
              <a:rPr lang="en-US" sz="2400" u="sng">
                <a:latin typeface="Times New Roman" panose="02020603050405020304" charset="0"/>
                <a:ea typeface="宋体" panose="02010600030101010101" pitchFamily="2" charset="-122"/>
                <a:sym typeface="+mn-ea"/>
              </a:rPr>
              <a:t>_-----------------___</a:t>
            </a:r>
            <a:r>
              <a:rPr lang="en-US" sz="2400">
                <a:latin typeface="Times New Roman" panose="02020603050405020304" charset="0"/>
                <a:ea typeface="宋体" panose="02010600030101010101" pitchFamily="2" charset="-122"/>
                <a:sym typeface="+mn-ea"/>
              </a:rPr>
              <a:t> </a:t>
            </a:r>
            <a:r>
              <a:rPr lang="en-US" sz="2800" u="sng">
                <a:solidFill>
                  <a:srgbClr val="FF0000"/>
                </a:solidFill>
                <a:uFillTx/>
                <a:latin typeface="Times New Roman" panose="02020603050405020304" charset="0"/>
                <a:ea typeface="宋体" panose="02010600030101010101" pitchFamily="2" charset="-122"/>
                <a:sym typeface="+mn-ea"/>
              </a:rPr>
              <a:t>That said, we know of many post-crossing members, including Chinese, who have actually improved their English skills through their use of post-crossing.”Paulo says. </a:t>
            </a:r>
            <a:endParaRPr lang="en-US" sz="2800" u="sng">
              <a:solidFill>
                <a:srgbClr val="FF0000"/>
              </a:solidFill>
              <a:uFillTx/>
              <a:latin typeface="Times New Roman" panose="02020603050405020304" charset="0"/>
              <a:ea typeface="宋体" panose="02010600030101010101" pitchFamily="2" charset="-122"/>
              <a:sym typeface="+mn-ea"/>
            </a:endParaRPr>
          </a:p>
          <a:p>
            <a:pPr indent="0" algn="l" fontAlgn="auto"/>
            <a:r>
              <a:rPr lang="en-US" sz="2400">
                <a:latin typeface="Times New Roman" panose="02020603050405020304" charset="0"/>
                <a:ea typeface="宋体" panose="02010600030101010101" pitchFamily="2" charset="-122"/>
                <a:sym typeface="+mn-ea"/>
              </a:rPr>
              <a:t>A. </a:t>
            </a:r>
            <a:r>
              <a:rPr lang="en-US" sz="2400" u="dash">
                <a:solidFill>
                  <a:schemeClr val="tx1"/>
                </a:solidFill>
                <a:uFillTx/>
                <a:latin typeface="Times New Roman" panose="02020603050405020304" charset="0"/>
                <a:ea typeface="宋体" panose="02010600030101010101" pitchFamily="2" charset="-122"/>
                <a:sym typeface="+mn-ea"/>
              </a:rPr>
              <a:t>And that’s totally fine.</a:t>
            </a:r>
            <a:endParaRPr lang="en-US" sz="2400" u="dash">
              <a:solidFill>
                <a:schemeClr val="tx1"/>
              </a:solidFill>
              <a:uFillTx/>
              <a:latin typeface="Times New Roman" panose="02020603050405020304" charset="0"/>
              <a:ea typeface="宋体" panose="02010600030101010101" pitchFamily="2" charset="-122"/>
              <a:sym typeface="+mn-ea"/>
            </a:endParaRPr>
          </a:p>
          <a:p>
            <a:pPr indent="0" algn="l" fontAlgn="auto"/>
            <a:r>
              <a:rPr lang="en-US" sz="2400">
                <a:latin typeface="Times New Roman" panose="02020603050405020304" charset="0"/>
                <a:ea typeface="宋体" panose="02010600030101010101" pitchFamily="2" charset="-122"/>
                <a:sym typeface="+mn-ea"/>
              </a:rPr>
              <a:t>B.</a:t>
            </a:r>
            <a:r>
              <a:rPr lang="en-US" sz="2400" u="dash">
                <a:solidFill>
                  <a:schemeClr val="tx1"/>
                </a:solidFill>
                <a:uFillTx/>
                <a:latin typeface="Times New Roman" panose="02020603050405020304" charset="0"/>
                <a:ea typeface="宋体" panose="02010600030101010101" pitchFamily="2" charset="-122"/>
                <a:sym typeface="+mn-ea"/>
              </a:rPr>
              <a:t> That makes it extra hard to learn and practice it.</a:t>
            </a:r>
            <a:endParaRPr lang="en-US" sz="2400" u="dash">
              <a:solidFill>
                <a:schemeClr val="tx1"/>
              </a:solidFill>
              <a:uFillTx/>
              <a:latin typeface="Times New Roman" panose="02020603050405020304" charset="0"/>
              <a:ea typeface="宋体" panose="02010600030101010101" pitchFamily="2" charset="-122"/>
              <a:sym typeface="+mn-ea"/>
            </a:endParaRPr>
          </a:p>
          <a:p>
            <a:pPr indent="0" algn="l" fontAlgn="auto"/>
            <a:r>
              <a:rPr lang="en-US" sz="2400">
                <a:solidFill>
                  <a:srgbClr val="FF0000"/>
                </a:solidFill>
                <a:latin typeface="Times New Roman" panose="02020603050405020304" charset="0"/>
                <a:ea typeface="宋体" panose="02010600030101010101" pitchFamily="2" charset="-122"/>
                <a:sym typeface="+mn-ea"/>
              </a:rPr>
              <a:t>C. </a:t>
            </a:r>
            <a:r>
              <a:rPr lang="en-US" sz="2400" u="dash">
                <a:solidFill>
                  <a:srgbClr val="FF0000"/>
                </a:solidFill>
                <a:uFillTx/>
                <a:latin typeface="Times New Roman" panose="02020603050405020304" charset="0"/>
                <a:ea typeface="宋体" panose="02010600030101010101" pitchFamily="2" charset="-122"/>
                <a:sym typeface="+mn-ea"/>
              </a:rPr>
              <a:t>He likes to think of sending postcards as a family-friendly hobby.</a:t>
            </a:r>
            <a:endParaRPr lang="en-US" sz="2400">
              <a:solidFill>
                <a:srgbClr val="FF0000"/>
              </a:solidFill>
              <a:latin typeface="Times New Roman" panose="02020603050405020304" charset="0"/>
              <a:ea typeface="宋体" panose="02010600030101010101" pitchFamily="2" charset="-122"/>
              <a:sym typeface="+mn-ea"/>
            </a:endParaRPr>
          </a:p>
          <a:p>
            <a:r>
              <a:rPr lang="en-US" sz="2400">
                <a:solidFill>
                  <a:srgbClr val="FF0000"/>
                </a:solidFill>
                <a:latin typeface="Times New Roman" panose="02020603050405020304" charset="0"/>
                <a:ea typeface="宋体" panose="02010600030101010101" pitchFamily="2" charset="-122"/>
                <a:sym typeface="+mn-ea"/>
              </a:rPr>
              <a:t>D. </a:t>
            </a:r>
            <a:r>
              <a:rPr lang="en-US" sz="2400" u="dash">
                <a:solidFill>
                  <a:srgbClr val="FF0000"/>
                </a:solidFill>
                <a:uFillTx/>
                <a:latin typeface="Times New Roman" panose="02020603050405020304" charset="0"/>
                <a:ea typeface="宋体" panose="02010600030101010101" pitchFamily="2" charset="-122"/>
                <a:sym typeface="+mn-ea"/>
              </a:rPr>
              <a:t>Many love to make a connection with someone from across the world. </a:t>
            </a:r>
            <a:endParaRPr lang="en-US" sz="2400">
              <a:solidFill>
                <a:srgbClr val="FF0000"/>
              </a:solidFill>
              <a:latin typeface="Times New Roman" panose="02020603050405020304" charset="0"/>
              <a:ea typeface="宋体" panose="02010600030101010101" pitchFamily="2" charset="-122"/>
              <a:sym typeface="+mn-ea"/>
            </a:endParaRPr>
          </a:p>
          <a:p>
            <a:endParaRPr lang="en-US" altLang="en-US" sz="2400" b="0" u="dash">
              <a:solidFill>
                <a:srgbClr val="FF0000"/>
              </a:solidFill>
              <a:uFillTx/>
              <a:latin typeface="Times New Roman" panose="02020603050405020304" charset="0"/>
              <a:ea typeface="宋体" panose="02010600030101010101" pitchFamily="2" charset="-122"/>
            </a:endParaRPr>
          </a:p>
        </p:txBody>
      </p:sp>
      <p:sp>
        <p:nvSpPr>
          <p:cNvPr id="25" name="文本框 24"/>
          <p:cNvSpPr txBox="1"/>
          <p:nvPr/>
        </p:nvSpPr>
        <p:spPr>
          <a:xfrm>
            <a:off x="137795" y="167640"/>
            <a:ext cx="11916410" cy="2430145"/>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Language is certainly a barrier for many people</a:t>
            </a:r>
            <a:r>
              <a:rPr lang="en-US" sz="2400">
                <a:latin typeface="Times New Roman" panose="02020603050405020304" charset="0"/>
                <a:ea typeface="宋体" panose="02010600030101010101" pitchFamily="2" charset="-122"/>
                <a:sym typeface="+mn-ea"/>
              </a:rPr>
              <a:t>.</a:t>
            </a:r>
            <a:r>
              <a:rPr lang="en-US" sz="2400" u="sng">
                <a:latin typeface="Times New Roman" panose="02020603050405020304" charset="0"/>
                <a:ea typeface="宋体" panose="02010600030101010101" pitchFamily="2" charset="-122"/>
                <a:sym typeface="+mn-ea"/>
              </a:rPr>
              <a:t> </a:t>
            </a:r>
            <a:r>
              <a:rPr lang="en-US" sz="2400" u="sng">
                <a:solidFill>
                  <a:srgbClr val="0070C0"/>
                </a:solidFill>
                <a:latin typeface="Times New Roman" panose="02020603050405020304" charset="0"/>
                <a:ea typeface="宋体" panose="02010600030101010101" pitchFamily="2" charset="-122"/>
                <a:sym typeface="+mn-ea"/>
              </a:rPr>
              <a:t>For post-crossing to work worldwide, a common communication language is needed so that everyone can understand each other.</a:t>
            </a:r>
            <a:r>
              <a:rPr lang="en-US" sz="2400">
                <a:solidFill>
                  <a:srgbClr val="0070C0"/>
                </a:solidFill>
                <a:latin typeface="Times New Roman" panose="02020603050405020304" charset="0"/>
                <a:ea typeface="宋体" panose="02010600030101010101" pitchFamily="2" charset="-122"/>
                <a:sym typeface="+mn-ea"/>
              </a:rPr>
              <a:t> </a:t>
            </a:r>
            <a:r>
              <a:rPr lang="en-US" sz="2400" u="dash">
                <a:solidFill>
                  <a:srgbClr val="FF0000"/>
                </a:solidFill>
                <a:latin typeface="Times New Roman" panose="02020603050405020304" charset="0"/>
                <a:ea typeface="宋体" panose="02010600030101010101" pitchFamily="2" charset="-122"/>
                <a:sym typeface="+mn-ea"/>
              </a:rPr>
              <a:t>As cool as it may be to receive a postcard written in Chinese,</a:t>
            </a:r>
            <a:r>
              <a:rPr lang="en-US" sz="2400" u="dash">
                <a:latin typeface="Times New Roman" panose="02020603050405020304" charset="0"/>
                <a:ea typeface="宋体" panose="02010600030101010101" pitchFamily="2" charset="-122"/>
                <a:sym typeface="+mn-ea"/>
              </a:rPr>
              <a:t> </a:t>
            </a:r>
            <a:r>
              <a:rPr lang="en-US" sz="2400" u="dash">
                <a:solidFill>
                  <a:schemeClr val="tx1"/>
                </a:solidFill>
                <a:uFillTx/>
                <a:latin typeface="Times New Roman" panose="02020603050405020304" charset="0"/>
                <a:ea typeface="宋体" panose="02010600030101010101" pitchFamily="2" charset="-122"/>
                <a:sym typeface="+mn-ea"/>
              </a:rPr>
              <a:t>the concept doesn’t work if one doesn’t understand it.</a:t>
            </a:r>
            <a:r>
              <a:rPr lang="en-US" sz="2400">
                <a:latin typeface="Times New Roman" panose="02020603050405020304" charset="0"/>
                <a:ea typeface="宋体" panose="02010600030101010101" pitchFamily="2" charset="-122"/>
                <a:sym typeface="+mn-ea"/>
              </a:rPr>
              <a:t> 34.F. </a:t>
            </a:r>
            <a:r>
              <a:rPr lang="en-US" sz="2400" u="sng">
                <a:uFillTx/>
                <a:latin typeface="Times New Roman" panose="02020603050405020304" charset="0"/>
                <a:ea typeface="宋体" panose="02010600030101010101" pitchFamily="2" charset="-122"/>
                <a:sym typeface="+mn-ea"/>
              </a:rPr>
              <a:t>Similarly, if you speak only Chinese, receiving a card in Swedish takes part of the fun away.</a:t>
            </a:r>
            <a:r>
              <a:rPr lang="en-US" sz="2400">
                <a:latin typeface="Times New Roman" panose="02020603050405020304" charset="0"/>
                <a:ea typeface="宋体" panose="02010600030101010101" pitchFamily="2" charset="-122"/>
                <a:sym typeface="+mn-ea"/>
              </a:rPr>
              <a:t>  </a:t>
            </a:r>
            <a:r>
              <a:rPr lang="en-US" sz="2800" u="sng">
                <a:solidFill>
                  <a:srgbClr val="0070C0"/>
                </a:solidFill>
                <a:uFillTx/>
                <a:latin typeface="Times New Roman" panose="02020603050405020304" charset="0"/>
                <a:ea typeface="宋体" panose="02010600030101010101" pitchFamily="2" charset="-122"/>
                <a:sym typeface="+mn-ea"/>
              </a:rPr>
              <a:t>So a common language is required and in post-crossing that’s English since it’s widely spoken. </a:t>
            </a:r>
            <a:endParaRPr lang="en-US" altLang="en-US" sz="2800" u="sng">
              <a:solidFill>
                <a:srgbClr val="0070C0"/>
              </a:solidFill>
              <a:uFillTx/>
              <a:latin typeface="Times New Roman" panose="02020603050405020304" charset="0"/>
              <a:ea typeface="宋体" panose="02010600030101010101" pitchFamily="2" charset="-122"/>
              <a:sym typeface="+mn-ea"/>
            </a:endParaRPr>
          </a:p>
        </p:txBody>
      </p:sp>
      <p:sp>
        <p:nvSpPr>
          <p:cNvPr id="3" name="椭圆形标注 2"/>
          <p:cNvSpPr/>
          <p:nvPr/>
        </p:nvSpPr>
        <p:spPr>
          <a:xfrm rot="660000">
            <a:off x="8645525" y="3695700"/>
            <a:ext cx="3670300" cy="233108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000" b="1">
                <a:latin typeface="宋体" panose="02010600030101010101" pitchFamily="2" charset="-122"/>
                <a:ea typeface="宋体" panose="02010600030101010101" pitchFamily="2" charset="-122"/>
                <a:cs typeface="宋体" panose="02010600030101010101" pitchFamily="2" charset="-122"/>
                <a:sym typeface="+mn-ea"/>
              </a:rPr>
              <a:t>使用最后一种工具确定篇章内容和选项的含义，即篇章所缺少内容和选项内容的含义来确定全部选项。</a:t>
            </a:r>
            <a:endParaRPr lang="en-US" altLang="zh-CN" sz="20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4" name="文本框 3"/>
          <p:cNvSpPr txBox="1"/>
          <p:nvPr/>
        </p:nvSpPr>
        <p:spPr>
          <a:xfrm>
            <a:off x="1583055" y="1254760"/>
            <a:ext cx="10145395" cy="3969385"/>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sym typeface="+mn-ea"/>
              </a:rPr>
              <a:t>从义这个角度来看：</a:t>
            </a:r>
            <a:endParaRPr lang="zh-CN" altLang="en-US" sz="2800" dirty="0">
              <a:latin typeface="宋体" panose="02010600030101010101" pitchFamily="2" charset="-122"/>
              <a:ea typeface="宋体" panose="02010600030101010101" pitchFamily="2" charset="-122"/>
              <a:cs typeface="宋体" panose="02010600030101010101" pitchFamily="2" charset="-122"/>
              <a:sym typeface="+mn-ea"/>
            </a:endParaRPr>
          </a:p>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①仔细分析第32题内容，这里所缺的应该是表示“这种不是每一个人都喜欢寄明信片的情况可以被理解，属于黑色虚线内容，比对符合条件的A项和B项内容，A项中无可奈何的fine表示委婉的接受，所以更加符合题意。</a:t>
            </a:r>
            <a:endParaRPr lang="zh-CN" altLang="en-US" sz="2800" dirty="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②第35题也是黑色虚线，而且是次要信息，强调语言不同造成的障碍，而B项刚刚有hard这个单词来表达难度，所以也是正确答案</a:t>
            </a:r>
            <a:r>
              <a:rPr lang="zh-CN" altLang="en-US" sz="2800" dirty="0" smtClean="0">
                <a:latin typeface="宋体" panose="02010600030101010101" pitchFamily="2" charset="-122"/>
                <a:ea typeface="宋体" panose="02010600030101010101" pitchFamily="2" charset="-122"/>
                <a:cs typeface="宋体" panose="02010600030101010101" pitchFamily="2" charset="-122"/>
              </a:rPr>
              <a:t>。   </a:t>
            </a:r>
            <a:endParaRPr lang="en-US" altLang="zh-CN" sz="2800" dirty="0" smtClean="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endParaRPr lang="zh-CN" altLang="en-US" sz="2800" dirty="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1751330" y="4906010"/>
            <a:ext cx="10200640" cy="1383665"/>
          </a:xfrm>
          <a:prstGeom prst="rect">
            <a:avLst/>
          </a:prstGeom>
          <a:noFill/>
        </p:spPr>
        <p:txBody>
          <a:bodyPr wrap="square" rtlCol="0">
            <a:spAutoFit/>
          </a:bodyPr>
          <a:p>
            <a:r>
              <a:rPr lang="en-US" altLang="zh-CN" sz="2800" dirty="0" smtClean="0">
                <a:latin typeface="宋体" panose="02010600030101010101" pitchFamily="2" charset="-122"/>
                <a:ea typeface="宋体" panose="02010600030101010101" pitchFamily="2" charset="-122"/>
                <a:cs typeface="宋体" panose="02010600030101010101" pitchFamily="2" charset="-122"/>
                <a:sym typeface="+mn-ea"/>
              </a:rPr>
              <a:t>    </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通过</a:t>
            </a:r>
            <a:r>
              <a:rPr lang="zh-CN" altLang="en-US" sz="2800" dirty="0">
                <a:latin typeface="宋体" panose="02010600030101010101" pitchFamily="2" charset="-122"/>
                <a:ea typeface="宋体" panose="02010600030101010101" pitchFamily="2" charset="-122"/>
                <a:cs typeface="宋体" panose="02010600030101010101" pitchFamily="2" charset="-122"/>
                <a:sym typeface="+mn-ea"/>
              </a:rPr>
              <a:t>色形度义四字工具，最后我们完成了全篇的七选五任务型阅读任务，所填选项无论从色彩、虚实、轻重和意义四个方面都完美无缺实现了构建完整语篇的任务。请看最后定型的语篇：</a:t>
            </a:r>
            <a:endParaRPr lang="zh-CN" altLang="en-US" sz="2800"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097915"/>
            <a:ext cx="11969750" cy="6123940"/>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u="sng" dirty="0">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rgbClr val="FF0000"/>
                </a:solidFill>
                <a:uFillTx/>
                <a:latin typeface="Times New Roman" panose="02020603050405020304" charset="0"/>
                <a:ea typeface="宋体" panose="02010600030101010101" pitchFamily="2" charset="-122"/>
              </a:rPr>
              <a:t>Paulo </a:t>
            </a:r>
            <a:r>
              <a:rPr lang="en-US" sz="2400" b="0" u="sng" dirty="0" err="1">
                <a:solidFill>
                  <a:srgbClr val="FF0000"/>
                </a:solidFill>
                <a:uFillTx/>
                <a:latin typeface="Times New Roman" panose="02020603050405020304" charset="0"/>
                <a:ea typeface="宋体" panose="02010600030101010101" pitchFamily="2" charset="-122"/>
              </a:rPr>
              <a:t>Magalhaes</a:t>
            </a:r>
            <a:r>
              <a:rPr lang="en-US" sz="2400" b="0" u="sng" dirty="0">
                <a:solidFill>
                  <a:srgbClr val="FF0000"/>
                </a:solidFill>
                <a:uFillTx/>
                <a:latin typeface="Times New Roman" panose="02020603050405020304" charset="0"/>
                <a:ea typeface="宋体" panose="02010600030101010101" pitchFamily="2" charset="-122"/>
              </a:rPr>
              <a:t>, a 34-year-old Portuguese computer engineer, loves to open his </a:t>
            </a:r>
            <a:r>
              <a:rPr lang="en-US" sz="2400" b="0" u="sng" dirty="0">
                <a:solidFill>
                  <a:srgbClr val="FF0000"/>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rgbClr val="FF0000"/>
                </a:solidFill>
                <a:uFillTx/>
                <a:latin typeface="Times New Roman" panose="02020603050405020304" charset="0"/>
                <a:ea typeface="宋体" panose="02010600030101010101" pitchFamily="2" charset="-122"/>
              </a:rPr>
              <a:t>mailbox and find a brightly colored picture of Rome’s </a:t>
            </a:r>
            <a:r>
              <a:rPr lang="en-US" sz="2400" b="0" u="sng" dirty="0" err="1">
                <a:solidFill>
                  <a:srgbClr val="FF0000"/>
                </a:solidFill>
                <a:uFillTx/>
                <a:latin typeface="Times New Roman" panose="02020603050405020304" charset="0"/>
                <a:ea typeface="宋体" panose="02010600030101010101" pitchFamily="2" charset="-122"/>
              </a:rPr>
              <a:t>Colosseum</a:t>
            </a:r>
            <a:r>
              <a:rPr lang="en-US" sz="2400" b="0" u="sng" dirty="0">
                <a:solidFill>
                  <a:srgbClr val="FF0000"/>
                </a:solidFill>
                <a:uFillTx/>
                <a:latin typeface="Times New Roman" panose="02020603050405020304" charset="0"/>
                <a:ea typeface="宋体" panose="02010600030101010101" pitchFamily="2" charset="-122"/>
              </a:rPr>
              <a:t>. Or Africa’s Victoria Falls. Or China’s Great Wall. </a:t>
            </a:r>
            <a:r>
              <a:rPr lang="en-US" sz="2400" b="0" dirty="0">
                <a:solidFill>
                  <a:srgbClr val="FF0000"/>
                </a:solidFill>
                <a:latin typeface="Times New Roman" panose="02020603050405020304" charset="0"/>
                <a:ea typeface="宋体" panose="02010600030101010101" pitchFamily="2" charset="-122"/>
              </a:rPr>
              <a:t>31. G</a:t>
            </a:r>
            <a:r>
              <a:rPr lang="en-US" sz="2400" b="0" u="sng" dirty="0">
                <a:solidFill>
                  <a:srgbClr val="FF0000"/>
                </a:solidFill>
                <a:latin typeface="Times New Roman" panose="02020603050405020304" charset="0"/>
                <a:ea typeface="宋体" panose="02010600030101010101" pitchFamily="2" charset="-122"/>
              </a:rPr>
              <a:t> </a:t>
            </a:r>
            <a:r>
              <a:rPr lang="en-US" sz="2800" u="dash" dirty="0">
                <a:solidFill>
                  <a:srgbClr val="FF0000"/>
                </a:solidFill>
                <a:uFillTx/>
                <a:latin typeface="Times New Roman" panose="02020603050405020304" charset="0"/>
                <a:ea typeface="宋体" panose="02010600030101010101" pitchFamily="2" charset="-122"/>
                <a:sym typeface="+mn-ea"/>
              </a:rPr>
              <a:t>In short, he loves postcards, and the excitement of getting a hand-written note from someone far away.</a:t>
            </a:r>
            <a:endParaRPr lang="en-US" sz="2400" b="0" dirty="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u="sng" dirty="0" smtClean="0">
                <a:latin typeface="Times New Roman" panose="02020603050405020304" charset="0"/>
                <a:ea typeface="宋体" panose="02010600030101010101" pitchFamily="2" charset="-122"/>
              </a:rPr>
              <a:t> </a:t>
            </a:r>
            <a:r>
              <a:rPr lang="en-US" sz="2400" b="0" u="sng" dirty="0">
                <a:solidFill>
                  <a:srgbClr val="0070C0"/>
                </a:solidFill>
                <a:latin typeface="Times New Roman" panose="02020603050405020304" charset="0"/>
                <a:ea typeface="宋体" panose="02010600030101010101" pitchFamily="2" charset="-122"/>
              </a:rPr>
              <a:t>“I often send postcards to family and friends.” he says to </a:t>
            </a:r>
            <a:r>
              <a:rPr lang="en-US" sz="2400" b="0" i="1" u="sng" dirty="0">
                <a:solidFill>
                  <a:srgbClr val="0070C0"/>
                </a:solidFill>
                <a:latin typeface="Times New Roman" panose="02020603050405020304" charset="0"/>
                <a:ea typeface="宋体" panose="02010600030101010101" pitchFamily="2" charset="-122"/>
              </a:rPr>
              <a:t>China Daily</a:t>
            </a:r>
            <a:r>
              <a:rPr lang="en-US" sz="2400" b="0" u="sng" dirty="0">
                <a:solidFill>
                  <a:srgbClr val="0070C0"/>
                </a:solidFill>
                <a:latin typeface="Times New Roman" panose="02020603050405020304" charset="0"/>
                <a:ea typeface="宋体" panose="02010600030101010101" pitchFamily="2" charset="-122"/>
              </a:rPr>
              <a:t>, </a:t>
            </a:r>
            <a:r>
              <a:rPr lang="en-US" sz="2400" b="0" u="sng" dirty="0">
                <a:solidFill>
                  <a:schemeClr val="tx1"/>
                </a:solidFill>
                <a:uFillTx/>
                <a:latin typeface="Times New Roman" panose="02020603050405020304" charset="0"/>
                <a:ea typeface="宋体" panose="02010600030101010101" pitchFamily="2" charset="-122"/>
              </a:rPr>
              <a:t>“but you can </a:t>
            </a:r>
            <a:r>
              <a:rPr lang="en-US" sz="2400" b="0" u="sng" dirty="0">
                <a:solidFill>
                  <a:schemeClr val="tx1"/>
                </a:solidFill>
                <a:uFillTx/>
                <a:latin typeface="Times New Roman" panose="02020603050405020304" charset="0"/>
                <a:ea typeface="宋体" panose="02010600030101010101" pitchFamily="2" charset="-122"/>
                <a:cs typeface="Times New Roman" panose="02020603050405020304" charset="0"/>
              </a:rPr>
              <a:t> </a:t>
            </a:r>
            <a:r>
              <a:rPr lang="en-US" sz="2400" b="0" u="sng" dirty="0">
                <a:solidFill>
                  <a:schemeClr val="tx1"/>
                </a:solidFill>
                <a:uFillTx/>
                <a:latin typeface="Times New Roman" panose="02020603050405020304" charset="0"/>
                <a:ea typeface="宋体" panose="02010600030101010101" pitchFamily="2" charset="-122"/>
              </a:rPr>
              <a:t>imagine that after a while, you never receive as many as you send, and you realize that not everyone is into it. </a:t>
            </a:r>
            <a:r>
              <a:rPr lang="en-US" sz="2400" b="0" dirty="0">
                <a:latin typeface="Times New Roman" panose="02020603050405020304" charset="0"/>
                <a:ea typeface="宋体" panose="02010600030101010101" pitchFamily="2" charset="-122"/>
              </a:rPr>
              <a:t>32.</a:t>
            </a:r>
            <a:r>
              <a:rPr lang="en-US" sz="2400" dirty="0">
                <a:latin typeface="Times New Roman" panose="02020603050405020304" charset="0"/>
                <a:ea typeface="宋体" panose="02010600030101010101" pitchFamily="2" charset="-122"/>
                <a:sym typeface="+mn-ea"/>
              </a:rPr>
              <a:t>A. </a:t>
            </a:r>
            <a:r>
              <a:rPr lang="en-US" sz="2400" u="dash" dirty="0">
                <a:uFillTx/>
                <a:latin typeface="Times New Roman" panose="02020603050405020304" charset="0"/>
                <a:ea typeface="宋体" panose="02010600030101010101" pitchFamily="2" charset="-122"/>
                <a:sym typeface="+mn-ea"/>
              </a:rPr>
              <a:t>And that’s totally fine.</a:t>
            </a:r>
            <a:r>
              <a:rPr lang="en-US" sz="2400" b="0" dirty="0">
                <a:latin typeface="Times New Roman" panose="02020603050405020304" charset="0"/>
                <a:ea typeface="宋体" panose="02010600030101010101" pitchFamily="2" charset="-122"/>
              </a:rPr>
              <a:t>”</a:t>
            </a:r>
            <a:r>
              <a:rPr lang="en-US" sz="3200" b="0" dirty="0">
                <a:latin typeface="Times New Roman" panose="02020603050405020304" charset="0"/>
                <a:ea typeface="宋体" panose="02010600030101010101" pitchFamily="2" charset="-122"/>
              </a:rPr>
              <a:t> </a:t>
            </a:r>
            <a:r>
              <a:rPr lang="en-US" sz="3200" b="0" u="dash" dirty="0">
                <a:solidFill>
                  <a:srgbClr val="0070C0"/>
                </a:solidFill>
                <a:uFillTx/>
                <a:latin typeface="Times New Roman" panose="02020603050405020304" charset="0"/>
                <a:ea typeface="宋体" panose="02010600030101010101" pitchFamily="2" charset="-122"/>
              </a:rPr>
              <a:t>Seeking other like-minded souls</a:t>
            </a:r>
            <a:r>
              <a:rPr lang="en-US" sz="3200" b="0" dirty="0">
                <a:solidFill>
                  <a:srgbClr val="0070C0"/>
                </a:solidFill>
                <a:latin typeface="Times New Roman" panose="02020603050405020304" charset="0"/>
                <a:ea typeface="宋体" panose="02010600030101010101" pitchFamily="2" charset="-122"/>
              </a:rPr>
              <a:t>, </a:t>
            </a:r>
            <a:r>
              <a:rPr lang="en-US" sz="3200" b="0" u="sng" dirty="0">
                <a:solidFill>
                  <a:srgbClr val="0070C0"/>
                </a:solidFill>
                <a:uFillTx/>
                <a:latin typeface="Times New Roman" panose="02020603050405020304" charset="0"/>
                <a:ea typeface="宋体" panose="02010600030101010101" pitchFamily="2" charset="-122"/>
              </a:rPr>
              <a:t>however, Paulo started looking in a somewhat unlikely place: online.</a:t>
            </a:r>
            <a:r>
              <a:rPr lang="en-US" sz="2400" b="0" dirty="0">
                <a:latin typeface="Times New Roman" panose="02020603050405020304" charset="0"/>
                <a:ea typeface="宋体" panose="02010600030101010101" pitchFamily="2" charset="-122"/>
              </a:rPr>
              <a:t> </a:t>
            </a:r>
            <a:r>
              <a:rPr lang="en-US" sz="2400" b="0" u="sng" dirty="0">
                <a:solidFill>
                  <a:schemeClr val="tx1"/>
                </a:solidFill>
                <a:uFillTx/>
                <a:latin typeface="Times New Roman" panose="02020603050405020304" charset="0"/>
                <a:ea typeface="宋体" panose="02010600030101010101" pitchFamily="2" charset="-122"/>
              </a:rPr>
              <a:t>Many would say the Internet is a place for people who have given up on the traditional postal service,</a:t>
            </a:r>
            <a:r>
              <a:rPr lang="en-US" sz="2400" b="0" dirty="0">
                <a:latin typeface="Times New Roman" panose="02020603050405020304" charset="0"/>
                <a:ea typeface="宋体" panose="02010600030101010101" pitchFamily="2" charset="-122"/>
              </a:rPr>
              <a:t> </a:t>
            </a:r>
            <a:r>
              <a:rPr lang="zh-CN" sz="2400" b="0" u="dash" dirty="0">
                <a:solidFill>
                  <a:srgbClr val="FF0000"/>
                </a:solidFill>
                <a:uFillTx/>
                <a:latin typeface="Times New Roman" panose="02020603050405020304" charset="0"/>
                <a:ea typeface="宋体" panose="02010600030101010101" pitchFamily="2" charset="-122"/>
              </a:rPr>
              <a:t>bu</a:t>
            </a:r>
            <a:r>
              <a:rPr lang="en-US" sz="2400" b="0" u="dash" dirty="0">
                <a:solidFill>
                  <a:srgbClr val="FF0000"/>
                </a:solidFill>
                <a:uFillTx/>
                <a:latin typeface="Times New Roman" panose="02020603050405020304" charset="0"/>
                <a:ea typeface="宋体" panose="02010600030101010101" pitchFamily="2" charset="-122"/>
              </a:rPr>
              <a:t>t Paulo’s hunch(</a:t>
            </a:r>
            <a:r>
              <a:rPr lang="zh-CN" sz="2400" b="0" u="dash" dirty="0">
                <a:solidFill>
                  <a:srgbClr val="FF0000"/>
                </a:solidFill>
                <a:uFillTx/>
                <a:ea typeface="宋体" panose="02010600030101010101" pitchFamily="2" charset="-122"/>
              </a:rPr>
              <a:t>直觉</a:t>
            </a:r>
            <a:r>
              <a:rPr lang="en-US" sz="2400" b="0" u="dash" dirty="0">
                <a:solidFill>
                  <a:srgbClr val="FF0000"/>
                </a:solidFill>
                <a:uFillTx/>
                <a:latin typeface="Times New Roman" panose="02020603050405020304" charset="0"/>
                <a:ea typeface="宋体" panose="02010600030101010101" pitchFamily="2" charset="-122"/>
              </a:rPr>
              <a:t>) paid off. </a:t>
            </a:r>
            <a:endParaRPr lang="en-US" sz="2400" b="0" u="dash" dirty="0">
              <a:solidFill>
                <a:srgbClr val="FF0000"/>
              </a:solidFill>
              <a:uFillTx/>
              <a:latin typeface="Times New Roman" panose="02020603050405020304" charset="0"/>
              <a:ea typeface="宋体" panose="02010600030101010101" pitchFamily="2" charset="-122"/>
            </a:endParaRPr>
          </a:p>
          <a:p>
            <a:pPr marL="133350" indent="609600" fontAlgn="auto"/>
            <a:r>
              <a:rPr lang="en-US" sz="2800" b="0" u="sng" dirty="0" smtClean="0">
                <a:solidFill>
                  <a:srgbClr val="FF0000"/>
                </a:solidFill>
                <a:uFillTx/>
                <a:latin typeface="Times New Roman" panose="02020603050405020304" charset="0"/>
                <a:ea typeface="宋体" panose="02010600030101010101" pitchFamily="2" charset="-122"/>
              </a:rPr>
              <a:t>Today </a:t>
            </a:r>
            <a:r>
              <a:rPr lang="en-US" sz="2800" b="0" u="sng" dirty="0">
                <a:solidFill>
                  <a:srgbClr val="FF0000"/>
                </a:solidFill>
                <a:uFillTx/>
                <a:latin typeface="Times New Roman" panose="02020603050405020304" charset="0"/>
                <a:ea typeface="宋体" panose="02010600030101010101" pitchFamily="2" charset="-122"/>
              </a:rPr>
              <a:t>his hobby has developed into the website postcrossing.com, a social network </a:t>
            </a:r>
            <a:r>
              <a:rPr lang="en-US" sz="2400" b="0" u="sng" dirty="0">
                <a:solidFill>
                  <a:srgbClr val="FF0000"/>
                </a:solidFill>
                <a:uFillTx/>
                <a:latin typeface="Times New Roman" panose="02020603050405020304" charset="0"/>
                <a:ea typeface="宋体" panose="02010600030101010101" pitchFamily="2" charset="-122"/>
              </a:rPr>
              <a:t>that has grown to 575, 217 registered users in 214 countries and regions since he started it 10 years ago. </a:t>
            </a:r>
            <a:r>
              <a:rPr lang="en-US" sz="2400" b="0" dirty="0">
                <a:solidFill>
                  <a:srgbClr val="FF0000"/>
                </a:solidFill>
                <a:latin typeface="Times New Roman" panose="02020603050405020304" charset="0"/>
                <a:ea typeface="宋体" panose="02010600030101010101" pitchFamily="2" charset="-122"/>
              </a:rPr>
              <a:t>33.</a:t>
            </a:r>
            <a:r>
              <a:rPr lang="en-US" sz="2400" dirty="0">
                <a:solidFill>
                  <a:srgbClr val="FF0000"/>
                </a:solidFill>
                <a:latin typeface="Times New Roman" panose="02020603050405020304" charset="0"/>
                <a:ea typeface="宋体" panose="02010600030101010101" pitchFamily="2" charset="-122"/>
                <a:sym typeface="+mn-ea"/>
              </a:rPr>
              <a:t>E. </a:t>
            </a:r>
            <a:r>
              <a:rPr lang="en-US" sz="2400" u="sng" dirty="0">
                <a:solidFill>
                  <a:srgbClr val="FF0000"/>
                </a:solidFill>
                <a:uFillTx/>
                <a:latin typeface="Times New Roman" panose="02020603050405020304" charset="0"/>
                <a:ea typeface="宋体" panose="02010600030101010101" pitchFamily="2" charset="-122"/>
                <a:sym typeface="+mn-ea"/>
              </a:rPr>
              <a:t>On August 5, the number of postcards exchanged by members topped 31 million. </a:t>
            </a:r>
            <a:r>
              <a:rPr lang="en-US" sz="2400" b="0" u="sng" dirty="0">
                <a:solidFill>
                  <a:srgbClr val="FF0000"/>
                </a:solidFill>
                <a:uFillTx/>
                <a:latin typeface="Times New Roman" panose="02020603050405020304" charset="0"/>
                <a:ea typeface="宋体" panose="02010600030101010101" pitchFamily="2" charset="-122"/>
              </a:rPr>
              <a:t>Running the website has almost turned into a full-time job. </a:t>
            </a:r>
            <a:endParaRPr lang="en-US" sz="2400" b="0" u="sng" dirty="0">
              <a:solidFill>
                <a:srgbClr val="FF0000"/>
              </a:solidFill>
              <a:uFillTx/>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p:txBody>
      </p:sp>
      <p:sp>
        <p:nvSpPr>
          <p:cNvPr id="9" name="文本框 8"/>
          <p:cNvSpPr txBox="1"/>
          <p:nvPr/>
        </p:nvSpPr>
        <p:spPr>
          <a:xfrm>
            <a:off x="1930400" y="377190"/>
            <a:ext cx="7686040" cy="460375"/>
          </a:xfrm>
          <a:prstGeom prst="rect">
            <a:avLst/>
          </a:prstGeom>
          <a:noFill/>
          <a:ln w="9525">
            <a:noFill/>
          </a:ln>
        </p:spPr>
        <p:txBody>
          <a:bodyPr wrap="square">
            <a:spAutoFit/>
          </a:bodyPr>
          <a:lstStyle/>
          <a:p>
            <a:pPr indent="1274445"/>
            <a:r>
              <a:rPr lang="en-US" sz="2400" b="1" u="sng">
                <a:solidFill>
                  <a:srgbClr val="0070C0"/>
                </a:solidFill>
                <a:uFillTx/>
                <a:latin typeface="Times New Roman" panose="02020603050405020304" charset="0"/>
                <a:ea typeface="宋体" panose="02010600030101010101" pitchFamily="2" charset="-122"/>
              </a:rPr>
              <a:t>You’ve got mail…</a:t>
            </a:r>
            <a:r>
              <a:rPr lang="en-US" sz="2400" b="1" u="sng">
                <a:solidFill>
                  <a:srgbClr val="FF0000"/>
                </a:solidFill>
                <a:uFillTx/>
                <a:latin typeface="Times New Roman" panose="02020603050405020304" charset="0"/>
                <a:ea typeface="宋体" panose="02010600030101010101" pitchFamily="2" charset="-122"/>
              </a:rPr>
              <a:t>and it’s a postcard</a:t>
            </a:r>
            <a:endParaRPr lang="en-US" altLang="en-US" sz="2400" b="1" u="sng">
              <a:solidFill>
                <a:srgbClr val="FF0000"/>
              </a:solidFill>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1" name="图片 40" descr="9f572c739d305574d25aef8057b44b2"/>
          <p:cNvPicPr>
            <a:picLocks noChangeAspect="1"/>
          </p:cNvPicPr>
          <p:nvPr/>
        </p:nvPicPr>
        <p:blipFill>
          <a:blip r:embed="rId1"/>
          <a:stretch>
            <a:fillRect/>
          </a:stretch>
        </p:blipFill>
        <p:spPr>
          <a:xfrm>
            <a:off x="0" y="-1905"/>
            <a:ext cx="1219136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2454275" y="1102995"/>
            <a:ext cx="11327765" cy="1322070"/>
          </a:xfrm>
          <a:prstGeom prst="rect">
            <a:avLst/>
          </a:prstGeom>
          <a:noFill/>
          <a:ln w="9525">
            <a:noFill/>
          </a:ln>
        </p:spPr>
        <p:txBody>
          <a:bodyPr wrap="square">
            <a:spAutoFit/>
          </a:bodyPr>
          <a:lstStyle/>
          <a:p>
            <a:pPr indent="0"/>
            <a:r>
              <a:rPr lang="en-US" sz="4000" b="1">
                <a:latin typeface="宋体" panose="02010600030101010101" pitchFamily="2" charset="-122"/>
                <a:ea typeface="宋体" panose="02010600030101010101" pitchFamily="2" charset="-122"/>
                <a:cs typeface="宋体" panose="02010600030101010101" pitchFamily="2" charset="-122"/>
              </a:rPr>
              <a:t> </a:t>
            </a:r>
            <a:r>
              <a:rPr lang="zh-CN" sz="4000" b="1">
                <a:latin typeface="宋体" panose="02010600030101010101" pitchFamily="2" charset="-122"/>
                <a:ea typeface="宋体" panose="02010600030101010101" pitchFamily="2" charset="-122"/>
                <a:cs typeface="宋体" panose="02010600030101010101" pitchFamily="2" charset="-122"/>
              </a:rPr>
              <a:t>“色形度义”四字组装法</a:t>
            </a:r>
            <a:endParaRPr lang="zh-CN" sz="4000" b="1">
              <a:latin typeface="宋体" panose="02010600030101010101" pitchFamily="2" charset="-122"/>
              <a:ea typeface="宋体" panose="02010600030101010101" pitchFamily="2" charset="-122"/>
              <a:cs typeface="宋体" panose="02010600030101010101" pitchFamily="2" charset="-122"/>
            </a:endParaRPr>
          </a:p>
          <a:p>
            <a:pPr indent="0"/>
            <a:r>
              <a:rPr lang="zh-CN" sz="4000" b="1">
                <a:latin typeface="宋体" panose="02010600030101010101" pitchFamily="2" charset="-122"/>
                <a:ea typeface="宋体" panose="02010600030101010101" pitchFamily="2" charset="-122"/>
                <a:cs typeface="宋体" panose="02010600030101010101" pitchFamily="2" charset="-122"/>
              </a:rPr>
              <a:t>在七选五任务型阅读中的妙用</a:t>
            </a:r>
            <a:endParaRPr lang="zh-CN" altLang="en-US" sz="4000" b="1">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24" name="文本框 23"/>
          <p:cNvSpPr txBox="1"/>
          <p:nvPr/>
        </p:nvSpPr>
        <p:spPr>
          <a:xfrm>
            <a:off x="275590" y="3943985"/>
            <a:ext cx="11916410" cy="2122805"/>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dirty="0">
                <a:latin typeface="Times New Roman" panose="02020603050405020304" charset="0"/>
                <a:ea typeface="宋体" panose="02010600030101010101" pitchFamily="2" charset="-122"/>
                <a:sym typeface="+mn-ea"/>
              </a:rPr>
              <a:t> </a:t>
            </a:r>
            <a:r>
              <a:rPr lang="en-US" sz="2400" u="sng" dirty="0">
                <a:solidFill>
                  <a:schemeClr val="tx1"/>
                </a:solidFill>
                <a:uFillTx/>
                <a:latin typeface="Times New Roman" panose="02020603050405020304" charset="0"/>
                <a:ea typeface="宋体" panose="02010600030101010101" pitchFamily="2" charset="-122"/>
                <a:sym typeface="+mn-ea"/>
              </a:rPr>
              <a:t> “Many people in China have limited exposure to English.</a:t>
            </a:r>
            <a:r>
              <a:rPr lang="en-US" sz="2400" dirty="0">
                <a:latin typeface="Times New Roman" panose="02020603050405020304" charset="0"/>
                <a:ea typeface="宋体" panose="02010600030101010101" pitchFamily="2" charset="-122"/>
                <a:cs typeface="Times New Roman" panose="02020603050405020304" charset="0"/>
                <a:sym typeface="+mn-ea"/>
              </a:rPr>
              <a:t> </a:t>
            </a:r>
            <a:r>
              <a:rPr lang="en-US" sz="2400" dirty="0">
                <a:latin typeface="Times New Roman" panose="02020603050405020304" charset="0"/>
                <a:ea typeface="宋体" panose="02010600030101010101" pitchFamily="2" charset="-122"/>
                <a:sym typeface="+mn-ea"/>
              </a:rPr>
              <a:t>35.B.</a:t>
            </a:r>
            <a:r>
              <a:rPr lang="en-US" sz="2400" u="dash" dirty="0">
                <a:uFillTx/>
                <a:latin typeface="Times New Roman" panose="02020603050405020304" charset="0"/>
                <a:ea typeface="宋体" panose="02010600030101010101" pitchFamily="2" charset="-122"/>
                <a:sym typeface="+mn-ea"/>
              </a:rPr>
              <a:t> That makes it extra hard to learn and practice it.</a:t>
            </a:r>
            <a:r>
              <a:rPr lang="en-US" sz="2400" dirty="0">
                <a:latin typeface="Times New Roman" panose="02020603050405020304" charset="0"/>
                <a:ea typeface="宋体" panose="02010600030101010101" pitchFamily="2" charset="-122"/>
                <a:sym typeface="+mn-ea"/>
              </a:rPr>
              <a:t> </a:t>
            </a:r>
            <a:r>
              <a:rPr lang="en-US" sz="2800" u="sng" dirty="0">
                <a:solidFill>
                  <a:srgbClr val="FF0000"/>
                </a:solidFill>
                <a:uFillTx/>
                <a:latin typeface="Times New Roman" panose="02020603050405020304" charset="0"/>
                <a:ea typeface="宋体" panose="02010600030101010101" pitchFamily="2" charset="-122"/>
                <a:sym typeface="+mn-ea"/>
              </a:rPr>
              <a:t>That said, we know of many post-crossing members, including Chinese, who have actually improved their English skills through their use of post-crossing.”Paulo says. </a:t>
            </a:r>
            <a:endParaRPr lang="en-US" sz="2800" u="sng" dirty="0">
              <a:solidFill>
                <a:srgbClr val="FF0000"/>
              </a:solidFill>
              <a:uFillTx/>
              <a:latin typeface="Times New Roman" panose="02020603050405020304" charset="0"/>
              <a:ea typeface="宋体" panose="02010600030101010101" pitchFamily="2" charset="-122"/>
              <a:sym typeface="+mn-ea"/>
            </a:endParaRPr>
          </a:p>
          <a:p>
            <a:endParaRPr lang="en-US" altLang="en-US" sz="2400" b="0" u="dash" dirty="0">
              <a:solidFill>
                <a:srgbClr val="FF0000"/>
              </a:solidFill>
              <a:uFillTx/>
              <a:latin typeface="Times New Roman" panose="02020603050405020304" charset="0"/>
              <a:ea typeface="宋体" panose="02010600030101010101" pitchFamily="2" charset="-122"/>
            </a:endParaRPr>
          </a:p>
        </p:txBody>
      </p:sp>
      <p:sp>
        <p:nvSpPr>
          <p:cNvPr id="25" name="文本框 24"/>
          <p:cNvSpPr txBox="1"/>
          <p:nvPr/>
        </p:nvSpPr>
        <p:spPr>
          <a:xfrm>
            <a:off x="393700" y="1130300"/>
            <a:ext cx="11522710" cy="2483485"/>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dirty="0">
                <a:latin typeface="Times New Roman" panose="02020603050405020304" charset="0"/>
                <a:ea typeface="宋体" panose="02010600030101010101" pitchFamily="2" charset="-122"/>
                <a:sym typeface="+mn-ea"/>
              </a:rPr>
              <a:t> </a:t>
            </a:r>
            <a:r>
              <a:rPr lang="en-US" sz="2400" u="dash" dirty="0">
                <a:solidFill>
                  <a:schemeClr val="tx1"/>
                </a:solidFill>
                <a:uFillTx/>
                <a:latin typeface="Times New Roman" panose="02020603050405020304" charset="0"/>
                <a:ea typeface="宋体" panose="02010600030101010101" pitchFamily="2" charset="-122"/>
                <a:sym typeface="+mn-ea"/>
              </a:rPr>
              <a:t>Language is certainly a barrier for many people</a:t>
            </a:r>
            <a:r>
              <a:rPr lang="en-US" sz="2400" dirty="0">
                <a:latin typeface="Times New Roman" panose="02020603050405020304" charset="0"/>
                <a:ea typeface="宋体" panose="02010600030101010101" pitchFamily="2" charset="-122"/>
                <a:sym typeface="+mn-ea"/>
              </a:rPr>
              <a:t>.</a:t>
            </a:r>
            <a:r>
              <a:rPr lang="en-US" sz="2400" u="sng" dirty="0">
                <a:latin typeface="Times New Roman" panose="02020603050405020304" charset="0"/>
                <a:ea typeface="宋体" panose="02010600030101010101" pitchFamily="2" charset="-122"/>
                <a:sym typeface="+mn-ea"/>
              </a:rPr>
              <a:t> </a:t>
            </a:r>
            <a:r>
              <a:rPr lang="en-US" sz="2400" u="sng" dirty="0">
                <a:solidFill>
                  <a:srgbClr val="0070C0"/>
                </a:solidFill>
                <a:latin typeface="Times New Roman" panose="02020603050405020304" charset="0"/>
                <a:ea typeface="宋体" panose="02010600030101010101" pitchFamily="2" charset="-122"/>
                <a:sym typeface="+mn-ea"/>
              </a:rPr>
              <a:t>For post-crossing to work worldwide, a common communication language is needed so that everyone can understand each other.</a:t>
            </a:r>
            <a:r>
              <a:rPr lang="en-US" sz="2400" dirty="0">
                <a:solidFill>
                  <a:srgbClr val="0070C0"/>
                </a:solidFill>
                <a:latin typeface="Times New Roman" panose="02020603050405020304" charset="0"/>
                <a:ea typeface="宋体" panose="02010600030101010101" pitchFamily="2" charset="-122"/>
                <a:sym typeface="+mn-ea"/>
              </a:rPr>
              <a:t> </a:t>
            </a:r>
            <a:r>
              <a:rPr lang="en-US" sz="2400" u="dash" dirty="0">
                <a:solidFill>
                  <a:srgbClr val="FF0000"/>
                </a:solidFill>
                <a:latin typeface="Times New Roman" panose="02020603050405020304" charset="0"/>
                <a:ea typeface="宋体" panose="02010600030101010101" pitchFamily="2" charset="-122"/>
                <a:sym typeface="+mn-ea"/>
              </a:rPr>
              <a:t>As cool as it may be to receive a postcard written in Chinese,</a:t>
            </a:r>
            <a:r>
              <a:rPr lang="en-US" sz="2400" u="dash" dirty="0">
                <a:latin typeface="Times New Roman" panose="02020603050405020304" charset="0"/>
                <a:ea typeface="宋体" panose="02010600030101010101" pitchFamily="2" charset="-122"/>
                <a:sym typeface="+mn-ea"/>
              </a:rPr>
              <a:t> </a:t>
            </a:r>
            <a:r>
              <a:rPr lang="en-US" sz="2400" u="dash" dirty="0">
                <a:solidFill>
                  <a:schemeClr val="tx1"/>
                </a:solidFill>
                <a:uFillTx/>
                <a:latin typeface="Times New Roman" panose="02020603050405020304" charset="0"/>
                <a:ea typeface="宋体" panose="02010600030101010101" pitchFamily="2" charset="-122"/>
                <a:sym typeface="+mn-ea"/>
              </a:rPr>
              <a:t>the concept doesn’t work if one doesn’t understand it.</a:t>
            </a:r>
            <a:r>
              <a:rPr lang="en-US" sz="2400" dirty="0">
                <a:latin typeface="Times New Roman" panose="02020603050405020304" charset="0"/>
                <a:ea typeface="宋体" panose="02010600030101010101" pitchFamily="2" charset="-122"/>
                <a:sym typeface="+mn-ea"/>
              </a:rPr>
              <a:t> 34.F. </a:t>
            </a:r>
            <a:r>
              <a:rPr lang="en-US" sz="2400" u="sng" dirty="0">
                <a:uFillTx/>
                <a:latin typeface="Times New Roman" panose="02020603050405020304" charset="0"/>
                <a:ea typeface="宋体" panose="02010600030101010101" pitchFamily="2" charset="-122"/>
                <a:sym typeface="+mn-ea"/>
              </a:rPr>
              <a:t>Similarly, if you speak only Chinese, receiving a card in Swedish takes part of the fun away.</a:t>
            </a:r>
            <a:r>
              <a:rPr lang="en-US" sz="2400" dirty="0">
                <a:latin typeface="Times New Roman" panose="02020603050405020304" charset="0"/>
                <a:ea typeface="宋体" panose="02010600030101010101" pitchFamily="2" charset="-122"/>
                <a:sym typeface="+mn-ea"/>
              </a:rPr>
              <a:t> </a:t>
            </a:r>
            <a:r>
              <a:rPr lang="en-US" sz="2800" u="sng" dirty="0">
                <a:solidFill>
                  <a:srgbClr val="0070C0"/>
                </a:solidFill>
                <a:uFillTx/>
                <a:latin typeface="Times New Roman" panose="02020603050405020304" charset="0"/>
                <a:ea typeface="宋体" panose="02010600030101010101" pitchFamily="2" charset="-122"/>
                <a:sym typeface="+mn-ea"/>
              </a:rPr>
              <a:t>So a common language is required and in post-crossing that’s English since it’s widely spoken. </a:t>
            </a:r>
            <a:endParaRPr lang="en-US" altLang="en-US" sz="2800" u="sng" dirty="0">
              <a:solidFill>
                <a:srgbClr val="0070C0"/>
              </a:solidFill>
              <a:uFillTx/>
              <a:latin typeface="Times New Roman" panose="02020603050405020304" charset="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配套训练一</a:t>
            </a:r>
            <a:endParaRPr lang="zh-CN" altLang="zh-CN" sz="2400" b="1">
              <a:latin typeface="宋体" panose="02010600030101010101" pitchFamily="2" charset="-122"/>
              <a:ea typeface="宋体" panose="02010600030101010101" pitchFamily="2" charset="-122"/>
            </a:endParaRPr>
          </a:p>
        </p:txBody>
      </p:sp>
      <p:sp>
        <p:nvSpPr>
          <p:cNvPr id="4" name="文本框 3"/>
          <p:cNvSpPr txBox="1"/>
          <p:nvPr/>
        </p:nvSpPr>
        <p:spPr>
          <a:xfrm>
            <a:off x="197485" y="521970"/>
            <a:ext cx="11797030" cy="6739255"/>
          </a:xfrm>
          <a:prstGeom prst="rect">
            <a:avLst/>
          </a:prstGeom>
          <a:noFill/>
        </p:spPr>
        <p:txBody>
          <a:bodyPr wrap="square" rtlCol="0">
            <a:spAutoFit/>
          </a:bodyPr>
          <a:p>
            <a:pPr algn="ctr"/>
            <a:r>
              <a:rPr lang="zh-CN" altLang="en-US" sz="2400">
                <a:ln>
                  <a:noFill/>
                </a:ln>
                <a:latin typeface="宋体" panose="02010600030101010101" pitchFamily="2" charset="-122"/>
                <a:ea typeface="宋体" panose="02010600030101010101" pitchFamily="2" charset="-122"/>
                <a:cs typeface="宋体" panose="02010600030101010101" pitchFamily="2" charset="-122"/>
              </a:rPr>
              <a:t>（2021年1月浙江省高考英语七选五任务型阅读）</a:t>
            </a:r>
            <a:endParaRPr lang="zh-CN" altLang="en-US" sz="2400">
              <a:ln>
                <a:noFill/>
              </a:ln>
              <a:latin typeface="宋体" panose="02010600030101010101" pitchFamily="2" charset="-122"/>
              <a:ea typeface="宋体" panose="02010600030101010101" pitchFamily="2" charset="-122"/>
              <a:cs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zh-CN" altLang="en-US" sz="2400">
                <a:ln>
                  <a:noFill/>
                </a:ln>
                <a:latin typeface="Times New Roman" panose="02020603050405020304" charset="0"/>
                <a:cs typeface="Times New Roman" panose="02020603050405020304" charset="0"/>
              </a:rPr>
              <a:t> </a:t>
            </a:r>
            <a:r>
              <a:rPr lang="en-US" sz="2400" dirty="0">
                <a:ln>
                  <a:noFill/>
                </a:ln>
                <a:latin typeface="Times New Roman" panose="02020603050405020304" charset="0"/>
                <a:ea typeface="宋体" panose="02010600030101010101" pitchFamily="2" charset="-122"/>
              </a:rPr>
              <a:t>You run into the grocery store to pick up one bottle of water. You get what you need, head to the front, and choose the line that looks fastest.</a:t>
            </a:r>
            <a:endParaRPr lang="en-US" sz="2400" dirty="0">
              <a:ln>
                <a:noFill/>
              </a:ln>
              <a:latin typeface="Times New Roman" panose="02020603050405020304" charset="0"/>
              <a:ea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en-US" sz="2400" dirty="0">
                <a:ln>
                  <a:noFill/>
                </a:ln>
                <a:latin typeface="Times New Roman" panose="02020603050405020304" charset="0"/>
                <a:ea typeface="宋体" panose="02010600030101010101" pitchFamily="2" charset="-122"/>
              </a:rPr>
              <a:t>You chose wrong. People who you swear got in other lines long after you are already checked out and off to the parking lot. </a:t>
            </a:r>
            <a:r>
              <a:rPr lang="en-US" sz="2400" u="sng" dirty="0">
                <a:ln>
                  <a:noFill/>
                </a:ln>
                <a:solidFill>
                  <a:schemeClr val="tx1"/>
                </a:solidFill>
                <a:uFillTx/>
                <a:latin typeface="Times New Roman" panose="02020603050405020304" charset="0"/>
                <a:ea typeface="宋体" panose="02010600030101010101" pitchFamily="2" charset="-122"/>
              </a:rPr>
              <a:t>  31   __</a:t>
            </a:r>
            <a:endParaRPr lang="en-US" sz="2400" u="sng" dirty="0">
              <a:ln>
                <a:noFill/>
              </a:ln>
              <a:solidFill>
                <a:schemeClr val="tx1"/>
              </a:solidFill>
              <a:uFillTx/>
              <a:latin typeface="Times New Roman" panose="02020603050405020304" charset="0"/>
              <a:ea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en-US" sz="2400" dirty="0">
                <a:ln>
                  <a:noFill/>
                </a:ln>
                <a:latin typeface="Times New Roman" panose="02020603050405020304" charset="0"/>
                <a:ea typeface="宋体" panose="02010600030101010101" pitchFamily="2" charset="-122"/>
              </a:rPr>
              <a:t>  It turns out, it’s just math working against you; chances are, the other line really is faster.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Grocery stores try to have enough employees at checkout to get all their customers through with minimum delay. </a:t>
            </a:r>
            <a:r>
              <a:rPr lang="en-US" sz="2400" u="sng" dirty="0">
                <a:ln>
                  <a:noFill/>
                </a:ln>
                <a:solidFill>
                  <a:schemeClr val="tx1"/>
                </a:solidFill>
                <a:uFillTx/>
                <a:latin typeface="Times New Roman" panose="02020603050405020304" charset="0"/>
                <a:ea typeface="宋体" panose="02010600030101010101" pitchFamily="2" charset="-122"/>
              </a:rPr>
              <a:t>___32_____</a:t>
            </a:r>
            <a:r>
              <a:rPr lang="en-US" sz="2400" dirty="0">
                <a:ln>
                  <a:noFill/>
                </a:ln>
                <a:latin typeface="Times New Roman" panose="02020603050405020304" charset="0"/>
                <a:ea typeface="宋体" panose="02010600030101010101" pitchFamily="2" charset="-122"/>
              </a:rPr>
              <a:t>Any small interruption—a price check, a chatty customer—can have downstream effects, holding up an entire line.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If there are three lines in the store, delays will happen randomly at different registers. Think about the probability:</a:t>
            </a:r>
            <a:r>
              <a:rPr lang="en-US" sz="2400" u="sng" dirty="0">
                <a:ln>
                  <a:noFill/>
                </a:ln>
                <a:solidFill>
                  <a:schemeClr val="tx1"/>
                </a:solidFill>
                <a:uFillTx/>
                <a:latin typeface="Times New Roman" panose="02020603050405020304" charset="0"/>
                <a:ea typeface="宋体" panose="02010600030101010101" pitchFamily="2" charset="-122"/>
              </a:rPr>
              <a:t>   33   </a:t>
            </a:r>
            <a:r>
              <a:rPr lang="en-US" sz="2400" dirty="0">
                <a:ln>
                  <a:noFill/>
                </a:ln>
                <a:latin typeface="Times New Roman" panose="02020603050405020304" charset="0"/>
                <a:ea typeface="宋体" panose="02010600030101010101" pitchFamily="2" charset="-122"/>
              </a:rPr>
              <a:t>So it’s not just in your mind: Another line probably is moving faster.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Researchers have a good way to deal with this problem. Make all customers stand in one long, snaking line—called a serpentine line—and serve each person at the front with the next available register. </a:t>
            </a:r>
            <a:r>
              <a:rPr lang="en-US" sz="2400" u="sng" dirty="0">
                <a:ln>
                  <a:noFill/>
                </a:ln>
                <a:solidFill>
                  <a:schemeClr val="tx1"/>
                </a:solidFill>
                <a:uFillTx/>
                <a:latin typeface="Times New Roman" panose="02020603050405020304" charset="0"/>
                <a:ea typeface="宋体" panose="02010600030101010101" pitchFamily="2" charset="-122"/>
              </a:rPr>
              <a:t>  34   </a:t>
            </a:r>
            <a:r>
              <a:rPr lang="en-US" sz="2400" dirty="0">
                <a:ln>
                  <a:noFill/>
                </a:ln>
                <a:latin typeface="Times New Roman" panose="02020603050405020304" charset="0"/>
                <a:ea typeface="宋体" panose="02010600030101010101" pitchFamily="2" charset="-122"/>
              </a:rPr>
              <a:t>This is what they do at most banks and fast-food restaurants. With a serpentine line, a long delay at one register won’t unfairly punish the people who lined up behind it. Instead, it will slow down everyone a little bit but speed up checkout overall.</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a:t>
            </a:r>
            <a:endParaRPr lang="en-US" sz="2400"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配套训练一</a:t>
            </a:r>
            <a:endParaRPr lang="zh-CN" altLang="zh-CN" sz="2400" b="1">
              <a:latin typeface="宋体" panose="02010600030101010101" pitchFamily="2" charset="-122"/>
              <a:ea typeface="宋体" panose="02010600030101010101" pitchFamily="2" charset="-122"/>
            </a:endParaRPr>
          </a:p>
        </p:txBody>
      </p:sp>
      <p:sp>
        <p:nvSpPr>
          <p:cNvPr id="4" name="文本框 3"/>
          <p:cNvSpPr txBox="1"/>
          <p:nvPr/>
        </p:nvSpPr>
        <p:spPr>
          <a:xfrm>
            <a:off x="293370" y="884555"/>
            <a:ext cx="11631295" cy="4154170"/>
          </a:xfrm>
          <a:prstGeom prst="rect">
            <a:avLst/>
          </a:prstGeom>
          <a:noFill/>
        </p:spPr>
        <p:txBody>
          <a:bodyPr wrap="square" rtlCol="0">
            <a:spAutoFit/>
          </a:bodyPr>
          <a:p>
            <a:r>
              <a:rPr lang="en-US" sz="2400" u="sng" dirty="0">
                <a:ln>
                  <a:noFill/>
                </a:ln>
                <a:solidFill>
                  <a:schemeClr val="tx1"/>
                </a:solidFill>
                <a:uFillTx/>
                <a:latin typeface="Times New Roman" panose="02020603050405020304" charset="0"/>
                <a:ea typeface="宋体" panose="02010600030101010101" pitchFamily="2" charset="-122"/>
                <a:sym typeface="+mn-ea"/>
              </a:rPr>
              <a:t>       35        </a:t>
            </a:r>
            <a:r>
              <a:rPr lang="en-US" sz="2400" dirty="0">
                <a:ln>
                  <a:noFill/>
                </a:ln>
                <a:latin typeface="Times New Roman" panose="02020603050405020304" charset="0"/>
                <a:ea typeface="宋体" panose="02010600030101010101" pitchFamily="2" charset="-122"/>
                <a:sym typeface="+mn-ea"/>
              </a:rPr>
              <a:t>It takes many registers to keep one line moving quickly, and some stores can’t afford the space or manpower. So wherever your next wait may be: Good luck.</a:t>
            </a:r>
            <a:endParaRPr lang="en-US" sz="2400" dirty="0">
              <a:ln>
                <a:noFill/>
              </a:ln>
              <a:latin typeface="Times New Roman" panose="02020603050405020304" charset="0"/>
              <a:ea typeface="宋体" panose="02010600030101010101" pitchFamily="2" charset="-122"/>
              <a:sym typeface="+mn-ea"/>
            </a:endParaRPr>
          </a:p>
          <a:p>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A. Why does this always seem to happen to you?</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B. So why don’t most places encourage serpentine lines?</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C. Some of them may have stood in a queue for almost an hour.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D. The chances of your line being the fastest are only one in three.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E. How high is the probability that you are in the fastest waiting line?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F. With three registers, this method is much faster than the traditional approach.</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G. But sometimes, as on a Sunday afternoon, the system gets particularly busy.</a:t>
            </a:r>
            <a:endParaRPr lang="en-US" sz="2400" dirty="0">
              <a:ln>
                <a:noFill/>
              </a:ln>
              <a:latin typeface="Times New Roman" panose="02020603050405020304" charset="0"/>
              <a:ea typeface="宋体" panose="02010600030101010101" pitchFamily="2" charset="-122"/>
            </a:endParaRPr>
          </a:p>
          <a:p>
            <a:endParaRPr lang="en-US" altLang="en-US" sz="2400"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配套训练一</a:t>
            </a:r>
            <a:r>
              <a:rPr lang="en-US" altLang="zh-CN" sz="2400" b="1">
                <a:latin typeface="宋体" panose="02010600030101010101" pitchFamily="2" charset="-122"/>
                <a:ea typeface="宋体" panose="02010600030101010101" pitchFamily="2" charset="-122"/>
              </a:rPr>
              <a:t>   </a:t>
            </a:r>
            <a:r>
              <a:rPr lang="zh-CN" altLang="en-US" sz="2400" b="1">
                <a:latin typeface="宋体" panose="02010600030101010101" pitchFamily="2" charset="-122"/>
                <a:ea typeface="宋体" panose="02010600030101010101" pitchFamily="2" charset="-122"/>
              </a:rPr>
              <a:t>答案</a:t>
            </a:r>
            <a:endParaRPr lang="zh-CN" altLang="en-US" sz="2400" b="1">
              <a:latin typeface="宋体" panose="02010600030101010101" pitchFamily="2" charset="-122"/>
              <a:ea typeface="宋体" panose="02010600030101010101" pitchFamily="2" charset="-122"/>
            </a:endParaRPr>
          </a:p>
        </p:txBody>
      </p:sp>
      <p:sp>
        <p:nvSpPr>
          <p:cNvPr id="4" name="文本框 3"/>
          <p:cNvSpPr txBox="1"/>
          <p:nvPr/>
        </p:nvSpPr>
        <p:spPr>
          <a:xfrm>
            <a:off x="218440" y="577850"/>
            <a:ext cx="11797030" cy="6739255"/>
          </a:xfrm>
          <a:prstGeom prst="rect">
            <a:avLst/>
          </a:prstGeom>
          <a:noFill/>
        </p:spPr>
        <p:txBody>
          <a:bodyPr wrap="square" rtlCol="0">
            <a:spAutoFit/>
          </a:bodyPr>
          <a:p>
            <a:pPr algn="ctr"/>
            <a:r>
              <a:rPr lang="zh-CN" altLang="en-US" sz="2400">
                <a:ln>
                  <a:noFill/>
                </a:ln>
                <a:latin typeface="宋体" panose="02010600030101010101" pitchFamily="2" charset="-122"/>
                <a:ea typeface="宋体" panose="02010600030101010101" pitchFamily="2" charset="-122"/>
                <a:cs typeface="宋体" panose="02010600030101010101" pitchFamily="2" charset="-122"/>
              </a:rPr>
              <a:t>（2021年1月浙江省高考英语七选五任务型阅读）</a:t>
            </a:r>
            <a:endParaRPr lang="zh-CN" altLang="en-US" sz="2400">
              <a:ln>
                <a:noFill/>
              </a:ln>
              <a:latin typeface="宋体" panose="02010600030101010101" pitchFamily="2" charset="-122"/>
              <a:ea typeface="宋体" panose="02010600030101010101" pitchFamily="2" charset="-122"/>
              <a:cs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zh-CN" altLang="en-US" sz="2400">
                <a:ln>
                  <a:noFill/>
                </a:ln>
                <a:latin typeface="Times New Roman" panose="02020603050405020304" charset="0"/>
                <a:cs typeface="Times New Roman" panose="02020603050405020304" charset="0"/>
              </a:rPr>
              <a:t> </a:t>
            </a:r>
            <a:r>
              <a:rPr lang="en-US" sz="2400" dirty="0">
                <a:ln>
                  <a:noFill/>
                </a:ln>
                <a:solidFill>
                  <a:srgbClr val="0070C0"/>
                </a:solidFill>
                <a:latin typeface="Times New Roman" panose="02020603050405020304" charset="0"/>
                <a:ea typeface="宋体" panose="02010600030101010101" pitchFamily="2" charset="-122"/>
              </a:rPr>
              <a:t>You run into the grocery store to pick up one bottle of water. You get what you need, head to the front, and choose the line that looks fastest.</a:t>
            </a:r>
            <a:endParaRPr lang="en-US" sz="2400" dirty="0">
              <a:ln>
                <a:noFill/>
              </a:ln>
              <a:solidFill>
                <a:srgbClr val="0070C0"/>
              </a:solidFill>
              <a:latin typeface="Times New Roman" panose="02020603050405020304" charset="0"/>
              <a:ea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en-US" sz="2400" dirty="0">
                <a:ln>
                  <a:noFill/>
                </a:ln>
                <a:latin typeface="Times New Roman" panose="02020603050405020304" charset="0"/>
                <a:ea typeface="宋体" panose="02010600030101010101" pitchFamily="2" charset="-122"/>
              </a:rPr>
              <a:t>You chose wrong. People who you swear got in other lines long after you are already checked out and off to the parking lot. 31.</a:t>
            </a:r>
            <a:r>
              <a:rPr lang="en-US" sz="2400" u="dash" dirty="0">
                <a:ln>
                  <a:noFill/>
                </a:ln>
                <a:solidFill>
                  <a:srgbClr val="0070C0"/>
                </a:solidFill>
                <a:uFillTx/>
                <a:latin typeface="Times New Roman" panose="02020603050405020304" charset="0"/>
                <a:ea typeface="宋体" panose="02010600030101010101" pitchFamily="2" charset="-122"/>
                <a:sym typeface="+mn-ea"/>
              </a:rPr>
              <a:t>A. Why does this always seem to happen to you?</a:t>
            </a:r>
            <a:endParaRPr lang="en-US" sz="2400" u="dash" dirty="0">
              <a:ln>
                <a:noFill/>
              </a:ln>
              <a:solidFill>
                <a:srgbClr val="0070C0"/>
              </a:solidFill>
              <a:uFillTx/>
              <a:latin typeface="Times New Roman" panose="02020603050405020304" charset="0"/>
              <a:ea typeface="宋体" panose="02010600030101010101" pitchFamily="2" charset="-122"/>
            </a:endParaRPr>
          </a:p>
          <a:p>
            <a:pPr indent="609600" fontAlgn="auto">
              <a:extLst>
                <a:ext uri="{35155182-B16C-46BC-9424-99874614C6A1}">
                  <wpsdc:indentchars xmlns:wpsdc="http://www.wps.cn/officeDocument/2017/drawingmlCustomData" val="200" checksum="4158780845"/>
                </a:ext>
              </a:extLst>
            </a:pPr>
            <a:r>
              <a:rPr lang="en-US" sz="2400" dirty="0">
                <a:ln>
                  <a:noFill/>
                </a:ln>
                <a:latin typeface="Times New Roman" panose="02020603050405020304" charset="0"/>
                <a:ea typeface="宋体" panose="02010600030101010101" pitchFamily="2" charset="-122"/>
              </a:rPr>
              <a:t>  </a:t>
            </a:r>
            <a:r>
              <a:rPr lang="en-US" sz="2400" dirty="0">
                <a:ln>
                  <a:noFill/>
                </a:ln>
                <a:solidFill>
                  <a:srgbClr val="0070C0"/>
                </a:solidFill>
                <a:latin typeface="Times New Roman" panose="02020603050405020304" charset="0"/>
                <a:ea typeface="宋体" panose="02010600030101010101" pitchFamily="2" charset="-122"/>
              </a:rPr>
              <a:t>It turns out, it’s just math working against you; chances are, the other line really is faster.</a:t>
            </a:r>
            <a:endParaRPr lang="en-US" sz="2400" dirty="0">
              <a:ln>
                <a:noFill/>
              </a:ln>
              <a:solidFill>
                <a:srgbClr val="0070C0"/>
              </a:solidFill>
              <a:latin typeface="Times New Roman" panose="02020603050405020304" charset="0"/>
              <a:ea typeface="宋体" panose="02010600030101010101" pitchFamily="2" charset="-122"/>
            </a:endParaRPr>
          </a:p>
          <a:p>
            <a:r>
              <a:rPr lang="en-US" sz="2400" dirty="0">
                <a:ln>
                  <a:noFill/>
                </a:ln>
                <a:solidFill>
                  <a:srgbClr val="FF0000"/>
                </a:solidFill>
                <a:latin typeface="Times New Roman" panose="02020603050405020304" charset="0"/>
                <a:ea typeface="宋体" panose="02010600030101010101" pitchFamily="2" charset="-122"/>
              </a:rPr>
              <a:t>Grocery stores try to have enough employees at checkout to get all their customers through with minimum delay.</a:t>
            </a:r>
            <a:r>
              <a:rPr lang="en-US" sz="2400" dirty="0">
                <a:ln>
                  <a:noFill/>
                </a:ln>
                <a:latin typeface="Times New Roman" panose="02020603050405020304" charset="0"/>
                <a:ea typeface="宋体" panose="02010600030101010101" pitchFamily="2" charset="-122"/>
              </a:rPr>
              <a:t> </a:t>
            </a:r>
            <a:r>
              <a:rPr lang="en-US" sz="2400" u="sng" dirty="0">
                <a:ln>
                  <a:noFill/>
                </a:ln>
                <a:solidFill>
                  <a:schemeClr val="tx1"/>
                </a:solidFill>
                <a:uFillTx/>
                <a:latin typeface="Times New Roman" panose="02020603050405020304" charset="0"/>
                <a:ea typeface="宋体" panose="02010600030101010101" pitchFamily="2" charset="-122"/>
              </a:rPr>
              <a:t>32.</a:t>
            </a:r>
            <a:r>
              <a:rPr lang="en-US" sz="2400" u="sng" dirty="0">
                <a:ln>
                  <a:noFill/>
                </a:ln>
                <a:solidFill>
                  <a:schemeClr val="tx1"/>
                </a:solidFill>
                <a:uFillTx/>
                <a:latin typeface="Times New Roman" panose="02020603050405020304" charset="0"/>
                <a:ea typeface="宋体" panose="02010600030101010101" pitchFamily="2" charset="-122"/>
                <a:sym typeface="+mn-ea"/>
              </a:rPr>
              <a:t>G. But sometimes, as on a Sunday afternoon, the system gets particularly busy.</a:t>
            </a:r>
            <a:r>
              <a:rPr lang="en-US" sz="2400" dirty="0">
                <a:ln>
                  <a:noFill/>
                </a:ln>
                <a:latin typeface="Times New Roman" panose="02020603050405020304" charset="0"/>
                <a:ea typeface="宋体" panose="02010600030101010101" pitchFamily="2" charset="-122"/>
              </a:rPr>
              <a:t>Any small interruption—a price check, a chatty customer—can have downstream effects, holding up an entire line.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a:t>
            </a:r>
            <a:r>
              <a:rPr lang="en-US" sz="2400" dirty="0">
                <a:ln>
                  <a:noFill/>
                </a:ln>
                <a:solidFill>
                  <a:srgbClr val="0070C0"/>
                </a:solidFill>
                <a:latin typeface="Times New Roman" panose="02020603050405020304" charset="0"/>
                <a:ea typeface="宋体" panose="02010600030101010101" pitchFamily="2" charset="-122"/>
              </a:rPr>
              <a:t>If there are three lines in the store, delays will happen randomly at different registers. Think about the probability: </a:t>
            </a:r>
            <a:r>
              <a:rPr lang="en-US" sz="2400" u="sng" dirty="0">
                <a:ln>
                  <a:noFill/>
                </a:ln>
                <a:solidFill>
                  <a:srgbClr val="0070C0"/>
                </a:solidFill>
                <a:latin typeface="Times New Roman" panose="02020603050405020304" charset="0"/>
                <a:ea typeface="宋体" panose="02010600030101010101" pitchFamily="2" charset="-122"/>
              </a:rPr>
              <a:t>33.</a:t>
            </a:r>
            <a:r>
              <a:rPr lang="en-US" sz="2400" u="sng" dirty="0">
                <a:ln>
                  <a:noFill/>
                </a:ln>
                <a:solidFill>
                  <a:srgbClr val="0070C0"/>
                </a:solidFill>
                <a:uFillTx/>
                <a:latin typeface="Times New Roman" panose="02020603050405020304" charset="0"/>
                <a:ea typeface="宋体" panose="02010600030101010101" pitchFamily="2" charset="-122"/>
                <a:sym typeface="+mn-ea"/>
              </a:rPr>
              <a:t>D. The chances of your line being the fastest are only one in three.</a:t>
            </a:r>
            <a:r>
              <a:rPr lang="en-US" sz="2400" dirty="0">
                <a:ln>
                  <a:noFill/>
                </a:ln>
                <a:latin typeface="Times New Roman" panose="02020603050405020304" charset="0"/>
                <a:ea typeface="宋体" panose="02010600030101010101" pitchFamily="2" charset="-122"/>
              </a:rPr>
              <a:t>So it’s not just in your mind: Another line probably is moving faster.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a:t>
            </a:r>
            <a:r>
              <a:rPr lang="en-US" sz="2400" dirty="0">
                <a:ln>
                  <a:noFill/>
                </a:ln>
                <a:solidFill>
                  <a:srgbClr val="FF0000"/>
                </a:solidFill>
                <a:latin typeface="Times New Roman" panose="02020603050405020304" charset="0"/>
                <a:ea typeface="宋体" panose="02010600030101010101" pitchFamily="2" charset="-122"/>
              </a:rPr>
              <a:t> Researchers have a good way to deal with this problem. </a:t>
            </a:r>
            <a:r>
              <a:rPr lang="en-US" sz="2400" dirty="0">
                <a:ln>
                  <a:noFill/>
                </a:ln>
                <a:solidFill>
                  <a:srgbClr val="0070C0"/>
                </a:solidFill>
                <a:latin typeface="Times New Roman" panose="02020603050405020304" charset="0"/>
                <a:ea typeface="宋体" panose="02010600030101010101" pitchFamily="2" charset="-122"/>
              </a:rPr>
              <a:t>Make all customers stand in one long, snaking line—called a serpentine line—and serve each person at the front with the next available register.</a:t>
            </a:r>
            <a:r>
              <a:rPr lang="en-US" sz="2400" u="sng" dirty="0">
                <a:ln>
                  <a:noFill/>
                </a:ln>
                <a:solidFill>
                  <a:srgbClr val="FF0000"/>
                </a:solidFill>
                <a:latin typeface="Times New Roman" panose="02020603050405020304" charset="0"/>
                <a:ea typeface="宋体" panose="02010600030101010101" pitchFamily="2" charset="-122"/>
              </a:rPr>
              <a:t>34.</a:t>
            </a:r>
            <a:r>
              <a:rPr lang="en-US" sz="2400" u="sng" dirty="0">
                <a:ln>
                  <a:noFill/>
                </a:ln>
                <a:solidFill>
                  <a:srgbClr val="FF0000"/>
                </a:solidFill>
                <a:latin typeface="Times New Roman" panose="02020603050405020304" charset="0"/>
                <a:ea typeface="宋体" panose="02010600030101010101" pitchFamily="2" charset="-122"/>
                <a:sym typeface="+mn-ea"/>
              </a:rPr>
              <a:t>F. With three registers, this method is much faster than the traditional approach.</a:t>
            </a:r>
            <a:endParaRPr lang="en-US" sz="2400" u="sng" dirty="0">
              <a:ln>
                <a:noFill/>
              </a:ln>
              <a:solidFill>
                <a:srgbClr val="FF0000"/>
              </a:solidFill>
              <a:latin typeface="Times New Roman" panose="02020603050405020304" charset="0"/>
              <a:ea typeface="宋体" panose="02010600030101010101" pitchFamily="2" charset="-122"/>
            </a:endParaRPr>
          </a:p>
          <a:p>
            <a:endParaRPr lang="en-US" sz="2400"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配套训练一</a:t>
            </a:r>
            <a:r>
              <a:rPr lang="en-US" altLang="zh-CN" sz="2400" b="1">
                <a:latin typeface="宋体" panose="02010600030101010101" pitchFamily="2" charset="-122"/>
                <a:ea typeface="宋体" panose="02010600030101010101" pitchFamily="2" charset="-122"/>
              </a:rPr>
              <a:t>  </a:t>
            </a:r>
            <a:r>
              <a:rPr lang="zh-CN" altLang="en-US" sz="2400" b="1">
                <a:latin typeface="宋体" panose="02010600030101010101" pitchFamily="2" charset="-122"/>
                <a:ea typeface="宋体" panose="02010600030101010101" pitchFamily="2" charset="-122"/>
              </a:rPr>
              <a:t>答案</a:t>
            </a:r>
            <a:endParaRPr lang="zh-CN" altLang="en-US" sz="2400" b="1">
              <a:latin typeface="宋体" panose="02010600030101010101" pitchFamily="2" charset="-122"/>
              <a:ea typeface="宋体" panose="02010600030101010101" pitchFamily="2" charset="-122"/>
            </a:endParaRPr>
          </a:p>
        </p:txBody>
      </p:sp>
      <p:sp>
        <p:nvSpPr>
          <p:cNvPr id="4" name="文本框 3"/>
          <p:cNvSpPr txBox="1"/>
          <p:nvPr/>
        </p:nvSpPr>
        <p:spPr>
          <a:xfrm>
            <a:off x="293370" y="884555"/>
            <a:ext cx="11631295" cy="5631180"/>
          </a:xfrm>
          <a:prstGeom prst="rect">
            <a:avLst/>
          </a:prstGeom>
          <a:noFill/>
        </p:spPr>
        <p:txBody>
          <a:bodyPr wrap="square" rtlCol="0">
            <a:spAutoFit/>
          </a:bodyPr>
          <a:p>
            <a:r>
              <a:rPr lang="en-US" sz="2400" dirty="0">
                <a:ln>
                  <a:noFill/>
                </a:ln>
                <a:latin typeface="Times New Roman" panose="02020603050405020304" charset="0"/>
                <a:ea typeface="宋体" panose="02010600030101010101" pitchFamily="2" charset="-122"/>
                <a:sym typeface="+mn-ea"/>
              </a:rPr>
              <a:t>        </a:t>
            </a:r>
            <a:r>
              <a:rPr lang="en-US" sz="2400" dirty="0">
                <a:ln>
                  <a:noFill/>
                </a:ln>
                <a:solidFill>
                  <a:srgbClr val="0070C0"/>
                </a:solidFill>
                <a:latin typeface="Times New Roman" panose="02020603050405020304" charset="0"/>
                <a:ea typeface="宋体" panose="02010600030101010101" pitchFamily="2" charset="-122"/>
                <a:sym typeface="+mn-ea"/>
              </a:rPr>
              <a:t>This is what they do at most banks and fast-food restaurants.</a:t>
            </a:r>
            <a:r>
              <a:rPr lang="en-US" sz="2400" dirty="0">
                <a:ln>
                  <a:noFill/>
                </a:ln>
                <a:latin typeface="Times New Roman" panose="02020603050405020304" charset="0"/>
                <a:ea typeface="宋体" panose="02010600030101010101" pitchFamily="2" charset="-122"/>
                <a:sym typeface="+mn-ea"/>
              </a:rPr>
              <a:t> </a:t>
            </a:r>
            <a:r>
              <a:rPr lang="en-US" sz="2400" dirty="0">
                <a:ln>
                  <a:noFill/>
                </a:ln>
                <a:solidFill>
                  <a:srgbClr val="FF0000"/>
                </a:solidFill>
                <a:latin typeface="Times New Roman" panose="02020603050405020304" charset="0"/>
                <a:ea typeface="宋体" panose="02010600030101010101" pitchFamily="2" charset="-122"/>
                <a:sym typeface="+mn-ea"/>
              </a:rPr>
              <a:t>With a serpentine line, a long delay at one register won’t unfairly punish the people who lined up behind it. </a:t>
            </a:r>
            <a:r>
              <a:rPr lang="en-US" sz="2400" dirty="0">
                <a:ln>
                  <a:noFill/>
                </a:ln>
                <a:latin typeface="Times New Roman" panose="02020603050405020304" charset="0"/>
                <a:ea typeface="宋体" panose="02010600030101010101" pitchFamily="2" charset="-122"/>
                <a:sym typeface="+mn-ea"/>
              </a:rPr>
              <a:t>Instead, it will slow down everyone a little bit </a:t>
            </a:r>
            <a:r>
              <a:rPr lang="en-US" sz="2400" dirty="0">
                <a:ln>
                  <a:noFill/>
                </a:ln>
                <a:solidFill>
                  <a:srgbClr val="FF0000"/>
                </a:solidFill>
                <a:latin typeface="Times New Roman" panose="02020603050405020304" charset="0"/>
                <a:ea typeface="宋体" panose="02010600030101010101" pitchFamily="2" charset="-122"/>
                <a:sym typeface="+mn-ea"/>
              </a:rPr>
              <a:t>but speed up checkout overall</a:t>
            </a:r>
            <a:r>
              <a:rPr lang="en-US" sz="2400" dirty="0">
                <a:ln>
                  <a:noFill/>
                </a:ln>
                <a:latin typeface="Times New Roman" panose="02020603050405020304" charset="0"/>
                <a:ea typeface="宋体" panose="02010600030101010101" pitchFamily="2" charset="-122"/>
                <a:sym typeface="+mn-ea"/>
              </a:rPr>
              <a:t>.</a:t>
            </a:r>
            <a:endParaRPr lang="en-US" sz="2400" u="sng" dirty="0">
              <a:ln>
                <a:noFill/>
              </a:ln>
              <a:solidFill>
                <a:schemeClr val="tx1"/>
              </a:solidFill>
              <a:uFillTx/>
              <a:latin typeface="Times New Roman" panose="02020603050405020304" charset="0"/>
              <a:ea typeface="宋体" panose="02010600030101010101" pitchFamily="2" charset="-122"/>
              <a:sym typeface="+mn-ea"/>
            </a:endParaRPr>
          </a:p>
          <a:p>
            <a:r>
              <a:rPr lang="en-US" sz="2400" u="sng" dirty="0">
                <a:ln>
                  <a:noFill/>
                </a:ln>
                <a:latin typeface="Times New Roman" panose="02020603050405020304" charset="0"/>
                <a:ea typeface="宋体" panose="02010600030101010101" pitchFamily="2" charset="-122"/>
                <a:sym typeface="+mn-ea"/>
              </a:rPr>
              <a:t>         B. So why don’t most places encourage serpentine lines?</a:t>
            </a:r>
            <a:r>
              <a:rPr lang="en-US" sz="2400" dirty="0">
                <a:ln>
                  <a:noFill/>
                </a:ln>
                <a:latin typeface="Times New Roman" panose="02020603050405020304" charset="0"/>
                <a:ea typeface="宋体" panose="02010600030101010101" pitchFamily="2" charset="-122"/>
                <a:sym typeface="+mn-ea"/>
              </a:rPr>
              <a:t>It takes many registers to keep one line moving quickly, and some stores can’t afford the space or manpower. So wherever your next wait may be: Good luck.</a:t>
            </a:r>
            <a:endParaRPr lang="en-US" sz="2400" dirty="0">
              <a:ln>
                <a:noFill/>
              </a:ln>
              <a:latin typeface="Times New Roman" panose="02020603050405020304" charset="0"/>
              <a:ea typeface="宋体" panose="02010600030101010101" pitchFamily="2" charset="-122"/>
              <a:sym typeface="+mn-ea"/>
            </a:endParaRPr>
          </a:p>
          <a:p>
            <a:endParaRPr lang="en-US" sz="2400" dirty="0">
              <a:ln>
                <a:noFill/>
              </a:ln>
              <a:latin typeface="Times New Roman" panose="02020603050405020304" charset="0"/>
              <a:ea typeface="宋体" panose="02010600030101010101" pitchFamily="2" charset="-122"/>
            </a:endParaRPr>
          </a:p>
          <a:p>
            <a:r>
              <a:rPr lang="en-US" sz="2400" u="dash" dirty="0">
                <a:ln>
                  <a:noFill/>
                </a:ln>
                <a:solidFill>
                  <a:srgbClr val="0070C0"/>
                </a:solidFill>
                <a:uFillTx/>
                <a:latin typeface="Times New Roman" panose="02020603050405020304" charset="0"/>
                <a:ea typeface="宋体" panose="02010600030101010101" pitchFamily="2" charset="-122"/>
                <a:sym typeface="+mn-ea"/>
              </a:rPr>
              <a:t>A. Why does this always seem to happen to you?</a:t>
            </a:r>
            <a:endParaRPr lang="en-US" sz="2400" u="dash" dirty="0">
              <a:ln>
                <a:noFill/>
              </a:ln>
              <a:solidFill>
                <a:srgbClr val="0070C0"/>
              </a:solidFill>
              <a:uFillTx/>
              <a:latin typeface="Times New Roman" panose="02020603050405020304" charset="0"/>
              <a:ea typeface="宋体" panose="02010600030101010101" pitchFamily="2" charset="-122"/>
            </a:endParaRPr>
          </a:p>
          <a:p>
            <a:r>
              <a:rPr lang="en-US" sz="2400" u="sng" dirty="0">
                <a:ln>
                  <a:noFill/>
                </a:ln>
                <a:latin typeface="Times New Roman" panose="02020603050405020304" charset="0"/>
                <a:ea typeface="宋体" panose="02010600030101010101" pitchFamily="2" charset="-122"/>
                <a:sym typeface="+mn-ea"/>
              </a:rPr>
              <a:t>B. So why don’t most places encourage serpentine lines?</a:t>
            </a:r>
            <a:endParaRPr lang="en-US" sz="2400" u="sng"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C. Some of them may have stood in a queue for almost an hour.</a:t>
            </a:r>
            <a:endParaRPr lang="en-US" sz="2400" dirty="0">
              <a:ln>
                <a:noFill/>
              </a:ln>
              <a:latin typeface="Times New Roman" panose="02020603050405020304" charset="0"/>
              <a:ea typeface="宋体" panose="02010600030101010101" pitchFamily="2" charset="-122"/>
            </a:endParaRPr>
          </a:p>
          <a:p>
            <a:r>
              <a:rPr lang="en-US" sz="2400" u="sng" dirty="0">
                <a:ln>
                  <a:noFill/>
                </a:ln>
                <a:solidFill>
                  <a:srgbClr val="0070C0"/>
                </a:solidFill>
                <a:latin typeface="Times New Roman" panose="02020603050405020304" charset="0"/>
                <a:ea typeface="宋体" panose="02010600030101010101" pitchFamily="2" charset="-122"/>
                <a:sym typeface="+mn-ea"/>
              </a:rPr>
              <a:t>D. The chances of your line being the fastest are only one in three.</a:t>
            </a:r>
            <a:endParaRPr lang="en-US" sz="2400" u="sng" dirty="0">
              <a:ln>
                <a:noFill/>
              </a:ln>
              <a:solidFill>
                <a:srgbClr val="0070C0"/>
              </a:solidFill>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E. How high is the probability that you are in the fastest waiting line?</a:t>
            </a:r>
            <a:endParaRPr lang="en-US" sz="2400" dirty="0">
              <a:ln>
                <a:noFill/>
              </a:ln>
              <a:latin typeface="Times New Roman" panose="02020603050405020304" charset="0"/>
              <a:ea typeface="宋体" panose="02010600030101010101" pitchFamily="2" charset="-122"/>
            </a:endParaRPr>
          </a:p>
          <a:p>
            <a:r>
              <a:rPr lang="en-US" sz="2400" u="sng" dirty="0">
                <a:ln>
                  <a:noFill/>
                </a:ln>
                <a:solidFill>
                  <a:srgbClr val="FF0000"/>
                </a:solidFill>
                <a:latin typeface="Times New Roman" panose="02020603050405020304" charset="0"/>
                <a:ea typeface="宋体" panose="02010600030101010101" pitchFamily="2" charset="-122"/>
                <a:sym typeface="+mn-ea"/>
              </a:rPr>
              <a:t>F. With three registers, this method is much faster than the traditional approach.</a:t>
            </a:r>
            <a:endParaRPr lang="en-US" sz="2400" u="sng" dirty="0">
              <a:ln>
                <a:noFill/>
              </a:ln>
              <a:solidFill>
                <a:srgbClr val="FF0000"/>
              </a:solidFill>
              <a:latin typeface="Times New Roman" panose="02020603050405020304" charset="0"/>
              <a:ea typeface="宋体" panose="02010600030101010101" pitchFamily="2" charset="-122"/>
            </a:endParaRPr>
          </a:p>
          <a:p>
            <a:r>
              <a:rPr lang="en-US" sz="2400" u="sng" dirty="0">
                <a:ln>
                  <a:noFill/>
                </a:ln>
                <a:latin typeface="Times New Roman" panose="02020603050405020304" charset="0"/>
                <a:ea typeface="宋体" panose="02010600030101010101" pitchFamily="2" charset="-122"/>
                <a:sym typeface="+mn-ea"/>
              </a:rPr>
              <a:t>G. But sometimes, as on a Sunday afternoon, the system gets particularly busy.</a:t>
            </a:r>
            <a:endParaRPr lang="en-US" sz="2400" u="sng" dirty="0">
              <a:ln>
                <a:noFill/>
              </a:ln>
              <a:latin typeface="Times New Roman" panose="02020603050405020304" charset="0"/>
              <a:ea typeface="宋体" panose="02010600030101010101" pitchFamily="2" charset="-122"/>
            </a:endParaRPr>
          </a:p>
          <a:p>
            <a:endParaRPr lang="en-US" altLang="en-US" sz="2400" u="sng"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929640" y="16383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配套训练二</a:t>
            </a:r>
            <a:endParaRPr lang="zh-CN" altLang="zh-CN" sz="2400" b="1">
              <a:latin typeface="宋体" panose="02010600030101010101" pitchFamily="2" charset="-122"/>
              <a:ea typeface="宋体" panose="02010600030101010101" pitchFamily="2" charset="-122"/>
            </a:endParaRPr>
          </a:p>
        </p:txBody>
      </p:sp>
      <p:sp>
        <p:nvSpPr>
          <p:cNvPr id="4" name="文本框 3"/>
          <p:cNvSpPr txBox="1"/>
          <p:nvPr/>
        </p:nvSpPr>
        <p:spPr>
          <a:xfrm>
            <a:off x="280670" y="415290"/>
            <a:ext cx="11630660" cy="6369685"/>
          </a:xfrm>
          <a:prstGeom prst="rect">
            <a:avLst/>
          </a:prstGeom>
          <a:noFill/>
        </p:spPr>
        <p:txBody>
          <a:bodyPr wrap="square" rtlCol="0">
            <a:spAutoFit/>
          </a:bodyPr>
          <a:p>
            <a:pPr algn="ctr"/>
            <a:r>
              <a:rPr lang="zh-CN" altLang="en-US" sz="2400">
                <a:latin typeface="宋体" panose="02010600030101010101" pitchFamily="2" charset="-122"/>
                <a:ea typeface="宋体" panose="02010600030101010101" pitchFamily="2" charset="-122"/>
                <a:cs typeface="宋体" panose="02010600030101010101" pitchFamily="2" charset="-122"/>
              </a:rPr>
              <a:t>（2022年1月浙江省高考英语七选五任务型阅读）</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sz="2400" dirty="0">
                <a:ln>
                  <a:noFill/>
                </a:ln>
                <a:latin typeface="Times New Roman" panose="02020603050405020304" charset="0"/>
                <a:ea typeface="宋体" panose="02010600030101010101" pitchFamily="2" charset="-122"/>
              </a:rPr>
              <a:t>         I have the same 24 hours in a day as you do, but I have made specific choice that allows me to make the most of every day, and still feel happy and relaxed. 31. _________________ </a:t>
            </a:r>
            <a:endParaRPr lang="en-US" sz="2400" dirty="0">
              <a:ln>
                <a:noFill/>
              </a:ln>
              <a:latin typeface="Times New Roman" panose="02020603050405020304" charset="0"/>
              <a:ea typeface="宋体" panose="02010600030101010101" pitchFamily="2" charset="-122"/>
            </a:endParaRPr>
          </a:p>
          <a:p>
            <a:r>
              <a:rPr lang="en-US" sz="2400" b="1" dirty="0">
                <a:ln>
                  <a:noFill/>
                </a:ln>
                <a:latin typeface="Times New Roman" panose="02020603050405020304" charset="0"/>
                <a:ea typeface="宋体" panose="02010600030101010101" pitchFamily="2" charset="-122"/>
              </a:rPr>
              <a:t>Pick the most important</a:t>
            </a:r>
            <a:endParaRPr lang="en-US" sz="2400" b="1"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32. __________________ Focus on spending time that for you is fun and productive. I chose the life of an adviser because I like to work with companies, but don’t want the life of a big company CEO. My choices are based on the lifestyle I want.</a:t>
            </a:r>
            <a:endParaRPr lang="en-US" sz="2400" dirty="0">
              <a:ln>
                <a:noFill/>
              </a:ln>
              <a:latin typeface="Times New Roman" panose="02020603050405020304" charset="0"/>
              <a:ea typeface="宋体" panose="02010600030101010101" pitchFamily="2" charset="-122"/>
            </a:endParaRPr>
          </a:p>
          <a:p>
            <a:r>
              <a:rPr lang="en-US" sz="2400" b="1" dirty="0">
                <a:ln>
                  <a:noFill/>
                </a:ln>
                <a:latin typeface="Times New Roman" panose="02020603050405020304" charset="0"/>
                <a:ea typeface="宋体" panose="02010600030101010101" pitchFamily="2" charset="-122"/>
              </a:rPr>
              <a:t>Combine your activities</a:t>
            </a:r>
            <a:endParaRPr lang="en-US" sz="2400" b="1"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Many people go crazy trying to figure out how to spend time with friends, family, work, play, etc 33. ________________ Find ways to enjoy them in a combined manner. Build your social life around people your work environment. Find people in your company who share common  interests and develop your career (职业）around the people and activities you love.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34. ____________________     </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You would think learning takes more time from you, but actually there are always new ways of doing things that can save you time on daily tasks, freeing you up for the most important. Always be looking for a new way to gain back an hour here at there.</a:t>
            </a:r>
            <a:endParaRPr lang="en-US" sz="2400" dirty="0">
              <a:ln>
                <a:noFill/>
              </a:ln>
              <a:latin typeface="Times New Roman" panose="02020603050405020304" charset="0"/>
              <a:ea typeface="宋体" panose="02010600030101010101" pitchFamily="2" charset="-122"/>
            </a:endParaRPr>
          </a:p>
          <a:p>
            <a:endParaRPr lang="en-US" sz="2400"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a:latin typeface="宋体" panose="02010600030101010101" pitchFamily="2" charset="-122"/>
                <a:ea typeface="宋体" panose="02010600030101010101" pitchFamily="2" charset="-122"/>
              </a:rPr>
              <a:t>配套训练二</a:t>
            </a:r>
            <a:endParaRPr lang="zh-CN" altLang="zh-CN" sz="2400">
              <a:latin typeface="宋体" panose="02010600030101010101" pitchFamily="2" charset="-122"/>
              <a:ea typeface="宋体" panose="02010600030101010101" pitchFamily="2" charset="-122"/>
            </a:endParaRPr>
          </a:p>
        </p:txBody>
      </p:sp>
      <p:sp>
        <p:nvSpPr>
          <p:cNvPr id="4" name="文本框 3"/>
          <p:cNvSpPr txBox="1"/>
          <p:nvPr/>
        </p:nvSpPr>
        <p:spPr>
          <a:xfrm>
            <a:off x="251460" y="884555"/>
            <a:ext cx="11784965" cy="4892675"/>
          </a:xfrm>
          <a:prstGeom prst="rect">
            <a:avLst/>
          </a:prstGeom>
          <a:noFill/>
        </p:spPr>
        <p:txBody>
          <a:bodyPr wrap="square" rtlCol="0">
            <a:spAutoFit/>
          </a:bodyPr>
          <a:p>
            <a:r>
              <a:rPr lang="en-US" sz="2400" b="1" dirty="0">
                <a:ln>
                  <a:noFill/>
                </a:ln>
                <a:latin typeface="Times New Roman" panose="02020603050405020304" charset="0"/>
                <a:ea typeface="宋体" panose="02010600030101010101" pitchFamily="2" charset="-122"/>
                <a:sym typeface="+mn-ea"/>
              </a:rPr>
              <a:t>Lighten up</a:t>
            </a:r>
            <a:endParaRPr lang="en-US" sz="2400" b="1"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         The world won’t come to an end. in most cases just because you left a few things undone. Celebrate progress and keep refining(改进)toward a happy productive existence. 35. ___________________________Every completion is a small victory that adds up in a big way.</a:t>
            </a:r>
            <a:endParaRPr lang="en-US" sz="2400" dirty="0">
              <a:ln>
                <a:noFill/>
              </a:ln>
              <a:latin typeface="Times New Roman" panose="02020603050405020304" charset="0"/>
              <a:ea typeface="宋体" panose="02010600030101010101" pitchFamily="2" charset="-122"/>
            </a:endParaRPr>
          </a:p>
          <a:p>
            <a:endParaRPr lang="en-US" sz="2400" dirty="0">
              <a:ln>
                <a:noFill/>
              </a:ln>
              <a:latin typeface="Times New Roman" panose="02020603050405020304" charset="0"/>
              <a:ea typeface="宋体" panose="02010600030101010101" pitchFamily="2" charset="-122"/>
              <a:sym typeface="+mn-ea"/>
            </a:endParaRPr>
          </a:p>
          <a:p>
            <a:r>
              <a:rPr lang="en-US" sz="2400" dirty="0">
                <a:ln>
                  <a:noFill/>
                </a:ln>
                <a:latin typeface="Times New Roman" panose="02020603050405020304" charset="0"/>
                <a:ea typeface="宋体" panose="02010600030101010101" pitchFamily="2" charset="-122"/>
                <a:sym typeface="+mn-ea"/>
              </a:rPr>
              <a:t>A. Speed up </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B. Be an active learner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C. Stop trying to balance time between them all</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D. Make choices about what is meaningful in your life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E. The things you do well usually give you greater joy</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F. Perhaps these tips will help you make the most of your time</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G. This is why making lists is important in any productivity handbook</a:t>
            </a:r>
            <a:endParaRPr lang="en-US" sz="2400" dirty="0">
              <a:ln>
                <a:noFill/>
              </a:ln>
              <a:latin typeface="Times New Roman" panose="02020603050405020304" charset="0"/>
              <a:ea typeface="宋体" panose="02010600030101010101" pitchFamily="2" charset="-122"/>
            </a:endParaRPr>
          </a:p>
          <a:p>
            <a:endParaRPr lang="en-US" altLang="en-US" sz="2400" dirty="0">
              <a:ln>
                <a:noFill/>
              </a:ln>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929640" y="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配套训练二</a:t>
            </a:r>
            <a:r>
              <a:rPr lang="en-US" altLang="zh-CN" sz="2400" b="1">
                <a:latin typeface="宋体" panose="02010600030101010101" pitchFamily="2" charset="-122"/>
                <a:ea typeface="宋体" panose="02010600030101010101" pitchFamily="2" charset="-122"/>
              </a:rPr>
              <a:t> </a:t>
            </a:r>
            <a:r>
              <a:rPr lang="zh-CN" altLang="en-US" sz="2400" b="1">
                <a:latin typeface="宋体" panose="02010600030101010101" pitchFamily="2" charset="-122"/>
                <a:ea typeface="宋体" panose="02010600030101010101" pitchFamily="2" charset="-122"/>
              </a:rPr>
              <a:t>答案</a:t>
            </a:r>
            <a:endParaRPr lang="zh-CN" altLang="en-US" sz="2400" b="1">
              <a:latin typeface="宋体" panose="02010600030101010101" pitchFamily="2" charset="-122"/>
              <a:ea typeface="宋体" panose="02010600030101010101" pitchFamily="2" charset="-122"/>
            </a:endParaRPr>
          </a:p>
        </p:txBody>
      </p:sp>
      <p:sp>
        <p:nvSpPr>
          <p:cNvPr id="4" name="文本框 3"/>
          <p:cNvSpPr txBox="1"/>
          <p:nvPr/>
        </p:nvSpPr>
        <p:spPr>
          <a:xfrm>
            <a:off x="280670" y="236855"/>
            <a:ext cx="11911330" cy="7108825"/>
          </a:xfrm>
          <a:prstGeom prst="rect">
            <a:avLst/>
          </a:prstGeom>
          <a:noFill/>
        </p:spPr>
        <p:txBody>
          <a:bodyPr wrap="square" rtlCol="0">
            <a:spAutoFit/>
          </a:bodyPr>
          <a:p>
            <a:pPr algn="ctr"/>
            <a:r>
              <a:rPr lang="zh-CN" altLang="en-US" sz="2400">
                <a:latin typeface="宋体" panose="02010600030101010101" pitchFamily="2" charset="-122"/>
                <a:ea typeface="宋体" panose="02010600030101010101" pitchFamily="2" charset="-122"/>
                <a:cs typeface="宋体" panose="02010600030101010101" pitchFamily="2" charset="-122"/>
              </a:rPr>
              <a:t>（2022年1月浙江省高考英语七选五任务型阅读）</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sz="2400" dirty="0">
                <a:ln>
                  <a:noFill/>
                </a:ln>
                <a:latin typeface="Times New Roman" panose="02020603050405020304" charset="0"/>
                <a:ea typeface="宋体" panose="02010600030101010101" pitchFamily="2" charset="-122"/>
              </a:rPr>
              <a:t>         I have the same 24 hours in a day as you do, </a:t>
            </a:r>
            <a:r>
              <a:rPr lang="en-US" sz="2400" dirty="0">
                <a:ln>
                  <a:noFill/>
                </a:ln>
                <a:solidFill>
                  <a:srgbClr val="FF0000"/>
                </a:solidFill>
                <a:latin typeface="Times New Roman" panose="02020603050405020304" charset="0"/>
                <a:ea typeface="宋体" panose="02010600030101010101" pitchFamily="2" charset="-122"/>
              </a:rPr>
              <a:t>but I have made specific choice that allows me to make the most of every day, and still feel happy and relaxed.</a:t>
            </a:r>
            <a:r>
              <a:rPr lang="en-US" sz="2400" u="dash" dirty="0">
                <a:ln>
                  <a:noFill/>
                </a:ln>
                <a:solidFill>
                  <a:srgbClr val="FF0000"/>
                </a:solidFill>
                <a:uFillTx/>
                <a:latin typeface="Times New Roman" panose="02020603050405020304" charset="0"/>
                <a:ea typeface="宋体" panose="02010600030101010101" pitchFamily="2" charset="-122"/>
              </a:rPr>
              <a:t> 31. </a:t>
            </a:r>
            <a:r>
              <a:rPr lang="en-US" sz="2400" u="dash" dirty="0">
                <a:ln>
                  <a:noFill/>
                </a:ln>
                <a:solidFill>
                  <a:srgbClr val="FF0000"/>
                </a:solidFill>
                <a:uFillTx/>
                <a:latin typeface="Times New Roman" panose="02020603050405020304" charset="0"/>
                <a:ea typeface="宋体" panose="02010600030101010101" pitchFamily="2" charset="-122"/>
                <a:sym typeface="+mn-ea"/>
              </a:rPr>
              <a:t>F. Perhaps these tips will help you make the most of your time.</a:t>
            </a:r>
            <a:endParaRPr lang="en-US" sz="2400" u="dash" dirty="0">
              <a:ln>
                <a:noFill/>
              </a:ln>
              <a:solidFill>
                <a:srgbClr val="FF0000"/>
              </a:solidFill>
              <a:uFillTx/>
              <a:latin typeface="Times New Roman" panose="02020603050405020304" charset="0"/>
              <a:ea typeface="宋体" panose="02010600030101010101" pitchFamily="2" charset="-122"/>
              <a:sym typeface="+mn-ea"/>
            </a:endParaRPr>
          </a:p>
          <a:p>
            <a:r>
              <a:rPr lang="en-US" sz="2400" b="1" dirty="0">
                <a:ln>
                  <a:noFill/>
                </a:ln>
                <a:solidFill>
                  <a:srgbClr val="0070C0"/>
                </a:solidFill>
                <a:latin typeface="Times New Roman" panose="02020603050405020304" charset="0"/>
                <a:ea typeface="宋体" panose="02010600030101010101" pitchFamily="2" charset="-122"/>
                <a:sym typeface="+mn-ea"/>
              </a:rPr>
              <a:t>Pick the most important</a:t>
            </a:r>
            <a:endParaRPr lang="en-US" sz="2400" u="dash" dirty="0">
              <a:ln>
                <a:noFill/>
              </a:ln>
              <a:solidFill>
                <a:srgbClr val="0070C0"/>
              </a:solidFill>
              <a:uFillTx/>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a:t>
            </a:r>
            <a:r>
              <a:rPr lang="en-US" sz="2400" dirty="0">
                <a:ln>
                  <a:noFill/>
                </a:ln>
                <a:solidFill>
                  <a:srgbClr val="0070C0"/>
                </a:solidFill>
                <a:latin typeface="Times New Roman" panose="02020603050405020304" charset="0"/>
                <a:ea typeface="宋体" panose="02010600030101010101" pitchFamily="2" charset="-122"/>
              </a:rPr>
              <a:t>32. </a:t>
            </a:r>
            <a:r>
              <a:rPr lang="en-US" sz="2400" u="dash" dirty="0">
                <a:ln>
                  <a:noFill/>
                </a:ln>
                <a:solidFill>
                  <a:srgbClr val="0070C0"/>
                </a:solidFill>
                <a:uFillTx/>
                <a:latin typeface="Times New Roman" panose="02020603050405020304" charset="0"/>
                <a:ea typeface="宋体" panose="02010600030101010101" pitchFamily="2" charset="-122"/>
                <a:sym typeface="+mn-ea"/>
              </a:rPr>
              <a:t>D. Make choices about what is meaningful in your life.</a:t>
            </a:r>
            <a:r>
              <a:rPr lang="en-US" sz="2400" dirty="0">
                <a:ln>
                  <a:noFill/>
                </a:ln>
                <a:solidFill>
                  <a:srgbClr val="0070C0"/>
                </a:solidFill>
                <a:latin typeface="Times New Roman" panose="02020603050405020304" charset="0"/>
                <a:ea typeface="宋体" panose="02010600030101010101" pitchFamily="2" charset="-122"/>
              </a:rPr>
              <a:t>Focus on spending time that for you is fun and productive. </a:t>
            </a:r>
            <a:r>
              <a:rPr lang="en-US" sz="2400" dirty="0">
                <a:ln>
                  <a:noFill/>
                </a:ln>
                <a:solidFill>
                  <a:srgbClr val="FF0000"/>
                </a:solidFill>
                <a:latin typeface="Times New Roman" panose="02020603050405020304" charset="0"/>
                <a:ea typeface="宋体" panose="02010600030101010101" pitchFamily="2" charset="-122"/>
              </a:rPr>
              <a:t>I chose the life of an adviser because I like to work with companie</a:t>
            </a:r>
            <a:r>
              <a:rPr lang="en-US" sz="2400" dirty="0">
                <a:ln>
                  <a:noFill/>
                </a:ln>
                <a:latin typeface="Times New Roman" panose="02020603050405020304" charset="0"/>
                <a:ea typeface="宋体" panose="02010600030101010101" pitchFamily="2" charset="-122"/>
              </a:rPr>
              <a:t>s, but don’t want the life of a big company CEO. </a:t>
            </a:r>
            <a:r>
              <a:rPr lang="en-US" sz="2400" dirty="0">
                <a:ln>
                  <a:noFill/>
                </a:ln>
                <a:solidFill>
                  <a:srgbClr val="0070C0"/>
                </a:solidFill>
                <a:latin typeface="Times New Roman" panose="02020603050405020304" charset="0"/>
                <a:ea typeface="宋体" panose="02010600030101010101" pitchFamily="2" charset="-122"/>
              </a:rPr>
              <a:t>My choices are based on the lifestyle I want.</a:t>
            </a:r>
            <a:endParaRPr lang="en-US" sz="2400" dirty="0">
              <a:ln>
                <a:noFill/>
              </a:ln>
              <a:solidFill>
                <a:srgbClr val="0070C0"/>
              </a:solidFill>
              <a:latin typeface="Times New Roman" panose="02020603050405020304" charset="0"/>
              <a:ea typeface="宋体" panose="02010600030101010101" pitchFamily="2" charset="-122"/>
            </a:endParaRPr>
          </a:p>
          <a:p>
            <a:r>
              <a:rPr lang="en-US" sz="2400" b="1" dirty="0">
                <a:ln>
                  <a:noFill/>
                </a:ln>
                <a:solidFill>
                  <a:srgbClr val="0070C0"/>
                </a:solidFill>
                <a:latin typeface="Times New Roman" panose="02020603050405020304" charset="0"/>
                <a:ea typeface="宋体" panose="02010600030101010101" pitchFamily="2" charset="-122"/>
              </a:rPr>
              <a:t>Combine your activities</a:t>
            </a:r>
            <a:endParaRPr lang="en-US" sz="2400" b="1" dirty="0">
              <a:ln>
                <a:noFill/>
              </a:ln>
              <a:solidFill>
                <a:srgbClr val="0070C0"/>
              </a:solidFill>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Many people go crazy trying to figure out how to spend time with friends, family, work, play, etc 33.</a:t>
            </a:r>
            <a:r>
              <a:rPr lang="en-US" sz="2400" u="dash" dirty="0">
                <a:ln>
                  <a:noFill/>
                </a:ln>
                <a:uFillTx/>
                <a:latin typeface="Times New Roman" panose="02020603050405020304" charset="0"/>
                <a:ea typeface="宋体" panose="02010600030101010101" pitchFamily="2" charset="-122"/>
                <a:sym typeface="+mn-ea"/>
              </a:rPr>
              <a:t>C. Stop trying to balance time between them all.</a:t>
            </a:r>
            <a:r>
              <a:rPr lang="en-US" sz="2400" dirty="0">
                <a:ln>
                  <a:noFill/>
                </a:ln>
                <a:solidFill>
                  <a:srgbClr val="0070C0"/>
                </a:solidFill>
                <a:latin typeface="Times New Roman" panose="02020603050405020304" charset="0"/>
                <a:ea typeface="宋体" panose="02010600030101010101" pitchFamily="2" charset="-122"/>
              </a:rPr>
              <a:t>Find ways to enjoy them in a combined manner. Build your social life around people your work environment. Find people in your company </a:t>
            </a:r>
            <a:r>
              <a:rPr lang="en-US" sz="2400" dirty="0">
                <a:ln>
                  <a:noFill/>
                </a:ln>
                <a:solidFill>
                  <a:srgbClr val="FF0000"/>
                </a:solidFill>
                <a:latin typeface="Times New Roman" panose="02020603050405020304" charset="0"/>
                <a:ea typeface="宋体" panose="02010600030101010101" pitchFamily="2" charset="-122"/>
              </a:rPr>
              <a:t>who share common  interests and develop your career (职业）around the people and activities you love.</a:t>
            </a:r>
            <a:endParaRPr lang="en-US" sz="2400" dirty="0">
              <a:ln>
                <a:noFill/>
              </a:ln>
              <a:solidFill>
                <a:srgbClr val="FF0000"/>
              </a:solidFill>
              <a:latin typeface="Times New Roman" panose="02020603050405020304" charset="0"/>
              <a:ea typeface="宋体" panose="02010600030101010101" pitchFamily="2" charset="-122"/>
            </a:endParaRPr>
          </a:p>
          <a:p>
            <a:r>
              <a:rPr lang="en-US" sz="2400" dirty="0">
                <a:ln>
                  <a:noFill/>
                </a:ln>
                <a:solidFill>
                  <a:srgbClr val="0070C0"/>
                </a:solidFill>
                <a:latin typeface="Times New Roman" panose="02020603050405020304" charset="0"/>
                <a:ea typeface="宋体" panose="02010600030101010101" pitchFamily="2" charset="-122"/>
              </a:rPr>
              <a:t>34</a:t>
            </a:r>
            <a:r>
              <a:rPr lang="en-US" sz="2400" dirty="0">
                <a:ln>
                  <a:noFill/>
                </a:ln>
                <a:latin typeface="Times New Roman" panose="02020603050405020304" charset="0"/>
                <a:ea typeface="宋体" panose="02010600030101010101" pitchFamily="2" charset="-122"/>
              </a:rPr>
              <a:t>. </a:t>
            </a:r>
            <a:r>
              <a:rPr lang="en-US" sz="2400" u="dash" dirty="0">
                <a:ln>
                  <a:noFill/>
                </a:ln>
                <a:solidFill>
                  <a:srgbClr val="0070C0"/>
                </a:solidFill>
                <a:uFillTx/>
                <a:latin typeface="Times New Roman" panose="02020603050405020304" charset="0"/>
                <a:ea typeface="宋体" panose="02010600030101010101" pitchFamily="2" charset="-122"/>
                <a:sym typeface="+mn-ea"/>
              </a:rPr>
              <a:t>B. Be an active learner</a:t>
            </a:r>
            <a:endParaRPr lang="en-US" sz="2400" dirty="0">
              <a:ln>
                <a:noFill/>
              </a:ln>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rPr>
              <a:t>       You would think learning takes more time from you, </a:t>
            </a:r>
            <a:r>
              <a:rPr lang="en-US" sz="2400" dirty="0">
                <a:ln>
                  <a:noFill/>
                </a:ln>
                <a:solidFill>
                  <a:srgbClr val="FF0000"/>
                </a:solidFill>
                <a:latin typeface="Times New Roman" panose="02020603050405020304" charset="0"/>
                <a:ea typeface="宋体" panose="02010600030101010101" pitchFamily="2" charset="-122"/>
              </a:rPr>
              <a:t>but actually there are always new ways of doing things that can save you time on daily tasks, freeing you up for the most important. </a:t>
            </a:r>
            <a:r>
              <a:rPr lang="en-US" sz="2400" dirty="0">
                <a:ln>
                  <a:noFill/>
                </a:ln>
                <a:solidFill>
                  <a:srgbClr val="0070C0"/>
                </a:solidFill>
                <a:latin typeface="Times New Roman" panose="02020603050405020304" charset="0"/>
                <a:ea typeface="宋体" panose="02010600030101010101" pitchFamily="2" charset="-122"/>
              </a:rPr>
              <a:t>Always be looking for a new way to gain back an hour here at there.</a:t>
            </a:r>
            <a:endParaRPr lang="en-US" sz="2400" dirty="0">
              <a:ln>
                <a:noFill/>
              </a:ln>
              <a:solidFill>
                <a:srgbClr val="0070C0"/>
              </a:solidFill>
              <a:latin typeface="Times New Roman" panose="02020603050405020304" charset="0"/>
              <a:ea typeface="宋体" panose="02010600030101010101" pitchFamily="2" charset="-122"/>
            </a:endParaRPr>
          </a:p>
          <a:p>
            <a:endParaRPr lang="en-US" sz="2400" dirty="0">
              <a:ln>
                <a:noFill/>
              </a:ln>
              <a:solidFill>
                <a:srgbClr val="0070C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97115"/>
            <a:ext cx="929641" cy="981509"/>
          </a:xfrm>
          <a:prstGeom prst="rect">
            <a:avLst/>
          </a:prstGeom>
        </p:spPr>
      </p:pic>
      <p:sp>
        <p:nvSpPr>
          <p:cNvPr id="3" name="文本框 2"/>
          <p:cNvSpPr txBox="1"/>
          <p:nvPr/>
        </p:nvSpPr>
        <p:spPr>
          <a:xfrm>
            <a:off x="1022350" y="209550"/>
            <a:ext cx="3433445" cy="460375"/>
          </a:xfrm>
          <a:prstGeom prst="rect">
            <a:avLst/>
          </a:prstGeom>
          <a:noFill/>
        </p:spPr>
        <p:txBody>
          <a:bodyPr wrap="square" rtlCol="0">
            <a:spAutoFit/>
          </a:bodyPr>
          <a:p>
            <a:r>
              <a:rPr lang="zh-CN" altLang="zh-CN" sz="2400" b="1">
                <a:latin typeface="宋体" panose="02010600030101010101" pitchFamily="2" charset="-122"/>
                <a:ea typeface="宋体" panose="02010600030101010101" pitchFamily="2" charset="-122"/>
              </a:rPr>
              <a:t>配套训练二</a:t>
            </a:r>
            <a:r>
              <a:rPr lang="en-US" altLang="zh-CN" sz="2400" b="1">
                <a:latin typeface="宋体" panose="02010600030101010101" pitchFamily="2" charset="-122"/>
                <a:ea typeface="宋体" panose="02010600030101010101" pitchFamily="2" charset="-122"/>
              </a:rPr>
              <a:t> </a:t>
            </a:r>
            <a:r>
              <a:rPr lang="zh-CN" altLang="en-US" sz="2400" b="1">
                <a:latin typeface="宋体" panose="02010600030101010101" pitchFamily="2" charset="-122"/>
                <a:ea typeface="宋体" panose="02010600030101010101" pitchFamily="2" charset="-122"/>
              </a:rPr>
              <a:t>答案</a:t>
            </a:r>
            <a:endParaRPr lang="zh-CN" altLang="en-US" sz="2400" b="1">
              <a:latin typeface="宋体" panose="02010600030101010101" pitchFamily="2" charset="-122"/>
              <a:ea typeface="宋体" panose="02010600030101010101" pitchFamily="2" charset="-122"/>
            </a:endParaRPr>
          </a:p>
        </p:txBody>
      </p:sp>
      <p:sp>
        <p:nvSpPr>
          <p:cNvPr id="4" name="文本框 3"/>
          <p:cNvSpPr txBox="1"/>
          <p:nvPr/>
        </p:nvSpPr>
        <p:spPr>
          <a:xfrm>
            <a:off x="251460" y="884555"/>
            <a:ext cx="11784965" cy="5262245"/>
          </a:xfrm>
          <a:prstGeom prst="rect">
            <a:avLst/>
          </a:prstGeom>
          <a:noFill/>
        </p:spPr>
        <p:txBody>
          <a:bodyPr wrap="square" rtlCol="0">
            <a:spAutoFit/>
          </a:bodyPr>
          <a:p>
            <a:r>
              <a:rPr lang="en-US" sz="2400" b="1" dirty="0">
                <a:ln>
                  <a:noFill/>
                </a:ln>
                <a:solidFill>
                  <a:srgbClr val="0070C0"/>
                </a:solidFill>
                <a:latin typeface="Times New Roman" panose="02020603050405020304" charset="0"/>
                <a:ea typeface="宋体" panose="02010600030101010101" pitchFamily="2" charset="-122"/>
                <a:sym typeface="+mn-ea"/>
              </a:rPr>
              <a:t>Lighten up</a:t>
            </a:r>
            <a:endParaRPr lang="en-US" sz="2400" b="1" dirty="0">
              <a:ln>
                <a:noFill/>
              </a:ln>
              <a:solidFill>
                <a:srgbClr val="0070C0"/>
              </a:solidFill>
              <a:latin typeface="Times New Roman" panose="02020603050405020304" charset="0"/>
              <a:ea typeface="宋体" panose="02010600030101010101" pitchFamily="2" charset="-122"/>
            </a:endParaRPr>
          </a:p>
          <a:p>
            <a:r>
              <a:rPr lang="en-US" sz="2400" dirty="0">
                <a:ln>
                  <a:noFill/>
                </a:ln>
                <a:latin typeface="Times New Roman" panose="02020603050405020304" charset="0"/>
                <a:ea typeface="宋体" panose="02010600030101010101" pitchFamily="2" charset="-122"/>
                <a:sym typeface="+mn-ea"/>
              </a:rPr>
              <a:t>         The world won’t come to an end. in most cases just because you left a few things undone. </a:t>
            </a:r>
            <a:r>
              <a:rPr lang="en-US" sz="2400" dirty="0">
                <a:ln>
                  <a:noFill/>
                </a:ln>
                <a:solidFill>
                  <a:srgbClr val="FF0000"/>
                </a:solidFill>
                <a:latin typeface="Times New Roman" panose="02020603050405020304" charset="0"/>
                <a:ea typeface="宋体" panose="02010600030101010101" pitchFamily="2" charset="-122"/>
                <a:sym typeface="+mn-ea"/>
              </a:rPr>
              <a:t>Celebrate progress and keep refining(改进)toward a happy productive existence.</a:t>
            </a:r>
            <a:r>
              <a:rPr lang="en-US" sz="2400" dirty="0">
                <a:ln>
                  <a:noFill/>
                </a:ln>
                <a:latin typeface="Times New Roman" panose="02020603050405020304" charset="0"/>
                <a:ea typeface="宋体" panose="02010600030101010101" pitchFamily="2" charset="-122"/>
                <a:sym typeface="+mn-ea"/>
              </a:rPr>
              <a:t> </a:t>
            </a:r>
            <a:r>
              <a:rPr lang="en-US" sz="2400" dirty="0">
                <a:ln>
                  <a:noFill/>
                </a:ln>
                <a:solidFill>
                  <a:srgbClr val="FF0000"/>
                </a:solidFill>
                <a:latin typeface="Times New Roman" panose="02020603050405020304" charset="0"/>
                <a:ea typeface="宋体" panose="02010600030101010101" pitchFamily="2" charset="-122"/>
                <a:sym typeface="+mn-ea"/>
              </a:rPr>
              <a:t>35. </a:t>
            </a:r>
            <a:r>
              <a:rPr lang="en-US" sz="2400" u="sng" dirty="0">
                <a:ln>
                  <a:noFill/>
                </a:ln>
                <a:solidFill>
                  <a:srgbClr val="FF0000"/>
                </a:solidFill>
                <a:latin typeface="Times New Roman" panose="02020603050405020304" charset="0"/>
                <a:ea typeface="宋体" panose="02010600030101010101" pitchFamily="2" charset="-122"/>
                <a:sym typeface="+mn-ea"/>
              </a:rPr>
              <a:t>G. This is why making lists is important in any productivity handbook.</a:t>
            </a:r>
            <a:r>
              <a:rPr lang="en-US" sz="2400" dirty="0">
                <a:ln>
                  <a:noFill/>
                </a:ln>
                <a:solidFill>
                  <a:srgbClr val="FF0000"/>
                </a:solidFill>
                <a:latin typeface="Times New Roman" panose="02020603050405020304" charset="0"/>
                <a:ea typeface="宋体" panose="02010600030101010101" pitchFamily="2" charset="-122"/>
                <a:sym typeface="+mn-ea"/>
              </a:rPr>
              <a:t>Every completion is a small victory that adds up in a big way.</a:t>
            </a:r>
            <a:endParaRPr lang="en-US" sz="2400" dirty="0">
              <a:ln>
                <a:noFill/>
              </a:ln>
              <a:solidFill>
                <a:srgbClr val="FF0000"/>
              </a:solidFill>
              <a:latin typeface="Times New Roman" panose="02020603050405020304" charset="0"/>
              <a:ea typeface="宋体" panose="02010600030101010101" pitchFamily="2" charset="-122"/>
            </a:endParaRPr>
          </a:p>
          <a:p>
            <a:endParaRPr lang="en-US" sz="2400" dirty="0">
              <a:ln>
                <a:noFill/>
              </a:ln>
              <a:latin typeface="Times New Roman" panose="02020603050405020304" charset="0"/>
              <a:ea typeface="宋体" panose="02010600030101010101" pitchFamily="2" charset="-122"/>
              <a:sym typeface="+mn-ea"/>
            </a:endParaRPr>
          </a:p>
          <a:p>
            <a:r>
              <a:rPr lang="en-US" sz="2400" u="dash" dirty="0">
                <a:ln>
                  <a:noFill/>
                </a:ln>
                <a:solidFill>
                  <a:srgbClr val="0070C0"/>
                </a:solidFill>
                <a:uFillTx/>
                <a:latin typeface="Times New Roman" panose="02020603050405020304" charset="0"/>
                <a:ea typeface="宋体" panose="02010600030101010101" pitchFamily="2" charset="-122"/>
                <a:sym typeface="+mn-ea"/>
              </a:rPr>
              <a:t>A. Speed up </a:t>
            </a:r>
            <a:endParaRPr lang="en-US" sz="2400" u="dash" dirty="0">
              <a:ln>
                <a:noFill/>
              </a:ln>
              <a:solidFill>
                <a:srgbClr val="0070C0"/>
              </a:solidFill>
              <a:uFillTx/>
              <a:latin typeface="Times New Roman" panose="02020603050405020304" charset="0"/>
              <a:ea typeface="宋体" panose="02010600030101010101" pitchFamily="2" charset="-122"/>
            </a:endParaRPr>
          </a:p>
          <a:p>
            <a:r>
              <a:rPr lang="en-US" sz="2400" u="dash" dirty="0">
                <a:ln>
                  <a:noFill/>
                </a:ln>
                <a:solidFill>
                  <a:srgbClr val="0070C0"/>
                </a:solidFill>
                <a:uFillTx/>
                <a:latin typeface="Times New Roman" panose="02020603050405020304" charset="0"/>
                <a:ea typeface="宋体" panose="02010600030101010101" pitchFamily="2" charset="-122"/>
                <a:sym typeface="+mn-ea"/>
              </a:rPr>
              <a:t>B. Be an active learner</a:t>
            </a:r>
            <a:endParaRPr lang="en-US" sz="2400" u="dash" dirty="0">
              <a:ln>
                <a:noFill/>
              </a:ln>
              <a:solidFill>
                <a:srgbClr val="0070C0"/>
              </a:solidFill>
              <a:uFillTx/>
              <a:latin typeface="Times New Roman" panose="02020603050405020304" charset="0"/>
              <a:ea typeface="宋体" panose="02010600030101010101" pitchFamily="2" charset="-122"/>
            </a:endParaRPr>
          </a:p>
          <a:p>
            <a:r>
              <a:rPr lang="en-US" sz="2400" u="dash" dirty="0">
                <a:ln>
                  <a:noFill/>
                </a:ln>
                <a:solidFill>
                  <a:schemeClr val="tx1"/>
                </a:solidFill>
                <a:uFillTx/>
                <a:latin typeface="Times New Roman" panose="02020603050405020304" charset="0"/>
                <a:ea typeface="宋体" panose="02010600030101010101" pitchFamily="2" charset="-122"/>
                <a:sym typeface="+mn-ea"/>
              </a:rPr>
              <a:t>C. Stop trying to balance time between them all</a:t>
            </a:r>
            <a:endParaRPr lang="en-US" sz="2400" u="dash" dirty="0">
              <a:ln>
                <a:noFill/>
              </a:ln>
              <a:solidFill>
                <a:schemeClr val="tx1"/>
              </a:solidFill>
              <a:uFillTx/>
              <a:latin typeface="Times New Roman" panose="02020603050405020304" charset="0"/>
              <a:ea typeface="宋体" panose="02010600030101010101" pitchFamily="2" charset="-122"/>
            </a:endParaRPr>
          </a:p>
          <a:p>
            <a:r>
              <a:rPr lang="en-US" sz="2400" u="dash" dirty="0">
                <a:ln>
                  <a:noFill/>
                </a:ln>
                <a:solidFill>
                  <a:srgbClr val="0070C0"/>
                </a:solidFill>
                <a:uFillTx/>
                <a:latin typeface="Times New Roman" panose="02020603050405020304" charset="0"/>
                <a:ea typeface="宋体" panose="02010600030101010101" pitchFamily="2" charset="-122"/>
                <a:sym typeface="+mn-ea"/>
              </a:rPr>
              <a:t>D. Make choices about what is meaningful in your life</a:t>
            </a:r>
            <a:endParaRPr lang="en-US" sz="2400" u="dash" dirty="0">
              <a:ln>
                <a:noFill/>
              </a:ln>
              <a:solidFill>
                <a:srgbClr val="0070C0"/>
              </a:solidFill>
              <a:uFillTx/>
              <a:latin typeface="Times New Roman" panose="02020603050405020304" charset="0"/>
              <a:ea typeface="宋体" panose="02010600030101010101" pitchFamily="2" charset="-122"/>
            </a:endParaRPr>
          </a:p>
          <a:p>
            <a:r>
              <a:rPr lang="en-US" sz="2400" u="dash" dirty="0">
                <a:ln>
                  <a:noFill/>
                </a:ln>
                <a:solidFill>
                  <a:srgbClr val="FF0000"/>
                </a:solidFill>
                <a:uFillTx/>
                <a:latin typeface="Times New Roman" panose="02020603050405020304" charset="0"/>
                <a:ea typeface="宋体" panose="02010600030101010101" pitchFamily="2" charset="-122"/>
                <a:sym typeface="+mn-ea"/>
              </a:rPr>
              <a:t>E. The things you do well usually give you greater joy</a:t>
            </a:r>
            <a:endParaRPr lang="en-US" sz="2400" u="dash" dirty="0">
              <a:ln>
                <a:noFill/>
              </a:ln>
              <a:solidFill>
                <a:srgbClr val="FF0000"/>
              </a:solidFill>
              <a:uFillTx/>
              <a:latin typeface="Times New Roman" panose="02020603050405020304" charset="0"/>
              <a:ea typeface="宋体" panose="02010600030101010101" pitchFamily="2" charset="-122"/>
            </a:endParaRPr>
          </a:p>
          <a:p>
            <a:r>
              <a:rPr lang="en-US" sz="2400" u="dash" dirty="0">
                <a:ln>
                  <a:noFill/>
                </a:ln>
                <a:solidFill>
                  <a:srgbClr val="FF0000"/>
                </a:solidFill>
                <a:uFillTx/>
                <a:latin typeface="Times New Roman" panose="02020603050405020304" charset="0"/>
                <a:ea typeface="宋体" panose="02010600030101010101" pitchFamily="2" charset="-122"/>
                <a:sym typeface="+mn-ea"/>
              </a:rPr>
              <a:t>F. Perhaps these tips will help you make the most of your time</a:t>
            </a:r>
            <a:endParaRPr lang="en-US" sz="2400" u="dash" dirty="0">
              <a:ln>
                <a:noFill/>
              </a:ln>
              <a:solidFill>
                <a:srgbClr val="FF0000"/>
              </a:solidFill>
              <a:uFillTx/>
              <a:latin typeface="Times New Roman" panose="02020603050405020304" charset="0"/>
              <a:ea typeface="宋体" panose="02010600030101010101" pitchFamily="2" charset="-122"/>
            </a:endParaRPr>
          </a:p>
          <a:p>
            <a:r>
              <a:rPr lang="en-US" sz="2400" u="sng" dirty="0">
                <a:ln>
                  <a:noFill/>
                </a:ln>
                <a:solidFill>
                  <a:srgbClr val="FF0000"/>
                </a:solidFill>
                <a:latin typeface="Times New Roman" panose="02020603050405020304" charset="0"/>
                <a:ea typeface="宋体" panose="02010600030101010101" pitchFamily="2" charset="-122"/>
                <a:sym typeface="+mn-ea"/>
              </a:rPr>
              <a:t>G. This is why making lists is important in any productivity handbook</a:t>
            </a:r>
            <a:endParaRPr lang="en-US" sz="2400" u="sng" dirty="0">
              <a:ln>
                <a:noFill/>
              </a:ln>
              <a:solidFill>
                <a:srgbClr val="FF0000"/>
              </a:solidFill>
              <a:latin typeface="Times New Roman" panose="02020603050405020304" charset="0"/>
              <a:ea typeface="宋体" panose="02010600030101010101" pitchFamily="2" charset="-122"/>
            </a:endParaRPr>
          </a:p>
          <a:p>
            <a:endParaRPr lang="en-US" altLang="en-US" sz="2400" u="sng" dirty="0">
              <a:ln>
                <a:noFill/>
              </a:ln>
              <a:solidFill>
                <a:srgbClr val="FF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92635"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4" name="文本框 3"/>
          <p:cNvSpPr txBox="1"/>
          <p:nvPr/>
        </p:nvSpPr>
        <p:spPr>
          <a:xfrm>
            <a:off x="1653540" y="2305685"/>
            <a:ext cx="10145395" cy="1814830"/>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色形度义四字组装法可以非常精妙解决七选五任务型阅读的解题任务，希望广大教育工作者能够在指导学生高考时推荐使用这种方法，同时广大考生也要有意识使用这种方法，以期在解答七选五高考试题时得心应手马到成功。</a:t>
            </a:r>
            <a:endParaRPr lang="zh-CN" altLang="en-US" sz="28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5" name="图片 14" descr="9f572c739d305574d25aef8057b44b2"/>
          <p:cNvPicPr>
            <a:picLocks noChangeAspect="1"/>
          </p:cNvPicPr>
          <p:nvPr/>
        </p:nvPicPr>
        <p:blipFill>
          <a:blip r:embed="rId1"/>
          <a:stretch>
            <a:fillRect/>
          </a:stretch>
        </p:blipFill>
        <p:spPr>
          <a:xfrm>
            <a:off x="0" y="-1905"/>
            <a:ext cx="12188190" cy="6859905"/>
          </a:xfrm>
          <a:prstGeom prst="rect">
            <a:avLst/>
          </a:prstGeom>
        </p:spPr>
      </p:pic>
      <p:sp>
        <p:nvSpPr>
          <p:cNvPr id="12" name="文本框 11"/>
          <p:cNvSpPr txBox="1"/>
          <p:nvPr/>
        </p:nvSpPr>
        <p:spPr>
          <a:xfrm>
            <a:off x="0" y="4829175"/>
            <a:ext cx="5319395" cy="193802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“度”主要指的是句子到底是语篇主题，也就是重要部分，还是说明文和应用文语篇中引出主题部分或语篇深化部分，或者记叙文中先抑后扬的故事呈现部分，也就是次要部分。</a:t>
            </a:r>
            <a:endParaRPr lang="zh-CN" altLang="en-US" sz="2400">
              <a:ea typeface="宋体" panose="02010600030101010101" pitchFamily="2" charset="-122"/>
              <a:sym typeface="+mn-ea"/>
            </a:endParaRPr>
          </a:p>
        </p:txBody>
      </p:sp>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3" name="文本框 2"/>
          <p:cNvSpPr txBox="1"/>
          <p:nvPr/>
        </p:nvSpPr>
        <p:spPr>
          <a:xfrm>
            <a:off x="1458595" y="315595"/>
            <a:ext cx="4295140" cy="583565"/>
          </a:xfrm>
          <a:prstGeom prst="rect">
            <a:avLst/>
          </a:prstGeom>
          <a:noFill/>
        </p:spPr>
        <p:txBody>
          <a:bodyPr wrap="square" rtlCol="0">
            <a:spAutoFit/>
          </a:bodyPr>
          <a:lstStyle/>
          <a:p>
            <a:r>
              <a:rPr lang="zh-CN" sz="3200" b="1">
                <a:latin typeface="宋体" panose="02010600030101010101" pitchFamily="2" charset="-122"/>
                <a:ea typeface="宋体" panose="02010600030101010101" pitchFamily="2" charset="-122"/>
                <a:cs typeface="宋体" panose="02010600030101010101" pitchFamily="2" charset="-122"/>
                <a:sym typeface="+mn-ea"/>
              </a:rPr>
              <a:t>色形度义”四字组装法</a:t>
            </a:r>
            <a:endParaRPr lang="zh-CN" altLang="en-US" sz="3200" dirty="0">
              <a:cs typeface="+mn-ea"/>
              <a:sym typeface="+mn-lt"/>
            </a:endParaRPr>
          </a:p>
        </p:txBody>
      </p:sp>
      <p:sp>
        <p:nvSpPr>
          <p:cNvPr id="4" name="Star: 4 Points 1"/>
          <p:cNvSpPr/>
          <p:nvPr/>
        </p:nvSpPr>
        <p:spPr>
          <a:xfrm>
            <a:off x="3658870" y="2087880"/>
            <a:ext cx="3978275" cy="3551555"/>
          </a:xfrm>
          <a:prstGeom prst="star4">
            <a:avLst>
              <a:gd name="adj" fmla="val 15741"/>
            </a:avLst>
          </a:prstGeom>
          <a:solidFill>
            <a:sysClr val="window" lastClr="FFFFFF">
              <a:lumMod val="85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5" name="Oval 20"/>
          <p:cNvSpPr/>
          <p:nvPr/>
        </p:nvSpPr>
        <p:spPr>
          <a:xfrm>
            <a:off x="3294380" y="3335020"/>
            <a:ext cx="977900" cy="922020"/>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7" name="Oval 22"/>
          <p:cNvSpPr/>
          <p:nvPr/>
        </p:nvSpPr>
        <p:spPr>
          <a:xfrm>
            <a:off x="6826250" y="3335020"/>
            <a:ext cx="1054100" cy="921385"/>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13" name="Oval 28"/>
          <p:cNvSpPr/>
          <p:nvPr/>
        </p:nvSpPr>
        <p:spPr>
          <a:xfrm>
            <a:off x="5073015" y="4979035"/>
            <a:ext cx="1168400" cy="103378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21" name="Oval 36"/>
          <p:cNvSpPr/>
          <p:nvPr/>
        </p:nvSpPr>
        <p:spPr>
          <a:xfrm>
            <a:off x="5073015" y="1343660"/>
            <a:ext cx="1168400" cy="110490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32" name="文本框 31"/>
          <p:cNvSpPr txBox="1"/>
          <p:nvPr/>
        </p:nvSpPr>
        <p:spPr>
          <a:xfrm>
            <a:off x="5319395" y="1604645"/>
            <a:ext cx="1262380" cy="583565"/>
          </a:xfrm>
          <a:prstGeom prst="rect">
            <a:avLst/>
          </a:prstGeom>
          <a:noFill/>
        </p:spPr>
        <p:txBody>
          <a:bodyPr wrap="square" rtlCol="0">
            <a:spAutoFit/>
          </a:bodyPr>
          <a:lstStyle/>
          <a:p>
            <a:r>
              <a:rPr lang="zh-CN" altLang="zh-CN" sz="3200" b="1">
                <a:latin typeface="宋体" panose="02010600030101010101" pitchFamily="2" charset="-122"/>
                <a:ea typeface="宋体" panose="02010600030101010101" pitchFamily="2" charset="-122"/>
              </a:rPr>
              <a:t>色</a:t>
            </a:r>
            <a:endParaRPr lang="zh-CN" altLang="zh-CN" sz="3200" b="1">
              <a:latin typeface="宋体" panose="02010600030101010101" pitchFamily="2" charset="-122"/>
              <a:ea typeface="宋体" panose="02010600030101010101" pitchFamily="2" charset="-122"/>
            </a:endParaRPr>
          </a:p>
        </p:txBody>
      </p:sp>
      <p:sp>
        <p:nvSpPr>
          <p:cNvPr id="6" name="文本框 5"/>
          <p:cNvSpPr txBox="1"/>
          <p:nvPr/>
        </p:nvSpPr>
        <p:spPr>
          <a:xfrm>
            <a:off x="7038340" y="3504565"/>
            <a:ext cx="1079500" cy="583565"/>
          </a:xfrm>
          <a:prstGeom prst="rect">
            <a:avLst/>
          </a:prstGeom>
          <a:noFill/>
        </p:spPr>
        <p:txBody>
          <a:bodyPr wrap="square" rtlCol="0">
            <a:spAutoFit/>
          </a:bodyPr>
          <a:lstStyle/>
          <a:p>
            <a:r>
              <a:rPr lang="zh-CN" altLang="en-US" sz="3200" b="1">
                <a:latin typeface="宋体" panose="02010600030101010101" pitchFamily="2" charset="-122"/>
                <a:ea typeface="宋体" panose="02010600030101010101" pitchFamily="2" charset="-122"/>
                <a:cs typeface="宋体" panose="02010600030101010101" pitchFamily="2" charset="-122"/>
              </a:rPr>
              <a:t>形</a:t>
            </a:r>
            <a:r>
              <a:rPr lang="en-US" altLang="zh-CN" sz="3200" b="1">
                <a:latin typeface="宋体" panose="02010600030101010101" pitchFamily="2" charset="-122"/>
                <a:ea typeface="宋体" panose="02010600030101010101" pitchFamily="2" charset="-122"/>
                <a:cs typeface="宋体" panose="02010600030101010101" pitchFamily="2" charset="-122"/>
              </a:rPr>
              <a:t> </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3243580" y="3467735"/>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义</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5152390" y="5204460"/>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度</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6664325" y="1343660"/>
            <a:ext cx="5259705" cy="829945"/>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“色”代表颜色，即词汇颜色和句子颜色，但是关键还是看句子颜色。</a:t>
            </a:r>
            <a:endParaRPr lang="zh-CN" altLang="en-US" sz="2400">
              <a:ea typeface="宋体" panose="02010600030101010101" pitchFamily="2" charset="-122"/>
              <a:sym typeface="+mn-ea"/>
            </a:endParaRPr>
          </a:p>
        </p:txBody>
      </p:sp>
      <p:sp>
        <p:nvSpPr>
          <p:cNvPr id="11" name="文本框 10"/>
          <p:cNvSpPr txBox="1"/>
          <p:nvPr/>
        </p:nvSpPr>
        <p:spPr>
          <a:xfrm>
            <a:off x="8117840" y="4051300"/>
            <a:ext cx="3806190" cy="119888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“形”指的是句子是虚指还是实指，也就是表示笼统的概念还是具体的内容。</a:t>
            </a:r>
            <a:endParaRPr lang="zh-CN" altLang="en-US" sz="2400">
              <a:ea typeface="宋体" panose="02010600030101010101" pitchFamily="2" charset="-122"/>
              <a:sym typeface="+mn-ea"/>
            </a:endParaRPr>
          </a:p>
        </p:txBody>
      </p:sp>
      <p:sp>
        <p:nvSpPr>
          <p:cNvPr id="14" name="文本框 13"/>
          <p:cNvSpPr txBox="1"/>
          <p:nvPr/>
        </p:nvSpPr>
        <p:spPr>
          <a:xfrm>
            <a:off x="224790" y="2448560"/>
            <a:ext cx="3434080" cy="829945"/>
          </a:xfrm>
          <a:prstGeom prst="rect">
            <a:avLst/>
          </a:prstGeom>
          <a:noFill/>
          <a:ln>
            <a:solidFill>
              <a:schemeClr val="tx1"/>
            </a:solidFill>
            <a:prstDash val="sysDot"/>
          </a:ln>
        </p:spPr>
        <p:txBody>
          <a:bodyPr wrap="square" rtlCol="0" anchor="t">
            <a:spAutoFit/>
          </a:bodyPr>
          <a:lstStyle/>
          <a:p>
            <a:pPr indent="0"/>
            <a:r>
              <a:rPr lang="zh-CN" sz="2400">
                <a:ea typeface="宋体" panose="02010600030101010101" pitchFamily="2" charset="-122"/>
                <a:sym typeface="+mn-ea"/>
              </a:rPr>
              <a:t>“义”指的是具体语言词汇所包含的不同意思。</a:t>
            </a:r>
            <a:endParaRPr lang="zh-CN" altLang="en-US" sz="240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1000" fill="hold"/>
                                        <p:tgtEl>
                                          <p:spTgt spid="13"/>
                                        </p:tgtEl>
                                        <p:attrNameLst>
                                          <p:attrName>ppt_w</p:attrName>
                                        </p:attrNameLst>
                                      </p:cBhvr>
                                      <p:tavLst>
                                        <p:tav tm="0">
                                          <p:val>
                                            <p:fltVal val="0"/>
                                          </p:val>
                                        </p:tav>
                                        <p:tav tm="100000">
                                          <p:val>
                                            <p:strVal val="#ppt_w"/>
                                          </p:val>
                                        </p:tav>
                                      </p:tavLst>
                                    </p:anim>
                                    <p:anim calcmode="lin" valueType="num">
                                      <p:cBhvr>
                                        <p:cTn id="26" dur="1000" fill="hold"/>
                                        <p:tgtEl>
                                          <p:spTgt spid="13"/>
                                        </p:tgtEl>
                                        <p:attrNameLst>
                                          <p:attrName>ppt_h</p:attrName>
                                        </p:attrNameLst>
                                      </p:cBhvr>
                                      <p:tavLst>
                                        <p:tav tm="0">
                                          <p:val>
                                            <p:fltVal val="0"/>
                                          </p:val>
                                        </p:tav>
                                        <p:tav tm="100000">
                                          <p:val>
                                            <p:strVal val="#ppt_h"/>
                                          </p:val>
                                        </p:tav>
                                      </p:tavLst>
                                    </p:anim>
                                    <p:anim calcmode="lin" valueType="num">
                                      <p:cBhvr>
                                        <p:cTn id="27" dur="1000" fill="hold"/>
                                        <p:tgtEl>
                                          <p:spTgt spid="13"/>
                                        </p:tgtEl>
                                        <p:attrNameLst>
                                          <p:attrName>style.rotation</p:attrName>
                                        </p:attrNameLst>
                                      </p:cBhvr>
                                      <p:tavLst>
                                        <p:tav tm="0">
                                          <p:val>
                                            <p:fltVal val="90"/>
                                          </p:val>
                                        </p:tav>
                                        <p:tav tm="100000">
                                          <p:val>
                                            <p:fltVal val="0"/>
                                          </p:val>
                                        </p:tav>
                                      </p:tavLst>
                                    </p:anim>
                                    <p:animEffect transition="in" filter="fade">
                                      <p:cBhvr>
                                        <p:cTn id="28" dur="1000"/>
                                        <p:tgtEl>
                                          <p:spTgt spid="13"/>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p:cTn id="31" dur="1000" fill="hold"/>
                                        <p:tgtEl>
                                          <p:spTgt spid="21"/>
                                        </p:tgtEl>
                                        <p:attrNameLst>
                                          <p:attrName>ppt_w</p:attrName>
                                        </p:attrNameLst>
                                      </p:cBhvr>
                                      <p:tavLst>
                                        <p:tav tm="0">
                                          <p:val>
                                            <p:fltVal val="0"/>
                                          </p:val>
                                        </p:tav>
                                        <p:tav tm="100000">
                                          <p:val>
                                            <p:strVal val="#ppt_w"/>
                                          </p:val>
                                        </p:tav>
                                      </p:tavLst>
                                    </p:anim>
                                    <p:anim calcmode="lin" valueType="num">
                                      <p:cBhvr>
                                        <p:cTn id="32" dur="1000" fill="hold"/>
                                        <p:tgtEl>
                                          <p:spTgt spid="21"/>
                                        </p:tgtEl>
                                        <p:attrNameLst>
                                          <p:attrName>ppt_h</p:attrName>
                                        </p:attrNameLst>
                                      </p:cBhvr>
                                      <p:tavLst>
                                        <p:tav tm="0">
                                          <p:val>
                                            <p:fltVal val="0"/>
                                          </p:val>
                                        </p:tav>
                                        <p:tav tm="100000">
                                          <p:val>
                                            <p:strVal val="#ppt_h"/>
                                          </p:val>
                                        </p:tav>
                                      </p:tavLst>
                                    </p:anim>
                                    <p:anim calcmode="lin" valueType="num">
                                      <p:cBhvr>
                                        <p:cTn id="33" dur="1000" fill="hold"/>
                                        <p:tgtEl>
                                          <p:spTgt spid="21"/>
                                        </p:tgtEl>
                                        <p:attrNameLst>
                                          <p:attrName>style.rotation</p:attrName>
                                        </p:attrNameLst>
                                      </p:cBhvr>
                                      <p:tavLst>
                                        <p:tav tm="0">
                                          <p:val>
                                            <p:fltVal val="90"/>
                                          </p:val>
                                        </p:tav>
                                        <p:tav tm="100000">
                                          <p:val>
                                            <p:fltVal val="0"/>
                                          </p:val>
                                        </p:tav>
                                      </p:tavLst>
                                    </p:anim>
                                    <p:animEffect transition="in" filter="fade">
                                      <p:cBhvr>
                                        <p:cTn id="34" dur="10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2" grpId="1"/>
      <p:bldP spid="4" grpId="0" bldLvl="0" animBg="1"/>
      <p:bldP spid="5" grpId="0" bldLvl="0" animBg="1"/>
      <p:bldP spid="7" grpId="0" bldLvl="0" animBg="1"/>
      <p:bldP spid="13" grpId="0" bldLvl="0" animBg="1"/>
      <p:bldP spid="21" grpId="0" bldLvl="0" animBg="1"/>
      <p:bldP spid="10" grpId="0" bldLvl="0" animBg="1"/>
      <p:bldP spid="10" grpId="1"/>
      <p:bldP spid="11" grpId="0" bldLvl="0" animBg="1"/>
      <p:bldP spid="11" grpId="1"/>
      <p:bldP spid="14" grpId="0" bldLvl="0" animBg="1"/>
      <p:bldP spid="14" grpId="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27455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3568065" y="1303655"/>
            <a:ext cx="11327765" cy="1106805"/>
          </a:xfrm>
          <a:prstGeom prst="rect">
            <a:avLst/>
          </a:prstGeom>
          <a:noFill/>
          <a:ln w="9525">
            <a:noFill/>
          </a:ln>
        </p:spPr>
        <p:txBody>
          <a:bodyPr wrap="square">
            <a:spAutoFit/>
          </a:bodyPr>
          <a:lstStyle/>
          <a:p>
            <a:pPr indent="0"/>
            <a:r>
              <a:rPr lang="en-US" sz="6600" b="1">
                <a:latin typeface="宋体" panose="02010600030101010101" pitchFamily="2" charset="-122"/>
                <a:ea typeface="宋体" panose="02010600030101010101" pitchFamily="2" charset="-122"/>
                <a:cs typeface="宋体" panose="02010600030101010101" pitchFamily="2" charset="-122"/>
              </a:rPr>
              <a:t> Thank you!</a:t>
            </a:r>
            <a:endParaRPr lang="en-US" altLang="zh-CN" sz="6600" b="1">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819910"/>
            <a:ext cx="11969750" cy="4892675"/>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Paulo Magalhaes, a 34-year-old Portuguese computer engineer, loves to open his </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mailbox and find a brightly colored picture of Rome’s Colosseum. Or Africa’s Victoria Falls. Or China’s Great Wall. 31. </a:t>
            </a:r>
            <a:r>
              <a:rPr lang="en-US" sz="2400" b="0" u="sng">
                <a:latin typeface="Times New Roman" panose="02020603050405020304" charset="0"/>
                <a:ea typeface="宋体" panose="02010600030101010101" pitchFamily="2" charset="-122"/>
              </a:rPr>
              <a:t>_____________________  </a:t>
            </a:r>
            <a:endParaRPr lang="en-US" sz="2400" b="0">
              <a:latin typeface="Times New Roman" panose="02020603050405020304" charset="0"/>
              <a:ea typeface="宋体" panose="02010600030101010101" pitchFamily="2" charset="-122"/>
            </a:endParaRPr>
          </a:p>
          <a:p>
            <a:r>
              <a:rPr lang="en-US" sz="2400" b="0">
                <a:latin typeface="Times New Roman" panose="02020603050405020304" charset="0"/>
                <a:ea typeface="宋体" panose="02010600030101010101" pitchFamily="2" charset="-122"/>
              </a:rPr>
              <a:t>      “I often send postcards to family and friends.” he says to </a:t>
            </a:r>
            <a:r>
              <a:rPr lang="en-US" sz="2400" b="0" i="1">
                <a:latin typeface="Times New Roman" panose="02020603050405020304" charset="0"/>
                <a:ea typeface="宋体" panose="02010600030101010101" pitchFamily="2" charset="-122"/>
              </a:rPr>
              <a:t>China Daily</a:t>
            </a:r>
            <a:r>
              <a:rPr lang="en-US" sz="2400" b="0">
                <a:latin typeface="Times New Roman" panose="02020603050405020304" charset="0"/>
                <a:ea typeface="宋体" panose="02010600030101010101" pitchFamily="2" charset="-122"/>
              </a:rPr>
              <a:t>, “but you can </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imagine that after a while, you never receive as many as you send, and you realize that not everyone is into it. 32. </a:t>
            </a:r>
            <a:r>
              <a:rPr lang="en-US" sz="2400" b="0" u="sng">
                <a:latin typeface="Times New Roman" panose="02020603050405020304" charset="0"/>
                <a:ea typeface="宋体" panose="02010600030101010101" pitchFamily="2" charset="-122"/>
              </a:rPr>
              <a:t>_____________________ </a:t>
            </a:r>
            <a:r>
              <a:rPr lang="en-US" sz="2400" b="0">
                <a:latin typeface="Times New Roman" panose="02020603050405020304" charset="0"/>
                <a:ea typeface="宋体" panose="02010600030101010101" pitchFamily="2" charset="-122"/>
              </a:rPr>
              <a:t>” Seeking other like-minded souls, however, Paulo started looking in a somewhat unlikely place: online. Many would say the Internet is a place for people who have given up on the traditional postal service, but Paulo’s hunch(</a:t>
            </a:r>
            <a:r>
              <a:rPr lang="zh-CN" sz="2400" b="0">
                <a:ea typeface="宋体" panose="02010600030101010101" pitchFamily="2" charset="-122"/>
              </a:rPr>
              <a:t>直觉</a:t>
            </a:r>
            <a:r>
              <a:rPr lang="en-US" sz="2400" b="0">
                <a:latin typeface="Times New Roman" panose="02020603050405020304" charset="0"/>
                <a:ea typeface="宋体" panose="02010600030101010101" pitchFamily="2" charset="-122"/>
              </a:rPr>
              <a:t>) paid off. </a:t>
            </a:r>
            <a:endParaRPr lang="en-US" sz="2400" b="0">
              <a:latin typeface="Times New Roman" panose="02020603050405020304" charset="0"/>
              <a:ea typeface="宋体" panose="02010600030101010101" pitchFamily="2" charset="-122"/>
            </a:endParaRPr>
          </a:p>
          <a:p>
            <a:r>
              <a:rPr lang="en-US" sz="2400" b="0">
                <a:latin typeface="Times New Roman" panose="02020603050405020304" charset="0"/>
                <a:ea typeface="宋体" panose="02010600030101010101" pitchFamily="2" charset="-122"/>
              </a:rPr>
              <a:t>     Today his hobby has developed into the website postcrossing.com, a social network that has grown to 575, 217 registered users in 214 countries and regions since he started it 10 years ago. </a:t>
            </a:r>
            <a:r>
              <a:rPr lang="en-US" sz="2400" b="0" u="sng">
                <a:latin typeface="Times New Roman" panose="02020603050405020304" charset="0"/>
                <a:ea typeface="宋体" panose="02010600030101010101" pitchFamily="2" charset="-122"/>
              </a:rPr>
              <a:t>  </a:t>
            </a:r>
            <a:r>
              <a:rPr lang="en-US" sz="2400" b="0">
                <a:latin typeface="Times New Roman" panose="02020603050405020304" charset="0"/>
                <a:ea typeface="宋体" panose="02010600030101010101" pitchFamily="2" charset="-122"/>
              </a:rPr>
              <a:t>33. </a:t>
            </a:r>
            <a:r>
              <a:rPr lang="en-US" sz="2400" b="0" u="sng">
                <a:latin typeface="Times New Roman" panose="02020603050405020304" charset="0"/>
                <a:ea typeface="宋体" panose="02010600030101010101" pitchFamily="2" charset="-122"/>
              </a:rPr>
              <a:t>____________________  </a:t>
            </a:r>
            <a:r>
              <a:rPr lang="en-US" sz="2400" b="0">
                <a:latin typeface="Times New Roman" panose="02020603050405020304" charset="0"/>
                <a:ea typeface="宋体" panose="02010600030101010101" pitchFamily="2" charset="-122"/>
              </a:rPr>
              <a:t> Running the website has almost turned into a full-time job. </a:t>
            </a:r>
            <a:endParaRPr lang="en-US" sz="2400" b="0">
              <a:latin typeface="Times New Roman" panose="02020603050405020304" charset="0"/>
              <a:ea typeface="宋体" panose="02010600030101010101" pitchFamily="2" charset="-122"/>
            </a:endParaRPr>
          </a:p>
          <a:p>
            <a:r>
              <a:rPr 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p:txBody>
      </p:sp>
      <p:sp>
        <p:nvSpPr>
          <p:cNvPr id="9" name="文本框 8"/>
          <p:cNvSpPr txBox="1"/>
          <p:nvPr/>
        </p:nvSpPr>
        <p:spPr>
          <a:xfrm>
            <a:off x="1902460" y="1359535"/>
            <a:ext cx="7686040" cy="460375"/>
          </a:xfrm>
          <a:prstGeom prst="rect">
            <a:avLst/>
          </a:prstGeom>
          <a:noFill/>
          <a:ln w="9525">
            <a:noFill/>
          </a:ln>
        </p:spPr>
        <p:txBody>
          <a:bodyPr wrap="square">
            <a:spAutoFit/>
          </a:bodyPr>
          <a:lstStyle/>
          <a:p>
            <a:pPr indent="1274445"/>
            <a:r>
              <a:rPr lang="en-US" sz="2400" b="1">
                <a:latin typeface="Times New Roman" panose="02020603050405020304" charset="0"/>
                <a:ea typeface="宋体" panose="02010600030101010101" pitchFamily="2" charset="-122"/>
              </a:rPr>
              <a:t>You’ve got mail…and it’s a postcard</a:t>
            </a:r>
            <a:endParaRPr lang="en-US" altLang="en-US" sz="2400" b="1">
              <a:latin typeface="Times New Roman" panose="02020603050405020304" charset="0"/>
              <a:ea typeface="宋体" panose="02010600030101010101" pitchFamily="2" charset="-122"/>
            </a:endParaRPr>
          </a:p>
        </p:txBody>
      </p:sp>
      <p:sp>
        <p:nvSpPr>
          <p:cNvPr id="10" name="文本框 9"/>
          <p:cNvSpPr txBox="1"/>
          <p:nvPr/>
        </p:nvSpPr>
        <p:spPr>
          <a:xfrm>
            <a:off x="1195070" y="124460"/>
            <a:ext cx="10574020" cy="829945"/>
          </a:xfrm>
          <a:prstGeom prst="rect">
            <a:avLst/>
          </a:prstGeom>
          <a:noFill/>
        </p:spPr>
        <p:txBody>
          <a:bodyPr wrap="square" rtlCol="0">
            <a:spAutoFit/>
          </a:bodyPr>
          <a:lstStyle/>
          <a:p>
            <a:r>
              <a:rPr lang="zh-CN" altLang="en-US" sz="2400" dirty="0">
                <a:cs typeface="+mn-ea"/>
                <a:sym typeface="+mn-lt"/>
              </a:rPr>
              <a:t>  下面我们首先以2021年6月浙江省高考英语试卷中的七选五任务型阅读为例来阐述这种方法的运用。</a:t>
            </a:r>
            <a:endParaRPr lang="zh-CN" altLang="en-US" sz="2400" dirty="0">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4" name="文本框 23"/>
          <p:cNvSpPr txBox="1"/>
          <p:nvPr/>
        </p:nvSpPr>
        <p:spPr>
          <a:xfrm>
            <a:off x="73660" y="2727325"/>
            <a:ext cx="11758295" cy="4523105"/>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“Many people in China have limited exposure to English.</a:t>
            </a:r>
            <a:r>
              <a:rPr lang="en-US" sz="2400">
                <a:latin typeface="Times New Roman" panose="02020603050405020304" charset="0"/>
                <a:ea typeface="宋体" panose="02010600030101010101" pitchFamily="2" charset="-122"/>
                <a:cs typeface="Times New Roman" panose="02020603050405020304" charset="0"/>
                <a:sym typeface="+mn-ea"/>
              </a:rPr>
              <a:t> </a:t>
            </a:r>
            <a:r>
              <a:rPr lang="en-US" sz="2400">
                <a:latin typeface="Times New Roman" panose="02020603050405020304" charset="0"/>
                <a:ea typeface="宋体" panose="02010600030101010101" pitchFamily="2" charset="-122"/>
                <a:sym typeface="+mn-ea"/>
              </a:rPr>
              <a:t>35. __________________</a:t>
            </a:r>
            <a:r>
              <a:rPr lang="en-US" sz="2400" u="sng">
                <a:latin typeface="Times New Roman" panose="02020603050405020304" charset="0"/>
                <a:ea typeface="宋体" panose="02010600030101010101" pitchFamily="2" charset="-122"/>
                <a:sym typeface="+mn-ea"/>
              </a:rPr>
              <a:t>  </a:t>
            </a:r>
            <a:r>
              <a:rPr lang="en-US" sz="2400">
                <a:latin typeface="Times New Roman" panose="02020603050405020304" charset="0"/>
                <a:ea typeface="宋体" panose="02010600030101010101" pitchFamily="2" charset="-122"/>
                <a:sym typeface="+mn-ea"/>
              </a:rPr>
              <a:t> That said, we know of many post-crossing members, including Chinese, who have actually improved their English skills through their use of post-crossing.”Paulo says. </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A. And that’s totally fine.</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B. That makes it extra hard to learn and practice it.</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C. He likes to think of sending postcards as a family-friendly hobby.</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D. Many love to make a connection with someone from across the world. </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E. On August 5, the number of postcards exchanged by members topped 31 million. </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F. Similarly, if you speak only Chinese, receiving a card in Swedish takes part of the fun away. </a:t>
            </a:r>
            <a:endParaRPr lang="en-US" sz="2400">
              <a:latin typeface="Times New Roman" panose="02020603050405020304" charset="0"/>
              <a:ea typeface="宋体" panose="02010600030101010101" pitchFamily="2" charset="-122"/>
              <a:sym typeface="+mn-ea"/>
            </a:endParaRPr>
          </a:p>
          <a:p>
            <a:r>
              <a:rPr lang="en-US" sz="2400">
                <a:latin typeface="Times New Roman" panose="02020603050405020304" charset="0"/>
                <a:ea typeface="宋体" panose="02010600030101010101" pitchFamily="2" charset="-122"/>
                <a:sym typeface="+mn-ea"/>
              </a:rPr>
              <a:t>G. In short, he loves postcards, and the excitement of getting a hand-written note from someone far away.</a:t>
            </a:r>
            <a:endParaRPr lang="en-US" altLang="en-US" sz="2400" b="0">
              <a:latin typeface="Times New Roman" panose="02020603050405020304" charset="0"/>
              <a:ea typeface="宋体" panose="02010600030101010101" pitchFamily="2" charset="-122"/>
            </a:endParaRPr>
          </a:p>
          <a:p>
            <a:endParaRPr lang="en-US" altLang="en-US" sz="2400" b="0">
              <a:latin typeface="Times New Roman" panose="02020603050405020304" charset="0"/>
              <a:ea typeface="宋体" panose="02010600030101010101" pitchFamily="2" charset="-122"/>
            </a:endParaRPr>
          </a:p>
        </p:txBody>
      </p:sp>
      <p:sp>
        <p:nvSpPr>
          <p:cNvPr id="25" name="文本框 24"/>
          <p:cNvSpPr txBox="1"/>
          <p:nvPr/>
        </p:nvSpPr>
        <p:spPr>
          <a:xfrm>
            <a:off x="73660" y="812800"/>
            <a:ext cx="11916410" cy="1938020"/>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Language is certainly a barrier for many people. For post-crossing to work worldwide, a common communication language is needed so that everyone can understand each other. As cool as it may be to receive a postcard written in Chinese, the concept doesn’t work if one doesn’t understand it. 34. </a:t>
            </a:r>
            <a:r>
              <a:rPr lang="en-US" sz="2400" u="sng">
                <a:latin typeface="Times New Roman" panose="02020603050405020304" charset="0"/>
                <a:ea typeface="宋体" panose="02010600030101010101" pitchFamily="2" charset="-122"/>
                <a:sym typeface="+mn-ea"/>
              </a:rPr>
              <a:t>____________________  </a:t>
            </a:r>
            <a:r>
              <a:rPr lang="en-US" sz="2400">
                <a:latin typeface="Times New Roman" panose="02020603050405020304" charset="0"/>
                <a:ea typeface="宋体" panose="02010600030101010101" pitchFamily="2" charset="-122"/>
                <a:sym typeface="+mn-ea"/>
              </a:rPr>
              <a:t> So a common language is required and in post-crossing that’s English since it’s widely spoken. </a:t>
            </a:r>
            <a:endParaRPr lang="en-US" altLang="en-US" sz="2400">
              <a:latin typeface="Times New Roman" panose="02020603050405020304" charset="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4445" y="0"/>
            <a:ext cx="12181840" cy="685736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4" name="文本框 3"/>
          <p:cNvSpPr txBox="1"/>
          <p:nvPr/>
        </p:nvSpPr>
        <p:spPr>
          <a:xfrm>
            <a:off x="1964690" y="1504950"/>
            <a:ext cx="9374505" cy="3538220"/>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通读全文，我们不难发现本篇说明文主要围绕葡萄牙一位34岁的电脑工程师Paulo Magalhaes把自己的喜欢收集明星片的兴趣爱好发展成为建立明星片网站的相关事迹。故事内容不太复杂，但是要把题目全部做对，分数全部拿到却不是十分容易的事情。</a:t>
            </a:r>
            <a:endParaRPr lang="zh-CN" altLang="en-US" sz="2800">
              <a:latin typeface="宋体" panose="02010600030101010101" pitchFamily="2" charset="-122"/>
              <a:ea typeface="宋体" panose="02010600030101010101" pitchFamily="2" charset="-122"/>
              <a:cs typeface="宋体" panose="02010600030101010101" pitchFamily="2" charset="-122"/>
            </a:endParaRPr>
          </a:p>
          <a:p>
            <a:pPr indent="711200" fontAlgn="auto">
              <a:extLst>
                <a:ext uri="{35155182-B16C-46BC-9424-99874614C6A1}">
                  <wpsdc:indentchars xmlns:wpsdc="http://www.wps.cn/officeDocument/2017/drawingmlCustomData" val="200" checksum="3773799597"/>
                </a:ext>
              </a:extLst>
            </a:pPr>
            <a:r>
              <a:rPr lang="zh-CN" altLang="en-US" sz="2800">
                <a:latin typeface="宋体" panose="02010600030101010101" pitchFamily="2" charset="-122"/>
                <a:ea typeface="宋体" panose="02010600030101010101" pitchFamily="2" charset="-122"/>
                <a:cs typeface="宋体" panose="02010600030101010101" pitchFamily="2" charset="-122"/>
              </a:rPr>
              <a:t>如果按照色形度义四字组装法来解题，我们第一步应该做的事情是把整个语篇和七个选项都染成</a:t>
            </a:r>
            <a:r>
              <a:rPr lang="zh-CN" altLang="en-US" sz="2800">
                <a:solidFill>
                  <a:srgbClr val="FF0000"/>
                </a:solidFill>
                <a:latin typeface="宋体" panose="02010600030101010101" pitchFamily="2" charset="-122"/>
                <a:ea typeface="宋体" panose="02010600030101010101" pitchFamily="2" charset="-122"/>
                <a:cs typeface="宋体" panose="02010600030101010101" pitchFamily="2" charset="-122"/>
              </a:rPr>
              <a:t>红</a:t>
            </a:r>
            <a:r>
              <a:rPr lang="zh-CN" altLang="en-US" sz="2800">
                <a:solidFill>
                  <a:srgbClr val="0070C0"/>
                </a:solidFill>
                <a:latin typeface="宋体" panose="02010600030101010101" pitchFamily="2" charset="-122"/>
                <a:ea typeface="宋体" panose="02010600030101010101" pitchFamily="2" charset="-122"/>
                <a:cs typeface="宋体" panose="02010600030101010101" pitchFamily="2" charset="-122"/>
              </a:rPr>
              <a:t>蓝</a:t>
            </a:r>
            <a:r>
              <a:rPr lang="zh-CN" altLang="en-US" sz="2800">
                <a:latin typeface="宋体" panose="02010600030101010101" pitchFamily="2" charset="-122"/>
                <a:ea typeface="宋体" panose="02010600030101010101" pitchFamily="2" charset="-122"/>
                <a:cs typeface="宋体" panose="02010600030101010101" pitchFamily="2" charset="-122"/>
              </a:rPr>
              <a:t>黑三种不同的色彩，然后就能够呈现如下一篇全新的语篇：</a:t>
            </a:r>
            <a:endParaRPr lang="zh-CN" altLang="en-US" sz="2800">
              <a:latin typeface="宋体" panose="02010600030101010101" pitchFamily="2" charset="-122"/>
              <a:ea typeface="宋体" panose="02010600030101010101" pitchFamily="2" charset="-122"/>
              <a:cs typeface="宋体" panose="02010600030101010101" pitchFamily="2" charset="-122"/>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2247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11125" y="1097915"/>
            <a:ext cx="11969750" cy="5262245"/>
          </a:xfrm>
          <a:prstGeom prst="rect">
            <a:avLst/>
          </a:prstGeom>
          <a:noFill/>
          <a:ln w="9525">
            <a:noFill/>
          </a:ln>
        </p:spPr>
        <p:txBody>
          <a:bodyPr wrap="square">
            <a:spAutoFit/>
          </a:bodyPr>
          <a:lstStyle/>
          <a:p>
            <a:pPr marL="133350" indent="609600" fontAlgn="auto">
              <a:extLst>
                <a:ext uri="{35155182-B16C-46BC-9424-99874614C6A1}">
                  <wpsdc:indentchars xmlns:wpsdc="http://www.wps.cn/officeDocument/2017/drawingmlCustomData" val="200" checksum="4158780845"/>
                </a:ext>
              </a:extLst>
            </a:pPr>
            <a:r>
              <a:rPr lang="en-US" sz="2400" b="0">
                <a:solidFill>
                  <a:srgbClr val="FF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FF0000"/>
                </a:solidFill>
                <a:latin typeface="Times New Roman" panose="02020603050405020304" charset="0"/>
                <a:ea typeface="宋体" panose="02010600030101010101" pitchFamily="2" charset="-122"/>
              </a:rPr>
              <a:t>Paulo Magalhaes, a 34-year-old Portuguese computer engineer, loves to open his </a:t>
            </a:r>
            <a:r>
              <a:rPr lang="en-US" sz="2400" b="0">
                <a:solidFill>
                  <a:srgbClr val="FF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FF0000"/>
                </a:solidFill>
                <a:latin typeface="Times New Roman" panose="02020603050405020304" charset="0"/>
                <a:ea typeface="宋体" panose="02010600030101010101" pitchFamily="2" charset="-122"/>
              </a:rPr>
              <a:t>mailbox and find a brightly colored picture of Rome’s Colosseum. Or Africa’s Victoria Falls. Or China’s Great Wall. 31. </a:t>
            </a:r>
            <a:r>
              <a:rPr lang="en-US" sz="2400" b="0" u="sng">
                <a:solidFill>
                  <a:srgbClr val="FF0000"/>
                </a:solidFill>
                <a:latin typeface="Times New Roman" panose="02020603050405020304" charset="0"/>
                <a:ea typeface="宋体" panose="02010600030101010101" pitchFamily="2" charset="-122"/>
              </a:rPr>
              <a:t>_____________________  </a:t>
            </a:r>
            <a:endParaRPr lang="en-US" sz="2400" b="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a:solidFill>
                  <a:srgbClr val="0070C0"/>
                </a:solidFill>
                <a:latin typeface="Times New Roman" panose="02020603050405020304" charset="0"/>
                <a:ea typeface="宋体" panose="02010600030101010101" pitchFamily="2" charset="-122"/>
              </a:rPr>
              <a:t>“I often send postcards to family and friends.” he says to </a:t>
            </a:r>
            <a:r>
              <a:rPr lang="en-US" sz="2400" b="0" i="1">
                <a:solidFill>
                  <a:srgbClr val="0070C0"/>
                </a:solidFill>
                <a:latin typeface="Times New Roman" panose="02020603050405020304" charset="0"/>
                <a:ea typeface="宋体" panose="02010600030101010101" pitchFamily="2" charset="-122"/>
              </a:rPr>
              <a:t>China Daily</a:t>
            </a:r>
            <a:r>
              <a:rPr lang="en-US" sz="2400" b="0">
                <a:solidFill>
                  <a:srgbClr val="0070C0"/>
                </a:solidFill>
                <a:latin typeface="Times New Roman" panose="02020603050405020304" charset="0"/>
                <a:ea typeface="宋体" panose="02010600030101010101" pitchFamily="2" charset="-122"/>
              </a:rPr>
              <a:t>, </a:t>
            </a:r>
            <a:r>
              <a:rPr lang="en-US" sz="2400" b="0">
                <a:latin typeface="Times New Roman" panose="02020603050405020304" charset="0"/>
                <a:ea typeface="宋体" panose="02010600030101010101" pitchFamily="2" charset="-122"/>
              </a:rPr>
              <a:t>“but you can </a:t>
            </a:r>
            <a:r>
              <a:rPr lang="en-US" sz="2400" b="0">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rPr>
              <a:t>imagine that after a while, you never receive as many as you send, and you realize that not everyone is into it. 32. </a:t>
            </a:r>
            <a:r>
              <a:rPr lang="en-US" sz="2400" b="0" u="sng">
                <a:latin typeface="Times New Roman" panose="02020603050405020304" charset="0"/>
                <a:ea typeface="宋体" panose="02010600030101010101" pitchFamily="2" charset="-122"/>
              </a:rPr>
              <a:t>_____________________ </a:t>
            </a:r>
            <a:r>
              <a:rPr lang="en-US" sz="2400" b="0">
                <a:latin typeface="Times New Roman" panose="02020603050405020304" charset="0"/>
                <a:ea typeface="宋体" panose="02010600030101010101" pitchFamily="2" charset="-122"/>
              </a:rPr>
              <a:t>” </a:t>
            </a:r>
            <a:r>
              <a:rPr lang="en-US" sz="2400" b="0">
                <a:solidFill>
                  <a:srgbClr val="0070C0"/>
                </a:solidFill>
                <a:latin typeface="Times New Roman" panose="02020603050405020304" charset="0"/>
                <a:ea typeface="宋体" panose="02010600030101010101" pitchFamily="2" charset="-122"/>
              </a:rPr>
              <a:t>Seeking other like-minded souls, however, Paulo started looking in a somewhat unlikely place: online.</a:t>
            </a:r>
            <a:r>
              <a:rPr lang="en-US" sz="2400" b="0">
                <a:latin typeface="Times New Roman" panose="02020603050405020304" charset="0"/>
                <a:ea typeface="宋体" panose="02010600030101010101" pitchFamily="2" charset="-122"/>
              </a:rPr>
              <a:t> Many would say the Internet is a place for people who have given up on the traditional postal service, </a:t>
            </a:r>
            <a:r>
              <a:rPr lang="zh-CN" sz="2400" b="0">
                <a:solidFill>
                  <a:srgbClr val="FF0000"/>
                </a:solidFill>
                <a:latin typeface="Times New Roman" panose="02020603050405020304" charset="0"/>
                <a:ea typeface="宋体" panose="02010600030101010101" pitchFamily="2" charset="-122"/>
              </a:rPr>
              <a:t>bu</a:t>
            </a:r>
            <a:r>
              <a:rPr lang="en-US" sz="2400" b="0">
                <a:solidFill>
                  <a:srgbClr val="FF0000"/>
                </a:solidFill>
                <a:latin typeface="Times New Roman" panose="02020603050405020304" charset="0"/>
                <a:ea typeface="宋体" panose="02010600030101010101" pitchFamily="2" charset="-122"/>
              </a:rPr>
              <a:t>t Paulo’s hunch(</a:t>
            </a:r>
            <a:r>
              <a:rPr lang="zh-CN" sz="2400" b="0">
                <a:solidFill>
                  <a:srgbClr val="FF0000"/>
                </a:solidFill>
                <a:ea typeface="宋体" panose="02010600030101010101" pitchFamily="2" charset="-122"/>
              </a:rPr>
              <a:t>直觉</a:t>
            </a:r>
            <a:r>
              <a:rPr lang="en-US" sz="2400" b="0">
                <a:solidFill>
                  <a:srgbClr val="FF0000"/>
                </a:solidFill>
                <a:latin typeface="Times New Roman" panose="02020603050405020304" charset="0"/>
                <a:ea typeface="宋体" panose="02010600030101010101" pitchFamily="2" charset="-122"/>
              </a:rPr>
              <a:t>) paid off. </a:t>
            </a:r>
            <a:endParaRPr lang="en-US" sz="2400" b="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r>
              <a:rPr lang="en-US" sz="2400" b="0">
                <a:solidFill>
                  <a:srgbClr val="FF0000"/>
                </a:solidFill>
                <a:latin typeface="Times New Roman" panose="02020603050405020304" charset="0"/>
                <a:ea typeface="宋体" panose="02010600030101010101" pitchFamily="2" charset="-122"/>
              </a:rPr>
              <a:t>  Today his hobby has developed into the website postcrossing.com, a social network that has grown to 575, 217 registered users in 214 countries and regions since he started it 10 years ago. 33. </a:t>
            </a:r>
            <a:r>
              <a:rPr lang="en-US" sz="2400" b="0" u="sng">
                <a:solidFill>
                  <a:srgbClr val="FF0000"/>
                </a:solidFill>
                <a:latin typeface="Times New Roman" panose="02020603050405020304" charset="0"/>
                <a:ea typeface="宋体" panose="02010600030101010101" pitchFamily="2" charset="-122"/>
              </a:rPr>
              <a:t>____________________  </a:t>
            </a:r>
            <a:r>
              <a:rPr lang="en-US" sz="2400" b="0">
                <a:solidFill>
                  <a:srgbClr val="FF0000"/>
                </a:solidFill>
                <a:latin typeface="Times New Roman" panose="02020603050405020304" charset="0"/>
                <a:ea typeface="宋体" panose="02010600030101010101" pitchFamily="2" charset="-122"/>
              </a:rPr>
              <a:t> Running the website has almost turned into a full-time job. </a:t>
            </a:r>
            <a:endParaRPr lang="en-US" sz="2400" b="0">
              <a:solidFill>
                <a:srgbClr val="FF0000"/>
              </a:solidFill>
              <a:latin typeface="Times New Roman" panose="02020603050405020304" charset="0"/>
              <a:ea typeface="宋体" panose="02010600030101010101" pitchFamily="2" charset="-122"/>
            </a:endParaRPr>
          </a:p>
          <a:p>
            <a:pPr marL="133350" indent="609600" fontAlgn="auto">
              <a:extLst>
                <a:ext uri="{35155182-B16C-46BC-9424-99874614C6A1}">
                  <wpsdc:indentchars xmlns:wpsdc="http://www.wps.cn/officeDocument/2017/drawingmlCustomData" val="200" checksum="4158780845"/>
                </a:ext>
              </a:extLst>
            </a:pPr>
            <a:r>
              <a:rPr 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p:txBody>
      </p:sp>
      <p:sp>
        <p:nvSpPr>
          <p:cNvPr id="9" name="文本框 8"/>
          <p:cNvSpPr txBox="1"/>
          <p:nvPr/>
        </p:nvSpPr>
        <p:spPr>
          <a:xfrm>
            <a:off x="1930400" y="377190"/>
            <a:ext cx="7686040" cy="460375"/>
          </a:xfrm>
          <a:prstGeom prst="rect">
            <a:avLst/>
          </a:prstGeom>
          <a:noFill/>
          <a:ln w="9525">
            <a:noFill/>
          </a:ln>
        </p:spPr>
        <p:txBody>
          <a:bodyPr wrap="square">
            <a:spAutoFit/>
          </a:bodyPr>
          <a:lstStyle/>
          <a:p>
            <a:pPr indent="1274445"/>
            <a:r>
              <a:rPr lang="en-US" sz="2400" b="1">
                <a:solidFill>
                  <a:srgbClr val="0070C0"/>
                </a:solidFill>
                <a:latin typeface="Times New Roman" panose="02020603050405020304" charset="0"/>
                <a:ea typeface="宋体" panose="02010600030101010101" pitchFamily="2" charset="-122"/>
              </a:rPr>
              <a:t>You’ve got mail…</a:t>
            </a:r>
            <a:r>
              <a:rPr lang="en-US" sz="2400" b="1">
                <a:solidFill>
                  <a:srgbClr val="FF0000"/>
                </a:solidFill>
                <a:latin typeface="Times New Roman" panose="02020603050405020304" charset="0"/>
                <a:ea typeface="宋体" panose="02010600030101010101" pitchFamily="2" charset="-122"/>
              </a:rPr>
              <a:t>and it’s a postcard</a:t>
            </a:r>
            <a:endParaRPr lang="en-US" altLang="en-US" sz="2400" b="1">
              <a:solidFill>
                <a:srgbClr val="FF0000"/>
              </a:solidFill>
              <a:latin typeface="Times New Roman" panose="02020603050405020304" charset="0"/>
              <a:ea typeface="宋体" panose="02010600030101010101" pitchFamily="2" charset="-122"/>
            </a:endParaRPr>
          </a:p>
        </p:txBody>
      </p:sp>
      <p:sp>
        <p:nvSpPr>
          <p:cNvPr id="3" name="文本框 2"/>
          <p:cNvSpPr txBox="1"/>
          <p:nvPr/>
        </p:nvSpPr>
        <p:spPr>
          <a:xfrm>
            <a:off x="5386070" y="4051935"/>
            <a:ext cx="2011680" cy="460375"/>
          </a:xfrm>
          <a:prstGeom prst="rect">
            <a:avLst/>
          </a:prstGeom>
        </p:spPr>
        <p:style>
          <a:lnRef idx="2">
            <a:schemeClr val="accent1"/>
          </a:lnRef>
          <a:fillRef idx="1">
            <a:schemeClr val="lt1"/>
          </a:fillRef>
          <a:effectRef idx="0">
            <a:schemeClr val="accent1"/>
          </a:effectRef>
          <a:fontRef idx="minor">
            <a:schemeClr val="dk1"/>
          </a:fontRef>
        </p:style>
        <p:txBody>
          <a:bodyPr wrap="none" rtlCol="0" anchor="t">
            <a:spAutoFit/>
          </a:bodyPr>
          <a:p>
            <a:r>
              <a:rPr lang="en-US" altLang="zh-CN" sz="2400">
                <a:solidFill>
                  <a:srgbClr val="0070C0"/>
                </a:solidFill>
                <a:latin typeface="宋体" panose="02010600030101010101" pitchFamily="2" charset="-122"/>
                <a:ea typeface="宋体" panose="02010600030101010101" pitchFamily="2" charset="-122"/>
                <a:sym typeface="+mn-ea"/>
              </a:rPr>
              <a:t>蓝色（中性）</a:t>
            </a:r>
            <a:endParaRPr lang="en-US" altLang="zh-CN" sz="2400">
              <a:solidFill>
                <a:srgbClr val="0070C0"/>
              </a:solidFill>
              <a:latin typeface="宋体" panose="02010600030101010101" pitchFamily="2" charset="-122"/>
              <a:ea typeface="宋体" panose="02010600030101010101" pitchFamily="2" charset="-122"/>
              <a:sym typeface="+mn-ea"/>
            </a:endParaRPr>
          </a:p>
        </p:txBody>
      </p:sp>
      <p:sp>
        <p:nvSpPr>
          <p:cNvPr id="4" name="右箭头 3"/>
          <p:cNvSpPr/>
          <p:nvPr/>
        </p:nvSpPr>
        <p:spPr>
          <a:xfrm rot="3300000">
            <a:off x="4608195" y="3686175"/>
            <a:ext cx="821055" cy="3225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右箭头 4"/>
          <p:cNvSpPr/>
          <p:nvPr/>
        </p:nvSpPr>
        <p:spPr>
          <a:xfrm rot="19380000">
            <a:off x="8936355" y="706120"/>
            <a:ext cx="866140" cy="3219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右箭头 5"/>
          <p:cNvSpPr/>
          <p:nvPr/>
        </p:nvSpPr>
        <p:spPr>
          <a:xfrm rot="2820000">
            <a:off x="7987030" y="3839210"/>
            <a:ext cx="755650" cy="321945"/>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9725025" y="281940"/>
            <a:ext cx="2011680" cy="460375"/>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bodyPr>
          <a:p>
            <a:r>
              <a:rPr lang="en-US" altLang="zh-CN" sz="2400">
                <a:solidFill>
                  <a:srgbClr val="FF0000"/>
                </a:solidFill>
                <a:latin typeface="宋体" panose="02010600030101010101" pitchFamily="2" charset="-122"/>
                <a:ea typeface="宋体" panose="02010600030101010101" pitchFamily="2" charset="-122"/>
                <a:sym typeface="+mn-ea"/>
              </a:rPr>
              <a:t>红色（褒义）</a:t>
            </a:r>
            <a:endParaRPr lang="en-US" altLang="zh-CN" sz="2400">
              <a:solidFill>
                <a:srgbClr val="FF0000"/>
              </a:solidFill>
              <a:latin typeface="宋体" panose="02010600030101010101" pitchFamily="2" charset="-122"/>
              <a:ea typeface="宋体" panose="02010600030101010101" pitchFamily="2" charset="-122"/>
              <a:sym typeface="+mn-ea"/>
            </a:endParaRPr>
          </a:p>
        </p:txBody>
      </p:sp>
      <p:sp>
        <p:nvSpPr>
          <p:cNvPr id="10" name="文本框 9"/>
          <p:cNvSpPr txBox="1"/>
          <p:nvPr/>
        </p:nvSpPr>
        <p:spPr>
          <a:xfrm>
            <a:off x="8740140" y="4051935"/>
            <a:ext cx="2011680" cy="460375"/>
          </a:xfrm>
          <a:prstGeom prst="rect">
            <a:avLst/>
          </a:prstGeom>
        </p:spPr>
        <p:style>
          <a:lnRef idx="2">
            <a:schemeClr val="dk1"/>
          </a:lnRef>
          <a:fillRef idx="1">
            <a:schemeClr val="lt1"/>
          </a:fillRef>
          <a:effectRef idx="0">
            <a:schemeClr val="dk1"/>
          </a:effectRef>
          <a:fontRef idx="minor">
            <a:schemeClr val="dk1"/>
          </a:fontRef>
        </p:style>
        <p:txBody>
          <a:bodyPr wrap="none" rtlCol="0" anchor="t">
            <a:spAutoFit/>
          </a:bodyPr>
          <a:p>
            <a:r>
              <a:rPr lang="en-US" altLang="zh-CN" sz="2400">
                <a:latin typeface="宋体" panose="02010600030101010101" pitchFamily="2" charset="-122"/>
                <a:ea typeface="宋体" panose="02010600030101010101" pitchFamily="2" charset="-122"/>
                <a:sym typeface="+mn-ea"/>
              </a:rPr>
              <a:t>黑色（贬义）</a:t>
            </a:r>
            <a:endParaRPr lang="en-US" altLang="zh-CN" sz="2400">
              <a:latin typeface="宋体" panose="02010600030101010101" pitchFamily="2" charset="-122"/>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8" grpId="0" bldLvl="0" animBg="1"/>
      <p:bldP spid="8" grpId="1" animBg="1"/>
      <p:bldP spid="6" grpId="0" animBg="1"/>
      <p:bldP spid="6" grpId="1" animBg="1"/>
      <p:bldP spid="4" grpId="0" animBg="1"/>
      <p:bldP spid="4" grpId="1" animBg="1"/>
      <p:bldP spid="3" grpId="0" bldLvl="0" animBg="1"/>
      <p:bldP spid="3" grpId="1" animBg="1"/>
      <p:bldP spid="10" grpId="0" bldLvl="0" animBg="1"/>
      <p:bldP spid="10"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4" name="文本框 23"/>
          <p:cNvSpPr txBox="1"/>
          <p:nvPr/>
        </p:nvSpPr>
        <p:spPr>
          <a:xfrm>
            <a:off x="73660" y="2727325"/>
            <a:ext cx="11758295" cy="4523105"/>
          </a:xfrm>
          <a:prstGeom prst="rect">
            <a:avLst/>
          </a:prstGeom>
          <a:noFill/>
        </p:spPr>
        <p:txBody>
          <a:bodyPr wrap="square" rtlCol="0">
            <a:spAutoFit/>
          </a:bodyPr>
          <a:lstStyle/>
          <a:p>
            <a:pPr indent="609600" fontAlgn="auto">
              <a:extLst>
                <a:ext uri="{35155182-B16C-46BC-9424-99874614C6A1}">
                  <wpsdc:indentchars xmlns:wpsdc="http://www.wps.cn/officeDocument/2017/drawingmlCustomData" val="200" checksum="4158780845"/>
                </a:ext>
              </a:extLst>
            </a:pPr>
            <a:r>
              <a:rPr lang="en-US" sz="2400" dirty="0">
                <a:latin typeface="Times New Roman" panose="02020603050405020304" charset="0"/>
                <a:ea typeface="宋体" panose="02010600030101010101" pitchFamily="2" charset="-122"/>
                <a:sym typeface="+mn-ea"/>
              </a:rPr>
              <a:t>  “Many people in China have limited exposure to English.</a:t>
            </a:r>
            <a:r>
              <a:rPr lang="en-US" sz="2400" dirty="0">
                <a:latin typeface="Times New Roman" panose="02020603050405020304" charset="0"/>
                <a:ea typeface="宋体" panose="02010600030101010101" pitchFamily="2" charset="-122"/>
                <a:cs typeface="Times New Roman" panose="02020603050405020304" charset="0"/>
                <a:sym typeface="+mn-ea"/>
              </a:rPr>
              <a:t> </a:t>
            </a:r>
            <a:r>
              <a:rPr lang="en-US" sz="2400" dirty="0">
                <a:latin typeface="Times New Roman" panose="02020603050405020304" charset="0"/>
                <a:ea typeface="宋体" panose="02010600030101010101" pitchFamily="2" charset="-122"/>
                <a:sym typeface="+mn-ea"/>
              </a:rPr>
              <a:t>35. </a:t>
            </a:r>
            <a:r>
              <a:rPr lang="en-US" altLang="zh-CN" sz="2400" u="sng" dirty="0" smtClean="0">
                <a:latin typeface="Times New Roman" panose="02020603050405020304" charset="0"/>
                <a:ea typeface="宋体" panose="02010600030101010101" pitchFamily="2" charset="-122"/>
                <a:sym typeface="+mn-ea"/>
              </a:rPr>
              <a:t>---------------</a:t>
            </a:r>
            <a:r>
              <a:rPr lang="en-US" sz="2400" dirty="0" smtClean="0">
                <a:latin typeface="Times New Roman" panose="02020603050405020304" charset="0"/>
                <a:ea typeface="宋体" panose="02010600030101010101" pitchFamily="2" charset="-122"/>
                <a:sym typeface="+mn-ea"/>
              </a:rPr>
              <a:t>  </a:t>
            </a:r>
            <a:r>
              <a:rPr lang="en-US" sz="2400" dirty="0">
                <a:solidFill>
                  <a:srgbClr val="FF0000"/>
                </a:solidFill>
                <a:latin typeface="Times New Roman" panose="02020603050405020304" charset="0"/>
                <a:ea typeface="宋体" panose="02010600030101010101" pitchFamily="2" charset="-122"/>
                <a:sym typeface="+mn-ea"/>
              </a:rPr>
              <a:t>That said, we know of many post-crossing members, including Chinese, who have actually improved their English skills through their use of post-crossing.”Paulo says. </a:t>
            </a:r>
            <a:endParaRPr lang="en-US" sz="2400" dirty="0">
              <a:solidFill>
                <a:srgbClr val="FF0000"/>
              </a:solidFill>
              <a:latin typeface="Times New Roman" panose="02020603050405020304" charset="0"/>
              <a:ea typeface="宋体" panose="02010600030101010101" pitchFamily="2" charset="-122"/>
              <a:sym typeface="+mn-ea"/>
            </a:endParaRPr>
          </a:p>
          <a:p>
            <a:pPr indent="0" fontAlgn="auto"/>
            <a:r>
              <a:rPr lang="en-US" sz="2400" dirty="0">
                <a:latin typeface="Times New Roman" panose="02020603050405020304" charset="0"/>
                <a:ea typeface="宋体" panose="02010600030101010101" pitchFamily="2" charset="-122"/>
                <a:sym typeface="+mn-ea"/>
              </a:rPr>
              <a:t>A. And that’s totally fine.</a:t>
            </a:r>
            <a:endParaRPr lang="en-US" sz="2400" dirty="0">
              <a:latin typeface="Times New Roman" panose="02020603050405020304" charset="0"/>
              <a:ea typeface="宋体" panose="02010600030101010101" pitchFamily="2" charset="-122"/>
              <a:sym typeface="+mn-ea"/>
            </a:endParaRPr>
          </a:p>
          <a:p>
            <a:r>
              <a:rPr lang="en-US" sz="2400" dirty="0">
                <a:latin typeface="Times New Roman" panose="02020603050405020304" charset="0"/>
                <a:ea typeface="宋体" panose="02010600030101010101" pitchFamily="2" charset="-122"/>
                <a:sym typeface="+mn-ea"/>
              </a:rPr>
              <a:t>B. That makes it extra hard to learn and practice it.</a:t>
            </a:r>
            <a:endParaRPr lang="en-US" sz="2400" dirty="0">
              <a:latin typeface="Times New Roman" panose="02020603050405020304" charset="0"/>
              <a:ea typeface="宋体" panose="02010600030101010101" pitchFamily="2" charset="-122"/>
              <a:sym typeface="+mn-ea"/>
            </a:endParaRPr>
          </a:p>
          <a:p>
            <a:pPr indent="0" fontAlgn="auto"/>
            <a:r>
              <a:rPr lang="en-US" sz="2400" dirty="0">
                <a:solidFill>
                  <a:srgbClr val="FF0000"/>
                </a:solidFill>
                <a:latin typeface="Times New Roman" panose="02020603050405020304" charset="0"/>
                <a:ea typeface="宋体" panose="02010600030101010101" pitchFamily="2" charset="-122"/>
                <a:sym typeface="+mn-ea"/>
              </a:rPr>
              <a:t>C. He likes to think of sending postcards as a family-friendly hobby.</a:t>
            </a:r>
            <a:endParaRPr lang="en-US" sz="2400" dirty="0">
              <a:solidFill>
                <a:srgbClr val="FF0000"/>
              </a:solidFill>
              <a:latin typeface="Times New Roman" panose="02020603050405020304" charset="0"/>
              <a:ea typeface="宋体" panose="02010600030101010101" pitchFamily="2" charset="-122"/>
              <a:sym typeface="+mn-ea"/>
            </a:endParaRPr>
          </a:p>
          <a:p>
            <a:r>
              <a:rPr lang="en-US" sz="2400" dirty="0">
                <a:solidFill>
                  <a:srgbClr val="FF0000"/>
                </a:solidFill>
                <a:latin typeface="Times New Roman" panose="02020603050405020304" charset="0"/>
                <a:ea typeface="宋体" panose="02010600030101010101" pitchFamily="2" charset="-122"/>
                <a:sym typeface="+mn-ea"/>
              </a:rPr>
              <a:t>D. Many love to make a connection with someone from across the world. </a:t>
            </a:r>
            <a:endParaRPr lang="en-US" sz="2400" dirty="0">
              <a:solidFill>
                <a:srgbClr val="FF0000"/>
              </a:solidFill>
              <a:latin typeface="Times New Roman" panose="02020603050405020304" charset="0"/>
              <a:ea typeface="宋体" panose="02010600030101010101" pitchFamily="2" charset="-122"/>
              <a:sym typeface="+mn-ea"/>
            </a:endParaRPr>
          </a:p>
          <a:p>
            <a:r>
              <a:rPr lang="en-US" sz="2400" dirty="0">
                <a:solidFill>
                  <a:srgbClr val="FF0000"/>
                </a:solidFill>
                <a:latin typeface="Times New Roman" panose="02020603050405020304" charset="0"/>
                <a:ea typeface="宋体" panose="02010600030101010101" pitchFamily="2" charset="-122"/>
                <a:sym typeface="+mn-ea"/>
              </a:rPr>
              <a:t>E. On August 5, the number of postcards exchanged by members topped 31 million. </a:t>
            </a:r>
            <a:endParaRPr lang="en-US" sz="2400" dirty="0">
              <a:solidFill>
                <a:srgbClr val="FF0000"/>
              </a:solidFill>
              <a:latin typeface="Times New Roman" panose="02020603050405020304" charset="0"/>
              <a:ea typeface="宋体" panose="02010600030101010101" pitchFamily="2" charset="-122"/>
              <a:sym typeface="+mn-ea"/>
            </a:endParaRPr>
          </a:p>
          <a:p>
            <a:pPr indent="0" fontAlgn="auto"/>
            <a:r>
              <a:rPr lang="en-US" sz="2400" dirty="0">
                <a:latin typeface="Times New Roman" panose="02020603050405020304" charset="0"/>
                <a:ea typeface="宋体" panose="02010600030101010101" pitchFamily="2" charset="-122"/>
                <a:sym typeface="+mn-ea"/>
              </a:rPr>
              <a:t>F. Similarly, if you speak only Chinese, receiving a card in Swedish takes part of the fun away. </a:t>
            </a:r>
            <a:endParaRPr lang="en-US" sz="2400" dirty="0">
              <a:latin typeface="Times New Roman" panose="02020603050405020304" charset="0"/>
              <a:ea typeface="宋体" panose="02010600030101010101" pitchFamily="2" charset="-122"/>
              <a:sym typeface="+mn-ea"/>
            </a:endParaRPr>
          </a:p>
          <a:p>
            <a:pPr indent="0" fontAlgn="auto"/>
            <a:r>
              <a:rPr lang="en-US" sz="2400" dirty="0">
                <a:solidFill>
                  <a:srgbClr val="FF0000"/>
                </a:solidFill>
                <a:latin typeface="Times New Roman" panose="02020603050405020304" charset="0"/>
                <a:ea typeface="宋体" panose="02010600030101010101" pitchFamily="2" charset="-122"/>
                <a:sym typeface="+mn-ea"/>
              </a:rPr>
              <a:t>G. In short, he loves postcards, and the excitement of getting a hand-written note from someone far away.</a:t>
            </a:r>
            <a:endParaRPr lang="en-US" altLang="en-US" sz="2400" b="0" dirty="0">
              <a:solidFill>
                <a:srgbClr val="FF0000"/>
              </a:solidFill>
              <a:latin typeface="Times New Roman" panose="02020603050405020304" charset="0"/>
              <a:ea typeface="宋体" panose="02010600030101010101" pitchFamily="2" charset="-122"/>
            </a:endParaRPr>
          </a:p>
          <a:p>
            <a:endParaRPr lang="en-US" altLang="en-US" sz="2400" b="0" dirty="0">
              <a:solidFill>
                <a:srgbClr val="FF0000"/>
              </a:solidFill>
              <a:latin typeface="Times New Roman" panose="02020603050405020304" charset="0"/>
              <a:ea typeface="宋体" panose="02010600030101010101" pitchFamily="2" charset="-122"/>
            </a:endParaRPr>
          </a:p>
        </p:txBody>
      </p:sp>
      <p:sp>
        <p:nvSpPr>
          <p:cNvPr id="25" name="文本框 24"/>
          <p:cNvSpPr txBox="1"/>
          <p:nvPr/>
        </p:nvSpPr>
        <p:spPr>
          <a:xfrm>
            <a:off x="73660" y="812800"/>
            <a:ext cx="11916410" cy="1938020"/>
          </a:xfrm>
          <a:prstGeom prst="rect">
            <a:avLst/>
          </a:prstGeom>
          <a:noFill/>
        </p:spPr>
        <p:txBody>
          <a:bodyPr wrap="square" rtlCol="0" anchor="t">
            <a:spAutoFit/>
          </a:bodyPr>
          <a:lstStyle/>
          <a:p>
            <a:pPr indent="609600" fontAlgn="auto">
              <a:extLst>
                <a:ext uri="{35155182-B16C-46BC-9424-99874614C6A1}">
                  <wpsdc:indentchars xmlns:wpsdc="http://www.wps.cn/officeDocument/2017/drawingmlCustomData" val="200" checksum="4158780845"/>
                </a:ext>
              </a:extLst>
            </a:pPr>
            <a:r>
              <a:rPr lang="en-US" sz="2400">
                <a:latin typeface="Times New Roman" panose="02020603050405020304" charset="0"/>
                <a:ea typeface="宋体" panose="02010600030101010101" pitchFamily="2" charset="-122"/>
                <a:sym typeface="+mn-ea"/>
              </a:rPr>
              <a:t> Language is certainly a barrier for many people. </a:t>
            </a:r>
            <a:r>
              <a:rPr lang="en-US" sz="2400">
                <a:solidFill>
                  <a:srgbClr val="0070C0"/>
                </a:solidFill>
                <a:latin typeface="Times New Roman" panose="02020603050405020304" charset="0"/>
                <a:ea typeface="宋体" panose="02010600030101010101" pitchFamily="2" charset="-122"/>
                <a:sym typeface="+mn-ea"/>
              </a:rPr>
              <a:t>For post-crossing to work worldwide, a common communication language is needed so that everyone can understand each other. </a:t>
            </a:r>
            <a:r>
              <a:rPr lang="en-US" sz="2400">
                <a:solidFill>
                  <a:srgbClr val="FF0000"/>
                </a:solidFill>
                <a:latin typeface="Times New Roman" panose="02020603050405020304" charset="0"/>
                <a:ea typeface="宋体" panose="02010600030101010101" pitchFamily="2" charset="-122"/>
                <a:sym typeface="+mn-ea"/>
              </a:rPr>
              <a:t>As cool as it may be to receive a postcard written in Chinese,</a:t>
            </a:r>
            <a:r>
              <a:rPr lang="en-US" sz="2400">
                <a:latin typeface="Times New Roman" panose="02020603050405020304" charset="0"/>
                <a:ea typeface="宋体" panose="02010600030101010101" pitchFamily="2" charset="-122"/>
                <a:sym typeface="+mn-ea"/>
              </a:rPr>
              <a:t> the concept doesn’t work if one doesn’t understand it. 34. </a:t>
            </a:r>
            <a:r>
              <a:rPr lang="en-US" sz="2400" u="sng">
                <a:latin typeface="Times New Roman" panose="02020603050405020304" charset="0"/>
                <a:ea typeface="宋体" panose="02010600030101010101" pitchFamily="2" charset="-122"/>
                <a:sym typeface="+mn-ea"/>
              </a:rPr>
              <a:t>____________________  </a:t>
            </a:r>
            <a:r>
              <a:rPr lang="en-US" sz="2400">
                <a:latin typeface="Times New Roman" panose="02020603050405020304" charset="0"/>
                <a:ea typeface="宋体" panose="02010600030101010101" pitchFamily="2" charset="-122"/>
                <a:sym typeface="+mn-ea"/>
              </a:rPr>
              <a:t> </a:t>
            </a:r>
            <a:r>
              <a:rPr lang="en-US" sz="2400">
                <a:solidFill>
                  <a:srgbClr val="0070C0"/>
                </a:solidFill>
                <a:latin typeface="Times New Roman" panose="02020603050405020304" charset="0"/>
                <a:ea typeface="宋体" panose="02010600030101010101" pitchFamily="2" charset="-122"/>
                <a:sym typeface="+mn-ea"/>
              </a:rPr>
              <a:t>So a common language is required and in post-crossing that’s English since it’s widely spoken. </a:t>
            </a:r>
            <a:endParaRPr lang="en-US" altLang="en-US" sz="2400">
              <a:solidFill>
                <a:srgbClr val="0070C0"/>
              </a:solidFill>
              <a:latin typeface="Times New Roman" panose="02020603050405020304" charset="0"/>
              <a:ea typeface="宋体" panose="02010600030101010101" pitchFamily="2" charset="-122"/>
              <a:sym typeface="+mn-ea"/>
            </a:endParaRPr>
          </a:p>
        </p:txBody>
      </p:sp>
      <p:sp>
        <p:nvSpPr>
          <p:cNvPr id="3" name="椭圆形标注 2"/>
          <p:cNvSpPr/>
          <p:nvPr/>
        </p:nvSpPr>
        <p:spPr>
          <a:xfrm rot="660000">
            <a:off x="9272270" y="3604260"/>
            <a:ext cx="2748915" cy="167830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a:latin typeface="宋体" panose="02010600030101010101" pitchFamily="2" charset="-122"/>
                <a:ea typeface="宋体" panose="02010600030101010101" pitchFamily="2" charset="-122"/>
                <a:cs typeface="宋体" panose="02010600030101010101" pitchFamily="2" charset="-122"/>
                <a:sym typeface="+mn-ea"/>
              </a:rPr>
              <a:t>使用第一种工具“色”,缩小选项的选择面。</a:t>
            </a:r>
            <a:endParaRPr lang="en-US" altLang="zh-CN" sz="24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R="0" indent="0" defTabSz="914400" fontAlgn="auto">
              <a:lnSpc>
                <a:spcPct val="200000"/>
              </a:lnSpc>
              <a:spcBef>
                <a:spcPts val="0"/>
              </a:spcBef>
              <a:spcAft>
                <a:spcPts val="0"/>
              </a:spcAft>
              <a:buClrTx/>
              <a:buSzTx/>
              <a:buFontTx/>
              <a:buNone/>
              <a:defRPr/>
            </a:pPr>
            <a:r>
              <a:rPr kumimoji="0" lang="en-US" altLang="zh-CN" sz="100" b="0" i="0" kern="0" cap="none" spc="0" normalizeH="0" baseline="0" noProof="0" dirty="0" smtClean="0">
                <a:solidFill>
                  <a:schemeClr val="bg1"/>
                </a:solidFill>
              </a:rPr>
              <a:t>PPT</a:t>
            </a:r>
            <a:r>
              <a:rPr kumimoji="0" lang="zh-CN" altLang="en-US" sz="100" b="0" i="0" kern="0" cap="none" spc="0" normalizeH="0" baseline="0" noProof="0" dirty="0" smtClean="0">
                <a:solidFill>
                  <a:schemeClr val="bg1"/>
                </a:solidFill>
              </a:rPr>
              <a:t>模板 </a:t>
            </a:r>
            <a:r>
              <a:rPr kumimoji="0" lang="en-US" altLang="zh-CN" sz="100" b="0" i="0" kern="0" cap="none" spc="0" normalizeH="0" baseline="0" noProof="0" dirty="0" smtClean="0">
                <a:solidFill>
                  <a:schemeClr val="bg1"/>
                </a:solidFill>
              </a:rPr>
              <a:t>http://www.1ppt.com/moban/</a:t>
            </a:r>
            <a:r>
              <a:rPr kumimoji="0" lang="zh-CN" altLang="en-US" sz="100" b="0" i="0" kern="0" cap="none" spc="0" normalizeH="0" baseline="0" noProof="0" dirty="0" smtClean="0">
                <a:solidFill>
                  <a:schemeClr val="bg1"/>
                </a:solidFill>
              </a:rPr>
              <a:t> </a:t>
            </a:r>
            <a:endParaRPr kumimoji="0" lang="en-US" altLang="zh-CN" sz="100" b="0" i="0" kern="0" cap="none" spc="0" normalizeH="0" baseline="0" noProof="0" dirty="0" smtClean="0">
              <a:solidFill>
                <a:schemeClr val="bg1"/>
              </a:solidFill>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100" name="文本框 99"/>
          <p:cNvSpPr txBox="1"/>
          <p:nvPr/>
        </p:nvSpPr>
        <p:spPr>
          <a:xfrm>
            <a:off x="1264285" y="1065530"/>
            <a:ext cx="10761345" cy="2245360"/>
          </a:xfrm>
          <a:prstGeom prst="rect">
            <a:avLst/>
          </a:prstGeom>
          <a:noFill/>
          <a:ln w="9525">
            <a:noFill/>
          </a:ln>
        </p:spPr>
        <p:txBody>
          <a:bodyPr wrap="square">
            <a:spAutoFit/>
          </a:bodyPr>
          <a:lstStyle/>
          <a:p>
            <a:pPr marL="533400" indent="0" fontAlgn="auto"/>
            <a:r>
              <a:rPr lang="en-US" altLang="zh-CN" sz="2800" b="0">
                <a:ea typeface="宋体" panose="02010600030101010101" pitchFamily="2" charset="-122"/>
              </a:rPr>
              <a:t> </a:t>
            </a:r>
            <a:r>
              <a:rPr lang="zh-CN" sz="2800" b="0">
                <a:ea typeface="宋体" panose="02010600030101010101" pitchFamily="2" charset="-122"/>
              </a:rPr>
              <a:t>完成了这一步骤后</a:t>
            </a:r>
            <a:r>
              <a:rPr lang="zh-CN" sz="2800" b="0">
                <a:ea typeface="宋体" panose="02010600030101010101" pitchFamily="2" charset="-122"/>
                <a:cs typeface="Times New Roman" panose="02020603050405020304" charset="0"/>
              </a:rPr>
              <a:t>,我们可以发现：</a:t>
            </a:r>
            <a:endParaRPr lang="zh-CN" sz="2800" b="0">
              <a:ea typeface="宋体" panose="02010600030101010101" pitchFamily="2" charset="-122"/>
              <a:cs typeface="Times New Roman" panose="02020603050405020304" charset="0"/>
            </a:endParaRPr>
          </a:p>
          <a:p>
            <a:pPr marL="533400" indent="0" fontAlgn="auto"/>
            <a:r>
              <a:rPr lang="zh-CN" sz="2800" b="0">
                <a:ea typeface="宋体" panose="02010600030101010101" pitchFamily="2" charset="-122"/>
                <a:cs typeface="Times New Roman" panose="02020603050405020304" charset="0"/>
              </a:rPr>
              <a:t>①</a:t>
            </a:r>
            <a:r>
              <a:rPr lang="en-US" altLang="zh-CN" sz="2800" b="0">
                <a:ea typeface="宋体" panose="02010600030101010101" pitchFamily="2" charset="-122"/>
                <a:cs typeface="Times New Roman" panose="02020603050405020304" charset="0"/>
              </a:rPr>
              <a:t> </a:t>
            </a:r>
            <a:r>
              <a:rPr lang="zh-CN" sz="2800" b="0">
                <a:ea typeface="宋体" panose="02010600030101010101" pitchFamily="2" charset="-122"/>
                <a:cs typeface="Times New Roman" panose="02020603050405020304" charset="0"/>
              </a:rPr>
              <a:t>31题、33题这两道题目在色彩上与C、D、E和G项可以匹配。②</a:t>
            </a:r>
            <a:r>
              <a:rPr lang="en-US" altLang="zh-CN" sz="2800" b="0">
                <a:ea typeface="宋体" panose="02010600030101010101" pitchFamily="2" charset="-122"/>
                <a:cs typeface="Times New Roman" panose="02020603050405020304" charset="0"/>
              </a:rPr>
              <a:t> </a:t>
            </a:r>
            <a:r>
              <a:rPr lang="zh-CN" sz="2800" b="0">
                <a:ea typeface="宋体" panose="02010600030101010101" pitchFamily="2" charset="-122"/>
                <a:cs typeface="Times New Roman" panose="02020603050405020304" charset="0"/>
              </a:rPr>
              <a:t>32题、34题和35题这三题则在色彩上与A、B和F项可以匹配。虽然不能一一对应，但是通过区分色彩这一步我们已经极大缩小了范围，帮助我们快速准确选择答案。</a:t>
            </a:r>
            <a:endParaRPr lang="zh-CN" altLang="en-US" sz="2800" b="0">
              <a:ea typeface="宋体" panose="02010600030101010101" pitchFamily="2" charset="-122"/>
              <a:cs typeface="Times New Roman" panose="02020603050405020304" charset="0"/>
            </a:endParaRPr>
          </a:p>
        </p:txBody>
      </p:sp>
      <p:sp>
        <p:nvSpPr>
          <p:cNvPr id="7" name="文本框 6"/>
          <p:cNvSpPr txBox="1"/>
          <p:nvPr/>
        </p:nvSpPr>
        <p:spPr>
          <a:xfrm>
            <a:off x="1264285" y="3484880"/>
            <a:ext cx="10551795" cy="1814830"/>
          </a:xfrm>
          <a:prstGeom prst="rect">
            <a:avLst/>
          </a:prstGeom>
          <a:noFill/>
          <a:ln w="9525">
            <a:noFill/>
          </a:ln>
        </p:spPr>
        <p:txBody>
          <a:bodyPr wrap="square">
            <a:spAutoFit/>
          </a:bodyPr>
          <a:lstStyle/>
          <a:p>
            <a:pPr marL="533400" indent="711200" fontAlgn="auto">
              <a:extLst>
                <a:ext uri="{35155182-B16C-46BC-9424-99874614C6A1}">
                  <wpsdc:indentchars xmlns:wpsdc="http://www.wps.cn/officeDocument/2017/drawingmlCustomData" val="200" checksum="3773799597"/>
                </a:ext>
              </a:extLst>
            </a:pPr>
            <a:r>
              <a:rPr lang="zh-CN" sz="2800" b="0">
                <a:ea typeface="宋体" panose="02010600030101010101" pitchFamily="2" charset="-122"/>
              </a:rPr>
              <a:t>接下去第二步运用</a:t>
            </a:r>
            <a:r>
              <a:rPr lang="zh-CN" sz="2800" b="0">
                <a:solidFill>
                  <a:srgbClr val="FF0000"/>
                </a:solidFill>
                <a:ea typeface="宋体" panose="02010600030101010101" pitchFamily="2" charset="-122"/>
              </a:rPr>
              <a:t>形</a:t>
            </a:r>
            <a:r>
              <a:rPr lang="zh-CN" sz="2800" b="0">
                <a:ea typeface="宋体" panose="02010600030101010101" pitchFamily="2" charset="-122"/>
              </a:rPr>
              <a:t>的手法，再细分语篇和选项，而这里的形指的是虚和实两种，虚指的是抽象的概念，我们用虚线来表示。实指的是具体的事实或细节，我们可以用实线来表示，通过形方面的操作，我们可以看到如下一篇语篇：</a:t>
            </a:r>
            <a:endParaRPr lang="zh-CN" altLang="en-US" sz="2800" b="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Click="0">
        <p:random/>
      </p:transition>
    </mc:Choice>
    <mc:Fallback>
      <p:transition spd="slow" advClick="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xy0eskdz">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22773</Words>
  <Application>WPS 演示</Application>
  <PresentationFormat>自定义</PresentationFormat>
  <Paragraphs>349</Paragraphs>
  <Slides>30</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30</vt:i4>
      </vt:variant>
    </vt:vector>
  </HeadingPairs>
  <TitlesOfParts>
    <vt:vector size="44" baseType="lpstr">
      <vt:lpstr>Arial</vt:lpstr>
      <vt:lpstr>宋体</vt:lpstr>
      <vt:lpstr>Wingdings</vt:lpstr>
      <vt:lpstr>仓耳玄三M W05</vt:lpstr>
      <vt:lpstr>Arial</vt:lpstr>
      <vt:lpstr>微软雅黑</vt:lpstr>
      <vt:lpstr>Times New Roman</vt:lpstr>
      <vt:lpstr>Arial Unicode MS</vt:lpstr>
      <vt:lpstr>Calibri</vt:lpstr>
      <vt:lpstr>HelveticaNeue</vt:lpstr>
      <vt:lpstr>Corbel</vt:lpstr>
      <vt:lpstr>华文新魏</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彩色孟菲斯</dc:title>
  <dc:creator>第一PPT</dc:creator>
  <cp:keywords>www.1ppt.com</cp:keywords>
  <dc:description>www.1ppt.com</dc:description>
  <cp:lastModifiedBy>24147</cp:lastModifiedBy>
  <cp:revision>64</cp:revision>
  <dcterms:created xsi:type="dcterms:W3CDTF">2019-06-28T04:44:00Z</dcterms:created>
  <dcterms:modified xsi:type="dcterms:W3CDTF">2022-04-28T07:57:45Z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841D119CAE0949F2BD4B5B9DEE9FDC1A</vt:lpwstr>
  </property>
  <property fmtid="{D5CDD505-2E9C-101B-9397-08002B2CF9AE}" pid="3" name="KSOProductBuildVer">
    <vt:lpwstr>2052-11.8.2.8411</vt:lpwstr>
  </property>
</Properties>
</file>