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80" r:id="rId3"/>
    <p:sldId id="263" r:id="rId4"/>
    <p:sldId id="257" r:id="rId5"/>
    <p:sldId id="259" r:id="rId6"/>
    <p:sldId id="258" r:id="rId8"/>
    <p:sldId id="265" r:id="rId9"/>
    <p:sldId id="266" r:id="rId10"/>
    <p:sldId id="264" r:id="rId11"/>
    <p:sldId id="267" r:id="rId12"/>
    <p:sldId id="271" r:id="rId13"/>
    <p:sldId id="268" r:id="rId14"/>
    <p:sldId id="269" r:id="rId15"/>
    <p:sldId id="270" r:id="rId16"/>
    <p:sldId id="272" r:id="rId17"/>
    <p:sldId id="273" r:id="rId18"/>
    <p:sldId id="274" r:id="rId19"/>
    <p:sldId id="260" r:id="rId20"/>
    <p:sldId id="27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2CC"/>
    <a:srgbClr val="4472C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57" y="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0E093-172F-4B9D-A941-FB094AC99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2FF70-DB8E-4838-9CE7-2CC0CD3B1C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2FF70-DB8E-4838-9CE7-2CC0CD3B1C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117-FC75-4801-8E8C-F555DE90A8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3F04-514F-496F-A945-817E113382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117-FC75-4801-8E8C-F555DE90A8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3F04-514F-496F-A945-817E113382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117-FC75-4801-8E8C-F555DE90A8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3F04-514F-496F-A945-817E113382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117-FC75-4801-8E8C-F555DE90A8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3F04-514F-496F-A945-817E113382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117-FC75-4801-8E8C-F555DE90A8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3F04-514F-496F-A945-817E113382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117-FC75-4801-8E8C-F555DE90A8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3F04-514F-496F-A945-817E113382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117-FC75-4801-8E8C-F555DE90A8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3F04-514F-496F-A945-817E113382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117-FC75-4801-8E8C-F555DE90A8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3F04-514F-496F-A945-817E113382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117-FC75-4801-8E8C-F555DE90A8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3F04-514F-496F-A945-817E113382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117-FC75-4801-8E8C-F555DE90A8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3F04-514F-496F-A945-817E113382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117-FC75-4801-8E8C-F555DE90A8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3F04-514F-496F-A945-817E113382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34117-FC75-4801-8E8C-F555DE90A8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53F04-514F-496F-A945-817E1133821F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" y="0"/>
            <a:ext cx="1219200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Paragraph 2: I bet I was touched.</a:t>
            </a:r>
            <a:endParaRPr lang="en-US" altLang="zh-CN" sz="28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740" y="1533831"/>
            <a:ext cx="12049433" cy="48025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☞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perry approached me, 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rounded me with her arms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embraced me tightly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form which I sensed her love and warmth. 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☞ 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scolding, no mocking</a:t>
            </a:r>
            <a:r>
              <a:rPr lang="zh-C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嘲笑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 just stared at me gently and asked 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mild voice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“could you please tell me the reason?”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☞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Sensing my 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frustration and hesitation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she said nothing more but signaled me to go out.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scolding me 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coldly and bitterly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she 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bent down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looking into my eyes and whispering….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☞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her voice was 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sincerity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gentle affection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her eyes was strong confidence and determination. 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ice in my heart seemingly commenced to melt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After this talk, I tried to 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 into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every class afterwards.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766916"/>
            <a:ext cx="5737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describe Miss Perry?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" y="584786"/>
            <a:ext cx="5737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describe my reaction?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489" y="1468057"/>
            <a:ext cx="12015019" cy="4893647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Dumbfounded and stunned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slowly raised my head, with tears glittering in my eyes. I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stammered in a low voice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“I , I …”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barely lowered my heard, hoping this action could end the embarrassing , fruitless and nonsense communication.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stream  of warmth flooding me, my heart melted away.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my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jaw dropping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clenched my sleeves tightly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absolutely at a loss what to do.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transformed my hard appearance into a softened heart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tears welling up in my eyes.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stood there,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and motionless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…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sudden surge of sorrow mingled with regret enveloped me, tears blurring my vision. </a:t>
            </a:r>
            <a:endParaRPr lang="en-US" altLang="zh-CN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initial imagination racing through my mind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summoned up courage and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blurted out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脱口而出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“I want to write something different.”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her affectionate sight, I murmured out what I thought about the assignment.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Encouraged, I poured out my thoughts thoroughly, just like sharing with my best friend.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" y="0"/>
            <a:ext cx="1219200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Paragraph 1: However, there was something different about Miss Perry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" y="0"/>
            <a:ext cx="1219200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Paragraph 2: I bet I was touched.</a:t>
            </a:r>
            <a:endParaRPr lang="en-US" altLang="zh-CN" sz="28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997" y="1046440"/>
            <a:ext cx="11900413" cy="4893647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★I started to write on the paper. Strangely, more and more words appeared on the blue lines   and even seemed to dance in the sunshine.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★ Never had I expected that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“degusting” performance would be greeted by such tolerance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★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we stood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outside the classroom, the sunshine brightened the yellow paper.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★ Sitting in front of my desk,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gazed at the straight lines rendering my inspiration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Surely, it     was Miss Perry that was going to be the main character in my article.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★</a:t>
            </a:r>
            <a:r>
              <a:rPr lang="zh-CN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Golden sunshine cast its glow on the yellow paper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witnessing my devotion. Using every beautiful word I could recall, I tried my best to write down the most beautiful answer, “Miss Perry is my best friend. ”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★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in my wildest dreamed had I known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such a simple gesture could change my life.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★ The sun shining with bliss, the light clouds crossing the blue sky, I grabbed my pen and gradually filled the lines with my sincere words.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1" y="523220"/>
            <a:ext cx="5260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might happen afterwards?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" y="0"/>
            <a:ext cx="1219200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Paragraph 2: I bet I was touched.</a:t>
            </a:r>
            <a:endParaRPr lang="en-US" altLang="zh-CN" sz="28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489" y="1575991"/>
            <a:ext cx="12015019" cy="4154984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★ When I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ultimately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wrote the whole lines down, I sent her a wide smile genuinely. Thank you, Miss Perry. Thank you, my best friend.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★ Sunshine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filtered through the windows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sending me warmth and happiness. 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★ I quickly finished the work and submitted it the next day. Miss perry seemed quite delighted to witness my growth and I knew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was her generous help and encouragement that really counted. </a:t>
            </a:r>
            <a:endParaRPr lang="en-US" altLang="zh-CN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★ My tears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rolling down like a broken string of beads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held Miss Perry in my embrace, who totally changed my attitude towards life.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★ All the disappointment were melting away. What was deeply rooted in my mind was a total relief,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overwhelming exhilaration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most of all, gratitude for Miss Perry’s considerate words.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784830"/>
            <a:ext cx="5260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might happen afterwards?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69" y="36513"/>
            <a:ext cx="8040642" cy="6858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0" y="36513"/>
            <a:ext cx="2743200" cy="484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appreciation</a:t>
            </a:r>
            <a:r>
              <a:rPr lang="zh-CN" altLang="en-US" sz="3200" b="1" dirty="0"/>
              <a:t>：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19" y="36513"/>
            <a:ext cx="8040642" cy="6858000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>
            <a:off x="0" y="36513"/>
            <a:ext cx="2743200" cy="484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appreciation</a:t>
            </a:r>
            <a:r>
              <a:rPr lang="zh-CN" altLang="en-US" sz="3200" b="1" dirty="0"/>
              <a:t>：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157" y="36513"/>
            <a:ext cx="8040642" cy="6858000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>
            <a:off x="0" y="36513"/>
            <a:ext cx="2743200" cy="484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appreciation</a:t>
            </a:r>
            <a:r>
              <a:rPr lang="zh-CN" altLang="en-US" sz="3200" b="1" dirty="0"/>
              <a:t>：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3238" y="747252"/>
            <a:ext cx="12088762" cy="600164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Paragraph 1:</a:t>
            </a:r>
            <a:endParaRPr lang="en-US" altLang="zh-CN" sz="2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However, there was something different about Miss Perry. “What do you want to do, then?”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smiled, tenderly staring at me with deep blue watery eyes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What? My previous teachers would </a:t>
            </a:r>
            <a:r>
              <a:rPr lang="en-US" altLang="zh-C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scold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or send me to the </a:t>
            </a:r>
            <a:r>
              <a:rPr lang="en-US" altLang="zh-C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principal’s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office.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 Perry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however, stood in front of my desk and kept her soft gaze on my face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a </a:t>
            </a:r>
            <a:r>
              <a:rPr lang="en-US" altLang="zh-CN" sz="2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 lowered  my head to avoid her eyes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“You just think what it is that you want to write about? Then, come to share with me, and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we’ll make some arrangements that you can live with. Fair enough?”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patted me on the back. </a:t>
            </a:r>
            <a:r>
              <a:rPr lang="en-US" altLang="zh-C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teacher had touched me before.</a:t>
            </a:r>
            <a:endParaRPr lang="en-US" altLang="zh-CN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Paragraph 2:</a:t>
            </a:r>
            <a:endParaRPr lang="en-US" altLang="zh-CN" sz="2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 bet I was touched. Automatically, I raised my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caught sight of her walking back to her desk. Wondering what to make of her, I received another glance. A sense of something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attacked. I looked out of the window.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trees, the rain, everything was in sight. Inspired, I rose from the seat.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want to study the weather outside.” “You really like that? But promise to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 what you learn on that blank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Deal?” “Deal!”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that afternoon I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studied clouds, winds and the rain. Amazingly, a rainbow hung above like an upside-down smile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the first time in years, I was really concentrating on my school work.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0" y="0"/>
            <a:ext cx="3696930" cy="521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possible version: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36722" y="2212258"/>
            <a:ext cx="7541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8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832"/>
            <a:ext cx="5066891" cy="380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本框 1"/>
          <p:cNvSpPr txBox="1"/>
          <p:nvPr/>
        </p:nvSpPr>
        <p:spPr>
          <a:xfrm>
            <a:off x="558819" y="1840609"/>
            <a:ext cx="12083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/>
              <a:t>2022.4</a:t>
            </a:r>
            <a:r>
              <a:rPr lang="zh-CN" altLang="en-US" sz="6000" b="1" dirty="0"/>
              <a:t>稽阳联考读后续写</a:t>
            </a:r>
            <a:endParaRPr lang="zh-CN" altLang="en-US" sz="60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128" y="-144658"/>
            <a:ext cx="2821859" cy="361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/>
          <p:cNvSpPr txBox="1"/>
          <p:nvPr/>
        </p:nvSpPr>
        <p:spPr>
          <a:xfrm>
            <a:off x="8031335" y="6111371"/>
            <a:ext cx="461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浙江省春晖中学  宣晔霏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8322" y="612844"/>
            <a:ext cx="11995355" cy="563231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第二节读后续写（满分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分）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阅读下面短文，根据所给情节进行续写，使之构成一个完整的故事。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paper on my desk was yellow, with straight blue lines stretching across it. The lines repeated themselves all the way down the page. I counted them. Twenty-six straight lines across the 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yellow color reminded me of 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sunshine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summer the sun is bright yellow like that, and the sky is blue like those lines. I loved blue---blue is for getting lost in..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“You haven't written a 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yet, have your?" Miss Perry had found me out. I hung my 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in past years, and gave her the lines I'd given previous teachers.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"I don't feel like it."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④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truth was that I wanted to 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about something different. "Write about Your Best Friend," demanded the assignment on the board. I didn't have a best friend. I had a few friends, but I didn't want to claim any of them as my "best“ because I was afraid they might pick someone else. What if I picked a "best" friend and then someone 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who thought I was their best friend, heard my paragraph read aloud and then never spoke to me again? It was a stupid topic. I was 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disappointed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Miss Perry for choosing it.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⑤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knew 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Perry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have heard about me from my other teachers. I had already prepared myself for another year of listening to teachers 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scold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me. I was only nine years old, but my ears had been dull to the voices of my elders. My teachers, my parents, and the school 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had all given me the "What are we supposed to do with you?" speech. That was probably what Miss Perry was about to say, too.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120446" y="24295"/>
            <a:ext cx="3736258" cy="560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Read for language</a:t>
            </a:r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20446" y="737190"/>
            <a:ext cx="11953567" cy="267765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straight blue lines stretching across it</a:t>
            </a:r>
            <a:endParaRPr lang="en-US" altLang="zh-CN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lines repeated themselves all the way down the page</a:t>
            </a:r>
            <a:endParaRPr lang="en-US" altLang="zh-CN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yellow color reminded me of sunshine</a:t>
            </a:r>
            <a:endParaRPr lang="en-US" altLang="zh-CN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hung my head</a:t>
            </a:r>
            <a:endParaRPr lang="en-US" altLang="zh-CN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claim any of them as my  “best” </a:t>
            </a:r>
            <a:endParaRPr lang="en-US" altLang="zh-CN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my ears had been dull to the voices of my elders</a:t>
            </a:r>
            <a:endParaRPr lang="en-US" altLang="zh-CN" sz="28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8768" y="3595611"/>
            <a:ext cx="61599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1"/>
            <a:r>
              <a:rPr lang="zh-CN" altLang="en-US" sz="2800" b="1" i="0" dirty="0">
                <a:effectLst/>
                <a:latin typeface="Tahoma" panose="020B0604030504040204" pitchFamily="34" charset="0"/>
              </a:rPr>
              <a:t>蓝色的直线穿过它  </a:t>
            </a:r>
            <a:endParaRPr lang="zh-CN" altLang="en-US" sz="2800" b="1" i="0" dirty="0">
              <a:effectLst/>
              <a:latin typeface="Tahoma" panose="020B0604030504040204" pitchFamily="34" charset="0"/>
            </a:endParaRPr>
          </a:p>
          <a:p>
            <a:pPr algn="l" latinLnBrk="1"/>
            <a:r>
              <a:rPr lang="zh-CN" altLang="en-US" sz="2800" b="1" i="0" dirty="0">
                <a:effectLst/>
                <a:latin typeface="Tahoma" panose="020B0604030504040204" pitchFamily="34" charset="0"/>
              </a:rPr>
              <a:t>这一页的每一行都在重复  </a:t>
            </a:r>
            <a:endParaRPr lang="zh-CN" altLang="en-US" sz="2800" b="1" i="0" dirty="0">
              <a:effectLst/>
              <a:latin typeface="Tahoma" panose="020B0604030504040204" pitchFamily="34" charset="0"/>
            </a:endParaRPr>
          </a:p>
          <a:p>
            <a:pPr algn="l" latinLnBrk="1"/>
            <a:r>
              <a:rPr lang="zh-CN" altLang="en-US" sz="2800" b="1" i="0" dirty="0">
                <a:effectLst/>
                <a:latin typeface="Tahoma" panose="020B0604030504040204" pitchFamily="34" charset="0"/>
              </a:rPr>
              <a:t>黄色使我想起阳光  </a:t>
            </a:r>
            <a:endParaRPr lang="zh-CN" altLang="en-US" sz="2800" b="1" i="0" dirty="0">
              <a:effectLst/>
              <a:latin typeface="Tahoma" panose="020B0604030504040204" pitchFamily="34" charset="0"/>
            </a:endParaRPr>
          </a:p>
          <a:p>
            <a:pPr algn="l" latinLnBrk="1"/>
            <a:r>
              <a:rPr lang="zh-CN" altLang="en-US" sz="2800" b="1" dirty="0">
                <a:latin typeface="Tahoma" panose="020B0604030504040204" pitchFamily="34" charset="0"/>
              </a:rPr>
              <a:t>低垂着我的头</a:t>
            </a:r>
            <a:r>
              <a:rPr lang="zh-CN" altLang="en-US" sz="2800" b="1" i="0" dirty="0">
                <a:effectLst/>
                <a:latin typeface="Tahoma" panose="020B0604030504040204" pitchFamily="34" charset="0"/>
              </a:rPr>
              <a:t>  </a:t>
            </a:r>
            <a:endParaRPr lang="zh-CN" altLang="en-US" sz="2800" b="1" i="0" dirty="0">
              <a:effectLst/>
              <a:latin typeface="Tahoma" panose="020B0604030504040204" pitchFamily="34" charset="0"/>
            </a:endParaRPr>
          </a:p>
          <a:p>
            <a:pPr algn="l" latinLnBrk="1"/>
            <a:r>
              <a:rPr lang="zh-CN" altLang="en-US" sz="2800" b="1" dirty="0">
                <a:latin typeface="Tahoma" panose="020B0604030504040204" pitchFamily="34" charset="0"/>
              </a:rPr>
              <a:t>声称他们是我最好的</a:t>
            </a:r>
            <a:endParaRPr lang="en-US" altLang="zh-CN" sz="2800" b="1" dirty="0">
              <a:latin typeface="Tahoma" panose="020B0604030504040204" pitchFamily="34" charset="0"/>
            </a:endParaRPr>
          </a:p>
          <a:p>
            <a:pPr algn="l" latinLnBrk="1"/>
            <a:r>
              <a:rPr lang="zh-CN" altLang="en-US" sz="2800" b="1" i="0" dirty="0">
                <a:effectLst/>
                <a:latin typeface="Tahoma" panose="020B0604030504040204" pitchFamily="34" charset="0"/>
              </a:rPr>
              <a:t>但我的耳朵长辈们的声音已然麻木</a:t>
            </a:r>
            <a:endParaRPr lang="zh-CN" altLang="en-US" sz="2800" b="1" i="0" dirty="0"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39329" y="14347"/>
            <a:ext cx="3667433" cy="521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Read for structure</a:t>
            </a:r>
            <a:endParaRPr lang="zh-CN" altLang="en-US" sz="32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49161" y="610136"/>
            <a:ext cx="12044517" cy="61968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第二节读后续写（满分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分）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阅读下面短文，根据所给情节进行续写，使之构成一个完整的故事。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paper on my desk was yellow, with straight blue lines stretching across it. The lines repeated themselves all the way down the page. I counted them. Twenty-six straight lines across the 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yellow color reminded me of 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sunshine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summer the sun is bright yellow like that, and the sky is blue like those lines. I loved blue---blue is for getting lost in..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“You haven't written a 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yet, have your?" Miss Perry had found me out. I hung my 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in past years, and gave her the lines I'd given previous teachers.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"I don't feel like it."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④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truth was that I wanted to 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about something different. "Write about Your Best Friend," demanded the assignment on the board. I didn't have a best friend. I had a few friends, but I didn't want to claim any of them as my "best“ because I was afraid they might pick someone else. What if I picked a "best" friend and then someone 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who thought I was their best friend, heard my paragraph read aloud and then never spoke to me again? It was a stupid topic. I was 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disappointed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Miss Perry for choosing it.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⑤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knew 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Perry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have heard about me from my other teachers. I had already prepared myself for another year of listening to teachers 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scold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me. I was only nine years old, but my ears had been dull to the voices of my elders. My teachers, my parents, and the school </a:t>
            </a:r>
            <a:r>
              <a:rPr lang="en-US" altLang="zh-CN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had all given me the "What are we supposed to do with you?" speech. That was probably what Miss Perry was about to say, too.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Paragraph 1: However, there was something different about Miss Perry.</a:t>
            </a: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Paragraph 2: I bet I was touched.</a:t>
            </a: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8322" y="3465513"/>
            <a:ext cx="11931446" cy="2745658"/>
          </a:xfrm>
          <a:prstGeom prst="rect">
            <a:avLst/>
          </a:prstGeom>
          <a:solidFill>
            <a:srgbClr val="4472C4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30276" y="1297566"/>
            <a:ext cx="11899491" cy="2130607"/>
          </a:xfrm>
          <a:prstGeom prst="rect">
            <a:avLst/>
          </a:prstGeom>
          <a:solidFill>
            <a:srgbClr val="FFF2CC">
              <a:alpha val="32941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8322" y="6211171"/>
            <a:ext cx="11867536" cy="595789"/>
          </a:xfrm>
          <a:prstGeom prst="rect">
            <a:avLst/>
          </a:prstGeom>
          <a:solidFill>
            <a:srgbClr val="FFF2CC">
              <a:alpha val="34118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06762" y="3647768"/>
            <a:ext cx="266454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flashback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8322" y="3428172"/>
            <a:ext cx="11963402" cy="2819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98322" y="1"/>
            <a:ext cx="3696930" cy="521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Read for details</a:t>
            </a:r>
            <a:endParaRPr lang="zh-CN" altLang="en-US" sz="32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98322" y="658763"/>
            <a:ext cx="12123174" cy="26776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paper on my desk was yellow, with straight blue lines stretching across it. The lines repeated themselves all the way down the page. I counted them. Twenty-six straight lines across the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yellow color reminded me of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sunshine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summer the sun is bright yellow like that, and the sky is blue like those lines. I loved blue---blue is for getting lost in..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“You haven't written a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yet, have your?" Miss Perry had found me out. I hung my 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in past years, and gave her the lines I'd given previous teachers.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"I don't feel like it."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98322" y="648931"/>
            <a:ext cx="119953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paper on my desk was yellow, with straight blue lines stretching across it. The lines repeated themselves all the way down the page. I counted them. Twenty-six straight lines across the </a:t>
            </a:r>
            <a:r>
              <a:rPr kumimoji="0" lang="en-US" altLang="zh-CN" sz="24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paper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yellow color reminded me of </a:t>
            </a:r>
            <a:r>
              <a:rPr kumimoji="0" lang="en-US" altLang="zh-CN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sunshine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In summer the sun is bright yellow like that, and the sky is blue like those lines. I loved blue---blue is for getting lost in..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8321" y="3462401"/>
            <a:ext cx="10382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we infer from paragraph 1? 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箭头: 下 10"/>
          <p:cNvSpPr/>
          <p:nvPr/>
        </p:nvSpPr>
        <p:spPr>
          <a:xfrm>
            <a:off x="8563897" y="2201011"/>
            <a:ext cx="314632" cy="262544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138220" y="4820270"/>
            <a:ext cx="421803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</a:rPr>
              <a:t>foreshadowing </a:t>
            </a:r>
            <a:r>
              <a:rPr lang="zh-CN" altLang="en-US" sz="2800" b="1" dirty="0">
                <a:solidFill>
                  <a:srgbClr val="0000CC"/>
                </a:solidFill>
              </a:rPr>
              <a:t>埋下伏笔</a:t>
            </a:r>
            <a:endParaRPr lang="en-US" altLang="zh-CN" sz="2800" b="1" dirty="0">
              <a:solidFill>
                <a:srgbClr val="0000CC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504335" y="1818968"/>
            <a:ext cx="101665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40891" y="2162284"/>
            <a:ext cx="967985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箭头: 下 18"/>
          <p:cNvSpPr/>
          <p:nvPr/>
        </p:nvSpPr>
        <p:spPr>
          <a:xfrm rot="10800000">
            <a:off x="6980905" y="649055"/>
            <a:ext cx="314632" cy="52322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102944" y="12206"/>
            <a:ext cx="375592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</a:rPr>
              <a:t>Detailed description</a:t>
            </a:r>
            <a:endParaRPr lang="en-US" altLang="zh-CN" sz="2800" b="1" dirty="0">
              <a:solidFill>
                <a:srgbClr val="0000CC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8322" y="4447829"/>
            <a:ext cx="6720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mind was wandering aimlessly…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seemed that I fancied nature…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8321" y="5116155"/>
            <a:ext cx="10382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I always use do?  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9" grpId="0" animBg="1"/>
      <p:bldP spid="20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8660" y="145427"/>
            <a:ext cx="12034683" cy="284265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④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truth was that I wanted to </a:t>
            </a:r>
            <a:r>
              <a:rPr kumimoji="0" lang="en-US" altLang="zh-CN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write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about something different. "Write about Your Best Friend," demanded the assignment on the board. I didn't have a best friend. I had a few friends, but I didn't want to claim any of them as my "best“ because I was afraid they might pick someone else. What if I picked a "best" friend and then someone </a:t>
            </a:r>
            <a:r>
              <a:rPr kumimoji="0" lang="en-US" altLang="zh-CN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different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who thought I was their best friend, heard my paragraph read aloud and then never spoke to me again? 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It was a stupid topic. I was </a:t>
            </a:r>
            <a:r>
              <a:rPr kumimoji="0" lang="en-US" altLang="zh-CN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disappointed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in Miss Perry for choosing it.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⑤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 knew </a:t>
            </a:r>
            <a:r>
              <a:rPr kumimoji="0" lang="en-US" altLang="zh-CN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Miss Perry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must have heard about me from my other teachers. I had already prepared myself for another year of listening to teachers </a:t>
            </a:r>
            <a:r>
              <a:rPr kumimoji="0" lang="en-US" altLang="zh-CN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scold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me. I was only nine years old, but my ears had been dull to the voices of my elders. My teachers, my parents, and the school </a:t>
            </a:r>
            <a:r>
              <a:rPr kumimoji="0" lang="en-US" altLang="zh-CN" sz="20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principal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had all given me the "What are we supposed to do with you?" speech. That was probably what Miss Perry was about to say, too.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72063" y="3297952"/>
            <a:ext cx="11651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didn’t I write anything about the topic?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3288" y="137651"/>
            <a:ext cx="74036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truth was that I wanted to </a:t>
            </a:r>
            <a:r>
              <a:rPr kumimoji="0" lang="en-US" altLang="zh-CN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write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about something different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81746" y="447519"/>
            <a:ext cx="27677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 didn't have a best friend.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657" y="1366701"/>
            <a:ext cx="7502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It was a stupid topic. I was </a:t>
            </a:r>
            <a:r>
              <a:rPr kumimoji="0" lang="en-US" altLang="zh-CN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disappointed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in Miss Perry for choosing it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2064" y="5011572"/>
            <a:ext cx="4988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student I was?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897821" y="2291933"/>
            <a:ext cx="69254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72063" y="2644030"/>
            <a:ext cx="1173615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72063" y="2896277"/>
            <a:ext cx="72482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62760" y="5473237"/>
            <a:ext cx="426008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naughty boy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tough nut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难对付的人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wayward child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不听话的孩子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箭头: 右 21"/>
          <p:cNvSpPr/>
          <p:nvPr/>
        </p:nvSpPr>
        <p:spPr>
          <a:xfrm>
            <a:off x="4671761" y="5786587"/>
            <a:ext cx="1555531" cy="3258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674068" y="5011571"/>
            <a:ext cx="567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my teachers’ reaction to me?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836215" y="5512244"/>
            <a:ext cx="304867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scold /punishment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loss what to do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indifference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漠视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 0.28402 L 0.0151 0.5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84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2916 L 0.00287 0.571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00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7 -0.01111 L 0.03854 0.50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11" grpId="0"/>
      <p:bldP spid="11" grpId="1"/>
      <p:bldP spid="13" grpId="0"/>
      <p:bldP spid="13" grpId="1"/>
      <p:bldP spid="14" grpId="0"/>
      <p:bldP spid="21" grpId="0" animBg="1"/>
      <p:bldP spid="22" grpId="0" animBg="1"/>
      <p:bldP spid="23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7986" y="1061884"/>
            <a:ext cx="11995355" cy="56938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Paragraph 1: However, there was something different about Miss Perry.</a:t>
            </a:r>
            <a:endParaRPr lang="en-US" altLang="zh-CN" sz="28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Paragraph 2: I bet I was touched.</a:t>
            </a:r>
            <a:endParaRPr lang="en-US" altLang="zh-CN" sz="28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6980" y="1641987"/>
            <a:ext cx="11838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Miss Perry and my previous teachers?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Miss Perry do and say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deal with my situation?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my reaction?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7149" y="4163962"/>
            <a:ext cx="5683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I do and How did I feel?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Miss perry do and say?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possible theme/ ending?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0" y="103043"/>
            <a:ext cx="9497961" cy="521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So, what would miss perry do with my situation?</a:t>
            </a:r>
            <a:endParaRPr lang="zh-CN" altLang="en-US" sz="3200" b="1" dirty="0"/>
          </a:p>
        </p:txBody>
      </p:sp>
      <p:sp>
        <p:nvSpPr>
          <p:cNvPr id="7" name="矩形: 圆角 6"/>
          <p:cNvSpPr/>
          <p:nvPr/>
        </p:nvSpPr>
        <p:spPr>
          <a:xfrm>
            <a:off x="5427406" y="1150819"/>
            <a:ext cx="3038168" cy="442452"/>
          </a:xfrm>
          <a:prstGeom prst="roundRect">
            <a:avLst/>
          </a:prstGeom>
          <a:solidFill>
            <a:schemeClr val="accent2">
              <a:alpha val="2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3077495" y="3647305"/>
            <a:ext cx="2349911" cy="442452"/>
          </a:xfrm>
          <a:prstGeom prst="roundRect">
            <a:avLst/>
          </a:prstGeom>
          <a:solidFill>
            <a:schemeClr val="accent2">
              <a:alpha val="2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直角上 10"/>
          <p:cNvSpPr/>
          <p:nvPr/>
        </p:nvSpPr>
        <p:spPr>
          <a:xfrm>
            <a:off x="3829663" y="2483981"/>
            <a:ext cx="457202" cy="112310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914106" y="4594849"/>
            <a:ext cx="284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Theme?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箭头: 直角上 12"/>
          <p:cNvSpPr/>
          <p:nvPr/>
        </p:nvSpPr>
        <p:spPr>
          <a:xfrm>
            <a:off x="3628102" y="5216013"/>
            <a:ext cx="3195485" cy="38187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460748" y="3737204"/>
            <a:ext cx="4583769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loving teacher can change a naughty boy.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teacher’s encouragement and consideration can make a big difference.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1" grpId="0" animBg="1"/>
      <p:bldP spid="12" grpId="0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8323" y="652553"/>
            <a:ext cx="5737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describe Miss Perry?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1" y="0"/>
            <a:ext cx="1219200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Paragraph 1: However, there was something different about Miss Perry</a:t>
            </a:r>
            <a:endParaRPr lang="zh-CN" altLang="en-US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98323" y="1305106"/>
            <a:ext cx="12093677" cy="48320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☞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faint smile creeping upon her cheeks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Miss Perry 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stroked my hair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patted my shoulder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uttering some words gently and softly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☞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faint smile dancing around the corner of her mouth, Miss perry 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bent over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hold my hands, 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genuinely staring at me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☞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seemingly suffocating silence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she 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knelt down beside me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asked gently.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☞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bullying my ears with the dull voices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like my previous teachers,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encouraged with sweet and gentle voice as well as a bright smile.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☞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patted me gently on my shoulder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 a warm, yet determined look at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me, signaling me to follow her to the corridor.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12123</Words>
  <Application>WPS 演示</Application>
  <PresentationFormat>宽屏</PresentationFormat>
  <Paragraphs>199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Times New Roman</vt:lpstr>
      <vt:lpstr>Tahoma</vt:lpstr>
      <vt:lpstr>等线</vt:lpstr>
      <vt:lpstr>微软雅黑</vt:lpstr>
      <vt:lpstr>Arial Unicode MS</vt:lpstr>
      <vt:lpstr>等线 Light</vt:lpstr>
      <vt:lpstr>HelveticaNeue</vt:lpstr>
      <vt:lpstr>Corbel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Magicbook</dc:creator>
  <cp:lastModifiedBy>24147</cp:lastModifiedBy>
  <cp:revision>21</cp:revision>
  <dcterms:created xsi:type="dcterms:W3CDTF">2022-04-28T00:24:00Z</dcterms:created>
  <dcterms:modified xsi:type="dcterms:W3CDTF">2022-04-30T11:07:49Z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