
<file path=[Content_Types].xml><?xml version="1.0" encoding="utf-8"?>
<Types xmlns="http://schemas.openxmlformats.org/package/2006/content-types">
  <Default Extension="jpeg" ContentType="image/jpeg"/>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3"/>
    <p:sldMasterId id="2147483666" r:id="rId4"/>
  </p:sldMasterIdLst>
  <p:notesMasterIdLst>
    <p:notesMasterId r:id="rId7"/>
  </p:notesMasterIdLst>
  <p:handoutMasterIdLst>
    <p:handoutMasterId r:id="rId36"/>
  </p:handoutMasterIdLst>
  <p:sldIdLst>
    <p:sldId id="474" r:id="rId5"/>
    <p:sldId id="410" r:id="rId6"/>
    <p:sldId id="417" r:id="rId8"/>
    <p:sldId id="423" r:id="rId9"/>
    <p:sldId id="407" r:id="rId10"/>
    <p:sldId id="420" r:id="rId11"/>
    <p:sldId id="450" r:id="rId12"/>
    <p:sldId id="451" r:id="rId13"/>
    <p:sldId id="421" r:id="rId14"/>
    <p:sldId id="422" r:id="rId15"/>
    <p:sldId id="428" r:id="rId16"/>
    <p:sldId id="434" r:id="rId17"/>
    <p:sldId id="418" r:id="rId18"/>
    <p:sldId id="426" r:id="rId19"/>
    <p:sldId id="427" r:id="rId20"/>
    <p:sldId id="409" r:id="rId21"/>
    <p:sldId id="411" r:id="rId22"/>
    <p:sldId id="416" r:id="rId23"/>
    <p:sldId id="452" r:id="rId24"/>
    <p:sldId id="453" r:id="rId25"/>
    <p:sldId id="454" r:id="rId26"/>
    <p:sldId id="455" r:id="rId27"/>
    <p:sldId id="456" r:id="rId28"/>
    <p:sldId id="433" r:id="rId29"/>
    <p:sldId id="431" r:id="rId30"/>
    <p:sldId id="412" r:id="rId31"/>
    <p:sldId id="432" r:id="rId32"/>
    <p:sldId id="435" r:id="rId33"/>
    <p:sldId id="413" r:id="rId34"/>
    <p:sldId id="414" r:id="rId35"/>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initials="M" lastIdx="0" clrIdx="0"/>
  <p:cmAuthor id="75" name="作者" initials="A" lastIdx="0" clrIdx="24"/>
  <p:cmAuthor id="2" name="vfy" initials="v" lastIdx="0" clrIdx="1"/>
  <p:cmAuthor id="0" name="PC" initials="P" lastIdx="5" clrIdx="0"/>
  <p:cmAuthor id="3" name="张达" initials="张" lastIdx="0" clrIdx="1"/>
  <p:cmAuthor id="4" name="dell" initials="d" lastIdx="0" clrIdx="2"/>
  <p:cmAuthor id="5" name="Administrator" initials="A" lastIdx="0" clrIdx="4"/>
  <p:cmAuthor id="6" name="lenovo" initials="l" lastIdx="0" clrIdx="0"/>
  <p:cmAuthor id="7" name="雨林木风" initials="雨" lastIdx="0" clrIdx="0"/>
  <p:cmAuthor id="8" name="未知用户3" initials="未" lastIdx="0" clrIdx="0"/>
  <p:cmAuthor id="9" name="未知用户5" initials="未" lastIdx="0" clrIdx="0"/>
  <p:cmAuthor id="10" name="未知用户4" initials="未" lastIdx="0" clrIdx="0"/>
  <p:cmAuthor id="11" name="Admin" initials="A" lastIdx="0" clrIdx="0"/>
  <p:cmAuthor id="13" name="CommUser" initials="C" lastIdx="0" clrIdx="0"/>
  <p:cmAuthor id="14" name="zq" initials="z" lastIdx="0" clrIdx="0"/>
  <p:cmAuthor id="15" name="viola_yang" initials="v" lastIdx="0" clrIdx="0"/>
  <p:cmAuthor id="16" name="志龙 姜" initials="志" lastIdx="0" clrIdx="0"/>
  <p:cmAuthor id="17" name="SHMILY" initials="S" lastIdx="0" clrIdx="0"/>
  <p:cmAuthor id="18" name="admin" initials="a" lastIdx="0" clrIdx="0"/>
  <p:cmAuthor id="19" name="Tracy Chen" initials="T" lastIdx="0" clrIdx="0"/>
  <p:cmAuthor id="20" name="dongwc0205" initials="d" lastIdx="0" clrIdx="15"/>
  <p:cmAuthor id="21" name="Hi_ Young" initials="H" lastIdx="0" clrIdx="0"/>
  <p:cmAuthor id="22" name="pangyt" initials="p" lastIdx="0" clrIdx="0"/>
  <p:cmAuthor id="23" name="easonyoun" initials="e" lastIdx="0" clrIdx="0"/>
  <p:cmAuthor id="24" name="zhouyangfan" initials="z" lastIdx="0" clrIdx="0"/>
  <p:cmAuthor id="25" name="tplife" initials="t" lastIdx="0" clrIdx="0"/>
  <p:cmAuthor id="26" name="??"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F000"/>
    <a:srgbClr val="95E5FF"/>
    <a:srgbClr val="FFFEA5"/>
    <a:srgbClr val="FFFE7D"/>
    <a:srgbClr val="135745"/>
    <a:srgbClr val="4601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60"/>
  </p:normalViewPr>
  <p:slideViewPr>
    <p:cSldViewPr snapToGrid="0">
      <p:cViewPr varScale="1">
        <p:scale>
          <a:sx n="165" d="100"/>
          <a:sy n="165" d="100"/>
        </p:scale>
        <p:origin x="568" y="18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 Type="http://schemas.openxmlformats.org/officeDocument/2006/relationships/slide" Target="slides/slide2.xml"/><Relationship Id="rId5" Type="http://schemas.openxmlformats.org/officeDocument/2006/relationships/slide" Target="slides/slide1.xml"/><Relationship Id="rId40" Type="http://schemas.openxmlformats.org/officeDocument/2006/relationships/commentAuthors" Target="commentAuthors.xml"/><Relationship Id="rId4" Type="http://schemas.openxmlformats.org/officeDocument/2006/relationships/slideMaster" Target="slideMasters/slideMaster3.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handoutMaster" Target="handoutMasters/handoutMaster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6D4564-77D0-4A44-96BA-8C44AE0B45A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941957-7EFC-4003-ADA7-BA44853D4BA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1F1F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4" y="204796"/>
            <a:ext cx="3008391" cy="871579"/>
          </a:xfrm>
        </p:spPr>
        <p:txBody>
          <a:bodyPr anchor="b"/>
          <a:lstStyle>
            <a:lvl1pPr algn="l">
              <a:defRPr sz="2025"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143" y="204797"/>
            <a:ext cx="5111883" cy="4390039"/>
          </a:xfrm>
        </p:spPr>
        <p:txBody>
          <a:bodyPr/>
          <a:lstStyle>
            <a:lvl1pPr>
              <a:defRPr sz="3225"/>
            </a:lvl1pPr>
            <a:lvl2pPr>
              <a:defRPr sz="2775"/>
            </a:lvl2pPr>
            <a:lvl3pPr>
              <a:defRPr sz="2400"/>
            </a:lvl3pPr>
            <a:lvl4pPr>
              <a:defRPr sz="2025"/>
            </a:lvl4pPr>
            <a:lvl5pPr>
              <a:defRPr sz="2025"/>
            </a:lvl5pPr>
            <a:lvl6pPr>
              <a:defRPr sz="2025"/>
            </a:lvl6pPr>
            <a:lvl7pPr>
              <a:defRPr sz="2025"/>
            </a:lvl7pPr>
            <a:lvl8pPr>
              <a:defRPr sz="2025"/>
            </a:lvl8pPr>
            <a:lvl9pPr>
              <a:defRPr sz="202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14" y="1076376"/>
            <a:ext cx="3008391" cy="3518460"/>
          </a:xfrm>
        </p:spPr>
        <p:txBody>
          <a:bodyPr/>
          <a:lstStyle>
            <a:lvl1pPr marL="0" indent="0">
              <a:buNone/>
              <a:defRPr sz="1425"/>
            </a:lvl1pPr>
            <a:lvl2pPr marL="457200" indent="0">
              <a:buNone/>
              <a:defRPr sz="1200"/>
            </a:lvl2pPr>
            <a:lvl3pPr marL="914400" indent="0">
              <a:buNone/>
              <a:defRPr sz="975"/>
            </a:lvl3pPr>
            <a:lvl4pPr marL="1370965" indent="0">
              <a:buNone/>
              <a:defRPr sz="900"/>
            </a:lvl4pPr>
            <a:lvl5pPr marL="1828165" indent="0">
              <a:buNone/>
              <a:defRPr sz="900"/>
            </a:lvl5pPr>
            <a:lvl6pPr marL="2284730" indent="0">
              <a:buNone/>
              <a:defRPr sz="900"/>
            </a:lvl6pPr>
            <a:lvl7pPr marL="2741930" indent="0">
              <a:buNone/>
              <a:defRPr sz="900"/>
            </a:lvl7pPr>
            <a:lvl8pPr marL="3199130" indent="0">
              <a:buNone/>
              <a:defRPr sz="900"/>
            </a:lvl8pPr>
            <a:lvl9pPr marL="365633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335" y="3600617"/>
            <a:ext cx="5486543" cy="425074"/>
          </a:xfrm>
        </p:spPr>
        <p:txBody>
          <a:bodyPr anchor="b"/>
          <a:lstStyle>
            <a:lvl1pPr algn="l">
              <a:defRPr sz="2025"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335" y="459602"/>
            <a:ext cx="5486543" cy="3086243"/>
          </a:xfrm>
        </p:spPr>
        <p:txBody>
          <a:bodyPr/>
          <a:lstStyle>
            <a:lvl1pPr marL="0" indent="0">
              <a:buNone/>
              <a:defRPr sz="3225"/>
            </a:lvl1pPr>
            <a:lvl2pPr marL="457200" indent="0">
              <a:buNone/>
              <a:defRPr sz="2775"/>
            </a:lvl2pPr>
            <a:lvl3pPr marL="914400" indent="0">
              <a:buNone/>
              <a:defRPr sz="2400"/>
            </a:lvl3pPr>
            <a:lvl4pPr marL="1370965" indent="0">
              <a:buNone/>
              <a:defRPr sz="2025"/>
            </a:lvl4pPr>
            <a:lvl5pPr marL="1828165" indent="0">
              <a:buNone/>
              <a:defRPr sz="2025"/>
            </a:lvl5pPr>
            <a:lvl6pPr marL="2284730" indent="0">
              <a:buNone/>
              <a:defRPr sz="2025"/>
            </a:lvl6pPr>
            <a:lvl7pPr marL="2741930" indent="0">
              <a:buNone/>
              <a:defRPr sz="2025"/>
            </a:lvl7pPr>
            <a:lvl8pPr marL="3199130" indent="0">
              <a:buNone/>
              <a:defRPr sz="2025"/>
            </a:lvl8pPr>
            <a:lvl9pPr marL="3656330" indent="0">
              <a:buNone/>
              <a:defRPr sz="2025"/>
            </a:lvl9pPr>
          </a:lstStyle>
          <a:p>
            <a:endParaRPr lang="zh-CN" altLang="en-US"/>
          </a:p>
        </p:txBody>
      </p:sp>
      <p:sp>
        <p:nvSpPr>
          <p:cNvPr id="4" name="文本占位符 3"/>
          <p:cNvSpPr>
            <a:spLocks noGrp="1"/>
          </p:cNvSpPr>
          <p:nvPr>
            <p:ph type="body" sz="half" idx="2"/>
          </p:nvPr>
        </p:nvSpPr>
        <p:spPr>
          <a:xfrm>
            <a:off x="1792335" y="4025690"/>
            <a:ext cx="5486543" cy="603675"/>
          </a:xfrm>
        </p:spPr>
        <p:txBody>
          <a:bodyPr/>
          <a:lstStyle>
            <a:lvl1pPr marL="0" indent="0">
              <a:buNone/>
              <a:defRPr sz="1425"/>
            </a:lvl1pPr>
            <a:lvl2pPr marL="457200" indent="0">
              <a:buNone/>
              <a:defRPr sz="1200"/>
            </a:lvl2pPr>
            <a:lvl3pPr marL="914400" indent="0">
              <a:buNone/>
              <a:defRPr sz="975"/>
            </a:lvl3pPr>
            <a:lvl4pPr marL="1370965" indent="0">
              <a:buNone/>
              <a:defRPr sz="900"/>
            </a:lvl4pPr>
            <a:lvl5pPr marL="1828165" indent="0">
              <a:buNone/>
              <a:defRPr sz="900"/>
            </a:lvl5pPr>
            <a:lvl6pPr marL="2284730" indent="0">
              <a:buNone/>
              <a:defRPr sz="900"/>
            </a:lvl6pPr>
            <a:lvl7pPr marL="2741930" indent="0">
              <a:buNone/>
              <a:defRPr sz="900"/>
            </a:lvl7pPr>
            <a:lvl8pPr marL="3199130" indent="0">
              <a:buNone/>
              <a:defRPr sz="900"/>
            </a:lvl8pPr>
            <a:lvl9pPr marL="365633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573" y="205988"/>
            <a:ext cx="2057454" cy="438884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12" y="205988"/>
            <a:ext cx="6019957" cy="4388847"/>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A98A8A3-7174-4BCC-8A51-7D6396C83E7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EC8F7-B98D-4348-9664-B11A0C9F4996}"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内容页_3">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文本占位符 5"/>
          <p:cNvSpPr>
            <a:spLocks noGrp="1"/>
          </p:cNvSpPr>
          <p:nvPr>
            <p:ph type="body" sz="quarter" idx="12" hasCustomPrompt="1"/>
          </p:nvPr>
        </p:nvSpPr>
        <p:spPr>
          <a:xfrm>
            <a:off x="8" y="167954"/>
            <a:ext cx="727787" cy="489275"/>
          </a:xfrm>
          <a:prstGeom prst="rect">
            <a:avLst/>
          </a:prstGeom>
          <a:solidFill>
            <a:schemeClr val="accent3"/>
          </a:solidFill>
          <a:effectLst>
            <a:outerShdw blurRad="88900" sx="102000" sy="102000" algn="ctr" rotWithShape="0">
              <a:prstClr val="black">
                <a:alpha val="25000"/>
              </a:prstClr>
            </a:outerShdw>
          </a:effectLst>
        </p:spPr>
        <p:txBody>
          <a:bodyPr anchor="ctr"/>
          <a:lstStyle>
            <a:lvl1pPr marL="0" indent="0">
              <a:buNone/>
              <a:defRPr sz="4000" b="1">
                <a:solidFill>
                  <a:schemeClr val="bg1"/>
                </a:solidFill>
              </a:defRPr>
            </a:lvl1pPr>
          </a:lstStyle>
          <a:p>
            <a:pPr lvl="0"/>
            <a:r>
              <a:rPr kumimoji="1" lang="en-US" altLang="zh-CN" dirty="0"/>
              <a:t>00</a:t>
            </a:r>
            <a:endParaRPr kumimoji="1" lang="zh-CN" altLang="en-US" dirty="0"/>
          </a:p>
        </p:txBody>
      </p:sp>
      <p:sp>
        <p:nvSpPr>
          <p:cNvPr id="3" name="文本占位符 5"/>
          <p:cNvSpPr>
            <a:spLocks noGrp="1"/>
          </p:cNvSpPr>
          <p:nvPr>
            <p:ph type="body" sz="quarter" idx="13"/>
          </p:nvPr>
        </p:nvSpPr>
        <p:spPr>
          <a:xfrm>
            <a:off x="832570" y="167954"/>
            <a:ext cx="4826259" cy="489275"/>
          </a:xfrm>
          <a:prstGeom prst="rect">
            <a:avLst/>
          </a:prstGeom>
          <a:noFill/>
        </p:spPr>
        <p:txBody>
          <a:bodyPr anchor="ctr"/>
          <a:lstStyle>
            <a:lvl1pPr marL="0" indent="0">
              <a:lnSpc>
                <a:spcPct val="100000"/>
              </a:lnSpc>
              <a:buNone/>
              <a:defRPr sz="2800" b="1">
                <a:solidFill>
                  <a:schemeClr val="accent3"/>
                </a:solidFill>
                <a:effectLst>
                  <a:outerShdw blurRad="88900" sx="102000" sy="102000" algn="ctr" rotWithShape="0">
                    <a:prstClr val="black">
                      <a:alpha val="25000"/>
                    </a:prstClr>
                  </a:outerShdw>
                </a:effectLst>
              </a:defRPr>
            </a:lvl1pPr>
          </a:lstStyle>
          <a:p>
            <a:pPr lvl="0"/>
            <a:endParaRPr kumimoji="1" lang="zh-CN" altLang="en-US" dirty="0"/>
          </a:p>
        </p:txBody>
      </p:sp>
      <p:sp>
        <p:nvSpPr>
          <p:cNvPr id="4" name="矩形 3"/>
          <p:cNvSpPr/>
          <p:nvPr userDrawn="1"/>
        </p:nvSpPr>
        <p:spPr>
          <a:xfrm flipV="1">
            <a:off x="0" y="4867277"/>
            <a:ext cx="9144000" cy="66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kumimoji="1" lang="zh-CN" altLang="en-US" sz="1800">
              <a:solidFill>
                <a:srgbClr val="FFFFFF"/>
              </a:solidFill>
            </a:endParaRPr>
          </a:p>
        </p:txBody>
      </p:sp>
      <p:sp>
        <p:nvSpPr>
          <p:cNvPr id="5" name="矩形 4"/>
          <p:cNvSpPr/>
          <p:nvPr userDrawn="1"/>
        </p:nvSpPr>
        <p:spPr>
          <a:xfrm flipV="1">
            <a:off x="0" y="4785365"/>
            <a:ext cx="9144000" cy="342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kumimoji="1" lang="zh-CN" altLang="en-US" sz="1800">
              <a:solidFill>
                <a:srgbClr val="FFFF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2" name="矩形 1"/>
          <p:cNvSpPr/>
          <p:nvPr userDrawn="1"/>
        </p:nvSpPr>
        <p:spPr>
          <a:xfrm>
            <a:off x="0" y="4191154"/>
            <a:ext cx="9144238" cy="952585"/>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2" name="矩形 1"/>
          <p:cNvSpPr/>
          <p:nvPr userDrawn="1"/>
        </p:nvSpPr>
        <p:spPr>
          <a:xfrm>
            <a:off x="0" y="3651194"/>
            <a:ext cx="9144238" cy="1492544"/>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2" name="矩形 1"/>
          <p:cNvSpPr/>
          <p:nvPr userDrawn="1"/>
        </p:nvSpPr>
        <p:spPr>
          <a:xfrm>
            <a:off x="0" y="4191154"/>
            <a:ext cx="9144238" cy="952585"/>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2" name="矩形 1"/>
          <p:cNvSpPr/>
          <p:nvPr userDrawn="1"/>
        </p:nvSpPr>
        <p:spPr>
          <a:xfrm>
            <a:off x="0" y="3111830"/>
            <a:ext cx="9144238" cy="2031909"/>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2571274"/>
            <a:ext cx="9144238" cy="2572465"/>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空白">
    <p:spTree>
      <p:nvGrpSpPr>
        <p:cNvPr id="1" name=""/>
        <p:cNvGrpSpPr/>
        <p:nvPr/>
      </p:nvGrpSpPr>
      <p:grpSpPr>
        <a:xfrm>
          <a:off x="0" y="0"/>
          <a:ext cx="0" cy="0"/>
          <a:chOff x="0" y="0"/>
          <a:chExt cx="0" cy="0"/>
        </a:xfrm>
      </p:grpSpPr>
      <p:sp>
        <p:nvSpPr>
          <p:cNvPr id="2" name="矩形 1"/>
          <p:cNvSpPr/>
          <p:nvPr userDrawn="1"/>
        </p:nvSpPr>
        <p:spPr>
          <a:xfrm>
            <a:off x="0" y="2031314"/>
            <a:ext cx="9144238" cy="3112425"/>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空白">
    <p:spTree>
      <p:nvGrpSpPr>
        <p:cNvPr id="1" name=""/>
        <p:cNvGrpSpPr/>
        <p:nvPr/>
      </p:nvGrpSpPr>
      <p:grpSpPr>
        <a:xfrm>
          <a:off x="0" y="0"/>
          <a:ext cx="0" cy="0"/>
          <a:chOff x="0" y="0"/>
          <a:chExt cx="0" cy="0"/>
        </a:xfrm>
      </p:grpSpPr>
      <p:sp>
        <p:nvSpPr>
          <p:cNvPr id="2" name="矩形 1"/>
          <p:cNvSpPr/>
          <p:nvPr userDrawn="1"/>
        </p:nvSpPr>
        <p:spPr>
          <a:xfrm>
            <a:off x="0" y="0"/>
            <a:ext cx="9144238" cy="5143739"/>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457200" y="4683919"/>
            <a:ext cx="2133600" cy="357188"/>
          </a:xfrm>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a:xfrm>
            <a:off x="3124200" y="4683919"/>
            <a:ext cx="2895600" cy="357188"/>
          </a:xfrm>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a:xfrm>
            <a:off x="6553200" y="4683919"/>
            <a:ext cx="2133600" cy="357188"/>
          </a:xfrm>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2" name="矩形 1"/>
          <p:cNvSpPr/>
          <p:nvPr userDrawn="1"/>
        </p:nvSpPr>
        <p:spPr>
          <a:xfrm>
            <a:off x="0" y="3651194"/>
            <a:ext cx="9144238" cy="1492544"/>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2" name="矩形 1"/>
          <p:cNvSpPr/>
          <p:nvPr userDrawn="1"/>
        </p:nvSpPr>
        <p:spPr>
          <a:xfrm>
            <a:off x="0" y="3111830"/>
            <a:ext cx="9144238" cy="2031909"/>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2571274"/>
            <a:ext cx="9144238" cy="2572465"/>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空白">
    <p:spTree>
      <p:nvGrpSpPr>
        <p:cNvPr id="1" name=""/>
        <p:cNvGrpSpPr/>
        <p:nvPr/>
      </p:nvGrpSpPr>
      <p:grpSpPr>
        <a:xfrm>
          <a:off x="0" y="0"/>
          <a:ext cx="0" cy="0"/>
          <a:chOff x="0" y="0"/>
          <a:chExt cx="0" cy="0"/>
        </a:xfrm>
      </p:grpSpPr>
      <p:sp>
        <p:nvSpPr>
          <p:cNvPr id="2" name="矩形 1"/>
          <p:cNvSpPr/>
          <p:nvPr userDrawn="1"/>
        </p:nvSpPr>
        <p:spPr>
          <a:xfrm>
            <a:off x="0" y="2031314"/>
            <a:ext cx="9144238" cy="3112425"/>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空白">
    <p:spTree>
      <p:nvGrpSpPr>
        <p:cNvPr id="1" name=""/>
        <p:cNvGrpSpPr/>
        <p:nvPr/>
      </p:nvGrpSpPr>
      <p:grpSpPr>
        <a:xfrm>
          <a:off x="0" y="0"/>
          <a:ext cx="0" cy="0"/>
          <a:chOff x="0" y="0"/>
          <a:chExt cx="0" cy="0"/>
        </a:xfrm>
      </p:grpSpPr>
      <p:sp>
        <p:nvSpPr>
          <p:cNvPr id="2" name="矩形 1"/>
          <p:cNvSpPr/>
          <p:nvPr userDrawn="1"/>
        </p:nvSpPr>
        <p:spPr>
          <a:xfrm>
            <a:off x="0" y="0"/>
            <a:ext cx="9144238" cy="5143739"/>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1F1F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1F1F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image" Target="../media/image1.png"/><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6.xml"/><Relationship Id="rId8" Type="http://schemas.openxmlformats.org/officeDocument/2006/relationships/slideLayout" Target="../slideLayouts/slideLayout15.xml"/><Relationship Id="rId7" Type="http://schemas.openxmlformats.org/officeDocument/2006/relationships/slideLayout" Target="../slideLayouts/slideLayout14.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3" Type="http://schemas.openxmlformats.org/officeDocument/2006/relationships/slideLayout" Target="../slideLayouts/slideLayout10.xml"/><Relationship Id="rId2" Type="http://schemas.openxmlformats.org/officeDocument/2006/relationships/slideLayout" Target="../slideLayouts/slideLayout9.xml"/><Relationship Id="rId10"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0" Type="http://schemas.openxmlformats.org/officeDocument/2006/relationships/theme" Target="../theme/theme3.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descr="水印"/>
          <p:cNvPicPr>
            <a:picLocks noChangeAspect="1"/>
          </p:cNvPicPr>
          <p:nvPr userDrawn="1"/>
        </p:nvPicPr>
        <p:blipFill>
          <a:blip r:embed="rId8"/>
          <a:stretch>
            <a:fillRect/>
          </a:stretch>
        </p:blipFill>
        <p:spPr>
          <a:xfrm>
            <a:off x="5389721" y="4762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iming>
    <p:tnLst>
      <p:par>
        <p:cTn id="1" dur="indefinite" restart="never" nodeType="tmRoot"/>
      </p:par>
    </p:tnLst>
  </p:timing>
  <p:txStyles>
    <p:titleStyle>
      <a:lvl1pPr algn="ctr" defTabSz="913765" rtl="0" eaLnBrk="1" latinLnBrk="0" hangingPunct="1">
        <a:spcBef>
          <a:spcPct val="0"/>
        </a:spcBef>
        <a:buNone/>
        <a:defRPr sz="4425" kern="1200">
          <a:solidFill>
            <a:schemeClr val="tx1"/>
          </a:solidFill>
          <a:latin typeface="+mj-lt"/>
          <a:ea typeface="+mj-ea"/>
          <a:cs typeface="+mj-cs"/>
        </a:defRPr>
      </a:lvl1pPr>
    </p:titleStyle>
    <p:bodyStyle>
      <a:lvl1pPr marL="342900" indent="-342900" algn="l" defTabSz="913765" rtl="0" eaLnBrk="1" latinLnBrk="0" hangingPunct="1">
        <a:spcBef>
          <a:spcPct val="15000"/>
        </a:spcBef>
        <a:buFont typeface="Arial" panose="020B0604020202020204" pitchFamily="34" charset="0"/>
        <a:buChar char="•"/>
        <a:defRPr sz="3225" kern="1200">
          <a:solidFill>
            <a:schemeClr val="tx1"/>
          </a:solidFill>
          <a:latin typeface="+mn-lt"/>
          <a:ea typeface="+mn-ea"/>
          <a:cs typeface="+mn-cs"/>
        </a:defRPr>
      </a:lvl1pPr>
      <a:lvl2pPr marL="742950" indent="-285750" algn="l" defTabSz="913765" rtl="0" eaLnBrk="1" latinLnBrk="0" hangingPunct="1">
        <a:spcBef>
          <a:spcPct val="15000"/>
        </a:spcBef>
        <a:buFont typeface="Arial" panose="020B0604020202020204" pitchFamily="34" charset="0"/>
        <a:buChar char="–"/>
        <a:defRPr sz="2775" kern="1200">
          <a:solidFill>
            <a:schemeClr val="tx1"/>
          </a:solidFill>
          <a:latin typeface="+mn-lt"/>
          <a:ea typeface="+mn-ea"/>
          <a:cs typeface="+mn-cs"/>
        </a:defRPr>
      </a:lvl2pPr>
      <a:lvl3pPr marL="1143000" indent="-228600" algn="l" defTabSz="913765"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4pPr>
      <a:lvl5pPr marL="2056130"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5pPr>
      <a:lvl6pPr marL="2513330"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6pPr>
      <a:lvl7pPr marL="2970530"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7pPr>
      <a:lvl8pPr marL="3427730"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8pPr>
      <a:lvl9pPr marL="3884295"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4730" algn="l" defTabSz="913765" rtl="0" eaLnBrk="1" latinLnBrk="0" hangingPunct="1">
        <a:defRPr sz="1800" kern="1200">
          <a:solidFill>
            <a:schemeClr val="tx1"/>
          </a:solidFill>
          <a:latin typeface="+mn-lt"/>
          <a:ea typeface="+mn-ea"/>
          <a:cs typeface="+mn-cs"/>
        </a:defRPr>
      </a:lvl6pPr>
      <a:lvl7pPr marL="2741930"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12" y="205988"/>
            <a:ext cx="8229815" cy="857290"/>
          </a:xfrm>
          <a:prstGeom prst="rect">
            <a:avLst/>
          </a:prstGeom>
        </p:spPr>
        <p:txBody>
          <a:bodyPr vert="horz" lIns="121917" tIns="60958" rIns="121917" bIns="60958"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12" y="1200207"/>
            <a:ext cx="8229815" cy="3394630"/>
          </a:xfrm>
          <a:prstGeom prst="rect">
            <a:avLst/>
          </a:prstGeom>
        </p:spPr>
        <p:txBody>
          <a:bodyPr vert="horz" lIns="121917" tIns="60958" rIns="121917" bIns="60958"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2"/>
          </p:nvPr>
        </p:nvSpPr>
        <p:spPr>
          <a:xfrm>
            <a:off x="457212" y="4767484"/>
            <a:ext cx="2133656" cy="273857"/>
          </a:xfrm>
          <a:prstGeom prst="rect">
            <a:avLst/>
          </a:prstGeom>
        </p:spPr>
        <p:txBody>
          <a:bodyPr vert="horz" lIns="121917" tIns="60958" rIns="121917" bIns="60958"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82" y="4767484"/>
            <a:ext cx="2895675" cy="273857"/>
          </a:xfrm>
          <a:prstGeom prst="rect">
            <a:avLst/>
          </a:prstGeom>
        </p:spPr>
        <p:txBody>
          <a:bodyPr vert="horz" lIns="121917" tIns="60958" rIns="121917" bIns="6095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371" y="4767484"/>
            <a:ext cx="2133656" cy="273857"/>
          </a:xfrm>
          <a:prstGeom prst="rect">
            <a:avLst/>
          </a:prstGeom>
        </p:spPr>
        <p:txBody>
          <a:bodyPr vert="horz" lIns="121917" tIns="60958" rIns="121917" bIns="60958"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Lst>
  <p:timing>
    <p:tnLst>
      <p:par>
        <p:cTn id="1" dur="indefinite" restart="never" nodeType="tmRoot"/>
      </p:par>
    </p:tnLst>
  </p:timing>
  <p:txStyles>
    <p:titleStyle>
      <a:lvl1pPr algn="ctr" defTabSz="914400" rtl="0" eaLnBrk="1" latinLnBrk="0" hangingPunct="1">
        <a:spcBef>
          <a:spcPct val="0"/>
        </a:spcBef>
        <a:buNone/>
        <a:defRPr sz="4425" kern="1200">
          <a:solidFill>
            <a:schemeClr val="tx1"/>
          </a:solidFill>
          <a:latin typeface="+mj-lt"/>
          <a:ea typeface="+mj-ea"/>
          <a:cs typeface="+mj-cs"/>
        </a:defRPr>
      </a:lvl1pPr>
    </p:titleStyle>
    <p:bodyStyle>
      <a:lvl1pPr marL="342900" indent="-342900" algn="l" defTabSz="914400" rtl="0" eaLnBrk="1" latinLnBrk="0" hangingPunct="1">
        <a:spcBef>
          <a:spcPct val="15000"/>
        </a:spcBef>
        <a:buFont typeface="Arial" panose="020B0604020202020204" pitchFamily="34" charset="0"/>
        <a:buChar char="•"/>
        <a:defRPr sz="3225" kern="1200">
          <a:solidFill>
            <a:schemeClr val="tx1"/>
          </a:solidFill>
          <a:latin typeface="+mn-lt"/>
          <a:ea typeface="+mn-ea"/>
          <a:cs typeface="+mn-cs"/>
        </a:defRPr>
      </a:lvl1pPr>
      <a:lvl2pPr marL="742950" indent="-285750" algn="l" defTabSz="914400" rtl="0" eaLnBrk="1" latinLnBrk="0" hangingPunct="1">
        <a:spcBef>
          <a:spcPct val="15000"/>
        </a:spcBef>
        <a:buFont typeface="Arial" panose="020B0604020202020204" pitchFamily="34" charset="0"/>
        <a:buChar char="–"/>
        <a:defRPr sz="2775" kern="1200">
          <a:solidFill>
            <a:schemeClr val="tx1"/>
          </a:solidFill>
          <a:latin typeface="+mn-lt"/>
          <a:ea typeface="+mn-ea"/>
          <a:cs typeface="+mn-cs"/>
        </a:defRPr>
      </a:lvl2pPr>
      <a:lvl3pPr marL="1143000" indent="-228600" algn="l" defTabSz="914400"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4400"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4pPr>
      <a:lvl5pPr marL="2056130" indent="-228600" algn="l" defTabSz="914400"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5pPr>
      <a:lvl6pPr marL="2513330" indent="-228600" algn="l" defTabSz="914400"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6pPr>
      <a:lvl7pPr marL="2970530" indent="-228600" algn="l" defTabSz="914400"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7pPr>
      <a:lvl8pPr marL="3427730" indent="-228600" algn="l" defTabSz="914400"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8pPr>
      <a:lvl9pPr marL="3884295" indent="-228600" algn="l" defTabSz="914400"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4730" algn="l" defTabSz="914400" rtl="0" eaLnBrk="1" latinLnBrk="0" hangingPunct="1">
        <a:defRPr sz="1800" kern="1200">
          <a:solidFill>
            <a:schemeClr val="tx1"/>
          </a:solidFill>
          <a:latin typeface="+mn-lt"/>
          <a:ea typeface="+mn-ea"/>
          <a:cs typeface="+mn-cs"/>
        </a:defRPr>
      </a:lvl6pPr>
      <a:lvl7pPr marL="2741930" algn="l" defTabSz="914400" rtl="0" eaLnBrk="1" latinLnBrk="0" hangingPunct="1">
        <a:defRPr sz="1800" kern="1200">
          <a:solidFill>
            <a:schemeClr val="tx1"/>
          </a:solidFill>
          <a:latin typeface="+mn-lt"/>
          <a:ea typeface="+mn-ea"/>
          <a:cs typeface="+mn-cs"/>
        </a:defRPr>
      </a:lvl7pPr>
      <a:lvl8pPr marL="3199130"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descr="水印"/>
          <p:cNvPicPr>
            <a:picLocks noChangeAspect="1"/>
          </p:cNvPicPr>
          <p:nvPr userDrawn="1"/>
        </p:nvPicPr>
        <p:blipFill>
          <a:blip r:embed="rId9"/>
          <a:stretch>
            <a:fillRect/>
          </a:stretch>
        </p:blipFill>
        <p:spPr>
          <a:xfrm>
            <a:off x="5389721" y="4762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Lst>
  <p:timing>
    <p:tnLst>
      <p:par>
        <p:cTn id="1" dur="indefinite" restart="never" nodeType="tmRoot"/>
      </p:par>
    </p:tnLst>
  </p:timing>
  <p:txStyles>
    <p:titleStyle>
      <a:lvl1pPr algn="ctr" defTabSz="913765" rtl="0" eaLnBrk="1" latinLnBrk="0" hangingPunct="1">
        <a:spcBef>
          <a:spcPct val="0"/>
        </a:spcBef>
        <a:buNone/>
        <a:defRPr sz="4425" kern="1200">
          <a:solidFill>
            <a:schemeClr val="tx1"/>
          </a:solidFill>
          <a:latin typeface="+mj-lt"/>
          <a:ea typeface="+mj-ea"/>
          <a:cs typeface="+mj-cs"/>
        </a:defRPr>
      </a:lvl1pPr>
    </p:titleStyle>
    <p:bodyStyle>
      <a:lvl1pPr marL="342900" indent="-342900" algn="l" defTabSz="913765" rtl="0" eaLnBrk="1" latinLnBrk="0" hangingPunct="1">
        <a:spcBef>
          <a:spcPct val="15000"/>
        </a:spcBef>
        <a:buFont typeface="Arial" panose="020B0604020202020204" pitchFamily="34" charset="0"/>
        <a:buChar char="•"/>
        <a:defRPr sz="3225" kern="1200">
          <a:solidFill>
            <a:schemeClr val="tx1"/>
          </a:solidFill>
          <a:latin typeface="+mn-lt"/>
          <a:ea typeface="+mn-ea"/>
          <a:cs typeface="+mn-cs"/>
        </a:defRPr>
      </a:lvl1pPr>
      <a:lvl2pPr marL="742950" indent="-285750" algn="l" defTabSz="913765" rtl="0" eaLnBrk="1" latinLnBrk="0" hangingPunct="1">
        <a:spcBef>
          <a:spcPct val="15000"/>
        </a:spcBef>
        <a:buFont typeface="Arial" panose="020B0604020202020204" pitchFamily="34" charset="0"/>
        <a:buChar char="–"/>
        <a:defRPr sz="2775" kern="1200">
          <a:solidFill>
            <a:schemeClr val="tx1"/>
          </a:solidFill>
          <a:latin typeface="+mn-lt"/>
          <a:ea typeface="+mn-ea"/>
          <a:cs typeface="+mn-cs"/>
        </a:defRPr>
      </a:lvl2pPr>
      <a:lvl3pPr marL="1143000" indent="-228600" algn="l" defTabSz="913765"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4pPr>
      <a:lvl5pPr marL="2056130"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5pPr>
      <a:lvl6pPr marL="2513330"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6pPr>
      <a:lvl7pPr marL="2970530"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7pPr>
      <a:lvl8pPr marL="3427730"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8pPr>
      <a:lvl9pPr marL="3884295"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4730" algn="l" defTabSz="913765" rtl="0" eaLnBrk="1" latinLnBrk="0" hangingPunct="1">
        <a:defRPr sz="1800" kern="1200">
          <a:solidFill>
            <a:schemeClr val="tx1"/>
          </a:solidFill>
          <a:latin typeface="+mn-lt"/>
          <a:ea typeface="+mn-ea"/>
          <a:cs typeface="+mn-cs"/>
        </a:defRPr>
      </a:lvl6pPr>
      <a:lvl7pPr marL="2741930"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33.xml"/><Relationship Id="rId4" Type="http://schemas.openxmlformats.org/officeDocument/2006/relationships/image" Target="../media/image27.png"/><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38.xml"/><Relationship Id="rId7" Type="http://schemas.openxmlformats.org/officeDocument/2006/relationships/image" Target="../media/image28.wmf"/><Relationship Id="rId6" Type="http://schemas.openxmlformats.org/officeDocument/2006/relationships/tags" Target="../tags/tag37.xml"/><Relationship Id="rId5" Type="http://schemas.openxmlformats.org/officeDocument/2006/relationships/image" Target="../media/image27.png"/><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image" Target="../media/image29.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47.xml"/><Relationship Id="rId6" Type="http://schemas.openxmlformats.org/officeDocument/2006/relationships/image" Target="../media/image31.png"/><Relationship Id="rId5" Type="http://schemas.openxmlformats.org/officeDocument/2006/relationships/image" Target="../media/image27.png"/><Relationship Id="rId4" Type="http://schemas.openxmlformats.org/officeDocument/2006/relationships/image" Target="../media/image30.png"/><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9.xml"/><Relationship Id="rId2" Type="http://schemas.openxmlformats.org/officeDocument/2006/relationships/image" Target="../media/image9.png"/><Relationship Id="rId1" Type="http://schemas.openxmlformats.org/officeDocument/2006/relationships/image" Target="../media/image3.jpe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51.xml"/><Relationship Id="rId4" Type="http://schemas.openxmlformats.org/officeDocument/2006/relationships/image" Target="../media/image7.png"/><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55.xml"/><Relationship Id="rId4" Type="http://schemas.openxmlformats.org/officeDocument/2006/relationships/image" Target="../media/image32.png"/><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1.xml"/><Relationship Id="rId6" Type="http://schemas.openxmlformats.org/officeDocument/2006/relationships/tags" Target="../tags/tag59.xml"/><Relationship Id="rId5" Type="http://schemas.openxmlformats.org/officeDocument/2006/relationships/image" Target="../media/image7.png"/><Relationship Id="rId4" Type="http://schemas.openxmlformats.org/officeDocument/2006/relationships/image" Target="../media/image32.png"/><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64.xml"/><Relationship Id="rId5" Type="http://schemas.openxmlformats.org/officeDocument/2006/relationships/image" Target="../media/image8.png"/><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68.xml"/><Relationship Id="rId4" Type="http://schemas.openxmlformats.org/officeDocument/2006/relationships/image" Target="../media/image32.png"/><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72.xml"/><Relationship Id="rId4" Type="http://schemas.openxmlformats.org/officeDocument/2006/relationships/image" Target="../media/image33.png"/><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76.xml"/><Relationship Id="rId4" Type="http://schemas.openxmlformats.org/officeDocument/2006/relationships/image" Target="../media/image32.png"/><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81.xml"/><Relationship Id="rId5" Type="http://schemas.openxmlformats.org/officeDocument/2006/relationships/image" Target="../media/image8.png"/><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86.xml"/><Relationship Id="rId5" Type="http://schemas.openxmlformats.org/officeDocument/2006/relationships/image" Target="../media/image8.png"/><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tags" Target="../tags/tag89.xml"/><Relationship Id="rId3" Type="http://schemas.openxmlformats.org/officeDocument/2006/relationships/image" Target="../media/image33.png"/><Relationship Id="rId2" Type="http://schemas.openxmlformats.org/officeDocument/2006/relationships/tags" Target="../tags/tag88.xml"/><Relationship Id="rId1" Type="http://schemas.openxmlformats.org/officeDocument/2006/relationships/tags" Target="../tags/tag87.xml"/></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92.xml"/><Relationship Id="rId5" Type="http://schemas.openxmlformats.org/officeDocument/2006/relationships/image" Target="../media/image31.png"/><Relationship Id="rId4" Type="http://schemas.openxmlformats.org/officeDocument/2006/relationships/image" Target="../media/image32.png"/><Relationship Id="rId3" Type="http://schemas.openxmlformats.org/officeDocument/2006/relationships/image" Target="../media/image34.png"/><Relationship Id="rId2" Type="http://schemas.openxmlformats.org/officeDocument/2006/relationships/tags" Target="../tags/tag91.xml"/><Relationship Id="rId1" Type="http://schemas.openxmlformats.org/officeDocument/2006/relationships/tags" Target="../tags/tag90.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96.xml"/><Relationship Id="rId4" Type="http://schemas.openxmlformats.org/officeDocument/2006/relationships/image" Target="../media/image8.png"/><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s>
</file>

<file path=ppt/slides/_rels/slide27.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image" Target="../media/image28.wmf"/><Relationship Id="rId7" Type="http://schemas.openxmlformats.org/officeDocument/2006/relationships/tags" Target="../tags/tag101.xml"/><Relationship Id="rId6" Type="http://schemas.openxmlformats.org/officeDocument/2006/relationships/image" Target="../media/image36.png"/><Relationship Id="rId5" Type="http://schemas.openxmlformats.org/officeDocument/2006/relationships/tags" Target="../tags/tag100.xml"/><Relationship Id="rId4" Type="http://schemas.openxmlformats.org/officeDocument/2006/relationships/image" Target="../media/image35.png"/><Relationship Id="rId3" Type="http://schemas.openxmlformats.org/officeDocument/2006/relationships/tags" Target="../tags/tag99.xml"/><Relationship Id="rId2" Type="http://schemas.openxmlformats.org/officeDocument/2006/relationships/tags" Target="../tags/tag98.xml"/><Relationship Id="rId11" Type="http://schemas.openxmlformats.org/officeDocument/2006/relationships/slideLayout" Target="../slideLayouts/slideLayout1.xml"/><Relationship Id="rId10" Type="http://schemas.openxmlformats.org/officeDocument/2006/relationships/tags" Target="../tags/tag103.xml"/><Relationship Id="rId1" Type="http://schemas.openxmlformats.org/officeDocument/2006/relationships/tags" Target="../tags/tag97.xml"/></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08.xml"/><Relationship Id="rId7" Type="http://schemas.openxmlformats.org/officeDocument/2006/relationships/image" Target="../media/image31.png"/><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12.xml"/><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s>
</file>

<file path=ppt/slides/_rels/slide3.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0" Type="http://schemas.openxmlformats.org/officeDocument/2006/relationships/notesSlide" Target="../notesSlides/notesSlide2.xml"/><Relationship Id="rId2" Type="http://schemas.openxmlformats.org/officeDocument/2006/relationships/image" Target="../media/image9.png"/><Relationship Id="rId19" Type="http://schemas.openxmlformats.org/officeDocument/2006/relationships/slideLayout" Target="../slideLayouts/slideLayout9.xml"/><Relationship Id="rId18" Type="http://schemas.openxmlformats.org/officeDocument/2006/relationships/image" Target="../media/image25.png"/><Relationship Id="rId17" Type="http://schemas.openxmlformats.org/officeDocument/2006/relationships/image" Target="../media/image24.png"/><Relationship Id="rId16" Type="http://schemas.openxmlformats.org/officeDocument/2006/relationships/image" Target="../media/image23.png"/><Relationship Id="rId15" Type="http://schemas.openxmlformats.org/officeDocument/2006/relationships/image" Target="../media/image22.png"/><Relationship Id="rId14" Type="http://schemas.openxmlformats.org/officeDocument/2006/relationships/image" Target="../media/image21.png"/><Relationship Id="rId13" Type="http://schemas.openxmlformats.org/officeDocument/2006/relationships/image" Target="../media/image20.png"/><Relationship Id="rId12" Type="http://schemas.openxmlformats.org/officeDocument/2006/relationships/image" Target="../media/image19.png"/><Relationship Id="rId11" Type="http://schemas.openxmlformats.org/officeDocument/2006/relationships/image" Target="../media/image18.png"/><Relationship Id="rId10" Type="http://schemas.openxmlformats.org/officeDocument/2006/relationships/image" Target="../media/image17.png"/><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24.xml"/><Relationship Id="rId7" Type="http://schemas.openxmlformats.org/officeDocument/2006/relationships/image" Target="../media/image41.png"/><Relationship Id="rId6" Type="http://schemas.openxmlformats.org/officeDocument/2006/relationships/image" Target="../media/image40.png"/><Relationship Id="rId5" Type="http://schemas.openxmlformats.org/officeDocument/2006/relationships/tags" Target="../tags/tag115.xml"/><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tags" Target="../tags/tag114.xml"/><Relationship Id="rId1" Type="http://schemas.openxmlformats.org/officeDocument/2006/relationships/tags" Target="../tags/tag113.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4.xml"/><Relationship Id="rId7" Type="http://schemas.openxmlformats.org/officeDocument/2006/relationships/image" Target="../media/image28.wmf"/><Relationship Id="rId6" Type="http://schemas.openxmlformats.org/officeDocument/2006/relationships/tags" Target="../tags/tag13.xml"/><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571500" y="934879"/>
            <a:ext cx="4903946"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defRPr/>
            </a:pP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公众号：溯恩高中英语</a:t>
            </a:r>
            <a:endParaRPr lang="zh-CN" altLang="en-US" sz="3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53539" y="1705451"/>
            <a:ext cx="251936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5483543" y="1212533"/>
            <a:ext cx="2702719"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latin typeface="华文新魏" panose="02010800040101010101" pitchFamily="2" charset="-122"/>
              </a:rPr>
              <a:t>知识产权声明</a:t>
            </a:r>
            <a:endParaRPr lang="zh-CN" altLang="en-US" sz="3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29567" y="60359"/>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sp>
        <p:nvSpPr>
          <p:cNvPr id="5" name="TextBox 3"/>
          <p:cNvSpPr txBox="1"/>
          <p:nvPr/>
        </p:nvSpPr>
        <p:spPr>
          <a:xfrm>
            <a:off x="534035" y="144780"/>
            <a:ext cx="5158105"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rPr>
              <a:t>Appreciation  —— possible version</a:t>
            </a:r>
            <a:endParaRPr lang="en-US" altLang="zh-CN" sz="2000" b="1" dirty="0">
              <a:solidFill>
                <a:srgbClr val="00B0F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23190" y="612775"/>
            <a:ext cx="8782050" cy="1419860"/>
          </a:xfrm>
          <a:prstGeom prst="rect">
            <a:avLst/>
          </a:prstGeom>
          <a:noFill/>
          <a:ln>
            <a:solidFill>
              <a:srgbClr val="00B0F0"/>
            </a:solidFill>
          </a:ln>
        </p:spPr>
        <p:txBody>
          <a:bodyPr wrap="square" rtlCol="0" anchor="t">
            <a:spAutoFit/>
          </a:bodyPr>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Twenty-six straight lines ran across the </a:t>
            </a:r>
            <a:r>
              <a:rPr lang="zh-CN" altLang="en-US" sz="1400" u="sng" dirty="0" smtClean="0">
                <a:latin typeface="Times New Roman" panose="02020603050405020304" pitchFamily="18" charset="0"/>
                <a:cs typeface="Times New Roman" panose="02020603050405020304" pitchFamily="18" charset="0"/>
              </a:rPr>
              <a:t>paper</a:t>
            </a:r>
            <a:r>
              <a:rPr lang="zh-CN" altLang="en-US" sz="1400" dirty="0" smtClean="0">
                <a:latin typeface="Times New Roman" panose="02020603050405020304" pitchFamily="18" charset="0"/>
                <a:cs typeface="Times New Roman" panose="02020603050405020304" pitchFamily="18" charset="0"/>
              </a:rPr>
              <a:t>. The yellow color reminded me of </a:t>
            </a:r>
            <a:r>
              <a:rPr lang="zh-CN" altLang="en-US" sz="1400" u="sng" dirty="0" smtClean="0">
                <a:latin typeface="Times New Roman" panose="02020603050405020304" pitchFamily="18" charset="0"/>
                <a:cs typeface="Times New Roman" panose="02020603050405020304" pitchFamily="18" charset="0"/>
              </a:rPr>
              <a:t>sunshine</a:t>
            </a:r>
            <a:r>
              <a:rPr lang="zh-CN" altLang="en-US" sz="1400" dirty="0" smtClean="0">
                <a:latin typeface="Times New Roman" panose="02020603050405020304" pitchFamily="18" charset="0"/>
                <a:cs typeface="Times New Roman" panose="02020603050405020304" pitchFamily="18" charset="0"/>
              </a:rPr>
              <a:t>. In summer the sun is bright yellow like that, and the sky is blue like those lines. I loved blue — blue is for getting lost in...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   The truth was that I wanted to write about something different. ...</a:t>
            </a:r>
            <a:endParaRPr lang="en-US" altLang="zh-CN"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I knew </a:t>
            </a:r>
            <a:r>
              <a:rPr lang="zh-CN" altLang="en-US" sz="1400" u="sng" dirty="0" smtClean="0">
                <a:latin typeface="Times New Roman" panose="02020603050405020304" pitchFamily="18" charset="0"/>
                <a:cs typeface="Times New Roman" panose="02020603050405020304" pitchFamily="18" charset="0"/>
              </a:rPr>
              <a:t>Miss Perry</a:t>
            </a:r>
            <a:r>
              <a:rPr lang="zh-CN" altLang="en-US" sz="1400" dirty="0" smtClean="0">
                <a:latin typeface="Times New Roman" panose="02020603050405020304" pitchFamily="18" charset="0"/>
                <a:cs typeface="Times New Roman" panose="02020603050405020304" pitchFamily="18" charset="0"/>
              </a:rPr>
              <a:t> must have heard about me from my other teachers. I had already prepared myself for another year of listening to teachers </a:t>
            </a:r>
            <a:r>
              <a:rPr lang="zh-CN" altLang="en-US" sz="1400" u="sng" dirty="0" smtClean="0">
                <a:latin typeface="Times New Roman" panose="02020603050405020304" pitchFamily="18" charset="0"/>
                <a:cs typeface="Times New Roman" panose="02020603050405020304" pitchFamily="18" charset="0"/>
              </a:rPr>
              <a:t>scold</a:t>
            </a:r>
            <a:r>
              <a:rPr lang="zh-CN" altLang="en-US" sz="1400" dirty="0" smtClean="0">
                <a:latin typeface="Times New Roman" panose="02020603050405020304" pitchFamily="18" charset="0"/>
                <a:cs typeface="Times New Roman" panose="02020603050405020304" pitchFamily="18" charset="0"/>
              </a:rPr>
              <a:t> me. I was only nine years old, but my ears had been dull to the voices of my elders. My teachers, my parents, and the school </a:t>
            </a:r>
            <a:r>
              <a:rPr lang="zh-CN" altLang="en-US" sz="1400" u="sng" dirty="0" smtClean="0">
                <a:latin typeface="Times New Roman" panose="02020603050405020304" pitchFamily="18" charset="0"/>
                <a:cs typeface="Times New Roman" panose="02020603050405020304" pitchFamily="18" charset="0"/>
              </a:rPr>
              <a:t>principal</a:t>
            </a:r>
            <a:r>
              <a:rPr lang="zh-CN" altLang="en-US" sz="1400" dirty="0" smtClean="0">
                <a:latin typeface="Times New Roman" panose="02020603050405020304" pitchFamily="18" charset="0"/>
                <a:cs typeface="Times New Roman" panose="02020603050405020304" pitchFamily="18" charset="0"/>
              </a:rPr>
              <a:t> had all given me the “What are we supposed to do with you?” speech. That was probably what Miss Perry was about to say, too. </a:t>
            </a:r>
            <a:endParaRPr lang="zh-CN" altLang="en-US" sz="1400" i="1" dirty="0" smtClean="0">
              <a:solidFill>
                <a:srgbClr val="0070C0"/>
              </a:solidFill>
              <a:latin typeface="Times New Roman" panose="02020603050405020304" pitchFamily="18" charset="0"/>
              <a:cs typeface="Times New Roman" panose="02020603050405020304" pitchFamily="18" charset="0"/>
            </a:endParaRPr>
          </a:p>
        </p:txBody>
      </p:sp>
      <p:sp>
        <p:nvSpPr>
          <p:cNvPr id="13" name="圆角矩形 12"/>
          <p:cNvSpPr/>
          <p:nvPr/>
        </p:nvSpPr>
        <p:spPr>
          <a:xfrm>
            <a:off x="255905" y="857885"/>
            <a:ext cx="7176135" cy="199390"/>
          </a:xfrm>
          <a:prstGeom prst="roundRect">
            <a:avLst/>
          </a:prstGeom>
          <a:solidFill>
            <a:srgbClr val="95E5FF">
              <a:alpha val="3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圆角矩形 15"/>
          <p:cNvSpPr/>
          <p:nvPr/>
        </p:nvSpPr>
        <p:spPr>
          <a:xfrm>
            <a:off x="5473065" y="1207770"/>
            <a:ext cx="3314065" cy="229870"/>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217170" y="1437640"/>
            <a:ext cx="2346325" cy="229870"/>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圆角矩形 1"/>
          <p:cNvSpPr/>
          <p:nvPr/>
        </p:nvSpPr>
        <p:spPr>
          <a:xfrm>
            <a:off x="6183630" y="658495"/>
            <a:ext cx="2248535" cy="199390"/>
          </a:xfrm>
          <a:prstGeom prst="roundRect">
            <a:avLst/>
          </a:prstGeom>
          <a:solidFill>
            <a:srgbClr val="95E5FF">
              <a:alpha val="37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123190" y="2092960"/>
            <a:ext cx="6824345" cy="2999740"/>
          </a:xfrm>
          <a:prstGeom prst="rect">
            <a:avLst/>
          </a:prstGeom>
          <a:noFill/>
          <a:ln>
            <a:solidFill>
              <a:srgbClr val="C00000"/>
            </a:solidFill>
          </a:ln>
        </p:spPr>
        <p:txBody>
          <a:bodyPr wrap="square" rtlCol="0" anchor="t">
            <a:spAutoFit/>
          </a:bodyPr>
          <a:p>
            <a:r>
              <a:rPr lang="en-US" altLang="zh-CN" i="1" dirty="0" smtClean="0">
                <a:solidFill>
                  <a:srgbClr val="0070C0"/>
                </a:solidFill>
                <a:latin typeface="Times New Roman" panose="02020603050405020304" pitchFamily="18" charset="0"/>
                <a:cs typeface="Times New Roman" panose="02020603050405020304" pitchFamily="18" charset="0"/>
              </a:rPr>
              <a:t>    </a:t>
            </a:r>
            <a:r>
              <a:rPr lang="zh-CN" altLang="en-US" i="1" dirty="0" smtClean="0">
                <a:solidFill>
                  <a:srgbClr val="0070C0"/>
                </a:solidFill>
                <a:latin typeface="Times New Roman" panose="02020603050405020304" pitchFamily="18" charset="0"/>
                <a:cs typeface="Times New Roman" panose="02020603050405020304" pitchFamily="18" charset="0"/>
              </a:rPr>
              <a:t>However, there was something different about Miss Perry. </a:t>
            </a:r>
            <a:r>
              <a:rPr lang="zh-CN" altLang="en-US" dirty="0" smtClean="0">
                <a:latin typeface="Times New Roman" panose="02020603050405020304" pitchFamily="18" charset="0"/>
                <a:cs typeface="Times New Roman" panose="02020603050405020304" pitchFamily="18" charset="0"/>
              </a:rPr>
              <a:t>“What do you want to do, then?” she smiled, tenderly staring at me with deep blue watery eyes. What? My previous teachers would scold me or send me to the principal</a:t>
            </a:r>
            <a:r>
              <a:rPr lang="en-US" altLang="zh-CN" dirty="0" smtClean="0">
                <a:latin typeface="Times New Roman" panose="02020603050405020304" pitchFamily="18" charset="0"/>
                <a:cs typeface="Times New Roman" panose="02020603050405020304" pitchFamily="18" charset="0"/>
              </a:rPr>
              <a:t>’</a:t>
            </a:r>
            <a:r>
              <a:rPr lang="zh-CN" altLang="en-US" dirty="0" smtClean="0">
                <a:latin typeface="Times New Roman" panose="02020603050405020304" pitchFamily="18" charset="0"/>
                <a:cs typeface="Times New Roman" panose="02020603050405020304" pitchFamily="18" charset="0"/>
              </a:rPr>
              <a:t>s office. Miss Perry, however, stood in front of my desk and kept her soft gaze on my face. Without a word, I lowered my head to avoid her eyes. “You just think what it is that you want to write about? Then, come to share with me, and we</a:t>
            </a:r>
            <a:r>
              <a:rPr lang="en-US" altLang="zh-CN" dirty="0" smtClean="0">
                <a:latin typeface="Times New Roman" panose="02020603050405020304" pitchFamily="18" charset="0"/>
                <a:cs typeface="Times New Roman" panose="02020603050405020304" pitchFamily="18" charset="0"/>
              </a:rPr>
              <a:t>’</a:t>
            </a:r>
            <a:r>
              <a:rPr lang="zh-CN" altLang="en-US" dirty="0" smtClean="0">
                <a:latin typeface="Times New Roman" panose="02020603050405020304" pitchFamily="18" charset="0"/>
                <a:cs typeface="Times New Roman" panose="02020603050405020304" pitchFamily="18" charset="0"/>
              </a:rPr>
              <a:t>ll make some arrangements that you can live with. Fair enough?” She patted me on the back. No teacher had touched me before. </a:t>
            </a:r>
            <a:endParaRPr lang="zh-CN" altLang="en-US" dirty="0" smtClean="0">
              <a:latin typeface="Times New Roman" panose="02020603050405020304" pitchFamily="18" charset="0"/>
              <a:cs typeface="Times New Roman" panose="02020603050405020304" pitchFamily="18" charset="0"/>
            </a:endParaRPr>
          </a:p>
          <a:p>
            <a:r>
              <a:rPr lang="en-US" altLang="zh-CN" dirty="0" smtClean="0">
                <a:latin typeface="Times New Roman" panose="02020603050405020304" pitchFamily="18" charset="0"/>
                <a:cs typeface="Times New Roman" panose="02020603050405020304" pitchFamily="18" charset="0"/>
              </a:rPr>
              <a:t>   </a:t>
            </a:r>
            <a:r>
              <a:rPr lang="en-US" altLang="zh-CN" i="1" dirty="0" smtClean="0">
                <a:solidFill>
                  <a:srgbClr val="0070C0"/>
                </a:solidFill>
                <a:latin typeface="Times New Roman" panose="02020603050405020304" pitchFamily="18" charset="0"/>
                <a:cs typeface="Times New Roman" panose="02020603050405020304" pitchFamily="18" charset="0"/>
              </a:rPr>
              <a:t>I bet I was touched. </a:t>
            </a:r>
            <a:r>
              <a:rPr lang="en-US" altLang="zh-CN" dirty="0" smtClean="0">
                <a:solidFill>
                  <a:schemeClr val="tx1"/>
                </a:solidFill>
                <a:latin typeface="Times New Roman" panose="02020603050405020304" pitchFamily="18" charset="0"/>
                <a:cs typeface="Times New Roman" panose="02020603050405020304" pitchFamily="18" charset="0"/>
              </a:rPr>
              <a:t>Automatically, </a:t>
            </a:r>
            <a:r>
              <a:rPr lang="en-US" altLang="zh-CN" dirty="0" smtClean="0">
                <a:latin typeface="Times New Roman" panose="02020603050405020304" pitchFamily="18" charset="0"/>
                <a:cs typeface="Times New Roman" panose="02020603050405020304" pitchFamily="18" charset="0"/>
              </a:rPr>
              <a:t>I raised my head and caught sight of her walking back to her desk. Wondering what to make of her, I received another glance. A sense of something different attacked. I looked out of the window. The trees, the rain, everything was in sight. Inspired, I rose from the seat. “I want to study the weather outside.” “You really like that? But promise to write down what you learn on that blank paper. Deal?” “Deal!” All that afternoon I studied clouds, winds and the rain. Amazingly, a rainbow hung above like an upside-down smile. For the first time in years, I was really concentrating on my school work.</a:t>
            </a:r>
            <a:endParaRPr lang="en-US" altLang="zh-CN" dirty="0" smtClean="0">
              <a:latin typeface="Times New Roman" panose="02020603050405020304" pitchFamily="18" charset="0"/>
              <a:cs typeface="Times New Roman" panose="02020603050405020304" pitchFamily="18" charset="0"/>
            </a:endParaRPr>
          </a:p>
        </p:txBody>
      </p:sp>
      <p:sp>
        <p:nvSpPr>
          <p:cNvPr id="19" name="圆角矩形 18"/>
          <p:cNvSpPr/>
          <p:nvPr/>
        </p:nvSpPr>
        <p:spPr>
          <a:xfrm>
            <a:off x="2563495" y="2364740"/>
            <a:ext cx="1827530" cy="199390"/>
          </a:xfrm>
          <a:prstGeom prst="roundRect">
            <a:avLst/>
          </a:prstGeom>
          <a:solidFill>
            <a:srgbClr val="95E5FF">
              <a:alpha val="37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圆角矩形 19"/>
          <p:cNvSpPr/>
          <p:nvPr/>
        </p:nvSpPr>
        <p:spPr>
          <a:xfrm>
            <a:off x="3451860" y="4023995"/>
            <a:ext cx="2971800" cy="199390"/>
          </a:xfrm>
          <a:prstGeom prst="roundRect">
            <a:avLst/>
          </a:prstGeom>
          <a:solidFill>
            <a:srgbClr val="95E5FF">
              <a:alpha val="37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6140450" y="2821305"/>
            <a:ext cx="2430145" cy="1314450"/>
          </a:xfrm>
          <a:prstGeom prst="rect">
            <a:avLst/>
          </a:prstGeom>
        </p:spPr>
      </p:pic>
      <p:sp>
        <p:nvSpPr>
          <p:cNvPr id="22" name="矩形 21"/>
          <p:cNvSpPr/>
          <p:nvPr/>
        </p:nvSpPr>
        <p:spPr>
          <a:xfrm>
            <a:off x="7783830" y="2263775"/>
            <a:ext cx="1121410" cy="2392045"/>
          </a:xfrm>
          <a:prstGeom prst="rect">
            <a:avLst/>
          </a:prstGeom>
          <a:solidFill>
            <a:srgbClr val="FFFEA5"/>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7241540" y="2478405"/>
            <a:ext cx="1545590" cy="1753235"/>
          </a:xfrm>
          <a:prstGeom prst="rect">
            <a:avLst/>
          </a:prstGeom>
          <a:noFill/>
        </p:spPr>
        <p:txBody>
          <a:bodyPr wrap="square" rtlCol="0" anchor="t">
            <a:spAutoFit/>
          </a:bodyPr>
          <a:p>
            <a:r>
              <a:rPr lang="zh-CN" altLang="en-US" b="1" dirty="0" smtClean="0">
                <a:latin typeface="Times New Roman" panose="02020603050405020304" pitchFamily="18" charset="0"/>
                <a:cs typeface="Times New Roman" panose="02020603050405020304" pitchFamily="18" charset="0"/>
              </a:rPr>
              <a:t>理顺叙事元素，</a:t>
            </a:r>
            <a:endParaRPr lang="zh-CN" altLang="en-US" b="1" dirty="0" smtClean="0">
              <a:latin typeface="Times New Roman" panose="02020603050405020304" pitchFamily="18" charset="0"/>
              <a:cs typeface="Times New Roman" panose="02020603050405020304" pitchFamily="18" charset="0"/>
            </a:endParaRPr>
          </a:p>
          <a:p>
            <a:r>
              <a:rPr lang="zh-CN" altLang="en-US" b="1" dirty="0" smtClean="0">
                <a:latin typeface="Times New Roman" panose="02020603050405020304" pitchFamily="18" charset="0"/>
                <a:cs typeface="Times New Roman" panose="02020603050405020304" pitchFamily="18" charset="0"/>
              </a:rPr>
              <a:t>读懂伏笔语言。</a:t>
            </a:r>
            <a:endParaRPr lang="zh-CN" altLang="en-US" b="1" dirty="0" smtClean="0">
              <a:latin typeface="Times New Roman" panose="02020603050405020304" pitchFamily="18" charset="0"/>
              <a:cs typeface="Times New Roman" panose="02020603050405020304" pitchFamily="18" charset="0"/>
            </a:endParaRPr>
          </a:p>
          <a:p>
            <a:endParaRPr lang="zh-CN" altLang="en-US" b="1" dirty="0" smtClean="0">
              <a:latin typeface="Times New Roman" panose="02020603050405020304" pitchFamily="18" charset="0"/>
              <a:cs typeface="Times New Roman" panose="02020603050405020304" pitchFamily="18" charset="0"/>
            </a:endParaRPr>
          </a:p>
          <a:p>
            <a:r>
              <a:rPr lang="zh-CN" altLang="en-US" b="1" dirty="0" smtClean="0">
                <a:latin typeface="Times New Roman" panose="02020603050405020304" pitchFamily="18" charset="0"/>
                <a:cs typeface="Times New Roman" panose="02020603050405020304" pitchFamily="18" charset="0"/>
              </a:rPr>
              <a:t>顺理协同成章，</a:t>
            </a:r>
            <a:endParaRPr lang="zh-CN" altLang="en-US" b="1" dirty="0" smtClean="0">
              <a:latin typeface="Times New Roman" panose="02020603050405020304" pitchFamily="18" charset="0"/>
              <a:cs typeface="Times New Roman" panose="02020603050405020304" pitchFamily="18" charset="0"/>
            </a:endParaRPr>
          </a:p>
          <a:p>
            <a:r>
              <a:rPr lang="zh-CN" altLang="en-US" b="1" dirty="0" smtClean="0">
                <a:latin typeface="Times New Roman" panose="02020603050405020304" pitchFamily="18" charset="0"/>
                <a:cs typeface="Times New Roman" panose="02020603050405020304" pitchFamily="18" charset="0"/>
              </a:rPr>
              <a:t>呼应对应情节。</a:t>
            </a:r>
            <a:endParaRPr lang="zh-CN" altLang="en-US" b="1" dirty="0" smtClean="0">
              <a:latin typeface="Times New Roman" panose="02020603050405020304" pitchFamily="18" charset="0"/>
              <a:cs typeface="Times New Roman" panose="02020603050405020304" pitchFamily="18" charset="0"/>
            </a:endParaRPr>
          </a:p>
          <a:p>
            <a:endParaRPr lang="en-US" altLang="zh-CN" b="1" dirty="0" smtClean="0">
              <a:latin typeface="Times New Roman" panose="02020603050405020304" pitchFamily="18" charset="0"/>
              <a:cs typeface="Times New Roman" panose="02020603050405020304" pitchFamily="18" charset="0"/>
            </a:endParaRPr>
          </a:p>
          <a:p>
            <a:r>
              <a:rPr lang="en-US" altLang="zh-CN" b="1" dirty="0" smtClean="0">
                <a:latin typeface="Times New Roman" panose="02020603050405020304" pitchFamily="18" charset="0"/>
                <a:cs typeface="Times New Roman" panose="02020603050405020304" pitchFamily="18" charset="0"/>
              </a:rPr>
              <a:t>Sorting out makes logic out.</a:t>
            </a:r>
            <a:endParaRPr lang="en-US" altLang="zh-CN" b="1" dirty="0" smtClean="0">
              <a:latin typeface="Times New Roman" panose="02020603050405020304" pitchFamily="18" charset="0"/>
              <a:cs typeface="Times New Roman" panose="02020603050405020304" pitchFamily="18" charset="0"/>
            </a:endParaRPr>
          </a:p>
        </p:txBody>
      </p:sp>
      <p:sp>
        <p:nvSpPr>
          <p:cNvPr id="25" name="圆角矩形 24"/>
          <p:cNvSpPr/>
          <p:nvPr/>
        </p:nvSpPr>
        <p:spPr>
          <a:xfrm>
            <a:off x="3411855" y="4223385"/>
            <a:ext cx="1447165" cy="190500"/>
          </a:xfrm>
          <a:prstGeom prst="roundRect">
            <a:avLst/>
          </a:prstGeom>
          <a:solidFill>
            <a:srgbClr val="95E5FF">
              <a:alpha val="37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圆角矩形 25"/>
          <p:cNvSpPr/>
          <p:nvPr/>
        </p:nvSpPr>
        <p:spPr>
          <a:xfrm>
            <a:off x="3451860" y="4612005"/>
            <a:ext cx="696595" cy="199390"/>
          </a:xfrm>
          <a:prstGeom prst="roundRect">
            <a:avLst/>
          </a:prstGeom>
          <a:solidFill>
            <a:srgbClr val="95E5FF">
              <a:alpha val="37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圆角矩形 29"/>
          <p:cNvSpPr/>
          <p:nvPr/>
        </p:nvSpPr>
        <p:spPr>
          <a:xfrm>
            <a:off x="480695" y="2334260"/>
            <a:ext cx="1629410" cy="229870"/>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圆角矩形 30"/>
          <p:cNvSpPr/>
          <p:nvPr/>
        </p:nvSpPr>
        <p:spPr>
          <a:xfrm>
            <a:off x="217170" y="2601595"/>
            <a:ext cx="3535045" cy="173355"/>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圆角矩形 31"/>
          <p:cNvSpPr/>
          <p:nvPr/>
        </p:nvSpPr>
        <p:spPr>
          <a:xfrm>
            <a:off x="1405890" y="2787650"/>
            <a:ext cx="704215" cy="175260"/>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圆角矩形 32"/>
          <p:cNvSpPr/>
          <p:nvPr/>
        </p:nvSpPr>
        <p:spPr>
          <a:xfrm>
            <a:off x="4979670" y="3179445"/>
            <a:ext cx="1515110" cy="229870"/>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圆角矩形 33"/>
          <p:cNvSpPr/>
          <p:nvPr/>
        </p:nvSpPr>
        <p:spPr>
          <a:xfrm>
            <a:off x="6600190" y="3179445"/>
            <a:ext cx="309880" cy="229870"/>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圆角矩形 34"/>
          <p:cNvSpPr/>
          <p:nvPr/>
        </p:nvSpPr>
        <p:spPr>
          <a:xfrm>
            <a:off x="217170" y="3368040"/>
            <a:ext cx="2141220" cy="229870"/>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圆角矩形 35"/>
          <p:cNvSpPr/>
          <p:nvPr/>
        </p:nvSpPr>
        <p:spPr>
          <a:xfrm>
            <a:off x="408305" y="1057275"/>
            <a:ext cx="4489450" cy="189230"/>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圆角矩形 36"/>
          <p:cNvSpPr/>
          <p:nvPr/>
        </p:nvSpPr>
        <p:spPr>
          <a:xfrm>
            <a:off x="1365250" y="3013075"/>
            <a:ext cx="2661285" cy="128905"/>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圆角矩形 37"/>
          <p:cNvSpPr/>
          <p:nvPr/>
        </p:nvSpPr>
        <p:spPr>
          <a:xfrm>
            <a:off x="930275" y="4447540"/>
            <a:ext cx="1906905" cy="165100"/>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bldLvl="0" animBg="1"/>
      <p:bldP spid="2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rcRect l="1551"/>
          <a:stretch>
            <a:fillRect/>
          </a:stretch>
        </p:blipFill>
        <p:spPr>
          <a:xfrm>
            <a:off x="122555" y="2101850"/>
            <a:ext cx="6905625" cy="2814955"/>
          </a:xfrm>
          <a:prstGeom prst="rect">
            <a:avLst/>
          </a:prstGeom>
          <a:ln>
            <a:solidFill>
              <a:srgbClr val="C00000"/>
            </a:solidFill>
          </a:ln>
        </p:spPr>
      </p:pic>
      <p:sp>
        <p:nvSpPr>
          <p:cNvPr id="17" name="矩形 16"/>
          <p:cNvSpPr/>
          <p:nvPr>
            <p:custDataLst>
              <p:tags r:id="rId2"/>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3"/>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4"/>
            </p:custDataLst>
          </p:nvPr>
        </p:nvSpPr>
        <p:spPr>
          <a:xfrm rot="3600000">
            <a:off x="7929567" y="60359"/>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sp>
        <p:nvSpPr>
          <p:cNvPr id="5" name="TextBox 3"/>
          <p:cNvSpPr txBox="1"/>
          <p:nvPr/>
        </p:nvSpPr>
        <p:spPr>
          <a:xfrm>
            <a:off x="534035" y="144780"/>
            <a:ext cx="5158105"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sym typeface="+mn-ea"/>
              </a:rPr>
              <a:t>Reflect on our writings</a:t>
            </a:r>
            <a:endParaRPr lang="en-US" altLang="zh-CN" sz="2000" b="1" dirty="0">
              <a:solidFill>
                <a:srgbClr val="00B0F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23190" y="612775"/>
            <a:ext cx="8782050" cy="1419860"/>
          </a:xfrm>
          <a:prstGeom prst="rect">
            <a:avLst/>
          </a:prstGeom>
          <a:noFill/>
          <a:ln>
            <a:solidFill>
              <a:srgbClr val="00B0F0"/>
            </a:solidFill>
          </a:ln>
        </p:spPr>
        <p:txBody>
          <a:bodyPr wrap="square" rtlCol="0" anchor="t">
            <a:spAutoFit/>
          </a:bodyPr>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Twenty-six straight lines ran across the </a:t>
            </a:r>
            <a:r>
              <a:rPr lang="zh-CN" altLang="en-US" sz="1400" u="sng" dirty="0" smtClean="0">
                <a:latin typeface="Times New Roman" panose="02020603050405020304" pitchFamily="18" charset="0"/>
                <a:cs typeface="Times New Roman" panose="02020603050405020304" pitchFamily="18" charset="0"/>
              </a:rPr>
              <a:t>paper</a:t>
            </a:r>
            <a:r>
              <a:rPr lang="zh-CN" altLang="en-US" sz="1400" dirty="0" smtClean="0">
                <a:latin typeface="Times New Roman" panose="02020603050405020304" pitchFamily="18" charset="0"/>
                <a:cs typeface="Times New Roman" panose="02020603050405020304" pitchFamily="18" charset="0"/>
              </a:rPr>
              <a:t>. The yellow color reminded me of </a:t>
            </a:r>
            <a:r>
              <a:rPr lang="zh-CN" altLang="en-US" sz="1400" u="sng" dirty="0" smtClean="0">
                <a:latin typeface="Times New Roman" panose="02020603050405020304" pitchFamily="18" charset="0"/>
                <a:cs typeface="Times New Roman" panose="02020603050405020304" pitchFamily="18" charset="0"/>
              </a:rPr>
              <a:t>sunshine</a:t>
            </a:r>
            <a:r>
              <a:rPr lang="zh-CN" altLang="en-US" sz="1400" dirty="0" smtClean="0">
                <a:latin typeface="Times New Roman" panose="02020603050405020304" pitchFamily="18" charset="0"/>
                <a:cs typeface="Times New Roman" panose="02020603050405020304" pitchFamily="18" charset="0"/>
              </a:rPr>
              <a:t>. In summer the sun is bright yellow like that, and the sky is blue like those lines. I loved blue — blue is for getting lost in...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   The truth was that I wanted to write about something different. ...</a:t>
            </a:r>
            <a:endParaRPr lang="en-US" altLang="zh-CN"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I knew </a:t>
            </a:r>
            <a:r>
              <a:rPr lang="zh-CN" altLang="en-US" sz="1400" u="sng" dirty="0" smtClean="0">
                <a:latin typeface="Times New Roman" panose="02020603050405020304" pitchFamily="18" charset="0"/>
                <a:cs typeface="Times New Roman" panose="02020603050405020304" pitchFamily="18" charset="0"/>
              </a:rPr>
              <a:t>Miss Perry</a:t>
            </a:r>
            <a:r>
              <a:rPr lang="zh-CN" altLang="en-US" sz="1400" dirty="0" smtClean="0">
                <a:latin typeface="Times New Roman" panose="02020603050405020304" pitchFamily="18" charset="0"/>
                <a:cs typeface="Times New Roman" panose="02020603050405020304" pitchFamily="18" charset="0"/>
              </a:rPr>
              <a:t> must have heard about me from my other teachers. I had already prepared myself for another year of listening to teachers </a:t>
            </a:r>
            <a:r>
              <a:rPr lang="zh-CN" altLang="en-US" sz="1400" u="sng" dirty="0" smtClean="0">
                <a:latin typeface="Times New Roman" panose="02020603050405020304" pitchFamily="18" charset="0"/>
                <a:cs typeface="Times New Roman" panose="02020603050405020304" pitchFamily="18" charset="0"/>
              </a:rPr>
              <a:t>scold</a:t>
            </a:r>
            <a:r>
              <a:rPr lang="zh-CN" altLang="en-US" sz="1400" dirty="0" smtClean="0">
                <a:latin typeface="Times New Roman" panose="02020603050405020304" pitchFamily="18" charset="0"/>
                <a:cs typeface="Times New Roman" panose="02020603050405020304" pitchFamily="18" charset="0"/>
              </a:rPr>
              <a:t> me. I was only nine years old, but my ears had been dull to the voices of my elders. My teachers, my parents, and the school </a:t>
            </a:r>
            <a:r>
              <a:rPr lang="zh-CN" altLang="en-US" sz="1400" u="sng" dirty="0" smtClean="0">
                <a:latin typeface="Times New Roman" panose="02020603050405020304" pitchFamily="18" charset="0"/>
                <a:cs typeface="Times New Roman" panose="02020603050405020304" pitchFamily="18" charset="0"/>
              </a:rPr>
              <a:t>principal</a:t>
            </a:r>
            <a:r>
              <a:rPr lang="zh-CN" altLang="en-US" sz="1400" dirty="0" smtClean="0">
                <a:latin typeface="Times New Roman" panose="02020603050405020304" pitchFamily="18" charset="0"/>
                <a:cs typeface="Times New Roman" panose="02020603050405020304" pitchFamily="18" charset="0"/>
              </a:rPr>
              <a:t> had all given me the “What are we supposed to do with you?” speech. That was probably what Miss Perry was about to say, too. </a:t>
            </a:r>
            <a:endParaRPr lang="zh-CN" altLang="en-US" sz="1400" i="1" dirty="0" smtClean="0">
              <a:solidFill>
                <a:srgbClr val="0070C0"/>
              </a:solidFill>
              <a:latin typeface="Times New Roman" panose="02020603050405020304" pitchFamily="18" charset="0"/>
              <a:cs typeface="Times New Roman" panose="02020603050405020304" pitchFamily="18" charset="0"/>
            </a:endParaRPr>
          </a:p>
        </p:txBody>
      </p:sp>
      <p:sp>
        <p:nvSpPr>
          <p:cNvPr id="13" name="圆角矩形 12"/>
          <p:cNvSpPr/>
          <p:nvPr/>
        </p:nvSpPr>
        <p:spPr>
          <a:xfrm>
            <a:off x="255905" y="857885"/>
            <a:ext cx="7176135" cy="199390"/>
          </a:xfrm>
          <a:prstGeom prst="roundRect">
            <a:avLst/>
          </a:prstGeom>
          <a:solidFill>
            <a:srgbClr val="95E5FF">
              <a:alpha val="3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圆角矩形 15"/>
          <p:cNvSpPr/>
          <p:nvPr/>
        </p:nvSpPr>
        <p:spPr>
          <a:xfrm>
            <a:off x="5473065" y="1207770"/>
            <a:ext cx="3314065" cy="229870"/>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217170" y="1437640"/>
            <a:ext cx="2346325" cy="229870"/>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圆角矩形 1"/>
          <p:cNvSpPr/>
          <p:nvPr/>
        </p:nvSpPr>
        <p:spPr>
          <a:xfrm>
            <a:off x="6183630" y="658495"/>
            <a:ext cx="2248535" cy="199390"/>
          </a:xfrm>
          <a:prstGeom prst="roundRect">
            <a:avLst/>
          </a:prstGeom>
          <a:solidFill>
            <a:srgbClr val="95E5FF">
              <a:alpha val="37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6510020" y="2851785"/>
            <a:ext cx="1691005" cy="1314450"/>
          </a:xfrm>
          <a:prstGeom prst="rect">
            <a:avLst/>
          </a:prstGeom>
        </p:spPr>
      </p:pic>
      <p:sp>
        <p:nvSpPr>
          <p:cNvPr id="22" name="矩形 21"/>
          <p:cNvSpPr/>
          <p:nvPr/>
        </p:nvSpPr>
        <p:spPr>
          <a:xfrm>
            <a:off x="7783830" y="2684780"/>
            <a:ext cx="1121410" cy="1649095"/>
          </a:xfrm>
          <a:prstGeom prst="rect">
            <a:avLst/>
          </a:prstGeom>
          <a:solidFill>
            <a:srgbClr val="FFFEA5"/>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7143115" y="2736850"/>
            <a:ext cx="1801495" cy="1545590"/>
          </a:xfrm>
          <a:prstGeom prst="rect">
            <a:avLst/>
          </a:prstGeom>
          <a:noFill/>
        </p:spPr>
        <p:txBody>
          <a:bodyPr wrap="square" rtlCol="0" anchor="t">
            <a:spAutoFit/>
          </a:bodyPr>
          <a:p>
            <a:r>
              <a:rPr lang="en-US" altLang="zh-CN" b="1" dirty="0" smtClean="0">
                <a:latin typeface="Times New Roman" panose="02020603050405020304" pitchFamily="18" charset="0"/>
                <a:cs typeface="Times New Roman" panose="02020603050405020304" pitchFamily="18" charset="0"/>
              </a:rPr>
              <a:t>  </a:t>
            </a:r>
            <a:r>
              <a:rPr lang="zh-CN" altLang="en-US" b="1" dirty="0" smtClean="0">
                <a:latin typeface="Times New Roman" panose="02020603050405020304" pitchFamily="18" charset="0"/>
                <a:cs typeface="Times New Roman" panose="02020603050405020304" pitchFamily="18" charset="0"/>
              </a:rPr>
              <a:t>没有读懂原文的伏笔和铺垫，尤其是The truth was that I wanted to write about something different. </a:t>
            </a:r>
            <a:r>
              <a:rPr lang="en-US" altLang="zh-CN" b="1" dirty="0" smtClean="0">
                <a:latin typeface="Times New Roman" panose="02020603050405020304" pitchFamily="18" charset="0"/>
                <a:cs typeface="Times New Roman" panose="02020603050405020304" pitchFamily="18" charset="0"/>
              </a:rPr>
              <a:t>  </a:t>
            </a:r>
            <a:endParaRPr lang="en-US" altLang="zh-CN" b="1" dirty="0" smtClean="0">
              <a:latin typeface="Times New Roman" panose="02020603050405020304" pitchFamily="18" charset="0"/>
              <a:cs typeface="Times New Roman" panose="02020603050405020304" pitchFamily="18" charset="0"/>
            </a:endParaRPr>
          </a:p>
          <a:p>
            <a:r>
              <a:rPr lang="en-US" altLang="zh-CN" b="1" dirty="0" smtClean="0">
                <a:latin typeface="Times New Roman" panose="02020603050405020304" pitchFamily="18" charset="0"/>
                <a:cs typeface="Times New Roman" panose="02020603050405020304" pitchFamily="18" charset="0"/>
              </a:rPr>
              <a:t>   </a:t>
            </a:r>
            <a:r>
              <a:rPr lang="zh-CN" altLang="en-US" b="1" dirty="0" smtClean="0">
                <a:latin typeface="Times New Roman" panose="02020603050405020304" pitchFamily="18" charset="0"/>
                <a:cs typeface="Times New Roman" panose="02020603050405020304" pitchFamily="18" charset="0"/>
              </a:rPr>
              <a:t>习作偏离主线，与原文预设严重脱节。</a:t>
            </a:r>
            <a:endParaRPr lang="en-US" altLang="zh-CN" b="1" dirty="0" smtClean="0">
              <a:latin typeface="Times New Roman" panose="02020603050405020304" pitchFamily="18" charset="0"/>
              <a:cs typeface="Times New Roman" panose="02020603050405020304" pitchFamily="18" charset="0"/>
            </a:endParaRPr>
          </a:p>
        </p:txBody>
      </p:sp>
      <p:sp>
        <p:nvSpPr>
          <p:cNvPr id="36" name="圆角矩形 35"/>
          <p:cNvSpPr/>
          <p:nvPr/>
        </p:nvSpPr>
        <p:spPr>
          <a:xfrm>
            <a:off x="408305" y="1057275"/>
            <a:ext cx="4489450" cy="189230"/>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圆角矩形 5"/>
          <p:cNvSpPr/>
          <p:nvPr/>
        </p:nvSpPr>
        <p:spPr>
          <a:xfrm>
            <a:off x="121920" y="3415030"/>
            <a:ext cx="6851650" cy="1501775"/>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9" name="Picture 14" descr="C:\Users\Hectol\AppData\Local\Microsoft\Windows\Temporary Internet Files\Content.IE5\MFF0D7US\MC900434411[1].wmf"/>
          <p:cNvPicPr>
            <a:picLocks noChangeAspect="1"/>
          </p:cNvPicPr>
          <p:nvPr>
            <p:custDataLst>
              <p:tags r:id="rId6"/>
            </p:custDataLst>
          </p:nvPr>
        </p:nvPicPr>
        <p:blipFill>
          <a:blip r:embed="rId7"/>
          <a:stretch>
            <a:fillRect/>
          </a:stretch>
        </p:blipFill>
        <p:spPr>
          <a:xfrm>
            <a:off x="6956425" y="4464050"/>
            <a:ext cx="702310" cy="535940"/>
          </a:xfrm>
          <a:prstGeom prst="rect">
            <a:avLst/>
          </a:prstGeom>
          <a:noFill/>
          <a:ln w="9525">
            <a:noFill/>
          </a:ln>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ppt_y</p:attrName>
                                        </p:attrNameLst>
                                      </p:cBhvr>
                                      <p:tavLst>
                                        <p:tav tm="0">
                                          <p:val>
                                            <p:strVal val="#ppt_y+#ppt_h*1.125000"/>
                                          </p:val>
                                        </p:tav>
                                        <p:tav tm="100000">
                                          <p:val>
                                            <p:strVal val="#ppt_y"/>
                                          </p:val>
                                        </p:tav>
                                      </p:tavLst>
                                    </p:anim>
                                    <p:animEffect transition="in" filter="wipe(up)">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bldLvl="0" animBg="1"/>
      <p:bldP spid="22" grpId="1" animBg="1"/>
      <p:bldP spid="15" grpId="0"/>
      <p:bldP spid="1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29567" y="60359"/>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sp>
        <p:nvSpPr>
          <p:cNvPr id="5" name="TextBox 3"/>
          <p:cNvSpPr txBox="1"/>
          <p:nvPr/>
        </p:nvSpPr>
        <p:spPr>
          <a:xfrm>
            <a:off x="534035" y="144780"/>
            <a:ext cx="8555355"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rPr>
              <a:t>Read and analyze </a:t>
            </a:r>
            <a:r>
              <a:rPr lang="en-US" altLang="zh-CN" sz="2000" b="1" baseline="-25000" dirty="0">
                <a:solidFill>
                  <a:srgbClr val="00B0F0"/>
                </a:solidFill>
                <a:latin typeface="微软雅黑" panose="020B0503020204020204" pitchFamily="34" charset="-122"/>
                <a:ea typeface="微软雅黑" panose="020B0503020204020204" pitchFamily="34" charset="-122"/>
              </a:rPr>
              <a:t>according to narrative elements and structure</a:t>
            </a:r>
            <a:endParaRPr lang="en-US" altLang="zh-CN" sz="2000" b="1" baseline="-25000" dirty="0">
              <a:solidFill>
                <a:srgbClr val="00B0F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23190" y="612775"/>
            <a:ext cx="8782050" cy="3507740"/>
          </a:xfrm>
          <a:prstGeom prst="rect">
            <a:avLst/>
          </a:prstGeom>
          <a:noFill/>
          <a:ln>
            <a:solidFill>
              <a:srgbClr val="00B0F0"/>
            </a:solidFill>
          </a:ln>
        </p:spPr>
        <p:txBody>
          <a:bodyPr wrap="square" rtlCol="0" anchor="t">
            <a:spAutoFit/>
          </a:bodyPr>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The paper on my desk was yellow, with straight blue lines stretching across it. The lines repeated themselves all the way down the page. I counted them. Twenty-six straight lines ran across the </a:t>
            </a:r>
            <a:r>
              <a:rPr lang="zh-CN" altLang="en-US" sz="1400" u="sng" dirty="0" smtClean="0">
                <a:latin typeface="Times New Roman" panose="02020603050405020304" pitchFamily="18" charset="0"/>
                <a:cs typeface="Times New Roman" panose="02020603050405020304" pitchFamily="18" charset="0"/>
              </a:rPr>
              <a:t>paper</a:t>
            </a:r>
            <a:r>
              <a:rPr lang="zh-CN" altLang="en-US" sz="1400" dirty="0" smtClean="0">
                <a:latin typeface="Times New Roman" panose="02020603050405020304" pitchFamily="18" charset="0"/>
                <a:cs typeface="Times New Roman" panose="02020603050405020304" pitchFamily="18" charset="0"/>
              </a:rPr>
              <a:t>. The yellow color reminded me of </a:t>
            </a:r>
            <a:r>
              <a:rPr lang="zh-CN" altLang="en-US" sz="1400" u="sng" dirty="0" smtClean="0">
                <a:latin typeface="Times New Roman" panose="02020603050405020304" pitchFamily="18" charset="0"/>
                <a:cs typeface="Times New Roman" panose="02020603050405020304" pitchFamily="18" charset="0"/>
              </a:rPr>
              <a:t>sunshine</a:t>
            </a:r>
            <a:r>
              <a:rPr lang="zh-CN" altLang="en-US" sz="1400" dirty="0" smtClean="0">
                <a:latin typeface="Times New Roman" panose="02020603050405020304" pitchFamily="18" charset="0"/>
                <a:cs typeface="Times New Roman" panose="02020603050405020304" pitchFamily="18" charset="0"/>
              </a:rPr>
              <a:t>. In summer the sun is bright yellow like that, and the sky is blue like those lines. I loved blue — blue is for getting lost in...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“You haven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written a </a:t>
            </a:r>
            <a:r>
              <a:rPr lang="zh-CN" altLang="en-US" sz="1400" u="sng" dirty="0" smtClean="0">
                <a:latin typeface="Times New Roman" panose="02020603050405020304" pitchFamily="18" charset="0"/>
                <a:cs typeface="Times New Roman" panose="02020603050405020304" pitchFamily="18" charset="0"/>
              </a:rPr>
              <a:t>word</a:t>
            </a:r>
            <a:r>
              <a:rPr lang="zh-CN" altLang="en-US" sz="1400" dirty="0" smtClean="0">
                <a:latin typeface="Times New Roman" panose="02020603050405020304" pitchFamily="18" charset="0"/>
                <a:cs typeface="Times New Roman" panose="02020603050405020304" pitchFamily="18" charset="0"/>
              </a:rPr>
              <a:t> yet, have you?” Miss Perry had found me out. I hung my </a:t>
            </a:r>
            <a:r>
              <a:rPr lang="zh-CN" altLang="en-US" sz="1400" u="sng" dirty="0" smtClean="0">
                <a:latin typeface="Times New Roman" panose="02020603050405020304" pitchFamily="18" charset="0"/>
                <a:cs typeface="Times New Roman" panose="02020603050405020304" pitchFamily="18" charset="0"/>
              </a:rPr>
              <a:t>head</a:t>
            </a:r>
            <a:r>
              <a:rPr lang="zh-CN" altLang="en-US" sz="1400" dirty="0" smtClean="0">
                <a:latin typeface="Times New Roman" panose="02020603050405020304" pitchFamily="18" charset="0"/>
                <a:cs typeface="Times New Roman" panose="02020603050405020304" pitchFamily="18" charset="0"/>
              </a:rPr>
              <a:t>, as in past years, and gave her the lines I</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d given previous teachers.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“I don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feel like it.”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The truth was that I wanted to </a:t>
            </a:r>
            <a:r>
              <a:rPr lang="zh-CN" altLang="en-US" sz="1400" u="sng" dirty="0" smtClean="0">
                <a:latin typeface="Times New Roman" panose="02020603050405020304" pitchFamily="18" charset="0"/>
                <a:cs typeface="Times New Roman" panose="02020603050405020304" pitchFamily="18" charset="0"/>
              </a:rPr>
              <a:t>write</a:t>
            </a:r>
            <a:r>
              <a:rPr lang="zh-CN" altLang="en-US" sz="1400" dirty="0" smtClean="0">
                <a:latin typeface="Times New Roman" panose="02020603050405020304" pitchFamily="18" charset="0"/>
                <a:cs typeface="Times New Roman" panose="02020603050405020304" pitchFamily="18" charset="0"/>
              </a:rPr>
              <a:t> about something different. “Write about Your Best Friend,” demanded the assignment on the board. I didn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have a best friend. I had a few friends, but I didn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want to claim any of them as my “best” because I was afraid they might pick someone else. What if I picked a “best” friend and then someone </a:t>
            </a:r>
            <a:r>
              <a:rPr lang="zh-CN" altLang="en-US" sz="1400" u="sng" dirty="0" smtClean="0">
                <a:latin typeface="Times New Roman" panose="02020603050405020304" pitchFamily="18" charset="0"/>
                <a:cs typeface="Times New Roman" panose="02020603050405020304" pitchFamily="18" charset="0"/>
              </a:rPr>
              <a:t>different</a:t>
            </a:r>
            <a:r>
              <a:rPr lang="zh-CN" altLang="en-US" sz="1400" dirty="0" smtClean="0">
                <a:latin typeface="Times New Roman" panose="02020603050405020304" pitchFamily="18" charset="0"/>
                <a:cs typeface="Times New Roman" panose="02020603050405020304" pitchFamily="18" charset="0"/>
              </a:rPr>
              <a:t>, who thought I was their best friend, heard my paragraph read aloud and then never spoke to me again? It was a stupid topic. I was </a:t>
            </a:r>
            <a:r>
              <a:rPr lang="zh-CN" altLang="en-US" sz="1400" u="sng" dirty="0" smtClean="0">
                <a:latin typeface="Times New Roman" panose="02020603050405020304" pitchFamily="18" charset="0"/>
                <a:cs typeface="Times New Roman" panose="02020603050405020304" pitchFamily="18" charset="0"/>
              </a:rPr>
              <a:t>disappointed</a:t>
            </a:r>
            <a:r>
              <a:rPr lang="zh-CN" altLang="en-US" sz="1400" dirty="0" smtClean="0">
                <a:latin typeface="Times New Roman" panose="02020603050405020304" pitchFamily="18" charset="0"/>
                <a:cs typeface="Times New Roman" panose="02020603050405020304" pitchFamily="18" charset="0"/>
              </a:rPr>
              <a:t> in Miss Perry for choosing it.</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I knew </a:t>
            </a:r>
            <a:r>
              <a:rPr lang="zh-CN" altLang="en-US" sz="1400" u="sng" dirty="0" smtClean="0">
                <a:latin typeface="Times New Roman" panose="02020603050405020304" pitchFamily="18" charset="0"/>
                <a:cs typeface="Times New Roman" panose="02020603050405020304" pitchFamily="18" charset="0"/>
              </a:rPr>
              <a:t>Miss Perry</a:t>
            </a:r>
            <a:r>
              <a:rPr lang="zh-CN" altLang="en-US" sz="1400" dirty="0" smtClean="0">
                <a:latin typeface="Times New Roman" panose="02020603050405020304" pitchFamily="18" charset="0"/>
                <a:cs typeface="Times New Roman" panose="02020603050405020304" pitchFamily="18" charset="0"/>
              </a:rPr>
              <a:t> must have heard about me from my other teachers. I had already prepared myself for another year of listening to teachers </a:t>
            </a:r>
            <a:r>
              <a:rPr lang="zh-CN" altLang="en-US" sz="1400" u="sng" dirty="0" smtClean="0">
                <a:latin typeface="Times New Roman" panose="02020603050405020304" pitchFamily="18" charset="0"/>
                <a:cs typeface="Times New Roman" panose="02020603050405020304" pitchFamily="18" charset="0"/>
              </a:rPr>
              <a:t>scold</a:t>
            </a:r>
            <a:r>
              <a:rPr lang="zh-CN" altLang="en-US" sz="1400" dirty="0" smtClean="0">
                <a:latin typeface="Times New Roman" panose="02020603050405020304" pitchFamily="18" charset="0"/>
                <a:cs typeface="Times New Roman" panose="02020603050405020304" pitchFamily="18" charset="0"/>
              </a:rPr>
              <a:t> me. I was only nine years old, but my ears had been dull to the voices of my elders. My teachers, my parents, and the school </a:t>
            </a:r>
            <a:r>
              <a:rPr lang="zh-CN" altLang="en-US" sz="1400" u="sng" dirty="0" smtClean="0">
                <a:latin typeface="Times New Roman" panose="02020603050405020304" pitchFamily="18" charset="0"/>
                <a:cs typeface="Times New Roman" panose="02020603050405020304" pitchFamily="18" charset="0"/>
              </a:rPr>
              <a:t>principal</a:t>
            </a:r>
            <a:r>
              <a:rPr lang="zh-CN" altLang="en-US" sz="1400" dirty="0" smtClean="0">
                <a:latin typeface="Times New Roman" panose="02020603050405020304" pitchFamily="18" charset="0"/>
                <a:cs typeface="Times New Roman" panose="02020603050405020304" pitchFamily="18" charset="0"/>
              </a:rPr>
              <a:t> had all given me the “What are we supposed to do with you?” speech. That was probably what Miss Perry was about to say, too. </a:t>
            </a:r>
            <a:endParaRPr lang="zh-CN" altLang="en-US" sz="1400" dirty="0" smtClean="0">
              <a:latin typeface="Times New Roman" panose="02020603050405020304" pitchFamily="18" charset="0"/>
              <a:cs typeface="Times New Roman" panose="02020603050405020304" pitchFamily="18" charset="0"/>
            </a:endParaRPr>
          </a:p>
          <a:p>
            <a:pPr algn="l" fontAlgn="auto">
              <a:lnSpc>
                <a:spcPts val="1480"/>
              </a:lnSpc>
            </a:pPr>
            <a:r>
              <a:rPr lang="en-US" altLang="zh-CN" sz="1400" i="1" dirty="0" smtClean="0">
                <a:solidFill>
                  <a:srgbClr val="0070C0"/>
                </a:solidFill>
                <a:latin typeface="Times New Roman" panose="02020603050405020304" pitchFamily="18" charset="0"/>
                <a:cs typeface="Times New Roman" panose="02020603050405020304" pitchFamily="18" charset="0"/>
                <a:sym typeface="+mn-ea"/>
              </a:rPr>
              <a:t>    </a:t>
            </a:r>
            <a:r>
              <a:rPr lang="zh-CN" altLang="en-US" sz="1400" i="1" dirty="0" smtClean="0">
                <a:solidFill>
                  <a:srgbClr val="0070C0"/>
                </a:solidFill>
                <a:latin typeface="Times New Roman" panose="02020603050405020304" pitchFamily="18" charset="0"/>
                <a:cs typeface="Times New Roman" panose="02020603050405020304" pitchFamily="18" charset="0"/>
                <a:sym typeface="+mn-ea"/>
              </a:rPr>
              <a:t>However, there was something different about Miss Perry. ______________________________________________</a:t>
            </a:r>
            <a:endParaRPr lang="zh-CN" altLang="en-US" sz="1400" i="1" dirty="0" smtClean="0">
              <a:solidFill>
                <a:srgbClr val="0070C0"/>
              </a:solidFill>
              <a:latin typeface="Times New Roman" panose="02020603050405020304" pitchFamily="18" charset="0"/>
              <a:cs typeface="Times New Roman" panose="02020603050405020304" pitchFamily="18" charset="0"/>
            </a:endParaRPr>
          </a:p>
          <a:p>
            <a:pPr algn="l" fontAlgn="auto">
              <a:lnSpc>
                <a:spcPts val="1480"/>
              </a:lnSpc>
            </a:pPr>
            <a:r>
              <a:rPr lang="en-US" altLang="zh-CN" sz="1400" i="1" dirty="0" smtClean="0">
                <a:solidFill>
                  <a:srgbClr val="0070C0"/>
                </a:solidFill>
                <a:latin typeface="Times New Roman" panose="02020603050405020304" pitchFamily="18" charset="0"/>
                <a:cs typeface="Times New Roman" panose="02020603050405020304" pitchFamily="18" charset="0"/>
                <a:sym typeface="+mn-ea"/>
              </a:rPr>
              <a:t>    </a:t>
            </a:r>
            <a:r>
              <a:rPr lang="zh-CN" altLang="en-US" sz="1400" i="1" dirty="0" smtClean="0">
                <a:solidFill>
                  <a:srgbClr val="0070C0"/>
                </a:solidFill>
                <a:latin typeface="Times New Roman" panose="02020603050405020304" pitchFamily="18" charset="0"/>
                <a:cs typeface="Times New Roman" panose="02020603050405020304" pitchFamily="18" charset="0"/>
                <a:sym typeface="+mn-ea"/>
              </a:rPr>
              <a:t>I bet I was touched. _____________________________________________________________________________</a:t>
            </a:r>
            <a:endParaRPr lang="zh-CN" altLang="en-US" sz="1400" i="1" dirty="0" smtClean="0">
              <a:solidFill>
                <a:srgbClr val="0070C0"/>
              </a:solidFill>
              <a:latin typeface="Times New Roman" panose="02020603050405020304" pitchFamily="18" charset="0"/>
              <a:cs typeface="Times New Roman" panose="02020603050405020304" pitchFamily="18" charset="0"/>
            </a:endParaRPr>
          </a:p>
        </p:txBody>
      </p:sp>
      <p:graphicFrame>
        <p:nvGraphicFramePr>
          <p:cNvPr id="7" name="表格 6"/>
          <p:cNvGraphicFramePr/>
          <p:nvPr>
            <p:custDataLst>
              <p:tags r:id="rId4"/>
            </p:custDataLst>
          </p:nvPr>
        </p:nvGraphicFramePr>
        <p:xfrm>
          <a:off x="135255" y="4189730"/>
          <a:ext cx="8769985" cy="1143635"/>
        </p:xfrm>
        <a:graphic>
          <a:graphicData uri="http://schemas.openxmlformats.org/drawingml/2006/table">
            <a:tbl>
              <a:tblPr firstRow="1" bandRow="1">
                <a:effectLst/>
                <a:tableStyleId>{5940675A-B579-460E-94D1-54222C63F5DA}</a:tableStyleId>
              </a:tblPr>
              <a:tblGrid>
                <a:gridCol w="2372360"/>
                <a:gridCol w="2853055"/>
                <a:gridCol w="3544570"/>
              </a:tblGrid>
              <a:tr h="304800">
                <a:tc rowSpan="2">
                  <a:txBody>
                    <a:bodyPr/>
                    <a:p>
                      <a:pPr>
                        <a:buNone/>
                      </a:pPr>
                      <a:endParaRPr lang="zh-CN" altLang="en-US" sz="1400" b="1">
                        <a:solidFill>
                          <a:srgbClr val="FFFFFF"/>
                        </a:solidFill>
                        <a:latin typeface="Calibri" panose="020F0502020204030204" pitchFamily="34" charset="0"/>
                        <a:ea typeface="微软雅黑" panose="020B0503020204020204" pitchFamily="34" charset="-122"/>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95E5FF"/>
                    </a:solidFill>
                  </a:tcPr>
                </a:tc>
                <a:tc>
                  <a:txBody>
                    <a:bodyPr/>
                    <a:p>
                      <a:pPr>
                        <a:buNone/>
                      </a:pPr>
                      <a:endParaRPr lang="en-US" altLang="zh-CN" sz="1400" b="1">
                        <a:solidFill>
                          <a:srgbClr val="000000"/>
                        </a:solidFill>
                        <a:latin typeface="Calibri" panose="020F0502020204030204" pitchFamily="34" charset="0"/>
                        <a:ea typeface="微软雅黑" panose="020B0503020204020204" pitchFamily="34" charset="-122"/>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95E5FF"/>
                    </a:solidFill>
                  </a:tcPr>
                </a:tc>
                <a:tc>
                  <a:txBody>
                    <a:bodyPr/>
                    <a:p>
                      <a:pPr>
                        <a:buNone/>
                      </a:pPr>
                      <a:endParaRPr lang="en-US" altLang="zh-CN" sz="1400" b="1">
                        <a:solidFill>
                          <a:srgbClr val="000000"/>
                        </a:solidFill>
                        <a:latin typeface="Calibri" panose="020F0502020204030204" pitchFamily="34" charset="0"/>
                        <a:ea typeface="微软雅黑" panose="020B0503020204020204" pitchFamily="34" charset="-122"/>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95E5FF"/>
                    </a:solidFill>
                  </a:tcPr>
                </a:tc>
              </a:tr>
              <a:tr h="320675">
                <a:tc vMerge="1">
                  <a:tcPr>
                    <a:solidFill>
                      <a:srgbClr val="AC4744">
                        <a:lumMod val="20000"/>
                        <a:lumOff val="80000"/>
                      </a:srgbClr>
                    </a:solidFill>
                  </a:tcPr>
                </a:tc>
                <a:tc>
                  <a:txBody>
                    <a:bodyPr/>
                    <a:p>
                      <a:pPr>
                        <a:buNone/>
                      </a:pPr>
                      <a:r>
                        <a:rPr lang="en-US" altLang="zh-CN" sz="1400" b="1">
                          <a:solidFill>
                            <a:srgbClr val="000000"/>
                          </a:solidFill>
                          <a:latin typeface="Calibri" panose="020F0502020204030204" pitchFamily="34" charset="0"/>
                          <a:ea typeface="微软雅黑" panose="020B0503020204020204" pitchFamily="34" charset="-122"/>
                        </a:rPr>
                        <a:t> </a:t>
                      </a:r>
                      <a:endParaRPr lang="en-US" altLang="zh-CN" sz="1400" b="1">
                        <a:solidFill>
                          <a:srgbClr val="000000"/>
                        </a:solidFill>
                        <a:latin typeface="Calibri" panose="020F0502020204030204" pitchFamily="34" charset="0"/>
                        <a:ea typeface="微软雅黑" panose="020B0503020204020204" pitchFamily="34" charset="-122"/>
                      </a:endParaRPr>
                    </a:p>
                    <a:p>
                      <a:pPr>
                        <a:buNone/>
                      </a:pPr>
                      <a:endParaRPr lang="en-US" altLang="zh-CN" sz="1400" b="1">
                        <a:solidFill>
                          <a:srgbClr val="000000"/>
                        </a:solidFill>
                        <a:latin typeface="Calibri" panose="020F0502020204030204" pitchFamily="34" charset="0"/>
                        <a:ea typeface="微软雅黑" panose="020B0503020204020204" pitchFamily="34" charset="-122"/>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95E5FF"/>
                    </a:solidFill>
                  </a:tcPr>
                </a:tc>
                <a:tc>
                  <a:txBody>
                    <a:bodyPr/>
                    <a:p>
                      <a:pPr>
                        <a:buNone/>
                      </a:pPr>
                      <a:endParaRPr lang="en-US" altLang="zh-CN" sz="1400" b="1">
                        <a:solidFill>
                          <a:srgbClr val="000000"/>
                        </a:solidFill>
                        <a:latin typeface="Calibri" panose="020F0502020204030204" pitchFamily="34" charset="0"/>
                        <a:ea typeface="微软雅黑" panose="020B0503020204020204" pitchFamily="34" charset="-122"/>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95E5FF"/>
                    </a:solidFill>
                  </a:tcPr>
                </a:tc>
              </a:tr>
            </a:tbl>
          </a:graphicData>
        </a:graphic>
      </p:graphicFrame>
      <p:sp>
        <p:nvSpPr>
          <p:cNvPr id="8" name="矩形 7"/>
          <p:cNvSpPr>
            <a:spLocks noChangeArrowheads="1"/>
          </p:cNvSpPr>
          <p:nvPr/>
        </p:nvSpPr>
        <p:spPr bwMode="auto">
          <a:xfrm>
            <a:off x="135255" y="4302760"/>
            <a:ext cx="2456815" cy="650240"/>
          </a:xfrm>
          <a:prstGeom prst="rect">
            <a:avLst/>
          </a:prstGeom>
          <a:noFill/>
          <a:ln>
            <a:noFill/>
          </a:ln>
          <a:extLst>
            <a:ext uri="{909E8E84-426E-40DD-AFC4-6F175D3DCCD1}">
              <a14:hiddenFill xmlns:a14="http://schemas.microsoft.com/office/drawing/2010/main">
                <a:solidFill>
                  <a:srgbClr val="0092E8"/>
                </a:solidFill>
              </a14:hiddenFill>
            </a:ext>
          </a:extLst>
        </p:spPr>
        <p:txBody>
          <a:bodyPr wrap="square">
            <a:spAutoFit/>
          </a:bodyPr>
          <a:p>
            <a:pPr algn="ctr" defTabSz="609600">
              <a:lnSpc>
                <a:spcPct val="130000"/>
              </a:lnSpc>
            </a:pPr>
            <a:r>
              <a:rPr sz="1400" b="1" dirty="0">
                <a:solidFill>
                  <a:schemeClr val="tx1"/>
                </a:solidFill>
                <a:ea typeface="微软雅黑" panose="020B0503020204020204" pitchFamily="34" charset="-122"/>
              </a:rPr>
              <a:t>冲突和悬念</a:t>
            </a:r>
            <a:endParaRPr sz="1400" b="1" dirty="0">
              <a:solidFill>
                <a:schemeClr val="tx1"/>
              </a:solidFill>
              <a:ea typeface="微软雅黑" panose="020B0503020204020204" pitchFamily="34" charset="-122"/>
            </a:endParaRPr>
          </a:p>
          <a:p>
            <a:pPr algn="ctr" defTabSz="609600">
              <a:lnSpc>
                <a:spcPct val="130000"/>
              </a:lnSpc>
            </a:pPr>
            <a:r>
              <a:rPr sz="1400" b="1" dirty="0">
                <a:solidFill>
                  <a:schemeClr val="tx1"/>
                </a:solidFill>
                <a:ea typeface="微软雅黑" panose="020B0503020204020204" pitchFamily="34" charset="-122"/>
              </a:rPr>
              <a:t> conflict and suspense </a:t>
            </a:r>
            <a:endParaRPr sz="1400" b="1" dirty="0">
              <a:solidFill>
                <a:schemeClr val="tx1"/>
              </a:solidFill>
              <a:ea typeface="微软雅黑" panose="020B0503020204020204" pitchFamily="34" charset="-122"/>
            </a:endParaRPr>
          </a:p>
        </p:txBody>
      </p:sp>
      <p:sp>
        <p:nvSpPr>
          <p:cNvPr id="11" name="文本框 10"/>
          <p:cNvSpPr txBox="1"/>
          <p:nvPr/>
        </p:nvSpPr>
        <p:spPr>
          <a:xfrm>
            <a:off x="5330825" y="4209415"/>
            <a:ext cx="3441065" cy="299085"/>
          </a:xfrm>
          <a:prstGeom prst="rect">
            <a:avLst/>
          </a:prstGeom>
          <a:noFill/>
        </p:spPr>
        <p:txBody>
          <a:bodyPr wrap="square" rtlCol="0" anchor="t">
            <a:spAutoFit/>
          </a:bodyPr>
          <a:p>
            <a:pPr algn="l" fontAlgn="base">
              <a:buFont typeface="Arial" panose="020B0604020202020204" pitchFamily="34" charset="0"/>
            </a:pPr>
            <a:r>
              <a:rPr lang="en-US" altLang="zh-CN" b="1">
                <a:solidFill>
                  <a:srgbClr val="C00000"/>
                </a:solidFill>
                <a:sym typeface="微软雅黑" panose="020B0503020204020204" pitchFamily="34" charset="-122"/>
              </a:rPr>
              <a:t>How did Miss Perry react and resolve it?</a:t>
            </a:r>
            <a:endParaRPr lang="en-US" altLang="zh-CN" b="1">
              <a:solidFill>
                <a:srgbClr val="C00000"/>
              </a:solidFill>
              <a:sym typeface="微软雅黑" panose="020B0503020204020204" pitchFamily="34" charset="-122"/>
            </a:endParaRPr>
          </a:p>
        </p:txBody>
      </p:sp>
      <p:sp>
        <p:nvSpPr>
          <p:cNvPr id="12" name="文本框 11"/>
          <p:cNvSpPr txBox="1"/>
          <p:nvPr/>
        </p:nvSpPr>
        <p:spPr>
          <a:xfrm>
            <a:off x="5384800" y="4597400"/>
            <a:ext cx="3559810" cy="299085"/>
          </a:xfrm>
          <a:prstGeom prst="rect">
            <a:avLst/>
          </a:prstGeom>
          <a:noFill/>
        </p:spPr>
        <p:txBody>
          <a:bodyPr wrap="square" rtlCol="0" anchor="t">
            <a:spAutoFit/>
          </a:bodyPr>
          <a:p>
            <a:pPr algn="l" fontAlgn="base">
              <a:buFont typeface="Arial" panose="020B0604020202020204" pitchFamily="34" charset="0"/>
            </a:pPr>
            <a:r>
              <a:rPr lang="en-US" b="1">
                <a:solidFill>
                  <a:srgbClr val="C00000"/>
                </a:solidFill>
                <a:sym typeface="微软雅黑" panose="020B0503020204020204" pitchFamily="34" charset="-122"/>
              </a:rPr>
              <a:t>Did Miss Perry do the same ?</a:t>
            </a:r>
            <a:endParaRPr lang="en-US" b="1">
              <a:solidFill>
                <a:srgbClr val="C00000"/>
              </a:solidFill>
              <a:sym typeface="微软雅黑" panose="020B0503020204020204" pitchFamily="34" charset="-122"/>
            </a:endParaRPr>
          </a:p>
        </p:txBody>
      </p:sp>
      <p:sp>
        <p:nvSpPr>
          <p:cNvPr id="18" name="圆角矩形 17"/>
          <p:cNvSpPr/>
          <p:nvPr/>
        </p:nvSpPr>
        <p:spPr>
          <a:xfrm>
            <a:off x="200025" y="3492500"/>
            <a:ext cx="4132580" cy="173355"/>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2540635" y="4210685"/>
            <a:ext cx="2345055" cy="306705"/>
          </a:xfrm>
          <a:prstGeom prst="rect">
            <a:avLst/>
          </a:prstGeom>
          <a:noFill/>
        </p:spPr>
        <p:txBody>
          <a:bodyPr wrap="none" rtlCol="0" anchor="t">
            <a:spAutoFit/>
          </a:bodyPr>
          <a:p>
            <a:pPr algn="l" defTabSz="913765"/>
            <a:r>
              <a:rPr lang="en-US" altLang="zh-CN" sz="1400" b="1">
                <a:solidFill>
                  <a:srgbClr val="C00000"/>
                </a:solidFill>
                <a:latin typeface="Calibri" panose="020F0502020204030204" pitchFamily="34" charset="0"/>
                <a:ea typeface="微软雅黑" panose="020B0503020204020204" pitchFamily="34" charset="-122"/>
                <a:sym typeface="+mn-ea"/>
              </a:rPr>
              <a:t>Conflict :</a:t>
            </a:r>
            <a:r>
              <a:rPr lang="en-US" altLang="zh-CN" sz="1400" b="1">
                <a:solidFill>
                  <a:srgbClr val="000000"/>
                </a:solidFill>
                <a:latin typeface="Calibri" panose="020F0502020204030204" pitchFamily="34" charset="0"/>
                <a:ea typeface="微软雅黑" panose="020B0503020204020204" pitchFamily="34" charset="-122"/>
                <a:sym typeface="+mn-ea"/>
              </a:rPr>
              <a:t> “I don’t feel like it.” </a:t>
            </a:r>
            <a:endParaRPr lang="en-US" altLang="zh-CN" sz="1400" b="1">
              <a:solidFill>
                <a:srgbClr val="000000"/>
              </a:solidFill>
              <a:latin typeface="Calibri" panose="020F0502020204030204" pitchFamily="34" charset="0"/>
              <a:ea typeface="微软雅黑" panose="020B0503020204020204" pitchFamily="34" charset="-122"/>
              <a:sym typeface="+mn-ea"/>
            </a:endParaRPr>
          </a:p>
        </p:txBody>
      </p:sp>
      <p:sp>
        <p:nvSpPr>
          <p:cNvPr id="6" name="文本框 5"/>
          <p:cNvSpPr txBox="1"/>
          <p:nvPr/>
        </p:nvSpPr>
        <p:spPr>
          <a:xfrm>
            <a:off x="2540635" y="4490720"/>
            <a:ext cx="2967355" cy="521970"/>
          </a:xfrm>
          <a:prstGeom prst="rect">
            <a:avLst/>
          </a:prstGeom>
          <a:noFill/>
        </p:spPr>
        <p:txBody>
          <a:bodyPr wrap="square" rtlCol="0" anchor="t">
            <a:spAutoFit/>
          </a:bodyPr>
          <a:p>
            <a:pPr algn="l" defTabSz="913765"/>
            <a:r>
              <a:rPr lang="en-US" altLang="zh-CN" sz="1400" b="1">
                <a:solidFill>
                  <a:srgbClr val="C00000"/>
                </a:solidFill>
                <a:latin typeface="Calibri" panose="020F0502020204030204" pitchFamily="34" charset="0"/>
                <a:ea typeface="微软雅黑" panose="020B0503020204020204" pitchFamily="34" charset="-122"/>
                <a:sym typeface="+mn-ea"/>
              </a:rPr>
              <a:t>Suspense: </a:t>
            </a:r>
            <a:r>
              <a:rPr lang="en-US" altLang="zh-CN" sz="1400" b="1">
                <a:solidFill>
                  <a:srgbClr val="000000"/>
                </a:solidFill>
                <a:latin typeface="Calibri" panose="020F0502020204030204" pitchFamily="34" charset="0"/>
                <a:ea typeface="微软雅黑" panose="020B0503020204020204" pitchFamily="34" charset="-122"/>
                <a:sym typeface="+mn-ea"/>
              </a:rPr>
              <a:t>That was probably what Miss Perry was about to say, too. </a:t>
            </a:r>
            <a:endParaRPr lang="en-US" altLang="zh-CN" sz="1400" b="1">
              <a:solidFill>
                <a:srgbClr val="000000"/>
              </a:solidFill>
              <a:latin typeface="Calibri" panose="020F0502020204030204" pitchFamily="34" charset="0"/>
              <a:ea typeface="微软雅黑" panose="020B0503020204020204" pitchFamily="34" charset="-122"/>
              <a:sym typeface="+mn-ea"/>
            </a:endParaRPr>
          </a:p>
        </p:txBody>
      </p:sp>
      <p:sp>
        <p:nvSpPr>
          <p:cNvPr id="9" name="圆角矩形 8"/>
          <p:cNvSpPr/>
          <p:nvPr/>
        </p:nvSpPr>
        <p:spPr>
          <a:xfrm>
            <a:off x="349885" y="1736090"/>
            <a:ext cx="1616075" cy="229870"/>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圆角矩形 19"/>
          <p:cNvSpPr/>
          <p:nvPr/>
        </p:nvSpPr>
        <p:spPr>
          <a:xfrm>
            <a:off x="1777365" y="3709670"/>
            <a:ext cx="1483995" cy="156210"/>
          </a:xfrm>
          <a:prstGeom prst="roundRect">
            <a:avLst/>
          </a:prstGeom>
          <a:solidFill>
            <a:schemeClr val="accent4">
              <a:alpha val="40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ppt_y</p:attrName>
                                        </p:attrNameLst>
                                      </p:cBhvr>
                                      <p:tavLst>
                                        <p:tav tm="0">
                                          <p:val>
                                            <p:strVal val="#ppt_y+#ppt_h*1.125000"/>
                                          </p:val>
                                        </p:tav>
                                        <p:tav tm="100000">
                                          <p:val>
                                            <p:strVal val="#ppt_y"/>
                                          </p:val>
                                        </p:tav>
                                      </p:tavLst>
                                    </p:anim>
                                    <p:animEffect transition="in" filter="wipe(up)">
                                      <p:cBhvr>
                                        <p:cTn id="14" dur="500"/>
                                        <p:tgtEl>
                                          <p:spTgt spid="9"/>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p:tgtEl>
                                          <p:spTgt spid="4"/>
                                        </p:tgtEl>
                                        <p:attrNameLst>
                                          <p:attrName>ppt_y</p:attrName>
                                        </p:attrNameLst>
                                      </p:cBhvr>
                                      <p:tavLst>
                                        <p:tav tm="0">
                                          <p:val>
                                            <p:strVal val="#ppt_y+#ppt_h*1.125000"/>
                                          </p:val>
                                        </p:tav>
                                        <p:tav tm="100000">
                                          <p:val>
                                            <p:strVal val="#ppt_y"/>
                                          </p:val>
                                        </p:tav>
                                      </p:tavLst>
                                    </p:anim>
                                    <p:animEffect transition="in" filter="wipe(up)">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p:tgtEl>
                                          <p:spTgt spid="11"/>
                                        </p:tgtEl>
                                        <p:attrNameLst>
                                          <p:attrName>ppt_y</p:attrName>
                                        </p:attrNameLst>
                                      </p:cBhvr>
                                      <p:tavLst>
                                        <p:tav tm="0">
                                          <p:val>
                                            <p:strVal val="#ppt_y+#ppt_h*1.125000"/>
                                          </p:val>
                                        </p:tav>
                                        <p:tav tm="100000">
                                          <p:val>
                                            <p:strVal val="#ppt_y"/>
                                          </p:val>
                                        </p:tav>
                                      </p:tavLst>
                                    </p:anim>
                                    <p:animEffect transition="in" filter="wipe(up)">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p:tgtEl>
                                          <p:spTgt spid="6"/>
                                        </p:tgtEl>
                                        <p:attrNameLst>
                                          <p:attrName>ppt_y</p:attrName>
                                        </p:attrNameLst>
                                      </p:cBhvr>
                                      <p:tavLst>
                                        <p:tav tm="0">
                                          <p:val>
                                            <p:strVal val="#ppt_y+#ppt_h*1.125000"/>
                                          </p:val>
                                        </p:tav>
                                        <p:tav tm="100000">
                                          <p:val>
                                            <p:strVal val="#ppt_y"/>
                                          </p:val>
                                        </p:tav>
                                      </p:tavLst>
                                    </p:anim>
                                    <p:animEffect transition="in" filter="wipe(up)">
                                      <p:cBhvr>
                                        <p:cTn id="30" dur="500"/>
                                        <p:tgtEl>
                                          <p:spTgt spid="6"/>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p:tgtEl>
                                          <p:spTgt spid="18"/>
                                        </p:tgtEl>
                                        <p:attrNameLst>
                                          <p:attrName>ppt_y</p:attrName>
                                        </p:attrNameLst>
                                      </p:cBhvr>
                                      <p:tavLst>
                                        <p:tav tm="0">
                                          <p:val>
                                            <p:strVal val="#ppt_y+#ppt_h*1.125000"/>
                                          </p:val>
                                        </p:tav>
                                        <p:tav tm="100000">
                                          <p:val>
                                            <p:strVal val="#ppt_y"/>
                                          </p:val>
                                        </p:tav>
                                      </p:tavLst>
                                    </p:anim>
                                    <p:animEffect transition="in" filter="wipe(up)">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p:tgtEl>
                                          <p:spTgt spid="12"/>
                                        </p:tgtEl>
                                        <p:attrNameLst>
                                          <p:attrName>ppt_y</p:attrName>
                                        </p:attrNameLst>
                                      </p:cBhvr>
                                      <p:tavLst>
                                        <p:tav tm="0">
                                          <p:val>
                                            <p:strVal val="#ppt_y+#ppt_h*1.125000"/>
                                          </p:val>
                                        </p:tav>
                                        <p:tav tm="100000">
                                          <p:val>
                                            <p:strVal val="#ppt_y"/>
                                          </p:val>
                                        </p:tav>
                                      </p:tavLst>
                                    </p:anim>
                                    <p:animEffect transition="in" filter="wipe(up)">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0"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edge">
                                      <p:cBhvr>
                                        <p:cTn id="4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1" grpId="1"/>
      <p:bldP spid="12" grpId="0"/>
      <p:bldP spid="12" grpId="1"/>
      <p:bldP spid="20" grpId="0" bldLvl="0" animBg="1"/>
      <p:bldP spid="20" grpId="1" animBg="1"/>
      <p:bldP spid="9" grpId="0" animBg="1"/>
      <p:bldP spid="9" grpId="1" animBg="1"/>
      <p:bldP spid="4" grpId="0"/>
      <p:bldP spid="4" grpId="1"/>
      <p:bldP spid="18" grpId="0" animBg="1"/>
      <p:bldP spid="18" grpId="1" animBg="1"/>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29567" y="60359"/>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sp>
        <p:nvSpPr>
          <p:cNvPr id="5" name="TextBox 3"/>
          <p:cNvSpPr txBox="1"/>
          <p:nvPr/>
        </p:nvSpPr>
        <p:spPr>
          <a:xfrm>
            <a:off x="534035" y="144780"/>
            <a:ext cx="5158105"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rPr>
              <a:t>Reflect on our writings</a:t>
            </a:r>
            <a:endParaRPr lang="en-US" altLang="zh-CN" sz="2000" b="1" dirty="0">
              <a:solidFill>
                <a:srgbClr val="00B0F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23190" y="612775"/>
            <a:ext cx="8782050" cy="1989455"/>
          </a:xfrm>
          <a:prstGeom prst="rect">
            <a:avLst/>
          </a:prstGeom>
          <a:noFill/>
          <a:ln>
            <a:solidFill>
              <a:srgbClr val="00B0F0"/>
            </a:solidFill>
          </a:ln>
        </p:spPr>
        <p:txBody>
          <a:bodyPr wrap="square" rtlCol="0" anchor="t">
            <a:spAutoFit/>
          </a:bodyPr>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“I don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feel like it.”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The truth was that I wanted to </a:t>
            </a:r>
            <a:r>
              <a:rPr lang="zh-CN" altLang="en-US" sz="1400" u="sng" dirty="0" smtClean="0">
                <a:latin typeface="Times New Roman" panose="02020603050405020304" pitchFamily="18" charset="0"/>
                <a:cs typeface="Times New Roman" panose="02020603050405020304" pitchFamily="18" charset="0"/>
              </a:rPr>
              <a:t>write</a:t>
            </a:r>
            <a:r>
              <a:rPr lang="zh-CN" altLang="en-US" sz="1400" dirty="0" smtClean="0">
                <a:latin typeface="Times New Roman" panose="02020603050405020304" pitchFamily="18" charset="0"/>
                <a:cs typeface="Times New Roman" panose="02020603050405020304" pitchFamily="18" charset="0"/>
              </a:rPr>
              <a:t> about something different. “Write about Your Best Friend,” demanded the assignment on the board. </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 It was a stupid topic. I was </a:t>
            </a:r>
            <a:r>
              <a:rPr lang="zh-CN" altLang="en-US" sz="1400" u="sng" dirty="0" smtClean="0">
                <a:latin typeface="Times New Roman" panose="02020603050405020304" pitchFamily="18" charset="0"/>
                <a:cs typeface="Times New Roman" panose="02020603050405020304" pitchFamily="18" charset="0"/>
              </a:rPr>
              <a:t>disappointed</a:t>
            </a:r>
            <a:r>
              <a:rPr lang="zh-CN" altLang="en-US" sz="1400" dirty="0" smtClean="0">
                <a:latin typeface="Times New Roman" panose="02020603050405020304" pitchFamily="18" charset="0"/>
                <a:cs typeface="Times New Roman" panose="02020603050405020304" pitchFamily="18" charset="0"/>
              </a:rPr>
              <a:t> in Miss Perry for choosing it.</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I knew </a:t>
            </a:r>
            <a:r>
              <a:rPr lang="zh-CN" altLang="en-US" sz="1400" u="sng" dirty="0" smtClean="0">
                <a:latin typeface="Times New Roman" panose="02020603050405020304" pitchFamily="18" charset="0"/>
                <a:cs typeface="Times New Roman" panose="02020603050405020304" pitchFamily="18" charset="0"/>
              </a:rPr>
              <a:t>Miss Perry</a:t>
            </a:r>
            <a:r>
              <a:rPr lang="zh-CN" altLang="en-US" sz="1400" dirty="0" smtClean="0">
                <a:latin typeface="Times New Roman" panose="02020603050405020304" pitchFamily="18" charset="0"/>
                <a:cs typeface="Times New Roman" panose="02020603050405020304" pitchFamily="18" charset="0"/>
              </a:rPr>
              <a:t> must have heard about me from my other teachers. I had already prepared myself for another year of listening to teachers </a:t>
            </a:r>
            <a:r>
              <a:rPr lang="zh-CN" altLang="en-US" sz="1400" u="sng" dirty="0" smtClean="0">
                <a:latin typeface="Times New Roman" panose="02020603050405020304" pitchFamily="18" charset="0"/>
                <a:cs typeface="Times New Roman" panose="02020603050405020304" pitchFamily="18" charset="0"/>
              </a:rPr>
              <a:t>scold</a:t>
            </a:r>
            <a:r>
              <a:rPr lang="zh-CN" altLang="en-US" sz="1400" dirty="0" smtClean="0">
                <a:latin typeface="Times New Roman" panose="02020603050405020304" pitchFamily="18" charset="0"/>
                <a:cs typeface="Times New Roman" panose="02020603050405020304" pitchFamily="18" charset="0"/>
              </a:rPr>
              <a:t> me. I was only nine years old, but my ears had been dull to the voices of my elders. My teachers, my parents, and the school </a:t>
            </a:r>
            <a:r>
              <a:rPr lang="zh-CN" altLang="en-US" sz="1400" u="sng" dirty="0" smtClean="0">
                <a:latin typeface="Times New Roman" panose="02020603050405020304" pitchFamily="18" charset="0"/>
                <a:cs typeface="Times New Roman" panose="02020603050405020304" pitchFamily="18" charset="0"/>
              </a:rPr>
              <a:t>principal</a:t>
            </a:r>
            <a:r>
              <a:rPr lang="zh-CN" altLang="en-US" sz="1400" dirty="0" smtClean="0">
                <a:latin typeface="Times New Roman" panose="02020603050405020304" pitchFamily="18" charset="0"/>
                <a:cs typeface="Times New Roman" panose="02020603050405020304" pitchFamily="18" charset="0"/>
              </a:rPr>
              <a:t> had all given me the “What are we supposed to do with you?” speech. That was probably what Miss Perry was about to say, too.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i="1" dirty="0" smtClean="0">
                <a:solidFill>
                  <a:srgbClr val="0070C0"/>
                </a:solidFill>
                <a:latin typeface="Times New Roman" panose="02020603050405020304" pitchFamily="18" charset="0"/>
                <a:cs typeface="Times New Roman" panose="02020603050405020304" pitchFamily="18" charset="0"/>
              </a:rPr>
              <a:t>However, there was something different about Miss Perry. ________________________</a:t>
            </a:r>
            <a:r>
              <a:rPr lang="zh-CN" altLang="en-US" sz="1400" i="1" dirty="0" smtClean="0">
                <a:solidFill>
                  <a:srgbClr val="0070C0"/>
                </a:solidFill>
                <a:latin typeface="Times New Roman" panose="02020603050405020304" pitchFamily="18" charset="0"/>
                <a:cs typeface="Times New Roman" panose="02020603050405020304" pitchFamily="18" charset="0"/>
                <a:sym typeface="+mn-ea"/>
              </a:rPr>
              <a:t>______________________</a:t>
            </a:r>
            <a:endParaRPr lang="zh-CN" altLang="en-US" sz="1400" i="1" dirty="0" smtClean="0">
              <a:solidFill>
                <a:srgbClr val="0070C0"/>
              </a:solidFill>
              <a:latin typeface="Times New Roman" panose="02020603050405020304" pitchFamily="18" charset="0"/>
              <a:cs typeface="Times New Roman" panose="02020603050405020304" pitchFamily="18" charset="0"/>
            </a:endParaRPr>
          </a:p>
          <a:p>
            <a:pPr fontAlgn="auto">
              <a:lnSpc>
                <a:spcPts val="1480"/>
              </a:lnSpc>
            </a:pPr>
            <a:r>
              <a:rPr lang="en-US" altLang="zh-CN" sz="1400" i="1" dirty="0" smtClean="0">
                <a:solidFill>
                  <a:srgbClr val="0070C0"/>
                </a:solidFill>
                <a:latin typeface="Times New Roman" panose="02020603050405020304" pitchFamily="18" charset="0"/>
                <a:cs typeface="Times New Roman" panose="02020603050405020304" pitchFamily="18" charset="0"/>
              </a:rPr>
              <a:t>    </a:t>
            </a:r>
            <a:r>
              <a:rPr lang="zh-CN" altLang="en-US" sz="1400" i="1" dirty="0" smtClean="0">
                <a:solidFill>
                  <a:srgbClr val="0070C0"/>
                </a:solidFill>
                <a:latin typeface="Times New Roman" panose="02020603050405020304" pitchFamily="18" charset="0"/>
                <a:cs typeface="Times New Roman" panose="02020603050405020304" pitchFamily="18" charset="0"/>
              </a:rPr>
              <a:t>I bet I was touched. ____________________________________________</a:t>
            </a:r>
            <a:r>
              <a:rPr lang="zh-CN" altLang="en-US" sz="1400" i="1" dirty="0" smtClean="0">
                <a:solidFill>
                  <a:srgbClr val="0070C0"/>
                </a:solidFill>
                <a:latin typeface="Times New Roman" panose="02020603050405020304" pitchFamily="18" charset="0"/>
                <a:cs typeface="Times New Roman" panose="02020603050405020304" pitchFamily="18" charset="0"/>
                <a:sym typeface="+mn-ea"/>
              </a:rPr>
              <a:t>____________</a:t>
            </a:r>
            <a:r>
              <a:rPr lang="zh-CN" altLang="en-US" sz="1400" i="1" dirty="0" smtClean="0">
                <a:solidFill>
                  <a:srgbClr val="0070C0"/>
                </a:solidFill>
                <a:latin typeface="Times New Roman" panose="02020603050405020304" pitchFamily="18" charset="0"/>
                <a:cs typeface="Times New Roman" panose="02020603050405020304" pitchFamily="18" charset="0"/>
              </a:rPr>
              <a:t>__</a:t>
            </a:r>
            <a:r>
              <a:rPr lang="zh-CN" altLang="en-US" sz="1400" i="1" dirty="0" smtClean="0">
                <a:solidFill>
                  <a:srgbClr val="0070C0"/>
                </a:solidFill>
                <a:latin typeface="Times New Roman" panose="02020603050405020304" pitchFamily="18" charset="0"/>
                <a:cs typeface="Times New Roman" panose="02020603050405020304" pitchFamily="18" charset="0"/>
                <a:sym typeface="+mn-ea"/>
              </a:rPr>
              <a:t>____________</a:t>
            </a:r>
            <a:r>
              <a:rPr lang="zh-CN" altLang="en-US" sz="1400" i="1" dirty="0" smtClean="0">
                <a:solidFill>
                  <a:srgbClr val="0070C0"/>
                </a:solidFill>
                <a:latin typeface="Times New Roman" panose="02020603050405020304" pitchFamily="18" charset="0"/>
                <a:cs typeface="Times New Roman" panose="02020603050405020304" pitchFamily="18" charset="0"/>
              </a:rPr>
              <a:t>_______</a:t>
            </a:r>
            <a:endParaRPr lang="zh-CN" altLang="en-US" sz="1400" i="1" dirty="0" smtClean="0">
              <a:solidFill>
                <a:srgbClr val="0070C0"/>
              </a:solidFill>
              <a:latin typeface="Times New Roman" panose="02020603050405020304" pitchFamily="18" charset="0"/>
              <a:cs typeface="Times New Roman" panose="02020603050405020304" pitchFamily="18" charset="0"/>
            </a:endParaRPr>
          </a:p>
        </p:txBody>
      </p:sp>
      <p:sp>
        <p:nvSpPr>
          <p:cNvPr id="9" name="圆角矩形 8"/>
          <p:cNvSpPr/>
          <p:nvPr/>
        </p:nvSpPr>
        <p:spPr>
          <a:xfrm>
            <a:off x="350520" y="763270"/>
            <a:ext cx="1616075" cy="229870"/>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233680" y="1979295"/>
            <a:ext cx="4132580" cy="173355"/>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圆角矩形 19"/>
          <p:cNvSpPr/>
          <p:nvPr/>
        </p:nvSpPr>
        <p:spPr>
          <a:xfrm>
            <a:off x="1805940" y="2218690"/>
            <a:ext cx="1483995" cy="156210"/>
          </a:xfrm>
          <a:prstGeom prst="roundRect">
            <a:avLst/>
          </a:prstGeom>
          <a:solidFill>
            <a:schemeClr val="accent4">
              <a:alpha val="40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4"/>
          <a:stretch>
            <a:fillRect/>
          </a:stretch>
        </p:blipFill>
        <p:spPr>
          <a:xfrm>
            <a:off x="123825" y="2671445"/>
            <a:ext cx="6920865" cy="2371725"/>
          </a:xfrm>
          <a:prstGeom prst="rect">
            <a:avLst/>
          </a:prstGeom>
          <a:ln>
            <a:solidFill>
              <a:srgbClr val="C00000"/>
            </a:solidFill>
          </a:ln>
        </p:spPr>
      </p:pic>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6384925" y="3231515"/>
            <a:ext cx="1941195" cy="1314450"/>
          </a:xfrm>
          <a:prstGeom prst="rect">
            <a:avLst/>
          </a:prstGeom>
        </p:spPr>
      </p:pic>
      <p:sp>
        <p:nvSpPr>
          <p:cNvPr id="22" name="矩形 21"/>
          <p:cNvSpPr/>
          <p:nvPr/>
        </p:nvSpPr>
        <p:spPr>
          <a:xfrm>
            <a:off x="7783830" y="2939415"/>
            <a:ext cx="1121410" cy="1920875"/>
          </a:xfrm>
          <a:prstGeom prst="rect">
            <a:avLst/>
          </a:prstGeom>
          <a:solidFill>
            <a:srgbClr val="FFFEA5"/>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7143115" y="3012440"/>
            <a:ext cx="1801495" cy="1753235"/>
          </a:xfrm>
          <a:prstGeom prst="rect">
            <a:avLst/>
          </a:prstGeom>
          <a:noFill/>
        </p:spPr>
        <p:txBody>
          <a:bodyPr wrap="square" rtlCol="0" anchor="t">
            <a:spAutoFit/>
          </a:bodyPr>
          <a:p>
            <a:r>
              <a:rPr lang="en-US" altLang="zh-CN" b="1" dirty="0" smtClean="0">
                <a:latin typeface="Times New Roman" panose="02020603050405020304" pitchFamily="18" charset="0"/>
                <a:cs typeface="Times New Roman" panose="02020603050405020304" pitchFamily="18" charset="0"/>
              </a:rPr>
              <a:t>    </a:t>
            </a:r>
            <a:r>
              <a:rPr lang="zh-CN" altLang="en-US" b="1" dirty="0" smtClean="0">
                <a:latin typeface="Times New Roman" panose="02020603050405020304" pitchFamily="18" charset="0"/>
                <a:cs typeface="Times New Roman" panose="02020603050405020304" pitchFamily="18" charset="0"/>
              </a:rPr>
              <a:t>习作充分利用关键词</a:t>
            </a:r>
            <a:r>
              <a:rPr lang="en-US" altLang="zh-CN" b="1" dirty="0" smtClean="0">
                <a:latin typeface="Times New Roman" panose="02020603050405020304" pitchFamily="18" charset="0"/>
                <a:cs typeface="Times New Roman" panose="02020603050405020304" pitchFamily="18" charset="0"/>
              </a:rPr>
              <a:t>“different”</a:t>
            </a:r>
            <a:r>
              <a:rPr lang="zh-CN" altLang="en-US" b="1" dirty="0" smtClean="0">
                <a:latin typeface="Times New Roman" panose="02020603050405020304" pitchFamily="18" charset="0"/>
                <a:cs typeface="Times New Roman" panose="02020603050405020304" pitchFamily="18" charset="0"/>
              </a:rPr>
              <a:t>，善渲染矛盾，会解决冲突，且与原文高度连贯和协同。</a:t>
            </a:r>
            <a:endParaRPr lang="zh-CN" altLang="en-US" b="1" dirty="0" smtClean="0">
              <a:latin typeface="Times New Roman" panose="02020603050405020304" pitchFamily="18" charset="0"/>
              <a:cs typeface="Times New Roman" panose="02020603050405020304" pitchFamily="18" charset="0"/>
            </a:endParaRPr>
          </a:p>
          <a:p>
            <a:r>
              <a:rPr lang="en-US" altLang="zh-CN" b="1" dirty="0" smtClean="0">
                <a:latin typeface="Times New Roman" panose="02020603050405020304" pitchFamily="18" charset="0"/>
                <a:cs typeface="Times New Roman" panose="02020603050405020304" pitchFamily="18" charset="0"/>
              </a:rPr>
              <a:t>     </a:t>
            </a:r>
            <a:r>
              <a:rPr lang="zh-CN" altLang="en-US" b="1" dirty="0" smtClean="0">
                <a:latin typeface="Times New Roman" panose="02020603050405020304" pitchFamily="18" charset="0"/>
                <a:cs typeface="Times New Roman" panose="02020603050405020304" pitchFamily="18" charset="0"/>
              </a:rPr>
              <a:t>可惜的是principal理解有误，建议改为principle</a:t>
            </a:r>
            <a:endParaRPr lang="zh-CN" altLang="en-US" b="1" dirty="0" smtClean="0">
              <a:latin typeface="Times New Roman" panose="02020603050405020304" pitchFamily="18" charset="0"/>
              <a:cs typeface="Times New Roman" panose="02020603050405020304" pitchFamily="18" charset="0"/>
            </a:endParaRPr>
          </a:p>
        </p:txBody>
      </p:sp>
      <p:sp>
        <p:nvSpPr>
          <p:cNvPr id="4" name="圆角矩形 3"/>
          <p:cNvSpPr/>
          <p:nvPr/>
        </p:nvSpPr>
        <p:spPr>
          <a:xfrm>
            <a:off x="233680" y="4770755"/>
            <a:ext cx="3276600" cy="229870"/>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圆角矩形 5"/>
          <p:cNvSpPr/>
          <p:nvPr/>
        </p:nvSpPr>
        <p:spPr>
          <a:xfrm>
            <a:off x="1196340" y="4499610"/>
            <a:ext cx="2371725" cy="229870"/>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圆角矩形 6"/>
          <p:cNvSpPr/>
          <p:nvPr/>
        </p:nvSpPr>
        <p:spPr>
          <a:xfrm>
            <a:off x="2137410" y="2991485"/>
            <a:ext cx="3811270" cy="156210"/>
          </a:xfrm>
          <a:prstGeom prst="roundRect">
            <a:avLst/>
          </a:prstGeom>
          <a:solidFill>
            <a:schemeClr val="accent4">
              <a:alpha val="40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圆角矩形 7"/>
          <p:cNvSpPr/>
          <p:nvPr/>
        </p:nvSpPr>
        <p:spPr>
          <a:xfrm>
            <a:off x="350520" y="1038860"/>
            <a:ext cx="4438015" cy="229870"/>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圆角矩形 9"/>
          <p:cNvSpPr/>
          <p:nvPr/>
        </p:nvSpPr>
        <p:spPr>
          <a:xfrm>
            <a:off x="233680" y="3742055"/>
            <a:ext cx="4260850" cy="229870"/>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nvSpPr>
        <p:spPr>
          <a:xfrm>
            <a:off x="5692140" y="4018915"/>
            <a:ext cx="1185545" cy="156210"/>
          </a:xfrm>
          <a:prstGeom prst="roundRect">
            <a:avLst/>
          </a:prstGeom>
          <a:solidFill>
            <a:schemeClr val="accent4">
              <a:alpha val="40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圆角矩形 11"/>
          <p:cNvSpPr/>
          <p:nvPr/>
        </p:nvSpPr>
        <p:spPr>
          <a:xfrm>
            <a:off x="175895" y="4256405"/>
            <a:ext cx="1233805" cy="156210"/>
          </a:xfrm>
          <a:prstGeom prst="roundRect">
            <a:avLst/>
          </a:prstGeom>
          <a:solidFill>
            <a:schemeClr val="accent4">
              <a:alpha val="40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a:off x="3076575" y="4256405"/>
            <a:ext cx="3747770" cy="156210"/>
          </a:xfrm>
          <a:prstGeom prst="roundRect">
            <a:avLst/>
          </a:prstGeom>
          <a:solidFill>
            <a:schemeClr val="accent4">
              <a:alpha val="40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1046480" y="2982595"/>
            <a:ext cx="554355" cy="173355"/>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6" name="图片 15"/>
          <p:cNvPicPr>
            <a:picLocks noChangeAspect="1"/>
          </p:cNvPicPr>
          <p:nvPr/>
        </p:nvPicPr>
        <p:blipFill>
          <a:blip r:embed="rId6">
            <a:clrChange>
              <a:clrFrom>
                <a:srgbClr val="F6F6F6">
                  <a:alpha val="100000"/>
                </a:srgbClr>
              </a:clrFrom>
              <a:clrTo>
                <a:srgbClr val="F6F6F6">
                  <a:alpha val="100000"/>
                  <a:alpha val="0"/>
                </a:srgbClr>
              </a:clrTo>
            </a:clrChange>
          </a:blip>
          <a:stretch>
            <a:fillRect/>
          </a:stretch>
        </p:blipFill>
        <p:spPr>
          <a:xfrm>
            <a:off x="6009005" y="4296410"/>
            <a:ext cx="815340" cy="74676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ppt_y</p:attrName>
                                        </p:attrNameLst>
                                      </p:cBhvr>
                                      <p:tavLst>
                                        <p:tav tm="0">
                                          <p:val>
                                            <p:strVal val="#ppt_y+#ppt_h*1.125000"/>
                                          </p:val>
                                        </p:tav>
                                        <p:tav tm="100000">
                                          <p:val>
                                            <p:strVal val="#ppt_y"/>
                                          </p:val>
                                        </p:tav>
                                      </p:tavLst>
                                    </p:anim>
                                    <p:animEffect transition="in" filter="wipe(up)">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1" animBg="1"/>
      <p:bldP spid="22" grpId="0" bldLvl="0" animBg="1"/>
      <p:bldP spid="22" grpId="1" animBg="1"/>
      <p:bldP spid="15" grpId="0"/>
      <p:bldP spid="15" grpId="1"/>
      <p:bldP spid="7" grpId="1" animBg="1"/>
      <p:bldP spid="11" grpId="1" animBg="1"/>
      <p:bldP spid="12" grpId="1"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290" y="35"/>
            <a:ext cx="9142043" cy="5142399"/>
          </a:xfrm>
          <a:prstGeom prst="rect">
            <a:avLst/>
          </a:prstGeom>
        </p:spPr>
      </p:pic>
      <p:sp>
        <p:nvSpPr>
          <p:cNvPr id="22" name="Rectangle 2"/>
          <p:cNvSpPr>
            <a:spLocks noChangeArrowheads="1"/>
          </p:cNvSpPr>
          <p:nvPr/>
        </p:nvSpPr>
        <p:spPr bwMode="auto">
          <a:xfrm>
            <a:off x="2343697" y="636437"/>
            <a:ext cx="6800332" cy="1648249"/>
          </a:xfrm>
          <a:prstGeom prst="rect">
            <a:avLst/>
          </a:prstGeom>
          <a:solidFill>
            <a:schemeClr val="accent1"/>
          </a:solidFill>
          <a:ln w="9525">
            <a:noFill/>
            <a:miter lim="800000"/>
          </a:ln>
        </p:spPr>
        <p:txBody>
          <a:bodyPr wrap="none" lIns="91396" tIns="45697" rIns="91396" bIns="45697" anchor="ctr"/>
          <a:lstStyle/>
          <a:p>
            <a:endParaRPr lang="zh-CN" altLang="en-US" sz="1575">
              <a:latin typeface="Calibri" panose="020F0502020204030204" pitchFamily="34" charset="0"/>
            </a:endParaRPr>
          </a:p>
        </p:txBody>
      </p:sp>
      <p:sp>
        <p:nvSpPr>
          <p:cNvPr id="23" name="矩形 22"/>
          <p:cNvSpPr/>
          <p:nvPr/>
        </p:nvSpPr>
        <p:spPr>
          <a:xfrm>
            <a:off x="5293" y="636437"/>
            <a:ext cx="2338404" cy="16482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697" rIns="91396" bIns="45697" anchor="ctr"/>
          <a:lstStyle/>
          <a:p>
            <a:pPr algn="ctr" defTabSz="1473835">
              <a:defRPr/>
            </a:pPr>
            <a:endParaRPr lang="zh-CN" altLang="en-US" sz="1575"/>
          </a:p>
        </p:txBody>
      </p:sp>
      <p:sp>
        <p:nvSpPr>
          <p:cNvPr id="24" name="Text Box 2"/>
          <p:cNvSpPr txBox="1">
            <a:spLocks noChangeArrowheads="1"/>
          </p:cNvSpPr>
          <p:nvPr/>
        </p:nvSpPr>
        <p:spPr bwMode="auto">
          <a:xfrm>
            <a:off x="2361565" y="846455"/>
            <a:ext cx="3977005" cy="1197610"/>
          </a:xfrm>
          <a:prstGeom prst="rect">
            <a:avLst/>
          </a:prstGeom>
          <a:noFill/>
          <a:ln w="9525">
            <a:noFill/>
            <a:miter lim="800000"/>
          </a:ln>
        </p:spPr>
        <p:txBody>
          <a:bodyPr wrap="square" lIns="91396" tIns="45697" rIns="91396" bIns="45697">
            <a:spAutoFit/>
          </a:bodyPr>
          <a:lstStyle/>
          <a:p>
            <a:pPr lvl="0" algn="ctr">
              <a:defRPr/>
            </a:pPr>
            <a:r>
              <a:rPr lang="zh-CN" altLang="en-US" sz="3600" b="1" kern="0" dirty="0" smtClean="0">
                <a:solidFill>
                  <a:schemeClr val="bg1"/>
                </a:solidFill>
                <a:latin typeface="微软雅黑" panose="020B0503020204020204" pitchFamily="34" charset="-122"/>
                <a:ea typeface="微软雅黑" panose="020B0503020204020204" pitchFamily="34" charset="-122"/>
              </a:rPr>
              <a:t>把握主题主线</a:t>
            </a:r>
            <a:endParaRPr lang="zh-CN" altLang="en-US" sz="3600" b="1" kern="0" dirty="0" smtClean="0">
              <a:solidFill>
                <a:schemeClr val="bg1"/>
              </a:solidFill>
              <a:latin typeface="微软雅黑" panose="020B0503020204020204" pitchFamily="34" charset="-122"/>
              <a:ea typeface="微软雅黑" panose="020B0503020204020204" pitchFamily="34" charset="-122"/>
            </a:endParaRPr>
          </a:p>
          <a:p>
            <a:pPr lvl="0" algn="ctr">
              <a:defRPr/>
            </a:pPr>
            <a:r>
              <a:rPr lang="zh-CN" altLang="en-US" sz="3600" b="1" kern="0" dirty="0" smtClean="0">
                <a:solidFill>
                  <a:schemeClr val="bg1"/>
                </a:solidFill>
                <a:latin typeface="微软雅黑" panose="020B0503020204020204" pitchFamily="34" charset="-122"/>
                <a:ea typeface="微软雅黑" panose="020B0503020204020204" pitchFamily="34" charset="-122"/>
              </a:rPr>
              <a:t>合理逻辑建构</a:t>
            </a:r>
            <a:endParaRPr lang="zh-CN" altLang="en-US" sz="3600" b="1" kern="0" dirty="0" smtClean="0">
              <a:solidFill>
                <a:schemeClr val="bg1"/>
              </a:solidFill>
              <a:latin typeface="微软雅黑" panose="020B0503020204020204" pitchFamily="34" charset="-122"/>
              <a:ea typeface="微软雅黑" panose="020B0503020204020204" pitchFamily="34" charset="-122"/>
            </a:endParaRPr>
          </a:p>
        </p:txBody>
      </p:sp>
      <p:sp>
        <p:nvSpPr>
          <p:cNvPr id="6" name="TextBox 5"/>
          <p:cNvSpPr txBox="1"/>
          <p:nvPr/>
        </p:nvSpPr>
        <p:spPr>
          <a:xfrm>
            <a:off x="511478" y="766452"/>
            <a:ext cx="1338580" cy="1440815"/>
          </a:xfrm>
          <a:prstGeom prst="rect">
            <a:avLst/>
          </a:prstGeom>
          <a:noFill/>
        </p:spPr>
        <p:txBody>
          <a:bodyPr wrap="none" lIns="91396" tIns="45697" rIns="91396" bIns="45697" rtlCol="0">
            <a:spAutoFit/>
          </a:bodyPr>
          <a:lstStyle/>
          <a:p>
            <a:pPr algn="ctr"/>
            <a:r>
              <a:rPr lang="en-US" altLang="zh-CN" sz="8775" dirty="0">
                <a:solidFill>
                  <a:schemeClr val="bg1"/>
                </a:solidFill>
                <a:latin typeface="Impact" panose="020B0806030902050204" pitchFamily="34" charset="0"/>
                <a:ea typeface="微软雅黑" panose="020B0503020204020204" pitchFamily="34" charset="-122"/>
              </a:rPr>
              <a:t>02</a:t>
            </a:r>
            <a:endParaRPr lang="zh-CN" altLang="en-US" sz="8775" dirty="0">
              <a:solidFill>
                <a:schemeClr val="bg1"/>
              </a:solidFill>
              <a:latin typeface="Impact" panose="020B0806030902050204" pitchFamily="34" charset="0"/>
              <a:ea typeface="微软雅黑" panose="020B0503020204020204" pitchFamily="34"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3937" y="714950"/>
            <a:ext cx="2358719" cy="1549244"/>
          </a:xfrm>
          <a:prstGeom prst="rect">
            <a:avLst/>
          </a:prstGeom>
        </p:spPr>
      </p:pic>
      <p:grpSp>
        <p:nvGrpSpPr>
          <p:cNvPr id="96" name="组合 95"/>
          <p:cNvGrpSpPr/>
          <p:nvPr/>
        </p:nvGrpSpPr>
        <p:grpSpPr>
          <a:xfrm>
            <a:off x="2949575" y="2896870"/>
            <a:ext cx="3052445" cy="1797050"/>
            <a:chOff x="1527915" y="1880463"/>
            <a:chExt cx="6039352" cy="3534691"/>
          </a:xfrm>
        </p:grpSpPr>
        <p:sp>
          <p:nvSpPr>
            <p:cNvPr id="97" name="椭圆 10"/>
            <p:cNvSpPr>
              <a:spLocks noChangeArrowheads="1"/>
            </p:cNvSpPr>
            <p:nvPr/>
          </p:nvSpPr>
          <p:spPr bwMode="auto">
            <a:xfrm>
              <a:off x="1940215" y="2324668"/>
              <a:ext cx="5222981" cy="2152334"/>
            </a:xfrm>
            <a:prstGeom prst="ellipse">
              <a:avLst/>
            </a:prstGeom>
            <a:gradFill rotWithShape="1">
              <a:gsLst>
                <a:gs pos="0">
                  <a:sysClr val="windowText" lastClr="000000">
                    <a:lumMod val="93000"/>
                    <a:lumOff val="7000"/>
                  </a:sysClr>
                </a:gs>
                <a:gs pos="100000">
                  <a:srgbClr val="FFFFFF">
                    <a:alpha val="0"/>
                  </a:srgbClr>
                </a:gs>
              </a:gsLst>
              <a:path path="shape">
                <a:fillToRect l="50000" t="50000" r="50000" b="50000"/>
              </a:path>
            </a:gradFill>
            <a:ln>
              <a:noFill/>
            </a:ln>
            <a:effectLst>
              <a:glow rad="127000">
                <a:srgbClr val="F79524">
                  <a:alpha val="0"/>
                </a:srgbClr>
              </a:glow>
              <a:outerShdw dist="107763" dir="2700000" algn="ctr" rotWithShape="0">
                <a:srgbClr val="535455"/>
              </a:outerShdw>
              <a:softEdge rad="368300"/>
            </a:effectLst>
          </p:spPr>
          <p:txBody>
            <a:bodyPr wrap="none" lIns="92075" tIns="46038" rIns="92075" bIns="46038" anchor="ctr"/>
            <a:lstStyle/>
            <a:p>
              <a:pPr algn="ctr">
                <a:defRPr/>
              </a:pPr>
              <a:endParaRPr lang="zh-CN" altLang="zh-CN" kern="0">
                <a:solidFill>
                  <a:sysClr val="windowText" lastClr="000000"/>
                </a:solidFill>
                <a:latin typeface="Arial" panose="020B0604020202020204" pitchFamily="34" charset="0"/>
              </a:endParaRPr>
            </a:p>
          </p:txBody>
        </p:sp>
        <p:grpSp>
          <p:nvGrpSpPr>
            <p:cNvPr id="98" name="组合 65"/>
            <p:cNvGrpSpPr/>
            <p:nvPr/>
          </p:nvGrpSpPr>
          <p:grpSpPr>
            <a:xfrm>
              <a:off x="4055102" y="1880463"/>
              <a:ext cx="1102286" cy="1105075"/>
              <a:chOff x="4066391" y="1925619"/>
              <a:chExt cx="1102286" cy="1105075"/>
            </a:xfrm>
          </p:grpSpPr>
          <p:sp>
            <p:nvSpPr>
              <p:cNvPr id="99" name="任意多边形 98"/>
              <p:cNvSpPr/>
              <p:nvPr/>
            </p:nvSpPr>
            <p:spPr>
              <a:xfrm>
                <a:off x="4071397" y="2247604"/>
                <a:ext cx="1097280" cy="279699"/>
              </a:xfrm>
              <a:custGeom>
                <a:avLst/>
                <a:gdLst>
                  <a:gd name="connsiteX0" fmla="*/ 0 w 1097280"/>
                  <a:gd name="connsiteY0" fmla="*/ 10758 h 279699"/>
                  <a:gd name="connsiteX1" fmla="*/ 0 w 1097280"/>
                  <a:gd name="connsiteY1" fmla="*/ 279699 h 279699"/>
                  <a:gd name="connsiteX2" fmla="*/ 1097280 w 1097280"/>
                  <a:gd name="connsiteY2" fmla="*/ 279699 h 279699"/>
                  <a:gd name="connsiteX3" fmla="*/ 1097280 w 1097280"/>
                  <a:gd name="connsiteY3" fmla="*/ 0 h 279699"/>
                  <a:gd name="connsiteX4" fmla="*/ 0 w 1097280"/>
                  <a:gd name="connsiteY4" fmla="*/ 10758 h 279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 h="279699">
                    <a:moveTo>
                      <a:pt x="0" y="10758"/>
                    </a:moveTo>
                    <a:lnTo>
                      <a:pt x="0" y="279699"/>
                    </a:lnTo>
                    <a:lnTo>
                      <a:pt x="1097280" y="279699"/>
                    </a:lnTo>
                    <a:lnTo>
                      <a:pt x="1097280" y="0"/>
                    </a:lnTo>
                    <a:lnTo>
                      <a:pt x="0" y="10758"/>
                    </a:lnTo>
                    <a:close/>
                  </a:path>
                </a:pathLst>
              </a:custGeom>
              <a:solidFill>
                <a:sysClr val="window" lastClr="FFFFFF">
                  <a:lumMod val="85000"/>
                </a:sysClr>
              </a:solidFill>
              <a:ln w="3175" cap="flat" cmpd="sng" algn="ctr">
                <a:solidFill>
                  <a:sysClr val="window" lastClr="FFFFFF"/>
                </a:solidFill>
                <a:prstDash val="solid"/>
              </a:ln>
              <a:effectLst/>
            </p:spPr>
            <p:txBody>
              <a:bodyPr rtlCol="0" anchor="ctr"/>
              <a:lstStyle/>
              <a:p>
                <a:pPr algn="ctr">
                  <a:defRPr/>
                </a:pPr>
                <a:endParaRPr lang="zh-CN" altLang="en-US" kern="0">
                  <a:solidFill>
                    <a:prstClr val="white"/>
                  </a:solidFill>
                  <a:latin typeface="Calibri" panose="020F0502020204030204"/>
                  <a:ea typeface="宋体" panose="02010600030101010101" pitchFamily="2" charset="-122"/>
                </a:endParaRPr>
              </a:p>
            </p:txBody>
          </p:sp>
          <p:sp>
            <p:nvSpPr>
              <p:cNvPr id="100" name="任意多边形 99"/>
              <p:cNvSpPr/>
              <p:nvPr/>
            </p:nvSpPr>
            <p:spPr>
              <a:xfrm>
                <a:off x="4066391" y="1925619"/>
                <a:ext cx="1097280" cy="839096"/>
              </a:xfrm>
              <a:custGeom>
                <a:avLst/>
                <a:gdLst>
                  <a:gd name="connsiteX0" fmla="*/ 559397 w 1097280"/>
                  <a:gd name="connsiteY0" fmla="*/ 0 h 839096"/>
                  <a:gd name="connsiteX1" fmla="*/ 0 w 1097280"/>
                  <a:gd name="connsiteY1" fmla="*/ 333487 h 839096"/>
                  <a:gd name="connsiteX2" fmla="*/ 258183 w 1097280"/>
                  <a:gd name="connsiteY2" fmla="*/ 344245 h 839096"/>
                  <a:gd name="connsiteX3" fmla="*/ 215153 w 1097280"/>
                  <a:gd name="connsiteY3" fmla="*/ 828339 h 839096"/>
                  <a:gd name="connsiteX4" fmla="*/ 871369 w 1097280"/>
                  <a:gd name="connsiteY4" fmla="*/ 839096 h 839096"/>
                  <a:gd name="connsiteX5" fmla="*/ 839096 w 1097280"/>
                  <a:gd name="connsiteY5" fmla="*/ 322729 h 839096"/>
                  <a:gd name="connsiteX6" fmla="*/ 1097280 w 1097280"/>
                  <a:gd name="connsiteY6" fmla="*/ 322729 h 839096"/>
                  <a:gd name="connsiteX7" fmla="*/ 559397 w 1097280"/>
                  <a:gd name="connsiteY7" fmla="*/ 0 h 83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7280" h="839096">
                    <a:moveTo>
                      <a:pt x="559397" y="0"/>
                    </a:moveTo>
                    <a:lnTo>
                      <a:pt x="0" y="333487"/>
                    </a:lnTo>
                    <a:lnTo>
                      <a:pt x="258183" y="344245"/>
                    </a:lnTo>
                    <a:lnTo>
                      <a:pt x="215153" y="828339"/>
                    </a:lnTo>
                    <a:lnTo>
                      <a:pt x="871369" y="839096"/>
                    </a:lnTo>
                    <a:lnTo>
                      <a:pt x="839096" y="322729"/>
                    </a:lnTo>
                    <a:lnTo>
                      <a:pt x="1097280" y="322729"/>
                    </a:lnTo>
                    <a:lnTo>
                      <a:pt x="559397" y="0"/>
                    </a:lnTo>
                    <a:close/>
                  </a:path>
                </a:pathLst>
              </a:custGeom>
              <a:gradFill flip="none" rotWithShape="1">
                <a:gsLst>
                  <a:gs pos="0">
                    <a:sysClr val="window" lastClr="FFFFFF">
                      <a:lumMod val="65000"/>
                    </a:sysClr>
                  </a:gs>
                  <a:gs pos="100000">
                    <a:sysClr val="window" lastClr="FFFFFF">
                      <a:lumMod val="95000"/>
                    </a:sysClr>
                  </a:gs>
                  <a:gs pos="55000">
                    <a:sysClr val="window" lastClr="FFFFFF">
                      <a:lumMod val="85000"/>
                    </a:sysClr>
                  </a:gs>
                </a:gsLst>
                <a:lin ang="5400000" scaled="1"/>
                <a:tileRect/>
              </a:gradFill>
              <a:ln w="3175" cap="flat" cmpd="sng" algn="ctr">
                <a:solidFill>
                  <a:sysClr val="window" lastClr="FFFFFF"/>
                </a:solidFill>
                <a:prstDash val="solid"/>
              </a:ln>
              <a:effectLst/>
              <a:sp3d prstMaterial="matte"/>
            </p:spPr>
            <p:txBody>
              <a:bodyPr rtlCol="0" anchor="ctr"/>
              <a:lstStyle/>
              <a:p>
                <a:pPr algn="ctr">
                  <a:defRPr/>
                </a:pPr>
                <a:endParaRPr lang="zh-CN" altLang="en-US" kern="0">
                  <a:solidFill>
                    <a:prstClr val="white"/>
                  </a:solidFill>
                  <a:latin typeface="Calibri" panose="020F0502020204030204"/>
                  <a:ea typeface="宋体" panose="02010600030101010101" pitchFamily="2" charset="-122"/>
                </a:endParaRPr>
              </a:p>
            </p:txBody>
          </p:sp>
          <p:sp>
            <p:nvSpPr>
              <p:cNvPr id="101" name="矩形 100"/>
              <p:cNvSpPr/>
              <p:nvPr/>
            </p:nvSpPr>
            <p:spPr>
              <a:xfrm>
                <a:off x="4272992" y="2755326"/>
                <a:ext cx="661499" cy="275368"/>
              </a:xfrm>
              <a:prstGeom prst="rect">
                <a:avLst/>
              </a:prstGeom>
              <a:solidFill>
                <a:sysClr val="window" lastClr="FFFFFF">
                  <a:lumMod val="50000"/>
                </a:sysClr>
              </a:solidFill>
              <a:ln w="3175" cap="flat" cmpd="sng" algn="ctr">
                <a:solidFill>
                  <a:sysClr val="window" lastClr="FFFFFF"/>
                </a:solidFill>
                <a:prstDash val="solid"/>
              </a:ln>
              <a:effectLst/>
            </p:spPr>
            <p:txBody>
              <a:bodyPr rtlCol="0" anchor="ctr"/>
              <a:lstStyle/>
              <a:p>
                <a:pPr algn="ctr">
                  <a:defRPr/>
                </a:pPr>
                <a:endParaRPr lang="zh-CN" altLang="en-US" kern="0">
                  <a:solidFill>
                    <a:prstClr val="white"/>
                  </a:solidFill>
                  <a:latin typeface="Calibri" panose="020F0502020204030204"/>
                  <a:ea typeface="宋体" panose="02010600030101010101" pitchFamily="2" charset="-122"/>
                </a:endParaRPr>
              </a:p>
            </p:txBody>
          </p:sp>
        </p:grpSp>
        <p:grpSp>
          <p:nvGrpSpPr>
            <p:cNvPr id="102" name="组合 66"/>
            <p:cNvGrpSpPr/>
            <p:nvPr/>
          </p:nvGrpSpPr>
          <p:grpSpPr>
            <a:xfrm flipH="1">
              <a:off x="4957192" y="2437761"/>
              <a:ext cx="2307842" cy="923013"/>
              <a:chOff x="1947553" y="2434442"/>
              <a:chExt cx="2300504" cy="923012"/>
            </a:xfrm>
          </p:grpSpPr>
          <p:sp>
            <p:nvSpPr>
              <p:cNvPr id="103" name="任意多边形 102"/>
              <p:cNvSpPr/>
              <p:nvPr/>
            </p:nvSpPr>
            <p:spPr>
              <a:xfrm>
                <a:off x="2477955" y="2436073"/>
                <a:ext cx="739896" cy="921381"/>
              </a:xfrm>
              <a:custGeom>
                <a:avLst/>
                <a:gdLst>
                  <a:gd name="connsiteX0" fmla="*/ 0 w 739896"/>
                  <a:gd name="connsiteY0" fmla="*/ 600294 h 921381"/>
                  <a:gd name="connsiteX1" fmla="*/ 41880 w 739896"/>
                  <a:gd name="connsiteY1" fmla="*/ 921381 h 921381"/>
                  <a:gd name="connsiteX2" fmla="*/ 739896 w 739896"/>
                  <a:gd name="connsiteY2" fmla="*/ 293167 h 921381"/>
                  <a:gd name="connsiteX3" fmla="*/ 704995 w 739896"/>
                  <a:gd name="connsiteY3" fmla="*/ 0 h 921381"/>
                  <a:gd name="connsiteX4" fmla="*/ 0 w 739896"/>
                  <a:gd name="connsiteY4" fmla="*/ 600294 h 921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896" h="921381">
                    <a:moveTo>
                      <a:pt x="0" y="600294"/>
                    </a:moveTo>
                    <a:lnTo>
                      <a:pt x="41880" y="921381"/>
                    </a:lnTo>
                    <a:lnTo>
                      <a:pt x="739896" y="293167"/>
                    </a:lnTo>
                    <a:lnTo>
                      <a:pt x="704995" y="0"/>
                    </a:lnTo>
                    <a:lnTo>
                      <a:pt x="0" y="600294"/>
                    </a:lnTo>
                    <a:close/>
                  </a:path>
                </a:pathLst>
              </a:custGeom>
              <a:solidFill>
                <a:srgbClr val="119707"/>
              </a:solidFill>
              <a:ln w="3175" cap="flat" cmpd="sng" algn="ctr">
                <a:solidFill>
                  <a:sysClr val="window" lastClr="FFFFFF"/>
                </a:solidFill>
                <a:prstDash val="solid"/>
              </a:ln>
              <a:effectLst/>
            </p:spPr>
            <p:txBody>
              <a:bodyPr anchor="ctr"/>
              <a:lstStyle/>
              <a:p>
                <a:pPr algn="ctr">
                  <a:defRPr/>
                </a:pPr>
                <a:endParaRPr lang="zh-CN" altLang="en-US" kern="0">
                  <a:solidFill>
                    <a:prstClr val="white"/>
                  </a:solidFill>
                  <a:latin typeface="Calibri" panose="020F0502020204030204"/>
                  <a:ea typeface="宋体" panose="02010600030101010101" pitchFamily="2" charset="-122"/>
                </a:endParaRPr>
              </a:p>
            </p:txBody>
          </p:sp>
          <p:sp>
            <p:nvSpPr>
              <p:cNvPr id="104" name="任意多边形 103"/>
              <p:cNvSpPr/>
              <p:nvPr/>
            </p:nvSpPr>
            <p:spPr>
              <a:xfrm>
                <a:off x="1947553" y="2541319"/>
                <a:ext cx="570016" cy="807523"/>
              </a:xfrm>
              <a:custGeom>
                <a:avLst/>
                <a:gdLst>
                  <a:gd name="connsiteX0" fmla="*/ 0 w 570016"/>
                  <a:gd name="connsiteY0" fmla="*/ 0 h 807523"/>
                  <a:gd name="connsiteX1" fmla="*/ 47502 w 570016"/>
                  <a:gd name="connsiteY1" fmla="*/ 308759 h 807523"/>
                  <a:gd name="connsiteX2" fmla="*/ 570016 w 570016"/>
                  <a:gd name="connsiteY2" fmla="*/ 807523 h 807523"/>
                  <a:gd name="connsiteX3" fmla="*/ 534390 w 570016"/>
                  <a:gd name="connsiteY3" fmla="*/ 510639 h 807523"/>
                  <a:gd name="connsiteX4" fmla="*/ 0 w 570016"/>
                  <a:gd name="connsiteY4" fmla="*/ 0 h 807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016" h="807523">
                    <a:moveTo>
                      <a:pt x="0" y="0"/>
                    </a:moveTo>
                    <a:lnTo>
                      <a:pt x="47502" y="308759"/>
                    </a:lnTo>
                    <a:lnTo>
                      <a:pt x="570016" y="807523"/>
                    </a:lnTo>
                    <a:lnTo>
                      <a:pt x="534390" y="510639"/>
                    </a:lnTo>
                    <a:lnTo>
                      <a:pt x="0" y="0"/>
                    </a:lnTo>
                    <a:close/>
                  </a:path>
                </a:pathLst>
              </a:custGeom>
              <a:gradFill flip="none" rotWithShape="1">
                <a:gsLst>
                  <a:gs pos="18000">
                    <a:srgbClr val="119707"/>
                  </a:gs>
                  <a:gs pos="67000">
                    <a:srgbClr val="8AD53F"/>
                  </a:gs>
                  <a:gs pos="100000">
                    <a:srgbClr val="BCEB6F"/>
                  </a:gs>
                </a:gsLst>
                <a:lin ang="0" scaled="1"/>
                <a:tileRect/>
              </a:gradFill>
              <a:ln w="3175" cap="flat" cmpd="sng" algn="ctr">
                <a:solidFill>
                  <a:sysClr val="window" lastClr="FFFFFF"/>
                </a:solidFill>
                <a:prstDash val="solid"/>
              </a:ln>
              <a:effectLst/>
            </p:spPr>
            <p:txBody>
              <a:bodyPr anchor="ctr"/>
              <a:lstStyle/>
              <a:p>
                <a:pPr algn="ctr">
                  <a:defRPr/>
                </a:pPr>
                <a:endParaRPr lang="zh-CN" altLang="en-US" kern="0">
                  <a:solidFill>
                    <a:prstClr val="white"/>
                  </a:solidFill>
                  <a:latin typeface="Calibri" panose="020F0502020204030204"/>
                  <a:ea typeface="宋体" panose="02010600030101010101" pitchFamily="2" charset="-122"/>
                </a:endParaRPr>
              </a:p>
            </p:txBody>
          </p:sp>
          <p:sp>
            <p:nvSpPr>
              <p:cNvPr id="105" name="任意多边形 104"/>
              <p:cNvSpPr/>
              <p:nvPr/>
            </p:nvSpPr>
            <p:spPr>
              <a:xfrm>
                <a:off x="1947553" y="2434442"/>
                <a:ext cx="2280063" cy="605641"/>
              </a:xfrm>
              <a:custGeom>
                <a:avLst/>
                <a:gdLst>
                  <a:gd name="connsiteX0" fmla="*/ 1995055 w 2280063"/>
                  <a:gd name="connsiteY0" fmla="*/ 605641 h 605641"/>
                  <a:gd name="connsiteX1" fmla="*/ 760021 w 2280063"/>
                  <a:gd name="connsiteY1" fmla="*/ 403761 h 605641"/>
                  <a:gd name="connsiteX2" fmla="*/ 534390 w 2280063"/>
                  <a:gd name="connsiteY2" fmla="*/ 605641 h 605641"/>
                  <a:gd name="connsiteX3" fmla="*/ 0 w 2280063"/>
                  <a:gd name="connsiteY3" fmla="*/ 106877 h 605641"/>
                  <a:gd name="connsiteX4" fmla="*/ 1246909 w 2280063"/>
                  <a:gd name="connsiteY4" fmla="*/ 0 h 605641"/>
                  <a:gd name="connsiteX5" fmla="*/ 1092530 w 2280063"/>
                  <a:gd name="connsiteY5" fmla="*/ 118753 h 605641"/>
                  <a:gd name="connsiteX6" fmla="*/ 2280063 w 2280063"/>
                  <a:gd name="connsiteY6" fmla="*/ 308758 h 605641"/>
                  <a:gd name="connsiteX7" fmla="*/ 1995055 w 2280063"/>
                  <a:gd name="connsiteY7" fmla="*/ 605641 h 60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063" h="605641">
                    <a:moveTo>
                      <a:pt x="1995055" y="605641"/>
                    </a:moveTo>
                    <a:lnTo>
                      <a:pt x="760021" y="403761"/>
                    </a:lnTo>
                    <a:lnTo>
                      <a:pt x="534390" y="605641"/>
                    </a:lnTo>
                    <a:lnTo>
                      <a:pt x="0" y="106877"/>
                    </a:lnTo>
                    <a:lnTo>
                      <a:pt x="1246909" y="0"/>
                    </a:lnTo>
                    <a:lnTo>
                      <a:pt x="1092530" y="118753"/>
                    </a:lnTo>
                    <a:lnTo>
                      <a:pt x="2280063" y="308758"/>
                    </a:lnTo>
                    <a:lnTo>
                      <a:pt x="1995055" y="605641"/>
                    </a:lnTo>
                    <a:close/>
                  </a:path>
                </a:pathLst>
              </a:custGeom>
              <a:gradFill flip="none" rotWithShape="1">
                <a:gsLst>
                  <a:gs pos="18000">
                    <a:srgbClr val="119707"/>
                  </a:gs>
                  <a:gs pos="67000">
                    <a:srgbClr val="8AD53F"/>
                  </a:gs>
                  <a:gs pos="100000">
                    <a:srgbClr val="BCEB6F"/>
                  </a:gs>
                </a:gsLst>
                <a:lin ang="0" scaled="1"/>
                <a:tileRect/>
              </a:gradFill>
              <a:ln w="3175" cap="flat" cmpd="sng" algn="ctr">
                <a:solidFill>
                  <a:sysClr val="window" lastClr="FFFFFF"/>
                </a:solidFill>
                <a:prstDash val="solid"/>
              </a:ln>
              <a:effectLst/>
            </p:spPr>
            <p:txBody>
              <a:bodyPr anchor="ctr"/>
              <a:lstStyle/>
              <a:p>
                <a:pPr algn="ctr">
                  <a:defRPr/>
                </a:pPr>
                <a:endParaRPr lang="zh-CN" altLang="en-US" kern="0">
                  <a:solidFill>
                    <a:prstClr val="white"/>
                  </a:solidFill>
                  <a:latin typeface="Calibri" panose="020F0502020204030204"/>
                  <a:ea typeface="宋体" panose="02010600030101010101" pitchFamily="2" charset="-122"/>
                </a:endParaRPr>
              </a:p>
            </p:txBody>
          </p:sp>
          <p:sp>
            <p:nvSpPr>
              <p:cNvPr id="106" name="任意多边形 105"/>
              <p:cNvSpPr/>
              <p:nvPr/>
            </p:nvSpPr>
            <p:spPr>
              <a:xfrm>
                <a:off x="2708298" y="2833429"/>
                <a:ext cx="1270389" cy="495590"/>
              </a:xfrm>
              <a:custGeom>
                <a:avLst/>
                <a:gdLst>
                  <a:gd name="connsiteX0" fmla="*/ 0 w 1270388"/>
                  <a:gd name="connsiteY0" fmla="*/ 0 h 495591"/>
                  <a:gd name="connsiteX1" fmla="*/ 27921 w 1270388"/>
                  <a:gd name="connsiteY1" fmla="*/ 314107 h 495591"/>
                  <a:gd name="connsiteX2" fmla="*/ 1270388 w 1270388"/>
                  <a:gd name="connsiteY2" fmla="*/ 495591 h 495591"/>
                  <a:gd name="connsiteX3" fmla="*/ 1242467 w 1270388"/>
                  <a:gd name="connsiteY3" fmla="*/ 202425 h 495591"/>
                  <a:gd name="connsiteX4" fmla="*/ 0 w 1270388"/>
                  <a:gd name="connsiteY4" fmla="*/ 0 h 495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388" h="495591">
                    <a:moveTo>
                      <a:pt x="0" y="0"/>
                    </a:moveTo>
                    <a:lnTo>
                      <a:pt x="27921" y="314107"/>
                    </a:lnTo>
                    <a:lnTo>
                      <a:pt x="1270388" y="495591"/>
                    </a:lnTo>
                    <a:lnTo>
                      <a:pt x="1242467" y="202425"/>
                    </a:lnTo>
                    <a:lnTo>
                      <a:pt x="0" y="0"/>
                    </a:lnTo>
                    <a:close/>
                  </a:path>
                </a:pathLst>
              </a:custGeom>
              <a:gradFill flip="none" rotWithShape="1">
                <a:gsLst>
                  <a:gs pos="18000">
                    <a:srgbClr val="119707"/>
                  </a:gs>
                  <a:gs pos="67000">
                    <a:srgbClr val="8AD53F"/>
                  </a:gs>
                  <a:gs pos="100000">
                    <a:srgbClr val="BCEB6F"/>
                  </a:gs>
                </a:gsLst>
                <a:lin ang="10800000" scaled="1"/>
                <a:tileRect/>
              </a:gradFill>
              <a:ln w="3175" cap="flat" cmpd="sng" algn="ctr">
                <a:solidFill>
                  <a:sysClr val="window" lastClr="FFFFFF"/>
                </a:solidFill>
                <a:prstDash val="solid"/>
              </a:ln>
              <a:effectLst/>
            </p:spPr>
            <p:txBody>
              <a:bodyPr anchor="ctr"/>
              <a:lstStyle/>
              <a:p>
                <a:pPr algn="ctr">
                  <a:defRPr/>
                </a:pPr>
                <a:endParaRPr lang="zh-CN" altLang="en-US" kern="0">
                  <a:solidFill>
                    <a:prstClr val="white"/>
                  </a:solidFill>
                  <a:latin typeface="Calibri" panose="020F0502020204030204"/>
                  <a:ea typeface="宋体" panose="02010600030101010101" pitchFamily="2" charset="-122"/>
                </a:endParaRPr>
              </a:p>
            </p:txBody>
          </p:sp>
          <p:sp>
            <p:nvSpPr>
              <p:cNvPr id="107" name="任意多边形 106"/>
              <p:cNvSpPr/>
              <p:nvPr/>
            </p:nvSpPr>
            <p:spPr>
              <a:xfrm>
                <a:off x="3933950" y="2737263"/>
                <a:ext cx="314107" cy="613212"/>
              </a:xfrm>
              <a:custGeom>
                <a:avLst/>
                <a:gdLst>
                  <a:gd name="connsiteX0" fmla="*/ 0 w 314107"/>
                  <a:gd name="connsiteY0" fmla="*/ 286187 h 579353"/>
                  <a:gd name="connsiteX1" fmla="*/ 34901 w 314107"/>
                  <a:gd name="connsiteY1" fmla="*/ 579353 h 579353"/>
                  <a:gd name="connsiteX2" fmla="*/ 314107 w 314107"/>
                  <a:gd name="connsiteY2" fmla="*/ 286187 h 579353"/>
                  <a:gd name="connsiteX3" fmla="*/ 293167 w 314107"/>
                  <a:gd name="connsiteY3" fmla="*/ 0 h 579353"/>
                  <a:gd name="connsiteX4" fmla="*/ 0 w 314107"/>
                  <a:gd name="connsiteY4" fmla="*/ 286187 h 579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107" h="579353">
                    <a:moveTo>
                      <a:pt x="0" y="286187"/>
                    </a:moveTo>
                    <a:lnTo>
                      <a:pt x="34901" y="579353"/>
                    </a:lnTo>
                    <a:lnTo>
                      <a:pt x="314107" y="286187"/>
                    </a:lnTo>
                    <a:lnTo>
                      <a:pt x="293167" y="0"/>
                    </a:lnTo>
                    <a:lnTo>
                      <a:pt x="0" y="286187"/>
                    </a:lnTo>
                    <a:close/>
                  </a:path>
                </a:pathLst>
              </a:custGeom>
              <a:solidFill>
                <a:srgbClr val="BE1247"/>
              </a:solidFill>
              <a:ln w="3175" cap="flat" cmpd="sng" algn="ctr">
                <a:solidFill>
                  <a:sysClr val="window" lastClr="FFFFFF"/>
                </a:solidFill>
                <a:prstDash val="solid"/>
              </a:ln>
              <a:effectLst/>
            </p:spPr>
            <p:txBody>
              <a:bodyPr rtlCol="0" anchor="ctr"/>
              <a:lstStyle/>
              <a:p>
                <a:pPr algn="ctr">
                  <a:defRPr/>
                </a:pPr>
                <a:endParaRPr lang="zh-CN" altLang="en-US" kern="0">
                  <a:solidFill>
                    <a:prstClr val="white"/>
                  </a:solidFill>
                  <a:latin typeface="Calibri" panose="020F0502020204030204"/>
                  <a:ea typeface="宋体" panose="02010600030101010101" pitchFamily="2" charset="-122"/>
                </a:endParaRPr>
              </a:p>
            </p:txBody>
          </p:sp>
        </p:grpSp>
        <p:grpSp>
          <p:nvGrpSpPr>
            <p:cNvPr id="108" name="组合 67"/>
            <p:cNvGrpSpPr/>
            <p:nvPr/>
          </p:nvGrpSpPr>
          <p:grpSpPr>
            <a:xfrm>
              <a:off x="1936264" y="2434444"/>
              <a:ext cx="2300504" cy="923013"/>
              <a:chOff x="1947553" y="2434442"/>
              <a:chExt cx="2300504" cy="923012"/>
            </a:xfrm>
          </p:grpSpPr>
          <p:sp>
            <p:nvSpPr>
              <p:cNvPr id="109" name="任意多边形 108"/>
              <p:cNvSpPr/>
              <p:nvPr/>
            </p:nvSpPr>
            <p:spPr>
              <a:xfrm>
                <a:off x="2477955" y="2436073"/>
                <a:ext cx="739896" cy="921381"/>
              </a:xfrm>
              <a:custGeom>
                <a:avLst/>
                <a:gdLst>
                  <a:gd name="connsiteX0" fmla="*/ 0 w 739896"/>
                  <a:gd name="connsiteY0" fmla="*/ 600294 h 921381"/>
                  <a:gd name="connsiteX1" fmla="*/ 41880 w 739896"/>
                  <a:gd name="connsiteY1" fmla="*/ 921381 h 921381"/>
                  <a:gd name="connsiteX2" fmla="*/ 739896 w 739896"/>
                  <a:gd name="connsiteY2" fmla="*/ 293167 h 921381"/>
                  <a:gd name="connsiteX3" fmla="*/ 704995 w 739896"/>
                  <a:gd name="connsiteY3" fmla="*/ 0 h 921381"/>
                  <a:gd name="connsiteX4" fmla="*/ 0 w 739896"/>
                  <a:gd name="connsiteY4" fmla="*/ 600294 h 921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896" h="921381">
                    <a:moveTo>
                      <a:pt x="0" y="600294"/>
                    </a:moveTo>
                    <a:lnTo>
                      <a:pt x="41880" y="921381"/>
                    </a:lnTo>
                    <a:lnTo>
                      <a:pt x="739896" y="293167"/>
                    </a:lnTo>
                    <a:lnTo>
                      <a:pt x="704995" y="0"/>
                    </a:lnTo>
                    <a:lnTo>
                      <a:pt x="0" y="600294"/>
                    </a:lnTo>
                    <a:close/>
                  </a:path>
                </a:pathLst>
              </a:custGeom>
              <a:gradFill flip="none" rotWithShape="1">
                <a:gsLst>
                  <a:gs pos="17000">
                    <a:srgbClr val="00B0F0">
                      <a:shade val="30000"/>
                      <a:satMod val="115000"/>
                    </a:srgbClr>
                  </a:gs>
                  <a:gs pos="56000">
                    <a:srgbClr val="00B0F0">
                      <a:shade val="67500"/>
                      <a:satMod val="115000"/>
                    </a:srgbClr>
                  </a:gs>
                  <a:gs pos="100000">
                    <a:srgbClr val="00B0F0">
                      <a:shade val="100000"/>
                      <a:satMod val="115000"/>
                    </a:srgbClr>
                  </a:gs>
                </a:gsLst>
                <a:lin ang="0" scaled="1"/>
                <a:tileRect/>
              </a:gradFill>
              <a:ln w="3175" cap="flat" cmpd="sng" algn="ctr">
                <a:solidFill>
                  <a:sysClr val="window" lastClr="FFFFFF"/>
                </a:solidFill>
                <a:prstDash val="solid"/>
              </a:ln>
              <a:effectLst/>
            </p:spPr>
            <p:txBody>
              <a:bodyPr anchor="ctr"/>
              <a:lstStyle/>
              <a:p>
                <a:pPr algn="ctr">
                  <a:defRPr/>
                </a:pPr>
                <a:endParaRPr lang="zh-CN" altLang="en-US" kern="0">
                  <a:solidFill>
                    <a:prstClr val="white"/>
                  </a:solidFill>
                  <a:latin typeface="Calibri" panose="020F0502020204030204"/>
                  <a:ea typeface="宋体" panose="02010600030101010101" pitchFamily="2" charset="-122"/>
                </a:endParaRPr>
              </a:p>
            </p:txBody>
          </p:sp>
          <p:sp>
            <p:nvSpPr>
              <p:cNvPr id="110" name="任意多边形 109"/>
              <p:cNvSpPr/>
              <p:nvPr/>
            </p:nvSpPr>
            <p:spPr>
              <a:xfrm>
                <a:off x="1947553" y="2541319"/>
                <a:ext cx="570016" cy="807523"/>
              </a:xfrm>
              <a:custGeom>
                <a:avLst/>
                <a:gdLst>
                  <a:gd name="connsiteX0" fmla="*/ 0 w 570016"/>
                  <a:gd name="connsiteY0" fmla="*/ 0 h 807523"/>
                  <a:gd name="connsiteX1" fmla="*/ 47502 w 570016"/>
                  <a:gd name="connsiteY1" fmla="*/ 308759 h 807523"/>
                  <a:gd name="connsiteX2" fmla="*/ 570016 w 570016"/>
                  <a:gd name="connsiteY2" fmla="*/ 807523 h 807523"/>
                  <a:gd name="connsiteX3" fmla="*/ 534390 w 570016"/>
                  <a:gd name="connsiteY3" fmla="*/ 510639 h 807523"/>
                  <a:gd name="connsiteX4" fmla="*/ 0 w 570016"/>
                  <a:gd name="connsiteY4" fmla="*/ 0 h 807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016" h="807523">
                    <a:moveTo>
                      <a:pt x="0" y="0"/>
                    </a:moveTo>
                    <a:lnTo>
                      <a:pt x="47502" y="308759"/>
                    </a:lnTo>
                    <a:lnTo>
                      <a:pt x="570016" y="807523"/>
                    </a:lnTo>
                    <a:lnTo>
                      <a:pt x="534390" y="510639"/>
                    </a:lnTo>
                    <a:lnTo>
                      <a:pt x="0" y="0"/>
                    </a:lnTo>
                    <a:close/>
                  </a:path>
                </a:pathLst>
              </a:custGeom>
              <a:gradFill flip="none" rotWithShape="1">
                <a:gsLst>
                  <a:gs pos="17000">
                    <a:srgbClr val="00B0F0">
                      <a:shade val="30000"/>
                      <a:satMod val="115000"/>
                    </a:srgbClr>
                  </a:gs>
                  <a:gs pos="56000">
                    <a:srgbClr val="00B0F0">
                      <a:shade val="67500"/>
                      <a:satMod val="115000"/>
                    </a:srgbClr>
                  </a:gs>
                  <a:gs pos="100000">
                    <a:srgbClr val="00B0F0">
                      <a:shade val="100000"/>
                      <a:satMod val="115000"/>
                    </a:srgbClr>
                  </a:gs>
                </a:gsLst>
                <a:lin ang="10800000" scaled="1"/>
                <a:tileRect/>
              </a:gradFill>
              <a:ln w="3175" cap="flat" cmpd="sng" algn="ctr">
                <a:solidFill>
                  <a:sysClr val="window" lastClr="FFFFFF"/>
                </a:solidFill>
                <a:prstDash val="solid"/>
              </a:ln>
              <a:effectLst/>
            </p:spPr>
            <p:txBody>
              <a:bodyPr anchor="ctr"/>
              <a:lstStyle/>
              <a:p>
                <a:pPr algn="ctr">
                  <a:defRPr/>
                </a:pPr>
                <a:endParaRPr lang="zh-CN" altLang="en-US" kern="0">
                  <a:solidFill>
                    <a:prstClr val="white"/>
                  </a:solidFill>
                  <a:latin typeface="Calibri" panose="020F0502020204030204"/>
                  <a:ea typeface="宋体" panose="02010600030101010101" pitchFamily="2" charset="-122"/>
                </a:endParaRPr>
              </a:p>
            </p:txBody>
          </p:sp>
          <p:sp>
            <p:nvSpPr>
              <p:cNvPr id="111" name="任意多边形 110"/>
              <p:cNvSpPr/>
              <p:nvPr/>
            </p:nvSpPr>
            <p:spPr>
              <a:xfrm>
                <a:off x="1947553" y="2434442"/>
                <a:ext cx="2280063" cy="605641"/>
              </a:xfrm>
              <a:custGeom>
                <a:avLst/>
                <a:gdLst>
                  <a:gd name="connsiteX0" fmla="*/ 1995055 w 2280063"/>
                  <a:gd name="connsiteY0" fmla="*/ 605641 h 605641"/>
                  <a:gd name="connsiteX1" fmla="*/ 760021 w 2280063"/>
                  <a:gd name="connsiteY1" fmla="*/ 403761 h 605641"/>
                  <a:gd name="connsiteX2" fmla="*/ 534390 w 2280063"/>
                  <a:gd name="connsiteY2" fmla="*/ 605641 h 605641"/>
                  <a:gd name="connsiteX3" fmla="*/ 0 w 2280063"/>
                  <a:gd name="connsiteY3" fmla="*/ 106877 h 605641"/>
                  <a:gd name="connsiteX4" fmla="*/ 1246909 w 2280063"/>
                  <a:gd name="connsiteY4" fmla="*/ 0 h 605641"/>
                  <a:gd name="connsiteX5" fmla="*/ 1092530 w 2280063"/>
                  <a:gd name="connsiteY5" fmla="*/ 118753 h 605641"/>
                  <a:gd name="connsiteX6" fmla="*/ 2280063 w 2280063"/>
                  <a:gd name="connsiteY6" fmla="*/ 308758 h 605641"/>
                  <a:gd name="connsiteX7" fmla="*/ 1995055 w 2280063"/>
                  <a:gd name="connsiteY7" fmla="*/ 605641 h 60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063" h="605641">
                    <a:moveTo>
                      <a:pt x="1995055" y="605641"/>
                    </a:moveTo>
                    <a:lnTo>
                      <a:pt x="760021" y="403761"/>
                    </a:lnTo>
                    <a:lnTo>
                      <a:pt x="534390" y="605641"/>
                    </a:lnTo>
                    <a:lnTo>
                      <a:pt x="0" y="106877"/>
                    </a:lnTo>
                    <a:lnTo>
                      <a:pt x="1246909" y="0"/>
                    </a:lnTo>
                    <a:lnTo>
                      <a:pt x="1092530" y="118753"/>
                    </a:lnTo>
                    <a:lnTo>
                      <a:pt x="2280063" y="308758"/>
                    </a:lnTo>
                    <a:lnTo>
                      <a:pt x="1995055" y="605641"/>
                    </a:lnTo>
                    <a:close/>
                  </a:path>
                </a:pathLst>
              </a:custGeom>
              <a:gradFill flip="none" rotWithShape="1">
                <a:gsLst>
                  <a:gs pos="17000">
                    <a:srgbClr val="00B0F0">
                      <a:shade val="30000"/>
                      <a:satMod val="115000"/>
                    </a:srgbClr>
                  </a:gs>
                  <a:gs pos="56000">
                    <a:srgbClr val="00B0F0">
                      <a:shade val="67500"/>
                      <a:satMod val="115000"/>
                    </a:srgbClr>
                  </a:gs>
                  <a:gs pos="100000">
                    <a:srgbClr val="00B0F0">
                      <a:shade val="100000"/>
                      <a:satMod val="115000"/>
                    </a:srgbClr>
                  </a:gs>
                </a:gsLst>
                <a:lin ang="0" scaled="1"/>
                <a:tileRect/>
              </a:gradFill>
              <a:ln w="3175" cap="flat" cmpd="sng" algn="ctr">
                <a:solidFill>
                  <a:sysClr val="window" lastClr="FFFFFF"/>
                </a:solidFill>
                <a:prstDash val="solid"/>
              </a:ln>
              <a:effectLst/>
            </p:spPr>
            <p:txBody>
              <a:bodyPr anchor="ctr"/>
              <a:lstStyle/>
              <a:p>
                <a:pPr algn="ctr">
                  <a:defRPr/>
                </a:pPr>
                <a:endParaRPr lang="zh-CN" altLang="en-US" kern="0">
                  <a:solidFill>
                    <a:prstClr val="white"/>
                  </a:solidFill>
                  <a:latin typeface="Calibri" panose="020F0502020204030204"/>
                  <a:ea typeface="宋体" panose="02010600030101010101" pitchFamily="2" charset="-122"/>
                </a:endParaRPr>
              </a:p>
            </p:txBody>
          </p:sp>
          <p:sp>
            <p:nvSpPr>
              <p:cNvPr id="112" name="任意多边形 111"/>
              <p:cNvSpPr/>
              <p:nvPr/>
            </p:nvSpPr>
            <p:spPr>
              <a:xfrm>
                <a:off x="2708299" y="2833429"/>
                <a:ext cx="1270388" cy="495590"/>
              </a:xfrm>
              <a:custGeom>
                <a:avLst/>
                <a:gdLst>
                  <a:gd name="connsiteX0" fmla="*/ 0 w 1270388"/>
                  <a:gd name="connsiteY0" fmla="*/ 0 h 495591"/>
                  <a:gd name="connsiteX1" fmla="*/ 27921 w 1270388"/>
                  <a:gd name="connsiteY1" fmla="*/ 314107 h 495591"/>
                  <a:gd name="connsiteX2" fmla="*/ 1270388 w 1270388"/>
                  <a:gd name="connsiteY2" fmla="*/ 495591 h 495591"/>
                  <a:gd name="connsiteX3" fmla="*/ 1242467 w 1270388"/>
                  <a:gd name="connsiteY3" fmla="*/ 202425 h 495591"/>
                  <a:gd name="connsiteX4" fmla="*/ 0 w 1270388"/>
                  <a:gd name="connsiteY4" fmla="*/ 0 h 495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388" h="495591">
                    <a:moveTo>
                      <a:pt x="0" y="0"/>
                    </a:moveTo>
                    <a:lnTo>
                      <a:pt x="27921" y="314107"/>
                    </a:lnTo>
                    <a:lnTo>
                      <a:pt x="1270388" y="495591"/>
                    </a:lnTo>
                    <a:lnTo>
                      <a:pt x="1242467" y="202425"/>
                    </a:lnTo>
                    <a:lnTo>
                      <a:pt x="0" y="0"/>
                    </a:lnTo>
                    <a:close/>
                  </a:path>
                </a:pathLst>
              </a:custGeom>
              <a:gradFill flip="none" rotWithShape="1">
                <a:gsLst>
                  <a:gs pos="17000">
                    <a:srgbClr val="00B0F0">
                      <a:shade val="30000"/>
                      <a:satMod val="115000"/>
                    </a:srgbClr>
                  </a:gs>
                  <a:gs pos="56000">
                    <a:srgbClr val="00B0F0">
                      <a:shade val="67500"/>
                      <a:satMod val="115000"/>
                    </a:srgbClr>
                  </a:gs>
                  <a:gs pos="100000">
                    <a:srgbClr val="00B0F0">
                      <a:shade val="100000"/>
                      <a:satMod val="115000"/>
                    </a:srgbClr>
                  </a:gs>
                </a:gsLst>
                <a:lin ang="10800000" scaled="1"/>
                <a:tileRect/>
              </a:gradFill>
              <a:ln w="3175" cap="flat" cmpd="sng" algn="ctr">
                <a:solidFill>
                  <a:sysClr val="window" lastClr="FFFFFF"/>
                </a:solidFill>
                <a:prstDash val="solid"/>
              </a:ln>
              <a:effectLst/>
            </p:spPr>
            <p:txBody>
              <a:bodyPr anchor="ctr"/>
              <a:lstStyle/>
              <a:p>
                <a:pPr algn="ctr">
                  <a:defRPr/>
                </a:pPr>
                <a:endParaRPr lang="zh-CN" altLang="en-US" kern="0">
                  <a:solidFill>
                    <a:prstClr val="white"/>
                  </a:solidFill>
                  <a:latin typeface="Calibri" panose="020F0502020204030204"/>
                  <a:ea typeface="宋体" panose="02010600030101010101" pitchFamily="2" charset="-122"/>
                </a:endParaRPr>
              </a:p>
            </p:txBody>
          </p:sp>
          <p:sp>
            <p:nvSpPr>
              <p:cNvPr id="113" name="任意多边形 112"/>
              <p:cNvSpPr/>
              <p:nvPr/>
            </p:nvSpPr>
            <p:spPr>
              <a:xfrm>
                <a:off x="3933950" y="2737263"/>
                <a:ext cx="314107" cy="613212"/>
              </a:xfrm>
              <a:custGeom>
                <a:avLst/>
                <a:gdLst>
                  <a:gd name="connsiteX0" fmla="*/ 0 w 314107"/>
                  <a:gd name="connsiteY0" fmla="*/ 286187 h 579353"/>
                  <a:gd name="connsiteX1" fmla="*/ 34901 w 314107"/>
                  <a:gd name="connsiteY1" fmla="*/ 579353 h 579353"/>
                  <a:gd name="connsiteX2" fmla="*/ 314107 w 314107"/>
                  <a:gd name="connsiteY2" fmla="*/ 286187 h 579353"/>
                  <a:gd name="connsiteX3" fmla="*/ 293167 w 314107"/>
                  <a:gd name="connsiteY3" fmla="*/ 0 h 579353"/>
                  <a:gd name="connsiteX4" fmla="*/ 0 w 314107"/>
                  <a:gd name="connsiteY4" fmla="*/ 286187 h 579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107" h="579353">
                    <a:moveTo>
                      <a:pt x="0" y="286187"/>
                    </a:moveTo>
                    <a:lnTo>
                      <a:pt x="34901" y="579353"/>
                    </a:lnTo>
                    <a:lnTo>
                      <a:pt x="314107" y="286187"/>
                    </a:lnTo>
                    <a:lnTo>
                      <a:pt x="293167" y="0"/>
                    </a:lnTo>
                    <a:lnTo>
                      <a:pt x="0" y="286187"/>
                    </a:lnTo>
                    <a:close/>
                  </a:path>
                </a:pathLst>
              </a:custGeom>
              <a:solidFill>
                <a:sysClr val="window" lastClr="FFFFFF">
                  <a:lumMod val="85000"/>
                </a:sysClr>
              </a:solidFill>
              <a:ln w="3175" cap="flat" cmpd="sng" algn="ctr">
                <a:solidFill>
                  <a:sysClr val="window" lastClr="FFFFFF"/>
                </a:solidFill>
                <a:prstDash val="solid"/>
              </a:ln>
              <a:effectLst/>
            </p:spPr>
            <p:txBody>
              <a:bodyPr rtlCol="0" anchor="ctr"/>
              <a:lstStyle/>
              <a:p>
                <a:pPr algn="ctr">
                  <a:defRPr/>
                </a:pPr>
                <a:endParaRPr lang="zh-CN" altLang="en-US" kern="0">
                  <a:solidFill>
                    <a:prstClr val="white"/>
                  </a:solidFill>
                  <a:latin typeface="Calibri" panose="020F0502020204030204"/>
                  <a:ea typeface="宋体" panose="02010600030101010101" pitchFamily="2" charset="-122"/>
                </a:endParaRPr>
              </a:p>
            </p:txBody>
          </p:sp>
        </p:grpSp>
        <p:sp>
          <p:nvSpPr>
            <p:cNvPr id="114" name="椭圆 113"/>
            <p:cNvSpPr/>
            <p:nvPr/>
          </p:nvSpPr>
          <p:spPr>
            <a:xfrm>
              <a:off x="3726282" y="3006748"/>
              <a:ext cx="1691436" cy="799307"/>
            </a:xfrm>
            <a:prstGeom prst="ellipse">
              <a:avLst/>
            </a:prstGeom>
            <a:gradFill flip="none" rotWithShape="1">
              <a:gsLst>
                <a:gs pos="0">
                  <a:sysClr val="window" lastClr="FFFFFF">
                    <a:lumMod val="65000"/>
                  </a:sysClr>
                </a:gs>
                <a:gs pos="100000">
                  <a:sysClr val="window" lastClr="FFFFFF">
                    <a:lumMod val="95000"/>
                  </a:sysClr>
                </a:gs>
                <a:gs pos="55000">
                  <a:sysClr val="window" lastClr="FFFFFF">
                    <a:lumMod val="85000"/>
                  </a:sysClr>
                </a:gs>
              </a:gsLst>
              <a:lin ang="10800000" scaled="1"/>
              <a:tileRect/>
            </a:gradFill>
            <a:ln w="25400" cap="flat" cmpd="sng" algn="ctr">
              <a:noFill/>
              <a:prstDash val="solid"/>
            </a:ln>
            <a:effectLst/>
            <a:sp3d prstMaterial="matte"/>
          </p:spPr>
          <p:txBody>
            <a:bodyPr rtlCol="0" anchor="ctr"/>
            <a:lstStyle/>
            <a:p>
              <a:pPr algn="ctr">
                <a:defRPr/>
              </a:pPr>
              <a:endParaRPr lang="zh-CN" altLang="en-US" kern="0">
                <a:solidFill>
                  <a:prstClr val="white"/>
                </a:solidFill>
                <a:latin typeface="Calibri" panose="020F0502020204030204"/>
                <a:ea typeface="宋体" panose="02010600030101010101" pitchFamily="2" charset="-122"/>
              </a:endParaRPr>
            </a:p>
          </p:txBody>
        </p:sp>
        <p:grpSp>
          <p:nvGrpSpPr>
            <p:cNvPr id="115" name="组合 69"/>
            <p:cNvGrpSpPr/>
            <p:nvPr/>
          </p:nvGrpSpPr>
          <p:grpSpPr>
            <a:xfrm>
              <a:off x="1527915" y="3188684"/>
              <a:ext cx="2861956" cy="2208813"/>
              <a:chOff x="1629516" y="3177392"/>
              <a:chExt cx="2861956" cy="2208811"/>
            </a:xfrm>
          </p:grpSpPr>
          <p:sp>
            <p:nvSpPr>
              <p:cNvPr id="116" name="任意多边形 115"/>
              <p:cNvSpPr/>
              <p:nvPr/>
            </p:nvSpPr>
            <p:spPr>
              <a:xfrm>
                <a:off x="3375191" y="3438648"/>
                <a:ext cx="1116281" cy="1199408"/>
              </a:xfrm>
              <a:custGeom>
                <a:avLst/>
                <a:gdLst>
                  <a:gd name="connsiteX0" fmla="*/ 1104405 w 1116281"/>
                  <a:gd name="connsiteY0" fmla="*/ 0 h 1199408"/>
                  <a:gd name="connsiteX1" fmla="*/ 1116281 w 1116281"/>
                  <a:gd name="connsiteY1" fmla="*/ 332509 h 1199408"/>
                  <a:gd name="connsiteX2" fmla="*/ 166255 w 1116281"/>
                  <a:gd name="connsiteY2" fmla="*/ 1104405 h 1199408"/>
                  <a:gd name="connsiteX3" fmla="*/ 47502 w 1116281"/>
                  <a:gd name="connsiteY3" fmla="*/ 1199408 h 1199408"/>
                  <a:gd name="connsiteX4" fmla="*/ 0 w 1116281"/>
                  <a:gd name="connsiteY4" fmla="*/ 831273 h 1199408"/>
                  <a:gd name="connsiteX5" fmla="*/ 1104405 w 1116281"/>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6281" h="1199408">
                    <a:moveTo>
                      <a:pt x="1104405" y="0"/>
                    </a:moveTo>
                    <a:lnTo>
                      <a:pt x="1116281" y="332509"/>
                    </a:lnTo>
                    <a:lnTo>
                      <a:pt x="166255" y="1104405"/>
                    </a:lnTo>
                    <a:lnTo>
                      <a:pt x="47502" y="1199408"/>
                    </a:lnTo>
                    <a:lnTo>
                      <a:pt x="0" y="831273"/>
                    </a:lnTo>
                    <a:lnTo>
                      <a:pt x="1104405" y="0"/>
                    </a:lnTo>
                    <a:close/>
                  </a:path>
                </a:pathLst>
              </a:custGeom>
              <a:gradFill flip="none" rotWithShape="1">
                <a:gsLst>
                  <a:gs pos="0">
                    <a:srgbClr val="BE1247"/>
                  </a:gs>
                  <a:gs pos="27000">
                    <a:srgbClr val="D2144F"/>
                  </a:gs>
                  <a:gs pos="66000">
                    <a:srgbClr val="F87477"/>
                  </a:gs>
                  <a:gs pos="100000">
                    <a:srgbClr val="FA9496"/>
                  </a:gs>
                </a:gsLst>
                <a:lin ang="10800000" scaled="1"/>
                <a:tileRect/>
              </a:gradFill>
              <a:ln w="3175" cap="flat" cmpd="sng" algn="ctr">
                <a:solidFill>
                  <a:sysClr val="window" lastClr="FFFFFF"/>
                </a:solidFill>
                <a:prstDash val="solid"/>
              </a:ln>
              <a:effectLst/>
            </p:spPr>
            <p:txBody>
              <a:bodyPr anchor="ctr"/>
              <a:lstStyle/>
              <a:p>
                <a:pPr algn="ctr">
                  <a:defRPr/>
                </a:pPr>
                <a:endParaRPr lang="zh-CN" altLang="en-US" kern="0">
                  <a:solidFill>
                    <a:prstClr val="white"/>
                  </a:solidFill>
                  <a:latin typeface="Calibri" panose="020F0502020204030204"/>
                  <a:ea typeface="宋体" panose="02010600030101010101" pitchFamily="2" charset="-122"/>
                </a:endParaRPr>
              </a:p>
            </p:txBody>
          </p:sp>
          <p:sp>
            <p:nvSpPr>
              <p:cNvPr id="117" name="任意多边形 116"/>
              <p:cNvSpPr/>
              <p:nvPr/>
            </p:nvSpPr>
            <p:spPr>
              <a:xfrm>
                <a:off x="1629516" y="4436177"/>
                <a:ext cx="2078182" cy="950026"/>
              </a:xfrm>
              <a:custGeom>
                <a:avLst/>
                <a:gdLst>
                  <a:gd name="connsiteX0" fmla="*/ 0 w 2078182"/>
                  <a:gd name="connsiteY0" fmla="*/ 558140 h 950026"/>
                  <a:gd name="connsiteX1" fmla="*/ 118754 w 2078182"/>
                  <a:gd name="connsiteY1" fmla="*/ 950026 h 950026"/>
                  <a:gd name="connsiteX2" fmla="*/ 2078182 w 2078182"/>
                  <a:gd name="connsiteY2" fmla="*/ 356259 h 950026"/>
                  <a:gd name="connsiteX3" fmla="*/ 2066307 w 2078182"/>
                  <a:gd name="connsiteY3" fmla="*/ 0 h 950026"/>
                  <a:gd name="connsiteX4" fmla="*/ 0 w 2078182"/>
                  <a:gd name="connsiteY4" fmla="*/ 558140 h 950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8182" h="950026">
                    <a:moveTo>
                      <a:pt x="0" y="558140"/>
                    </a:moveTo>
                    <a:lnTo>
                      <a:pt x="118754" y="950026"/>
                    </a:lnTo>
                    <a:lnTo>
                      <a:pt x="2078182" y="356259"/>
                    </a:lnTo>
                    <a:lnTo>
                      <a:pt x="2066307" y="0"/>
                    </a:lnTo>
                    <a:lnTo>
                      <a:pt x="0" y="558140"/>
                    </a:lnTo>
                    <a:close/>
                  </a:path>
                </a:pathLst>
              </a:custGeom>
              <a:gradFill flip="none" rotWithShape="1">
                <a:gsLst>
                  <a:gs pos="0">
                    <a:srgbClr val="BE1247"/>
                  </a:gs>
                  <a:gs pos="27000">
                    <a:srgbClr val="D2144F"/>
                  </a:gs>
                  <a:gs pos="66000">
                    <a:srgbClr val="F87477"/>
                  </a:gs>
                  <a:gs pos="100000">
                    <a:srgbClr val="FA9496"/>
                  </a:gs>
                </a:gsLst>
                <a:lin ang="10800000" scaled="1"/>
                <a:tileRect/>
              </a:gradFill>
              <a:ln w="3175" cap="flat" cmpd="sng" algn="ctr">
                <a:solidFill>
                  <a:sysClr val="window" lastClr="FFFFFF"/>
                </a:solidFill>
                <a:prstDash val="solid"/>
              </a:ln>
              <a:effectLst/>
            </p:spPr>
            <p:txBody>
              <a:bodyPr anchor="ctr"/>
              <a:lstStyle/>
              <a:p>
                <a:pPr algn="ctr">
                  <a:defRPr/>
                </a:pPr>
                <a:endParaRPr lang="zh-CN" altLang="en-US" kern="0">
                  <a:solidFill>
                    <a:prstClr val="white"/>
                  </a:solidFill>
                  <a:latin typeface="Calibri" panose="020F0502020204030204"/>
                  <a:ea typeface="宋体" panose="02010600030101010101" pitchFamily="2" charset="-122"/>
                </a:endParaRPr>
              </a:p>
            </p:txBody>
          </p:sp>
          <p:sp>
            <p:nvSpPr>
              <p:cNvPr id="118" name="任意多边形 117"/>
              <p:cNvSpPr/>
              <p:nvPr/>
            </p:nvSpPr>
            <p:spPr>
              <a:xfrm>
                <a:off x="1641391" y="3177392"/>
                <a:ext cx="2850078" cy="1828800"/>
              </a:xfrm>
              <a:custGeom>
                <a:avLst/>
                <a:gdLst>
                  <a:gd name="connsiteX0" fmla="*/ 0 w 2850078"/>
                  <a:gd name="connsiteY0" fmla="*/ 1828800 h 1828800"/>
                  <a:gd name="connsiteX1" fmla="*/ 843149 w 2850078"/>
                  <a:gd name="connsiteY1" fmla="*/ 581891 h 1828800"/>
                  <a:gd name="connsiteX2" fmla="*/ 1092530 w 2850078"/>
                  <a:gd name="connsiteY2" fmla="*/ 748145 h 1828800"/>
                  <a:gd name="connsiteX3" fmla="*/ 2280063 w 2850078"/>
                  <a:gd name="connsiteY3" fmla="*/ 0 h 1828800"/>
                  <a:gd name="connsiteX4" fmla="*/ 2850078 w 2850078"/>
                  <a:gd name="connsiteY4" fmla="*/ 261257 h 1828800"/>
                  <a:gd name="connsiteX5" fmla="*/ 1733798 w 2850078"/>
                  <a:gd name="connsiteY5" fmla="*/ 1092530 h 1828800"/>
                  <a:gd name="connsiteX6" fmla="*/ 2054432 w 2850078"/>
                  <a:gd name="connsiteY6" fmla="*/ 1258784 h 1828800"/>
                  <a:gd name="connsiteX7" fmla="*/ 0 w 2850078"/>
                  <a:gd name="connsiteY7"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0078" h="1828800">
                    <a:moveTo>
                      <a:pt x="0" y="1828800"/>
                    </a:moveTo>
                    <a:lnTo>
                      <a:pt x="843149" y="581891"/>
                    </a:lnTo>
                    <a:lnTo>
                      <a:pt x="1092530" y="748145"/>
                    </a:lnTo>
                    <a:lnTo>
                      <a:pt x="2280063" y="0"/>
                    </a:lnTo>
                    <a:lnTo>
                      <a:pt x="2850078" y="261257"/>
                    </a:lnTo>
                    <a:lnTo>
                      <a:pt x="1733798" y="1092530"/>
                    </a:lnTo>
                    <a:lnTo>
                      <a:pt x="2054432" y="1258784"/>
                    </a:lnTo>
                    <a:lnTo>
                      <a:pt x="0" y="1828800"/>
                    </a:lnTo>
                    <a:close/>
                  </a:path>
                </a:pathLst>
              </a:custGeom>
              <a:gradFill flip="none" rotWithShape="1">
                <a:gsLst>
                  <a:gs pos="0">
                    <a:srgbClr val="BE1247"/>
                  </a:gs>
                  <a:gs pos="27000">
                    <a:srgbClr val="D2144F"/>
                  </a:gs>
                  <a:gs pos="66000">
                    <a:srgbClr val="F87477"/>
                  </a:gs>
                  <a:gs pos="100000">
                    <a:srgbClr val="FA9496"/>
                  </a:gs>
                </a:gsLst>
                <a:lin ang="0" scaled="1"/>
                <a:tileRect/>
              </a:gradFill>
              <a:ln w="3175" cap="flat" cmpd="sng" algn="ctr">
                <a:solidFill>
                  <a:sysClr val="window" lastClr="FFFFFF"/>
                </a:solidFill>
                <a:prstDash val="solid"/>
              </a:ln>
              <a:effectLst/>
            </p:spPr>
            <p:txBody>
              <a:bodyPr anchor="ctr"/>
              <a:lstStyle/>
              <a:p>
                <a:pPr algn="ctr">
                  <a:defRPr/>
                </a:pPr>
                <a:endParaRPr lang="zh-CN" altLang="en-US" kern="0">
                  <a:solidFill>
                    <a:prstClr val="white"/>
                  </a:solidFill>
                  <a:latin typeface="Calibri" panose="020F0502020204030204"/>
                  <a:ea typeface="宋体" panose="02010600030101010101" pitchFamily="2" charset="-122"/>
                </a:endParaRPr>
              </a:p>
            </p:txBody>
          </p:sp>
        </p:grpSp>
        <p:grpSp>
          <p:nvGrpSpPr>
            <p:cNvPr id="119" name="组合 70"/>
            <p:cNvGrpSpPr/>
            <p:nvPr/>
          </p:nvGrpSpPr>
          <p:grpSpPr>
            <a:xfrm flipH="1">
              <a:off x="4705312" y="3206341"/>
              <a:ext cx="2861955" cy="2208813"/>
              <a:chOff x="1615044" y="3206338"/>
              <a:chExt cx="2861955" cy="2208811"/>
            </a:xfrm>
          </p:grpSpPr>
          <p:sp>
            <p:nvSpPr>
              <p:cNvPr id="120" name="任意多边形 119"/>
              <p:cNvSpPr/>
              <p:nvPr/>
            </p:nvSpPr>
            <p:spPr>
              <a:xfrm>
                <a:off x="3360718" y="3467595"/>
                <a:ext cx="1116281" cy="1199408"/>
              </a:xfrm>
              <a:custGeom>
                <a:avLst/>
                <a:gdLst>
                  <a:gd name="connsiteX0" fmla="*/ 1104405 w 1116281"/>
                  <a:gd name="connsiteY0" fmla="*/ 0 h 1199408"/>
                  <a:gd name="connsiteX1" fmla="*/ 1116281 w 1116281"/>
                  <a:gd name="connsiteY1" fmla="*/ 332509 h 1199408"/>
                  <a:gd name="connsiteX2" fmla="*/ 166255 w 1116281"/>
                  <a:gd name="connsiteY2" fmla="*/ 1104405 h 1199408"/>
                  <a:gd name="connsiteX3" fmla="*/ 47502 w 1116281"/>
                  <a:gd name="connsiteY3" fmla="*/ 1199408 h 1199408"/>
                  <a:gd name="connsiteX4" fmla="*/ 0 w 1116281"/>
                  <a:gd name="connsiteY4" fmla="*/ 831273 h 1199408"/>
                  <a:gd name="connsiteX5" fmla="*/ 1104405 w 1116281"/>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6281" h="1199408">
                    <a:moveTo>
                      <a:pt x="1104405" y="0"/>
                    </a:moveTo>
                    <a:lnTo>
                      <a:pt x="1116281" y="332509"/>
                    </a:lnTo>
                    <a:lnTo>
                      <a:pt x="166255" y="1104405"/>
                    </a:lnTo>
                    <a:lnTo>
                      <a:pt x="47502" y="1199408"/>
                    </a:lnTo>
                    <a:lnTo>
                      <a:pt x="0" y="831273"/>
                    </a:lnTo>
                    <a:lnTo>
                      <a:pt x="1104405" y="0"/>
                    </a:lnTo>
                    <a:close/>
                  </a:path>
                </a:pathLst>
              </a:custGeom>
              <a:gradFill flip="none" rotWithShape="1">
                <a:gsLst>
                  <a:gs pos="27000">
                    <a:srgbClr val="FF7711"/>
                  </a:gs>
                  <a:gs pos="59000">
                    <a:srgbClr val="FFAA01"/>
                  </a:gs>
                  <a:gs pos="100000">
                    <a:srgbClr val="FECE02"/>
                  </a:gs>
                  <a:gs pos="0">
                    <a:srgbClr val="C73E01"/>
                  </a:gs>
                  <a:gs pos="80000">
                    <a:srgbClr val="FFC000"/>
                  </a:gs>
                </a:gsLst>
                <a:lin ang="10800000" scaled="1"/>
                <a:tileRect/>
              </a:gradFill>
              <a:ln w="3175" cap="flat" cmpd="sng" algn="ctr">
                <a:solidFill>
                  <a:sysClr val="window" lastClr="FFFFFF"/>
                </a:solidFill>
                <a:prstDash val="solid"/>
              </a:ln>
              <a:effectLst/>
            </p:spPr>
            <p:txBody>
              <a:bodyPr anchor="ctr"/>
              <a:lstStyle/>
              <a:p>
                <a:pPr algn="ctr">
                  <a:defRPr/>
                </a:pPr>
                <a:endParaRPr lang="zh-CN" altLang="en-US" kern="0">
                  <a:solidFill>
                    <a:prstClr val="white"/>
                  </a:solidFill>
                  <a:latin typeface="Calibri" panose="020F0502020204030204"/>
                  <a:ea typeface="宋体" panose="02010600030101010101" pitchFamily="2" charset="-122"/>
                </a:endParaRPr>
              </a:p>
            </p:txBody>
          </p:sp>
          <p:sp>
            <p:nvSpPr>
              <p:cNvPr id="121" name="任意多边形 120"/>
              <p:cNvSpPr/>
              <p:nvPr/>
            </p:nvSpPr>
            <p:spPr>
              <a:xfrm>
                <a:off x="1615044" y="4465123"/>
                <a:ext cx="2078182" cy="950026"/>
              </a:xfrm>
              <a:custGeom>
                <a:avLst/>
                <a:gdLst>
                  <a:gd name="connsiteX0" fmla="*/ 0 w 2078182"/>
                  <a:gd name="connsiteY0" fmla="*/ 558140 h 950026"/>
                  <a:gd name="connsiteX1" fmla="*/ 118754 w 2078182"/>
                  <a:gd name="connsiteY1" fmla="*/ 950026 h 950026"/>
                  <a:gd name="connsiteX2" fmla="*/ 2078182 w 2078182"/>
                  <a:gd name="connsiteY2" fmla="*/ 356259 h 950026"/>
                  <a:gd name="connsiteX3" fmla="*/ 2066307 w 2078182"/>
                  <a:gd name="connsiteY3" fmla="*/ 0 h 950026"/>
                  <a:gd name="connsiteX4" fmla="*/ 0 w 2078182"/>
                  <a:gd name="connsiteY4" fmla="*/ 558140 h 950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8182" h="950026">
                    <a:moveTo>
                      <a:pt x="0" y="558140"/>
                    </a:moveTo>
                    <a:lnTo>
                      <a:pt x="118754" y="950026"/>
                    </a:lnTo>
                    <a:lnTo>
                      <a:pt x="2078182" y="356259"/>
                    </a:lnTo>
                    <a:lnTo>
                      <a:pt x="2066307" y="0"/>
                    </a:lnTo>
                    <a:lnTo>
                      <a:pt x="0" y="558140"/>
                    </a:lnTo>
                    <a:close/>
                  </a:path>
                </a:pathLst>
              </a:custGeom>
              <a:gradFill flip="none" rotWithShape="1">
                <a:gsLst>
                  <a:gs pos="27000">
                    <a:srgbClr val="FF7711"/>
                  </a:gs>
                  <a:gs pos="59000">
                    <a:srgbClr val="FFAA01"/>
                  </a:gs>
                  <a:gs pos="100000">
                    <a:srgbClr val="FECE02"/>
                  </a:gs>
                  <a:gs pos="0">
                    <a:srgbClr val="C73E01"/>
                  </a:gs>
                  <a:gs pos="80000">
                    <a:srgbClr val="FFC000"/>
                  </a:gs>
                </a:gsLst>
                <a:lin ang="10800000" scaled="1"/>
                <a:tileRect/>
              </a:gradFill>
              <a:ln w="3175" cap="flat" cmpd="sng" algn="ctr">
                <a:solidFill>
                  <a:sysClr val="window" lastClr="FFFFFF"/>
                </a:solidFill>
                <a:prstDash val="solid"/>
              </a:ln>
              <a:effectLst/>
            </p:spPr>
            <p:txBody>
              <a:bodyPr anchor="ctr"/>
              <a:lstStyle/>
              <a:p>
                <a:pPr algn="ctr">
                  <a:defRPr/>
                </a:pPr>
                <a:endParaRPr lang="zh-CN" altLang="en-US" kern="0">
                  <a:solidFill>
                    <a:prstClr val="white"/>
                  </a:solidFill>
                  <a:latin typeface="Calibri" panose="020F0502020204030204"/>
                  <a:ea typeface="宋体" panose="02010600030101010101" pitchFamily="2" charset="-122"/>
                </a:endParaRPr>
              </a:p>
            </p:txBody>
          </p:sp>
          <p:sp>
            <p:nvSpPr>
              <p:cNvPr id="122" name="任意多边形 121"/>
              <p:cNvSpPr/>
              <p:nvPr/>
            </p:nvSpPr>
            <p:spPr>
              <a:xfrm>
                <a:off x="1626919" y="3206338"/>
                <a:ext cx="2850078" cy="1828800"/>
              </a:xfrm>
              <a:custGeom>
                <a:avLst/>
                <a:gdLst>
                  <a:gd name="connsiteX0" fmla="*/ 0 w 2850078"/>
                  <a:gd name="connsiteY0" fmla="*/ 1828800 h 1828800"/>
                  <a:gd name="connsiteX1" fmla="*/ 843149 w 2850078"/>
                  <a:gd name="connsiteY1" fmla="*/ 581891 h 1828800"/>
                  <a:gd name="connsiteX2" fmla="*/ 1092530 w 2850078"/>
                  <a:gd name="connsiteY2" fmla="*/ 748145 h 1828800"/>
                  <a:gd name="connsiteX3" fmla="*/ 2280063 w 2850078"/>
                  <a:gd name="connsiteY3" fmla="*/ 0 h 1828800"/>
                  <a:gd name="connsiteX4" fmla="*/ 2850078 w 2850078"/>
                  <a:gd name="connsiteY4" fmla="*/ 261257 h 1828800"/>
                  <a:gd name="connsiteX5" fmla="*/ 1733798 w 2850078"/>
                  <a:gd name="connsiteY5" fmla="*/ 1092530 h 1828800"/>
                  <a:gd name="connsiteX6" fmla="*/ 2054432 w 2850078"/>
                  <a:gd name="connsiteY6" fmla="*/ 1258784 h 1828800"/>
                  <a:gd name="connsiteX7" fmla="*/ 0 w 2850078"/>
                  <a:gd name="connsiteY7"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0078" h="1828800">
                    <a:moveTo>
                      <a:pt x="0" y="1828800"/>
                    </a:moveTo>
                    <a:lnTo>
                      <a:pt x="843149" y="581891"/>
                    </a:lnTo>
                    <a:lnTo>
                      <a:pt x="1092530" y="748145"/>
                    </a:lnTo>
                    <a:lnTo>
                      <a:pt x="2280063" y="0"/>
                    </a:lnTo>
                    <a:lnTo>
                      <a:pt x="2850078" y="261257"/>
                    </a:lnTo>
                    <a:lnTo>
                      <a:pt x="1733798" y="1092530"/>
                    </a:lnTo>
                    <a:lnTo>
                      <a:pt x="2054432" y="1258784"/>
                    </a:lnTo>
                    <a:lnTo>
                      <a:pt x="0" y="1828800"/>
                    </a:lnTo>
                    <a:close/>
                  </a:path>
                </a:pathLst>
              </a:custGeom>
              <a:gradFill flip="none" rotWithShape="1">
                <a:gsLst>
                  <a:gs pos="27000">
                    <a:srgbClr val="FF7711"/>
                  </a:gs>
                  <a:gs pos="59000">
                    <a:srgbClr val="FFAA01"/>
                  </a:gs>
                  <a:gs pos="100000">
                    <a:srgbClr val="FECE02"/>
                  </a:gs>
                  <a:gs pos="0">
                    <a:srgbClr val="C73E01"/>
                  </a:gs>
                  <a:gs pos="80000">
                    <a:srgbClr val="FFC000"/>
                  </a:gs>
                </a:gsLst>
                <a:lin ang="0" scaled="1"/>
                <a:tileRect/>
              </a:gradFill>
              <a:ln w="3175" cap="flat" cmpd="sng" algn="ctr">
                <a:solidFill>
                  <a:sysClr val="window" lastClr="FFFFFF"/>
                </a:solidFill>
                <a:prstDash val="solid"/>
              </a:ln>
              <a:effectLst/>
            </p:spPr>
            <p:txBody>
              <a:bodyPr anchor="ctr"/>
              <a:lstStyle/>
              <a:p>
                <a:pPr algn="ctr">
                  <a:defRPr/>
                </a:pPr>
                <a:endParaRPr lang="zh-CN" altLang="en-US" kern="0">
                  <a:solidFill>
                    <a:prstClr val="white"/>
                  </a:solidFill>
                  <a:latin typeface="Calibri" panose="020F0502020204030204"/>
                  <a:ea typeface="宋体" panose="02010600030101010101" pitchFamily="2" charset="-122"/>
                </a:endParaRPr>
              </a:p>
            </p:txBody>
          </p:sp>
        </p:grpSp>
        <p:sp>
          <p:nvSpPr>
            <p:cNvPr id="123" name="椭圆 122"/>
            <p:cNvSpPr/>
            <p:nvPr/>
          </p:nvSpPr>
          <p:spPr>
            <a:xfrm>
              <a:off x="3726283" y="2653727"/>
              <a:ext cx="1691436" cy="799307"/>
            </a:xfrm>
            <a:prstGeom prst="ellipse">
              <a:avLst/>
            </a:prstGeom>
            <a:gradFill flip="none" rotWithShape="1">
              <a:gsLst>
                <a:gs pos="0">
                  <a:sysClr val="window" lastClr="FFFFFF">
                    <a:lumMod val="65000"/>
                  </a:sysClr>
                </a:gs>
                <a:gs pos="100000">
                  <a:sysClr val="window" lastClr="FFFFFF">
                    <a:lumMod val="95000"/>
                  </a:sysClr>
                </a:gs>
                <a:gs pos="55000">
                  <a:sysClr val="window" lastClr="FFFFFF">
                    <a:lumMod val="85000"/>
                  </a:sysClr>
                </a:gs>
              </a:gsLst>
              <a:lin ang="0" scaled="1"/>
              <a:tileRect/>
            </a:gradFill>
            <a:ln w="3175" cap="flat" cmpd="sng" algn="ctr">
              <a:solidFill>
                <a:sysClr val="window" lastClr="FFFFFF"/>
              </a:solidFill>
              <a:prstDash val="solid"/>
            </a:ln>
            <a:effectLst/>
            <a:sp3d prstMaterial="matte"/>
          </p:spPr>
          <p:txBody>
            <a:bodyPr rtlCol="0" anchor="ctr"/>
            <a:lstStyle/>
            <a:p>
              <a:pPr algn="ctr">
                <a:defRPr/>
              </a:pPr>
              <a:endParaRPr lang="zh-CN" altLang="en-US" kern="0">
                <a:solidFill>
                  <a:prstClr val="white"/>
                </a:solidFill>
                <a:latin typeface="Calibri" panose="020F0502020204030204"/>
                <a:ea typeface="宋体" panose="02010600030101010101" pitchFamily="2" charset="-122"/>
              </a:endParaRPr>
            </a:p>
          </p:txBody>
        </p:sp>
        <p:sp>
          <p:nvSpPr>
            <p:cNvPr id="124" name="TextBox 12"/>
            <p:cNvSpPr txBox="1">
              <a:spLocks noChangeArrowheads="1"/>
            </p:cNvSpPr>
            <p:nvPr/>
          </p:nvSpPr>
          <p:spPr bwMode="auto">
            <a:xfrm flipH="1">
              <a:off x="3818353" y="2836687"/>
              <a:ext cx="1559030" cy="663223"/>
            </a:xfrm>
            <a:prstGeom prst="rect">
              <a:avLst/>
            </a:prstGeom>
            <a:noFill/>
            <a:ln>
              <a:noFill/>
            </a:ln>
            <a:effectLst/>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hangingPunct="1">
                <a:defRPr/>
              </a:pPr>
              <a:r>
                <a:rPr lang="en-US" altLang="zh-CN" sz="1600" b="1" kern="0" dirty="0">
                  <a:solidFill>
                    <a:prstClr val="black">
                      <a:lumMod val="75000"/>
                      <a:lumOff val="25000"/>
                    </a:prstClr>
                  </a:solidFill>
                  <a:latin typeface="微软雅黑" panose="020B0503020204020204" pitchFamily="34" charset="-122"/>
                  <a:ea typeface="微软雅黑" panose="020B0503020204020204" pitchFamily="34" charset="-122"/>
                </a:rPr>
                <a:t>5D</a:t>
              </a:r>
              <a:r>
                <a:rPr lang="zh-CN" altLang="en-US" sz="1600" b="1" kern="0" dirty="0">
                  <a:solidFill>
                    <a:prstClr val="black">
                      <a:lumMod val="75000"/>
                      <a:lumOff val="25000"/>
                    </a:prstClr>
                  </a:solidFill>
                  <a:latin typeface="微软雅黑" panose="020B0503020204020204" pitchFamily="34" charset="-122"/>
                  <a:ea typeface="微软雅黑" panose="020B0503020204020204" pitchFamily="34" charset="-122"/>
                </a:rPr>
                <a:t>    </a:t>
              </a:r>
              <a:endParaRPr lang="en-US" altLang="zh-CN" sz="1600" b="1"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25" name="椭圆 124"/>
            <p:cNvSpPr/>
            <p:nvPr/>
          </p:nvSpPr>
          <p:spPr>
            <a:xfrm>
              <a:off x="3932470" y="2749453"/>
              <a:ext cx="1320060" cy="623808"/>
            </a:xfrm>
            <a:prstGeom prst="ellipse">
              <a:avLst/>
            </a:prstGeom>
            <a:noFill/>
            <a:ln w="3175" cap="flat" cmpd="sng" algn="ctr">
              <a:solidFill>
                <a:sysClr val="windowText" lastClr="000000">
                  <a:lumMod val="75000"/>
                  <a:lumOff val="25000"/>
                </a:sysClr>
              </a:solidFill>
              <a:prstDash val="solid"/>
            </a:ln>
            <a:effectLst/>
            <a:sp3d prstMaterial="matte"/>
          </p:spPr>
          <p:txBody>
            <a:bodyPr rtlCol="0" anchor="ctr"/>
            <a:lstStyle/>
            <a:p>
              <a:pPr algn="ctr">
                <a:defRPr/>
              </a:pPr>
              <a:endParaRPr lang="zh-CN" altLang="en-US" kern="0">
                <a:solidFill>
                  <a:prstClr val="white"/>
                </a:solidFill>
                <a:latin typeface="Calibri" panose="020F0502020204030204"/>
                <a:ea typeface="宋体" panose="02010600030101010101" pitchFamily="2" charset="-122"/>
              </a:endParaRPr>
            </a:p>
          </p:txBody>
        </p:sp>
      </p:grpSp>
      <p:sp>
        <p:nvSpPr>
          <p:cNvPr id="126" name="TextBox 11"/>
          <p:cNvSpPr txBox="1">
            <a:spLocks noChangeArrowheads="1"/>
          </p:cNvSpPr>
          <p:nvPr/>
        </p:nvSpPr>
        <p:spPr bwMode="auto">
          <a:xfrm rot="19605269" flipH="1">
            <a:off x="3063240" y="3942715"/>
            <a:ext cx="912495" cy="335915"/>
          </a:xfrm>
          <a:prstGeom prst="rect">
            <a:avLst/>
          </a:prstGeom>
          <a:noFill/>
          <a:ln>
            <a:noFill/>
          </a:ln>
          <a:effectLst/>
        </p:spPr>
        <p:txBody>
          <a:bodyPr wrap="square" lIns="91438" tIns="45719" rIns="91438" bIns="45719">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hangingPunct="1">
              <a:defRPr/>
            </a:pPr>
            <a:r>
              <a:rPr lang="zh-CN" altLang="en-US" sz="1600" b="1" kern="0" dirty="0">
                <a:solidFill>
                  <a:prstClr val="white"/>
                </a:solidFill>
                <a:latin typeface="微软雅黑" panose="020B0503020204020204" pitchFamily="34" charset="-122"/>
                <a:ea typeface="微软雅黑" panose="020B0503020204020204" pitchFamily="34" charset="-122"/>
              </a:rPr>
              <a:t>情感  </a:t>
            </a:r>
            <a:endParaRPr lang="en-US" altLang="zh-CN" sz="1600" b="1" kern="0" dirty="0">
              <a:solidFill>
                <a:prstClr val="white"/>
              </a:solidFill>
              <a:latin typeface="微软雅黑" panose="020B0503020204020204" pitchFamily="34" charset="-122"/>
              <a:ea typeface="微软雅黑" panose="020B0503020204020204" pitchFamily="34" charset="-122"/>
            </a:endParaRPr>
          </a:p>
        </p:txBody>
      </p:sp>
      <p:sp>
        <p:nvSpPr>
          <p:cNvPr id="127" name="TextBox 11"/>
          <p:cNvSpPr txBox="1">
            <a:spLocks noChangeArrowheads="1"/>
          </p:cNvSpPr>
          <p:nvPr/>
        </p:nvSpPr>
        <p:spPr bwMode="auto">
          <a:xfrm rot="2215672" flipH="1">
            <a:off x="4702427" y="3974824"/>
            <a:ext cx="1456585" cy="335915"/>
          </a:xfrm>
          <a:prstGeom prst="rect">
            <a:avLst/>
          </a:prstGeom>
          <a:noFill/>
          <a:ln>
            <a:noFill/>
          </a:ln>
          <a:effectLst/>
        </p:spPr>
        <p:txBody>
          <a:bodyPr wrap="square" lIns="91438" tIns="45719" rIns="91438" bIns="45719">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hangingPunct="1">
              <a:defRPr/>
            </a:pPr>
            <a:r>
              <a:rPr lang="zh-CN" altLang="en-US" sz="1600" b="1" kern="0" dirty="0">
                <a:solidFill>
                  <a:prstClr val="white"/>
                </a:solidFill>
                <a:latin typeface="微软雅黑" panose="020B0503020204020204" pitchFamily="34" charset="-122"/>
                <a:ea typeface="微软雅黑" panose="020B0503020204020204" pitchFamily="34" charset="-122"/>
              </a:rPr>
              <a:t>段首    </a:t>
            </a:r>
            <a:endParaRPr lang="en-US" altLang="zh-CN" sz="1600" b="1" kern="0" dirty="0">
              <a:solidFill>
                <a:prstClr val="white"/>
              </a:solidFill>
              <a:latin typeface="微软雅黑" panose="020B0503020204020204" pitchFamily="34" charset="-122"/>
              <a:ea typeface="微软雅黑" panose="020B0503020204020204" pitchFamily="34" charset="-122"/>
            </a:endParaRPr>
          </a:p>
        </p:txBody>
      </p:sp>
      <p:sp>
        <p:nvSpPr>
          <p:cNvPr id="128" name="TextBox 11"/>
          <p:cNvSpPr txBox="1">
            <a:spLocks noChangeArrowheads="1"/>
          </p:cNvSpPr>
          <p:nvPr/>
        </p:nvSpPr>
        <p:spPr bwMode="auto">
          <a:xfrm rot="21097764" flipH="1">
            <a:off x="4639336" y="3182975"/>
            <a:ext cx="1456585" cy="305435"/>
          </a:xfrm>
          <a:prstGeom prst="rect">
            <a:avLst/>
          </a:prstGeom>
          <a:noFill/>
          <a:ln>
            <a:noFill/>
          </a:ln>
          <a:effectLst/>
        </p:spPr>
        <p:txBody>
          <a:bodyPr wrap="square" lIns="91438" tIns="45719" rIns="91438" bIns="45719">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hangingPunct="1">
              <a:defRPr/>
            </a:pPr>
            <a:r>
              <a:rPr lang="zh-CN" altLang="en-US" sz="1400" b="1" kern="0" dirty="0">
                <a:solidFill>
                  <a:prstClr val="white"/>
                </a:solidFill>
                <a:latin typeface="微软雅黑" panose="020B0503020204020204" pitchFamily="34" charset="-122"/>
                <a:ea typeface="微软雅黑" panose="020B0503020204020204" pitchFamily="34" charset="-122"/>
              </a:rPr>
              <a:t>连贯</a:t>
            </a:r>
            <a:endParaRPr lang="zh-CN" altLang="en-US" sz="1400" b="1" kern="0" dirty="0">
              <a:solidFill>
                <a:prstClr val="white"/>
              </a:solidFill>
              <a:latin typeface="微软雅黑" panose="020B0503020204020204" pitchFamily="34" charset="-122"/>
              <a:ea typeface="微软雅黑" panose="020B0503020204020204" pitchFamily="34" charset="-122"/>
            </a:endParaRPr>
          </a:p>
        </p:txBody>
      </p:sp>
      <p:sp>
        <p:nvSpPr>
          <p:cNvPr id="129" name="TextBox 11"/>
          <p:cNvSpPr txBox="1">
            <a:spLocks noChangeArrowheads="1"/>
          </p:cNvSpPr>
          <p:nvPr/>
        </p:nvSpPr>
        <p:spPr bwMode="auto">
          <a:xfrm rot="518893" flipH="1">
            <a:off x="3169285" y="3174365"/>
            <a:ext cx="966470" cy="305435"/>
          </a:xfrm>
          <a:prstGeom prst="rect">
            <a:avLst/>
          </a:prstGeom>
          <a:noFill/>
          <a:ln>
            <a:noFill/>
          </a:ln>
          <a:effectLst/>
        </p:spPr>
        <p:txBody>
          <a:bodyPr wrap="square" lIns="91438" tIns="45719" rIns="91438" bIns="45719">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hangingPunct="1">
              <a:defRPr/>
            </a:pPr>
            <a:r>
              <a:rPr lang="zh-CN" altLang="en-US" sz="1400" b="1" kern="0" dirty="0">
                <a:solidFill>
                  <a:prstClr val="white"/>
                </a:solidFill>
                <a:latin typeface="微软雅黑" panose="020B0503020204020204" pitchFamily="34" charset="-122"/>
                <a:ea typeface="微软雅黑" panose="020B0503020204020204" pitchFamily="34" charset="-122"/>
              </a:rPr>
              <a:t> 矛盾   </a:t>
            </a:r>
            <a:endParaRPr lang="en-US" altLang="zh-CN" sz="1400" b="1" kern="0" dirty="0">
              <a:solidFill>
                <a:prstClr val="white"/>
              </a:solidFill>
              <a:latin typeface="微软雅黑" panose="020B0503020204020204" pitchFamily="34" charset="-122"/>
              <a:ea typeface="微软雅黑" panose="020B0503020204020204" pitchFamily="34" charset="-122"/>
            </a:endParaRPr>
          </a:p>
        </p:txBody>
      </p:sp>
      <p:sp>
        <p:nvSpPr>
          <p:cNvPr id="130" name="TextBox 11"/>
          <p:cNvSpPr txBox="1">
            <a:spLocks noChangeArrowheads="1"/>
          </p:cNvSpPr>
          <p:nvPr/>
        </p:nvSpPr>
        <p:spPr bwMode="auto">
          <a:xfrm flipH="1">
            <a:off x="4325620" y="2844165"/>
            <a:ext cx="350520" cy="614680"/>
          </a:xfrm>
          <a:prstGeom prst="rect">
            <a:avLst/>
          </a:prstGeom>
          <a:noFill/>
          <a:ln>
            <a:noFill/>
          </a:ln>
          <a:effectLst/>
        </p:spPr>
        <p:txBody>
          <a:bodyPr vert="eaVert" wrap="square" lIns="91438" tIns="45719" rIns="91438" bIns="45719" anchor="ctr">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hangingPunct="1">
              <a:defRPr/>
            </a:pPr>
            <a:r>
              <a:rPr lang="zh-CN" altLang="en-US" sz="1100" b="1" kern="0" dirty="0">
                <a:solidFill>
                  <a:prstClr val="black">
                    <a:lumMod val="75000"/>
                    <a:lumOff val="25000"/>
                  </a:prstClr>
                </a:solidFill>
                <a:latin typeface="微软雅黑" panose="020B0503020204020204" pitchFamily="34" charset="-122"/>
                <a:ea typeface="微软雅黑" panose="020B0503020204020204" pitchFamily="34" charset="-122"/>
              </a:rPr>
              <a:t>性格   </a:t>
            </a:r>
            <a:endParaRPr lang="en-US" altLang="zh-CN" sz="1100" b="1"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31" name="Rectangle 46"/>
          <p:cNvSpPr>
            <a:spLocks noChangeArrowheads="1"/>
          </p:cNvSpPr>
          <p:nvPr/>
        </p:nvSpPr>
        <p:spPr bwMode="auto">
          <a:xfrm>
            <a:off x="721360" y="4351655"/>
            <a:ext cx="2256790" cy="33591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wrap="square" lIns="91438" tIns="45719" rIns="91438" bIns="45719">
            <a:spAutoFit/>
          </a:bodyPr>
          <a:lstStyle/>
          <a:p>
            <a:pPr algn="ctr"/>
            <a:r>
              <a:rPr lang="en-US" altLang="zh-CN" sz="16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3. </a:t>
            </a:r>
            <a:r>
              <a:rPr lang="zh-CN" sz="16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情感态度决定主题</a:t>
            </a:r>
            <a:endParaRPr lang="zh-CN" sz="16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2" name="Rectangle 46"/>
          <p:cNvSpPr>
            <a:spLocks noChangeArrowheads="1"/>
          </p:cNvSpPr>
          <p:nvPr/>
        </p:nvSpPr>
        <p:spPr bwMode="auto">
          <a:xfrm>
            <a:off x="645795" y="3150235"/>
            <a:ext cx="2411095" cy="33591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wrap="square" lIns="91438" tIns="45719" rIns="91438" bIns="45719">
            <a:spAutoFit/>
          </a:bodyPr>
          <a:p>
            <a:pPr algn="ctr"/>
            <a:r>
              <a:rPr lang="en-US" altLang="zh-CN" sz="16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2. </a:t>
            </a:r>
            <a:r>
              <a:rPr lang="zh-CN" sz="16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主要矛盾决定主线</a:t>
            </a:r>
            <a:endParaRPr lang="zh-CN" sz="16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3" name="Rectangle 46"/>
          <p:cNvSpPr>
            <a:spLocks noChangeArrowheads="1"/>
          </p:cNvSpPr>
          <p:nvPr/>
        </p:nvSpPr>
        <p:spPr bwMode="auto">
          <a:xfrm>
            <a:off x="3443605" y="2556510"/>
            <a:ext cx="2319655" cy="33591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wrap="square" lIns="91438" tIns="45719" rIns="91438" bIns="45719">
            <a:spAutoFit/>
          </a:bodyPr>
          <a:p>
            <a:pPr algn="ctr"/>
            <a:r>
              <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人物性格决定际遇</a:t>
            </a: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4" name="Rectangle 46"/>
          <p:cNvSpPr>
            <a:spLocks noChangeArrowheads="1"/>
          </p:cNvSpPr>
          <p:nvPr/>
        </p:nvSpPr>
        <p:spPr bwMode="auto">
          <a:xfrm>
            <a:off x="6014085" y="3151505"/>
            <a:ext cx="2345690" cy="33591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wrap="square" lIns="91438" tIns="45719" rIns="91438" bIns="45719">
            <a:spAutoFit/>
          </a:bodyPr>
          <a:p>
            <a:pPr algn="ctr"/>
            <a:r>
              <a:rPr lang="en-US" altLang="zh-CN" sz="16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16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语义连贯决定协同</a:t>
            </a:r>
            <a:endParaRPr lang="zh-CN" altLang="en-US" sz="16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5" name="Rectangle 46"/>
          <p:cNvSpPr>
            <a:spLocks noChangeArrowheads="1"/>
          </p:cNvSpPr>
          <p:nvPr/>
        </p:nvSpPr>
        <p:spPr bwMode="auto">
          <a:xfrm>
            <a:off x="5944870" y="4386580"/>
            <a:ext cx="2626995" cy="33591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wrap="square" lIns="91438" tIns="45719" rIns="91438" bIns="45719">
            <a:spAutoFit/>
          </a:bodyPr>
          <a:p>
            <a:pPr algn="ctr"/>
            <a:r>
              <a:rPr lang="en-US" altLang="zh-CN" sz="1600" b="1" dirty="0">
                <a:solidFill>
                  <a:srgbClr val="C49400"/>
                </a:solidFill>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1600" b="1" dirty="0">
                <a:solidFill>
                  <a:srgbClr val="C49400"/>
                </a:solidFill>
                <a:latin typeface="微软雅黑" panose="020B0503020204020204" pitchFamily="34" charset="-122"/>
                <a:ea typeface="微软雅黑" panose="020B0503020204020204" pitchFamily="34" charset="-122"/>
                <a:cs typeface="微软雅黑" panose="020B0503020204020204" pitchFamily="34" charset="-122"/>
              </a:rPr>
              <a:t>段首细节决定拐点 </a:t>
            </a:r>
            <a:endParaRPr lang="zh-CN" altLang="en-US" sz="1600" b="1" dirty="0">
              <a:solidFill>
                <a:srgbClr val="C494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1+#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9" presetClass="entr" presetSubtype="0" decel="10000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 calcmode="lin" valueType="num">
                                      <p:cBhvr>
                                        <p:cTn id="18" dur="500" fill="hold"/>
                                        <p:tgtEl>
                                          <p:spTgt spid="6"/>
                                        </p:tgtEl>
                                        <p:attrNameLst>
                                          <p:attrName>style.rotation</p:attrName>
                                        </p:attrNameLst>
                                      </p:cBhvr>
                                      <p:tavLst>
                                        <p:tav tm="0">
                                          <p:val>
                                            <p:fltVal val="360"/>
                                          </p:val>
                                        </p:tav>
                                        <p:tav tm="100000">
                                          <p:val>
                                            <p:fltVal val="0"/>
                                          </p:val>
                                        </p:tav>
                                      </p:tavLst>
                                    </p:anim>
                                    <p:animEffect transition="in" filter="fade">
                                      <p:cBhvr>
                                        <p:cTn id="19" dur="500"/>
                                        <p:tgtEl>
                                          <p:spTgt spid="6"/>
                                        </p:tgtEl>
                                      </p:cBhvr>
                                    </p:animEffect>
                                  </p:childTnLst>
                                </p:cTn>
                              </p:par>
                              <p:par>
                                <p:cTn id="20" presetID="41" presetClass="entr" presetSubtype="0" fill="hold" grpId="0" nodeType="withEffect">
                                  <p:stCondLst>
                                    <p:cond delay="0"/>
                                  </p:stCondLst>
                                  <p:iterate type="lt">
                                    <p:tmPct val="10000"/>
                                  </p:iterate>
                                  <p:childTnLst>
                                    <p:set>
                                      <p:cBhvr>
                                        <p:cTn id="21" dur="1" fill="hold">
                                          <p:stCondLst>
                                            <p:cond delay="0"/>
                                          </p:stCondLst>
                                        </p:cTn>
                                        <p:tgtEl>
                                          <p:spTgt spid="24"/>
                                        </p:tgtEl>
                                        <p:attrNameLst>
                                          <p:attrName>style.visibility</p:attrName>
                                        </p:attrNameLst>
                                      </p:cBhvr>
                                      <p:to>
                                        <p:strVal val="visible"/>
                                      </p:to>
                                    </p:set>
                                    <p:anim calcmode="lin" valueType="num">
                                      <p:cBhvr>
                                        <p:cTn id="22" dur="8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23" dur="800" fill="hold"/>
                                        <p:tgtEl>
                                          <p:spTgt spid="24"/>
                                        </p:tgtEl>
                                        <p:attrNameLst>
                                          <p:attrName>ppt_y</p:attrName>
                                        </p:attrNameLst>
                                      </p:cBhvr>
                                      <p:tavLst>
                                        <p:tav tm="0">
                                          <p:val>
                                            <p:strVal val="#ppt_y"/>
                                          </p:val>
                                        </p:tav>
                                        <p:tav tm="100000">
                                          <p:val>
                                            <p:strVal val="#ppt_y"/>
                                          </p:val>
                                        </p:tav>
                                      </p:tavLst>
                                    </p:anim>
                                    <p:anim calcmode="lin" valueType="num">
                                      <p:cBhvr>
                                        <p:cTn id="24" dur="8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25" dur="8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800" tmFilter="0,0; .5, 1; 1, 1"/>
                                        <p:tgtEl>
                                          <p:spTgt spid="24"/>
                                        </p:tgtEl>
                                      </p:cBhvr>
                                    </p:animEffect>
                                  </p:childTnLst>
                                </p:cTn>
                              </p:par>
                              <p:par>
                                <p:cTn id="27" presetID="42"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par>
                          <p:cTn id="32" fill="hold">
                            <p:stCondLst>
                              <p:cond delay="2180"/>
                            </p:stCondLst>
                            <p:childTnLst>
                              <p:par>
                                <p:cTn id="33" presetID="53" presetClass="entr" presetSubtype="16" fill="hold" nodeType="afterEffect">
                                  <p:stCondLst>
                                    <p:cond delay="0"/>
                                  </p:stCondLst>
                                  <p:childTnLst>
                                    <p:set>
                                      <p:cBhvr>
                                        <p:cTn id="34" dur="1" fill="hold">
                                          <p:stCondLst>
                                            <p:cond delay="0"/>
                                          </p:stCondLst>
                                        </p:cTn>
                                        <p:tgtEl>
                                          <p:spTgt spid="96"/>
                                        </p:tgtEl>
                                        <p:attrNameLst>
                                          <p:attrName>style.visibility</p:attrName>
                                        </p:attrNameLst>
                                      </p:cBhvr>
                                      <p:to>
                                        <p:strVal val="visible"/>
                                      </p:to>
                                    </p:set>
                                    <p:anim calcmode="lin" valueType="num">
                                      <p:cBhvr>
                                        <p:cTn id="35" dur="500" fill="hold"/>
                                        <p:tgtEl>
                                          <p:spTgt spid="96"/>
                                        </p:tgtEl>
                                        <p:attrNameLst>
                                          <p:attrName>ppt_w</p:attrName>
                                        </p:attrNameLst>
                                      </p:cBhvr>
                                      <p:tavLst>
                                        <p:tav tm="0">
                                          <p:val>
                                            <p:fltVal val="0"/>
                                          </p:val>
                                        </p:tav>
                                        <p:tav tm="100000">
                                          <p:val>
                                            <p:strVal val="#ppt_w"/>
                                          </p:val>
                                        </p:tav>
                                      </p:tavLst>
                                    </p:anim>
                                    <p:anim calcmode="lin" valueType="num">
                                      <p:cBhvr>
                                        <p:cTn id="36" dur="500" fill="hold"/>
                                        <p:tgtEl>
                                          <p:spTgt spid="96"/>
                                        </p:tgtEl>
                                        <p:attrNameLst>
                                          <p:attrName>ppt_h</p:attrName>
                                        </p:attrNameLst>
                                      </p:cBhvr>
                                      <p:tavLst>
                                        <p:tav tm="0">
                                          <p:val>
                                            <p:fltVal val="0"/>
                                          </p:val>
                                        </p:tav>
                                        <p:tav tm="100000">
                                          <p:val>
                                            <p:strVal val="#ppt_h"/>
                                          </p:val>
                                        </p:tav>
                                      </p:tavLst>
                                    </p:anim>
                                    <p:animEffect transition="in" filter="fade">
                                      <p:cBhvr>
                                        <p:cTn id="37" dur="500"/>
                                        <p:tgtEl>
                                          <p:spTgt spid="96"/>
                                        </p:tgtEl>
                                      </p:cBhvr>
                                    </p:animEffect>
                                  </p:childTnLst>
                                </p:cTn>
                              </p:par>
                            </p:childTnLst>
                          </p:cTn>
                        </p:par>
                        <p:par>
                          <p:cTn id="38" fill="hold">
                            <p:stCondLst>
                              <p:cond delay="2680"/>
                            </p:stCondLst>
                            <p:childTnLst>
                              <p:par>
                                <p:cTn id="39" presetID="41" presetClass="entr" presetSubtype="0" fill="hold" grpId="0" nodeType="afterEffect">
                                  <p:stCondLst>
                                    <p:cond delay="0"/>
                                  </p:stCondLst>
                                  <p:iterate type="lt">
                                    <p:tmPct val="10000"/>
                                  </p:iterate>
                                  <p:childTnLst>
                                    <p:set>
                                      <p:cBhvr>
                                        <p:cTn id="40" dur="1" fill="hold">
                                          <p:stCondLst>
                                            <p:cond delay="0"/>
                                          </p:stCondLst>
                                        </p:cTn>
                                        <p:tgtEl>
                                          <p:spTgt spid="129"/>
                                        </p:tgtEl>
                                        <p:attrNameLst>
                                          <p:attrName>style.visibility</p:attrName>
                                        </p:attrNameLst>
                                      </p:cBhvr>
                                      <p:to>
                                        <p:strVal val="visible"/>
                                      </p:to>
                                    </p:set>
                                    <p:anim calcmode="lin" valueType="num">
                                      <p:cBhvr>
                                        <p:cTn id="41" dur="500" fill="hold"/>
                                        <p:tgtEl>
                                          <p:spTgt spid="129"/>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129"/>
                                        </p:tgtEl>
                                        <p:attrNameLst>
                                          <p:attrName>ppt_y</p:attrName>
                                        </p:attrNameLst>
                                      </p:cBhvr>
                                      <p:tavLst>
                                        <p:tav tm="0">
                                          <p:val>
                                            <p:strVal val="#ppt_y"/>
                                          </p:val>
                                        </p:tav>
                                        <p:tav tm="100000">
                                          <p:val>
                                            <p:strVal val="#ppt_y"/>
                                          </p:val>
                                        </p:tav>
                                      </p:tavLst>
                                    </p:anim>
                                    <p:anim calcmode="lin" valueType="num">
                                      <p:cBhvr>
                                        <p:cTn id="43" dur="500" fill="hold"/>
                                        <p:tgtEl>
                                          <p:spTgt spid="129"/>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129"/>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129"/>
                                        </p:tgtEl>
                                      </p:cBhvr>
                                    </p:animEffect>
                                  </p:childTnLst>
                                </p:cTn>
                              </p:par>
                            </p:childTnLst>
                          </p:cTn>
                        </p:par>
                        <p:par>
                          <p:cTn id="46" fill="hold">
                            <p:stCondLst>
                              <p:cond delay="3430"/>
                            </p:stCondLst>
                            <p:childTnLst>
                              <p:par>
                                <p:cTn id="47" presetID="41" presetClass="entr" presetSubtype="0" fill="hold" grpId="0" nodeType="afterEffect">
                                  <p:stCondLst>
                                    <p:cond delay="0"/>
                                  </p:stCondLst>
                                  <p:iterate type="lt">
                                    <p:tmPct val="10000"/>
                                  </p:iterate>
                                  <p:childTnLst>
                                    <p:set>
                                      <p:cBhvr>
                                        <p:cTn id="48" dur="1" fill="hold">
                                          <p:stCondLst>
                                            <p:cond delay="0"/>
                                          </p:stCondLst>
                                        </p:cTn>
                                        <p:tgtEl>
                                          <p:spTgt spid="130"/>
                                        </p:tgtEl>
                                        <p:attrNameLst>
                                          <p:attrName>style.visibility</p:attrName>
                                        </p:attrNameLst>
                                      </p:cBhvr>
                                      <p:to>
                                        <p:strVal val="visible"/>
                                      </p:to>
                                    </p:set>
                                    <p:anim calcmode="lin" valueType="num">
                                      <p:cBhvr>
                                        <p:cTn id="49" dur="500" fill="hold"/>
                                        <p:tgtEl>
                                          <p:spTgt spid="130"/>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130"/>
                                        </p:tgtEl>
                                        <p:attrNameLst>
                                          <p:attrName>ppt_y</p:attrName>
                                        </p:attrNameLst>
                                      </p:cBhvr>
                                      <p:tavLst>
                                        <p:tav tm="0">
                                          <p:val>
                                            <p:strVal val="#ppt_y"/>
                                          </p:val>
                                        </p:tav>
                                        <p:tav tm="100000">
                                          <p:val>
                                            <p:strVal val="#ppt_y"/>
                                          </p:val>
                                        </p:tav>
                                      </p:tavLst>
                                    </p:anim>
                                    <p:anim calcmode="lin" valueType="num">
                                      <p:cBhvr>
                                        <p:cTn id="51" dur="500" fill="hold"/>
                                        <p:tgtEl>
                                          <p:spTgt spid="130"/>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130"/>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130"/>
                                        </p:tgtEl>
                                      </p:cBhvr>
                                    </p:animEffect>
                                  </p:childTnLst>
                                </p:cTn>
                              </p:par>
                            </p:childTnLst>
                          </p:cTn>
                        </p:par>
                        <p:par>
                          <p:cTn id="54" fill="hold">
                            <p:stCondLst>
                              <p:cond delay="4130"/>
                            </p:stCondLst>
                            <p:childTnLst>
                              <p:par>
                                <p:cTn id="55" presetID="41" presetClass="entr" presetSubtype="0" fill="hold" grpId="0" nodeType="afterEffect">
                                  <p:stCondLst>
                                    <p:cond delay="0"/>
                                  </p:stCondLst>
                                  <p:iterate type="lt">
                                    <p:tmPct val="10000"/>
                                  </p:iterate>
                                  <p:childTnLst>
                                    <p:set>
                                      <p:cBhvr>
                                        <p:cTn id="56" dur="1" fill="hold">
                                          <p:stCondLst>
                                            <p:cond delay="0"/>
                                          </p:stCondLst>
                                        </p:cTn>
                                        <p:tgtEl>
                                          <p:spTgt spid="128"/>
                                        </p:tgtEl>
                                        <p:attrNameLst>
                                          <p:attrName>style.visibility</p:attrName>
                                        </p:attrNameLst>
                                      </p:cBhvr>
                                      <p:to>
                                        <p:strVal val="visible"/>
                                      </p:to>
                                    </p:set>
                                    <p:anim calcmode="lin" valueType="num">
                                      <p:cBhvr>
                                        <p:cTn id="57" dur="500" fill="hold"/>
                                        <p:tgtEl>
                                          <p:spTgt spid="128"/>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128"/>
                                        </p:tgtEl>
                                        <p:attrNameLst>
                                          <p:attrName>ppt_y</p:attrName>
                                        </p:attrNameLst>
                                      </p:cBhvr>
                                      <p:tavLst>
                                        <p:tav tm="0">
                                          <p:val>
                                            <p:strVal val="#ppt_y"/>
                                          </p:val>
                                        </p:tav>
                                        <p:tav tm="100000">
                                          <p:val>
                                            <p:strVal val="#ppt_y"/>
                                          </p:val>
                                        </p:tav>
                                      </p:tavLst>
                                    </p:anim>
                                    <p:anim calcmode="lin" valueType="num">
                                      <p:cBhvr>
                                        <p:cTn id="59" dur="500" fill="hold"/>
                                        <p:tgtEl>
                                          <p:spTgt spid="128"/>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128"/>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128"/>
                                        </p:tgtEl>
                                      </p:cBhvr>
                                    </p:animEffect>
                                  </p:childTnLst>
                                </p:cTn>
                              </p:par>
                            </p:childTnLst>
                          </p:cTn>
                        </p:par>
                        <p:par>
                          <p:cTn id="62" fill="hold">
                            <p:stCondLst>
                              <p:cond delay="4680"/>
                            </p:stCondLst>
                            <p:childTnLst>
                              <p:par>
                                <p:cTn id="63" presetID="41" presetClass="entr" presetSubtype="0" fill="hold" grpId="0" nodeType="afterEffect">
                                  <p:stCondLst>
                                    <p:cond delay="0"/>
                                  </p:stCondLst>
                                  <p:iterate type="lt">
                                    <p:tmPct val="10000"/>
                                  </p:iterate>
                                  <p:childTnLst>
                                    <p:set>
                                      <p:cBhvr>
                                        <p:cTn id="64" dur="1" fill="hold">
                                          <p:stCondLst>
                                            <p:cond delay="0"/>
                                          </p:stCondLst>
                                        </p:cTn>
                                        <p:tgtEl>
                                          <p:spTgt spid="127"/>
                                        </p:tgtEl>
                                        <p:attrNameLst>
                                          <p:attrName>style.visibility</p:attrName>
                                        </p:attrNameLst>
                                      </p:cBhvr>
                                      <p:to>
                                        <p:strVal val="visible"/>
                                      </p:to>
                                    </p:set>
                                    <p:anim calcmode="lin" valueType="num">
                                      <p:cBhvr>
                                        <p:cTn id="65" dur="500" fill="hold"/>
                                        <p:tgtEl>
                                          <p:spTgt spid="127"/>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127"/>
                                        </p:tgtEl>
                                        <p:attrNameLst>
                                          <p:attrName>ppt_y</p:attrName>
                                        </p:attrNameLst>
                                      </p:cBhvr>
                                      <p:tavLst>
                                        <p:tav tm="0">
                                          <p:val>
                                            <p:strVal val="#ppt_y"/>
                                          </p:val>
                                        </p:tav>
                                        <p:tav tm="100000">
                                          <p:val>
                                            <p:strVal val="#ppt_y"/>
                                          </p:val>
                                        </p:tav>
                                      </p:tavLst>
                                    </p:anim>
                                    <p:anim calcmode="lin" valueType="num">
                                      <p:cBhvr>
                                        <p:cTn id="67" dur="500" fill="hold"/>
                                        <p:tgtEl>
                                          <p:spTgt spid="127"/>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127"/>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127"/>
                                        </p:tgtEl>
                                      </p:cBhvr>
                                    </p:animEffect>
                                  </p:childTnLst>
                                </p:cTn>
                              </p:par>
                            </p:childTnLst>
                          </p:cTn>
                        </p:par>
                        <p:par>
                          <p:cTn id="70" fill="hold">
                            <p:stCondLst>
                              <p:cond delay="5430"/>
                            </p:stCondLst>
                            <p:childTnLst>
                              <p:par>
                                <p:cTn id="71" presetID="41" presetClass="entr" presetSubtype="0" fill="hold" grpId="0" nodeType="afterEffect">
                                  <p:stCondLst>
                                    <p:cond delay="0"/>
                                  </p:stCondLst>
                                  <p:iterate type="lt">
                                    <p:tmPct val="10000"/>
                                  </p:iterate>
                                  <p:childTnLst>
                                    <p:set>
                                      <p:cBhvr>
                                        <p:cTn id="72" dur="1" fill="hold">
                                          <p:stCondLst>
                                            <p:cond delay="0"/>
                                          </p:stCondLst>
                                        </p:cTn>
                                        <p:tgtEl>
                                          <p:spTgt spid="126"/>
                                        </p:tgtEl>
                                        <p:attrNameLst>
                                          <p:attrName>style.visibility</p:attrName>
                                        </p:attrNameLst>
                                      </p:cBhvr>
                                      <p:to>
                                        <p:strVal val="visible"/>
                                      </p:to>
                                    </p:set>
                                    <p:anim calcmode="lin" valueType="num">
                                      <p:cBhvr>
                                        <p:cTn id="73" dur="500" fill="hold"/>
                                        <p:tgtEl>
                                          <p:spTgt spid="126"/>
                                        </p:tgtEl>
                                        <p:attrNameLst>
                                          <p:attrName>ppt_x</p:attrName>
                                        </p:attrNameLst>
                                      </p:cBhvr>
                                      <p:tavLst>
                                        <p:tav tm="0">
                                          <p:val>
                                            <p:strVal val="#ppt_x"/>
                                          </p:val>
                                        </p:tav>
                                        <p:tav tm="50000">
                                          <p:val>
                                            <p:strVal val="#ppt_x+.1"/>
                                          </p:val>
                                        </p:tav>
                                        <p:tav tm="100000">
                                          <p:val>
                                            <p:strVal val="#ppt_x"/>
                                          </p:val>
                                        </p:tav>
                                      </p:tavLst>
                                    </p:anim>
                                    <p:anim calcmode="lin" valueType="num">
                                      <p:cBhvr>
                                        <p:cTn id="74" dur="500" fill="hold"/>
                                        <p:tgtEl>
                                          <p:spTgt spid="126"/>
                                        </p:tgtEl>
                                        <p:attrNameLst>
                                          <p:attrName>ppt_y</p:attrName>
                                        </p:attrNameLst>
                                      </p:cBhvr>
                                      <p:tavLst>
                                        <p:tav tm="0">
                                          <p:val>
                                            <p:strVal val="#ppt_y"/>
                                          </p:val>
                                        </p:tav>
                                        <p:tav tm="100000">
                                          <p:val>
                                            <p:strVal val="#ppt_y"/>
                                          </p:val>
                                        </p:tav>
                                      </p:tavLst>
                                    </p:anim>
                                    <p:anim calcmode="lin" valueType="num">
                                      <p:cBhvr>
                                        <p:cTn id="75" dur="500" fill="hold"/>
                                        <p:tgtEl>
                                          <p:spTgt spid="126"/>
                                        </p:tgtEl>
                                        <p:attrNameLst>
                                          <p:attrName>ppt_h</p:attrName>
                                        </p:attrNameLst>
                                      </p:cBhvr>
                                      <p:tavLst>
                                        <p:tav tm="0">
                                          <p:val>
                                            <p:strVal val="#ppt_h/10"/>
                                          </p:val>
                                        </p:tav>
                                        <p:tav tm="50000">
                                          <p:val>
                                            <p:strVal val="#ppt_h+.01"/>
                                          </p:val>
                                        </p:tav>
                                        <p:tav tm="100000">
                                          <p:val>
                                            <p:strVal val="#ppt_h"/>
                                          </p:val>
                                        </p:tav>
                                      </p:tavLst>
                                    </p:anim>
                                    <p:anim calcmode="lin" valueType="num">
                                      <p:cBhvr>
                                        <p:cTn id="76" dur="500" fill="hold"/>
                                        <p:tgtEl>
                                          <p:spTgt spid="126"/>
                                        </p:tgtEl>
                                        <p:attrNameLst>
                                          <p:attrName>ppt_w</p:attrName>
                                        </p:attrNameLst>
                                      </p:cBhvr>
                                      <p:tavLst>
                                        <p:tav tm="0">
                                          <p:val>
                                            <p:strVal val="#ppt_w/10"/>
                                          </p:val>
                                        </p:tav>
                                        <p:tav tm="50000">
                                          <p:val>
                                            <p:strVal val="#ppt_w+.01"/>
                                          </p:val>
                                        </p:tav>
                                        <p:tav tm="100000">
                                          <p:val>
                                            <p:strVal val="#ppt_w"/>
                                          </p:val>
                                        </p:tav>
                                      </p:tavLst>
                                    </p:anim>
                                    <p:animEffect transition="in" filter="fade">
                                      <p:cBhvr>
                                        <p:cTn id="77" dur="500" tmFilter="0,0; .5, 1; 1, 1"/>
                                        <p:tgtEl>
                                          <p:spTgt spid="126"/>
                                        </p:tgtEl>
                                      </p:cBhvr>
                                    </p:animEffect>
                                  </p:childTnLst>
                                </p:cTn>
                              </p:par>
                            </p:childTnLst>
                          </p:cTn>
                        </p:par>
                        <p:par>
                          <p:cTn id="78" fill="hold">
                            <p:stCondLst>
                              <p:cond delay="6079"/>
                            </p:stCondLst>
                            <p:childTnLst>
                              <p:par>
                                <p:cTn id="79" presetID="27" presetClass="entr" presetSubtype="0" fill="hold" grpId="0" nodeType="afterEffect">
                                  <p:stCondLst>
                                    <p:cond delay="0"/>
                                  </p:stCondLst>
                                  <p:iterate type="lt">
                                    <p:tmPct val="50000"/>
                                  </p:iterate>
                                  <p:childTnLst>
                                    <p:set>
                                      <p:cBhvr>
                                        <p:cTn id="80" dur="1" fill="hold">
                                          <p:stCondLst>
                                            <p:cond delay="0"/>
                                          </p:stCondLst>
                                        </p:cTn>
                                        <p:tgtEl>
                                          <p:spTgt spid="133"/>
                                        </p:tgtEl>
                                        <p:attrNameLst>
                                          <p:attrName>style.visibility</p:attrName>
                                        </p:attrNameLst>
                                      </p:cBhvr>
                                      <p:to>
                                        <p:strVal val="visible"/>
                                      </p:to>
                                    </p:set>
                                    <p:anim calcmode="discrete" valueType="clr">
                                      <p:cBhvr override="childStyle">
                                        <p:cTn id="81" dur="80"/>
                                        <p:tgtEl>
                                          <p:spTgt spid="133"/>
                                        </p:tgtEl>
                                        <p:attrNameLst>
                                          <p:attrName>style.color</p:attrName>
                                        </p:attrNameLst>
                                      </p:cBhvr>
                                      <p:tavLst>
                                        <p:tav tm="0">
                                          <p:val>
                                            <p:clrVal>
                                              <a:schemeClr val="accent2"/>
                                            </p:clrVal>
                                          </p:val>
                                        </p:tav>
                                        <p:tav tm="50000">
                                          <p:val>
                                            <p:clrVal>
                                              <a:schemeClr val="hlink"/>
                                            </p:clrVal>
                                          </p:val>
                                        </p:tav>
                                      </p:tavLst>
                                    </p:anim>
                                    <p:anim calcmode="discrete" valueType="clr">
                                      <p:cBhvr>
                                        <p:cTn id="82" dur="80"/>
                                        <p:tgtEl>
                                          <p:spTgt spid="133"/>
                                        </p:tgtEl>
                                        <p:attrNameLst>
                                          <p:attrName>fillcolor</p:attrName>
                                        </p:attrNameLst>
                                      </p:cBhvr>
                                      <p:tavLst>
                                        <p:tav tm="0">
                                          <p:val>
                                            <p:clrVal>
                                              <a:schemeClr val="accent2"/>
                                            </p:clrVal>
                                          </p:val>
                                        </p:tav>
                                        <p:tav tm="50000">
                                          <p:val>
                                            <p:clrVal>
                                              <a:schemeClr val="hlink"/>
                                            </p:clrVal>
                                          </p:val>
                                        </p:tav>
                                      </p:tavLst>
                                    </p:anim>
                                    <p:set>
                                      <p:cBhvr>
                                        <p:cTn id="83" dur="80"/>
                                        <p:tgtEl>
                                          <p:spTgt spid="133"/>
                                        </p:tgtEl>
                                        <p:attrNameLst>
                                          <p:attrName>fill.type</p:attrName>
                                        </p:attrNameLst>
                                      </p:cBhvr>
                                      <p:to>
                                        <p:strVal val="solid"/>
                                      </p:to>
                                    </p:set>
                                  </p:childTnLst>
                                </p:cTn>
                              </p:par>
                            </p:childTnLst>
                          </p:cTn>
                        </p:par>
                        <p:par>
                          <p:cTn id="84" fill="hold">
                            <p:stCondLst>
                              <p:cond delay="6560"/>
                            </p:stCondLst>
                            <p:childTnLst>
                              <p:par>
                                <p:cTn id="85" presetID="27" presetClass="entr" presetSubtype="0" fill="hold" grpId="0" nodeType="afterEffect">
                                  <p:stCondLst>
                                    <p:cond delay="0"/>
                                  </p:stCondLst>
                                  <p:iterate type="lt">
                                    <p:tmPct val="50000"/>
                                  </p:iterate>
                                  <p:childTnLst>
                                    <p:set>
                                      <p:cBhvr>
                                        <p:cTn id="86" dur="1" fill="hold">
                                          <p:stCondLst>
                                            <p:cond delay="0"/>
                                          </p:stCondLst>
                                        </p:cTn>
                                        <p:tgtEl>
                                          <p:spTgt spid="132"/>
                                        </p:tgtEl>
                                        <p:attrNameLst>
                                          <p:attrName>style.visibility</p:attrName>
                                        </p:attrNameLst>
                                      </p:cBhvr>
                                      <p:to>
                                        <p:strVal val="visible"/>
                                      </p:to>
                                    </p:set>
                                    <p:anim calcmode="discrete" valueType="clr">
                                      <p:cBhvr override="childStyle">
                                        <p:cTn id="87" dur="80"/>
                                        <p:tgtEl>
                                          <p:spTgt spid="132"/>
                                        </p:tgtEl>
                                        <p:attrNameLst>
                                          <p:attrName>style.color</p:attrName>
                                        </p:attrNameLst>
                                      </p:cBhvr>
                                      <p:tavLst>
                                        <p:tav tm="0">
                                          <p:val>
                                            <p:clrVal>
                                              <a:schemeClr val="accent2"/>
                                            </p:clrVal>
                                          </p:val>
                                        </p:tav>
                                        <p:tav tm="50000">
                                          <p:val>
                                            <p:clrVal>
                                              <a:schemeClr val="hlink"/>
                                            </p:clrVal>
                                          </p:val>
                                        </p:tav>
                                      </p:tavLst>
                                    </p:anim>
                                    <p:anim calcmode="discrete" valueType="clr">
                                      <p:cBhvr>
                                        <p:cTn id="88" dur="80"/>
                                        <p:tgtEl>
                                          <p:spTgt spid="132"/>
                                        </p:tgtEl>
                                        <p:attrNameLst>
                                          <p:attrName>fillcolor</p:attrName>
                                        </p:attrNameLst>
                                      </p:cBhvr>
                                      <p:tavLst>
                                        <p:tav tm="0">
                                          <p:val>
                                            <p:clrVal>
                                              <a:schemeClr val="accent2"/>
                                            </p:clrVal>
                                          </p:val>
                                        </p:tav>
                                        <p:tav tm="50000">
                                          <p:val>
                                            <p:clrVal>
                                              <a:schemeClr val="hlink"/>
                                            </p:clrVal>
                                          </p:val>
                                        </p:tav>
                                      </p:tavLst>
                                    </p:anim>
                                    <p:set>
                                      <p:cBhvr>
                                        <p:cTn id="89" dur="80"/>
                                        <p:tgtEl>
                                          <p:spTgt spid="132"/>
                                        </p:tgtEl>
                                        <p:attrNameLst>
                                          <p:attrName>fill.type</p:attrName>
                                        </p:attrNameLst>
                                      </p:cBhvr>
                                      <p:to>
                                        <p:strVal val="solid"/>
                                      </p:to>
                                    </p:set>
                                  </p:childTnLst>
                                </p:cTn>
                              </p:par>
                            </p:childTnLst>
                          </p:cTn>
                        </p:par>
                        <p:par>
                          <p:cTn id="90" fill="hold">
                            <p:stCondLst>
                              <p:cond delay="7039"/>
                            </p:stCondLst>
                            <p:childTnLst>
                              <p:par>
                                <p:cTn id="91" presetID="27" presetClass="entr" presetSubtype="0" fill="hold" grpId="0" nodeType="afterEffect">
                                  <p:stCondLst>
                                    <p:cond delay="0"/>
                                  </p:stCondLst>
                                  <p:iterate type="lt">
                                    <p:tmPct val="50000"/>
                                  </p:iterate>
                                  <p:childTnLst>
                                    <p:set>
                                      <p:cBhvr>
                                        <p:cTn id="92" dur="1" fill="hold">
                                          <p:stCondLst>
                                            <p:cond delay="0"/>
                                          </p:stCondLst>
                                        </p:cTn>
                                        <p:tgtEl>
                                          <p:spTgt spid="131"/>
                                        </p:tgtEl>
                                        <p:attrNameLst>
                                          <p:attrName>style.visibility</p:attrName>
                                        </p:attrNameLst>
                                      </p:cBhvr>
                                      <p:to>
                                        <p:strVal val="visible"/>
                                      </p:to>
                                    </p:set>
                                    <p:anim calcmode="discrete" valueType="clr">
                                      <p:cBhvr override="childStyle">
                                        <p:cTn id="93" dur="80"/>
                                        <p:tgtEl>
                                          <p:spTgt spid="131"/>
                                        </p:tgtEl>
                                        <p:attrNameLst>
                                          <p:attrName>style.color</p:attrName>
                                        </p:attrNameLst>
                                      </p:cBhvr>
                                      <p:tavLst>
                                        <p:tav tm="0">
                                          <p:val>
                                            <p:clrVal>
                                              <a:schemeClr val="accent2"/>
                                            </p:clrVal>
                                          </p:val>
                                        </p:tav>
                                        <p:tav tm="50000">
                                          <p:val>
                                            <p:clrVal>
                                              <a:schemeClr val="hlink"/>
                                            </p:clrVal>
                                          </p:val>
                                        </p:tav>
                                      </p:tavLst>
                                    </p:anim>
                                    <p:anim calcmode="discrete" valueType="clr">
                                      <p:cBhvr>
                                        <p:cTn id="94" dur="80"/>
                                        <p:tgtEl>
                                          <p:spTgt spid="131"/>
                                        </p:tgtEl>
                                        <p:attrNameLst>
                                          <p:attrName>fillcolor</p:attrName>
                                        </p:attrNameLst>
                                      </p:cBhvr>
                                      <p:tavLst>
                                        <p:tav tm="0">
                                          <p:val>
                                            <p:clrVal>
                                              <a:schemeClr val="accent2"/>
                                            </p:clrVal>
                                          </p:val>
                                        </p:tav>
                                        <p:tav tm="50000">
                                          <p:val>
                                            <p:clrVal>
                                              <a:schemeClr val="hlink"/>
                                            </p:clrVal>
                                          </p:val>
                                        </p:tav>
                                      </p:tavLst>
                                    </p:anim>
                                    <p:set>
                                      <p:cBhvr>
                                        <p:cTn id="95" dur="80"/>
                                        <p:tgtEl>
                                          <p:spTgt spid="131"/>
                                        </p:tgtEl>
                                        <p:attrNameLst>
                                          <p:attrName>fill.type</p:attrName>
                                        </p:attrNameLst>
                                      </p:cBhvr>
                                      <p:to>
                                        <p:strVal val="solid"/>
                                      </p:to>
                                    </p:set>
                                  </p:childTnLst>
                                </p:cTn>
                              </p:par>
                            </p:childTnLst>
                          </p:cTn>
                        </p:par>
                        <p:par>
                          <p:cTn id="96" fill="hold">
                            <p:stCondLst>
                              <p:cond delay="7519"/>
                            </p:stCondLst>
                            <p:childTnLst>
                              <p:par>
                                <p:cTn id="97" presetID="27" presetClass="entr" presetSubtype="0" fill="hold" grpId="0" nodeType="afterEffect">
                                  <p:stCondLst>
                                    <p:cond delay="0"/>
                                  </p:stCondLst>
                                  <p:iterate type="lt">
                                    <p:tmPct val="50000"/>
                                  </p:iterate>
                                  <p:childTnLst>
                                    <p:set>
                                      <p:cBhvr>
                                        <p:cTn id="98" dur="1" fill="hold">
                                          <p:stCondLst>
                                            <p:cond delay="0"/>
                                          </p:stCondLst>
                                        </p:cTn>
                                        <p:tgtEl>
                                          <p:spTgt spid="135"/>
                                        </p:tgtEl>
                                        <p:attrNameLst>
                                          <p:attrName>style.visibility</p:attrName>
                                        </p:attrNameLst>
                                      </p:cBhvr>
                                      <p:to>
                                        <p:strVal val="visible"/>
                                      </p:to>
                                    </p:set>
                                    <p:anim calcmode="discrete" valueType="clr">
                                      <p:cBhvr override="childStyle">
                                        <p:cTn id="99" dur="80"/>
                                        <p:tgtEl>
                                          <p:spTgt spid="135"/>
                                        </p:tgtEl>
                                        <p:attrNameLst>
                                          <p:attrName>style.color</p:attrName>
                                        </p:attrNameLst>
                                      </p:cBhvr>
                                      <p:tavLst>
                                        <p:tav tm="0">
                                          <p:val>
                                            <p:clrVal>
                                              <a:schemeClr val="accent2"/>
                                            </p:clrVal>
                                          </p:val>
                                        </p:tav>
                                        <p:tav tm="50000">
                                          <p:val>
                                            <p:clrVal>
                                              <a:schemeClr val="hlink"/>
                                            </p:clrVal>
                                          </p:val>
                                        </p:tav>
                                      </p:tavLst>
                                    </p:anim>
                                    <p:anim calcmode="discrete" valueType="clr">
                                      <p:cBhvr>
                                        <p:cTn id="100" dur="80"/>
                                        <p:tgtEl>
                                          <p:spTgt spid="135"/>
                                        </p:tgtEl>
                                        <p:attrNameLst>
                                          <p:attrName>fillcolor</p:attrName>
                                        </p:attrNameLst>
                                      </p:cBhvr>
                                      <p:tavLst>
                                        <p:tav tm="0">
                                          <p:val>
                                            <p:clrVal>
                                              <a:schemeClr val="accent2"/>
                                            </p:clrVal>
                                          </p:val>
                                        </p:tav>
                                        <p:tav tm="50000">
                                          <p:val>
                                            <p:clrVal>
                                              <a:schemeClr val="hlink"/>
                                            </p:clrVal>
                                          </p:val>
                                        </p:tav>
                                      </p:tavLst>
                                    </p:anim>
                                    <p:set>
                                      <p:cBhvr>
                                        <p:cTn id="101" dur="80"/>
                                        <p:tgtEl>
                                          <p:spTgt spid="135"/>
                                        </p:tgtEl>
                                        <p:attrNameLst>
                                          <p:attrName>fill.type</p:attrName>
                                        </p:attrNameLst>
                                      </p:cBhvr>
                                      <p:to>
                                        <p:strVal val="solid"/>
                                      </p:to>
                                    </p:set>
                                  </p:childTnLst>
                                </p:cTn>
                              </p:par>
                            </p:childTnLst>
                          </p:cTn>
                        </p:par>
                        <p:par>
                          <p:cTn id="102" fill="hold">
                            <p:stCondLst>
                              <p:cond delay="8039"/>
                            </p:stCondLst>
                            <p:childTnLst>
                              <p:par>
                                <p:cTn id="103" presetID="27" presetClass="entr" presetSubtype="0" fill="hold" grpId="0" nodeType="afterEffect">
                                  <p:stCondLst>
                                    <p:cond delay="0"/>
                                  </p:stCondLst>
                                  <p:iterate type="lt">
                                    <p:tmPct val="50000"/>
                                  </p:iterate>
                                  <p:childTnLst>
                                    <p:set>
                                      <p:cBhvr>
                                        <p:cTn id="104" dur="1" fill="hold">
                                          <p:stCondLst>
                                            <p:cond delay="0"/>
                                          </p:stCondLst>
                                        </p:cTn>
                                        <p:tgtEl>
                                          <p:spTgt spid="134"/>
                                        </p:tgtEl>
                                        <p:attrNameLst>
                                          <p:attrName>style.visibility</p:attrName>
                                        </p:attrNameLst>
                                      </p:cBhvr>
                                      <p:to>
                                        <p:strVal val="visible"/>
                                      </p:to>
                                    </p:set>
                                    <p:anim calcmode="discrete" valueType="clr">
                                      <p:cBhvr override="childStyle">
                                        <p:cTn id="105" dur="80"/>
                                        <p:tgtEl>
                                          <p:spTgt spid="134"/>
                                        </p:tgtEl>
                                        <p:attrNameLst>
                                          <p:attrName>style.color</p:attrName>
                                        </p:attrNameLst>
                                      </p:cBhvr>
                                      <p:tavLst>
                                        <p:tav tm="0">
                                          <p:val>
                                            <p:clrVal>
                                              <a:schemeClr val="accent2"/>
                                            </p:clrVal>
                                          </p:val>
                                        </p:tav>
                                        <p:tav tm="50000">
                                          <p:val>
                                            <p:clrVal>
                                              <a:schemeClr val="hlink"/>
                                            </p:clrVal>
                                          </p:val>
                                        </p:tav>
                                      </p:tavLst>
                                    </p:anim>
                                    <p:anim calcmode="discrete" valueType="clr">
                                      <p:cBhvr>
                                        <p:cTn id="106" dur="80"/>
                                        <p:tgtEl>
                                          <p:spTgt spid="134"/>
                                        </p:tgtEl>
                                        <p:attrNameLst>
                                          <p:attrName>fillcolor</p:attrName>
                                        </p:attrNameLst>
                                      </p:cBhvr>
                                      <p:tavLst>
                                        <p:tav tm="0">
                                          <p:val>
                                            <p:clrVal>
                                              <a:schemeClr val="accent2"/>
                                            </p:clrVal>
                                          </p:val>
                                        </p:tav>
                                        <p:tav tm="50000">
                                          <p:val>
                                            <p:clrVal>
                                              <a:schemeClr val="hlink"/>
                                            </p:clrVal>
                                          </p:val>
                                        </p:tav>
                                      </p:tavLst>
                                    </p:anim>
                                    <p:set>
                                      <p:cBhvr>
                                        <p:cTn id="107" dur="80"/>
                                        <p:tgtEl>
                                          <p:spTgt spid="13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P spid="24" grpId="0"/>
      <p:bldP spid="6" grpId="0"/>
      <p:bldP spid="126" grpId="0"/>
      <p:bldP spid="127" grpId="0"/>
      <p:bldP spid="128" grpId="0"/>
      <p:bldP spid="129" grpId="0"/>
      <p:bldP spid="130" grpId="0"/>
      <p:bldP spid="131" grpId="0"/>
      <p:bldP spid="132" grpId="0"/>
      <p:bldP spid="133" grpId="0"/>
      <p:bldP spid="134" grpId="0"/>
      <p:bldP spid="1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sp>
        <p:nvSpPr>
          <p:cNvPr id="5" name="TextBox 3"/>
          <p:cNvSpPr txBox="1"/>
          <p:nvPr/>
        </p:nvSpPr>
        <p:spPr>
          <a:xfrm>
            <a:off x="408305" y="144780"/>
            <a:ext cx="8526145" cy="398780"/>
          </a:xfrm>
          <a:prstGeom prst="rect">
            <a:avLst/>
          </a:prstGeom>
          <a:noFill/>
        </p:spPr>
        <p:txBody>
          <a:bodyPr wrap="square" rtlCol="0">
            <a:spAutoFit/>
          </a:bodyPr>
          <a:p>
            <a:r>
              <a:rPr lang="zh-CN" altLang="en-US" sz="2000" b="1" dirty="0">
                <a:solidFill>
                  <a:srgbClr val="00B0F0"/>
                </a:solidFill>
                <a:latin typeface="微软雅黑" panose="020B0503020204020204" pitchFamily="34" charset="-122"/>
                <a:ea typeface="微软雅黑" panose="020B0503020204020204" pitchFamily="34" charset="-122"/>
                <a:sym typeface="+mn-ea"/>
              </a:rPr>
              <a:t>Character determines fortune </a:t>
            </a:r>
            <a:r>
              <a:rPr lang="zh-CN" altLang="en-US" sz="2000" b="1" baseline="-25000" dirty="0">
                <a:solidFill>
                  <a:srgbClr val="0070C0"/>
                </a:solidFill>
                <a:latin typeface="微软雅黑" panose="020B0503020204020204" pitchFamily="34" charset="-122"/>
                <a:ea typeface="微软雅黑" panose="020B0503020204020204" pitchFamily="34" charset="-122"/>
                <a:sym typeface="+mn-ea"/>
              </a:rPr>
              <a:t>人物性格决定际遇</a:t>
            </a:r>
            <a:endParaRPr lang="zh-CN" altLang="en-US" sz="2000" b="1" baseline="-25000" dirty="0">
              <a:solidFill>
                <a:srgbClr val="0070C0"/>
              </a:solidFill>
              <a:latin typeface="微软雅黑" panose="020B0503020204020204" pitchFamily="34" charset="-122"/>
              <a:ea typeface="微软雅黑" panose="020B0503020204020204" pitchFamily="34" charset="-122"/>
              <a:sym typeface="+mn-ea"/>
            </a:endParaRPr>
          </a:p>
        </p:txBody>
      </p:sp>
      <p:pic>
        <p:nvPicPr>
          <p:cNvPr id="7" name="图片 6"/>
          <p:cNvPicPr>
            <a:picLocks noChangeAspect="1"/>
          </p:cNvPicPr>
          <p:nvPr/>
        </p:nvPicPr>
        <p:blipFill>
          <a:blip r:embed="rId4"/>
          <a:stretch>
            <a:fillRect/>
          </a:stretch>
        </p:blipFill>
        <p:spPr>
          <a:xfrm>
            <a:off x="0" y="346710"/>
            <a:ext cx="2712720" cy="2800985"/>
          </a:xfrm>
          <a:prstGeom prst="rect">
            <a:avLst/>
          </a:prstGeom>
          <a:effectLst>
            <a:softEdge rad="444500"/>
          </a:effectLst>
        </p:spPr>
      </p:pic>
      <p:sp>
        <p:nvSpPr>
          <p:cNvPr id="3" name="文本框 2"/>
          <p:cNvSpPr txBox="1"/>
          <p:nvPr/>
        </p:nvSpPr>
        <p:spPr>
          <a:xfrm>
            <a:off x="2602865" y="697230"/>
            <a:ext cx="6330315" cy="4266565"/>
          </a:xfrm>
          <a:prstGeom prst="rect">
            <a:avLst/>
          </a:prstGeom>
          <a:noFill/>
          <a:ln>
            <a:solidFill>
              <a:srgbClr val="00B0F0"/>
            </a:solidFill>
          </a:ln>
        </p:spPr>
        <p:txBody>
          <a:bodyPr wrap="square" rtlCol="0" anchor="t">
            <a:spAutoFit/>
          </a:bodyPr>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The paper on my desk was yellow, with straight blue lines stretching across it. The lines repeated themselves all the way down the page. I counted them. Twenty-six straight lines ran across the </a:t>
            </a:r>
            <a:r>
              <a:rPr lang="zh-CN" altLang="en-US" sz="1400" u="sng" dirty="0" smtClean="0">
                <a:latin typeface="Times New Roman" panose="02020603050405020304" pitchFamily="18" charset="0"/>
                <a:cs typeface="Times New Roman" panose="02020603050405020304" pitchFamily="18" charset="0"/>
              </a:rPr>
              <a:t>paper</a:t>
            </a:r>
            <a:r>
              <a:rPr lang="zh-CN" altLang="en-US" sz="1400" dirty="0" smtClean="0">
                <a:latin typeface="Times New Roman" panose="02020603050405020304" pitchFamily="18" charset="0"/>
                <a:cs typeface="Times New Roman" panose="02020603050405020304" pitchFamily="18" charset="0"/>
              </a:rPr>
              <a:t>. The yellow color reminded me of </a:t>
            </a:r>
            <a:r>
              <a:rPr lang="zh-CN" altLang="en-US" sz="1400" u="sng" dirty="0" smtClean="0">
                <a:latin typeface="Times New Roman" panose="02020603050405020304" pitchFamily="18" charset="0"/>
                <a:cs typeface="Times New Roman" panose="02020603050405020304" pitchFamily="18" charset="0"/>
              </a:rPr>
              <a:t>sunshine</a:t>
            </a:r>
            <a:r>
              <a:rPr lang="zh-CN" altLang="en-US" sz="1400" dirty="0" smtClean="0">
                <a:latin typeface="Times New Roman" panose="02020603050405020304" pitchFamily="18" charset="0"/>
                <a:cs typeface="Times New Roman" panose="02020603050405020304" pitchFamily="18" charset="0"/>
              </a:rPr>
              <a:t>. In summer the sun is bright yellow like that, and the sky is blue like those lines. I loved blue — blue is for getting lost in...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“You haven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written a </a:t>
            </a:r>
            <a:r>
              <a:rPr lang="zh-CN" altLang="en-US" sz="1400" u="sng" dirty="0" smtClean="0">
                <a:latin typeface="Times New Roman" panose="02020603050405020304" pitchFamily="18" charset="0"/>
                <a:cs typeface="Times New Roman" panose="02020603050405020304" pitchFamily="18" charset="0"/>
              </a:rPr>
              <a:t>word</a:t>
            </a:r>
            <a:r>
              <a:rPr lang="zh-CN" altLang="en-US" sz="1400" dirty="0" smtClean="0">
                <a:latin typeface="Times New Roman" panose="02020603050405020304" pitchFamily="18" charset="0"/>
                <a:cs typeface="Times New Roman" panose="02020603050405020304" pitchFamily="18" charset="0"/>
              </a:rPr>
              <a:t> yet, have you?” Miss Perry had found me out. I hung my </a:t>
            </a:r>
            <a:r>
              <a:rPr lang="zh-CN" altLang="en-US" sz="1400" u="sng" dirty="0" smtClean="0">
                <a:latin typeface="Times New Roman" panose="02020603050405020304" pitchFamily="18" charset="0"/>
                <a:cs typeface="Times New Roman" panose="02020603050405020304" pitchFamily="18" charset="0"/>
              </a:rPr>
              <a:t>head</a:t>
            </a:r>
            <a:r>
              <a:rPr lang="zh-CN" altLang="en-US" sz="1400" dirty="0" smtClean="0">
                <a:latin typeface="Times New Roman" panose="02020603050405020304" pitchFamily="18" charset="0"/>
                <a:cs typeface="Times New Roman" panose="02020603050405020304" pitchFamily="18" charset="0"/>
              </a:rPr>
              <a:t>, as in past years, and gave her the lines I</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d given previous teachers.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“I don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feel like it.”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The truth was that I wanted to </a:t>
            </a:r>
            <a:r>
              <a:rPr lang="zh-CN" altLang="en-US" sz="1400" u="sng" dirty="0" smtClean="0">
                <a:latin typeface="Times New Roman" panose="02020603050405020304" pitchFamily="18" charset="0"/>
                <a:cs typeface="Times New Roman" panose="02020603050405020304" pitchFamily="18" charset="0"/>
              </a:rPr>
              <a:t>write</a:t>
            </a:r>
            <a:r>
              <a:rPr lang="zh-CN" altLang="en-US" sz="1400" dirty="0" smtClean="0">
                <a:latin typeface="Times New Roman" panose="02020603050405020304" pitchFamily="18" charset="0"/>
                <a:cs typeface="Times New Roman" panose="02020603050405020304" pitchFamily="18" charset="0"/>
              </a:rPr>
              <a:t> about something different. “Write about Your Best Friend,” demanded the assignment on the board. I didn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have a best friend. I had a few friends, but I didn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want to claim any of them as my “best” because I was afraid they might pick someone else. What if I picked a “best” friend and then someone </a:t>
            </a:r>
            <a:r>
              <a:rPr lang="zh-CN" altLang="en-US" sz="1400" u="sng" dirty="0" smtClean="0">
                <a:latin typeface="Times New Roman" panose="02020603050405020304" pitchFamily="18" charset="0"/>
                <a:cs typeface="Times New Roman" panose="02020603050405020304" pitchFamily="18" charset="0"/>
              </a:rPr>
              <a:t>different</a:t>
            </a:r>
            <a:r>
              <a:rPr lang="zh-CN" altLang="en-US" sz="1400" dirty="0" smtClean="0">
                <a:latin typeface="Times New Roman" panose="02020603050405020304" pitchFamily="18" charset="0"/>
                <a:cs typeface="Times New Roman" panose="02020603050405020304" pitchFamily="18" charset="0"/>
              </a:rPr>
              <a:t>, who thought I was their best friend, heard my paragraph read aloud and then never spoke to me again? It was a stupid topic. I was </a:t>
            </a:r>
            <a:r>
              <a:rPr lang="zh-CN" altLang="en-US" sz="1400" u="sng" dirty="0" smtClean="0">
                <a:latin typeface="Times New Roman" panose="02020603050405020304" pitchFamily="18" charset="0"/>
                <a:cs typeface="Times New Roman" panose="02020603050405020304" pitchFamily="18" charset="0"/>
              </a:rPr>
              <a:t>disappointed</a:t>
            </a:r>
            <a:r>
              <a:rPr lang="zh-CN" altLang="en-US" sz="1400" dirty="0" smtClean="0">
                <a:latin typeface="Times New Roman" panose="02020603050405020304" pitchFamily="18" charset="0"/>
                <a:cs typeface="Times New Roman" panose="02020603050405020304" pitchFamily="18" charset="0"/>
              </a:rPr>
              <a:t> in Miss Perry for choosing it.</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I knew </a:t>
            </a:r>
            <a:r>
              <a:rPr lang="zh-CN" altLang="en-US" sz="1400" u="sng" dirty="0" smtClean="0">
                <a:latin typeface="Times New Roman" panose="02020603050405020304" pitchFamily="18" charset="0"/>
                <a:cs typeface="Times New Roman" panose="02020603050405020304" pitchFamily="18" charset="0"/>
              </a:rPr>
              <a:t>Miss Perry</a:t>
            </a:r>
            <a:r>
              <a:rPr lang="zh-CN" altLang="en-US" sz="1400" dirty="0" smtClean="0">
                <a:latin typeface="Times New Roman" panose="02020603050405020304" pitchFamily="18" charset="0"/>
                <a:cs typeface="Times New Roman" panose="02020603050405020304" pitchFamily="18" charset="0"/>
              </a:rPr>
              <a:t> must have heard about me from my other teachers. I had already prepared myself for another year of listening to teachers </a:t>
            </a:r>
            <a:r>
              <a:rPr lang="zh-CN" altLang="en-US" sz="1400" u="sng" dirty="0" smtClean="0">
                <a:latin typeface="Times New Roman" panose="02020603050405020304" pitchFamily="18" charset="0"/>
                <a:cs typeface="Times New Roman" panose="02020603050405020304" pitchFamily="18" charset="0"/>
              </a:rPr>
              <a:t>scold</a:t>
            </a:r>
            <a:r>
              <a:rPr lang="zh-CN" altLang="en-US" sz="1400" dirty="0" smtClean="0">
                <a:latin typeface="Times New Roman" panose="02020603050405020304" pitchFamily="18" charset="0"/>
                <a:cs typeface="Times New Roman" panose="02020603050405020304" pitchFamily="18" charset="0"/>
              </a:rPr>
              <a:t> me. I was only nine years old, but my ears had been dull to the voices of my elders. My teachers, my parents, and the school </a:t>
            </a:r>
            <a:r>
              <a:rPr lang="zh-CN" altLang="en-US" sz="1400" u="sng" dirty="0" smtClean="0">
                <a:latin typeface="Times New Roman" panose="02020603050405020304" pitchFamily="18" charset="0"/>
                <a:cs typeface="Times New Roman" panose="02020603050405020304" pitchFamily="18" charset="0"/>
              </a:rPr>
              <a:t>principal</a:t>
            </a:r>
            <a:r>
              <a:rPr lang="zh-CN" altLang="en-US" sz="1400" dirty="0" smtClean="0">
                <a:latin typeface="Times New Roman" panose="02020603050405020304" pitchFamily="18" charset="0"/>
                <a:cs typeface="Times New Roman" panose="02020603050405020304" pitchFamily="18" charset="0"/>
              </a:rPr>
              <a:t> had all given me the “What are we supposed to do with you?” speech. That was probably what Miss Perry was about to say, too.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i="1" dirty="0" smtClean="0">
                <a:solidFill>
                  <a:srgbClr val="0070C0"/>
                </a:solidFill>
                <a:latin typeface="Times New Roman" panose="02020603050405020304" pitchFamily="18" charset="0"/>
                <a:cs typeface="Times New Roman" panose="02020603050405020304" pitchFamily="18" charset="0"/>
              </a:rPr>
              <a:t>However, there was something different about Miss Perry. ___________________</a:t>
            </a:r>
            <a:endParaRPr lang="zh-CN" altLang="en-US" sz="1400" i="1" dirty="0" smtClean="0">
              <a:solidFill>
                <a:srgbClr val="0070C0"/>
              </a:solidFill>
              <a:latin typeface="Times New Roman" panose="02020603050405020304" pitchFamily="18" charset="0"/>
              <a:cs typeface="Times New Roman" panose="02020603050405020304" pitchFamily="18" charset="0"/>
            </a:endParaRPr>
          </a:p>
          <a:p>
            <a:pPr fontAlgn="auto">
              <a:lnSpc>
                <a:spcPts val="1480"/>
              </a:lnSpc>
            </a:pPr>
            <a:r>
              <a:rPr lang="en-US" altLang="zh-CN" sz="1400" i="1" dirty="0" smtClean="0">
                <a:solidFill>
                  <a:srgbClr val="0070C0"/>
                </a:solidFill>
                <a:latin typeface="Times New Roman" panose="02020603050405020304" pitchFamily="18" charset="0"/>
                <a:cs typeface="Times New Roman" panose="02020603050405020304" pitchFamily="18" charset="0"/>
              </a:rPr>
              <a:t>    </a:t>
            </a:r>
            <a:r>
              <a:rPr lang="zh-CN" altLang="en-US" sz="1400" i="1" dirty="0" smtClean="0">
                <a:solidFill>
                  <a:srgbClr val="0070C0"/>
                </a:solidFill>
                <a:latin typeface="Times New Roman" panose="02020603050405020304" pitchFamily="18" charset="0"/>
                <a:cs typeface="Times New Roman" panose="02020603050405020304" pitchFamily="18" charset="0"/>
              </a:rPr>
              <a:t>I bet I was touched. ____________________________________________</a:t>
            </a:r>
            <a:r>
              <a:rPr lang="zh-CN" altLang="en-US" sz="1400" i="1" dirty="0" smtClean="0">
                <a:solidFill>
                  <a:srgbClr val="0070C0"/>
                </a:solidFill>
                <a:latin typeface="Times New Roman" panose="02020603050405020304" pitchFamily="18" charset="0"/>
                <a:cs typeface="Times New Roman" panose="02020603050405020304" pitchFamily="18" charset="0"/>
                <a:sym typeface="+mn-ea"/>
              </a:rPr>
              <a:t>______</a:t>
            </a:r>
            <a:endParaRPr lang="zh-CN" altLang="en-US" sz="1400" i="1" dirty="0" smtClean="0">
              <a:solidFill>
                <a:srgbClr val="0070C0"/>
              </a:solidFill>
              <a:latin typeface="Times New Roman" panose="02020603050405020304" pitchFamily="18" charset="0"/>
              <a:cs typeface="Times New Roman" panose="02020603050405020304" pitchFamily="18" charset="0"/>
            </a:endParaRPr>
          </a:p>
        </p:txBody>
      </p:sp>
      <p:sp>
        <p:nvSpPr>
          <p:cNvPr id="16" name="圆角矩形 15"/>
          <p:cNvSpPr/>
          <p:nvPr/>
        </p:nvSpPr>
        <p:spPr>
          <a:xfrm>
            <a:off x="4810760" y="1865630"/>
            <a:ext cx="3274695" cy="229870"/>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圆角矩形 3"/>
          <p:cNvSpPr/>
          <p:nvPr/>
        </p:nvSpPr>
        <p:spPr>
          <a:xfrm>
            <a:off x="2765425" y="2049145"/>
            <a:ext cx="1802130" cy="207645"/>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圆角矩形 5"/>
          <p:cNvSpPr/>
          <p:nvPr/>
        </p:nvSpPr>
        <p:spPr>
          <a:xfrm>
            <a:off x="189230" y="3254375"/>
            <a:ext cx="2414270" cy="396240"/>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solidFill>
                  <a:schemeClr val="tx1"/>
                </a:solidFill>
                <a:sym typeface="+mn-ea"/>
              </a:rPr>
              <a:t>disgusted with</a:t>
            </a:r>
            <a:r>
              <a:rPr lang="en-US" altLang="zh-CN" sz="1600" b="1">
                <a:solidFill>
                  <a:schemeClr val="tx1"/>
                </a:solidFill>
                <a:sym typeface="+mn-ea"/>
              </a:rPr>
              <a:t> routine</a:t>
            </a:r>
            <a:r>
              <a:rPr lang="zh-CN" altLang="en-US" sz="1600" b="1" baseline="-25000">
                <a:solidFill>
                  <a:schemeClr val="tx1"/>
                </a:solidFill>
                <a:sym typeface="+mn-ea"/>
              </a:rPr>
              <a:t>厌学常规的</a:t>
            </a:r>
            <a:endParaRPr lang="zh-CN" altLang="en-US" sz="1600" b="1" baseline="-25000">
              <a:solidFill>
                <a:schemeClr val="tx1"/>
              </a:solidFill>
            </a:endParaRPr>
          </a:p>
        </p:txBody>
      </p:sp>
      <p:sp>
        <p:nvSpPr>
          <p:cNvPr id="8" name="圆角矩形 7"/>
          <p:cNvSpPr/>
          <p:nvPr/>
        </p:nvSpPr>
        <p:spPr>
          <a:xfrm>
            <a:off x="6462395" y="942975"/>
            <a:ext cx="2248535" cy="199390"/>
          </a:xfrm>
          <a:prstGeom prst="roundRect">
            <a:avLst/>
          </a:prstGeom>
          <a:solidFill>
            <a:srgbClr val="95E5FF">
              <a:alpha val="37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2695575" y="1142365"/>
            <a:ext cx="2390775" cy="199390"/>
          </a:xfrm>
          <a:prstGeom prst="roundRect">
            <a:avLst/>
          </a:prstGeom>
          <a:solidFill>
            <a:srgbClr val="95E5FF">
              <a:alpha val="37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圆角矩形 9"/>
          <p:cNvSpPr/>
          <p:nvPr/>
        </p:nvSpPr>
        <p:spPr>
          <a:xfrm>
            <a:off x="191135" y="2814955"/>
            <a:ext cx="2413000" cy="375920"/>
          </a:xfrm>
          <a:prstGeom prst="roundRect">
            <a:avLst/>
          </a:prstGeom>
          <a:solidFill>
            <a:srgbClr val="95E5FF">
              <a:alpha val="37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solidFill>
                  <a:schemeClr val="tx1"/>
                </a:solidFill>
              </a:rPr>
              <a:t>boring</a:t>
            </a:r>
            <a:r>
              <a:rPr lang="en-US" altLang="zh-CN" sz="1600" b="1">
                <a:solidFill>
                  <a:schemeClr val="tx1"/>
                </a:solidFill>
              </a:rPr>
              <a:t> </a:t>
            </a:r>
            <a:r>
              <a:rPr lang="zh-CN" altLang="en-US" sz="1600" b="1" baseline="-25000">
                <a:solidFill>
                  <a:schemeClr val="tx1"/>
                </a:solidFill>
              </a:rPr>
              <a:t>无聊的</a:t>
            </a:r>
            <a:endParaRPr lang="zh-CN" altLang="en-US" sz="1600" b="1" baseline="-25000">
              <a:solidFill>
                <a:schemeClr val="tx1"/>
              </a:solidFill>
            </a:endParaRPr>
          </a:p>
        </p:txBody>
      </p:sp>
      <p:sp>
        <p:nvSpPr>
          <p:cNvPr id="36" name="圆角矩形 35"/>
          <p:cNvSpPr/>
          <p:nvPr/>
        </p:nvSpPr>
        <p:spPr>
          <a:xfrm>
            <a:off x="2809240" y="2256790"/>
            <a:ext cx="4467225" cy="189230"/>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nvSpPr>
        <p:spPr>
          <a:xfrm>
            <a:off x="191135" y="3714115"/>
            <a:ext cx="2413000" cy="373380"/>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solidFill>
                  <a:schemeClr val="tx1"/>
                </a:solidFill>
              </a:rPr>
              <a:t>individualized</a:t>
            </a:r>
            <a:r>
              <a:rPr lang="en-US" altLang="zh-CN" sz="1600" b="1">
                <a:solidFill>
                  <a:schemeClr val="tx1"/>
                </a:solidFill>
              </a:rPr>
              <a:t> </a:t>
            </a:r>
            <a:r>
              <a:rPr lang="zh-CN" altLang="en-US" sz="1600" b="1" baseline="-25000">
                <a:solidFill>
                  <a:schemeClr val="tx1"/>
                </a:solidFill>
              </a:rPr>
              <a:t>有个性的</a:t>
            </a:r>
            <a:endParaRPr lang="zh-CN" altLang="en-US" sz="1600" b="1" baseline="-25000">
              <a:solidFill>
                <a:schemeClr val="tx1"/>
              </a:solidFill>
            </a:endParaRPr>
          </a:p>
        </p:txBody>
      </p:sp>
      <p:sp>
        <p:nvSpPr>
          <p:cNvPr id="12" name="圆角矩形 11"/>
          <p:cNvSpPr/>
          <p:nvPr/>
        </p:nvSpPr>
        <p:spPr>
          <a:xfrm>
            <a:off x="2670175" y="3731260"/>
            <a:ext cx="4745355" cy="189230"/>
          </a:xfrm>
          <a:prstGeom prst="roundRect">
            <a:avLst/>
          </a:prstGeom>
          <a:solidFill>
            <a:schemeClr val="accent3">
              <a:lumMod val="75000"/>
              <a:alpha val="31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191135" y="4150995"/>
            <a:ext cx="2411730" cy="378460"/>
          </a:xfrm>
          <a:prstGeom prst="roundRect">
            <a:avLst/>
          </a:prstGeom>
          <a:solidFill>
            <a:schemeClr val="accent3">
              <a:lumMod val="75000"/>
              <a:alpha val="31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solidFill>
                  <a:schemeClr val="tx1"/>
                </a:solidFill>
              </a:rPr>
              <a:t>rebellious</a:t>
            </a:r>
            <a:r>
              <a:rPr lang="en-US" altLang="zh-CN" sz="1600" b="1">
                <a:solidFill>
                  <a:schemeClr val="tx1"/>
                </a:solidFill>
              </a:rPr>
              <a:t> </a:t>
            </a:r>
            <a:r>
              <a:rPr lang="zh-CN" altLang="en-US" sz="1600" b="1" baseline="-25000">
                <a:solidFill>
                  <a:schemeClr val="tx1"/>
                </a:solidFill>
              </a:rPr>
              <a:t>叛逆的</a:t>
            </a:r>
            <a:endParaRPr lang="zh-CN" altLang="en-US" sz="1600" b="1" baseline="-25000">
              <a:solidFill>
                <a:schemeClr val="tx1"/>
              </a:solidFill>
            </a:endParaRPr>
          </a:p>
        </p:txBody>
      </p:sp>
      <p:sp>
        <p:nvSpPr>
          <p:cNvPr id="19" name="圆角矩形 18"/>
          <p:cNvSpPr/>
          <p:nvPr/>
        </p:nvSpPr>
        <p:spPr>
          <a:xfrm>
            <a:off x="3631565" y="3961765"/>
            <a:ext cx="3593465" cy="189230"/>
          </a:xfrm>
          <a:prstGeom prst="roundRect">
            <a:avLst/>
          </a:prstGeom>
          <a:solidFill>
            <a:schemeClr val="accent3">
              <a:lumMod val="75000"/>
              <a:alpha val="31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224155" y="4592955"/>
            <a:ext cx="2343785" cy="374650"/>
          </a:xfrm>
          <a:prstGeom prst="roundRect">
            <a:avLst/>
          </a:prstGeom>
          <a:solidFill>
            <a:schemeClr val="accent4">
              <a:lumMod val="60000"/>
              <a:lumOff val="40000"/>
              <a:alpha val="54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b="1">
                <a:solidFill>
                  <a:schemeClr val="tx1"/>
                </a:solidFill>
              </a:rPr>
              <a:t>nature-loving </a:t>
            </a:r>
            <a:r>
              <a:rPr lang="zh-CN" altLang="en-US" sz="1600" b="1" baseline="-25000">
                <a:solidFill>
                  <a:schemeClr val="tx1"/>
                </a:solidFill>
              </a:rPr>
              <a:t>热爱自然的</a:t>
            </a:r>
            <a:endParaRPr lang="zh-CN" altLang="en-US" sz="1600" b="1" baseline="-25000">
              <a:solidFill>
                <a:schemeClr val="tx1"/>
              </a:solidFill>
            </a:endParaRPr>
          </a:p>
        </p:txBody>
      </p:sp>
      <p:sp>
        <p:nvSpPr>
          <p:cNvPr id="2" name="圆角矩形 1"/>
          <p:cNvSpPr/>
          <p:nvPr/>
        </p:nvSpPr>
        <p:spPr>
          <a:xfrm>
            <a:off x="2670175" y="1352550"/>
            <a:ext cx="6040755" cy="303530"/>
          </a:xfrm>
          <a:prstGeom prst="roundRect">
            <a:avLst/>
          </a:prstGeom>
          <a:solidFill>
            <a:schemeClr val="accent4">
              <a:lumMod val="75000"/>
              <a:alpha val="2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par>
                                <p:cTn id="9" presetID="20"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edge">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edge">
                                      <p:cBhvr>
                                        <p:cTn id="16" dur="2000"/>
                                        <p:tgtEl>
                                          <p:spTgt spid="8"/>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edge">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edge">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p:tgtEl>
                                          <p:spTgt spid="16"/>
                                        </p:tgtEl>
                                        <p:attrNameLst>
                                          <p:attrName>ppt_y</p:attrName>
                                        </p:attrNameLst>
                                      </p:cBhvr>
                                      <p:tavLst>
                                        <p:tav tm="0">
                                          <p:val>
                                            <p:strVal val="#ppt_y+#ppt_h*1.125000"/>
                                          </p:val>
                                        </p:tav>
                                        <p:tav tm="100000">
                                          <p:val>
                                            <p:strVal val="#ppt_y"/>
                                          </p:val>
                                        </p:tav>
                                      </p:tavLst>
                                    </p:anim>
                                    <p:animEffect transition="in" filter="wipe(up)">
                                      <p:cBhvr>
                                        <p:cTn id="30" dur="500"/>
                                        <p:tgtEl>
                                          <p:spTgt spid="16"/>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p:tgtEl>
                                          <p:spTgt spid="4"/>
                                        </p:tgtEl>
                                        <p:attrNameLst>
                                          <p:attrName>ppt_y</p:attrName>
                                        </p:attrNameLst>
                                      </p:cBhvr>
                                      <p:tavLst>
                                        <p:tav tm="0">
                                          <p:val>
                                            <p:strVal val="#ppt_y+#ppt_h*1.125000"/>
                                          </p:val>
                                        </p:tav>
                                        <p:tav tm="100000">
                                          <p:val>
                                            <p:strVal val="#ppt_y"/>
                                          </p:val>
                                        </p:tav>
                                      </p:tavLst>
                                    </p:anim>
                                    <p:animEffect transition="in" filter="wipe(up)">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p:tgtEl>
                                          <p:spTgt spid="6"/>
                                        </p:tgtEl>
                                        <p:attrNameLst>
                                          <p:attrName>ppt_y</p:attrName>
                                        </p:attrNameLst>
                                      </p:cBhvr>
                                      <p:tavLst>
                                        <p:tav tm="0">
                                          <p:val>
                                            <p:strVal val="#ppt_y+#ppt_h*1.125000"/>
                                          </p:val>
                                        </p:tav>
                                        <p:tav tm="100000">
                                          <p:val>
                                            <p:strVal val="#ppt_y"/>
                                          </p:val>
                                        </p:tav>
                                      </p:tavLst>
                                    </p:anim>
                                    <p:animEffect transition="in" filter="wipe(up)">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500"/>
                                        <p:tgtEl>
                                          <p:spTgt spid="36"/>
                                        </p:tgtEl>
                                        <p:attrNameLst>
                                          <p:attrName>ppt_y</p:attrName>
                                        </p:attrNameLst>
                                      </p:cBhvr>
                                      <p:tavLst>
                                        <p:tav tm="0">
                                          <p:val>
                                            <p:strVal val="#ppt_y+#ppt_h*1.125000"/>
                                          </p:val>
                                        </p:tav>
                                        <p:tav tm="100000">
                                          <p:val>
                                            <p:strVal val="#ppt_y"/>
                                          </p:val>
                                        </p:tav>
                                      </p:tavLst>
                                    </p:anim>
                                    <p:animEffect transition="in" filter="wipe(up)">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p:tgtEl>
                                          <p:spTgt spid="11"/>
                                        </p:tgtEl>
                                        <p:attrNameLst>
                                          <p:attrName>ppt_y</p:attrName>
                                        </p:attrNameLst>
                                      </p:cBhvr>
                                      <p:tavLst>
                                        <p:tav tm="0">
                                          <p:val>
                                            <p:strVal val="#ppt_y+#ppt_h*1.125000"/>
                                          </p:val>
                                        </p:tav>
                                        <p:tav tm="100000">
                                          <p:val>
                                            <p:strVal val="#ppt_y"/>
                                          </p:val>
                                        </p:tav>
                                      </p:tavLst>
                                    </p:anim>
                                    <p:animEffect transition="in" filter="wipe(up)">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p:tgtEl>
                                          <p:spTgt spid="12"/>
                                        </p:tgtEl>
                                        <p:attrNameLst>
                                          <p:attrName>ppt_y</p:attrName>
                                        </p:attrNameLst>
                                      </p:cBhvr>
                                      <p:tavLst>
                                        <p:tav tm="0">
                                          <p:val>
                                            <p:strVal val="#ppt_y+#ppt_h*1.125000"/>
                                          </p:val>
                                        </p:tav>
                                        <p:tav tm="100000">
                                          <p:val>
                                            <p:strVal val="#ppt_y"/>
                                          </p:val>
                                        </p:tav>
                                      </p:tavLst>
                                    </p:anim>
                                    <p:animEffect transition="in" filter="wipe(up)">
                                      <p:cBhvr>
                                        <p:cTn id="58" dur="500"/>
                                        <p:tgtEl>
                                          <p:spTgt spid="12"/>
                                        </p:tgtEl>
                                      </p:cBhvr>
                                    </p:animEffect>
                                  </p:childTnLst>
                                </p:cTn>
                              </p:par>
                              <p:par>
                                <p:cTn id="59" presetID="12" presetClass="entr" presetSubtype="4"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p:tgtEl>
                                          <p:spTgt spid="19"/>
                                        </p:tgtEl>
                                        <p:attrNameLst>
                                          <p:attrName>ppt_y</p:attrName>
                                        </p:attrNameLst>
                                      </p:cBhvr>
                                      <p:tavLst>
                                        <p:tav tm="0">
                                          <p:val>
                                            <p:strVal val="#ppt_y+#ppt_h*1.125000"/>
                                          </p:val>
                                        </p:tav>
                                        <p:tav tm="100000">
                                          <p:val>
                                            <p:strVal val="#ppt_y"/>
                                          </p:val>
                                        </p:tav>
                                      </p:tavLst>
                                    </p:anim>
                                    <p:animEffect transition="in" filter="wipe(up)">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p:tgtEl>
                                          <p:spTgt spid="18"/>
                                        </p:tgtEl>
                                        <p:attrNameLst>
                                          <p:attrName>ppt_y</p:attrName>
                                        </p:attrNameLst>
                                      </p:cBhvr>
                                      <p:tavLst>
                                        <p:tav tm="0">
                                          <p:val>
                                            <p:strVal val="#ppt_y+#ppt_h*1.125000"/>
                                          </p:val>
                                        </p:tav>
                                        <p:tav tm="100000">
                                          <p:val>
                                            <p:strVal val="#ppt_y"/>
                                          </p:val>
                                        </p:tav>
                                      </p:tavLst>
                                    </p:anim>
                                    <p:animEffect transition="in" filter="wipe(up)">
                                      <p:cBhvr>
                                        <p:cTn id="68" dur="5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additive="base">
                                        <p:cTn id="73" dur="500"/>
                                        <p:tgtEl>
                                          <p:spTgt spid="2"/>
                                        </p:tgtEl>
                                        <p:attrNameLst>
                                          <p:attrName>ppt_y</p:attrName>
                                        </p:attrNameLst>
                                      </p:cBhvr>
                                      <p:tavLst>
                                        <p:tav tm="0">
                                          <p:val>
                                            <p:strVal val="#ppt_y+#ppt_h*1.125000"/>
                                          </p:val>
                                        </p:tav>
                                        <p:tav tm="100000">
                                          <p:val>
                                            <p:strVal val="#ppt_y"/>
                                          </p:val>
                                        </p:tav>
                                      </p:tavLst>
                                    </p:anim>
                                    <p:animEffect transition="in" filter="wipe(up)">
                                      <p:cBhvr>
                                        <p:cTn id="74" dur="500"/>
                                        <p:tgtEl>
                                          <p:spTgt spid="2"/>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4"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p:tgtEl>
                                          <p:spTgt spid="14"/>
                                        </p:tgtEl>
                                        <p:attrNameLst>
                                          <p:attrName>ppt_y</p:attrName>
                                        </p:attrNameLst>
                                      </p:cBhvr>
                                      <p:tavLst>
                                        <p:tav tm="0">
                                          <p:val>
                                            <p:strVal val="#ppt_y+#ppt_h*1.125000"/>
                                          </p:val>
                                        </p:tav>
                                        <p:tav tm="100000">
                                          <p:val>
                                            <p:strVal val="#ppt_y"/>
                                          </p:val>
                                        </p:tav>
                                      </p:tavLst>
                                    </p:anim>
                                    <p:animEffect transition="in" filter="wipe(up)">
                                      <p:cBhvr>
                                        <p:cTn id="8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8" grpId="1" animBg="1"/>
      <p:bldP spid="9" grpId="0" animBg="1"/>
      <p:bldP spid="9" grpId="1" animBg="1"/>
      <p:bldP spid="10" grpId="0" bldLvl="0" animBg="1"/>
      <p:bldP spid="10" grpId="1" animBg="1"/>
      <p:bldP spid="16" grpId="0" animBg="1"/>
      <p:bldP spid="16" grpId="1" animBg="1"/>
      <p:bldP spid="4" grpId="0" animBg="1"/>
      <p:bldP spid="4" grpId="1" animBg="1"/>
      <p:bldP spid="6" grpId="0" bldLvl="0" animBg="1"/>
      <p:bldP spid="6" grpId="1" animBg="1"/>
      <p:bldP spid="36" grpId="0" animBg="1"/>
      <p:bldP spid="36" grpId="1" animBg="1"/>
      <p:bldP spid="11" grpId="0" bldLvl="0" animBg="1"/>
      <p:bldP spid="11" grpId="1" animBg="1"/>
      <p:bldP spid="12" grpId="0" animBg="1"/>
      <p:bldP spid="12" grpId="1" animBg="1"/>
      <p:bldP spid="19" grpId="0" animBg="1"/>
      <p:bldP spid="19" grpId="1" animBg="1"/>
      <p:bldP spid="18" grpId="0" bldLvl="0" animBg="1"/>
      <p:bldP spid="18" grpId="1" animBg="1"/>
      <p:bldP spid="2" grpId="0" bldLvl="0" animBg="1"/>
      <p:bldP spid="2" grpId="1" animBg="1"/>
      <p:bldP spid="14" grpId="0" animBg="1"/>
      <p:bldP spid="1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sp>
        <p:nvSpPr>
          <p:cNvPr id="5" name="TextBox 3"/>
          <p:cNvSpPr txBox="1"/>
          <p:nvPr/>
        </p:nvSpPr>
        <p:spPr>
          <a:xfrm>
            <a:off x="408305" y="144780"/>
            <a:ext cx="8526145" cy="398780"/>
          </a:xfrm>
          <a:prstGeom prst="rect">
            <a:avLst/>
          </a:prstGeom>
          <a:noFill/>
        </p:spPr>
        <p:txBody>
          <a:bodyPr wrap="square" rtlCol="0">
            <a:spAutoFit/>
          </a:bodyPr>
          <a:p>
            <a:r>
              <a:rPr lang="zh-CN" altLang="en-US" sz="2000" b="1" dirty="0">
                <a:solidFill>
                  <a:srgbClr val="00B0F0"/>
                </a:solidFill>
                <a:latin typeface="微软雅黑" panose="020B0503020204020204" pitchFamily="34" charset="-122"/>
                <a:ea typeface="微软雅黑" panose="020B0503020204020204" pitchFamily="34" charset="-122"/>
                <a:sym typeface="+mn-ea"/>
              </a:rPr>
              <a:t>Character determines fortune </a:t>
            </a:r>
            <a:r>
              <a:rPr lang="zh-CN" altLang="en-US" sz="2000" b="1" baseline="-25000" dirty="0">
                <a:solidFill>
                  <a:srgbClr val="0070C0"/>
                </a:solidFill>
                <a:latin typeface="微软雅黑" panose="020B0503020204020204" pitchFamily="34" charset="-122"/>
                <a:ea typeface="微软雅黑" panose="020B0503020204020204" pitchFamily="34" charset="-122"/>
                <a:sym typeface="+mn-ea"/>
              </a:rPr>
              <a:t>人物性格决定际遇</a:t>
            </a:r>
            <a:endParaRPr lang="zh-CN" altLang="en-US" sz="2000" b="1" baseline="-25000" dirty="0">
              <a:solidFill>
                <a:srgbClr val="0070C0"/>
              </a:solidFill>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4"/>
          <a:stretch>
            <a:fillRect/>
          </a:stretch>
        </p:blipFill>
        <p:spPr>
          <a:xfrm>
            <a:off x="6547485" y="576580"/>
            <a:ext cx="2442845" cy="2987675"/>
          </a:xfrm>
          <a:prstGeom prst="rect">
            <a:avLst/>
          </a:prstGeom>
          <a:effectLst>
            <a:softEdge rad="469900"/>
          </a:effectLst>
        </p:spPr>
      </p:pic>
      <p:sp>
        <p:nvSpPr>
          <p:cNvPr id="8" name="文本框 7"/>
          <p:cNvSpPr txBox="1"/>
          <p:nvPr/>
        </p:nvSpPr>
        <p:spPr>
          <a:xfrm>
            <a:off x="145415" y="618490"/>
            <a:ext cx="6330315" cy="4266565"/>
          </a:xfrm>
          <a:prstGeom prst="rect">
            <a:avLst/>
          </a:prstGeom>
          <a:noFill/>
          <a:ln>
            <a:solidFill>
              <a:srgbClr val="00B0F0"/>
            </a:solidFill>
          </a:ln>
        </p:spPr>
        <p:txBody>
          <a:bodyPr wrap="square" rtlCol="0" anchor="t">
            <a:spAutoFit/>
          </a:bodyPr>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The paper on my desk was yellow, with straight blue lines stretching across it. The lines repeated themselves all the way down the page. I counted them. Twenty-six straight lines ran across the </a:t>
            </a:r>
            <a:r>
              <a:rPr lang="zh-CN" altLang="en-US" sz="1400" u="sng" dirty="0" smtClean="0">
                <a:latin typeface="Times New Roman" panose="02020603050405020304" pitchFamily="18" charset="0"/>
                <a:cs typeface="Times New Roman" panose="02020603050405020304" pitchFamily="18" charset="0"/>
              </a:rPr>
              <a:t>paper</a:t>
            </a:r>
            <a:r>
              <a:rPr lang="zh-CN" altLang="en-US" sz="1400" dirty="0" smtClean="0">
                <a:latin typeface="Times New Roman" panose="02020603050405020304" pitchFamily="18" charset="0"/>
                <a:cs typeface="Times New Roman" panose="02020603050405020304" pitchFamily="18" charset="0"/>
              </a:rPr>
              <a:t>. The yellow color reminded me of </a:t>
            </a:r>
            <a:r>
              <a:rPr lang="zh-CN" altLang="en-US" sz="1400" u="sng" dirty="0" smtClean="0">
                <a:latin typeface="Times New Roman" panose="02020603050405020304" pitchFamily="18" charset="0"/>
                <a:cs typeface="Times New Roman" panose="02020603050405020304" pitchFamily="18" charset="0"/>
              </a:rPr>
              <a:t>sunshine</a:t>
            </a:r>
            <a:r>
              <a:rPr lang="zh-CN" altLang="en-US" sz="1400" dirty="0" smtClean="0">
                <a:latin typeface="Times New Roman" panose="02020603050405020304" pitchFamily="18" charset="0"/>
                <a:cs typeface="Times New Roman" panose="02020603050405020304" pitchFamily="18" charset="0"/>
              </a:rPr>
              <a:t>. In summer the sun is bright yellow like that, and the sky is blue like those lines. I loved blue — blue is for getting lost in...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“You haven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written a </a:t>
            </a:r>
            <a:r>
              <a:rPr lang="zh-CN" altLang="en-US" sz="1400" u="sng" dirty="0" smtClean="0">
                <a:latin typeface="Times New Roman" panose="02020603050405020304" pitchFamily="18" charset="0"/>
                <a:cs typeface="Times New Roman" panose="02020603050405020304" pitchFamily="18" charset="0"/>
              </a:rPr>
              <a:t>word</a:t>
            </a:r>
            <a:r>
              <a:rPr lang="zh-CN" altLang="en-US" sz="1400" dirty="0" smtClean="0">
                <a:latin typeface="Times New Roman" panose="02020603050405020304" pitchFamily="18" charset="0"/>
                <a:cs typeface="Times New Roman" panose="02020603050405020304" pitchFamily="18" charset="0"/>
              </a:rPr>
              <a:t> yet, have you?” Miss Perry had found me out. I hung my </a:t>
            </a:r>
            <a:r>
              <a:rPr lang="zh-CN" altLang="en-US" sz="1400" u="sng" dirty="0" smtClean="0">
                <a:latin typeface="Times New Roman" panose="02020603050405020304" pitchFamily="18" charset="0"/>
                <a:cs typeface="Times New Roman" panose="02020603050405020304" pitchFamily="18" charset="0"/>
              </a:rPr>
              <a:t>head</a:t>
            </a:r>
            <a:r>
              <a:rPr lang="zh-CN" altLang="en-US" sz="1400" dirty="0" smtClean="0">
                <a:latin typeface="Times New Roman" panose="02020603050405020304" pitchFamily="18" charset="0"/>
                <a:cs typeface="Times New Roman" panose="02020603050405020304" pitchFamily="18" charset="0"/>
              </a:rPr>
              <a:t>, as in past years, and gave her the lines I</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d given previous teachers.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“I don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feel like it.”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The truth was that I wanted to </a:t>
            </a:r>
            <a:r>
              <a:rPr lang="zh-CN" altLang="en-US" sz="1400" u="sng" dirty="0" smtClean="0">
                <a:latin typeface="Times New Roman" panose="02020603050405020304" pitchFamily="18" charset="0"/>
                <a:cs typeface="Times New Roman" panose="02020603050405020304" pitchFamily="18" charset="0"/>
              </a:rPr>
              <a:t>write</a:t>
            </a:r>
            <a:r>
              <a:rPr lang="zh-CN" altLang="en-US" sz="1400" dirty="0" smtClean="0">
                <a:latin typeface="Times New Roman" panose="02020603050405020304" pitchFamily="18" charset="0"/>
                <a:cs typeface="Times New Roman" panose="02020603050405020304" pitchFamily="18" charset="0"/>
              </a:rPr>
              <a:t> about something different. “Write about Your Best Friend,” demanded the assignment on the board. I didn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have a best friend. I had a few friends, but I didn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want to claim any of them as my “best” because I was afraid they might pick someone else. What if I picked a “best” friend and then someone </a:t>
            </a:r>
            <a:r>
              <a:rPr lang="zh-CN" altLang="en-US" sz="1400" u="sng" dirty="0" smtClean="0">
                <a:latin typeface="Times New Roman" panose="02020603050405020304" pitchFamily="18" charset="0"/>
                <a:cs typeface="Times New Roman" panose="02020603050405020304" pitchFamily="18" charset="0"/>
              </a:rPr>
              <a:t>different</a:t>
            </a:r>
            <a:r>
              <a:rPr lang="zh-CN" altLang="en-US" sz="1400" dirty="0" smtClean="0">
                <a:latin typeface="Times New Roman" panose="02020603050405020304" pitchFamily="18" charset="0"/>
                <a:cs typeface="Times New Roman" panose="02020603050405020304" pitchFamily="18" charset="0"/>
              </a:rPr>
              <a:t>, who thought I was their best friend, heard my paragraph read aloud and then never spoke to me again? It was a stupid topic. I was </a:t>
            </a:r>
            <a:r>
              <a:rPr lang="zh-CN" altLang="en-US" sz="1400" u="sng" dirty="0" smtClean="0">
                <a:latin typeface="Times New Roman" panose="02020603050405020304" pitchFamily="18" charset="0"/>
                <a:cs typeface="Times New Roman" panose="02020603050405020304" pitchFamily="18" charset="0"/>
              </a:rPr>
              <a:t>disappointed</a:t>
            </a:r>
            <a:r>
              <a:rPr lang="zh-CN" altLang="en-US" sz="1400" dirty="0" smtClean="0">
                <a:latin typeface="Times New Roman" panose="02020603050405020304" pitchFamily="18" charset="0"/>
                <a:cs typeface="Times New Roman" panose="02020603050405020304" pitchFamily="18" charset="0"/>
              </a:rPr>
              <a:t> in Miss Perry for choosing it.</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I knew </a:t>
            </a:r>
            <a:r>
              <a:rPr lang="zh-CN" altLang="en-US" sz="1400" u="sng" dirty="0" smtClean="0">
                <a:latin typeface="Times New Roman" panose="02020603050405020304" pitchFamily="18" charset="0"/>
                <a:cs typeface="Times New Roman" panose="02020603050405020304" pitchFamily="18" charset="0"/>
              </a:rPr>
              <a:t>Miss Perry</a:t>
            </a:r>
            <a:r>
              <a:rPr lang="zh-CN" altLang="en-US" sz="1400" dirty="0" smtClean="0">
                <a:latin typeface="Times New Roman" panose="02020603050405020304" pitchFamily="18" charset="0"/>
                <a:cs typeface="Times New Roman" panose="02020603050405020304" pitchFamily="18" charset="0"/>
              </a:rPr>
              <a:t> must have heard about me from my other teachers. I had already prepared myself for another year of listening to teachers </a:t>
            </a:r>
            <a:r>
              <a:rPr lang="zh-CN" altLang="en-US" sz="1400" u="sng" dirty="0" smtClean="0">
                <a:latin typeface="Times New Roman" panose="02020603050405020304" pitchFamily="18" charset="0"/>
                <a:cs typeface="Times New Roman" panose="02020603050405020304" pitchFamily="18" charset="0"/>
              </a:rPr>
              <a:t>scold</a:t>
            </a:r>
            <a:r>
              <a:rPr lang="zh-CN" altLang="en-US" sz="1400" dirty="0" smtClean="0">
                <a:latin typeface="Times New Roman" panose="02020603050405020304" pitchFamily="18" charset="0"/>
                <a:cs typeface="Times New Roman" panose="02020603050405020304" pitchFamily="18" charset="0"/>
              </a:rPr>
              <a:t> me. I was only nine years old, but my ears had been dull to the voices of my elders. My teachers, my parents, and the school </a:t>
            </a:r>
            <a:r>
              <a:rPr lang="zh-CN" altLang="en-US" sz="1400" u="sng" dirty="0" smtClean="0">
                <a:latin typeface="Times New Roman" panose="02020603050405020304" pitchFamily="18" charset="0"/>
                <a:cs typeface="Times New Roman" panose="02020603050405020304" pitchFamily="18" charset="0"/>
              </a:rPr>
              <a:t>principal</a:t>
            </a:r>
            <a:r>
              <a:rPr lang="zh-CN" altLang="en-US" sz="1400" dirty="0" smtClean="0">
                <a:latin typeface="Times New Roman" panose="02020603050405020304" pitchFamily="18" charset="0"/>
                <a:cs typeface="Times New Roman" panose="02020603050405020304" pitchFamily="18" charset="0"/>
              </a:rPr>
              <a:t> had all given me the “What are we supposed to do with you?” speech. That was probably what Miss Perry was about to say, too.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i="1" dirty="0" smtClean="0">
                <a:solidFill>
                  <a:srgbClr val="0070C0"/>
                </a:solidFill>
                <a:latin typeface="Times New Roman" panose="02020603050405020304" pitchFamily="18" charset="0"/>
                <a:cs typeface="Times New Roman" panose="02020603050405020304" pitchFamily="18" charset="0"/>
              </a:rPr>
              <a:t>However, there was something different about Miss Perry. ___________________</a:t>
            </a:r>
            <a:endParaRPr lang="zh-CN" altLang="en-US" sz="1400" i="1" dirty="0" smtClean="0">
              <a:solidFill>
                <a:srgbClr val="0070C0"/>
              </a:solidFill>
              <a:latin typeface="Times New Roman" panose="02020603050405020304" pitchFamily="18" charset="0"/>
              <a:cs typeface="Times New Roman" panose="02020603050405020304" pitchFamily="18" charset="0"/>
            </a:endParaRPr>
          </a:p>
          <a:p>
            <a:pPr fontAlgn="auto">
              <a:lnSpc>
                <a:spcPts val="1480"/>
              </a:lnSpc>
            </a:pPr>
            <a:r>
              <a:rPr lang="en-US" altLang="zh-CN" sz="1400" i="1" dirty="0" smtClean="0">
                <a:solidFill>
                  <a:srgbClr val="0070C0"/>
                </a:solidFill>
                <a:latin typeface="Times New Roman" panose="02020603050405020304" pitchFamily="18" charset="0"/>
                <a:cs typeface="Times New Roman" panose="02020603050405020304" pitchFamily="18" charset="0"/>
              </a:rPr>
              <a:t>    </a:t>
            </a:r>
            <a:r>
              <a:rPr lang="zh-CN" altLang="en-US" sz="1400" i="1" dirty="0" smtClean="0">
                <a:solidFill>
                  <a:srgbClr val="0070C0"/>
                </a:solidFill>
                <a:latin typeface="Times New Roman" panose="02020603050405020304" pitchFamily="18" charset="0"/>
                <a:cs typeface="Times New Roman" panose="02020603050405020304" pitchFamily="18" charset="0"/>
              </a:rPr>
              <a:t>I bet I was touched. ____________________________________________</a:t>
            </a:r>
            <a:r>
              <a:rPr lang="zh-CN" altLang="en-US" sz="1400" i="1" dirty="0" smtClean="0">
                <a:solidFill>
                  <a:srgbClr val="0070C0"/>
                </a:solidFill>
                <a:latin typeface="Times New Roman" panose="02020603050405020304" pitchFamily="18" charset="0"/>
                <a:cs typeface="Times New Roman" panose="02020603050405020304" pitchFamily="18" charset="0"/>
                <a:sym typeface="+mn-ea"/>
              </a:rPr>
              <a:t>______</a:t>
            </a:r>
            <a:endParaRPr lang="zh-CN" altLang="en-US" sz="1400" i="1" dirty="0" smtClean="0">
              <a:solidFill>
                <a:srgbClr val="0070C0"/>
              </a:solidFill>
              <a:latin typeface="Times New Roman" panose="02020603050405020304" pitchFamily="18" charset="0"/>
              <a:cs typeface="Times New Roman" panose="02020603050405020304" pitchFamily="18" charset="0"/>
            </a:endParaRPr>
          </a:p>
        </p:txBody>
      </p:sp>
      <p:sp>
        <p:nvSpPr>
          <p:cNvPr id="36" name="圆角矩形 35"/>
          <p:cNvSpPr/>
          <p:nvPr/>
        </p:nvSpPr>
        <p:spPr>
          <a:xfrm>
            <a:off x="1699895" y="4236720"/>
            <a:ext cx="4351655" cy="189230"/>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nvSpPr>
        <p:spPr>
          <a:xfrm>
            <a:off x="1861820" y="4474845"/>
            <a:ext cx="2710815" cy="189230"/>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圆角矩形 11"/>
          <p:cNvSpPr/>
          <p:nvPr/>
        </p:nvSpPr>
        <p:spPr>
          <a:xfrm>
            <a:off x="6544945" y="3412490"/>
            <a:ext cx="2445385" cy="1560195"/>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600" b="1">
                <a:solidFill>
                  <a:schemeClr val="tx1"/>
                </a:solidFill>
              </a:rPr>
              <a:t>What was </a:t>
            </a:r>
            <a:r>
              <a:rPr lang="zh-CN" altLang="en-US" sz="1600" b="1">
                <a:solidFill>
                  <a:schemeClr val="tx1"/>
                </a:solidFill>
              </a:rPr>
              <a:t> different about Miss Perry</a:t>
            </a:r>
            <a:r>
              <a:rPr lang="en-US" altLang="zh-CN" sz="1600" b="1">
                <a:solidFill>
                  <a:schemeClr val="tx1"/>
                </a:solidFill>
              </a:rPr>
              <a:t>?</a:t>
            </a:r>
            <a:endParaRPr lang="en-US" altLang="zh-CN" sz="1600" b="1">
              <a:solidFill>
                <a:schemeClr val="tx1"/>
              </a:solidFill>
            </a:endParaRPr>
          </a:p>
          <a:p>
            <a:pPr algn="l"/>
            <a:endParaRPr lang="en-US" altLang="zh-CN" sz="1600" b="1">
              <a:solidFill>
                <a:schemeClr val="tx1"/>
              </a:solidFill>
            </a:endParaRPr>
          </a:p>
          <a:p>
            <a:pPr algn="l"/>
            <a:r>
              <a:rPr lang="en-US" altLang="zh-CN" sz="1600" b="1">
                <a:solidFill>
                  <a:schemeClr val="tx1"/>
                </a:solidFill>
              </a:rPr>
              <a:t>No </a:t>
            </a:r>
            <a:r>
              <a:rPr lang="en-US" altLang="zh-CN" sz="1600" b="1" u="sng">
                <a:solidFill>
                  <a:schemeClr val="tx1"/>
                </a:solidFill>
              </a:rPr>
              <a:t>                               </a:t>
            </a:r>
            <a:r>
              <a:rPr lang="en-US" altLang="zh-CN" sz="1600" b="1">
                <a:solidFill>
                  <a:srgbClr val="FFFF00"/>
                </a:solidFill>
              </a:rPr>
              <a:t>.</a:t>
            </a:r>
            <a:endParaRPr lang="en-US" altLang="zh-CN" sz="1600" b="1" u="sng">
              <a:solidFill>
                <a:schemeClr val="tx1"/>
              </a:solidFill>
            </a:endParaRPr>
          </a:p>
          <a:p>
            <a:pPr algn="l"/>
            <a:endParaRPr lang="en-US" altLang="zh-CN" sz="1600" b="1">
              <a:solidFill>
                <a:schemeClr val="tx1"/>
              </a:solidFill>
            </a:endParaRPr>
          </a:p>
          <a:p>
            <a:pPr algn="l"/>
            <a:endParaRPr lang="en-US" altLang="zh-CN" sz="1600" b="1">
              <a:solidFill>
                <a:srgbClr val="FFFF00"/>
              </a:solidFill>
            </a:endParaRPr>
          </a:p>
        </p:txBody>
      </p:sp>
      <p:sp>
        <p:nvSpPr>
          <p:cNvPr id="15" name="圆角矩形 14"/>
          <p:cNvSpPr/>
          <p:nvPr/>
        </p:nvSpPr>
        <p:spPr>
          <a:xfrm>
            <a:off x="4258945" y="3651250"/>
            <a:ext cx="679450" cy="189230"/>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7068820" y="4100830"/>
            <a:ext cx="1540510" cy="829945"/>
          </a:xfrm>
          <a:prstGeom prst="rect">
            <a:avLst/>
          </a:prstGeom>
          <a:noFill/>
        </p:spPr>
        <p:txBody>
          <a:bodyPr wrap="square" rtlCol="0" anchor="t">
            <a:spAutoFit/>
          </a:bodyPr>
          <a:p>
            <a:r>
              <a:rPr lang="zh-CN" altLang="en-US" sz="1600" b="1" dirty="0" smtClean="0">
                <a:solidFill>
                  <a:srgbClr val="C00000"/>
                </a:solidFill>
                <a:latin typeface="Times New Roman" panose="02020603050405020304" pitchFamily="18" charset="0"/>
                <a:cs typeface="Times New Roman" panose="02020603050405020304" pitchFamily="18" charset="0"/>
              </a:rPr>
              <a:t>scold</a:t>
            </a:r>
            <a:r>
              <a:rPr lang="en-US" altLang="zh-CN" sz="1600" b="1" dirty="0" smtClean="0">
                <a:solidFill>
                  <a:srgbClr val="C00000"/>
                </a:solidFill>
                <a:latin typeface="Times New Roman" panose="02020603050405020304" pitchFamily="18" charset="0"/>
                <a:cs typeface="Times New Roman" panose="02020603050405020304" pitchFamily="18" charset="0"/>
              </a:rPr>
              <a:t>; </a:t>
            </a:r>
            <a:endParaRPr lang="en-US" altLang="zh-CN" sz="1600" b="1" dirty="0" smtClean="0">
              <a:solidFill>
                <a:srgbClr val="C00000"/>
              </a:solidFill>
              <a:latin typeface="Times New Roman" panose="02020603050405020304" pitchFamily="18" charset="0"/>
              <a:cs typeface="Times New Roman" panose="02020603050405020304" pitchFamily="18" charset="0"/>
            </a:endParaRPr>
          </a:p>
          <a:p>
            <a:r>
              <a:rPr lang="en-US" altLang="zh-CN" sz="1600" b="1" dirty="0" smtClean="0">
                <a:solidFill>
                  <a:srgbClr val="C00000"/>
                </a:solidFill>
                <a:latin typeface="Times New Roman" panose="02020603050405020304" pitchFamily="18" charset="0"/>
                <a:cs typeface="Times New Roman" panose="02020603050405020304" pitchFamily="18" charset="0"/>
              </a:rPr>
              <a:t>compulsory</a:t>
            </a:r>
            <a:endParaRPr lang="en-US" altLang="zh-CN" sz="1600" b="1" dirty="0" smtClean="0">
              <a:solidFill>
                <a:srgbClr val="C00000"/>
              </a:solidFill>
              <a:latin typeface="Times New Roman" panose="02020603050405020304" pitchFamily="18" charset="0"/>
              <a:cs typeface="Times New Roman" panose="02020603050405020304" pitchFamily="18" charset="0"/>
            </a:endParaRPr>
          </a:p>
          <a:p>
            <a:r>
              <a:rPr lang="en-US" altLang="zh-CN" sz="1600" b="1" dirty="0" smtClean="0">
                <a:solidFill>
                  <a:srgbClr val="C00000"/>
                </a:solidFill>
                <a:latin typeface="Times New Roman" panose="02020603050405020304" pitchFamily="18" charset="0"/>
                <a:cs typeface="Times New Roman" panose="02020603050405020304" pitchFamily="18" charset="0"/>
              </a:rPr>
              <a:t>...</a:t>
            </a:r>
            <a:endParaRPr lang="en-US" altLang="zh-CN" sz="1600" b="1" dirty="0" smtClean="0">
              <a:solidFill>
                <a:srgbClr val="C00000"/>
              </a:solidFill>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p:tgtEl>
                                          <p:spTgt spid="36"/>
                                        </p:tgtEl>
                                        <p:attrNameLst>
                                          <p:attrName>ppt_y</p:attrName>
                                        </p:attrNameLst>
                                      </p:cBhvr>
                                      <p:tavLst>
                                        <p:tav tm="0">
                                          <p:val>
                                            <p:strVal val="#ppt_y+#ppt_h*1.125000"/>
                                          </p:val>
                                        </p:tav>
                                        <p:tav tm="100000">
                                          <p:val>
                                            <p:strVal val="#ppt_y"/>
                                          </p:val>
                                        </p:tav>
                                      </p:tavLst>
                                    </p:anim>
                                    <p:animEffect transition="in" filter="wipe(up)">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ppt_y</p:attrName>
                                        </p:attrNameLst>
                                      </p:cBhvr>
                                      <p:tavLst>
                                        <p:tav tm="0">
                                          <p:val>
                                            <p:strVal val="#ppt_y+#ppt_h*1.125000"/>
                                          </p:val>
                                        </p:tav>
                                        <p:tav tm="100000">
                                          <p:val>
                                            <p:strVal val="#ppt_y"/>
                                          </p:val>
                                        </p:tav>
                                      </p:tavLst>
                                    </p:anim>
                                    <p:animEffect transition="in" filter="wipe(up)">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up)">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p:tgtEl>
                                          <p:spTgt spid="15"/>
                                        </p:tgtEl>
                                        <p:attrNameLst>
                                          <p:attrName>ppt_y</p:attrName>
                                        </p:attrNameLst>
                                      </p:cBhvr>
                                      <p:tavLst>
                                        <p:tav tm="0">
                                          <p:val>
                                            <p:strVal val="#ppt_y+#ppt_h*1.125000"/>
                                          </p:val>
                                        </p:tav>
                                        <p:tav tm="100000">
                                          <p:val>
                                            <p:strVal val="#ppt_y"/>
                                          </p:val>
                                        </p:tav>
                                      </p:tavLst>
                                    </p:anim>
                                    <p:animEffect transition="in" filter="wipe(up)">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6" grpId="0" bldLvl="0" animBg="1"/>
      <p:bldP spid="36" grpId="1" animBg="1"/>
      <p:bldP spid="11" grpId="0" bldLvl="0" animBg="1"/>
      <p:bldP spid="11" grpId="1" animBg="1"/>
      <p:bldP spid="12" grpId="0" bldLvl="0" animBg="1"/>
      <p:bldP spid="12" grpId="1" animBg="1"/>
      <p:bldP spid="15" grpId="0" bldLvl="0" animBg="1"/>
      <p:bldP spid="1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sp>
        <p:nvSpPr>
          <p:cNvPr id="5" name="TextBox 3"/>
          <p:cNvSpPr txBox="1"/>
          <p:nvPr/>
        </p:nvSpPr>
        <p:spPr>
          <a:xfrm>
            <a:off x="408305" y="144780"/>
            <a:ext cx="8662670"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sym typeface="+mn-ea"/>
              </a:rPr>
              <a:t>P</a:t>
            </a:r>
            <a:r>
              <a:rPr lang="zh-CN" altLang="en-US" sz="2000" b="1" dirty="0">
                <a:solidFill>
                  <a:srgbClr val="00B0F0"/>
                </a:solidFill>
                <a:latin typeface="微软雅黑" panose="020B0503020204020204" pitchFamily="34" charset="-122"/>
                <a:ea typeface="微软雅黑" panose="020B0503020204020204" pitchFamily="34" charset="-122"/>
                <a:sym typeface="+mn-ea"/>
              </a:rPr>
              <a:t>rincipal contradiction determines </a:t>
            </a:r>
            <a:r>
              <a:rPr lang="en-US" altLang="zh-CN" sz="2000" b="1" dirty="0">
                <a:solidFill>
                  <a:srgbClr val="00B0F0"/>
                </a:solidFill>
                <a:latin typeface="微软雅黑" panose="020B0503020204020204" pitchFamily="34" charset="-122"/>
                <a:ea typeface="微软雅黑" panose="020B0503020204020204" pitchFamily="34" charset="-122"/>
                <a:sym typeface="+mn-ea"/>
              </a:rPr>
              <a:t>main plot </a:t>
            </a:r>
            <a:r>
              <a:rPr lang="zh-CN" altLang="en-US" sz="2000" b="1" baseline="-25000" dirty="0">
                <a:solidFill>
                  <a:srgbClr val="0070C0"/>
                </a:solidFill>
                <a:latin typeface="微软雅黑" panose="020B0503020204020204" pitchFamily="34" charset="-122"/>
                <a:ea typeface="微软雅黑" panose="020B0503020204020204" pitchFamily="34" charset="-122"/>
                <a:sym typeface="+mn-ea"/>
              </a:rPr>
              <a:t>主要矛盾决定主线 </a:t>
            </a:r>
            <a:endParaRPr lang="zh-CN" altLang="en-US" sz="2000" b="1" baseline="-25000" dirty="0">
              <a:solidFill>
                <a:srgbClr val="0070C0"/>
              </a:solidFill>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4"/>
          <a:stretch>
            <a:fillRect/>
          </a:stretch>
        </p:blipFill>
        <p:spPr>
          <a:xfrm>
            <a:off x="5904230" y="473710"/>
            <a:ext cx="2950210" cy="3423920"/>
          </a:xfrm>
          <a:prstGeom prst="rect">
            <a:avLst/>
          </a:prstGeom>
          <a:effectLst>
            <a:softEdge rad="469900"/>
          </a:effectLst>
        </p:spPr>
      </p:pic>
      <p:sp>
        <p:nvSpPr>
          <p:cNvPr id="12" name="圆角矩形 11"/>
          <p:cNvSpPr/>
          <p:nvPr/>
        </p:nvSpPr>
        <p:spPr>
          <a:xfrm>
            <a:off x="5817235" y="3583305"/>
            <a:ext cx="3195955" cy="1560195"/>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600" b="1">
                <a:solidFill>
                  <a:schemeClr val="tx1"/>
                </a:solidFill>
              </a:rPr>
              <a:t>What was </a:t>
            </a:r>
            <a:r>
              <a:rPr lang="zh-CN" altLang="en-US" sz="1600" b="1">
                <a:solidFill>
                  <a:schemeClr val="tx1"/>
                </a:solidFill>
              </a:rPr>
              <a:t> different about Miss Perry</a:t>
            </a:r>
            <a:r>
              <a:rPr lang="en-US" altLang="zh-CN" sz="1600" b="1">
                <a:solidFill>
                  <a:schemeClr val="tx1"/>
                </a:solidFill>
              </a:rPr>
              <a:t>?</a:t>
            </a:r>
            <a:endParaRPr lang="en-US" altLang="zh-CN" sz="1600" b="1">
              <a:solidFill>
                <a:schemeClr val="tx1"/>
              </a:solidFill>
            </a:endParaRPr>
          </a:p>
          <a:p>
            <a:pPr algn="l"/>
            <a:r>
              <a:rPr lang="en-US" altLang="zh-CN" sz="1600" b="1">
                <a:solidFill>
                  <a:schemeClr val="tx1"/>
                </a:solidFill>
              </a:rPr>
              <a:t>No </a:t>
            </a:r>
            <a:r>
              <a:rPr lang="en-US" altLang="zh-CN" sz="1600" b="1" u="sng">
                <a:solidFill>
                  <a:schemeClr val="tx1"/>
                </a:solidFill>
              </a:rPr>
              <a:t>                               </a:t>
            </a:r>
            <a:r>
              <a:rPr lang="en-US" altLang="zh-CN" sz="1600" b="1">
                <a:solidFill>
                  <a:srgbClr val="FFFF00"/>
                </a:solidFill>
              </a:rPr>
              <a:t>.</a:t>
            </a:r>
            <a:endParaRPr lang="en-US" altLang="zh-CN" sz="1600" b="1" u="sng">
              <a:solidFill>
                <a:schemeClr val="tx1"/>
              </a:solidFill>
            </a:endParaRPr>
          </a:p>
          <a:p>
            <a:pPr algn="l"/>
            <a:endParaRPr lang="en-US" altLang="zh-CN" sz="1600" b="1">
              <a:solidFill>
                <a:schemeClr val="tx1"/>
              </a:solidFill>
            </a:endParaRPr>
          </a:p>
          <a:p>
            <a:pPr algn="l"/>
            <a:r>
              <a:rPr lang="en-US" altLang="zh-CN" sz="1600" b="1">
                <a:solidFill>
                  <a:schemeClr val="tx1"/>
                </a:solidFill>
              </a:rPr>
              <a:t>But more </a:t>
            </a:r>
            <a:r>
              <a:rPr lang="en-US" altLang="zh-CN" sz="1600" b="1" u="sng">
                <a:solidFill>
                  <a:schemeClr val="tx1"/>
                </a:solidFill>
              </a:rPr>
              <a:t>                           </a:t>
            </a:r>
            <a:r>
              <a:rPr lang="en-US" altLang="zh-CN" sz="1600" b="1" u="sng">
                <a:solidFill>
                  <a:srgbClr val="FFFF00"/>
                </a:solidFill>
              </a:rPr>
              <a:t>.</a:t>
            </a:r>
            <a:endParaRPr lang="en-US" altLang="zh-CN" sz="1600" b="1">
              <a:solidFill>
                <a:srgbClr val="FFFF00"/>
              </a:solidFill>
            </a:endParaRPr>
          </a:p>
          <a:p>
            <a:pPr algn="l"/>
            <a:endParaRPr lang="en-US" altLang="zh-CN" sz="1600" b="1">
              <a:solidFill>
                <a:srgbClr val="FFFF00"/>
              </a:solidFill>
            </a:endParaRPr>
          </a:p>
        </p:txBody>
      </p:sp>
      <p:sp>
        <p:nvSpPr>
          <p:cNvPr id="6" name="圆角矩形 5"/>
          <p:cNvSpPr/>
          <p:nvPr/>
        </p:nvSpPr>
        <p:spPr>
          <a:xfrm>
            <a:off x="650875" y="3797935"/>
            <a:ext cx="2414270" cy="396240"/>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solidFill>
                  <a:schemeClr val="tx1"/>
                </a:solidFill>
              </a:rPr>
              <a:t>disgusted with</a:t>
            </a:r>
            <a:r>
              <a:rPr lang="en-US" altLang="zh-CN" sz="1600" b="1">
                <a:solidFill>
                  <a:schemeClr val="tx1"/>
                </a:solidFill>
              </a:rPr>
              <a:t> routine</a:t>
            </a:r>
            <a:r>
              <a:rPr lang="zh-CN" altLang="en-US" sz="1600" b="1" baseline="-25000">
                <a:solidFill>
                  <a:schemeClr val="tx1"/>
                </a:solidFill>
              </a:rPr>
              <a:t>厌学常规的</a:t>
            </a:r>
            <a:endParaRPr lang="zh-CN" altLang="en-US" sz="1600" b="1" baseline="-25000">
              <a:solidFill>
                <a:schemeClr val="tx1"/>
              </a:solidFill>
            </a:endParaRPr>
          </a:p>
        </p:txBody>
      </p:sp>
      <p:sp>
        <p:nvSpPr>
          <p:cNvPr id="10" name="圆角矩形 9"/>
          <p:cNvSpPr/>
          <p:nvPr/>
        </p:nvSpPr>
        <p:spPr>
          <a:xfrm>
            <a:off x="652780" y="3358515"/>
            <a:ext cx="2413000" cy="375920"/>
          </a:xfrm>
          <a:prstGeom prst="roundRect">
            <a:avLst/>
          </a:prstGeom>
          <a:solidFill>
            <a:srgbClr val="95E5FF">
              <a:alpha val="37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solidFill>
                  <a:schemeClr val="tx1"/>
                </a:solidFill>
              </a:rPr>
              <a:t>boring</a:t>
            </a:r>
            <a:r>
              <a:rPr lang="zh-CN" altLang="en-US" sz="1600" b="1" baseline="-25000">
                <a:solidFill>
                  <a:schemeClr val="tx1"/>
                </a:solidFill>
              </a:rPr>
              <a:t>无聊的</a:t>
            </a:r>
            <a:endParaRPr lang="zh-CN" altLang="en-US" sz="1600" b="1" baseline="-25000">
              <a:solidFill>
                <a:schemeClr val="tx1"/>
              </a:solidFill>
            </a:endParaRPr>
          </a:p>
        </p:txBody>
      </p:sp>
      <p:sp>
        <p:nvSpPr>
          <p:cNvPr id="11" name="圆角矩形 10"/>
          <p:cNvSpPr/>
          <p:nvPr/>
        </p:nvSpPr>
        <p:spPr>
          <a:xfrm>
            <a:off x="652780" y="4257675"/>
            <a:ext cx="2413000" cy="373380"/>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solidFill>
                  <a:schemeClr val="tx1"/>
                </a:solidFill>
              </a:rPr>
              <a:t>individualized</a:t>
            </a:r>
            <a:r>
              <a:rPr lang="zh-CN" altLang="en-US" sz="1600" b="1" baseline="-25000">
                <a:solidFill>
                  <a:schemeClr val="tx1"/>
                </a:solidFill>
              </a:rPr>
              <a:t>有个性的</a:t>
            </a:r>
            <a:endParaRPr lang="zh-CN" altLang="en-US" sz="1600" b="1" baseline="-25000">
              <a:solidFill>
                <a:schemeClr val="tx1"/>
              </a:solidFill>
            </a:endParaRPr>
          </a:p>
        </p:txBody>
      </p:sp>
      <p:sp>
        <p:nvSpPr>
          <p:cNvPr id="18" name="圆角矩形 17"/>
          <p:cNvSpPr/>
          <p:nvPr/>
        </p:nvSpPr>
        <p:spPr>
          <a:xfrm>
            <a:off x="652780" y="4694555"/>
            <a:ext cx="2411730" cy="378460"/>
          </a:xfrm>
          <a:prstGeom prst="roundRect">
            <a:avLst/>
          </a:prstGeom>
          <a:solidFill>
            <a:schemeClr val="accent3">
              <a:lumMod val="75000"/>
              <a:alpha val="31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solidFill>
                  <a:schemeClr val="tx1"/>
                </a:solidFill>
              </a:rPr>
              <a:t>rebellious</a:t>
            </a:r>
            <a:r>
              <a:rPr lang="zh-CN" altLang="en-US" sz="1600" b="1" baseline="-25000">
                <a:solidFill>
                  <a:schemeClr val="tx1"/>
                </a:solidFill>
              </a:rPr>
              <a:t>叛逆的</a:t>
            </a:r>
            <a:endParaRPr lang="zh-CN" altLang="en-US" sz="1600" b="1" baseline="-25000">
              <a:solidFill>
                <a:schemeClr val="tx1"/>
              </a:solidFill>
            </a:endParaRPr>
          </a:p>
        </p:txBody>
      </p:sp>
      <p:sp>
        <p:nvSpPr>
          <p:cNvPr id="19" name="文本框 18"/>
          <p:cNvSpPr txBox="1"/>
          <p:nvPr/>
        </p:nvSpPr>
        <p:spPr>
          <a:xfrm>
            <a:off x="6831330" y="4436745"/>
            <a:ext cx="1944370" cy="706755"/>
          </a:xfrm>
          <a:prstGeom prst="rect">
            <a:avLst/>
          </a:prstGeom>
          <a:noFill/>
        </p:spPr>
        <p:txBody>
          <a:bodyPr wrap="square" rtlCol="0" anchor="t">
            <a:spAutoFit/>
          </a:bodyPr>
          <a:p>
            <a:r>
              <a:rPr lang="en-US" altLang="zh-CN" sz="2000" b="1" dirty="0" smtClean="0">
                <a:solidFill>
                  <a:srgbClr val="C00000"/>
                </a:solidFill>
                <a:latin typeface="Times New Roman" panose="02020603050405020304" pitchFamily="18" charset="0"/>
                <a:cs typeface="Times New Roman" panose="02020603050405020304" pitchFamily="18" charset="0"/>
              </a:rPr>
              <a:t>encourage; optional ...</a:t>
            </a:r>
            <a:endParaRPr lang="en-US" altLang="zh-CN" sz="2000" b="1" dirty="0" smtClean="0">
              <a:solidFill>
                <a:srgbClr val="C00000"/>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6341110" y="4100830"/>
            <a:ext cx="2513330" cy="337185"/>
          </a:xfrm>
          <a:prstGeom prst="rect">
            <a:avLst/>
          </a:prstGeom>
          <a:noFill/>
        </p:spPr>
        <p:txBody>
          <a:bodyPr wrap="square" rtlCol="0" anchor="t">
            <a:spAutoFit/>
          </a:bodyPr>
          <a:p>
            <a:r>
              <a:rPr lang="zh-CN" altLang="en-US" sz="1600" b="1" dirty="0" smtClean="0">
                <a:solidFill>
                  <a:srgbClr val="C00000"/>
                </a:solidFill>
                <a:latin typeface="Times New Roman" panose="02020603050405020304" pitchFamily="18" charset="0"/>
                <a:cs typeface="Times New Roman" panose="02020603050405020304" pitchFamily="18" charset="0"/>
              </a:rPr>
              <a:t>scold</a:t>
            </a:r>
            <a:r>
              <a:rPr lang="en-US" altLang="zh-CN" sz="1600" b="1" dirty="0" smtClean="0">
                <a:solidFill>
                  <a:srgbClr val="C00000"/>
                </a:solidFill>
                <a:latin typeface="Times New Roman" panose="02020603050405020304" pitchFamily="18" charset="0"/>
                <a:cs typeface="Times New Roman" panose="02020603050405020304" pitchFamily="18" charset="0"/>
              </a:rPr>
              <a:t>; compulsory; ...</a:t>
            </a:r>
            <a:endParaRPr lang="en-US" altLang="zh-CN" sz="1600" b="1" dirty="0" smtClean="0">
              <a:solidFill>
                <a:srgbClr val="C00000"/>
              </a:solidFill>
              <a:latin typeface="Times New Roman" panose="02020603050405020304" pitchFamily="18" charset="0"/>
              <a:cs typeface="Times New Roman" panose="02020603050405020304" pitchFamily="18" charset="0"/>
            </a:endParaRPr>
          </a:p>
        </p:txBody>
      </p:sp>
      <p:sp>
        <p:nvSpPr>
          <p:cNvPr id="7" name="左箭头 6"/>
          <p:cNvSpPr/>
          <p:nvPr/>
        </p:nvSpPr>
        <p:spPr>
          <a:xfrm>
            <a:off x="3219450" y="2394585"/>
            <a:ext cx="2597785" cy="784860"/>
          </a:xfrm>
          <a:prstGeom prst="leftArrow">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a:blip r:embed="rId5"/>
          <a:stretch>
            <a:fillRect/>
          </a:stretch>
        </p:blipFill>
        <p:spPr>
          <a:xfrm>
            <a:off x="130175" y="577215"/>
            <a:ext cx="3320415" cy="3082925"/>
          </a:xfrm>
          <a:prstGeom prst="rect">
            <a:avLst/>
          </a:prstGeom>
          <a:effectLst>
            <a:softEdge rad="444500"/>
          </a:effectLst>
        </p:spPr>
      </p:pic>
      <p:sp>
        <p:nvSpPr>
          <p:cNvPr id="14" name="圆角矩形 13"/>
          <p:cNvSpPr/>
          <p:nvPr/>
        </p:nvSpPr>
        <p:spPr>
          <a:xfrm>
            <a:off x="3691255" y="2081530"/>
            <a:ext cx="2212975" cy="374650"/>
          </a:xfrm>
          <a:prstGeom prst="roundRect">
            <a:avLst/>
          </a:prstGeom>
          <a:solidFill>
            <a:schemeClr val="accent4">
              <a:lumMod val="60000"/>
              <a:lumOff val="40000"/>
              <a:alpha val="54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b="1">
                <a:solidFill>
                  <a:schemeClr val="tx1"/>
                </a:solidFill>
              </a:rPr>
              <a:t>nature-loving</a:t>
            </a:r>
            <a:r>
              <a:rPr lang="zh-CN" altLang="en-US" sz="1600" b="1" baseline="-25000">
                <a:solidFill>
                  <a:schemeClr val="tx1"/>
                </a:solidFill>
              </a:rPr>
              <a:t>热爱自然的</a:t>
            </a:r>
            <a:endParaRPr lang="zh-CN" altLang="en-US" sz="1600" b="1" baseline="-25000">
              <a:solidFill>
                <a:schemeClr val="tx1"/>
              </a:solidFill>
            </a:endParaRPr>
          </a:p>
        </p:txBody>
      </p:sp>
      <p:sp>
        <p:nvSpPr>
          <p:cNvPr id="3" name="文本框 2"/>
          <p:cNvSpPr txBox="1"/>
          <p:nvPr/>
        </p:nvSpPr>
        <p:spPr>
          <a:xfrm>
            <a:off x="3469005" y="3797935"/>
            <a:ext cx="2206625" cy="706755"/>
          </a:xfrm>
          <a:prstGeom prst="rect">
            <a:avLst/>
          </a:prstGeom>
          <a:noFill/>
        </p:spPr>
        <p:txBody>
          <a:bodyPr wrap="square" rtlCol="0">
            <a:spAutoFit/>
          </a:bodyPr>
          <a:p>
            <a:r>
              <a:rPr lang="en-US" altLang="zh-CN" sz="2000" b="1" dirty="0" smtClean="0">
                <a:solidFill>
                  <a:srgbClr val="C00000"/>
                </a:solidFill>
                <a:latin typeface="Times New Roman" panose="02020603050405020304" pitchFamily="18" charset="0"/>
                <a:cs typeface="Times New Roman" panose="02020603050405020304" pitchFamily="18" charset="0"/>
              </a:rPr>
              <a:t>tolerate </a:t>
            </a:r>
            <a:endParaRPr lang="en-US" altLang="zh-CN" sz="2000" b="1" dirty="0" smtClean="0">
              <a:solidFill>
                <a:srgbClr val="C00000"/>
              </a:solidFill>
              <a:latin typeface="Times New Roman" panose="02020603050405020304" pitchFamily="18" charset="0"/>
              <a:cs typeface="Times New Roman" panose="02020603050405020304" pitchFamily="18" charset="0"/>
            </a:endParaRPr>
          </a:p>
          <a:p>
            <a:r>
              <a:rPr lang="en-US" altLang="zh-CN" sz="2000" b="1" dirty="0" smtClean="0">
                <a:solidFill>
                  <a:srgbClr val="C00000"/>
                </a:solidFill>
                <a:latin typeface="Times New Roman" panose="02020603050405020304" pitchFamily="18" charset="0"/>
                <a:cs typeface="Times New Roman" panose="02020603050405020304" pitchFamily="18" charset="0"/>
              </a:rPr>
              <a:t>the shortcomings</a:t>
            </a:r>
            <a:endParaRPr lang="en-US" altLang="zh-CN" sz="2000" b="1" dirty="0" smtClean="0">
              <a:solidFill>
                <a:srgbClr val="C00000"/>
              </a:solidFill>
              <a:latin typeface="Times New Roman" panose="02020603050405020304" pitchFamily="18" charset="0"/>
              <a:cs typeface="Times New Roman" panose="02020603050405020304" pitchFamily="18" charset="0"/>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up)">
                                      <p:cBhvr>
                                        <p:cTn id="12" dur="500"/>
                                        <p:tgtEl>
                                          <p:spTgt spid="10"/>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p:tgtEl>
                                          <p:spTgt spid="11"/>
                                        </p:tgtEl>
                                        <p:attrNameLst>
                                          <p:attrName>ppt_y</p:attrName>
                                        </p:attrNameLst>
                                      </p:cBhvr>
                                      <p:tavLst>
                                        <p:tav tm="0">
                                          <p:val>
                                            <p:strVal val="#ppt_y+#ppt_h*1.125000"/>
                                          </p:val>
                                        </p:tav>
                                        <p:tav tm="100000">
                                          <p:val>
                                            <p:strVal val="#ppt_y"/>
                                          </p:val>
                                        </p:tav>
                                      </p:tavLst>
                                    </p:anim>
                                    <p:animEffect transition="in" filter="wipe(up)">
                                      <p:cBhvr>
                                        <p:cTn id="16" dur="500"/>
                                        <p:tgtEl>
                                          <p:spTgt spid="11"/>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p:tgtEl>
                                          <p:spTgt spid="18"/>
                                        </p:tgtEl>
                                        <p:attrNameLst>
                                          <p:attrName>ppt_y</p:attrName>
                                        </p:attrNameLst>
                                      </p:cBhvr>
                                      <p:tavLst>
                                        <p:tav tm="0">
                                          <p:val>
                                            <p:strVal val="#ppt_y+#ppt_h*1.125000"/>
                                          </p:val>
                                        </p:tav>
                                        <p:tav tm="100000">
                                          <p:val>
                                            <p:strVal val="#ppt_y"/>
                                          </p:val>
                                        </p:tav>
                                      </p:tavLst>
                                    </p:anim>
                                    <p:animEffect transition="in" filter="wipe(up)">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up)">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p:tgtEl>
                                          <p:spTgt spid="4"/>
                                        </p:tgtEl>
                                        <p:attrNameLst>
                                          <p:attrName>ppt_y</p:attrName>
                                        </p:attrNameLst>
                                      </p:cBhvr>
                                      <p:tavLst>
                                        <p:tav tm="0">
                                          <p:val>
                                            <p:strVal val="#ppt_y+#ppt_h*1.125000"/>
                                          </p:val>
                                        </p:tav>
                                        <p:tav tm="100000">
                                          <p:val>
                                            <p:strVal val="#ppt_y"/>
                                          </p:val>
                                        </p:tav>
                                      </p:tavLst>
                                    </p:anim>
                                    <p:animEffect transition="in" filter="wipe(up)">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p:tgtEl>
                                          <p:spTgt spid="19"/>
                                        </p:tgtEl>
                                        <p:attrNameLst>
                                          <p:attrName>ppt_y</p:attrName>
                                        </p:attrNameLst>
                                      </p:cBhvr>
                                      <p:tavLst>
                                        <p:tav tm="0">
                                          <p:val>
                                            <p:strVal val="#ppt_y+#ppt_h*1.125000"/>
                                          </p:val>
                                        </p:tav>
                                        <p:tav tm="100000">
                                          <p:val>
                                            <p:strVal val="#ppt_y"/>
                                          </p:val>
                                        </p:tav>
                                      </p:tavLst>
                                    </p:anim>
                                    <p:animEffect transition="in" filter="wipe(up)">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p:tgtEl>
                                          <p:spTgt spid="14"/>
                                        </p:tgtEl>
                                        <p:attrNameLst>
                                          <p:attrName>ppt_y</p:attrName>
                                        </p:attrNameLst>
                                      </p:cBhvr>
                                      <p:tavLst>
                                        <p:tav tm="0">
                                          <p:val>
                                            <p:strVal val="#ppt_y+#ppt_h*1.125000"/>
                                          </p:val>
                                        </p:tav>
                                        <p:tav tm="100000">
                                          <p:val>
                                            <p:strVal val="#ppt_y"/>
                                          </p:val>
                                        </p:tav>
                                      </p:tavLst>
                                    </p:anim>
                                    <p:animEffect transition="in" filter="wipe(up)">
                                      <p:cBhvr>
                                        <p:cTn id="44" dur="500"/>
                                        <p:tgtEl>
                                          <p:spTgt spid="14"/>
                                        </p:tgtEl>
                                      </p:cBhvr>
                                    </p:animEffect>
                                  </p:childTnLst>
                                </p:cTn>
                              </p:par>
                              <p:par>
                                <p:cTn id="45" presetID="0" presetClass="path" presetSubtype="0" accel="50000" decel="50000" fill="hold" grpId="2" nodeType="withEffect">
                                  <p:stCondLst>
                                    <p:cond delay="0"/>
                                  </p:stCondLst>
                                  <p:childTnLst>
                                    <p:animMotion origin="layout" path="M -0.0922222 -0.0335802 L -0.368194 -0.587531 " pathEditMode="relative" rAng="0" ptsTypes="">
                                      <p:cBhvr>
                                        <p:cTn id="46" dur="2000" fill="hold"/>
                                        <p:tgtEl>
                                          <p:spTgt spid="19"/>
                                        </p:tgtEl>
                                        <p:attrNameLst>
                                          <p:attrName>ppt_x</p:attrName>
                                          <p:attrName>ppt_y</p:attrName>
                                        </p:attrNameLst>
                                      </p:cBhvr>
                                      <p:rCtr x="-163" y="-284"/>
                                    </p:animMotion>
                                  </p:childTnLst>
                                </p:cTn>
                              </p:par>
                              <p:par>
                                <p:cTn id="47" presetID="22" presetClass="entr" presetSubtype="4"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additive="base">
                                        <p:cTn id="54" dur="500"/>
                                        <p:tgtEl>
                                          <p:spTgt spid="3"/>
                                        </p:tgtEl>
                                        <p:attrNameLst>
                                          <p:attrName>ppt_y</p:attrName>
                                        </p:attrNameLst>
                                      </p:cBhvr>
                                      <p:tavLst>
                                        <p:tav tm="0">
                                          <p:val>
                                            <p:strVal val="#ppt_y+#ppt_h*1.125000"/>
                                          </p:val>
                                        </p:tav>
                                        <p:tav tm="100000">
                                          <p:val>
                                            <p:strVal val="#ppt_y"/>
                                          </p:val>
                                        </p:tav>
                                      </p:tavLst>
                                    </p:anim>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6" grpId="0" animBg="1"/>
      <p:bldP spid="10" grpId="0" animBg="1"/>
      <p:bldP spid="11" grpId="0" animBg="1"/>
      <p:bldP spid="18" grpId="0" animBg="1"/>
      <p:bldP spid="6" grpId="1" animBg="1"/>
      <p:bldP spid="10" grpId="1" animBg="1"/>
      <p:bldP spid="11" grpId="1" animBg="1"/>
      <p:bldP spid="18" grpId="1" animBg="1"/>
      <p:bldP spid="4" grpId="0"/>
      <p:bldP spid="4" grpId="1"/>
      <p:bldP spid="19" grpId="0"/>
      <p:bldP spid="19" grpId="1"/>
      <p:bldP spid="19" grpId="2"/>
      <p:bldP spid="7" grpId="0" animBg="1"/>
      <p:bldP spid="7" grpId="1" animBg="1"/>
      <p:bldP spid="14" grpId="0" bldLvl="0" animBg="1"/>
      <p:bldP spid="14" grpId="1" animBg="1"/>
      <p:bldP spid="3" grpId="0"/>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sp>
        <p:nvSpPr>
          <p:cNvPr id="5" name="TextBox 3"/>
          <p:cNvSpPr txBox="1"/>
          <p:nvPr/>
        </p:nvSpPr>
        <p:spPr>
          <a:xfrm>
            <a:off x="408305" y="144780"/>
            <a:ext cx="8526145" cy="398780"/>
          </a:xfrm>
          <a:prstGeom prst="rect">
            <a:avLst/>
          </a:prstGeom>
          <a:noFill/>
        </p:spPr>
        <p:txBody>
          <a:bodyPr wrap="square" rtlCol="0">
            <a:spAutoFit/>
          </a:bodyPr>
          <a:p>
            <a:r>
              <a:rPr lang="en-US" sz="2000" b="1" dirty="0">
                <a:solidFill>
                  <a:srgbClr val="00B0F0"/>
                </a:solidFill>
                <a:latin typeface="微软雅黑" panose="020B0503020204020204" pitchFamily="34" charset="-122"/>
                <a:ea typeface="微软雅黑" panose="020B0503020204020204" pitchFamily="34" charset="-122"/>
                <a:sym typeface="+mn-ea"/>
              </a:rPr>
              <a:t>Detail</a:t>
            </a:r>
            <a:r>
              <a:rPr sz="2000" b="1" dirty="0">
                <a:solidFill>
                  <a:srgbClr val="00B0F0"/>
                </a:solidFill>
                <a:latin typeface="微软雅黑" panose="020B0503020204020204" pitchFamily="34" charset="-122"/>
                <a:ea typeface="微软雅黑" panose="020B0503020204020204" pitchFamily="34" charset="-122"/>
                <a:sym typeface="+mn-ea"/>
              </a:rPr>
              <a:t> determines </a:t>
            </a:r>
            <a:r>
              <a:rPr lang="en-US" sz="2000" b="1" dirty="0">
                <a:solidFill>
                  <a:srgbClr val="00B0F0"/>
                </a:solidFill>
                <a:latin typeface="微软雅黑" panose="020B0503020204020204" pitchFamily="34" charset="-122"/>
                <a:ea typeface="微软雅黑" panose="020B0503020204020204" pitchFamily="34" charset="-122"/>
                <a:sym typeface="+mn-ea"/>
              </a:rPr>
              <a:t>inflection point</a:t>
            </a:r>
            <a:r>
              <a:rPr lang="en-US" altLang="zh-CN" sz="2000" b="1" dirty="0">
                <a:solidFill>
                  <a:srgbClr val="00B0F0"/>
                </a:solidFill>
                <a:latin typeface="微软雅黑" panose="020B0503020204020204" pitchFamily="34" charset="-122"/>
                <a:ea typeface="微软雅黑" panose="020B0503020204020204" pitchFamily="34" charset="-122"/>
                <a:sym typeface="+mn-ea"/>
              </a:rPr>
              <a:t> </a:t>
            </a:r>
            <a:r>
              <a:rPr lang="zh-CN" altLang="en-US" sz="2000" b="1" baseline="-25000" dirty="0">
                <a:solidFill>
                  <a:srgbClr val="0070C0"/>
                </a:solidFill>
                <a:latin typeface="微软雅黑" panose="020B0503020204020204" pitchFamily="34" charset="-122"/>
                <a:ea typeface="微软雅黑" panose="020B0503020204020204" pitchFamily="34" charset="-122"/>
                <a:sym typeface="+mn-ea"/>
              </a:rPr>
              <a:t>段首细节决定拐点  </a:t>
            </a:r>
            <a:endParaRPr lang="zh-CN" altLang="en-US" sz="2000" b="1" baseline="-25000" dirty="0">
              <a:solidFill>
                <a:srgbClr val="0070C0"/>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408305" y="871220"/>
            <a:ext cx="7294880" cy="3887470"/>
          </a:xfrm>
          <a:prstGeom prst="rect">
            <a:avLst/>
          </a:prstGeom>
          <a:noFill/>
        </p:spPr>
        <p:txBody>
          <a:bodyPr wrap="square" rtlCol="0" anchor="t">
            <a:spAutoFit/>
          </a:bodyPr>
          <a:p>
            <a:pPr algn="l">
              <a:lnSpc>
                <a:spcPts val="1480"/>
              </a:lnSpc>
            </a:pPr>
            <a:r>
              <a:rPr lang="zh-CN" altLang="en-US" sz="1800" b="1" i="1" dirty="0" smtClean="0">
                <a:solidFill>
                  <a:srgbClr val="002060"/>
                </a:solidFill>
                <a:latin typeface="Times New Roman" panose="02020603050405020304" pitchFamily="18" charset="0"/>
                <a:cs typeface="Times New Roman" panose="02020603050405020304" pitchFamily="18" charset="0"/>
                <a:sym typeface="+mn-ea"/>
              </a:rPr>
              <a:t>However, there was something different about Miss Perry. ____________</a:t>
            </a:r>
            <a:endParaRPr lang="zh-CN" altLang="en-US" sz="1800" b="1" i="1" dirty="0" smtClean="0">
              <a:solidFill>
                <a:srgbClr val="002060"/>
              </a:solidFill>
              <a:latin typeface="Times New Roman" panose="02020603050405020304" pitchFamily="18" charset="0"/>
              <a:cs typeface="Times New Roman" panose="02020603050405020304" pitchFamily="18" charset="0"/>
            </a:endParaRPr>
          </a:p>
          <a:p>
            <a:pPr algn="l">
              <a:lnSpc>
                <a:spcPts val="1480"/>
              </a:lnSpc>
            </a:pPr>
            <a:r>
              <a:rPr lang="en-US" altLang="zh-CN" sz="1800" b="1" dirty="0" smtClean="0">
                <a:solidFill>
                  <a:schemeClr val="tx1"/>
                </a:solidFill>
                <a:latin typeface="Times New Roman" panose="02020603050405020304" pitchFamily="18" charset="0"/>
                <a:cs typeface="Times New Roman" panose="02020603050405020304" pitchFamily="18" charset="0"/>
                <a:sym typeface="+mn-ea"/>
              </a:rPr>
              <a:t>    </a:t>
            </a:r>
            <a:endParaRPr lang="en-US" altLang="zh-CN" sz="1800" b="1" dirty="0" smtClean="0">
              <a:solidFill>
                <a:schemeClr val="tx1"/>
              </a:solidFill>
              <a:latin typeface="Times New Roman" panose="02020603050405020304" pitchFamily="18" charset="0"/>
              <a:cs typeface="Times New Roman" panose="02020603050405020304" pitchFamily="18" charset="0"/>
              <a:sym typeface="+mn-ea"/>
            </a:endParaRPr>
          </a:p>
          <a:p>
            <a:pPr algn="l">
              <a:lnSpc>
                <a:spcPts val="1480"/>
              </a:lnSpc>
            </a:pPr>
            <a:endParaRPr lang="en-US" altLang="zh-CN" sz="1800" b="1" i="1" dirty="0" smtClean="0">
              <a:solidFill>
                <a:srgbClr val="002060"/>
              </a:solidFill>
              <a:latin typeface="Times New Roman" panose="02020603050405020304" pitchFamily="18" charset="0"/>
              <a:cs typeface="Times New Roman" panose="02020603050405020304" pitchFamily="18" charset="0"/>
              <a:sym typeface="+mn-ea"/>
            </a:endParaRPr>
          </a:p>
          <a:p>
            <a:pPr algn="l">
              <a:lnSpc>
                <a:spcPts val="1480"/>
              </a:lnSpc>
            </a:pPr>
            <a:endParaRPr lang="en-US" altLang="zh-CN" sz="1800" b="1" i="1" dirty="0" smtClean="0">
              <a:solidFill>
                <a:srgbClr val="002060"/>
              </a:solidFill>
              <a:latin typeface="Times New Roman" panose="02020603050405020304" pitchFamily="18" charset="0"/>
              <a:cs typeface="Times New Roman" panose="02020603050405020304" pitchFamily="18" charset="0"/>
              <a:sym typeface="+mn-ea"/>
            </a:endParaRPr>
          </a:p>
          <a:p>
            <a:pPr algn="l">
              <a:lnSpc>
                <a:spcPts val="1480"/>
              </a:lnSpc>
            </a:pPr>
            <a:endParaRPr lang="en-US" altLang="zh-CN" sz="1800" b="1" i="1" dirty="0" smtClean="0">
              <a:solidFill>
                <a:srgbClr val="002060"/>
              </a:solidFill>
              <a:latin typeface="Times New Roman" panose="02020603050405020304" pitchFamily="18" charset="0"/>
              <a:cs typeface="Times New Roman" panose="02020603050405020304" pitchFamily="18" charset="0"/>
              <a:sym typeface="+mn-ea"/>
            </a:endParaRPr>
          </a:p>
          <a:p>
            <a:pPr algn="l">
              <a:lnSpc>
                <a:spcPts val="1480"/>
              </a:lnSpc>
            </a:pPr>
            <a:endParaRPr lang="en-US" altLang="zh-CN" sz="1800" b="1" i="1" dirty="0" smtClean="0">
              <a:solidFill>
                <a:srgbClr val="002060"/>
              </a:solidFill>
              <a:latin typeface="Times New Roman" panose="02020603050405020304" pitchFamily="18" charset="0"/>
              <a:cs typeface="Times New Roman" panose="02020603050405020304" pitchFamily="18" charset="0"/>
              <a:sym typeface="+mn-ea"/>
            </a:endParaRPr>
          </a:p>
          <a:p>
            <a:pPr algn="l">
              <a:lnSpc>
                <a:spcPts val="1480"/>
              </a:lnSpc>
            </a:pPr>
            <a:endParaRPr lang="en-US" altLang="zh-CN" sz="1800" b="1" i="1" dirty="0" smtClean="0">
              <a:solidFill>
                <a:srgbClr val="002060"/>
              </a:solidFill>
              <a:latin typeface="Times New Roman" panose="02020603050405020304" pitchFamily="18" charset="0"/>
              <a:cs typeface="Times New Roman" panose="02020603050405020304" pitchFamily="18" charset="0"/>
              <a:sym typeface="+mn-ea"/>
            </a:endParaRPr>
          </a:p>
          <a:p>
            <a:pPr algn="l">
              <a:lnSpc>
                <a:spcPts val="1480"/>
              </a:lnSpc>
            </a:pPr>
            <a:endParaRPr lang="en-US" altLang="zh-CN" sz="1800" b="1" i="1" dirty="0" smtClean="0">
              <a:solidFill>
                <a:srgbClr val="002060"/>
              </a:solidFill>
              <a:latin typeface="Times New Roman" panose="02020603050405020304" pitchFamily="18" charset="0"/>
              <a:cs typeface="Times New Roman" panose="02020603050405020304" pitchFamily="18" charset="0"/>
              <a:sym typeface="+mn-ea"/>
            </a:endParaRPr>
          </a:p>
          <a:p>
            <a:pPr algn="l">
              <a:lnSpc>
                <a:spcPts val="1480"/>
              </a:lnSpc>
            </a:pPr>
            <a:endParaRPr lang="en-US" altLang="zh-CN" sz="1800" b="1" i="1" dirty="0" smtClean="0">
              <a:solidFill>
                <a:srgbClr val="002060"/>
              </a:solidFill>
              <a:latin typeface="Times New Roman" panose="02020603050405020304" pitchFamily="18" charset="0"/>
              <a:cs typeface="Times New Roman" panose="02020603050405020304" pitchFamily="18" charset="0"/>
              <a:sym typeface="+mn-ea"/>
            </a:endParaRPr>
          </a:p>
          <a:p>
            <a:pPr algn="l">
              <a:lnSpc>
                <a:spcPts val="1480"/>
              </a:lnSpc>
            </a:pPr>
            <a:endParaRPr lang="en-US" altLang="zh-CN" sz="1800" b="1" i="1" dirty="0" smtClean="0">
              <a:solidFill>
                <a:srgbClr val="002060"/>
              </a:solidFill>
              <a:latin typeface="Times New Roman" panose="02020603050405020304" pitchFamily="18" charset="0"/>
              <a:cs typeface="Times New Roman" panose="02020603050405020304" pitchFamily="18" charset="0"/>
              <a:sym typeface="+mn-ea"/>
            </a:endParaRPr>
          </a:p>
          <a:p>
            <a:pPr algn="l">
              <a:lnSpc>
                <a:spcPts val="1480"/>
              </a:lnSpc>
            </a:pPr>
            <a:endParaRPr lang="en-US" altLang="zh-CN" sz="1800" b="1" i="1" dirty="0" smtClean="0">
              <a:solidFill>
                <a:srgbClr val="002060"/>
              </a:solidFill>
              <a:latin typeface="Times New Roman" panose="02020603050405020304" pitchFamily="18" charset="0"/>
              <a:cs typeface="Times New Roman" panose="02020603050405020304" pitchFamily="18" charset="0"/>
              <a:sym typeface="+mn-ea"/>
            </a:endParaRPr>
          </a:p>
          <a:p>
            <a:pPr algn="l">
              <a:lnSpc>
                <a:spcPts val="1480"/>
              </a:lnSpc>
            </a:pPr>
            <a:r>
              <a:rPr lang="zh-CN" altLang="en-US" sz="1800" b="1" i="1" dirty="0" smtClean="0">
                <a:solidFill>
                  <a:srgbClr val="002060"/>
                </a:solidFill>
                <a:latin typeface="Times New Roman" panose="02020603050405020304" pitchFamily="18" charset="0"/>
                <a:cs typeface="Times New Roman" panose="02020603050405020304" pitchFamily="18" charset="0"/>
                <a:sym typeface="+mn-ea"/>
              </a:rPr>
              <a:t>I bet I was touched. _______________________</a:t>
            </a:r>
            <a:endParaRPr lang="zh-CN" altLang="en-US" sz="1800" b="1" i="1" dirty="0" smtClean="0">
              <a:solidFill>
                <a:srgbClr val="002060"/>
              </a:solidFill>
              <a:latin typeface="Times New Roman" panose="02020603050405020304" pitchFamily="18" charset="0"/>
              <a:cs typeface="Times New Roman" panose="02020603050405020304" pitchFamily="18" charset="0"/>
              <a:sym typeface="+mn-ea"/>
            </a:endParaRPr>
          </a:p>
          <a:p>
            <a:pPr algn="l">
              <a:lnSpc>
                <a:spcPts val="1480"/>
              </a:lnSpc>
            </a:pPr>
            <a:endParaRPr lang="zh-CN" altLang="en-US" sz="1800" b="1" i="1" dirty="0" smtClean="0">
              <a:solidFill>
                <a:srgbClr val="002060"/>
              </a:solidFill>
              <a:latin typeface="Times New Roman" panose="02020603050405020304" pitchFamily="18" charset="0"/>
              <a:cs typeface="Times New Roman" panose="02020603050405020304" pitchFamily="18" charset="0"/>
              <a:sym typeface="+mn-ea"/>
            </a:endParaRPr>
          </a:p>
          <a:p>
            <a:pPr algn="l">
              <a:lnSpc>
                <a:spcPts val="1480"/>
              </a:lnSpc>
            </a:pPr>
            <a:endParaRPr lang="zh-CN" altLang="en-US" sz="1800" b="1" i="1" dirty="0" smtClean="0">
              <a:solidFill>
                <a:srgbClr val="002060"/>
              </a:solidFill>
              <a:latin typeface="Times New Roman" panose="02020603050405020304" pitchFamily="18" charset="0"/>
              <a:cs typeface="Times New Roman" panose="02020603050405020304" pitchFamily="18" charset="0"/>
              <a:sym typeface="+mn-ea"/>
            </a:endParaRPr>
          </a:p>
          <a:p>
            <a:pPr algn="l">
              <a:lnSpc>
                <a:spcPts val="1480"/>
              </a:lnSpc>
            </a:pPr>
            <a:endParaRPr lang="zh-CN" altLang="en-US" sz="1800" b="1" i="1" dirty="0" smtClean="0">
              <a:solidFill>
                <a:srgbClr val="002060"/>
              </a:solidFill>
              <a:latin typeface="Times New Roman" panose="02020603050405020304" pitchFamily="18" charset="0"/>
              <a:cs typeface="Times New Roman" panose="02020603050405020304" pitchFamily="18" charset="0"/>
              <a:sym typeface="+mn-ea"/>
            </a:endParaRPr>
          </a:p>
          <a:p>
            <a:pPr algn="l">
              <a:lnSpc>
                <a:spcPts val="1480"/>
              </a:lnSpc>
            </a:pPr>
            <a:endParaRPr lang="zh-CN" altLang="en-US" sz="1800" b="1" i="1" dirty="0" smtClean="0">
              <a:solidFill>
                <a:srgbClr val="002060"/>
              </a:solidFill>
              <a:latin typeface="Times New Roman" panose="02020603050405020304" pitchFamily="18" charset="0"/>
              <a:cs typeface="Times New Roman" panose="02020603050405020304" pitchFamily="18" charset="0"/>
              <a:sym typeface="+mn-ea"/>
            </a:endParaRPr>
          </a:p>
          <a:p>
            <a:pPr algn="l">
              <a:lnSpc>
                <a:spcPts val="1480"/>
              </a:lnSpc>
            </a:pPr>
            <a:endParaRPr lang="zh-CN" altLang="en-US" sz="1800" b="1" i="1" dirty="0" smtClean="0">
              <a:solidFill>
                <a:srgbClr val="002060"/>
              </a:solidFill>
              <a:latin typeface="Times New Roman" panose="02020603050405020304" pitchFamily="18" charset="0"/>
              <a:cs typeface="Times New Roman" panose="02020603050405020304" pitchFamily="18" charset="0"/>
              <a:sym typeface="+mn-ea"/>
            </a:endParaRPr>
          </a:p>
          <a:p>
            <a:pPr algn="l">
              <a:lnSpc>
                <a:spcPts val="1480"/>
              </a:lnSpc>
            </a:pPr>
            <a:endParaRPr lang="zh-CN" altLang="en-US" sz="1800" b="1" i="1" dirty="0" smtClean="0">
              <a:solidFill>
                <a:srgbClr val="002060"/>
              </a:solidFill>
              <a:latin typeface="Times New Roman" panose="02020603050405020304" pitchFamily="18" charset="0"/>
              <a:cs typeface="Times New Roman" panose="02020603050405020304" pitchFamily="18" charset="0"/>
              <a:sym typeface="+mn-ea"/>
            </a:endParaRPr>
          </a:p>
          <a:p>
            <a:pPr algn="l">
              <a:lnSpc>
                <a:spcPts val="1480"/>
              </a:lnSpc>
            </a:pPr>
            <a:endParaRPr lang="zh-CN" altLang="en-US" sz="1800" b="1" i="1" dirty="0" smtClean="0">
              <a:solidFill>
                <a:srgbClr val="002060"/>
              </a:solidFill>
              <a:latin typeface="Times New Roman" panose="02020603050405020304" pitchFamily="18" charset="0"/>
              <a:cs typeface="Times New Roman" panose="02020603050405020304" pitchFamily="18" charset="0"/>
              <a:sym typeface="+mn-ea"/>
            </a:endParaRPr>
          </a:p>
          <a:p>
            <a:pPr algn="l">
              <a:lnSpc>
                <a:spcPts val="1480"/>
              </a:lnSpc>
            </a:pPr>
            <a:endParaRPr lang="zh-CN" altLang="en-US" sz="1800" b="1" i="1" dirty="0" smtClean="0">
              <a:solidFill>
                <a:srgbClr val="002060"/>
              </a:solidFill>
              <a:latin typeface="Times New Roman" panose="02020603050405020304" pitchFamily="18" charset="0"/>
              <a:cs typeface="Times New Roman" panose="02020603050405020304" pitchFamily="18" charset="0"/>
              <a:sym typeface="+mn-ea"/>
            </a:endParaRPr>
          </a:p>
        </p:txBody>
      </p:sp>
      <p:pic>
        <p:nvPicPr>
          <p:cNvPr id="12" name="图片 11"/>
          <p:cNvPicPr>
            <a:picLocks noChangeAspect="1"/>
          </p:cNvPicPr>
          <p:nvPr>
            <p:custDataLst>
              <p:tags r:id="rId4"/>
            </p:custDataLst>
          </p:nvPr>
        </p:nvPicPr>
        <p:blipFill>
          <a:blip r:embed="rId5"/>
          <a:stretch>
            <a:fillRect/>
          </a:stretch>
        </p:blipFill>
        <p:spPr>
          <a:xfrm>
            <a:off x="5370830" y="1766570"/>
            <a:ext cx="3563620" cy="2719705"/>
          </a:xfrm>
          <a:prstGeom prst="rect">
            <a:avLst/>
          </a:prstGeom>
          <a:effectLst>
            <a:softEdge rad="203200"/>
          </a:effectLst>
        </p:spPr>
      </p:pic>
      <p:sp>
        <p:nvSpPr>
          <p:cNvPr id="7" name="文本框 6"/>
          <p:cNvSpPr txBox="1"/>
          <p:nvPr/>
        </p:nvSpPr>
        <p:spPr>
          <a:xfrm>
            <a:off x="464185" y="1260475"/>
            <a:ext cx="6430010" cy="1537970"/>
          </a:xfrm>
          <a:prstGeom prst="rect">
            <a:avLst/>
          </a:prstGeom>
          <a:noFill/>
        </p:spPr>
        <p:txBody>
          <a:bodyPr wrap="square" rtlCol="0" anchor="t">
            <a:spAutoFit/>
          </a:bodyPr>
          <a:p>
            <a:pPr algn="l" fontAlgn="auto">
              <a:lnSpc>
                <a:spcPts val="1880"/>
              </a:lnSpc>
            </a:pPr>
            <a:r>
              <a:rPr lang="en-US" altLang="zh-CN" sz="18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Q1.</a:t>
            </a:r>
            <a:r>
              <a:rPr lang="en-US" altLang="zh-CN" sz="1800" b="1">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What makes Miss Perry different from previous teachers?? </a:t>
            </a:r>
            <a:endParaRPr lang="en-US" altLang="zh-CN" b="1">
              <a:solidFill>
                <a:schemeClr val="tx1"/>
              </a:solidFill>
              <a:latin typeface="Times New Roman" panose="02020603050405020304" pitchFamily="18" charset="0"/>
              <a:cs typeface="Times New Roman" panose="02020603050405020304" pitchFamily="18" charset="0"/>
              <a:sym typeface="微软雅黑" panose="020B0503020204020204" pitchFamily="34" charset="-122"/>
            </a:endParaRPr>
          </a:p>
          <a:p>
            <a:pPr algn="l" fontAlgn="auto">
              <a:lnSpc>
                <a:spcPts val="1880"/>
              </a:lnSpc>
            </a:pPr>
            <a:endParaRPr lang="en-US" altLang="zh-CN" sz="1800" b="1">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a:p>
            <a:pPr algn="l" fontAlgn="auto">
              <a:lnSpc>
                <a:spcPts val="1880"/>
              </a:lnSpc>
            </a:pPr>
            <a:r>
              <a:rPr lang="en-US" altLang="zh-CN" sz="18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Q2.   </a:t>
            </a:r>
            <a:r>
              <a:rPr lang="en-US" altLang="zh-CN" sz="1800" b="1">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How did  Miss Perry communicate with me? </a:t>
            </a:r>
            <a:endParaRPr lang="en-US" altLang="zh-CN" b="1">
              <a:solidFill>
                <a:schemeClr val="tx1"/>
              </a:solidFill>
              <a:latin typeface="Times New Roman" panose="02020603050405020304" pitchFamily="18" charset="0"/>
              <a:cs typeface="Times New Roman" panose="02020603050405020304" pitchFamily="18" charset="0"/>
              <a:sym typeface="微软雅黑" panose="020B0503020204020204" pitchFamily="34" charset="-122"/>
            </a:endParaRPr>
          </a:p>
          <a:p>
            <a:pPr algn="l" fontAlgn="auto">
              <a:lnSpc>
                <a:spcPts val="1880"/>
              </a:lnSpc>
            </a:pPr>
            <a:endParaRPr lang="en-US" altLang="zh-CN" b="1">
              <a:solidFill>
                <a:schemeClr val="tx1"/>
              </a:solidFill>
              <a:latin typeface="Times New Roman" panose="02020603050405020304" pitchFamily="18" charset="0"/>
              <a:cs typeface="Times New Roman" panose="02020603050405020304" pitchFamily="18" charset="0"/>
              <a:sym typeface="微软雅黑" panose="020B0503020204020204" pitchFamily="34" charset="-122"/>
            </a:endParaRPr>
          </a:p>
          <a:p>
            <a:pPr algn="l" fontAlgn="auto">
              <a:lnSpc>
                <a:spcPts val="1880"/>
              </a:lnSpc>
            </a:pPr>
            <a:r>
              <a:rPr lang="en-US" altLang="zh-CN" sz="18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Q3.  </a:t>
            </a:r>
            <a:r>
              <a:rPr lang="en-US" altLang="zh-CN" sz="1800" b="1">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Why did Miss Perry make me touched?</a:t>
            </a:r>
            <a:endParaRPr lang="en-US" altLang="zh-CN" sz="1800" b="1">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a:p>
            <a:pPr algn="l" fontAlgn="auto">
              <a:lnSpc>
                <a:spcPts val="1880"/>
              </a:lnSpc>
            </a:pPr>
            <a:r>
              <a:rPr lang="en-US" altLang="zh-CN" sz="1800" b="1">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What was my reaction?</a:t>
            </a:r>
            <a:endParaRPr lang="zh-CN" altLang="en-US" dirty="0" smtClean="0">
              <a:latin typeface="Times New Roman" panose="02020603050405020304" pitchFamily="18" charset="0"/>
              <a:cs typeface="Times New Roman" panose="02020603050405020304" pitchFamily="18" charset="0"/>
            </a:endParaRPr>
          </a:p>
        </p:txBody>
      </p:sp>
      <p:sp>
        <p:nvSpPr>
          <p:cNvPr id="8" name="文本框 7"/>
          <p:cNvSpPr txBox="1"/>
          <p:nvPr/>
        </p:nvSpPr>
        <p:spPr>
          <a:xfrm>
            <a:off x="464185" y="3317240"/>
            <a:ext cx="7011670" cy="1537970"/>
          </a:xfrm>
          <a:prstGeom prst="rect">
            <a:avLst/>
          </a:prstGeom>
          <a:noFill/>
        </p:spPr>
        <p:txBody>
          <a:bodyPr wrap="square" rtlCol="0" anchor="t">
            <a:spAutoFit/>
          </a:bodyPr>
          <a:p>
            <a:pPr algn="l" fontAlgn="auto">
              <a:lnSpc>
                <a:spcPts val="1880"/>
              </a:lnSpc>
            </a:pPr>
            <a:r>
              <a:rPr lang="en-US" altLang="zh-CN" sz="18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Q1.</a:t>
            </a:r>
            <a:r>
              <a:rPr lang="en-US" altLang="zh-CN" sz="1800" b="1">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What was my willing-to-execute plan? </a:t>
            </a:r>
            <a:endParaRPr lang="en-US" altLang="zh-CN" b="1">
              <a:solidFill>
                <a:schemeClr val="tx1"/>
              </a:solidFill>
              <a:latin typeface="Times New Roman" panose="02020603050405020304" pitchFamily="18" charset="0"/>
              <a:cs typeface="Times New Roman" panose="02020603050405020304" pitchFamily="18" charset="0"/>
              <a:sym typeface="微软雅黑" panose="020B0503020204020204" pitchFamily="34" charset="-122"/>
            </a:endParaRPr>
          </a:p>
          <a:p>
            <a:pPr algn="l" fontAlgn="auto">
              <a:lnSpc>
                <a:spcPts val="1880"/>
              </a:lnSpc>
            </a:pPr>
            <a:endParaRPr lang="en-US" altLang="zh-CN" sz="1800" b="1">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a:p>
            <a:pPr algn="l" fontAlgn="auto">
              <a:lnSpc>
                <a:spcPts val="1880"/>
              </a:lnSpc>
            </a:pPr>
            <a:r>
              <a:rPr lang="en-US" altLang="zh-CN" sz="18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Q2.  </a:t>
            </a:r>
            <a:r>
              <a:rPr lang="en-US" altLang="zh-CN" sz="1800" b="1">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How did Miss Perry encourage me? </a:t>
            </a:r>
            <a:endParaRPr lang="en-US" altLang="zh-CN" sz="18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a:p>
            <a:pPr algn="l" fontAlgn="auto">
              <a:lnSpc>
                <a:spcPts val="1880"/>
              </a:lnSpc>
            </a:pPr>
            <a:endParaRPr lang="en-US" altLang="zh-CN" b="1">
              <a:solidFill>
                <a:schemeClr val="tx1"/>
              </a:solidFill>
              <a:latin typeface="Times New Roman" panose="02020603050405020304" pitchFamily="18" charset="0"/>
              <a:cs typeface="Times New Roman" panose="02020603050405020304" pitchFamily="18" charset="0"/>
              <a:sym typeface="微软雅黑" panose="020B0503020204020204" pitchFamily="34" charset="-122"/>
            </a:endParaRPr>
          </a:p>
          <a:p>
            <a:pPr algn="l" fontAlgn="auto">
              <a:lnSpc>
                <a:spcPts val="1880"/>
              </a:lnSpc>
            </a:pPr>
            <a:r>
              <a:rPr lang="en-US" altLang="zh-CN" sz="18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Q3.  </a:t>
            </a:r>
            <a:r>
              <a:rPr lang="en-US" altLang="zh-CN" sz="1800" b="1">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How was my assignment going?</a:t>
            </a:r>
            <a:endParaRPr lang="en-US" altLang="zh-CN" sz="1800" b="1">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a:p>
            <a:pPr algn="l" fontAlgn="auto">
              <a:lnSpc>
                <a:spcPts val="1880"/>
              </a:lnSpc>
            </a:pPr>
            <a:r>
              <a:rPr lang="en-US" altLang="zh-CN" sz="1800" b="1">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How can you design the ending more appealing and meaningful?  </a:t>
            </a:r>
            <a:endParaRPr lang="en-US" altLang="zh-CN" sz="1800" b="1">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20" name="圆角矩形 19"/>
          <p:cNvSpPr/>
          <p:nvPr/>
        </p:nvSpPr>
        <p:spPr>
          <a:xfrm>
            <a:off x="2368550" y="904875"/>
            <a:ext cx="1910080" cy="229870"/>
          </a:xfrm>
          <a:prstGeom prst="roundRect">
            <a:avLst/>
          </a:prstGeom>
          <a:solidFill>
            <a:schemeClr val="accent4">
              <a:alpha val="40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1021715" y="2976245"/>
            <a:ext cx="1616075" cy="229870"/>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圆角矩形 9"/>
          <p:cNvSpPr/>
          <p:nvPr/>
        </p:nvSpPr>
        <p:spPr>
          <a:xfrm>
            <a:off x="3098165" y="2270760"/>
            <a:ext cx="1678940" cy="229870"/>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nvSpPr>
        <p:spPr>
          <a:xfrm>
            <a:off x="2223770" y="1325245"/>
            <a:ext cx="2199640" cy="229870"/>
          </a:xfrm>
          <a:prstGeom prst="roundRect">
            <a:avLst/>
          </a:prstGeom>
          <a:solidFill>
            <a:schemeClr val="accent4">
              <a:alpha val="40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a:off x="2423160" y="3383915"/>
            <a:ext cx="1854835" cy="229870"/>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圆角矩形 2"/>
          <p:cNvSpPr/>
          <p:nvPr/>
        </p:nvSpPr>
        <p:spPr>
          <a:xfrm>
            <a:off x="3162300" y="1745615"/>
            <a:ext cx="1616075" cy="229870"/>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par>
                                <p:cTn id="9" presetID="2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edge">
                                      <p:cBhvr>
                                        <p:cTn id="11" dur="2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edge">
                                      <p:cBhvr>
                                        <p:cTn id="16" dur="2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p:tgtEl>
                                          <p:spTgt spid="7"/>
                                        </p:tgtEl>
                                        <p:attrNameLst>
                                          <p:attrName>ppt_y</p:attrName>
                                        </p:attrNameLst>
                                      </p:cBhvr>
                                      <p:tavLst>
                                        <p:tav tm="0">
                                          <p:val>
                                            <p:strVal val="#ppt_y+#ppt_h*1.125000"/>
                                          </p:val>
                                        </p:tav>
                                        <p:tav tm="100000">
                                          <p:val>
                                            <p:strVal val="#ppt_y"/>
                                          </p:val>
                                        </p:tav>
                                      </p:tavLst>
                                    </p:anim>
                                    <p:animEffect transition="in" filter="wipe(up)">
                                      <p:cBhvr>
                                        <p:cTn id="22" dur="500"/>
                                        <p:tgtEl>
                                          <p:spTgt spid="7"/>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up)">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p:tgtEl>
                                          <p:spTgt spid="8"/>
                                        </p:tgtEl>
                                        <p:attrNameLst>
                                          <p:attrName>ppt_y</p:attrName>
                                        </p:attrNameLst>
                                      </p:cBhvr>
                                      <p:tavLst>
                                        <p:tav tm="0">
                                          <p:val>
                                            <p:strVal val="#ppt_y+#ppt_h*1.125000"/>
                                          </p:val>
                                        </p:tav>
                                        <p:tav tm="100000">
                                          <p:val>
                                            <p:strVal val="#ppt_y"/>
                                          </p:val>
                                        </p:tav>
                                      </p:tavLst>
                                    </p:anim>
                                    <p:animEffect transition="in" filter="wipe(up)">
                                      <p:cBhvr>
                                        <p:cTn id="32" dur="500"/>
                                        <p:tgtEl>
                                          <p:spTgt spid="8"/>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p:tgtEl>
                                          <p:spTgt spid="10"/>
                                        </p:tgtEl>
                                        <p:attrNameLst>
                                          <p:attrName>ppt_y</p:attrName>
                                        </p:attrNameLst>
                                      </p:cBhvr>
                                      <p:tavLst>
                                        <p:tav tm="0">
                                          <p:val>
                                            <p:strVal val="#ppt_y+#ppt_h*1.125000"/>
                                          </p:val>
                                        </p:tav>
                                        <p:tav tm="100000">
                                          <p:val>
                                            <p:strVal val="#ppt_y"/>
                                          </p:val>
                                        </p:tav>
                                      </p:tavLst>
                                    </p:anim>
                                    <p:animEffect transition="in" filter="wipe(up)">
                                      <p:cBhvr>
                                        <p:cTn id="36" dur="500"/>
                                        <p:tgtEl>
                                          <p:spTgt spid="10"/>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p:tgtEl>
                                          <p:spTgt spid="13"/>
                                        </p:tgtEl>
                                        <p:attrNameLst>
                                          <p:attrName>ppt_y</p:attrName>
                                        </p:attrNameLst>
                                      </p:cBhvr>
                                      <p:tavLst>
                                        <p:tav tm="0">
                                          <p:val>
                                            <p:strVal val="#ppt_y+#ppt_h*1.125000"/>
                                          </p:val>
                                        </p:tav>
                                        <p:tav tm="100000">
                                          <p:val>
                                            <p:strVal val="#ppt_y"/>
                                          </p:val>
                                        </p:tav>
                                      </p:tavLst>
                                    </p:anim>
                                    <p:animEffect transition="in" filter="wipe(up)">
                                      <p:cBhvr>
                                        <p:cTn id="40" dur="500"/>
                                        <p:tgtEl>
                                          <p:spTgt spid="13"/>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p:tgtEl>
                                          <p:spTgt spid="9"/>
                                        </p:tgtEl>
                                        <p:attrNameLst>
                                          <p:attrName>ppt_y</p:attrName>
                                        </p:attrNameLst>
                                      </p:cBhvr>
                                      <p:tavLst>
                                        <p:tav tm="0">
                                          <p:val>
                                            <p:strVal val="#ppt_y+#ppt_h*1.125000"/>
                                          </p:val>
                                        </p:tav>
                                        <p:tav tm="100000">
                                          <p:val>
                                            <p:strVal val="#ppt_y"/>
                                          </p:val>
                                        </p:tav>
                                      </p:tavLst>
                                    </p:anim>
                                    <p:animEffect transition="in" filter="wipe(up)">
                                      <p:cBhvr>
                                        <p:cTn id="44" dur="500"/>
                                        <p:tgtEl>
                                          <p:spTgt spid="9"/>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p:tgtEl>
                                          <p:spTgt spid="3"/>
                                        </p:tgtEl>
                                        <p:attrNameLst>
                                          <p:attrName>ppt_y</p:attrName>
                                        </p:attrNameLst>
                                      </p:cBhvr>
                                      <p:tavLst>
                                        <p:tav tm="0">
                                          <p:val>
                                            <p:strVal val="#ppt_y+#ppt_h*1.125000"/>
                                          </p:val>
                                        </p:tav>
                                        <p:tav tm="100000">
                                          <p:val>
                                            <p:strVal val="#ppt_y"/>
                                          </p:val>
                                        </p:tav>
                                      </p:tavLst>
                                    </p:anim>
                                    <p:animEffect transition="in" filter="wipe(up)">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bldLvl="0" animBg="1"/>
      <p:bldP spid="20" grpId="1" animBg="1"/>
      <p:bldP spid="7" grpId="0"/>
      <p:bldP spid="7" grpId="1"/>
      <p:bldP spid="11" grpId="0" animBg="1"/>
      <p:bldP spid="11" grpId="1" animBg="1"/>
      <p:bldP spid="8" grpId="0"/>
      <p:bldP spid="8" grpId="1"/>
      <p:bldP spid="10" grpId="0" animBg="1"/>
      <p:bldP spid="10" grpId="1" animBg="1"/>
      <p:bldP spid="13" grpId="0" animBg="1"/>
      <p:bldP spid="13" grpId="1" animBg="1"/>
      <p:bldP spid="9" grpId="0" animBg="1"/>
      <p:bldP spid="9" grpId="1" animBg="1"/>
      <p:bldP spid="3" grpId="0" bldLvl="0" animBg="1"/>
      <p:bldP spid="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sp>
        <p:nvSpPr>
          <p:cNvPr id="5" name="TextBox 3"/>
          <p:cNvSpPr txBox="1"/>
          <p:nvPr/>
        </p:nvSpPr>
        <p:spPr>
          <a:xfrm>
            <a:off x="408305" y="144780"/>
            <a:ext cx="8526145" cy="398780"/>
          </a:xfrm>
          <a:prstGeom prst="rect">
            <a:avLst/>
          </a:prstGeom>
          <a:noFill/>
        </p:spPr>
        <p:txBody>
          <a:bodyPr wrap="square" rtlCol="0">
            <a:spAutoFit/>
          </a:bodyPr>
          <a:p>
            <a:r>
              <a:rPr sz="2000" b="1" dirty="0">
                <a:solidFill>
                  <a:srgbClr val="00B0F0"/>
                </a:solidFill>
                <a:latin typeface="微软雅黑" panose="020B0503020204020204" pitchFamily="34" charset="-122"/>
                <a:ea typeface="微软雅黑" panose="020B0503020204020204" pitchFamily="34" charset="-122"/>
                <a:sym typeface="+mn-ea"/>
              </a:rPr>
              <a:t> Appreciation  —— </a:t>
            </a:r>
            <a:r>
              <a:rPr lang="en-US" sz="2000" b="1" dirty="0">
                <a:solidFill>
                  <a:srgbClr val="00B0F0"/>
                </a:solidFill>
                <a:latin typeface="微软雅黑" panose="020B0503020204020204" pitchFamily="34" charset="-122"/>
                <a:ea typeface="微软雅黑" panose="020B0503020204020204" pitchFamily="34" charset="-122"/>
                <a:sym typeface="+mn-ea"/>
              </a:rPr>
              <a:t>Detailed descriptions from our writing</a:t>
            </a:r>
            <a:r>
              <a:rPr lang="zh-CN" altLang="en-US" sz="2000" b="1" baseline="-25000" dirty="0">
                <a:solidFill>
                  <a:srgbClr val="0070C0"/>
                </a:solidFill>
                <a:latin typeface="微软雅黑" panose="020B0503020204020204" pitchFamily="34" charset="-122"/>
                <a:ea typeface="微软雅黑" panose="020B0503020204020204" pitchFamily="34" charset="-122"/>
                <a:sym typeface="+mn-ea"/>
              </a:rPr>
              <a:t> </a:t>
            </a:r>
            <a:endParaRPr lang="zh-CN" altLang="en-US" sz="2000" b="1" baseline="-25000" dirty="0">
              <a:solidFill>
                <a:srgbClr val="0070C0"/>
              </a:solidFill>
              <a:latin typeface="微软雅黑" panose="020B0503020204020204" pitchFamily="34" charset="-122"/>
              <a:ea typeface="微软雅黑" panose="020B0503020204020204" pitchFamily="34" charset="-122"/>
              <a:sym typeface="+mn-ea"/>
            </a:endParaRPr>
          </a:p>
        </p:txBody>
      </p:sp>
      <p:sp>
        <p:nvSpPr>
          <p:cNvPr id="2" name="右箭头 1"/>
          <p:cNvSpPr/>
          <p:nvPr/>
        </p:nvSpPr>
        <p:spPr>
          <a:xfrm>
            <a:off x="68580" y="528320"/>
            <a:ext cx="6833870" cy="732155"/>
          </a:xfrm>
          <a:prstGeom prst="rightArrow">
            <a:avLst/>
          </a:prstGeom>
          <a:solidFill>
            <a:srgbClr val="95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600" b="1">
                <a:solidFill>
                  <a:srgbClr val="C00000"/>
                </a:solidFill>
                <a:latin typeface="Times New Roman" panose="02020603050405020304" pitchFamily="18" charset="0"/>
                <a:cs typeface="Times New Roman" panose="02020603050405020304" pitchFamily="18" charset="0"/>
              </a:rPr>
              <a:t> Paragraph 1: However, there was </a:t>
            </a:r>
            <a:r>
              <a:rPr lang="zh-CN" altLang="en-US" sz="1600" b="1">
                <a:solidFill>
                  <a:schemeClr val="tx1"/>
                </a:solidFill>
                <a:latin typeface="Times New Roman" panose="02020603050405020304" pitchFamily="18" charset="0"/>
                <a:cs typeface="Times New Roman" panose="02020603050405020304" pitchFamily="18" charset="0"/>
              </a:rPr>
              <a:t>something different</a:t>
            </a:r>
            <a:r>
              <a:rPr lang="zh-CN" altLang="en-US" sz="1600" b="1">
                <a:solidFill>
                  <a:srgbClr val="C00000"/>
                </a:solidFill>
                <a:latin typeface="Times New Roman" panose="02020603050405020304" pitchFamily="18" charset="0"/>
                <a:cs typeface="Times New Roman" panose="02020603050405020304" pitchFamily="18" charset="0"/>
              </a:rPr>
              <a:t> about Miss Perry</a:t>
            </a:r>
            <a:endParaRPr lang="zh-CN" altLang="en-US" sz="1600" b="1">
              <a:solidFill>
                <a:srgbClr val="C00000"/>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67945" y="4283075"/>
            <a:ext cx="2617470" cy="337185"/>
          </a:xfrm>
          <a:prstGeom prst="rect">
            <a:avLst/>
          </a:prstGeom>
          <a:noFill/>
        </p:spPr>
        <p:txBody>
          <a:bodyPr wrap="square" rtlCol="0">
            <a:spAutoFit/>
          </a:bodyPr>
          <a:p>
            <a:r>
              <a:rPr lang="en-US" altLang="zh-CN" sz="1600" b="1" dirty="0">
                <a:solidFill>
                  <a:srgbClr val="C00000"/>
                </a:solidFill>
                <a:latin typeface="Times New Roman" panose="02020603050405020304" pitchFamily="18" charset="0"/>
                <a:cs typeface="Times New Roman" panose="02020603050405020304" pitchFamily="18" charset="0"/>
              </a:rPr>
              <a:t>How to describe Miss Perry? </a:t>
            </a:r>
            <a:endParaRPr lang="en-US" altLang="zh-CN" sz="1600" b="1" dirty="0">
              <a:solidFill>
                <a:srgbClr val="C00000"/>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2811145" y="1574165"/>
            <a:ext cx="6122035" cy="3046095"/>
          </a:xfrm>
          <a:prstGeom prst="rect">
            <a:avLst/>
          </a:prstGeom>
          <a:noFill/>
        </p:spPr>
        <p:txBody>
          <a:bodyPr wrap="square" rtlCol="0" anchor="t">
            <a:spAutoFit/>
          </a:bodyPr>
          <a:p>
            <a:r>
              <a:rPr lang="zh-CN" altLang="en-US" sz="1600" b="1" dirty="0">
                <a:solidFill>
                  <a:srgbClr val="C00000"/>
                </a:solidFill>
                <a:latin typeface="Times New Roman" panose="02020603050405020304" pitchFamily="18" charset="0"/>
                <a:ea typeface="+mn-ea"/>
                <a:cs typeface="Times New Roman" panose="02020603050405020304" pitchFamily="18" charset="0"/>
                <a:sym typeface="+mn-ea"/>
              </a:rPr>
              <a:t>☞</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With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a faint smile creeping upon her cheeks</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 Miss Perry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stroked my hair </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and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patted my shoulder</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uttering some words gently and softly</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a:t>
            </a:r>
            <a:endParaRPr lang="en-US" altLang="zh-CN" sz="1600" b="1" dirty="0">
              <a:latin typeface="Times New Roman" panose="02020603050405020304" pitchFamily="18" charset="0"/>
              <a:cs typeface="Times New Roman" panose="02020603050405020304" pitchFamily="18" charset="0"/>
            </a:endParaRPr>
          </a:p>
          <a:p>
            <a:r>
              <a:rPr lang="zh-CN" altLang="en-US" sz="1600" b="1" dirty="0">
                <a:solidFill>
                  <a:srgbClr val="C00000"/>
                </a:solidFill>
                <a:latin typeface="Times New Roman" panose="02020603050405020304" pitchFamily="18" charset="0"/>
                <a:cs typeface="Times New Roman" panose="02020603050405020304" pitchFamily="18" charset="0"/>
                <a:sym typeface="+mn-ea"/>
              </a:rPr>
              <a:t>☞</a:t>
            </a:r>
            <a:r>
              <a:rPr lang="zh-CN" altLang="en-US" sz="1600" b="1" dirty="0">
                <a:solidFill>
                  <a:sysClr val="windowText" lastClr="000000"/>
                </a:solidFill>
                <a:latin typeface="Times New Roman" panose="02020603050405020304" pitchFamily="18" charset="0"/>
                <a:ea typeface="+mn-ea"/>
                <a:cs typeface="Times New Roman" panose="02020603050405020304" pitchFamily="18" charset="0"/>
                <a:sym typeface="+mn-ea"/>
              </a:rPr>
              <a:t> </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with a faint smile dancing around the corner of her moth, Miss perry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bent over </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to hold my hands,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genuinely staring at me</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a:t>
            </a:r>
            <a:endParaRPr lang="en-US" altLang="zh-CN" sz="1600" b="1" dirty="0">
              <a:latin typeface="Times New Roman" panose="02020603050405020304" pitchFamily="18" charset="0"/>
              <a:cs typeface="Times New Roman" panose="02020603050405020304" pitchFamily="18" charset="0"/>
            </a:endParaRPr>
          </a:p>
          <a:p>
            <a:r>
              <a:rPr lang="zh-CN" altLang="en-US" sz="1600" b="1" dirty="0">
                <a:solidFill>
                  <a:srgbClr val="C00000"/>
                </a:solidFill>
                <a:latin typeface="Times New Roman" panose="02020603050405020304" pitchFamily="18" charset="0"/>
                <a:cs typeface="Times New Roman" panose="02020603050405020304" pitchFamily="18" charset="0"/>
                <a:sym typeface="+mn-ea"/>
              </a:rPr>
              <a:t>☞</a:t>
            </a:r>
            <a:r>
              <a:rPr lang="zh-CN" altLang="en-US" sz="1600" b="1" dirty="0">
                <a:solidFill>
                  <a:sysClr val="windowText" lastClr="000000"/>
                </a:solidFill>
                <a:latin typeface="Times New Roman" panose="02020603050405020304" pitchFamily="18" charset="0"/>
                <a:ea typeface="+mn-ea"/>
                <a:cs typeface="Times New Roman" panose="02020603050405020304" pitchFamily="18" charset="0"/>
                <a:sym typeface="+mn-ea"/>
              </a:rPr>
              <a:t> </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After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a seemingly suffocating silence</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 she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knelt down beside me </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and asked gently. </a:t>
            </a:r>
            <a:endParaRPr lang="en-US" altLang="zh-CN" sz="1600" b="1" dirty="0">
              <a:latin typeface="Times New Roman" panose="02020603050405020304" pitchFamily="18" charset="0"/>
              <a:cs typeface="Times New Roman" panose="02020603050405020304" pitchFamily="18" charset="0"/>
            </a:endParaRPr>
          </a:p>
          <a:p>
            <a:r>
              <a:rPr lang="zh-CN" altLang="en-US" sz="1600" b="1" dirty="0">
                <a:solidFill>
                  <a:srgbClr val="C00000"/>
                </a:solidFill>
                <a:latin typeface="Times New Roman" panose="02020603050405020304" pitchFamily="18" charset="0"/>
                <a:cs typeface="Times New Roman" panose="02020603050405020304" pitchFamily="18" charset="0"/>
                <a:sym typeface="+mn-ea"/>
              </a:rPr>
              <a:t>☞</a:t>
            </a:r>
            <a:r>
              <a:rPr lang="zh-CN" altLang="en-US" sz="1600" b="1" dirty="0">
                <a:solidFill>
                  <a:sysClr val="windowText" lastClr="000000"/>
                </a:solidFill>
                <a:latin typeface="Times New Roman" panose="02020603050405020304" pitchFamily="18" charset="0"/>
                <a:ea typeface="+mn-ea"/>
                <a:cs typeface="Times New Roman" panose="02020603050405020304" pitchFamily="18" charset="0"/>
                <a:sym typeface="+mn-ea"/>
              </a:rPr>
              <a:t> </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Instead of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bullying my ears with the dull voices </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just like my previous teachers, </a:t>
            </a:r>
            <a:r>
              <a:rPr lang="zh-CN" altLang="en-US" sz="1600" b="1" dirty="0">
                <a:solidFill>
                  <a:sysClr val="windowText" lastClr="000000"/>
                </a:solidFill>
                <a:latin typeface="Times New Roman" panose="02020603050405020304" pitchFamily="18" charset="0"/>
                <a:ea typeface="+mn-ea"/>
                <a:cs typeface="Times New Roman" panose="02020603050405020304" pitchFamily="18" charset="0"/>
                <a:sym typeface="+mn-ea"/>
              </a:rPr>
              <a:t> </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she encouraged with sweet and gentle voice as well as a bright smile. </a:t>
            </a:r>
            <a:endParaRPr lang="en-US" altLang="zh-CN" sz="1600" b="1" dirty="0">
              <a:latin typeface="Times New Roman" panose="02020603050405020304" pitchFamily="18" charset="0"/>
              <a:cs typeface="Times New Roman" panose="02020603050405020304" pitchFamily="18" charset="0"/>
            </a:endParaRPr>
          </a:p>
          <a:p>
            <a:r>
              <a:rPr lang="zh-CN" altLang="en-US" sz="1600" b="1" dirty="0">
                <a:solidFill>
                  <a:srgbClr val="C00000"/>
                </a:solidFill>
                <a:latin typeface="Times New Roman" panose="02020603050405020304" pitchFamily="18" charset="0"/>
                <a:cs typeface="Times New Roman" panose="02020603050405020304" pitchFamily="18" charset="0"/>
                <a:sym typeface="+mn-ea"/>
              </a:rPr>
              <a:t>☞</a:t>
            </a:r>
            <a:r>
              <a:rPr lang="zh-CN" altLang="en-US" sz="1600" b="1" dirty="0">
                <a:solidFill>
                  <a:sysClr val="windowText" lastClr="000000"/>
                </a:solidFill>
                <a:latin typeface="Times New Roman" panose="02020603050405020304" pitchFamily="18" charset="0"/>
                <a:ea typeface="+mn-ea"/>
                <a:cs typeface="Times New Roman" panose="02020603050405020304" pitchFamily="18" charset="0"/>
                <a:sym typeface="+mn-ea"/>
              </a:rPr>
              <a:t> </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She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patted me gently on my shoulder </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and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cast a warm, yet determined look at </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me, signaling me to follow her to the corridor. </a:t>
            </a:r>
            <a:endParaRPr lang="zh-CN" altLang="en-US" sz="1600" b="1" dirty="0" smtClean="0">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4"/>
          <a:stretch>
            <a:fillRect/>
          </a:stretch>
        </p:blipFill>
        <p:spPr>
          <a:xfrm>
            <a:off x="146685" y="1448435"/>
            <a:ext cx="2538730" cy="2777490"/>
          </a:xfrm>
          <a:prstGeom prst="rect">
            <a:avLst/>
          </a:prstGeom>
          <a:effectLst>
            <a:softEdge rad="317500"/>
          </a:effectLst>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290" y="670"/>
            <a:ext cx="9142043" cy="5142399"/>
          </a:xfrm>
          <a:prstGeom prst="rect">
            <a:avLst/>
          </a:prstGeom>
        </p:spPr>
      </p:pic>
      <p:sp>
        <p:nvSpPr>
          <p:cNvPr id="22" name="Rectangle 2"/>
          <p:cNvSpPr>
            <a:spLocks noChangeArrowheads="1"/>
          </p:cNvSpPr>
          <p:nvPr/>
        </p:nvSpPr>
        <p:spPr bwMode="auto">
          <a:xfrm>
            <a:off x="2343785" y="925195"/>
            <a:ext cx="6800215" cy="1899920"/>
          </a:xfrm>
          <a:prstGeom prst="rect">
            <a:avLst/>
          </a:prstGeom>
          <a:solidFill>
            <a:schemeClr val="accent1"/>
          </a:solidFill>
          <a:ln w="9525">
            <a:noFill/>
            <a:miter lim="800000"/>
          </a:ln>
        </p:spPr>
        <p:txBody>
          <a:bodyPr wrap="none" lIns="91396" tIns="45697" rIns="91396" bIns="45697" anchor="ctr"/>
          <a:lstStyle/>
          <a:p>
            <a:endParaRPr lang="zh-CN" altLang="en-US" sz="1575">
              <a:latin typeface="Calibri" panose="020F0502020204030204" pitchFamily="34" charset="0"/>
            </a:endParaRPr>
          </a:p>
        </p:txBody>
      </p:sp>
      <p:sp>
        <p:nvSpPr>
          <p:cNvPr id="187" name="圆角矩形 186"/>
          <p:cNvSpPr/>
          <p:nvPr/>
        </p:nvSpPr>
        <p:spPr>
          <a:xfrm>
            <a:off x="1128714" y="3015376"/>
            <a:ext cx="7703429" cy="672106"/>
          </a:xfrm>
          <a:prstGeom prst="roundRect">
            <a:avLst>
              <a:gd name="adj" fmla="val 42270"/>
            </a:avLst>
          </a:prstGeom>
          <a:solidFill>
            <a:schemeClr val="bg1">
              <a:lumMod val="85000"/>
            </a:schemeClr>
          </a:solidFill>
          <a:ln w="25400" cap="flat" cmpd="sng" algn="ctr">
            <a:noFill/>
            <a:prstDash val="solid"/>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p>
            <a:pPr algn="ctr"/>
            <a:endParaRPr lang="zh-CN" altLang="en-US" sz="2400"/>
          </a:p>
        </p:txBody>
      </p:sp>
      <p:sp>
        <p:nvSpPr>
          <p:cNvPr id="188" name="TextBox 187"/>
          <p:cNvSpPr txBox="1"/>
          <p:nvPr/>
        </p:nvSpPr>
        <p:spPr>
          <a:xfrm>
            <a:off x="1595120" y="3111500"/>
            <a:ext cx="7017385" cy="397510"/>
          </a:xfrm>
          <a:prstGeom prst="rect">
            <a:avLst/>
          </a:prstGeom>
          <a:noFill/>
        </p:spPr>
        <p:txBody>
          <a:bodyPr wrap="square" lIns="121894" tIns="60946" rIns="121894" bIns="60946" rtlCol="0">
            <a:spAutoFit/>
          </a:bodyPr>
          <a:p>
            <a:pPr algn="ctr"/>
            <a:r>
              <a:rPr lang="en-US" altLang="zh-CN" sz="1800" b="1" dirty="0" smtClean="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800" b="1" dirty="0" smtClean="0">
                <a:solidFill>
                  <a:schemeClr val="tx1">
                    <a:lumMod val="65000"/>
                    <a:lumOff val="35000"/>
                  </a:schemeClr>
                </a:solidFill>
                <a:latin typeface="微软雅黑" panose="020B0503020204020204" pitchFamily="34" charset="-122"/>
                <a:ea typeface="微软雅黑" panose="020B0503020204020204" pitchFamily="34" charset="-122"/>
              </a:rPr>
              <a:t>基于</a:t>
            </a:r>
            <a:r>
              <a:rPr lang="en-US" altLang="zh-CN" sz="1800" b="1"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800" b="1" dirty="0" smtClean="0">
                <a:solidFill>
                  <a:schemeClr val="tx1">
                    <a:lumMod val="65000"/>
                    <a:lumOff val="35000"/>
                  </a:schemeClr>
                </a:solidFill>
                <a:latin typeface="微软雅黑" panose="020B0503020204020204" pitchFamily="34" charset="-122"/>
                <a:ea typeface="微软雅黑" panose="020B0503020204020204" pitchFamily="34" charset="-122"/>
              </a:rPr>
              <a:t>主题主线逻辑建构</a:t>
            </a:r>
            <a:r>
              <a:rPr lang="en-US" altLang="zh-CN" sz="1800" b="1"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800" b="1" dirty="0" smtClean="0">
                <a:solidFill>
                  <a:schemeClr val="tx1">
                    <a:lumMod val="65000"/>
                    <a:lumOff val="35000"/>
                  </a:schemeClr>
                </a:solidFill>
                <a:latin typeface="微软雅黑" panose="020B0503020204020204" pitchFamily="34" charset="-122"/>
                <a:ea typeface="微软雅黑" panose="020B0503020204020204" pitchFamily="34" charset="-122"/>
              </a:rPr>
              <a:t>的读后续写讲评</a:t>
            </a:r>
            <a:endParaRPr lang="zh-CN" altLang="en-US" sz="18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19" name="组合 188"/>
          <p:cNvGrpSpPr/>
          <p:nvPr/>
        </p:nvGrpSpPr>
        <p:grpSpPr>
          <a:xfrm>
            <a:off x="1151570" y="2977363"/>
            <a:ext cx="959802" cy="766194"/>
            <a:chOff x="899592" y="2377261"/>
            <a:chExt cx="720079" cy="574619"/>
          </a:xfrm>
          <a:effectLst>
            <a:outerShdw blurRad="50800" dist="38100" dir="2700000" algn="tl" rotWithShape="0">
              <a:prstClr val="black">
                <a:alpha val="40000"/>
              </a:prstClr>
            </a:outerShdw>
          </a:effectLst>
        </p:grpSpPr>
        <p:sp>
          <p:nvSpPr>
            <p:cNvPr id="190" name="圆角矩形 189"/>
            <p:cNvSpPr/>
            <p:nvPr/>
          </p:nvSpPr>
          <p:spPr>
            <a:xfrm>
              <a:off x="899592" y="2377261"/>
              <a:ext cx="720079" cy="574619"/>
            </a:xfrm>
            <a:prstGeom prst="roundRect">
              <a:avLst>
                <a:gd name="adj" fmla="val 42270"/>
              </a:avLst>
            </a:prstGeom>
            <a:gradFill>
              <a:gsLst>
                <a:gs pos="0">
                  <a:schemeClr val="bg1"/>
                </a:gs>
                <a:gs pos="55000">
                  <a:schemeClr val="bg1">
                    <a:lumMod val="95000"/>
                  </a:schemeClr>
                </a:gs>
                <a:gs pos="100000">
                  <a:schemeClr val="bg1">
                    <a:lumMod val="65000"/>
                  </a:schemeClr>
                </a:gs>
              </a:gsLst>
              <a:lin ang="8100000" scaled="0"/>
            </a:gra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srgbClr val="C00000"/>
                </a:solidFill>
                <a:ea typeface="微软雅黑" panose="020B0503020204020204" pitchFamily="34" charset="-122"/>
              </a:endParaRPr>
            </a:p>
          </p:txBody>
        </p:sp>
        <p:sp>
          <p:nvSpPr>
            <p:cNvPr id="191" name="圆角矩形 190"/>
            <p:cNvSpPr/>
            <p:nvPr/>
          </p:nvSpPr>
          <p:spPr>
            <a:xfrm>
              <a:off x="920241" y="2397813"/>
              <a:ext cx="681258" cy="533516"/>
            </a:xfrm>
            <a:prstGeom prst="roundRect">
              <a:avLst>
                <a:gd name="adj" fmla="val 42270"/>
              </a:avLst>
            </a:prstGeom>
            <a:gradFill>
              <a:gsLst>
                <a:gs pos="0">
                  <a:schemeClr val="bg1"/>
                </a:gs>
                <a:gs pos="51000">
                  <a:schemeClr val="bg1">
                    <a:lumMod val="95000"/>
                  </a:schemeClr>
                </a:gs>
                <a:gs pos="100000">
                  <a:schemeClr val="bg1">
                    <a:lumMod val="75000"/>
                  </a:schemeClr>
                </a:gs>
              </a:gsLst>
              <a:lin ang="18900000" scaled="0"/>
            </a:gra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srgbClr val="C00000"/>
                </a:solidFill>
                <a:ea typeface="微软雅黑" panose="020B0503020204020204" pitchFamily="34" charset="-122"/>
              </a:endParaRPr>
            </a:p>
          </p:txBody>
        </p:sp>
      </p:grpSp>
      <p:pic>
        <p:nvPicPr>
          <p:cNvPr id="192" name="Picture 2" descr="C:\Users\Administrator\Desktop\手.png"/>
          <p:cNvPicPr>
            <a:picLocks noChangeAspect="1" noChangeArrowheads="1"/>
          </p:cNvPicPr>
          <p:nvPr/>
        </p:nvPicPr>
        <p:blipFill>
          <a:blip r:embed="rId2" cstate="print"/>
          <a:srcRect/>
          <a:stretch>
            <a:fillRect/>
          </a:stretch>
        </p:blipFill>
        <p:spPr bwMode="auto">
          <a:xfrm flipH="1">
            <a:off x="958461" y="3379996"/>
            <a:ext cx="3945235" cy="3835269"/>
          </a:xfrm>
          <a:prstGeom prst="rect">
            <a:avLst/>
          </a:prstGeom>
          <a:noFill/>
        </p:spPr>
      </p:pic>
      <p:sp>
        <p:nvSpPr>
          <p:cNvPr id="3" name="文本框 2" descr="7b0a20202020227461726765744d6f64756c65223a202270726f636573734f6e6c696e65466f6e7473220a7d0a"/>
          <p:cNvSpPr txBox="1"/>
          <p:nvPr/>
        </p:nvSpPr>
        <p:spPr>
          <a:xfrm>
            <a:off x="1351915" y="314960"/>
            <a:ext cx="3227070" cy="398780"/>
          </a:xfrm>
          <a:prstGeom prst="rect">
            <a:avLst/>
          </a:prstGeom>
          <a:noFill/>
        </p:spPr>
        <p:txBody>
          <a:bodyPr wrap="square" rtlCol="0">
            <a:spAutoFit/>
            <a:scene3d>
              <a:camera prst="orthographicFront"/>
              <a:lightRig rig="threePt" dir="t"/>
            </a:scene3d>
          </a:bodyPr>
          <a:p>
            <a:r>
              <a:rPr lang="zh-CN" altLang="en-US" sz="2000" b="1">
                <a:ln w="10160">
                  <a:solidFill>
                    <a:srgbClr val="FFFFFF"/>
                  </a:solidFill>
                  <a:prstDash val="solid"/>
                </a:ln>
                <a:solidFill>
                  <a:srgbClr val="0070C0"/>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sym typeface="汉仪青云简" panose="00020600040101010101" charset="-122"/>
              </a:rPr>
              <a:t>高考备考瓶颈突破</a:t>
            </a:r>
            <a:endParaRPr lang="zh-CN" altLang="en-US" sz="2000" b="1">
              <a:ln w="10160">
                <a:solidFill>
                  <a:srgbClr val="FFFFFF"/>
                </a:solidFill>
                <a:prstDash val="solid"/>
              </a:ln>
              <a:solidFill>
                <a:srgbClr val="0070C0"/>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sym typeface="汉仪青云简" panose="00020600040101010101" charset="-122"/>
            </a:endParaRPr>
          </a:p>
        </p:txBody>
      </p:sp>
      <p:pic>
        <p:nvPicPr>
          <p:cNvPr id="9" name="图片 8"/>
          <p:cNvPicPr>
            <a:picLocks noChangeAspect="1"/>
          </p:cNvPicPr>
          <p:nvPr/>
        </p:nvPicPr>
        <p:blipFill>
          <a:blip r:embed="rId3">
            <a:clrChange>
              <a:clrFrom>
                <a:srgbClr val="FFFEFE">
                  <a:alpha val="100000"/>
                </a:srgbClr>
              </a:clrFrom>
              <a:clrTo>
                <a:srgbClr val="FFFEFE">
                  <a:alpha val="100000"/>
                  <a:alpha val="0"/>
                </a:srgbClr>
              </a:clrTo>
            </a:clrChange>
          </a:blip>
          <a:stretch>
            <a:fillRect/>
          </a:stretch>
        </p:blipFill>
        <p:spPr>
          <a:xfrm>
            <a:off x="226695" y="191135"/>
            <a:ext cx="1475740" cy="581025"/>
          </a:xfrm>
          <a:prstGeom prst="rect">
            <a:avLst/>
          </a:prstGeom>
        </p:spPr>
      </p:pic>
      <p:sp>
        <p:nvSpPr>
          <p:cNvPr id="11" name="文本框 10"/>
          <p:cNvSpPr txBox="1"/>
          <p:nvPr/>
        </p:nvSpPr>
        <p:spPr>
          <a:xfrm>
            <a:off x="5259705" y="3956050"/>
            <a:ext cx="3636010" cy="645160"/>
          </a:xfrm>
          <a:prstGeom prst="rect">
            <a:avLst/>
          </a:prstGeom>
          <a:noFill/>
        </p:spPr>
        <p:txBody>
          <a:bodyPr wrap="square" rtlCol="0" anchor="t">
            <a:spAutoFit/>
          </a:bodyPr>
          <a:p>
            <a:pPr algn="l"/>
            <a:r>
              <a:rPr lang="zh-CN" altLang="en-US" sz="180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浙江省常山一中</a:t>
            </a:r>
            <a:r>
              <a:rPr lang="en-US" altLang="zh-CN" sz="180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80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吴俊峰</a:t>
            </a:r>
            <a:endParaRPr lang="zh-CN" altLang="en-US" sz="180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zh-CN" altLang="en-US" sz="180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浙江省春晖中学 </a:t>
            </a:r>
            <a:r>
              <a:rPr lang="en-US" altLang="zh-CN" sz="180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宣晔霏</a:t>
            </a:r>
            <a:endParaRPr lang="zh-CN" altLang="en-US" sz="1800">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4"/>
          <a:stretch>
            <a:fillRect/>
          </a:stretch>
        </p:blipFill>
        <p:spPr>
          <a:xfrm>
            <a:off x="3026410" y="920750"/>
            <a:ext cx="2628900" cy="1935480"/>
          </a:xfrm>
          <a:prstGeom prst="rect">
            <a:avLst/>
          </a:prstGeom>
        </p:spPr>
      </p:pic>
      <p:pic>
        <p:nvPicPr>
          <p:cNvPr id="6" name="图片 5"/>
          <p:cNvPicPr>
            <a:picLocks noChangeAspect="1"/>
          </p:cNvPicPr>
          <p:nvPr/>
        </p:nvPicPr>
        <p:blipFill>
          <a:blip r:embed="rId5"/>
          <a:stretch>
            <a:fillRect/>
          </a:stretch>
        </p:blipFill>
        <p:spPr>
          <a:xfrm>
            <a:off x="5558790" y="930275"/>
            <a:ext cx="1661795" cy="1925320"/>
          </a:xfrm>
          <a:prstGeom prst="rect">
            <a:avLst/>
          </a:prstGeom>
        </p:spPr>
      </p:pic>
      <p:pic>
        <p:nvPicPr>
          <p:cNvPr id="12" name="图片 11"/>
          <p:cNvPicPr>
            <a:picLocks noChangeAspect="1"/>
          </p:cNvPicPr>
          <p:nvPr/>
        </p:nvPicPr>
        <p:blipFill>
          <a:blip r:embed="rId6"/>
          <a:stretch>
            <a:fillRect/>
          </a:stretch>
        </p:blipFill>
        <p:spPr>
          <a:xfrm>
            <a:off x="7221220" y="925195"/>
            <a:ext cx="1925955" cy="1930400"/>
          </a:xfrm>
          <a:prstGeom prst="rect">
            <a:avLst/>
          </a:prstGeom>
        </p:spPr>
      </p:pic>
      <p:sp>
        <p:nvSpPr>
          <p:cNvPr id="23" name="矩形 22"/>
          <p:cNvSpPr/>
          <p:nvPr/>
        </p:nvSpPr>
        <p:spPr>
          <a:xfrm>
            <a:off x="5080" y="923290"/>
            <a:ext cx="3929380" cy="1932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697" rIns="91396" bIns="45697" anchor="ctr"/>
          <a:lstStyle/>
          <a:p>
            <a:pPr algn="ctr" defTabSz="1473835">
              <a:defRPr/>
            </a:pPr>
            <a:endParaRPr lang="zh-CN" altLang="en-US" sz="1575"/>
          </a:p>
        </p:txBody>
      </p:sp>
      <p:sp>
        <p:nvSpPr>
          <p:cNvPr id="24" name="Text Box 2"/>
          <p:cNvSpPr txBox="1">
            <a:spLocks noChangeArrowheads="1"/>
          </p:cNvSpPr>
          <p:nvPr/>
        </p:nvSpPr>
        <p:spPr bwMode="auto">
          <a:xfrm>
            <a:off x="73025" y="1064260"/>
            <a:ext cx="4505960" cy="1562100"/>
          </a:xfrm>
          <a:prstGeom prst="rect">
            <a:avLst/>
          </a:prstGeom>
          <a:noFill/>
          <a:ln w="9525">
            <a:noFill/>
            <a:miter lim="800000"/>
          </a:ln>
        </p:spPr>
        <p:txBody>
          <a:bodyPr wrap="square" lIns="91396" tIns="45697" rIns="91396" bIns="45697">
            <a:spAutoFit/>
          </a:bodyPr>
          <a:lstStyle/>
          <a:p>
            <a:pPr lvl="0" algn="ctr">
              <a:defRPr/>
            </a:pPr>
            <a:r>
              <a:rPr sz="1200" b="1" kern="0" dirty="0" smtClean="0">
                <a:solidFill>
                  <a:schemeClr val="bg1"/>
                </a:solidFill>
                <a:latin typeface="微软雅黑" panose="020B0503020204020204" pitchFamily="34" charset="-122"/>
                <a:ea typeface="微软雅黑" panose="020B0503020204020204" pitchFamily="34" charset="-122"/>
              </a:rPr>
              <a:t>2022年4月稽阳联谊学校高三联考</a:t>
            </a:r>
            <a:endParaRPr sz="1200" b="1" kern="0" dirty="0" smtClean="0">
              <a:solidFill>
                <a:schemeClr val="bg1"/>
              </a:solidFill>
              <a:latin typeface="微软雅黑" panose="020B0503020204020204" pitchFamily="34" charset="-122"/>
              <a:ea typeface="微软雅黑" panose="020B0503020204020204" pitchFamily="34" charset="-122"/>
            </a:endParaRPr>
          </a:p>
          <a:p>
            <a:pPr lvl="0" algn="ctr">
              <a:defRPr/>
            </a:pPr>
            <a:endParaRPr lang="zh-CN" altLang="en-US" sz="1200" b="1" kern="0" dirty="0" smtClean="0">
              <a:solidFill>
                <a:schemeClr val="bg1"/>
              </a:solidFill>
              <a:latin typeface="微软雅黑" panose="020B0503020204020204" pitchFamily="34" charset="-122"/>
              <a:ea typeface="微软雅黑" panose="020B0503020204020204" pitchFamily="34" charset="-122"/>
            </a:endParaRPr>
          </a:p>
          <a:p>
            <a:pPr lvl="0" algn="ctr">
              <a:defRPr/>
            </a:pPr>
            <a:endParaRPr lang="zh-CN" altLang="en-US" sz="1200" b="1" kern="0" dirty="0" smtClean="0">
              <a:solidFill>
                <a:schemeClr val="bg1"/>
              </a:solidFill>
              <a:latin typeface="微软雅黑" panose="020B0503020204020204" pitchFamily="34" charset="-122"/>
              <a:ea typeface="微软雅黑" panose="020B0503020204020204" pitchFamily="34" charset="-122"/>
            </a:endParaRPr>
          </a:p>
          <a:p>
            <a:pPr lvl="0" algn="l">
              <a:defRPr/>
            </a:pPr>
            <a:r>
              <a:rPr lang="en-US" altLang="zh-CN" sz="2000" b="1" kern="0" dirty="0" smtClean="0">
                <a:solidFill>
                  <a:schemeClr val="bg1"/>
                </a:solidFill>
                <a:latin typeface="微软雅黑" panose="020B0503020204020204" pitchFamily="34" charset="-122"/>
                <a:ea typeface="微软雅黑" panose="020B0503020204020204" pitchFamily="34" charset="-122"/>
              </a:rPr>
              <a:t>         Something different</a:t>
            </a:r>
            <a:r>
              <a:rPr lang="zh-CN" altLang="en-US" sz="2000" b="1" kern="0" dirty="0" smtClean="0">
                <a:solidFill>
                  <a:schemeClr val="bg1"/>
                </a:solidFill>
                <a:latin typeface="微软雅黑" panose="020B0503020204020204" pitchFamily="34" charset="-122"/>
                <a:ea typeface="微软雅黑" panose="020B0503020204020204" pitchFamily="34" charset="-122"/>
              </a:rPr>
              <a:t> </a:t>
            </a:r>
            <a:r>
              <a:rPr lang="zh-CN" altLang="en-US" sz="2800" b="1" kern="0" dirty="0" smtClean="0">
                <a:solidFill>
                  <a:schemeClr val="bg1"/>
                </a:solidFill>
                <a:latin typeface="微软雅黑" panose="020B0503020204020204" pitchFamily="34" charset="-122"/>
                <a:ea typeface="微软雅黑" panose="020B0503020204020204" pitchFamily="34" charset="-122"/>
              </a:rPr>
              <a:t> </a:t>
            </a:r>
            <a:endParaRPr lang="zh-CN" altLang="en-US" sz="2800" b="1" kern="0" dirty="0" smtClean="0">
              <a:solidFill>
                <a:schemeClr val="bg1"/>
              </a:solidFill>
              <a:latin typeface="微软雅黑" panose="020B0503020204020204" pitchFamily="34" charset="-122"/>
              <a:ea typeface="微软雅黑" panose="020B0503020204020204" pitchFamily="34" charset="-122"/>
            </a:endParaRPr>
          </a:p>
          <a:p>
            <a:pPr lvl="0" algn="ctr" fontAlgn="auto">
              <a:lnSpc>
                <a:spcPts val="1400"/>
              </a:lnSpc>
              <a:defRPr/>
            </a:pPr>
            <a:endParaRPr lang="zh-CN" altLang="en-US" sz="2000" b="1" kern="0" dirty="0" smtClean="0">
              <a:solidFill>
                <a:schemeClr val="bg1"/>
              </a:solidFill>
              <a:latin typeface="微软雅黑" panose="020B0503020204020204" pitchFamily="34" charset="-122"/>
              <a:ea typeface="微软雅黑" panose="020B0503020204020204" pitchFamily="34" charset="-122"/>
            </a:endParaRPr>
          </a:p>
          <a:p>
            <a:pPr lvl="0" algn="l">
              <a:defRPr/>
            </a:pPr>
            <a:r>
              <a:rPr lang="en-US" altLang="zh-CN" sz="2000" b="1" kern="0" dirty="0" smtClean="0">
                <a:solidFill>
                  <a:schemeClr val="bg1"/>
                </a:solidFill>
                <a:latin typeface="微软雅黑" panose="020B0503020204020204" pitchFamily="34" charset="-122"/>
                <a:ea typeface="微软雅黑" panose="020B0503020204020204" pitchFamily="34" charset="-122"/>
              </a:rPr>
              <a:t>                 </a:t>
            </a:r>
            <a:r>
              <a:rPr lang="zh-CN" altLang="en-US" sz="2000" b="1" kern="0" dirty="0" smtClean="0">
                <a:solidFill>
                  <a:schemeClr val="bg1"/>
                </a:solidFill>
                <a:latin typeface="微软雅黑" panose="020B0503020204020204" pitchFamily="34" charset="-122"/>
                <a:ea typeface="微软雅黑" panose="020B0503020204020204" pitchFamily="34" charset="-122"/>
              </a:rPr>
              <a:t>可以不一样</a:t>
            </a:r>
            <a:endParaRPr lang="zh-CN" altLang="en-US" sz="2000" b="1" kern="0" dirty="0" smtClean="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1+#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24"/>
                                        </p:tgtEl>
                                        <p:attrNameLst>
                                          <p:attrName>style.visibility</p:attrName>
                                        </p:attrNameLst>
                                      </p:cBhvr>
                                      <p:to>
                                        <p:strVal val="visible"/>
                                      </p:to>
                                    </p:set>
                                    <p:anim calcmode="lin" valueType="num">
                                      <p:cBhvr>
                                        <p:cTn id="16" dur="8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7" dur="800" fill="hold"/>
                                        <p:tgtEl>
                                          <p:spTgt spid="24"/>
                                        </p:tgtEl>
                                        <p:attrNameLst>
                                          <p:attrName>ppt_y</p:attrName>
                                        </p:attrNameLst>
                                      </p:cBhvr>
                                      <p:tavLst>
                                        <p:tav tm="0">
                                          <p:val>
                                            <p:strVal val="#ppt_y"/>
                                          </p:val>
                                        </p:tav>
                                        <p:tav tm="100000">
                                          <p:val>
                                            <p:strVal val="#ppt_y"/>
                                          </p:val>
                                        </p:tav>
                                      </p:tavLst>
                                    </p:anim>
                                    <p:anim calcmode="lin" valueType="num">
                                      <p:cBhvr>
                                        <p:cTn id="18" dur="8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9" dur="8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800" tmFilter="0,0; .5, 1; 1, 1"/>
                                        <p:tgtEl>
                                          <p:spTgt spid="24"/>
                                        </p:tgtEl>
                                      </p:cBhvr>
                                    </p:animEffect>
                                  </p:childTnLst>
                                </p:cTn>
                              </p:par>
                            </p:childTnLst>
                          </p:cTn>
                        </p:par>
                        <p:par>
                          <p:cTn id="21" fill="hold">
                            <p:stCondLst>
                              <p:cond delay="6740"/>
                            </p:stCondLst>
                            <p:childTnLst>
                              <p:par>
                                <p:cTn id="22" presetID="10" presetClass="entr" presetSubtype="0" fill="hold" grpId="0" nodeType="afterEffect">
                                  <p:stCondLst>
                                    <p:cond delay="0"/>
                                  </p:stCondLst>
                                  <p:childTnLst>
                                    <p:set>
                                      <p:cBhvr>
                                        <p:cTn id="23" dur="1" fill="hold">
                                          <p:stCondLst>
                                            <p:cond delay="0"/>
                                          </p:stCondLst>
                                        </p:cTn>
                                        <p:tgtEl>
                                          <p:spTgt spid="187"/>
                                        </p:tgtEl>
                                        <p:attrNameLst>
                                          <p:attrName>style.visibility</p:attrName>
                                        </p:attrNameLst>
                                      </p:cBhvr>
                                      <p:to>
                                        <p:strVal val="visible"/>
                                      </p:to>
                                    </p:set>
                                    <p:animEffect transition="in" filter="fade">
                                      <p:cBhvr>
                                        <p:cTn id="24" dur="500"/>
                                        <p:tgtEl>
                                          <p:spTgt spid="187"/>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7240"/>
                            </p:stCondLst>
                            <p:childTnLst>
                              <p:par>
                                <p:cTn id="29" presetID="1"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63" presetClass="path" presetSubtype="0" accel="50000" decel="50000" fill="hold" nodeType="withEffect">
                                  <p:stCondLst>
                                    <p:cond delay="0"/>
                                  </p:stCondLst>
                                  <p:childTnLst>
                                    <p:animMotion origin="layout" path="M 0 -0.000246914 L 0.733819 0.0054321 " pathEditMode="relative" rAng="0" ptsTypes="">
                                      <p:cBhvr>
                                        <p:cTn id="32" dur="2000" fill="hold"/>
                                        <p:tgtEl>
                                          <p:spTgt spid="19"/>
                                        </p:tgtEl>
                                        <p:attrNameLst>
                                          <p:attrName>ppt_x</p:attrName>
                                          <p:attrName>ppt_y</p:attrName>
                                        </p:attrNameLst>
                                      </p:cBhvr>
                                      <p:rCtr x="388" y="3"/>
                                    </p:animMotion>
                                  </p:childTnLst>
                                </p:cTn>
                              </p:par>
                              <p:par>
                                <p:cTn id="33" presetID="22" presetClass="entr" presetSubtype="8" fill="hold" grpId="0" nodeType="withEffect">
                                  <p:stCondLst>
                                    <p:cond delay="250"/>
                                  </p:stCondLst>
                                  <p:childTnLst>
                                    <p:set>
                                      <p:cBhvr>
                                        <p:cTn id="34" dur="1" fill="hold">
                                          <p:stCondLst>
                                            <p:cond delay="0"/>
                                          </p:stCondLst>
                                        </p:cTn>
                                        <p:tgtEl>
                                          <p:spTgt spid="188"/>
                                        </p:tgtEl>
                                        <p:attrNameLst>
                                          <p:attrName>style.visibility</p:attrName>
                                        </p:attrNameLst>
                                      </p:cBhvr>
                                      <p:to>
                                        <p:strVal val="visible"/>
                                      </p:to>
                                    </p:set>
                                    <p:animEffect transition="in" filter="wipe(left)">
                                      <p:cBhvr>
                                        <p:cTn id="35" dur="1750"/>
                                        <p:tgtEl>
                                          <p:spTgt spid="188"/>
                                        </p:tgtEl>
                                      </p:cBhvr>
                                    </p:animEffect>
                                  </p:childTnLst>
                                </p:cTn>
                              </p:par>
                              <p:par>
                                <p:cTn id="36" presetID="1" presetClass="entr" presetSubtype="0" fill="hold" nodeType="withEffect">
                                  <p:stCondLst>
                                    <p:cond delay="0"/>
                                  </p:stCondLst>
                                  <p:childTnLst>
                                    <p:set>
                                      <p:cBhvr>
                                        <p:cTn id="37" dur="1" fill="hold">
                                          <p:stCondLst>
                                            <p:cond delay="0"/>
                                          </p:stCondLst>
                                        </p:cTn>
                                        <p:tgtEl>
                                          <p:spTgt spid="192"/>
                                        </p:tgtEl>
                                        <p:attrNameLst>
                                          <p:attrName>style.visibility</p:attrName>
                                        </p:attrNameLst>
                                      </p:cBhvr>
                                      <p:to>
                                        <p:strVal val="visible"/>
                                      </p:to>
                                    </p:set>
                                  </p:childTnLst>
                                </p:cTn>
                              </p:par>
                              <p:par>
                                <p:cTn id="38" presetID="63" presetClass="path" presetSubtype="0" accel="50000" decel="50000" fill="hold" nodeType="withEffect">
                                  <p:stCondLst>
                                    <p:cond delay="0"/>
                                  </p:stCondLst>
                                  <p:childTnLst>
                                    <p:animMotion origin="layout" path="M -0.000694444 -0.068642 L 0.710417 -0.0760494 " pathEditMode="relative" rAng="0" ptsTypes="">
                                      <p:cBhvr>
                                        <p:cTn id="39" dur="2000" fill="hold"/>
                                        <p:tgtEl>
                                          <p:spTgt spid="192"/>
                                        </p:tgtEl>
                                        <p:attrNameLst>
                                          <p:attrName>ppt_x</p:attrName>
                                          <p:attrName>ppt_y</p:attrName>
                                        </p:attrNameLst>
                                      </p:cBhvr>
                                      <p:rCtr x="356" y="-3"/>
                                    </p:animMotion>
                                  </p:childTnLst>
                                </p:cTn>
                              </p:par>
                            </p:childTnLst>
                          </p:cTn>
                        </p:par>
                        <p:par>
                          <p:cTn id="40" fill="hold">
                            <p:stCondLst>
                              <p:cond delay="7240"/>
                            </p:stCondLst>
                            <p:childTnLst>
                              <p:par>
                                <p:cTn id="41" presetID="42" presetClass="exit" presetSubtype="0" fill="hold" nodeType="afterEffect">
                                  <p:stCondLst>
                                    <p:cond delay="0"/>
                                  </p:stCondLst>
                                  <p:childTnLst>
                                    <p:animEffect transition="out" filter="fade">
                                      <p:cBhvr>
                                        <p:cTn id="42" dur="1000"/>
                                        <p:tgtEl>
                                          <p:spTgt spid="192"/>
                                        </p:tgtEl>
                                      </p:cBhvr>
                                    </p:animEffect>
                                    <p:anim calcmode="lin" valueType="num">
                                      <p:cBhvr>
                                        <p:cTn id="43" dur="1000"/>
                                        <p:tgtEl>
                                          <p:spTgt spid="192"/>
                                        </p:tgtEl>
                                        <p:attrNameLst>
                                          <p:attrName>ppt_x</p:attrName>
                                        </p:attrNameLst>
                                      </p:cBhvr>
                                      <p:tavLst>
                                        <p:tav tm="0">
                                          <p:val>
                                            <p:strVal val="ppt_x"/>
                                          </p:val>
                                        </p:tav>
                                        <p:tav tm="100000">
                                          <p:val>
                                            <p:strVal val="ppt_x"/>
                                          </p:val>
                                        </p:tav>
                                      </p:tavLst>
                                    </p:anim>
                                    <p:anim calcmode="lin" valueType="num">
                                      <p:cBhvr>
                                        <p:cTn id="44" dur="1000"/>
                                        <p:tgtEl>
                                          <p:spTgt spid="192"/>
                                        </p:tgtEl>
                                        <p:attrNameLst>
                                          <p:attrName>ppt_y</p:attrName>
                                        </p:attrNameLst>
                                      </p:cBhvr>
                                      <p:tavLst>
                                        <p:tav tm="0">
                                          <p:val>
                                            <p:strVal val="ppt_y"/>
                                          </p:val>
                                        </p:tav>
                                        <p:tav tm="100000">
                                          <p:val>
                                            <p:strVal val="ppt_y+.1"/>
                                          </p:val>
                                        </p:tav>
                                      </p:tavLst>
                                    </p:anim>
                                    <p:set>
                                      <p:cBhvr>
                                        <p:cTn id="45" dur="1" fill="hold">
                                          <p:stCondLst>
                                            <p:cond delay="999"/>
                                          </p:stCondLst>
                                        </p:cTn>
                                        <p:tgtEl>
                                          <p:spTgt spid="192"/>
                                        </p:tgtEl>
                                        <p:attrNameLst>
                                          <p:attrName>style.visibility</p:attrName>
                                        </p:attrNameLst>
                                      </p:cBhvr>
                                      <p:to>
                                        <p:strVal val="hidden"/>
                                      </p:to>
                                    </p:set>
                                  </p:childTnLst>
                                </p:cTn>
                              </p:par>
                              <p:par>
                                <p:cTn id="46" presetID="2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edge">
                                      <p:cBhvr>
                                        <p:cTn id="48" dur="2000"/>
                                        <p:tgtEl>
                                          <p:spTgt spid="11"/>
                                        </p:tgtEl>
                                      </p:cBhvr>
                                    </p:animEffect>
                                  </p:childTnLst>
                                </p:cTn>
                              </p:par>
                              <p:par>
                                <p:cTn id="49" presetID="20" presetClass="entr" presetSubtype="0"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edge">
                                      <p:cBhvr>
                                        <p:cTn id="51" dur="2000"/>
                                        <p:tgtEl>
                                          <p:spTgt spid="2"/>
                                        </p:tgtEl>
                                      </p:cBhvr>
                                    </p:animEffect>
                                  </p:childTnLst>
                                </p:cTn>
                              </p:par>
                              <p:par>
                                <p:cTn id="52" presetID="20"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edge">
                                      <p:cBhvr>
                                        <p:cTn id="54" dur="2000"/>
                                        <p:tgtEl>
                                          <p:spTgt spid="6"/>
                                        </p:tgtEl>
                                      </p:cBhvr>
                                    </p:animEffect>
                                  </p:childTnLst>
                                </p:cTn>
                              </p:par>
                              <p:par>
                                <p:cTn id="55" presetID="2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edge">
                                      <p:cBhvr>
                                        <p:cTn id="5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P spid="24" grpId="0"/>
      <p:bldP spid="187" grpId="0" bldLvl="0" animBg="1"/>
      <p:bldP spid="188" grpId="0"/>
      <p:bldP spid="11" grpId="0"/>
      <p:bldP spid="1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sp>
        <p:nvSpPr>
          <p:cNvPr id="5" name="TextBox 3"/>
          <p:cNvSpPr txBox="1"/>
          <p:nvPr/>
        </p:nvSpPr>
        <p:spPr>
          <a:xfrm>
            <a:off x="408305" y="144780"/>
            <a:ext cx="8526145" cy="398780"/>
          </a:xfrm>
          <a:prstGeom prst="rect">
            <a:avLst/>
          </a:prstGeom>
          <a:noFill/>
        </p:spPr>
        <p:txBody>
          <a:bodyPr wrap="square" rtlCol="0">
            <a:spAutoFit/>
          </a:bodyPr>
          <a:p>
            <a:r>
              <a:rPr sz="2000" b="1" dirty="0">
                <a:solidFill>
                  <a:srgbClr val="00B0F0"/>
                </a:solidFill>
                <a:latin typeface="微软雅黑" panose="020B0503020204020204" pitchFamily="34" charset="-122"/>
                <a:ea typeface="微软雅黑" panose="020B0503020204020204" pitchFamily="34" charset="-122"/>
                <a:sym typeface="+mn-ea"/>
              </a:rPr>
              <a:t> Appreciation  —— </a:t>
            </a:r>
            <a:r>
              <a:rPr lang="en-US" sz="2000" b="1" dirty="0">
                <a:solidFill>
                  <a:srgbClr val="00B0F0"/>
                </a:solidFill>
                <a:latin typeface="微软雅黑" panose="020B0503020204020204" pitchFamily="34" charset="-122"/>
                <a:ea typeface="微软雅黑" panose="020B0503020204020204" pitchFamily="34" charset="-122"/>
                <a:sym typeface="+mn-ea"/>
              </a:rPr>
              <a:t>Detailed descriptions from our writing</a:t>
            </a:r>
            <a:r>
              <a:rPr lang="zh-CN" altLang="en-US" sz="2000" b="1" baseline="-25000" dirty="0">
                <a:solidFill>
                  <a:srgbClr val="0070C0"/>
                </a:solidFill>
                <a:latin typeface="微软雅黑" panose="020B0503020204020204" pitchFamily="34" charset="-122"/>
                <a:ea typeface="微软雅黑" panose="020B0503020204020204" pitchFamily="34" charset="-122"/>
                <a:sym typeface="+mn-ea"/>
              </a:rPr>
              <a:t> </a:t>
            </a:r>
            <a:endParaRPr lang="zh-CN" altLang="en-US" sz="2000" b="1" baseline="-25000" dirty="0">
              <a:solidFill>
                <a:srgbClr val="0070C0"/>
              </a:solidFill>
              <a:latin typeface="微软雅黑" panose="020B0503020204020204" pitchFamily="34" charset="-122"/>
              <a:ea typeface="微软雅黑" panose="020B0503020204020204" pitchFamily="34" charset="-122"/>
              <a:sym typeface="+mn-ea"/>
            </a:endParaRPr>
          </a:p>
        </p:txBody>
      </p:sp>
      <p:sp>
        <p:nvSpPr>
          <p:cNvPr id="2" name="右箭头 1"/>
          <p:cNvSpPr/>
          <p:nvPr/>
        </p:nvSpPr>
        <p:spPr>
          <a:xfrm>
            <a:off x="68580" y="528320"/>
            <a:ext cx="6833870" cy="732155"/>
          </a:xfrm>
          <a:prstGeom prst="rightArrow">
            <a:avLst/>
          </a:prstGeom>
          <a:solidFill>
            <a:srgbClr val="95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600" b="1">
                <a:solidFill>
                  <a:srgbClr val="C00000"/>
                </a:solidFill>
                <a:latin typeface="Times New Roman" panose="02020603050405020304" pitchFamily="18" charset="0"/>
                <a:cs typeface="Times New Roman" panose="02020603050405020304" pitchFamily="18" charset="0"/>
              </a:rPr>
              <a:t> Paragraph 1: However, there was </a:t>
            </a:r>
            <a:r>
              <a:rPr lang="zh-CN" altLang="en-US" sz="1600" b="1">
                <a:solidFill>
                  <a:schemeClr val="tx1"/>
                </a:solidFill>
                <a:latin typeface="Times New Roman" panose="02020603050405020304" pitchFamily="18" charset="0"/>
                <a:cs typeface="Times New Roman" panose="02020603050405020304" pitchFamily="18" charset="0"/>
              </a:rPr>
              <a:t>something different</a:t>
            </a:r>
            <a:r>
              <a:rPr lang="zh-CN" altLang="en-US" sz="1600" b="1">
                <a:solidFill>
                  <a:srgbClr val="C00000"/>
                </a:solidFill>
                <a:latin typeface="Times New Roman" panose="02020603050405020304" pitchFamily="18" charset="0"/>
                <a:cs typeface="Times New Roman" panose="02020603050405020304" pitchFamily="18" charset="0"/>
              </a:rPr>
              <a:t> about Miss Perry</a:t>
            </a:r>
            <a:endParaRPr lang="zh-CN" altLang="en-US" sz="1600" b="1">
              <a:solidFill>
                <a:srgbClr val="C00000"/>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67945" y="4283075"/>
            <a:ext cx="2188845" cy="583565"/>
          </a:xfrm>
          <a:prstGeom prst="rect">
            <a:avLst/>
          </a:prstGeom>
          <a:noFill/>
        </p:spPr>
        <p:txBody>
          <a:bodyPr wrap="square" rtlCol="0">
            <a:spAutoFit/>
          </a:bodyPr>
          <a:p>
            <a:r>
              <a:rPr lang="en-US" altLang="zh-CN" sz="1600" b="1" dirty="0">
                <a:solidFill>
                  <a:srgbClr val="C00000"/>
                </a:solidFill>
                <a:latin typeface="Times New Roman" panose="02020603050405020304" pitchFamily="18" charset="0"/>
                <a:cs typeface="Times New Roman" panose="02020603050405020304" pitchFamily="18" charset="0"/>
              </a:rPr>
              <a:t>How to describe my reaction? </a:t>
            </a:r>
            <a:endParaRPr lang="en-US" altLang="zh-CN" sz="1600" b="1" dirty="0">
              <a:solidFill>
                <a:srgbClr val="C00000"/>
              </a:solidFill>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4"/>
          <a:srcRect b="7096"/>
          <a:stretch>
            <a:fillRect/>
          </a:stretch>
        </p:blipFill>
        <p:spPr>
          <a:xfrm>
            <a:off x="-92075" y="1260475"/>
            <a:ext cx="2632075" cy="3140075"/>
          </a:xfrm>
          <a:prstGeom prst="rect">
            <a:avLst/>
          </a:prstGeom>
          <a:effectLst>
            <a:softEdge rad="482600"/>
          </a:effectLst>
        </p:spPr>
      </p:pic>
      <p:sp>
        <p:nvSpPr>
          <p:cNvPr id="8" name="文本框 7"/>
          <p:cNvSpPr txBox="1"/>
          <p:nvPr/>
        </p:nvSpPr>
        <p:spPr>
          <a:xfrm>
            <a:off x="2345055" y="1161415"/>
            <a:ext cx="6588125" cy="3784600"/>
          </a:xfrm>
          <a:prstGeom prst="rect">
            <a:avLst/>
          </a:prstGeom>
          <a:noFill/>
        </p:spPr>
        <p:txBody>
          <a:bodyPr wrap="square" rtlCol="0" anchor="t">
            <a:spAutoFit/>
          </a:bodyPr>
          <a:p>
            <a:pPr indent="0">
              <a:buFont typeface="Wingdings" panose="05000000000000000000" charset="0"/>
              <a:buNone/>
            </a:pPr>
            <a:r>
              <a:rPr lang="zh-CN" altLang="en-US" sz="1600" b="1" dirty="0">
                <a:solidFill>
                  <a:sysClr val="windowText" lastClr="000000"/>
                </a:solidFill>
                <a:latin typeface="Times New Roman" panose="02020603050405020304" pitchFamily="18" charset="0"/>
                <a:ea typeface="+mn-ea"/>
                <a:cs typeface="Times New Roman" panose="02020603050405020304" pitchFamily="18" charset="0"/>
                <a:sym typeface="+mn-ea"/>
              </a:rPr>
              <a:t>●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Dumbfounded and stunned</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 I slowly raised my head, with tears </a:t>
            </a:r>
            <a:r>
              <a:rPr lang="en-US" altLang="zh-CN" sz="1600" b="1" dirty="0">
                <a:solidFill>
                  <a:srgbClr val="0000CC"/>
                </a:solidFill>
                <a:latin typeface="Times New Roman" panose="02020603050405020304" pitchFamily="18" charset="0"/>
                <a:cs typeface="Times New Roman" panose="02020603050405020304" pitchFamily="18" charset="0"/>
                <a:sym typeface="+mn-ea"/>
              </a:rPr>
              <a:t>glistering</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 in my eyes. I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stammered in a low voice</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 “I , I …”</a:t>
            </a:r>
            <a:endParaRPr lang="en-US" altLang="zh-CN" sz="1600" b="1" dirty="0">
              <a:latin typeface="Times New Roman" panose="02020603050405020304" pitchFamily="18" charset="0"/>
              <a:cs typeface="Times New Roman" panose="02020603050405020304" pitchFamily="18" charset="0"/>
            </a:endParaRPr>
          </a:p>
          <a:p>
            <a:r>
              <a:rPr lang="zh-CN" altLang="en-US" sz="1600" b="1" dirty="0">
                <a:solidFill>
                  <a:sysClr val="windowText" lastClr="000000"/>
                </a:solidFill>
                <a:latin typeface="Times New Roman" panose="02020603050405020304" pitchFamily="18" charset="0"/>
                <a:ea typeface="+mn-ea"/>
                <a:cs typeface="Times New Roman" panose="02020603050405020304" pitchFamily="18" charset="0"/>
                <a:sym typeface="+mn-ea"/>
              </a:rPr>
              <a:t>● </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I </a:t>
            </a:r>
            <a:r>
              <a:rPr lang="en-US" altLang="zh-CN" sz="1600" b="1" dirty="0">
                <a:solidFill>
                  <a:srgbClr val="0000CC"/>
                </a:solidFill>
                <a:latin typeface="Times New Roman" panose="02020603050405020304" pitchFamily="18" charset="0"/>
                <a:cs typeface="Times New Roman" panose="02020603050405020304" pitchFamily="18" charset="0"/>
                <a:sym typeface="+mn-ea"/>
              </a:rPr>
              <a:t>barely lowered</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 my heard, hoping this action could end the embarrassing , </a:t>
            </a:r>
            <a:r>
              <a:rPr lang="en-US" altLang="zh-CN" sz="1600" b="1" dirty="0">
                <a:solidFill>
                  <a:srgbClr val="0000CC"/>
                </a:solidFill>
                <a:latin typeface="Times New Roman" panose="02020603050405020304" pitchFamily="18" charset="0"/>
                <a:cs typeface="Times New Roman" panose="02020603050405020304" pitchFamily="18" charset="0"/>
                <a:sym typeface="+mn-ea"/>
              </a:rPr>
              <a:t>fruitless and nonsense</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 communication. </a:t>
            </a:r>
            <a:endParaRPr lang="en-US" altLang="zh-CN" sz="1600" b="1" dirty="0">
              <a:latin typeface="Times New Roman" panose="02020603050405020304" pitchFamily="18" charset="0"/>
              <a:cs typeface="Times New Roman" panose="02020603050405020304" pitchFamily="18" charset="0"/>
            </a:endParaRPr>
          </a:p>
          <a:p>
            <a:r>
              <a:rPr lang="zh-CN" altLang="en-US" sz="1600" b="1" dirty="0">
                <a:solidFill>
                  <a:sysClr val="windowText" lastClr="000000"/>
                </a:solidFill>
                <a:latin typeface="Times New Roman" panose="02020603050405020304" pitchFamily="18" charset="0"/>
                <a:ea typeface="+mn-ea"/>
                <a:cs typeface="Times New Roman" panose="02020603050405020304" pitchFamily="18" charset="0"/>
                <a:sym typeface="+mn-ea"/>
              </a:rPr>
              <a:t>● </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A stream  of warmth </a:t>
            </a:r>
            <a:r>
              <a:rPr lang="en-US" altLang="zh-CN" sz="1600" b="1" dirty="0">
                <a:solidFill>
                  <a:srgbClr val="0000CC"/>
                </a:solidFill>
                <a:latin typeface="Times New Roman" panose="02020603050405020304" pitchFamily="18" charset="0"/>
                <a:cs typeface="Times New Roman" panose="02020603050405020304" pitchFamily="18" charset="0"/>
                <a:sym typeface="+mn-ea"/>
              </a:rPr>
              <a:t>flooding</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 me, my heart </a:t>
            </a:r>
            <a:r>
              <a:rPr lang="en-US" altLang="zh-CN" sz="1600" b="1" dirty="0">
                <a:solidFill>
                  <a:srgbClr val="0000CC"/>
                </a:solidFill>
                <a:latin typeface="Times New Roman" panose="02020603050405020304" pitchFamily="18" charset="0"/>
                <a:cs typeface="Times New Roman" panose="02020603050405020304" pitchFamily="18" charset="0"/>
                <a:sym typeface="+mn-ea"/>
              </a:rPr>
              <a:t>melted away</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 </a:t>
            </a:r>
            <a:endParaRPr lang="en-US" altLang="zh-CN" sz="1600" b="1" dirty="0">
              <a:latin typeface="Times New Roman" panose="02020603050405020304" pitchFamily="18" charset="0"/>
              <a:cs typeface="Times New Roman" panose="02020603050405020304" pitchFamily="18" charset="0"/>
            </a:endParaRPr>
          </a:p>
          <a:p>
            <a:r>
              <a:rPr lang="zh-CN" altLang="en-US" sz="1600" b="1" dirty="0">
                <a:solidFill>
                  <a:sysClr val="windowText" lastClr="000000"/>
                </a:solidFill>
                <a:latin typeface="Times New Roman" panose="02020603050405020304" pitchFamily="18" charset="0"/>
                <a:ea typeface="+mn-ea"/>
                <a:cs typeface="Times New Roman" panose="02020603050405020304" pitchFamily="18" charset="0"/>
                <a:sym typeface="+mn-ea"/>
              </a:rPr>
              <a:t>● </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With my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jaw dropping</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 I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clenched my sleeves tightly</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 absolutely at a loss what to do. </a:t>
            </a:r>
            <a:endParaRPr lang="en-US" altLang="zh-CN" sz="1600" b="1" dirty="0">
              <a:latin typeface="Times New Roman" panose="02020603050405020304" pitchFamily="18" charset="0"/>
              <a:cs typeface="Times New Roman" panose="02020603050405020304" pitchFamily="18" charset="0"/>
            </a:endParaRPr>
          </a:p>
          <a:p>
            <a:r>
              <a:rPr lang="zh-CN" altLang="en-US" sz="1600" b="1" dirty="0">
                <a:solidFill>
                  <a:sysClr val="windowText" lastClr="000000"/>
                </a:solidFill>
                <a:latin typeface="Times New Roman" panose="02020603050405020304" pitchFamily="18" charset="0"/>
                <a:ea typeface="+mn-ea"/>
                <a:cs typeface="Times New Roman" panose="02020603050405020304" pitchFamily="18" charset="0"/>
                <a:sym typeface="+mn-ea"/>
              </a:rPr>
              <a:t>● </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I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transformed my hard appearance into a softened heart</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 tears welling up in my eyes. </a:t>
            </a:r>
            <a:endParaRPr lang="en-US" altLang="zh-CN" sz="1600" b="1" dirty="0">
              <a:latin typeface="Times New Roman" panose="02020603050405020304" pitchFamily="18" charset="0"/>
              <a:cs typeface="Times New Roman" panose="02020603050405020304" pitchFamily="18" charset="0"/>
            </a:endParaRPr>
          </a:p>
          <a:p>
            <a:r>
              <a:rPr lang="zh-CN" altLang="en-US" sz="1600" b="1" dirty="0">
                <a:solidFill>
                  <a:sysClr val="windowText" lastClr="000000"/>
                </a:solidFill>
                <a:latin typeface="Times New Roman" panose="02020603050405020304" pitchFamily="18" charset="0"/>
                <a:ea typeface="+mn-ea"/>
                <a:cs typeface="Times New Roman" panose="02020603050405020304" pitchFamily="18" charset="0"/>
                <a:sym typeface="+mn-ea"/>
              </a:rPr>
              <a:t>● </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I stood there,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silent and motionless</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 …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A sudden surge of sorrow mingled with regret enveloped me, tears blurring my vision. </a:t>
            </a:r>
            <a:endParaRPr lang="en-US" altLang="zh-CN" sz="1600" b="1" dirty="0">
              <a:solidFill>
                <a:srgbClr val="0000CC"/>
              </a:solidFill>
              <a:latin typeface="Times New Roman" panose="02020603050405020304" pitchFamily="18" charset="0"/>
              <a:cs typeface="Times New Roman" panose="02020603050405020304" pitchFamily="18" charset="0"/>
            </a:endParaRPr>
          </a:p>
          <a:p>
            <a:r>
              <a:rPr lang="zh-CN" altLang="en-US" sz="1600" b="1" dirty="0">
                <a:solidFill>
                  <a:sysClr val="windowText" lastClr="000000"/>
                </a:solidFill>
                <a:latin typeface="Times New Roman" panose="02020603050405020304" pitchFamily="18" charset="0"/>
                <a:ea typeface="+mn-ea"/>
                <a:cs typeface="Times New Roman" panose="02020603050405020304" pitchFamily="18" charset="0"/>
                <a:sym typeface="+mn-ea"/>
              </a:rPr>
              <a:t>●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The initial imagination racing through my mind</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 I summoned up courage and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blurted out</a:t>
            </a:r>
            <a:r>
              <a:rPr lang="zh-CN" altLang="en-US" sz="1600" b="1" baseline="-25000" dirty="0">
                <a:solidFill>
                  <a:sysClr val="windowText" lastClr="000000"/>
                </a:solidFill>
                <a:latin typeface="Times New Roman" panose="02020603050405020304" pitchFamily="18" charset="0"/>
                <a:ea typeface="+mn-ea"/>
                <a:cs typeface="Times New Roman" panose="02020603050405020304" pitchFamily="18" charset="0"/>
                <a:sym typeface="+mn-ea"/>
              </a:rPr>
              <a:t>脱口而出</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 “I want to write something different.”</a:t>
            </a:r>
            <a:endParaRPr lang="en-US" altLang="zh-CN" sz="1600" b="1" dirty="0">
              <a:latin typeface="Times New Roman" panose="02020603050405020304" pitchFamily="18" charset="0"/>
              <a:cs typeface="Times New Roman" panose="02020603050405020304" pitchFamily="18" charset="0"/>
            </a:endParaRPr>
          </a:p>
          <a:p>
            <a:r>
              <a:rPr lang="zh-CN" altLang="en-US" sz="1600" b="1" dirty="0">
                <a:solidFill>
                  <a:sysClr val="windowText" lastClr="000000"/>
                </a:solidFill>
                <a:latin typeface="Times New Roman" panose="02020603050405020304" pitchFamily="18" charset="0"/>
                <a:ea typeface="+mn-ea"/>
                <a:cs typeface="Times New Roman" panose="02020603050405020304" pitchFamily="18" charset="0"/>
                <a:sym typeface="+mn-ea"/>
              </a:rPr>
              <a:t>● </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In her </a:t>
            </a:r>
            <a:r>
              <a:rPr lang="en-US" altLang="zh-CN" sz="1600" b="1" dirty="0">
                <a:solidFill>
                  <a:srgbClr val="0000CC"/>
                </a:solidFill>
                <a:latin typeface="Times New Roman" panose="02020603050405020304" pitchFamily="18" charset="0"/>
                <a:cs typeface="Times New Roman" panose="02020603050405020304" pitchFamily="18" charset="0"/>
                <a:sym typeface="+mn-ea"/>
              </a:rPr>
              <a:t>affectionate</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 sight, I </a:t>
            </a:r>
            <a:r>
              <a:rPr lang="en-US" altLang="zh-CN" sz="1600" b="1" dirty="0">
                <a:solidFill>
                  <a:srgbClr val="0000CC"/>
                </a:solidFill>
                <a:latin typeface="Times New Roman" panose="02020603050405020304" pitchFamily="18" charset="0"/>
                <a:cs typeface="Times New Roman" panose="02020603050405020304" pitchFamily="18" charset="0"/>
                <a:sym typeface="+mn-ea"/>
              </a:rPr>
              <a:t>poured out </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my thoughts thoroughly, </a:t>
            </a:r>
            <a:r>
              <a:rPr lang="en-US" altLang="zh-CN" sz="1600" b="1" dirty="0">
                <a:solidFill>
                  <a:srgbClr val="0000CC"/>
                </a:solidFill>
                <a:latin typeface="Times New Roman" panose="02020603050405020304" pitchFamily="18" charset="0"/>
                <a:cs typeface="Times New Roman" panose="02020603050405020304" pitchFamily="18" charset="0"/>
                <a:sym typeface="+mn-ea"/>
              </a:rPr>
              <a:t>just like sharing with my best friend.</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 </a:t>
            </a:r>
            <a:endParaRPr lang="zh-CN" altLang="en-US" sz="1600" b="1"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sp>
        <p:nvSpPr>
          <p:cNvPr id="5" name="TextBox 3"/>
          <p:cNvSpPr txBox="1"/>
          <p:nvPr/>
        </p:nvSpPr>
        <p:spPr>
          <a:xfrm>
            <a:off x="408305" y="144780"/>
            <a:ext cx="8526145" cy="398780"/>
          </a:xfrm>
          <a:prstGeom prst="rect">
            <a:avLst/>
          </a:prstGeom>
          <a:noFill/>
        </p:spPr>
        <p:txBody>
          <a:bodyPr wrap="square" rtlCol="0">
            <a:spAutoFit/>
          </a:bodyPr>
          <a:p>
            <a:r>
              <a:rPr sz="2000" b="1" dirty="0">
                <a:solidFill>
                  <a:srgbClr val="00B0F0"/>
                </a:solidFill>
                <a:latin typeface="微软雅黑" panose="020B0503020204020204" pitchFamily="34" charset="-122"/>
                <a:ea typeface="微软雅黑" panose="020B0503020204020204" pitchFamily="34" charset="-122"/>
                <a:sym typeface="+mn-ea"/>
              </a:rPr>
              <a:t> Appreciation  —— </a:t>
            </a:r>
            <a:r>
              <a:rPr lang="en-US" sz="2000" b="1" dirty="0">
                <a:solidFill>
                  <a:srgbClr val="00B0F0"/>
                </a:solidFill>
                <a:latin typeface="微软雅黑" panose="020B0503020204020204" pitchFamily="34" charset="-122"/>
                <a:ea typeface="微软雅黑" panose="020B0503020204020204" pitchFamily="34" charset="-122"/>
                <a:sym typeface="+mn-ea"/>
              </a:rPr>
              <a:t>Detailed descriptions from our writing</a:t>
            </a:r>
            <a:r>
              <a:rPr lang="zh-CN" altLang="en-US" sz="2000" b="1" baseline="-25000" dirty="0">
                <a:solidFill>
                  <a:srgbClr val="0070C0"/>
                </a:solidFill>
                <a:latin typeface="微软雅黑" panose="020B0503020204020204" pitchFamily="34" charset="-122"/>
                <a:ea typeface="微软雅黑" panose="020B0503020204020204" pitchFamily="34" charset="-122"/>
                <a:sym typeface="+mn-ea"/>
              </a:rPr>
              <a:t> </a:t>
            </a:r>
            <a:endParaRPr lang="zh-CN" altLang="en-US" sz="2000" b="1" baseline="-25000" dirty="0">
              <a:solidFill>
                <a:srgbClr val="0070C0"/>
              </a:solidFill>
              <a:latin typeface="微软雅黑" panose="020B0503020204020204" pitchFamily="34" charset="-122"/>
              <a:ea typeface="微软雅黑" panose="020B0503020204020204" pitchFamily="34" charset="-122"/>
              <a:sym typeface="+mn-ea"/>
            </a:endParaRPr>
          </a:p>
        </p:txBody>
      </p:sp>
      <p:sp>
        <p:nvSpPr>
          <p:cNvPr id="2" name="右箭头 1"/>
          <p:cNvSpPr/>
          <p:nvPr/>
        </p:nvSpPr>
        <p:spPr>
          <a:xfrm>
            <a:off x="68580" y="528320"/>
            <a:ext cx="6833870" cy="732155"/>
          </a:xfrm>
          <a:prstGeom prst="rightArrow">
            <a:avLst/>
          </a:prstGeom>
          <a:solidFill>
            <a:srgbClr val="95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600" b="1">
                <a:solidFill>
                  <a:srgbClr val="C00000"/>
                </a:solidFill>
                <a:latin typeface="Times New Roman" panose="02020603050405020304" pitchFamily="18" charset="0"/>
                <a:cs typeface="Times New Roman" panose="02020603050405020304" pitchFamily="18" charset="0"/>
              </a:rPr>
              <a:t> Paragraph </a:t>
            </a:r>
            <a:r>
              <a:rPr lang="en-US" altLang="zh-CN" sz="1600" b="1">
                <a:solidFill>
                  <a:srgbClr val="C00000"/>
                </a:solidFill>
                <a:latin typeface="Times New Roman" panose="02020603050405020304" pitchFamily="18" charset="0"/>
                <a:cs typeface="Times New Roman" panose="02020603050405020304" pitchFamily="18" charset="0"/>
              </a:rPr>
              <a:t>2</a:t>
            </a:r>
            <a:r>
              <a:rPr lang="zh-CN" altLang="en-US" sz="1600" b="1">
                <a:solidFill>
                  <a:srgbClr val="C00000"/>
                </a:solidFill>
                <a:latin typeface="Times New Roman" panose="02020603050405020304" pitchFamily="18" charset="0"/>
                <a:cs typeface="Times New Roman" panose="02020603050405020304" pitchFamily="18" charset="0"/>
              </a:rPr>
              <a:t>: I bet I was </a:t>
            </a:r>
            <a:r>
              <a:rPr lang="zh-CN" altLang="en-US" sz="1600" b="1">
                <a:solidFill>
                  <a:schemeClr val="tx1"/>
                </a:solidFill>
                <a:latin typeface="Times New Roman" panose="02020603050405020304" pitchFamily="18" charset="0"/>
                <a:cs typeface="Times New Roman" panose="02020603050405020304" pitchFamily="18" charset="0"/>
              </a:rPr>
              <a:t>touched</a:t>
            </a:r>
            <a:r>
              <a:rPr lang="zh-CN" altLang="en-US" sz="1600" b="1">
                <a:solidFill>
                  <a:srgbClr val="C00000"/>
                </a:solidFill>
                <a:latin typeface="Times New Roman" panose="02020603050405020304" pitchFamily="18" charset="0"/>
                <a:cs typeface="Times New Roman" panose="02020603050405020304" pitchFamily="18" charset="0"/>
              </a:rPr>
              <a:t>.</a:t>
            </a:r>
            <a:endParaRPr lang="zh-CN" altLang="en-US" sz="1600" b="1">
              <a:solidFill>
                <a:srgbClr val="C00000"/>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67945" y="4283075"/>
            <a:ext cx="2617470" cy="337185"/>
          </a:xfrm>
          <a:prstGeom prst="rect">
            <a:avLst/>
          </a:prstGeom>
          <a:noFill/>
        </p:spPr>
        <p:txBody>
          <a:bodyPr wrap="square" rtlCol="0">
            <a:spAutoFit/>
          </a:bodyPr>
          <a:p>
            <a:r>
              <a:rPr lang="en-US" altLang="zh-CN" sz="1600" b="1" dirty="0">
                <a:solidFill>
                  <a:srgbClr val="C00000"/>
                </a:solidFill>
                <a:latin typeface="Times New Roman" panose="02020603050405020304" pitchFamily="18" charset="0"/>
                <a:cs typeface="Times New Roman" panose="02020603050405020304" pitchFamily="18" charset="0"/>
              </a:rPr>
              <a:t>How to describe Miss Perry? </a:t>
            </a:r>
            <a:endParaRPr lang="en-US" altLang="zh-CN" sz="1600" b="1" dirty="0">
              <a:solidFill>
                <a:srgbClr val="C00000"/>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2811145" y="1313815"/>
            <a:ext cx="6122035" cy="2799715"/>
          </a:xfrm>
          <a:prstGeom prst="rect">
            <a:avLst/>
          </a:prstGeom>
          <a:noFill/>
        </p:spPr>
        <p:txBody>
          <a:bodyPr wrap="square" rtlCol="0" anchor="t">
            <a:spAutoFit/>
          </a:bodyPr>
          <a:p>
            <a:r>
              <a:rPr lang="zh-CN" altLang="en-US" sz="1600" b="1" dirty="0">
                <a:solidFill>
                  <a:srgbClr val="C00000"/>
                </a:solidFill>
                <a:latin typeface="Times New Roman" panose="02020603050405020304" pitchFamily="18" charset="0"/>
                <a:ea typeface="+mn-ea"/>
                <a:cs typeface="Times New Roman" panose="02020603050405020304" pitchFamily="18" charset="0"/>
                <a:sym typeface="+mn-ea"/>
              </a:rPr>
              <a:t>☞</a:t>
            </a:r>
            <a:r>
              <a:rPr lang="zh-CN" altLang="en-US" sz="1600" b="1" dirty="0">
                <a:solidFill>
                  <a:sysClr val="windowText" lastClr="000000"/>
                </a:solidFill>
                <a:latin typeface="Times New Roman" panose="02020603050405020304" pitchFamily="18" charset="0"/>
                <a:ea typeface="+mn-ea"/>
                <a:cs typeface="Times New Roman" panose="02020603050405020304" pitchFamily="18" charset="0"/>
                <a:sym typeface="+mn-ea"/>
              </a:rPr>
              <a:t> </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Miss perry approached me,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rounded me with her arms </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and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embraced me tightly</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 form which I sensed her love and warmth.  </a:t>
            </a:r>
            <a:endParaRPr lang="en-US" altLang="zh-CN" sz="1600" b="1" dirty="0">
              <a:latin typeface="Times New Roman" panose="02020603050405020304" pitchFamily="18" charset="0"/>
              <a:cs typeface="Times New Roman" panose="02020603050405020304" pitchFamily="18" charset="0"/>
            </a:endParaRPr>
          </a:p>
          <a:p>
            <a:r>
              <a:rPr lang="zh-CN" altLang="en-US" sz="1600" b="1" dirty="0">
                <a:solidFill>
                  <a:srgbClr val="C00000"/>
                </a:solidFill>
                <a:latin typeface="Times New Roman" panose="02020603050405020304" pitchFamily="18" charset="0"/>
                <a:cs typeface="Times New Roman" panose="02020603050405020304" pitchFamily="18" charset="0"/>
                <a:sym typeface="+mn-ea"/>
              </a:rPr>
              <a:t>☞</a:t>
            </a:r>
            <a:r>
              <a:rPr lang="zh-CN" altLang="en-US" sz="1600" b="1" dirty="0">
                <a:solidFill>
                  <a:sysClr val="windowText" lastClr="000000"/>
                </a:solidFill>
                <a:latin typeface="Times New Roman" panose="02020603050405020304" pitchFamily="18" charset="0"/>
                <a:ea typeface="+mn-ea"/>
                <a:cs typeface="Times New Roman" panose="02020603050405020304" pitchFamily="18" charset="0"/>
                <a:sym typeface="+mn-ea"/>
              </a:rPr>
              <a:t>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No scolding, no mocking,</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 she just stared at me gently and asked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in a mild voice</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 “could you please tell me the reason?”</a:t>
            </a:r>
            <a:endParaRPr lang="en-US" altLang="zh-CN" sz="1600" b="1" dirty="0">
              <a:latin typeface="Times New Roman" panose="02020603050405020304" pitchFamily="18" charset="0"/>
              <a:cs typeface="Times New Roman" panose="02020603050405020304" pitchFamily="18" charset="0"/>
            </a:endParaRPr>
          </a:p>
          <a:p>
            <a:r>
              <a:rPr lang="zh-CN" altLang="en-US" sz="1600" b="1" dirty="0">
                <a:solidFill>
                  <a:srgbClr val="C00000"/>
                </a:solidFill>
                <a:latin typeface="Times New Roman" panose="02020603050405020304" pitchFamily="18" charset="0"/>
                <a:cs typeface="Times New Roman" panose="02020603050405020304" pitchFamily="18" charset="0"/>
                <a:sym typeface="+mn-ea"/>
              </a:rPr>
              <a:t>☞</a:t>
            </a:r>
            <a:r>
              <a:rPr lang="zh-CN" altLang="en-US" sz="1600" b="1" dirty="0">
                <a:solidFill>
                  <a:sysClr val="windowText" lastClr="000000"/>
                </a:solidFill>
                <a:latin typeface="Times New Roman" panose="02020603050405020304" pitchFamily="18" charset="0"/>
                <a:ea typeface="+mn-ea"/>
                <a:cs typeface="Times New Roman" panose="02020603050405020304" pitchFamily="18" charset="0"/>
                <a:sym typeface="+mn-ea"/>
              </a:rPr>
              <a:t> </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Sensing my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frustration and hesitation</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 she said nothing more but signaling me to go out. Instead of scolding me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coldly and bitterly</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 she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bent down</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 looking into my eyes and whispered.</a:t>
            </a:r>
            <a:endParaRPr lang="en-US" altLang="zh-CN" sz="1600" b="1" dirty="0">
              <a:latin typeface="Times New Roman" panose="02020603050405020304" pitchFamily="18" charset="0"/>
              <a:cs typeface="Times New Roman" panose="02020603050405020304" pitchFamily="18" charset="0"/>
            </a:endParaRPr>
          </a:p>
          <a:p>
            <a:r>
              <a:rPr lang="zh-CN" altLang="en-US" sz="1600" b="1" dirty="0">
                <a:solidFill>
                  <a:srgbClr val="C00000"/>
                </a:solidFill>
                <a:latin typeface="Times New Roman" panose="02020603050405020304" pitchFamily="18" charset="0"/>
                <a:cs typeface="Times New Roman" panose="02020603050405020304" pitchFamily="18" charset="0"/>
                <a:sym typeface="+mn-ea"/>
              </a:rPr>
              <a:t>☞</a:t>
            </a:r>
            <a:r>
              <a:rPr lang="zh-CN" altLang="en-US" sz="1600" b="1" dirty="0">
                <a:solidFill>
                  <a:sysClr val="windowText" lastClr="000000"/>
                </a:solidFill>
                <a:latin typeface="Times New Roman" panose="02020603050405020304" pitchFamily="18" charset="0"/>
                <a:ea typeface="+mn-ea"/>
                <a:cs typeface="Times New Roman" panose="02020603050405020304" pitchFamily="18" charset="0"/>
                <a:sym typeface="+mn-ea"/>
              </a:rPr>
              <a:t> </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In her voice was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pure sincerity </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and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gentle affection</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 In her eyes was strong confidence and determination.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The ice in my heart seemingly commenced to melt</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 After this talk, I tried to </a:t>
            </a:r>
            <a:r>
              <a:rPr lang="en-US" altLang="zh-CN" sz="1600" b="1" dirty="0">
                <a:solidFill>
                  <a:srgbClr val="0000CC"/>
                </a:solidFill>
                <a:latin typeface="Times New Roman" panose="02020603050405020304" pitchFamily="18" charset="0"/>
                <a:ea typeface="+mn-ea"/>
                <a:cs typeface="Times New Roman" panose="02020603050405020304" pitchFamily="18" charset="0"/>
                <a:sym typeface="+mn-ea"/>
              </a:rPr>
              <a:t>integrate into</a:t>
            </a:r>
            <a:r>
              <a:rPr lang="en-US" altLang="zh-CN" sz="1600" b="1" dirty="0">
                <a:solidFill>
                  <a:sysClr val="windowText" lastClr="000000"/>
                </a:solidFill>
                <a:latin typeface="Times New Roman" panose="02020603050405020304" pitchFamily="18" charset="0"/>
                <a:ea typeface="+mn-ea"/>
                <a:cs typeface="Times New Roman" panose="02020603050405020304" pitchFamily="18" charset="0"/>
                <a:sym typeface="+mn-ea"/>
              </a:rPr>
              <a:t> every class afterwards. </a:t>
            </a:r>
            <a:endParaRPr lang="zh-CN" altLang="en-US" sz="1600" b="1" dirty="0" smtClean="0">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4"/>
          <a:stretch>
            <a:fillRect/>
          </a:stretch>
        </p:blipFill>
        <p:spPr>
          <a:xfrm>
            <a:off x="146685" y="1448435"/>
            <a:ext cx="2538730" cy="2777490"/>
          </a:xfrm>
          <a:prstGeom prst="rect">
            <a:avLst/>
          </a:prstGeom>
          <a:effectLst>
            <a:softEdge rad="317500"/>
          </a:effectLst>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sp>
        <p:nvSpPr>
          <p:cNvPr id="5" name="TextBox 3"/>
          <p:cNvSpPr txBox="1"/>
          <p:nvPr/>
        </p:nvSpPr>
        <p:spPr>
          <a:xfrm>
            <a:off x="408305" y="144780"/>
            <a:ext cx="8526145" cy="398780"/>
          </a:xfrm>
          <a:prstGeom prst="rect">
            <a:avLst/>
          </a:prstGeom>
          <a:noFill/>
        </p:spPr>
        <p:txBody>
          <a:bodyPr wrap="square" rtlCol="0">
            <a:spAutoFit/>
          </a:bodyPr>
          <a:p>
            <a:r>
              <a:rPr sz="2000" b="1" dirty="0">
                <a:solidFill>
                  <a:srgbClr val="00B0F0"/>
                </a:solidFill>
                <a:latin typeface="微软雅黑" panose="020B0503020204020204" pitchFamily="34" charset="-122"/>
                <a:ea typeface="微软雅黑" panose="020B0503020204020204" pitchFamily="34" charset="-122"/>
                <a:sym typeface="+mn-ea"/>
              </a:rPr>
              <a:t> Appreciation  —— </a:t>
            </a:r>
            <a:r>
              <a:rPr lang="en-US" sz="2000" b="1" dirty="0">
                <a:solidFill>
                  <a:srgbClr val="00B0F0"/>
                </a:solidFill>
                <a:latin typeface="微软雅黑" panose="020B0503020204020204" pitchFamily="34" charset="-122"/>
                <a:ea typeface="微软雅黑" panose="020B0503020204020204" pitchFamily="34" charset="-122"/>
                <a:sym typeface="+mn-ea"/>
              </a:rPr>
              <a:t>Detailed descriptions from our writing</a:t>
            </a:r>
            <a:r>
              <a:rPr lang="zh-CN" altLang="en-US" sz="2000" b="1" baseline="-25000" dirty="0">
                <a:solidFill>
                  <a:srgbClr val="0070C0"/>
                </a:solidFill>
                <a:latin typeface="微软雅黑" panose="020B0503020204020204" pitchFamily="34" charset="-122"/>
                <a:ea typeface="微软雅黑" panose="020B0503020204020204" pitchFamily="34" charset="-122"/>
                <a:sym typeface="+mn-ea"/>
              </a:rPr>
              <a:t> </a:t>
            </a:r>
            <a:endParaRPr lang="zh-CN" altLang="en-US" sz="2000" b="1" baseline="-25000" dirty="0">
              <a:solidFill>
                <a:srgbClr val="0070C0"/>
              </a:solidFill>
              <a:latin typeface="微软雅黑" panose="020B0503020204020204" pitchFamily="34" charset="-122"/>
              <a:ea typeface="微软雅黑" panose="020B0503020204020204" pitchFamily="34" charset="-122"/>
              <a:sym typeface="+mn-ea"/>
            </a:endParaRPr>
          </a:p>
        </p:txBody>
      </p:sp>
      <p:sp>
        <p:nvSpPr>
          <p:cNvPr id="2" name="右箭头 1"/>
          <p:cNvSpPr/>
          <p:nvPr/>
        </p:nvSpPr>
        <p:spPr>
          <a:xfrm>
            <a:off x="68580" y="528320"/>
            <a:ext cx="6833870" cy="732155"/>
          </a:xfrm>
          <a:prstGeom prst="rightArrow">
            <a:avLst/>
          </a:prstGeom>
          <a:solidFill>
            <a:srgbClr val="95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600" b="1">
                <a:solidFill>
                  <a:srgbClr val="C00000"/>
                </a:solidFill>
                <a:latin typeface="Times New Roman" panose="02020603050405020304" pitchFamily="18" charset="0"/>
                <a:cs typeface="Times New Roman" panose="02020603050405020304" pitchFamily="18" charset="0"/>
              </a:rPr>
              <a:t> Paragraph </a:t>
            </a:r>
            <a:r>
              <a:rPr lang="en-US" altLang="zh-CN" sz="1600" b="1">
                <a:solidFill>
                  <a:srgbClr val="C00000"/>
                </a:solidFill>
                <a:latin typeface="Times New Roman" panose="02020603050405020304" pitchFamily="18" charset="0"/>
                <a:cs typeface="Times New Roman" panose="02020603050405020304" pitchFamily="18" charset="0"/>
              </a:rPr>
              <a:t>2</a:t>
            </a:r>
            <a:r>
              <a:rPr lang="zh-CN" altLang="en-US" sz="1600" b="1">
                <a:solidFill>
                  <a:srgbClr val="C00000"/>
                </a:solidFill>
                <a:latin typeface="Times New Roman" panose="02020603050405020304" pitchFamily="18" charset="0"/>
                <a:cs typeface="Times New Roman" panose="02020603050405020304" pitchFamily="18" charset="0"/>
              </a:rPr>
              <a:t>: I bet I was </a:t>
            </a:r>
            <a:r>
              <a:rPr lang="zh-CN" altLang="en-US" sz="1600" b="1">
                <a:solidFill>
                  <a:schemeClr val="tx1"/>
                </a:solidFill>
                <a:latin typeface="Times New Roman" panose="02020603050405020304" pitchFamily="18" charset="0"/>
                <a:cs typeface="Times New Roman" panose="02020603050405020304" pitchFamily="18" charset="0"/>
              </a:rPr>
              <a:t>touched</a:t>
            </a:r>
            <a:r>
              <a:rPr lang="zh-CN" altLang="en-US" sz="1600" b="1">
                <a:solidFill>
                  <a:srgbClr val="C00000"/>
                </a:solidFill>
                <a:latin typeface="Times New Roman" panose="02020603050405020304" pitchFamily="18" charset="0"/>
                <a:cs typeface="Times New Roman" panose="02020603050405020304" pitchFamily="18" charset="0"/>
              </a:rPr>
              <a:t>.</a:t>
            </a:r>
            <a:endParaRPr lang="zh-CN" altLang="en-US" sz="1600" b="1">
              <a:solidFill>
                <a:srgbClr val="C00000"/>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67945" y="4283075"/>
            <a:ext cx="3186430" cy="337185"/>
          </a:xfrm>
          <a:prstGeom prst="rect">
            <a:avLst/>
          </a:prstGeom>
          <a:noFill/>
        </p:spPr>
        <p:txBody>
          <a:bodyPr wrap="square" rtlCol="0">
            <a:spAutoFit/>
          </a:bodyPr>
          <a:p>
            <a:r>
              <a:rPr lang="en-US" altLang="zh-CN" sz="1600" b="1" dirty="0">
                <a:solidFill>
                  <a:srgbClr val="C00000"/>
                </a:solidFill>
                <a:latin typeface="Times New Roman" panose="02020603050405020304" pitchFamily="18" charset="0"/>
                <a:cs typeface="Times New Roman" panose="02020603050405020304" pitchFamily="18" charset="0"/>
              </a:rPr>
              <a:t>What might happen afterwards? </a:t>
            </a:r>
            <a:endParaRPr lang="en-US" altLang="zh-CN" sz="1600" b="1" dirty="0">
              <a:solidFill>
                <a:srgbClr val="C00000"/>
              </a:solidFill>
              <a:latin typeface="Times New Roman" panose="02020603050405020304" pitchFamily="18" charset="0"/>
              <a:cs typeface="Times New Roman" panose="02020603050405020304" pitchFamily="18" charset="0"/>
            </a:endParaRPr>
          </a:p>
        </p:txBody>
      </p:sp>
      <p:pic>
        <p:nvPicPr>
          <p:cNvPr id="12" name="图片 11"/>
          <p:cNvPicPr>
            <a:picLocks noChangeAspect="1"/>
          </p:cNvPicPr>
          <p:nvPr>
            <p:custDataLst>
              <p:tags r:id="rId4"/>
            </p:custDataLst>
          </p:nvPr>
        </p:nvPicPr>
        <p:blipFill>
          <a:blip r:embed="rId5"/>
          <a:stretch>
            <a:fillRect/>
          </a:stretch>
        </p:blipFill>
        <p:spPr>
          <a:xfrm>
            <a:off x="68580" y="1211580"/>
            <a:ext cx="3210560" cy="2719705"/>
          </a:xfrm>
          <a:prstGeom prst="rect">
            <a:avLst/>
          </a:prstGeom>
          <a:effectLst>
            <a:softEdge rad="203200"/>
          </a:effectLst>
        </p:spPr>
      </p:pic>
      <p:sp>
        <p:nvSpPr>
          <p:cNvPr id="7" name="文本框 6"/>
          <p:cNvSpPr txBox="1"/>
          <p:nvPr/>
        </p:nvSpPr>
        <p:spPr>
          <a:xfrm>
            <a:off x="3363595" y="1379220"/>
            <a:ext cx="5514975" cy="3046095"/>
          </a:xfrm>
          <a:prstGeom prst="rect">
            <a:avLst/>
          </a:prstGeom>
          <a:noFill/>
        </p:spPr>
        <p:txBody>
          <a:bodyPr wrap="square" rtlCol="0" anchor="t">
            <a:spAutoFit/>
          </a:bodyPr>
          <a:p>
            <a:r>
              <a:rPr lang="zh-CN" altLang="en-US" sz="1600" b="1" dirty="0">
                <a:solidFill>
                  <a:srgbClr val="C00000"/>
                </a:solidFill>
                <a:latin typeface="Times New Roman" panose="02020603050405020304" pitchFamily="18" charset="0"/>
                <a:cs typeface="Times New Roman" panose="02020603050405020304" pitchFamily="18" charset="0"/>
                <a:sym typeface="+mn-ea"/>
              </a:rPr>
              <a:t>★</a:t>
            </a:r>
            <a:r>
              <a:rPr lang="en-US" altLang="zh-CN" sz="1600" dirty="0">
                <a:solidFill>
                  <a:sysClr val="windowText" lastClr="000000"/>
                </a:solidFill>
                <a:latin typeface="Times New Roman" panose="02020603050405020304" pitchFamily="18" charset="0"/>
                <a:ea typeface="+mn-ea"/>
                <a:cs typeface="Times New Roman" panose="02020603050405020304" pitchFamily="18" charset="0"/>
                <a:sym typeface="+mn-ea"/>
              </a:rPr>
              <a:t> Never had I expected that </a:t>
            </a:r>
            <a:r>
              <a:rPr lang="en-US" altLang="zh-CN" sz="1600" dirty="0">
                <a:solidFill>
                  <a:srgbClr val="0000CC"/>
                </a:solidFill>
                <a:latin typeface="Times New Roman" panose="02020603050405020304" pitchFamily="18" charset="0"/>
                <a:ea typeface="+mn-ea"/>
                <a:cs typeface="Times New Roman" panose="02020603050405020304" pitchFamily="18" charset="0"/>
                <a:sym typeface="+mn-ea"/>
              </a:rPr>
              <a:t>my “degusting” performance would be greeted by such </a:t>
            </a:r>
            <a:r>
              <a:rPr lang="en-US" altLang="zh-CN" sz="1600" b="1" dirty="0">
                <a:solidFill>
                  <a:srgbClr val="C00000"/>
                </a:solidFill>
                <a:latin typeface="Times New Roman" panose="02020603050405020304" pitchFamily="18" charset="0"/>
                <a:ea typeface="+mn-ea"/>
                <a:cs typeface="Times New Roman" panose="02020603050405020304" pitchFamily="18" charset="0"/>
                <a:sym typeface="+mn-ea"/>
              </a:rPr>
              <a:t>tolerance</a:t>
            </a:r>
            <a:r>
              <a:rPr lang="en-US" altLang="zh-CN" sz="1600" dirty="0">
                <a:solidFill>
                  <a:sysClr val="windowText" lastClr="000000"/>
                </a:solidFill>
                <a:latin typeface="Times New Roman" panose="02020603050405020304" pitchFamily="18" charset="0"/>
                <a:ea typeface="+mn-ea"/>
                <a:cs typeface="Times New Roman" panose="02020603050405020304" pitchFamily="18" charset="0"/>
                <a:sym typeface="+mn-ea"/>
              </a:rPr>
              <a:t>! </a:t>
            </a:r>
            <a:endParaRPr lang="en-US" altLang="zh-CN" sz="1600" dirty="0">
              <a:solidFill>
                <a:sysClr val="windowText" lastClr="000000"/>
              </a:solidFill>
              <a:latin typeface="Times New Roman" panose="02020603050405020304" pitchFamily="18" charset="0"/>
              <a:ea typeface="+mn-ea"/>
              <a:cs typeface="Times New Roman" panose="02020603050405020304" pitchFamily="18" charset="0"/>
              <a:sym typeface="+mn-ea"/>
            </a:endParaRPr>
          </a:p>
          <a:p>
            <a:r>
              <a:rPr lang="zh-CN" altLang="en-US" sz="1600" b="1" dirty="0">
                <a:solidFill>
                  <a:srgbClr val="C00000"/>
                </a:solidFill>
                <a:latin typeface="Times New Roman" panose="02020603050405020304" pitchFamily="18" charset="0"/>
                <a:cs typeface="Times New Roman" panose="02020603050405020304" pitchFamily="18" charset="0"/>
                <a:sym typeface="+mn-ea"/>
              </a:rPr>
              <a:t>★</a:t>
            </a:r>
            <a:r>
              <a:rPr lang="en-US" altLang="zh-CN" sz="1600" dirty="0">
                <a:solidFill>
                  <a:sysClr val="windowText" lastClr="000000"/>
                </a:solidFill>
                <a:latin typeface="Times New Roman" panose="02020603050405020304" pitchFamily="18" charset="0"/>
                <a:ea typeface="+mn-ea"/>
                <a:cs typeface="Times New Roman" panose="02020603050405020304" pitchFamily="18" charset="0"/>
                <a:sym typeface="+mn-ea"/>
              </a:rPr>
              <a:t> </a:t>
            </a:r>
            <a:r>
              <a:rPr lang="en-US" altLang="zh-CN" sz="1600" dirty="0">
                <a:solidFill>
                  <a:srgbClr val="0000CC"/>
                </a:solidFill>
                <a:latin typeface="Times New Roman" panose="02020603050405020304" pitchFamily="18" charset="0"/>
                <a:ea typeface="+mn-ea"/>
                <a:cs typeface="Times New Roman" panose="02020603050405020304" pitchFamily="18" charset="0"/>
                <a:sym typeface="+mn-ea"/>
              </a:rPr>
              <a:t>There we stood</a:t>
            </a:r>
            <a:r>
              <a:rPr lang="en-US" altLang="zh-CN" sz="1600" dirty="0">
                <a:solidFill>
                  <a:sysClr val="windowText" lastClr="000000"/>
                </a:solidFill>
                <a:latin typeface="Times New Roman" panose="02020603050405020304" pitchFamily="18" charset="0"/>
                <a:ea typeface="+mn-ea"/>
                <a:cs typeface="Times New Roman" panose="02020603050405020304" pitchFamily="18" charset="0"/>
                <a:sym typeface="+mn-ea"/>
              </a:rPr>
              <a:t>, outside the classroom, the sunshine </a:t>
            </a:r>
            <a:r>
              <a:rPr lang="en-US" altLang="zh-CN" sz="1600" b="1" dirty="0">
                <a:solidFill>
                  <a:srgbClr val="C00000"/>
                </a:solidFill>
                <a:latin typeface="Times New Roman" panose="02020603050405020304" pitchFamily="18" charset="0"/>
                <a:ea typeface="+mn-ea"/>
                <a:cs typeface="Times New Roman" panose="02020603050405020304" pitchFamily="18" charset="0"/>
                <a:sym typeface="+mn-ea"/>
              </a:rPr>
              <a:t>brightened</a:t>
            </a:r>
            <a:r>
              <a:rPr lang="en-US" altLang="zh-CN" sz="1600" dirty="0">
                <a:solidFill>
                  <a:sysClr val="windowText" lastClr="000000"/>
                </a:solidFill>
                <a:latin typeface="Times New Roman" panose="02020603050405020304" pitchFamily="18" charset="0"/>
                <a:ea typeface="+mn-ea"/>
                <a:cs typeface="Times New Roman" panose="02020603050405020304" pitchFamily="18" charset="0"/>
                <a:sym typeface="+mn-ea"/>
              </a:rPr>
              <a:t> the yellow paper. </a:t>
            </a:r>
            <a:endParaRPr lang="en-US" altLang="zh-CN" sz="1600" dirty="0">
              <a:latin typeface="Times New Roman" panose="02020603050405020304" pitchFamily="18" charset="0"/>
              <a:cs typeface="Times New Roman" panose="02020603050405020304" pitchFamily="18" charset="0"/>
            </a:endParaRPr>
          </a:p>
          <a:p>
            <a:r>
              <a:rPr lang="zh-CN" altLang="en-US" sz="1600" b="1" dirty="0">
                <a:solidFill>
                  <a:srgbClr val="C00000"/>
                </a:solidFill>
                <a:latin typeface="Times New Roman" panose="02020603050405020304" pitchFamily="18" charset="0"/>
                <a:cs typeface="Times New Roman" panose="02020603050405020304" pitchFamily="18" charset="0"/>
                <a:sym typeface="+mn-ea"/>
              </a:rPr>
              <a:t>★</a:t>
            </a:r>
            <a:r>
              <a:rPr lang="zh-CN" altLang="en-US" sz="1600" dirty="0">
                <a:solidFill>
                  <a:srgbClr val="0000CC"/>
                </a:solidFill>
                <a:latin typeface="Times New Roman" panose="02020603050405020304" pitchFamily="18" charset="0"/>
                <a:ea typeface="+mn-ea"/>
                <a:cs typeface="Times New Roman" panose="02020603050405020304" pitchFamily="18" charset="0"/>
                <a:sym typeface="+mn-ea"/>
              </a:rPr>
              <a:t> </a:t>
            </a:r>
            <a:r>
              <a:rPr lang="en-US" altLang="zh-CN" sz="1600" dirty="0">
                <a:solidFill>
                  <a:srgbClr val="0000CC"/>
                </a:solidFill>
                <a:latin typeface="Times New Roman" panose="02020603050405020304" pitchFamily="18" charset="0"/>
                <a:ea typeface="+mn-ea"/>
                <a:cs typeface="Times New Roman" panose="02020603050405020304" pitchFamily="18" charset="0"/>
                <a:sym typeface="+mn-ea"/>
              </a:rPr>
              <a:t>Golden sunshine cast its glow on the yellow paper</a:t>
            </a:r>
            <a:r>
              <a:rPr lang="en-US" altLang="zh-CN" sz="1600" dirty="0">
                <a:solidFill>
                  <a:sysClr val="windowText" lastClr="000000"/>
                </a:solidFill>
                <a:latin typeface="Times New Roman" panose="02020603050405020304" pitchFamily="18" charset="0"/>
                <a:ea typeface="+mn-ea"/>
                <a:cs typeface="Times New Roman" panose="02020603050405020304" pitchFamily="18" charset="0"/>
                <a:sym typeface="+mn-ea"/>
              </a:rPr>
              <a:t>, witnessing my </a:t>
            </a:r>
            <a:r>
              <a:rPr lang="en-US" altLang="zh-CN" sz="1600" b="1" dirty="0">
                <a:solidFill>
                  <a:srgbClr val="C00000"/>
                </a:solidFill>
                <a:latin typeface="Times New Roman" panose="02020603050405020304" pitchFamily="18" charset="0"/>
                <a:ea typeface="+mn-ea"/>
                <a:cs typeface="Times New Roman" panose="02020603050405020304" pitchFamily="18" charset="0"/>
                <a:sym typeface="+mn-ea"/>
              </a:rPr>
              <a:t>devotion</a:t>
            </a:r>
            <a:r>
              <a:rPr lang="en-US" altLang="zh-CN" sz="1600" dirty="0">
                <a:solidFill>
                  <a:sysClr val="windowText" lastClr="000000"/>
                </a:solidFill>
                <a:latin typeface="Times New Roman" panose="02020603050405020304" pitchFamily="18" charset="0"/>
                <a:ea typeface="+mn-ea"/>
                <a:cs typeface="Times New Roman" panose="02020603050405020304" pitchFamily="18" charset="0"/>
                <a:sym typeface="+mn-ea"/>
              </a:rPr>
              <a:t>. My thoughts spilled out</a:t>
            </a:r>
            <a:r>
              <a:rPr lang="en-US" altLang="zh-CN" sz="1600" baseline="-25000" dirty="0">
                <a:solidFill>
                  <a:sysClr val="windowText" lastClr="000000"/>
                </a:solidFill>
                <a:latin typeface="Times New Roman" panose="02020603050405020304" pitchFamily="18" charset="0"/>
                <a:ea typeface="+mn-ea"/>
                <a:cs typeface="Times New Roman" panose="02020603050405020304" pitchFamily="18" charset="0"/>
                <a:sym typeface="+mn-ea"/>
              </a:rPr>
              <a:t>（洒出/溢出）</a:t>
            </a:r>
            <a:r>
              <a:rPr lang="en-US" altLang="zh-CN" sz="1600" dirty="0">
                <a:solidFill>
                  <a:sysClr val="windowText" lastClr="000000"/>
                </a:solidFill>
                <a:latin typeface="Times New Roman" panose="02020603050405020304" pitchFamily="18" charset="0"/>
                <a:ea typeface="+mn-ea"/>
                <a:cs typeface="Times New Roman" panose="02020603050405020304" pitchFamily="18" charset="0"/>
                <a:sym typeface="+mn-ea"/>
              </a:rPr>
              <a:t>and my pen began to dance.</a:t>
            </a:r>
            <a:endParaRPr lang="en-US" altLang="zh-CN" sz="1600" dirty="0">
              <a:solidFill>
                <a:sysClr val="windowText" lastClr="000000"/>
              </a:solidFill>
              <a:latin typeface="Times New Roman" panose="02020603050405020304" pitchFamily="18" charset="0"/>
              <a:ea typeface="+mn-ea"/>
              <a:cs typeface="Times New Roman" panose="02020603050405020304" pitchFamily="18" charset="0"/>
              <a:sym typeface="+mn-ea"/>
            </a:endParaRPr>
          </a:p>
          <a:p>
            <a:r>
              <a:rPr lang="zh-CN" altLang="en-US" sz="1600" b="1" dirty="0">
                <a:solidFill>
                  <a:srgbClr val="C00000"/>
                </a:solidFill>
                <a:latin typeface="Times New Roman" panose="02020603050405020304" pitchFamily="18" charset="0"/>
                <a:cs typeface="Times New Roman" panose="02020603050405020304" pitchFamily="18" charset="0"/>
                <a:sym typeface="+mn-ea"/>
              </a:rPr>
              <a:t>★ </a:t>
            </a:r>
            <a:r>
              <a:rPr lang="en-US" altLang="zh-CN" sz="1600" dirty="0">
                <a:solidFill>
                  <a:srgbClr val="0000CC"/>
                </a:solidFill>
                <a:latin typeface="Times New Roman" panose="02020603050405020304" pitchFamily="18" charset="0"/>
                <a:ea typeface="+mn-ea"/>
                <a:cs typeface="Times New Roman" panose="02020603050405020304" pitchFamily="18" charset="0"/>
                <a:sym typeface="+mn-ea"/>
              </a:rPr>
              <a:t>Never in my wildest dreamed had I known </a:t>
            </a:r>
            <a:r>
              <a:rPr lang="en-US" altLang="zh-CN" sz="1600" dirty="0">
                <a:solidFill>
                  <a:sysClr val="windowText" lastClr="000000"/>
                </a:solidFill>
                <a:latin typeface="Times New Roman" panose="02020603050405020304" pitchFamily="18" charset="0"/>
                <a:ea typeface="+mn-ea"/>
                <a:cs typeface="Times New Roman" panose="02020603050405020304" pitchFamily="18" charset="0"/>
                <a:sym typeface="+mn-ea"/>
              </a:rPr>
              <a:t>that </a:t>
            </a:r>
            <a:r>
              <a:rPr lang="en-US" altLang="zh-CN" sz="1600" b="1" dirty="0">
                <a:solidFill>
                  <a:srgbClr val="C00000"/>
                </a:solidFill>
                <a:latin typeface="Times New Roman" panose="02020603050405020304" pitchFamily="18" charset="0"/>
                <a:ea typeface="+mn-ea"/>
                <a:cs typeface="Times New Roman" panose="02020603050405020304" pitchFamily="18" charset="0"/>
                <a:sym typeface="+mn-ea"/>
              </a:rPr>
              <a:t>such a simple gesture could change my life</a:t>
            </a:r>
            <a:r>
              <a:rPr lang="en-US" altLang="zh-CN" sz="1600" dirty="0">
                <a:solidFill>
                  <a:sysClr val="windowText" lastClr="000000"/>
                </a:solidFill>
                <a:latin typeface="Times New Roman" panose="02020603050405020304" pitchFamily="18" charset="0"/>
                <a:ea typeface="+mn-ea"/>
                <a:cs typeface="Times New Roman" panose="02020603050405020304" pitchFamily="18" charset="0"/>
                <a:sym typeface="+mn-ea"/>
              </a:rPr>
              <a:t>. </a:t>
            </a:r>
            <a:endParaRPr lang="en-US" altLang="zh-CN" sz="1600" dirty="0">
              <a:latin typeface="Times New Roman" panose="02020603050405020304" pitchFamily="18" charset="0"/>
              <a:cs typeface="Times New Roman" panose="02020603050405020304" pitchFamily="18" charset="0"/>
            </a:endParaRPr>
          </a:p>
          <a:p>
            <a:r>
              <a:rPr lang="zh-CN" altLang="en-US" sz="1600" b="1" dirty="0">
                <a:solidFill>
                  <a:srgbClr val="C00000"/>
                </a:solidFill>
                <a:latin typeface="Times New Roman" panose="02020603050405020304" pitchFamily="18" charset="0"/>
                <a:cs typeface="Times New Roman" panose="02020603050405020304" pitchFamily="18" charset="0"/>
                <a:sym typeface="+mn-ea"/>
              </a:rPr>
              <a:t>★</a:t>
            </a:r>
            <a:r>
              <a:rPr lang="en-US" altLang="zh-CN" sz="1600" dirty="0">
                <a:solidFill>
                  <a:sysClr val="windowText" lastClr="000000"/>
                </a:solidFill>
                <a:latin typeface="Times New Roman" panose="02020603050405020304" pitchFamily="18" charset="0"/>
                <a:ea typeface="+mn-ea"/>
                <a:cs typeface="Times New Roman" panose="02020603050405020304" pitchFamily="18" charset="0"/>
                <a:sym typeface="+mn-ea"/>
              </a:rPr>
              <a:t> The sun shining with bliss, the light clouds crossing the blue sky, I grabbed my pen and gradually filled the lines </a:t>
            </a:r>
            <a:r>
              <a:rPr lang="en-US" altLang="zh-CN" sz="1600" b="1" dirty="0">
                <a:solidFill>
                  <a:srgbClr val="C00000"/>
                </a:solidFill>
                <a:latin typeface="Times New Roman" panose="02020603050405020304" pitchFamily="18" charset="0"/>
                <a:ea typeface="+mn-ea"/>
                <a:cs typeface="Times New Roman" panose="02020603050405020304" pitchFamily="18" charset="0"/>
                <a:sym typeface="+mn-ea"/>
              </a:rPr>
              <a:t>with my sincere words</a:t>
            </a:r>
            <a:r>
              <a:rPr lang="en-US" altLang="zh-CN" sz="1600" dirty="0">
                <a:solidFill>
                  <a:sysClr val="windowText" lastClr="000000"/>
                </a:solidFill>
                <a:latin typeface="Times New Roman" panose="02020603050405020304" pitchFamily="18" charset="0"/>
                <a:ea typeface="+mn-ea"/>
                <a:cs typeface="Times New Roman" panose="02020603050405020304" pitchFamily="18" charset="0"/>
                <a:sym typeface="+mn-ea"/>
              </a:rPr>
              <a:t>. </a:t>
            </a:r>
            <a:endParaRPr lang="zh-CN" altLang="en-US" sz="1600" dirty="0" smtClean="0">
              <a:latin typeface="Times New Roman" panose="02020603050405020304" pitchFamily="18" charset="0"/>
              <a:cs typeface="Times New Roman" panose="02020603050405020304" pitchFamily="18" charset="0"/>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par>
                                <p:cTn id="9" presetID="2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edge">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sp>
        <p:nvSpPr>
          <p:cNvPr id="5" name="TextBox 3"/>
          <p:cNvSpPr txBox="1"/>
          <p:nvPr/>
        </p:nvSpPr>
        <p:spPr>
          <a:xfrm>
            <a:off x="408305" y="144780"/>
            <a:ext cx="8526145" cy="398780"/>
          </a:xfrm>
          <a:prstGeom prst="rect">
            <a:avLst/>
          </a:prstGeom>
          <a:noFill/>
        </p:spPr>
        <p:txBody>
          <a:bodyPr wrap="square" rtlCol="0">
            <a:spAutoFit/>
          </a:bodyPr>
          <a:p>
            <a:r>
              <a:rPr sz="2000" b="1" dirty="0">
                <a:solidFill>
                  <a:srgbClr val="00B0F0"/>
                </a:solidFill>
                <a:latin typeface="微软雅黑" panose="020B0503020204020204" pitchFamily="34" charset="-122"/>
                <a:ea typeface="微软雅黑" panose="020B0503020204020204" pitchFamily="34" charset="-122"/>
                <a:sym typeface="+mn-ea"/>
              </a:rPr>
              <a:t> Appreciation  —— </a:t>
            </a:r>
            <a:r>
              <a:rPr lang="en-US" sz="2000" b="1" dirty="0">
                <a:solidFill>
                  <a:srgbClr val="00B0F0"/>
                </a:solidFill>
                <a:latin typeface="微软雅黑" panose="020B0503020204020204" pitchFamily="34" charset="-122"/>
                <a:ea typeface="微软雅黑" panose="020B0503020204020204" pitchFamily="34" charset="-122"/>
                <a:sym typeface="+mn-ea"/>
              </a:rPr>
              <a:t>Detailed descriptions from our writing</a:t>
            </a:r>
            <a:r>
              <a:rPr lang="zh-CN" altLang="en-US" sz="2000" b="1" baseline="-25000" dirty="0">
                <a:solidFill>
                  <a:srgbClr val="0070C0"/>
                </a:solidFill>
                <a:latin typeface="微软雅黑" panose="020B0503020204020204" pitchFamily="34" charset="-122"/>
                <a:ea typeface="微软雅黑" panose="020B0503020204020204" pitchFamily="34" charset="-122"/>
                <a:sym typeface="+mn-ea"/>
              </a:rPr>
              <a:t> </a:t>
            </a:r>
            <a:endParaRPr lang="zh-CN" altLang="en-US" sz="2000" b="1" baseline="-25000" dirty="0">
              <a:solidFill>
                <a:srgbClr val="0070C0"/>
              </a:solidFill>
              <a:latin typeface="微软雅黑" panose="020B0503020204020204" pitchFamily="34" charset="-122"/>
              <a:ea typeface="微软雅黑" panose="020B0503020204020204" pitchFamily="34" charset="-122"/>
              <a:sym typeface="+mn-ea"/>
            </a:endParaRPr>
          </a:p>
        </p:txBody>
      </p:sp>
      <p:sp>
        <p:nvSpPr>
          <p:cNvPr id="2" name="右箭头 1"/>
          <p:cNvSpPr/>
          <p:nvPr/>
        </p:nvSpPr>
        <p:spPr>
          <a:xfrm>
            <a:off x="68580" y="528320"/>
            <a:ext cx="6833870" cy="732155"/>
          </a:xfrm>
          <a:prstGeom prst="rightArrow">
            <a:avLst/>
          </a:prstGeom>
          <a:solidFill>
            <a:srgbClr val="95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600" b="1">
                <a:solidFill>
                  <a:srgbClr val="C00000"/>
                </a:solidFill>
                <a:latin typeface="Times New Roman" panose="02020603050405020304" pitchFamily="18" charset="0"/>
                <a:cs typeface="Times New Roman" panose="02020603050405020304" pitchFamily="18" charset="0"/>
              </a:rPr>
              <a:t> Paragraph </a:t>
            </a:r>
            <a:r>
              <a:rPr lang="en-US" altLang="zh-CN" sz="1600" b="1">
                <a:solidFill>
                  <a:srgbClr val="C00000"/>
                </a:solidFill>
                <a:latin typeface="Times New Roman" panose="02020603050405020304" pitchFamily="18" charset="0"/>
                <a:cs typeface="Times New Roman" panose="02020603050405020304" pitchFamily="18" charset="0"/>
              </a:rPr>
              <a:t>2</a:t>
            </a:r>
            <a:r>
              <a:rPr lang="zh-CN" altLang="en-US" sz="1600" b="1">
                <a:solidFill>
                  <a:srgbClr val="C00000"/>
                </a:solidFill>
                <a:latin typeface="Times New Roman" panose="02020603050405020304" pitchFamily="18" charset="0"/>
                <a:cs typeface="Times New Roman" panose="02020603050405020304" pitchFamily="18" charset="0"/>
              </a:rPr>
              <a:t>: I bet I was </a:t>
            </a:r>
            <a:r>
              <a:rPr lang="zh-CN" altLang="en-US" sz="1600" b="1">
                <a:solidFill>
                  <a:schemeClr val="tx1"/>
                </a:solidFill>
                <a:latin typeface="Times New Roman" panose="02020603050405020304" pitchFamily="18" charset="0"/>
                <a:cs typeface="Times New Roman" panose="02020603050405020304" pitchFamily="18" charset="0"/>
              </a:rPr>
              <a:t>touched</a:t>
            </a:r>
            <a:r>
              <a:rPr lang="zh-CN" altLang="en-US" sz="1600" b="1">
                <a:solidFill>
                  <a:srgbClr val="C00000"/>
                </a:solidFill>
                <a:latin typeface="Times New Roman" panose="02020603050405020304" pitchFamily="18" charset="0"/>
                <a:cs typeface="Times New Roman" panose="02020603050405020304" pitchFamily="18" charset="0"/>
              </a:rPr>
              <a:t>.</a:t>
            </a:r>
            <a:endParaRPr lang="zh-CN" altLang="en-US" sz="1600" b="1">
              <a:solidFill>
                <a:srgbClr val="C00000"/>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67945" y="4283075"/>
            <a:ext cx="3186430" cy="337185"/>
          </a:xfrm>
          <a:prstGeom prst="rect">
            <a:avLst/>
          </a:prstGeom>
          <a:noFill/>
        </p:spPr>
        <p:txBody>
          <a:bodyPr wrap="square" rtlCol="0">
            <a:spAutoFit/>
          </a:bodyPr>
          <a:p>
            <a:r>
              <a:rPr lang="en-US" altLang="zh-CN" sz="1600" b="1" dirty="0">
                <a:solidFill>
                  <a:srgbClr val="C00000"/>
                </a:solidFill>
                <a:latin typeface="Times New Roman" panose="02020603050405020304" pitchFamily="18" charset="0"/>
                <a:cs typeface="Times New Roman" panose="02020603050405020304" pitchFamily="18" charset="0"/>
              </a:rPr>
              <a:t>What might happen afterwards? </a:t>
            </a:r>
            <a:endParaRPr lang="en-US" altLang="zh-CN" sz="1600" b="1" dirty="0">
              <a:solidFill>
                <a:srgbClr val="C00000"/>
              </a:solidFill>
              <a:latin typeface="Times New Roman" panose="02020603050405020304" pitchFamily="18" charset="0"/>
              <a:cs typeface="Times New Roman" panose="02020603050405020304" pitchFamily="18" charset="0"/>
            </a:endParaRPr>
          </a:p>
        </p:txBody>
      </p:sp>
      <p:pic>
        <p:nvPicPr>
          <p:cNvPr id="12" name="图片 11"/>
          <p:cNvPicPr>
            <a:picLocks noChangeAspect="1"/>
          </p:cNvPicPr>
          <p:nvPr>
            <p:custDataLst>
              <p:tags r:id="rId4"/>
            </p:custDataLst>
          </p:nvPr>
        </p:nvPicPr>
        <p:blipFill>
          <a:blip r:embed="rId5"/>
          <a:stretch>
            <a:fillRect/>
          </a:stretch>
        </p:blipFill>
        <p:spPr>
          <a:xfrm>
            <a:off x="68580" y="1211580"/>
            <a:ext cx="3210560" cy="2719705"/>
          </a:xfrm>
          <a:prstGeom prst="rect">
            <a:avLst/>
          </a:prstGeom>
          <a:effectLst>
            <a:softEdge rad="203200"/>
          </a:effectLst>
        </p:spPr>
      </p:pic>
      <p:sp>
        <p:nvSpPr>
          <p:cNvPr id="4" name="文本框 3"/>
          <p:cNvSpPr txBox="1"/>
          <p:nvPr/>
        </p:nvSpPr>
        <p:spPr>
          <a:xfrm>
            <a:off x="3202305" y="1211580"/>
            <a:ext cx="5534025" cy="3784600"/>
          </a:xfrm>
          <a:prstGeom prst="rect">
            <a:avLst/>
          </a:prstGeom>
          <a:noFill/>
        </p:spPr>
        <p:txBody>
          <a:bodyPr wrap="square" rtlCol="0" anchor="t">
            <a:spAutoFit/>
          </a:bodyPr>
          <a:p>
            <a:r>
              <a:rPr lang="zh-CN" altLang="en-US" sz="1600" b="1" dirty="0">
                <a:solidFill>
                  <a:srgbClr val="C00000"/>
                </a:solidFill>
                <a:latin typeface="Times New Roman" panose="02020603050405020304" pitchFamily="18" charset="0"/>
                <a:cs typeface="Times New Roman" panose="02020603050405020304" pitchFamily="18" charset="0"/>
                <a:sym typeface="+mn-ea"/>
              </a:rPr>
              <a:t>★</a:t>
            </a:r>
            <a:r>
              <a:rPr lang="en-US" altLang="zh-CN" sz="1600" dirty="0">
                <a:solidFill>
                  <a:sysClr val="windowText" lastClr="000000"/>
                </a:solidFill>
                <a:latin typeface="Times New Roman" panose="02020603050405020304" pitchFamily="18" charset="0"/>
                <a:ea typeface="+mn-ea"/>
                <a:cs typeface="Times New Roman" panose="02020603050405020304" pitchFamily="18" charset="0"/>
                <a:sym typeface="+mn-ea"/>
              </a:rPr>
              <a:t> When I </a:t>
            </a:r>
            <a:r>
              <a:rPr lang="en-US" altLang="zh-CN" sz="1600" dirty="0">
                <a:solidFill>
                  <a:srgbClr val="0000CC"/>
                </a:solidFill>
                <a:latin typeface="Times New Roman" panose="02020603050405020304" pitchFamily="18" charset="0"/>
                <a:ea typeface="+mn-ea"/>
                <a:cs typeface="Times New Roman" panose="02020603050405020304" pitchFamily="18" charset="0"/>
                <a:sym typeface="+mn-ea"/>
              </a:rPr>
              <a:t>ultimately</a:t>
            </a:r>
            <a:r>
              <a:rPr lang="en-US" altLang="zh-CN" sz="1600" dirty="0">
                <a:solidFill>
                  <a:sysClr val="windowText" lastClr="000000"/>
                </a:solidFill>
                <a:latin typeface="Times New Roman" panose="02020603050405020304" pitchFamily="18" charset="0"/>
                <a:ea typeface="+mn-ea"/>
                <a:cs typeface="Times New Roman" panose="02020603050405020304" pitchFamily="18" charset="0"/>
                <a:sym typeface="+mn-ea"/>
              </a:rPr>
              <a:t> wrote the whole lines down, I sent her a </a:t>
            </a:r>
            <a:r>
              <a:rPr lang="en-US" altLang="zh-CN" sz="1600" b="1" dirty="0">
                <a:solidFill>
                  <a:srgbClr val="C00000"/>
                </a:solidFill>
                <a:latin typeface="Times New Roman" panose="02020603050405020304" pitchFamily="18" charset="0"/>
                <a:ea typeface="+mn-ea"/>
                <a:cs typeface="Times New Roman" panose="02020603050405020304" pitchFamily="18" charset="0"/>
                <a:sym typeface="+mn-ea"/>
              </a:rPr>
              <a:t>wide smile genuinely</a:t>
            </a:r>
            <a:r>
              <a:rPr lang="en-US" altLang="zh-CN" sz="1600" dirty="0">
                <a:solidFill>
                  <a:sysClr val="windowText" lastClr="000000"/>
                </a:solidFill>
                <a:latin typeface="Times New Roman" panose="02020603050405020304" pitchFamily="18" charset="0"/>
                <a:ea typeface="+mn-ea"/>
                <a:cs typeface="Times New Roman" panose="02020603050405020304" pitchFamily="18" charset="0"/>
                <a:sym typeface="+mn-ea"/>
              </a:rPr>
              <a:t>. Thank you, Miss Perry. Thank you, my best friend. </a:t>
            </a:r>
            <a:endParaRPr lang="en-US" altLang="zh-CN" sz="1600" dirty="0">
              <a:latin typeface="Times New Roman" panose="02020603050405020304" pitchFamily="18" charset="0"/>
              <a:cs typeface="Times New Roman" panose="02020603050405020304" pitchFamily="18" charset="0"/>
            </a:endParaRPr>
          </a:p>
          <a:p>
            <a:r>
              <a:rPr lang="zh-CN" altLang="en-US" sz="1600" b="1" dirty="0">
                <a:solidFill>
                  <a:srgbClr val="C00000"/>
                </a:solidFill>
                <a:latin typeface="Times New Roman" panose="02020603050405020304" pitchFamily="18" charset="0"/>
                <a:cs typeface="Times New Roman" panose="02020603050405020304" pitchFamily="18" charset="0"/>
                <a:sym typeface="+mn-ea"/>
              </a:rPr>
              <a:t>★</a:t>
            </a:r>
            <a:r>
              <a:rPr lang="en-US" altLang="zh-CN" sz="1600" dirty="0">
                <a:solidFill>
                  <a:sysClr val="windowText" lastClr="000000"/>
                </a:solidFill>
                <a:latin typeface="Times New Roman" panose="02020603050405020304" pitchFamily="18" charset="0"/>
                <a:ea typeface="+mn-ea"/>
                <a:cs typeface="Times New Roman" panose="02020603050405020304" pitchFamily="18" charset="0"/>
                <a:sym typeface="+mn-ea"/>
              </a:rPr>
              <a:t> Sunshine </a:t>
            </a:r>
            <a:r>
              <a:rPr lang="en-US" altLang="zh-CN" sz="1600" dirty="0">
                <a:solidFill>
                  <a:srgbClr val="0000CC"/>
                </a:solidFill>
                <a:latin typeface="Times New Roman" panose="02020603050405020304" pitchFamily="18" charset="0"/>
                <a:ea typeface="+mn-ea"/>
                <a:cs typeface="Times New Roman" panose="02020603050405020304" pitchFamily="18" charset="0"/>
                <a:sym typeface="+mn-ea"/>
              </a:rPr>
              <a:t>filtered through the windows</a:t>
            </a:r>
            <a:r>
              <a:rPr lang="en-US" altLang="zh-CN" sz="1600" dirty="0">
                <a:solidFill>
                  <a:sysClr val="windowText" lastClr="000000"/>
                </a:solidFill>
                <a:latin typeface="Times New Roman" panose="02020603050405020304" pitchFamily="18" charset="0"/>
                <a:ea typeface="+mn-ea"/>
                <a:cs typeface="Times New Roman" panose="02020603050405020304" pitchFamily="18" charset="0"/>
                <a:sym typeface="+mn-ea"/>
              </a:rPr>
              <a:t>, sending me </a:t>
            </a:r>
            <a:r>
              <a:rPr lang="en-US" altLang="zh-CN" sz="1600" b="1" dirty="0">
                <a:solidFill>
                  <a:srgbClr val="C00000"/>
                </a:solidFill>
                <a:latin typeface="Times New Roman" panose="02020603050405020304" pitchFamily="18" charset="0"/>
                <a:ea typeface="+mn-ea"/>
                <a:cs typeface="Times New Roman" panose="02020603050405020304" pitchFamily="18" charset="0"/>
                <a:sym typeface="+mn-ea"/>
              </a:rPr>
              <a:t>warmth and happiness</a:t>
            </a:r>
            <a:r>
              <a:rPr lang="en-US" altLang="zh-CN" sz="1600" dirty="0">
                <a:solidFill>
                  <a:sysClr val="windowText" lastClr="000000"/>
                </a:solidFill>
                <a:latin typeface="Times New Roman" panose="02020603050405020304" pitchFamily="18" charset="0"/>
                <a:ea typeface="+mn-ea"/>
                <a:cs typeface="Times New Roman" panose="02020603050405020304" pitchFamily="18" charset="0"/>
                <a:sym typeface="+mn-ea"/>
              </a:rPr>
              <a:t>.  </a:t>
            </a:r>
            <a:endParaRPr lang="en-US" altLang="zh-CN" sz="1600" dirty="0">
              <a:latin typeface="Times New Roman" panose="02020603050405020304" pitchFamily="18" charset="0"/>
              <a:cs typeface="Times New Roman" panose="02020603050405020304" pitchFamily="18" charset="0"/>
            </a:endParaRPr>
          </a:p>
          <a:p>
            <a:r>
              <a:rPr lang="zh-CN" altLang="en-US" sz="1600" b="1" dirty="0">
                <a:solidFill>
                  <a:srgbClr val="C00000"/>
                </a:solidFill>
                <a:latin typeface="Times New Roman" panose="02020603050405020304" pitchFamily="18" charset="0"/>
                <a:cs typeface="Times New Roman" panose="02020603050405020304" pitchFamily="18" charset="0"/>
                <a:sym typeface="+mn-ea"/>
              </a:rPr>
              <a:t>★</a:t>
            </a:r>
            <a:r>
              <a:rPr lang="en-US" altLang="zh-CN" sz="1600" dirty="0">
                <a:solidFill>
                  <a:sysClr val="windowText" lastClr="000000"/>
                </a:solidFill>
                <a:latin typeface="Times New Roman" panose="02020603050405020304" pitchFamily="18" charset="0"/>
                <a:ea typeface="+mn-ea"/>
                <a:cs typeface="Times New Roman" panose="02020603050405020304" pitchFamily="18" charset="0"/>
                <a:sym typeface="+mn-ea"/>
              </a:rPr>
              <a:t> I quickly finished the work and submitted it the next day. Miss Perry seemed quite delighted to </a:t>
            </a:r>
            <a:r>
              <a:rPr lang="en-US" altLang="zh-CN" sz="1600" b="1" dirty="0">
                <a:solidFill>
                  <a:srgbClr val="C00000"/>
                </a:solidFill>
                <a:latin typeface="Times New Roman" panose="02020603050405020304" pitchFamily="18" charset="0"/>
                <a:ea typeface="+mn-ea"/>
                <a:cs typeface="Times New Roman" panose="02020603050405020304" pitchFamily="18" charset="0"/>
                <a:sym typeface="+mn-ea"/>
              </a:rPr>
              <a:t>witness my growth</a:t>
            </a:r>
            <a:r>
              <a:rPr lang="en-US" altLang="zh-CN" sz="1600" dirty="0">
                <a:solidFill>
                  <a:sysClr val="windowText" lastClr="000000"/>
                </a:solidFill>
                <a:latin typeface="Times New Roman" panose="02020603050405020304" pitchFamily="18" charset="0"/>
                <a:ea typeface="+mn-ea"/>
                <a:cs typeface="Times New Roman" panose="02020603050405020304" pitchFamily="18" charset="0"/>
                <a:sym typeface="+mn-ea"/>
              </a:rPr>
              <a:t> and I knew</a:t>
            </a:r>
            <a:r>
              <a:rPr lang="en-US" altLang="zh-CN" sz="1600" dirty="0">
                <a:solidFill>
                  <a:srgbClr val="0000CC"/>
                </a:solidFill>
                <a:latin typeface="Times New Roman" panose="02020603050405020304" pitchFamily="18" charset="0"/>
                <a:ea typeface="+mn-ea"/>
                <a:cs typeface="Times New Roman" panose="02020603050405020304" pitchFamily="18" charset="0"/>
                <a:sym typeface="+mn-ea"/>
              </a:rPr>
              <a:t> it was her </a:t>
            </a:r>
            <a:r>
              <a:rPr lang="en-US" altLang="zh-CN" sz="1600" b="1" dirty="0">
                <a:solidFill>
                  <a:srgbClr val="C00000"/>
                </a:solidFill>
                <a:latin typeface="Times New Roman" panose="02020603050405020304" pitchFamily="18" charset="0"/>
                <a:ea typeface="+mn-ea"/>
                <a:cs typeface="Times New Roman" panose="02020603050405020304" pitchFamily="18" charset="0"/>
                <a:sym typeface="+mn-ea"/>
              </a:rPr>
              <a:t>generous help</a:t>
            </a:r>
            <a:r>
              <a:rPr lang="en-US" altLang="zh-CN" sz="1600" dirty="0">
                <a:solidFill>
                  <a:srgbClr val="0000CC"/>
                </a:solidFill>
                <a:latin typeface="Times New Roman" panose="02020603050405020304" pitchFamily="18" charset="0"/>
                <a:ea typeface="+mn-ea"/>
                <a:cs typeface="Times New Roman" panose="02020603050405020304" pitchFamily="18" charset="0"/>
                <a:sym typeface="+mn-ea"/>
              </a:rPr>
              <a:t> and encouragement that really counted. </a:t>
            </a:r>
            <a:endParaRPr lang="en-US" altLang="zh-CN" sz="1600" dirty="0">
              <a:solidFill>
                <a:srgbClr val="0000CC"/>
              </a:solidFill>
              <a:latin typeface="Times New Roman" panose="02020603050405020304" pitchFamily="18" charset="0"/>
              <a:cs typeface="Times New Roman" panose="02020603050405020304" pitchFamily="18" charset="0"/>
            </a:endParaRPr>
          </a:p>
          <a:p>
            <a:r>
              <a:rPr lang="zh-CN" altLang="en-US" sz="1600" b="1" dirty="0">
                <a:solidFill>
                  <a:srgbClr val="C00000"/>
                </a:solidFill>
                <a:latin typeface="Times New Roman" panose="02020603050405020304" pitchFamily="18" charset="0"/>
                <a:cs typeface="Times New Roman" panose="02020603050405020304" pitchFamily="18" charset="0"/>
                <a:sym typeface="+mn-ea"/>
              </a:rPr>
              <a:t>★</a:t>
            </a:r>
            <a:r>
              <a:rPr lang="en-US" altLang="zh-CN" sz="1600" dirty="0">
                <a:solidFill>
                  <a:sysClr val="windowText" lastClr="000000"/>
                </a:solidFill>
                <a:latin typeface="Times New Roman" panose="02020603050405020304" pitchFamily="18" charset="0"/>
                <a:ea typeface="+mn-ea"/>
                <a:cs typeface="Times New Roman" panose="02020603050405020304" pitchFamily="18" charset="0"/>
                <a:sym typeface="+mn-ea"/>
              </a:rPr>
              <a:t> My tears </a:t>
            </a:r>
            <a:r>
              <a:rPr lang="en-US" altLang="zh-CN" sz="1600" dirty="0">
                <a:solidFill>
                  <a:srgbClr val="0000CC"/>
                </a:solidFill>
                <a:latin typeface="Times New Roman" panose="02020603050405020304" pitchFamily="18" charset="0"/>
                <a:ea typeface="+mn-ea"/>
                <a:cs typeface="Times New Roman" panose="02020603050405020304" pitchFamily="18" charset="0"/>
                <a:sym typeface="+mn-ea"/>
              </a:rPr>
              <a:t>rolling down like a broken string of beads</a:t>
            </a:r>
            <a:r>
              <a:rPr lang="en-US" altLang="zh-CN" sz="1600" dirty="0">
                <a:solidFill>
                  <a:sysClr val="windowText" lastClr="000000"/>
                </a:solidFill>
                <a:latin typeface="Times New Roman" panose="02020603050405020304" pitchFamily="18" charset="0"/>
                <a:ea typeface="+mn-ea"/>
                <a:cs typeface="Times New Roman" panose="02020603050405020304" pitchFamily="18" charset="0"/>
                <a:sym typeface="+mn-ea"/>
              </a:rPr>
              <a:t>, I held Miss Perry in my embrace, who </a:t>
            </a:r>
            <a:r>
              <a:rPr lang="en-US" altLang="zh-CN" sz="1600" b="1" dirty="0">
                <a:solidFill>
                  <a:srgbClr val="C00000"/>
                </a:solidFill>
                <a:latin typeface="Times New Roman" panose="02020603050405020304" pitchFamily="18" charset="0"/>
                <a:ea typeface="+mn-ea"/>
                <a:cs typeface="Times New Roman" panose="02020603050405020304" pitchFamily="18" charset="0"/>
                <a:sym typeface="+mn-ea"/>
              </a:rPr>
              <a:t>totally changed my attitude towards life</a:t>
            </a:r>
            <a:r>
              <a:rPr lang="en-US" altLang="zh-CN" sz="1600" dirty="0">
                <a:solidFill>
                  <a:sysClr val="windowText" lastClr="000000"/>
                </a:solidFill>
                <a:latin typeface="Times New Roman" panose="02020603050405020304" pitchFamily="18" charset="0"/>
                <a:ea typeface="+mn-ea"/>
                <a:cs typeface="Times New Roman" panose="02020603050405020304" pitchFamily="18" charset="0"/>
                <a:sym typeface="+mn-ea"/>
              </a:rPr>
              <a:t>. </a:t>
            </a:r>
            <a:endParaRPr lang="en-US" altLang="zh-CN" sz="1600" dirty="0">
              <a:latin typeface="Times New Roman" panose="02020603050405020304" pitchFamily="18" charset="0"/>
              <a:cs typeface="Times New Roman" panose="02020603050405020304" pitchFamily="18" charset="0"/>
            </a:endParaRPr>
          </a:p>
          <a:p>
            <a:r>
              <a:rPr lang="zh-CN" altLang="en-US" sz="1600" b="1" dirty="0">
                <a:solidFill>
                  <a:srgbClr val="C00000"/>
                </a:solidFill>
                <a:latin typeface="Times New Roman" panose="02020603050405020304" pitchFamily="18" charset="0"/>
                <a:cs typeface="Times New Roman" panose="02020603050405020304" pitchFamily="18" charset="0"/>
                <a:sym typeface="+mn-ea"/>
              </a:rPr>
              <a:t>★</a:t>
            </a:r>
            <a:r>
              <a:rPr lang="en-US" altLang="zh-CN" sz="1600" dirty="0">
                <a:solidFill>
                  <a:sysClr val="windowText" lastClr="000000"/>
                </a:solidFill>
                <a:latin typeface="Times New Roman" panose="02020603050405020304" pitchFamily="18" charset="0"/>
                <a:ea typeface="+mn-ea"/>
                <a:cs typeface="Times New Roman" panose="02020603050405020304" pitchFamily="18" charset="0"/>
                <a:sym typeface="+mn-ea"/>
              </a:rPr>
              <a:t> All the </a:t>
            </a:r>
            <a:r>
              <a:rPr lang="en-US" altLang="zh-CN" sz="1600" b="1" dirty="0">
                <a:solidFill>
                  <a:srgbClr val="C00000"/>
                </a:solidFill>
                <a:latin typeface="Times New Roman" panose="02020603050405020304" pitchFamily="18" charset="0"/>
                <a:ea typeface="+mn-ea"/>
                <a:cs typeface="Times New Roman" panose="02020603050405020304" pitchFamily="18" charset="0"/>
                <a:sym typeface="+mn-ea"/>
              </a:rPr>
              <a:t>disappointment were melting away</a:t>
            </a:r>
            <a:r>
              <a:rPr lang="en-US" altLang="zh-CN" sz="1600" dirty="0">
                <a:solidFill>
                  <a:sysClr val="windowText" lastClr="000000"/>
                </a:solidFill>
                <a:latin typeface="Times New Roman" panose="02020603050405020304" pitchFamily="18" charset="0"/>
                <a:ea typeface="+mn-ea"/>
                <a:cs typeface="Times New Roman" panose="02020603050405020304" pitchFamily="18" charset="0"/>
                <a:sym typeface="+mn-ea"/>
              </a:rPr>
              <a:t>. What was deeply rooted in my mind was a total relief, </a:t>
            </a:r>
            <a:r>
              <a:rPr lang="en-US" altLang="zh-CN" sz="1600" dirty="0">
                <a:solidFill>
                  <a:srgbClr val="0000CC"/>
                </a:solidFill>
                <a:latin typeface="Times New Roman" panose="02020603050405020304" pitchFamily="18" charset="0"/>
                <a:ea typeface="+mn-ea"/>
                <a:cs typeface="Times New Roman" panose="02020603050405020304" pitchFamily="18" charset="0"/>
                <a:sym typeface="+mn-ea"/>
              </a:rPr>
              <a:t>overwhelming </a:t>
            </a:r>
            <a:r>
              <a:rPr lang="en-US" altLang="zh-CN" sz="1600" b="1" dirty="0">
                <a:solidFill>
                  <a:srgbClr val="C00000"/>
                </a:solidFill>
                <a:latin typeface="Times New Roman" panose="02020603050405020304" pitchFamily="18" charset="0"/>
                <a:ea typeface="+mn-ea"/>
                <a:cs typeface="Times New Roman" panose="02020603050405020304" pitchFamily="18" charset="0"/>
                <a:sym typeface="+mn-ea"/>
              </a:rPr>
              <a:t>exhilaration </a:t>
            </a:r>
            <a:r>
              <a:rPr lang="en-US" altLang="zh-CN" sz="1600" dirty="0">
                <a:solidFill>
                  <a:sysClr val="windowText" lastClr="000000"/>
                </a:solidFill>
                <a:latin typeface="Times New Roman" panose="02020603050405020304" pitchFamily="18" charset="0"/>
                <a:ea typeface="+mn-ea"/>
                <a:cs typeface="Times New Roman" panose="02020603050405020304" pitchFamily="18" charset="0"/>
                <a:sym typeface="+mn-ea"/>
              </a:rPr>
              <a:t>and most of all, </a:t>
            </a:r>
            <a:r>
              <a:rPr lang="en-US" altLang="zh-CN" sz="1600" b="1" dirty="0">
                <a:solidFill>
                  <a:srgbClr val="C00000"/>
                </a:solidFill>
                <a:latin typeface="Times New Roman" panose="02020603050405020304" pitchFamily="18" charset="0"/>
                <a:ea typeface="+mn-ea"/>
                <a:cs typeface="Times New Roman" panose="02020603050405020304" pitchFamily="18" charset="0"/>
                <a:sym typeface="+mn-ea"/>
              </a:rPr>
              <a:t>gratitude for Miss Perry’s considerate words</a:t>
            </a:r>
            <a:r>
              <a:rPr lang="en-US" altLang="zh-CN" sz="1600" dirty="0">
                <a:solidFill>
                  <a:sysClr val="windowText" lastClr="000000"/>
                </a:solidFill>
                <a:latin typeface="Times New Roman" panose="02020603050405020304" pitchFamily="18" charset="0"/>
                <a:ea typeface="+mn-ea"/>
                <a:cs typeface="Times New Roman" panose="02020603050405020304" pitchFamily="18" charset="0"/>
                <a:sym typeface="+mn-ea"/>
              </a:rPr>
              <a:t>.</a:t>
            </a:r>
            <a:endParaRPr lang="zh-CN" altLang="en-US" sz="1600" dirty="0" smtClean="0">
              <a:latin typeface="Times New Roman" panose="02020603050405020304" pitchFamily="18" charset="0"/>
              <a:cs typeface="Times New Roman" panose="02020603050405020304" pitchFamily="18" charset="0"/>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par>
                                <p:cTn id="9" presetID="2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edge">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5" name="TextBox 3"/>
          <p:cNvSpPr txBox="1"/>
          <p:nvPr/>
        </p:nvSpPr>
        <p:spPr>
          <a:xfrm>
            <a:off x="408305" y="144780"/>
            <a:ext cx="8526145" cy="398780"/>
          </a:xfrm>
          <a:prstGeom prst="rect">
            <a:avLst/>
          </a:prstGeom>
          <a:noFill/>
        </p:spPr>
        <p:txBody>
          <a:bodyPr wrap="square" rtlCol="0">
            <a:spAutoFit/>
          </a:bodyPr>
          <a:p>
            <a:r>
              <a:rPr sz="2000" b="1" dirty="0">
                <a:solidFill>
                  <a:srgbClr val="00B0F0"/>
                </a:solidFill>
                <a:latin typeface="微软雅黑" panose="020B0503020204020204" pitchFamily="34" charset="-122"/>
                <a:ea typeface="微软雅黑" panose="020B0503020204020204" pitchFamily="34" charset="-122"/>
                <a:sym typeface="+mn-ea"/>
              </a:rPr>
              <a:t> </a:t>
            </a:r>
            <a:r>
              <a:rPr lang="en-US" sz="2000" b="1" dirty="0">
                <a:solidFill>
                  <a:srgbClr val="00B0F0"/>
                </a:solidFill>
                <a:latin typeface="微软雅黑" panose="020B0503020204020204" pitchFamily="34" charset="-122"/>
                <a:ea typeface="微软雅黑" panose="020B0503020204020204" pitchFamily="34" charset="-122"/>
                <a:sym typeface="+mn-ea"/>
              </a:rPr>
              <a:t>C</a:t>
            </a:r>
            <a:r>
              <a:rPr sz="2000" b="1" dirty="0">
                <a:solidFill>
                  <a:srgbClr val="00B0F0"/>
                </a:solidFill>
                <a:latin typeface="微软雅黑" panose="020B0503020204020204" pitchFamily="34" charset="-122"/>
                <a:ea typeface="微软雅黑" panose="020B0503020204020204" pitchFamily="34" charset="-122"/>
                <a:sym typeface="+mn-ea"/>
              </a:rPr>
              <a:t>oherence determines </a:t>
            </a:r>
            <a:r>
              <a:rPr lang="en-US" sz="2000" b="1" dirty="0">
                <a:solidFill>
                  <a:srgbClr val="00B0F0"/>
                </a:solidFill>
                <a:latin typeface="微软雅黑" panose="020B0503020204020204" pitchFamily="34" charset="-122"/>
                <a:ea typeface="微软雅黑" panose="020B0503020204020204" pitchFamily="34" charset="-122"/>
                <a:sym typeface="+mn-ea"/>
              </a:rPr>
              <a:t>synergy</a:t>
            </a:r>
            <a:r>
              <a:rPr lang="en-US" altLang="zh-CN" sz="2000" b="1" dirty="0">
                <a:solidFill>
                  <a:srgbClr val="00B0F0"/>
                </a:solidFill>
                <a:latin typeface="微软雅黑" panose="020B0503020204020204" pitchFamily="34" charset="-122"/>
                <a:ea typeface="微软雅黑" panose="020B0503020204020204" pitchFamily="34" charset="-122"/>
                <a:sym typeface="+mn-ea"/>
              </a:rPr>
              <a:t> </a:t>
            </a:r>
            <a:r>
              <a:rPr lang="zh-CN" altLang="en-US" sz="2000" b="1" baseline="-25000" dirty="0">
                <a:solidFill>
                  <a:srgbClr val="0070C0"/>
                </a:solidFill>
                <a:latin typeface="微软雅黑" panose="020B0503020204020204" pitchFamily="34" charset="-122"/>
                <a:ea typeface="微软雅黑" panose="020B0503020204020204" pitchFamily="34" charset="-122"/>
                <a:sym typeface="+mn-ea"/>
              </a:rPr>
              <a:t>语义连贯决定协同</a:t>
            </a:r>
            <a:endParaRPr lang="zh-CN" altLang="en-US" sz="2000" b="1" baseline="-25000" dirty="0">
              <a:solidFill>
                <a:srgbClr val="0070C0"/>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a:blip r:embed="rId3"/>
          <a:srcRect b="7096"/>
          <a:stretch>
            <a:fillRect/>
          </a:stretch>
        </p:blipFill>
        <p:spPr>
          <a:xfrm>
            <a:off x="-97155" y="2618105"/>
            <a:ext cx="2632075" cy="2785745"/>
          </a:xfrm>
          <a:prstGeom prst="rect">
            <a:avLst/>
          </a:prstGeom>
          <a:effectLst>
            <a:softEdge rad="482600"/>
          </a:effectLst>
        </p:spPr>
      </p:pic>
      <p:sp>
        <p:nvSpPr>
          <p:cNvPr id="9" name="文本框 8"/>
          <p:cNvSpPr txBox="1"/>
          <p:nvPr/>
        </p:nvSpPr>
        <p:spPr>
          <a:xfrm>
            <a:off x="2256155" y="3237865"/>
            <a:ext cx="6678295" cy="1545590"/>
          </a:xfrm>
          <a:prstGeom prst="rect">
            <a:avLst/>
          </a:prstGeom>
          <a:solidFill>
            <a:schemeClr val="bg1"/>
          </a:solidFill>
          <a:ln>
            <a:solidFill>
              <a:srgbClr val="C00000"/>
            </a:solidFill>
          </a:ln>
        </p:spPr>
        <p:txBody>
          <a:bodyPr wrap="square" rtlCol="0" anchor="t">
            <a:spAutoFit/>
          </a:bodyPr>
          <a:p>
            <a:r>
              <a:rPr lang="en-US" altLang="zh-CN" dirty="0" smtClean="0">
                <a:latin typeface="Times New Roman" panose="02020603050405020304" pitchFamily="18" charset="0"/>
                <a:cs typeface="Times New Roman" panose="02020603050405020304" pitchFamily="18" charset="0"/>
              </a:rPr>
              <a:t>   </a:t>
            </a:r>
            <a:r>
              <a:rPr lang="en-US" altLang="zh-CN" i="1" dirty="0" smtClean="0">
                <a:solidFill>
                  <a:srgbClr val="0070C0"/>
                </a:solidFill>
                <a:latin typeface="Times New Roman" panose="02020603050405020304" pitchFamily="18" charset="0"/>
                <a:cs typeface="Times New Roman" panose="02020603050405020304" pitchFamily="18" charset="0"/>
              </a:rPr>
              <a:t>I bet I was</a:t>
            </a:r>
            <a:r>
              <a:rPr lang="en-US" altLang="zh-CN" b="1" i="1" dirty="0" smtClean="0">
                <a:solidFill>
                  <a:srgbClr val="7030A0"/>
                </a:solidFill>
                <a:latin typeface="Times New Roman" panose="02020603050405020304" pitchFamily="18" charset="0"/>
                <a:cs typeface="Times New Roman" panose="02020603050405020304" pitchFamily="18" charset="0"/>
              </a:rPr>
              <a:t> touched</a:t>
            </a:r>
            <a:r>
              <a:rPr lang="en-US" altLang="zh-CN" i="1" dirty="0" smtClean="0">
                <a:solidFill>
                  <a:srgbClr val="0070C0"/>
                </a:solidFill>
                <a:latin typeface="Times New Roman" panose="02020603050405020304" pitchFamily="18" charset="0"/>
                <a:cs typeface="Times New Roman" panose="02020603050405020304" pitchFamily="18" charset="0"/>
              </a:rPr>
              <a:t>. </a:t>
            </a:r>
            <a:r>
              <a:rPr lang="en-US" altLang="zh-CN" b="1" dirty="0" smtClean="0">
                <a:solidFill>
                  <a:srgbClr val="7030A0"/>
                </a:solidFill>
                <a:latin typeface="Times New Roman" panose="02020603050405020304" pitchFamily="18" charset="0"/>
                <a:cs typeface="Times New Roman" panose="02020603050405020304" pitchFamily="18" charset="0"/>
              </a:rPr>
              <a:t>Automatically</a:t>
            </a:r>
            <a:r>
              <a:rPr lang="en-US" altLang="zh-CN" i="1" dirty="0" smtClean="0">
                <a:solidFill>
                  <a:srgbClr val="0070C0"/>
                </a:solidFill>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 </a:t>
            </a:r>
            <a:r>
              <a:rPr lang="zh-CN" altLang="en-US" dirty="0" smtClean="0">
                <a:latin typeface="Times New Roman" panose="02020603050405020304" pitchFamily="18" charset="0"/>
                <a:cs typeface="Times New Roman" panose="02020603050405020304" pitchFamily="18" charset="0"/>
              </a:rPr>
              <a:t>I </a:t>
            </a:r>
            <a:r>
              <a:rPr lang="zh-CN" altLang="en-US" b="1" dirty="0" smtClean="0">
                <a:solidFill>
                  <a:srgbClr val="C00000"/>
                </a:solidFill>
                <a:latin typeface="Times New Roman" panose="02020603050405020304" pitchFamily="18" charset="0"/>
                <a:cs typeface="Times New Roman" panose="02020603050405020304" pitchFamily="18" charset="0"/>
              </a:rPr>
              <a:t>raised my head</a:t>
            </a:r>
            <a:r>
              <a:rPr lang="zh-CN" altLang="en-US" dirty="0" smtClean="0">
                <a:latin typeface="Times New Roman" panose="02020603050405020304" pitchFamily="18" charset="0"/>
                <a:cs typeface="Times New Roman" panose="02020603050405020304" pitchFamily="18" charset="0"/>
              </a:rPr>
              <a:t> and caught sight of her walking back to her desk. Wondering what to make of her, I received another glance. A sense of something different attacked. I looked out of the window. The trees, the rain, everything was in sight. </a:t>
            </a:r>
            <a:r>
              <a:rPr lang="zh-CN" altLang="en-US" b="1" dirty="0" smtClean="0">
                <a:solidFill>
                  <a:srgbClr val="7030A0"/>
                </a:solidFill>
                <a:latin typeface="Times New Roman" panose="02020603050405020304" pitchFamily="18" charset="0"/>
                <a:cs typeface="Times New Roman" panose="02020603050405020304" pitchFamily="18" charset="0"/>
              </a:rPr>
              <a:t>Inspired</a:t>
            </a:r>
            <a:r>
              <a:rPr lang="zh-CN" altLang="en-US" dirty="0" smtClean="0">
                <a:latin typeface="Times New Roman" panose="02020603050405020304" pitchFamily="18" charset="0"/>
                <a:cs typeface="Times New Roman" panose="02020603050405020304" pitchFamily="18" charset="0"/>
              </a:rPr>
              <a:t>, I rose from the seat. “I want to study the weather outside.” “You really like that? But promise to write down what you learn on that blank paper. </a:t>
            </a:r>
            <a:r>
              <a:rPr lang="zh-CN" altLang="en-US" sz="1350" dirty="0" smtClean="0">
                <a:latin typeface="Times New Roman" panose="02020603050405020304" pitchFamily="18" charset="0"/>
                <a:cs typeface="Times New Roman" panose="02020603050405020304" pitchFamily="18" charset="0"/>
              </a:rPr>
              <a:t>Deal</a:t>
            </a:r>
            <a:r>
              <a:rPr lang="zh-CN" altLang="en-US" dirty="0" smtClean="0">
                <a:latin typeface="Times New Roman" panose="02020603050405020304" pitchFamily="18" charset="0"/>
                <a:cs typeface="Times New Roman" panose="02020603050405020304" pitchFamily="18" charset="0"/>
              </a:rPr>
              <a:t>?” “Deal!” All that afternoon I studied clouds, winds and the rain.</a:t>
            </a:r>
            <a:r>
              <a:rPr lang="zh-CN" altLang="en-US" b="1" dirty="0" smtClean="0">
                <a:solidFill>
                  <a:srgbClr val="7030A0"/>
                </a:solidFill>
                <a:latin typeface="Times New Roman" panose="02020603050405020304" pitchFamily="18" charset="0"/>
                <a:cs typeface="Times New Roman" panose="02020603050405020304" pitchFamily="18" charset="0"/>
              </a:rPr>
              <a:t> Amazingly</a:t>
            </a:r>
            <a:r>
              <a:rPr lang="zh-CN" altLang="en-US" dirty="0" smtClean="0">
                <a:latin typeface="Times New Roman" panose="02020603050405020304" pitchFamily="18" charset="0"/>
                <a:cs typeface="Times New Roman" panose="02020603050405020304" pitchFamily="18" charset="0"/>
              </a:rPr>
              <a:t>, a rainbow hung above like an upside-down smile. For the first time in years, I was</a:t>
            </a:r>
            <a:r>
              <a:rPr lang="zh-CN" altLang="en-US" b="1" dirty="0" smtClean="0">
                <a:solidFill>
                  <a:srgbClr val="7030A0"/>
                </a:solidFill>
                <a:latin typeface="Times New Roman" panose="02020603050405020304" pitchFamily="18" charset="0"/>
                <a:cs typeface="Times New Roman" panose="02020603050405020304" pitchFamily="18" charset="0"/>
              </a:rPr>
              <a:t> really</a:t>
            </a:r>
            <a:r>
              <a:rPr lang="zh-CN" altLang="en-US" dirty="0" smtClean="0">
                <a:latin typeface="Times New Roman" panose="02020603050405020304" pitchFamily="18" charset="0"/>
                <a:cs typeface="Times New Roman" panose="02020603050405020304" pitchFamily="18" charset="0"/>
              </a:rPr>
              <a:t> </a:t>
            </a:r>
            <a:r>
              <a:rPr lang="zh-CN" altLang="en-US" b="1" dirty="0" smtClean="0">
                <a:solidFill>
                  <a:schemeClr val="accent6">
                    <a:lumMod val="50000"/>
                  </a:schemeClr>
                </a:solidFill>
                <a:latin typeface="Times New Roman" panose="02020603050405020304" pitchFamily="18" charset="0"/>
                <a:cs typeface="Times New Roman" panose="02020603050405020304" pitchFamily="18" charset="0"/>
              </a:rPr>
              <a:t>concentrating on m</a:t>
            </a:r>
            <a:r>
              <a:rPr lang="zh-CN" altLang="en-US" dirty="0" smtClean="0">
                <a:latin typeface="Times New Roman" panose="02020603050405020304" pitchFamily="18" charset="0"/>
                <a:cs typeface="Times New Roman" panose="02020603050405020304" pitchFamily="18" charset="0"/>
              </a:rPr>
              <a:t>y school work.</a:t>
            </a:r>
            <a:endParaRPr lang="zh-CN" altLang="en-US" dirty="0" smtClean="0">
              <a:latin typeface="Times New Roman" panose="02020603050405020304" pitchFamily="18" charset="0"/>
              <a:cs typeface="Times New Roman" panose="02020603050405020304" pitchFamily="18" charset="0"/>
            </a:endParaRPr>
          </a:p>
        </p:txBody>
      </p:sp>
      <p:sp>
        <p:nvSpPr>
          <p:cNvPr id="4" name="文本框 3"/>
          <p:cNvSpPr txBox="1"/>
          <p:nvPr/>
        </p:nvSpPr>
        <p:spPr>
          <a:xfrm>
            <a:off x="180975" y="576580"/>
            <a:ext cx="8782050" cy="2512695"/>
          </a:xfrm>
          <a:prstGeom prst="rect">
            <a:avLst/>
          </a:prstGeom>
          <a:noFill/>
          <a:ln>
            <a:solidFill>
              <a:srgbClr val="00B0F0"/>
            </a:solidFill>
          </a:ln>
        </p:spPr>
        <p:txBody>
          <a:bodyPr wrap="square" rtlCol="0" anchor="t">
            <a:spAutoFit/>
          </a:bodyPr>
          <a:p>
            <a:pPr fontAlgn="auto">
              <a:lnSpc>
                <a:spcPts val="11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The paper on my desk was yellow, with straight blue lines stretching across it. The lines repeated themselves all the way down the page. I counted them. Twenty-six straight lines ran across the </a:t>
            </a:r>
            <a:r>
              <a:rPr lang="zh-CN" altLang="en-US" sz="1400" u="sng" dirty="0" smtClean="0">
                <a:latin typeface="Times New Roman" panose="02020603050405020304" pitchFamily="18" charset="0"/>
                <a:cs typeface="Times New Roman" panose="02020603050405020304" pitchFamily="18" charset="0"/>
              </a:rPr>
              <a:t>paper</a:t>
            </a:r>
            <a:r>
              <a:rPr lang="zh-CN" altLang="en-US" sz="1400" dirty="0" smtClean="0">
                <a:latin typeface="Times New Roman" panose="02020603050405020304" pitchFamily="18" charset="0"/>
                <a:cs typeface="Times New Roman" panose="02020603050405020304" pitchFamily="18" charset="0"/>
              </a:rPr>
              <a:t>. The yellow color reminded me of </a:t>
            </a:r>
            <a:r>
              <a:rPr lang="zh-CN" altLang="en-US" sz="1400" u="sng" dirty="0" smtClean="0">
                <a:latin typeface="Times New Roman" panose="02020603050405020304" pitchFamily="18" charset="0"/>
                <a:cs typeface="Times New Roman" panose="02020603050405020304" pitchFamily="18" charset="0"/>
              </a:rPr>
              <a:t>sunshine</a:t>
            </a:r>
            <a:r>
              <a:rPr lang="zh-CN" altLang="en-US" sz="1400" dirty="0" smtClean="0">
                <a:latin typeface="Times New Roman" panose="02020603050405020304" pitchFamily="18" charset="0"/>
                <a:cs typeface="Times New Roman" panose="02020603050405020304" pitchFamily="18" charset="0"/>
              </a:rPr>
              <a:t>. In summer the sun is bright yellow like that, and the sky is blue like those lines. I loved blue — blue is for getting lost in... </a:t>
            </a:r>
            <a:endParaRPr lang="zh-CN" altLang="en-US" sz="1400" dirty="0" smtClean="0">
              <a:latin typeface="Times New Roman" panose="02020603050405020304" pitchFamily="18" charset="0"/>
              <a:cs typeface="Times New Roman" panose="02020603050405020304" pitchFamily="18" charset="0"/>
            </a:endParaRPr>
          </a:p>
          <a:p>
            <a:pPr fontAlgn="auto">
              <a:lnSpc>
                <a:spcPts val="11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“You haven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written a </a:t>
            </a:r>
            <a:r>
              <a:rPr lang="zh-CN" altLang="en-US" sz="1400" u="sng" dirty="0" smtClean="0">
                <a:latin typeface="Times New Roman" panose="02020603050405020304" pitchFamily="18" charset="0"/>
                <a:cs typeface="Times New Roman" panose="02020603050405020304" pitchFamily="18" charset="0"/>
              </a:rPr>
              <a:t>word</a:t>
            </a:r>
            <a:r>
              <a:rPr lang="zh-CN" altLang="en-US" sz="1400" dirty="0" smtClean="0">
                <a:latin typeface="Times New Roman" panose="02020603050405020304" pitchFamily="18" charset="0"/>
                <a:cs typeface="Times New Roman" panose="02020603050405020304" pitchFamily="18" charset="0"/>
              </a:rPr>
              <a:t> yet, have you?” Miss Perry had found me out. I </a:t>
            </a:r>
            <a:r>
              <a:rPr lang="zh-CN" altLang="en-US" sz="1400" b="1" dirty="0" smtClean="0">
                <a:solidFill>
                  <a:srgbClr val="C00000"/>
                </a:solidFill>
                <a:latin typeface="Times New Roman" panose="02020603050405020304" pitchFamily="18" charset="0"/>
                <a:cs typeface="Times New Roman" panose="02020603050405020304" pitchFamily="18" charset="0"/>
              </a:rPr>
              <a:t>hung my </a:t>
            </a:r>
            <a:r>
              <a:rPr lang="zh-CN" altLang="en-US" sz="1400" b="1" u="sng" dirty="0" smtClean="0">
                <a:solidFill>
                  <a:srgbClr val="C00000"/>
                </a:solidFill>
                <a:latin typeface="Times New Roman" panose="02020603050405020304" pitchFamily="18" charset="0"/>
                <a:cs typeface="Times New Roman" panose="02020603050405020304" pitchFamily="18" charset="0"/>
              </a:rPr>
              <a:t>head</a:t>
            </a:r>
            <a:r>
              <a:rPr lang="zh-CN" altLang="en-US" sz="1400" dirty="0" smtClean="0">
                <a:latin typeface="Times New Roman" panose="02020603050405020304" pitchFamily="18" charset="0"/>
                <a:cs typeface="Times New Roman" panose="02020603050405020304" pitchFamily="18" charset="0"/>
              </a:rPr>
              <a:t>, as in past years, and gave her the lines I</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d given previous teachers. </a:t>
            </a:r>
            <a:endParaRPr lang="zh-CN" altLang="en-US" sz="1400" dirty="0" smtClean="0">
              <a:latin typeface="Times New Roman" panose="02020603050405020304" pitchFamily="18" charset="0"/>
              <a:cs typeface="Times New Roman" panose="02020603050405020304" pitchFamily="18" charset="0"/>
            </a:endParaRPr>
          </a:p>
          <a:p>
            <a:pPr fontAlgn="auto">
              <a:lnSpc>
                <a:spcPts val="11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“I don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feel like it.” </a:t>
            </a:r>
            <a:endParaRPr lang="zh-CN" altLang="en-US" sz="1400" dirty="0" smtClean="0">
              <a:latin typeface="Times New Roman" panose="02020603050405020304" pitchFamily="18" charset="0"/>
              <a:cs typeface="Times New Roman" panose="02020603050405020304" pitchFamily="18" charset="0"/>
            </a:endParaRPr>
          </a:p>
          <a:p>
            <a:pPr fontAlgn="auto">
              <a:lnSpc>
                <a:spcPts val="11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The truth was that I wanted to </a:t>
            </a:r>
            <a:r>
              <a:rPr lang="zh-CN" altLang="en-US" sz="1400" u="sng" dirty="0" smtClean="0">
                <a:latin typeface="Times New Roman" panose="02020603050405020304" pitchFamily="18" charset="0"/>
                <a:cs typeface="Times New Roman" panose="02020603050405020304" pitchFamily="18" charset="0"/>
              </a:rPr>
              <a:t>write</a:t>
            </a:r>
            <a:r>
              <a:rPr lang="zh-CN" altLang="en-US" sz="1400" dirty="0" smtClean="0">
                <a:latin typeface="Times New Roman" panose="02020603050405020304" pitchFamily="18" charset="0"/>
                <a:cs typeface="Times New Roman" panose="02020603050405020304" pitchFamily="18" charset="0"/>
              </a:rPr>
              <a:t> about something different. “Write about Your Best Friend,” demanded the assignment on the board. I didn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have a best friend. I had a few friends, but I didn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want to claim any of them as my “best” because I was afraid they might pick someone else. What if I picked a “best” friend and then someone </a:t>
            </a:r>
            <a:r>
              <a:rPr lang="zh-CN" altLang="en-US" sz="1400" u="sng" dirty="0" smtClean="0">
                <a:latin typeface="Times New Roman" panose="02020603050405020304" pitchFamily="18" charset="0"/>
                <a:cs typeface="Times New Roman" panose="02020603050405020304" pitchFamily="18" charset="0"/>
              </a:rPr>
              <a:t>different</a:t>
            </a:r>
            <a:r>
              <a:rPr lang="zh-CN" altLang="en-US" sz="1400" dirty="0" smtClean="0">
                <a:latin typeface="Times New Roman" panose="02020603050405020304" pitchFamily="18" charset="0"/>
                <a:cs typeface="Times New Roman" panose="02020603050405020304" pitchFamily="18" charset="0"/>
              </a:rPr>
              <a:t>, who thought I was their best friend, heard my paragraph read aloud and then never spoke to me again? It was</a:t>
            </a:r>
            <a:r>
              <a:rPr lang="zh-CN" altLang="en-US" sz="1400" b="1" dirty="0" smtClean="0">
                <a:solidFill>
                  <a:srgbClr val="7030A0"/>
                </a:solidFill>
                <a:latin typeface="Times New Roman" panose="02020603050405020304" pitchFamily="18" charset="0"/>
                <a:cs typeface="Times New Roman" panose="02020603050405020304" pitchFamily="18" charset="0"/>
              </a:rPr>
              <a:t> a stupid topic</a:t>
            </a:r>
            <a:r>
              <a:rPr lang="zh-CN" altLang="en-US" sz="1400" dirty="0" smtClean="0">
                <a:latin typeface="Times New Roman" panose="02020603050405020304" pitchFamily="18" charset="0"/>
                <a:cs typeface="Times New Roman" panose="02020603050405020304" pitchFamily="18" charset="0"/>
              </a:rPr>
              <a:t>. I was</a:t>
            </a:r>
            <a:r>
              <a:rPr lang="zh-CN" altLang="en-US" sz="1400" b="1" dirty="0" smtClean="0">
                <a:solidFill>
                  <a:srgbClr val="7030A0"/>
                </a:solidFill>
                <a:latin typeface="Times New Roman" panose="02020603050405020304" pitchFamily="18" charset="0"/>
                <a:cs typeface="Times New Roman" panose="02020603050405020304" pitchFamily="18" charset="0"/>
              </a:rPr>
              <a:t> </a:t>
            </a:r>
            <a:r>
              <a:rPr lang="zh-CN" altLang="en-US" sz="1400" b="1" u="sng" dirty="0" smtClean="0">
                <a:solidFill>
                  <a:srgbClr val="7030A0"/>
                </a:solidFill>
                <a:latin typeface="Times New Roman" panose="02020603050405020304" pitchFamily="18" charset="0"/>
                <a:cs typeface="Times New Roman" panose="02020603050405020304" pitchFamily="18" charset="0"/>
              </a:rPr>
              <a:t>disappointed</a:t>
            </a:r>
            <a:r>
              <a:rPr lang="zh-CN" altLang="en-US" sz="1400" dirty="0" smtClean="0">
                <a:latin typeface="Times New Roman" panose="02020603050405020304" pitchFamily="18" charset="0"/>
                <a:cs typeface="Times New Roman" panose="02020603050405020304" pitchFamily="18" charset="0"/>
              </a:rPr>
              <a:t> in Miss Perry for choosing it.</a:t>
            </a:r>
            <a:endParaRPr lang="zh-CN" altLang="en-US" sz="1400" dirty="0" smtClean="0">
              <a:latin typeface="Times New Roman" panose="02020603050405020304" pitchFamily="18" charset="0"/>
              <a:cs typeface="Times New Roman" panose="02020603050405020304" pitchFamily="18" charset="0"/>
            </a:endParaRPr>
          </a:p>
          <a:p>
            <a:pPr fontAlgn="auto">
              <a:lnSpc>
                <a:spcPts val="11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I knew </a:t>
            </a:r>
            <a:r>
              <a:rPr lang="zh-CN" altLang="en-US" sz="1400" u="sng" dirty="0" smtClean="0">
                <a:latin typeface="Times New Roman" panose="02020603050405020304" pitchFamily="18" charset="0"/>
                <a:cs typeface="Times New Roman" panose="02020603050405020304" pitchFamily="18" charset="0"/>
              </a:rPr>
              <a:t>Miss Perry</a:t>
            </a:r>
            <a:r>
              <a:rPr lang="zh-CN" altLang="en-US" sz="1400" dirty="0" smtClean="0">
                <a:latin typeface="Times New Roman" panose="02020603050405020304" pitchFamily="18" charset="0"/>
                <a:cs typeface="Times New Roman" panose="02020603050405020304" pitchFamily="18" charset="0"/>
              </a:rPr>
              <a:t> must have heard about me from my other teachers. I had already prepared myself for another year of listening to teachers </a:t>
            </a:r>
            <a:r>
              <a:rPr lang="zh-CN" altLang="en-US" sz="1400" u="sng" dirty="0" smtClean="0">
                <a:latin typeface="Times New Roman" panose="02020603050405020304" pitchFamily="18" charset="0"/>
                <a:cs typeface="Times New Roman" panose="02020603050405020304" pitchFamily="18" charset="0"/>
              </a:rPr>
              <a:t>scold</a:t>
            </a:r>
            <a:r>
              <a:rPr lang="zh-CN" altLang="en-US" sz="1400" dirty="0" smtClean="0">
                <a:latin typeface="Times New Roman" panose="02020603050405020304" pitchFamily="18" charset="0"/>
                <a:cs typeface="Times New Roman" panose="02020603050405020304" pitchFamily="18" charset="0"/>
              </a:rPr>
              <a:t> me. I was only nine years old, but</a:t>
            </a:r>
            <a:r>
              <a:rPr lang="zh-CN" altLang="en-US" sz="1400" b="1" dirty="0" smtClean="0">
                <a:solidFill>
                  <a:schemeClr val="accent6">
                    <a:lumMod val="50000"/>
                  </a:schemeClr>
                </a:solidFill>
                <a:latin typeface="Times New Roman" panose="02020603050405020304" pitchFamily="18" charset="0"/>
                <a:cs typeface="Times New Roman" panose="02020603050405020304" pitchFamily="18" charset="0"/>
              </a:rPr>
              <a:t> my ears had been dull to the voices</a:t>
            </a:r>
            <a:r>
              <a:rPr lang="zh-CN" altLang="en-US" sz="1400" dirty="0" smtClean="0">
                <a:latin typeface="Times New Roman" panose="02020603050405020304" pitchFamily="18" charset="0"/>
                <a:cs typeface="Times New Roman" panose="02020603050405020304" pitchFamily="18" charset="0"/>
              </a:rPr>
              <a:t> of my elders. My teachers, my parents, and the school </a:t>
            </a:r>
            <a:r>
              <a:rPr lang="zh-CN" altLang="en-US" sz="1400" u="sng" dirty="0" smtClean="0">
                <a:latin typeface="Times New Roman" panose="02020603050405020304" pitchFamily="18" charset="0"/>
                <a:cs typeface="Times New Roman" panose="02020603050405020304" pitchFamily="18" charset="0"/>
              </a:rPr>
              <a:t>principal</a:t>
            </a:r>
            <a:r>
              <a:rPr lang="zh-CN" altLang="en-US" sz="1400" dirty="0" smtClean="0">
                <a:latin typeface="Times New Roman" panose="02020603050405020304" pitchFamily="18" charset="0"/>
                <a:cs typeface="Times New Roman" panose="02020603050405020304" pitchFamily="18" charset="0"/>
              </a:rPr>
              <a:t> had all given me the “What are we supposed to do with you?” speech. That was probably what Miss Perry was about to say, too. </a:t>
            </a:r>
            <a:endParaRPr lang="zh-CN" altLang="en-US" sz="1400" i="1" dirty="0" smtClean="0">
              <a:solidFill>
                <a:srgbClr val="0070C0"/>
              </a:solidFill>
              <a:latin typeface="Times New Roman" panose="02020603050405020304" pitchFamily="18" charset="0"/>
              <a:cs typeface="Times New Roman" panose="02020603050405020304" pitchFamily="18" charset="0"/>
            </a:endParaRPr>
          </a:p>
        </p:txBody>
      </p:sp>
      <p:cxnSp>
        <p:nvCxnSpPr>
          <p:cNvPr id="7" name="直接箭头连接符 6"/>
          <p:cNvCxnSpPr/>
          <p:nvPr/>
        </p:nvCxnSpPr>
        <p:spPr>
          <a:xfrm>
            <a:off x="6343015" y="2696210"/>
            <a:ext cx="716280" cy="1917065"/>
          </a:xfrm>
          <a:prstGeom prst="straightConnector1">
            <a:avLst/>
          </a:prstGeom>
          <a:ln w="19050">
            <a:solidFill>
              <a:schemeClr val="accent6">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H="1">
            <a:off x="5551805" y="1372235"/>
            <a:ext cx="751205" cy="1955165"/>
          </a:xfrm>
          <a:prstGeom prst="straightConnector1">
            <a:avLst/>
          </a:prstGeom>
          <a:noFill/>
          <a:ln w="19050" cap="flat" cmpd="sng" algn="ctr">
            <a:solidFill>
              <a:srgbClr val="C00000"/>
            </a:solidFill>
            <a:prstDash val="solid"/>
            <a:headEnd type="arrow"/>
            <a:tailEnd type="arrow"/>
          </a:ln>
          <a:effectLst/>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a:off x="4288790" y="3503930"/>
            <a:ext cx="1627505" cy="86487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H="1">
            <a:off x="2837815" y="3498215"/>
            <a:ext cx="523240" cy="489585"/>
          </a:xfrm>
          <a:prstGeom prst="straightConnector1">
            <a:avLst/>
          </a:prstGeom>
          <a:noFill/>
          <a:ln w="19050" cap="flat" cmpd="sng" algn="ctr">
            <a:solidFill>
              <a:srgbClr val="7030A0"/>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2430145" y="2430145"/>
            <a:ext cx="930910" cy="817880"/>
          </a:xfrm>
          <a:prstGeom prst="straightConnector1">
            <a:avLst/>
          </a:prstGeom>
          <a:noFill/>
          <a:ln w="19050" cap="flat" cmpd="sng" algn="ctr">
            <a:solidFill>
              <a:srgbClr val="7030A0"/>
            </a:solidFill>
            <a:prstDash val="solid"/>
            <a:tailEnd type="arrow"/>
          </a:ln>
          <a:effectLst/>
        </p:spPr>
        <p:style>
          <a:lnRef idx="1">
            <a:schemeClr val="accent1"/>
          </a:lnRef>
          <a:fillRef idx="0">
            <a:schemeClr val="accent1"/>
          </a:fillRef>
          <a:effectRef idx="0">
            <a:schemeClr val="accent1"/>
          </a:effectRef>
          <a:fontRef idx="minor">
            <a:schemeClr val="tx1"/>
          </a:fontRef>
        </p:style>
      </p:cxn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5" name="TextBox 3"/>
          <p:cNvSpPr txBox="1"/>
          <p:nvPr/>
        </p:nvSpPr>
        <p:spPr>
          <a:xfrm>
            <a:off x="408305" y="144780"/>
            <a:ext cx="8526145" cy="398780"/>
          </a:xfrm>
          <a:prstGeom prst="rect">
            <a:avLst/>
          </a:prstGeom>
          <a:noFill/>
        </p:spPr>
        <p:txBody>
          <a:bodyPr wrap="square" rtlCol="0">
            <a:spAutoFit/>
          </a:bodyPr>
          <a:p>
            <a:r>
              <a:rPr sz="2000" b="1" dirty="0">
                <a:solidFill>
                  <a:srgbClr val="00B0F0"/>
                </a:solidFill>
                <a:latin typeface="微软雅黑" panose="020B0503020204020204" pitchFamily="34" charset="-122"/>
                <a:ea typeface="微软雅黑" panose="020B0503020204020204" pitchFamily="34" charset="-122"/>
                <a:sym typeface="+mn-ea"/>
              </a:rPr>
              <a:t> Reflect on our writings</a:t>
            </a:r>
            <a:r>
              <a:rPr lang="en-US" altLang="zh-CN" sz="2000" b="1" dirty="0">
                <a:solidFill>
                  <a:srgbClr val="00B0F0"/>
                </a:solidFill>
                <a:latin typeface="微软雅黑" panose="020B0503020204020204" pitchFamily="34" charset="-122"/>
                <a:ea typeface="微软雅黑" panose="020B0503020204020204" pitchFamily="34" charset="-122"/>
                <a:sym typeface="+mn-ea"/>
              </a:rPr>
              <a:t> </a:t>
            </a:r>
            <a:r>
              <a:rPr lang="zh-CN" altLang="en-US" sz="2000" b="1" baseline="-25000" dirty="0">
                <a:solidFill>
                  <a:srgbClr val="0070C0"/>
                </a:solidFill>
                <a:latin typeface="微软雅黑" panose="020B0503020204020204" pitchFamily="34" charset="-122"/>
                <a:ea typeface="微软雅黑" panose="020B0503020204020204" pitchFamily="34" charset="-122"/>
                <a:sym typeface="+mn-ea"/>
              </a:rPr>
              <a:t>语义连贯决定协同  </a:t>
            </a:r>
            <a:endParaRPr lang="zh-CN" altLang="en-US" sz="2000" b="1" baseline="-25000" dirty="0">
              <a:solidFill>
                <a:srgbClr val="0070C0"/>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152400" y="565785"/>
            <a:ext cx="8782050" cy="2512695"/>
          </a:xfrm>
          <a:prstGeom prst="rect">
            <a:avLst/>
          </a:prstGeom>
          <a:noFill/>
          <a:ln>
            <a:solidFill>
              <a:srgbClr val="00B0F0"/>
            </a:solidFill>
          </a:ln>
        </p:spPr>
        <p:txBody>
          <a:bodyPr wrap="square" rtlCol="0" anchor="t">
            <a:spAutoFit/>
          </a:bodyPr>
          <a:p>
            <a:pPr fontAlgn="auto">
              <a:lnSpc>
                <a:spcPts val="1180"/>
              </a:lnSpc>
            </a:pPr>
            <a:r>
              <a:rPr lang="en-US" altLang="zh-CN" sz="1400" dirty="0" smtClean="0">
                <a:solidFill>
                  <a:schemeClr val="tx1"/>
                </a:solidFill>
                <a:latin typeface="Times New Roman" panose="02020603050405020304" pitchFamily="18" charset="0"/>
                <a:cs typeface="Times New Roman" panose="02020603050405020304" pitchFamily="18" charset="0"/>
              </a:rPr>
              <a:t>   </a:t>
            </a:r>
            <a:r>
              <a:rPr lang="zh-CN" altLang="en-US" sz="1400" dirty="0" smtClean="0">
                <a:solidFill>
                  <a:schemeClr val="tx1"/>
                </a:solidFill>
                <a:latin typeface="Times New Roman" panose="02020603050405020304" pitchFamily="18" charset="0"/>
                <a:cs typeface="Times New Roman" panose="02020603050405020304" pitchFamily="18" charset="0"/>
              </a:rPr>
              <a:t>The paper on my desk was yellow, with straight blue lines stretching across it. The lines repeated themselves all the way down the page. I counted them. Twenty-six straight lines ran across the </a:t>
            </a:r>
            <a:r>
              <a:rPr lang="zh-CN" altLang="en-US" sz="1400" u="sng" dirty="0" smtClean="0">
                <a:solidFill>
                  <a:schemeClr val="tx1"/>
                </a:solidFill>
                <a:latin typeface="Times New Roman" panose="02020603050405020304" pitchFamily="18" charset="0"/>
                <a:cs typeface="Times New Roman" panose="02020603050405020304" pitchFamily="18" charset="0"/>
              </a:rPr>
              <a:t>paper</a:t>
            </a:r>
            <a:r>
              <a:rPr lang="zh-CN" altLang="en-US" sz="1400" dirty="0" smtClean="0">
                <a:solidFill>
                  <a:schemeClr val="tx1"/>
                </a:solidFill>
                <a:latin typeface="Times New Roman" panose="02020603050405020304" pitchFamily="18" charset="0"/>
                <a:cs typeface="Times New Roman" panose="02020603050405020304" pitchFamily="18" charset="0"/>
              </a:rPr>
              <a:t>. The yellow color reminded me of </a:t>
            </a:r>
            <a:r>
              <a:rPr lang="zh-CN" altLang="en-US" sz="1400" u="sng" dirty="0" smtClean="0">
                <a:solidFill>
                  <a:schemeClr val="tx1"/>
                </a:solidFill>
                <a:latin typeface="Times New Roman" panose="02020603050405020304" pitchFamily="18" charset="0"/>
                <a:cs typeface="Times New Roman" panose="02020603050405020304" pitchFamily="18" charset="0"/>
              </a:rPr>
              <a:t>sunshine</a:t>
            </a:r>
            <a:r>
              <a:rPr lang="zh-CN" altLang="en-US" sz="1400" dirty="0" smtClean="0">
                <a:solidFill>
                  <a:schemeClr val="tx1"/>
                </a:solidFill>
                <a:latin typeface="Times New Roman" panose="02020603050405020304" pitchFamily="18" charset="0"/>
                <a:cs typeface="Times New Roman" panose="02020603050405020304" pitchFamily="18" charset="0"/>
              </a:rPr>
              <a:t>. In summer the sun is bright yellow like that, and the sky is blue like those lines. I loved</a:t>
            </a:r>
            <a:r>
              <a:rPr lang="zh-CN" altLang="en-US" sz="1400" dirty="0" smtClean="0">
                <a:solidFill>
                  <a:srgbClr val="0070C0"/>
                </a:solidFill>
                <a:latin typeface="Times New Roman" panose="02020603050405020304" pitchFamily="18" charset="0"/>
                <a:cs typeface="Times New Roman" panose="02020603050405020304" pitchFamily="18" charset="0"/>
              </a:rPr>
              <a:t> </a:t>
            </a:r>
            <a:r>
              <a:rPr lang="zh-CN" altLang="en-US" sz="1400" b="1" dirty="0" smtClean="0">
                <a:solidFill>
                  <a:srgbClr val="0070C0"/>
                </a:solidFill>
                <a:latin typeface="Times New Roman" panose="02020603050405020304" pitchFamily="18" charset="0"/>
                <a:cs typeface="Times New Roman" panose="02020603050405020304" pitchFamily="18" charset="0"/>
              </a:rPr>
              <a:t>blue</a:t>
            </a:r>
            <a:r>
              <a:rPr lang="zh-CN" altLang="en-US" sz="1400" dirty="0" smtClean="0">
                <a:solidFill>
                  <a:schemeClr val="tx1"/>
                </a:solidFill>
                <a:latin typeface="Times New Roman" panose="02020603050405020304" pitchFamily="18" charset="0"/>
                <a:cs typeface="Times New Roman" panose="02020603050405020304" pitchFamily="18" charset="0"/>
              </a:rPr>
              <a:t> — blue is for getting lost in... </a:t>
            </a:r>
            <a:endParaRPr lang="zh-CN" altLang="en-US" sz="1400" dirty="0" smtClean="0">
              <a:solidFill>
                <a:schemeClr val="tx1"/>
              </a:solidFill>
              <a:latin typeface="Times New Roman" panose="02020603050405020304" pitchFamily="18" charset="0"/>
              <a:cs typeface="Times New Roman" panose="02020603050405020304" pitchFamily="18" charset="0"/>
            </a:endParaRPr>
          </a:p>
          <a:p>
            <a:pPr fontAlgn="auto">
              <a:lnSpc>
                <a:spcPts val="1180"/>
              </a:lnSpc>
            </a:pPr>
            <a:r>
              <a:rPr lang="en-US" altLang="zh-CN" sz="1400" dirty="0" smtClean="0">
                <a:solidFill>
                  <a:schemeClr val="tx1"/>
                </a:solidFill>
                <a:latin typeface="Times New Roman" panose="02020603050405020304" pitchFamily="18" charset="0"/>
                <a:cs typeface="Times New Roman" panose="02020603050405020304" pitchFamily="18" charset="0"/>
              </a:rPr>
              <a:t> </a:t>
            </a:r>
            <a:r>
              <a:rPr lang="zh-CN" altLang="en-US" sz="1400" dirty="0" smtClean="0">
                <a:solidFill>
                  <a:schemeClr val="tx1"/>
                </a:solidFill>
                <a:latin typeface="Times New Roman" panose="02020603050405020304" pitchFamily="18" charset="0"/>
                <a:cs typeface="Times New Roman" panose="02020603050405020304" pitchFamily="18" charset="0"/>
              </a:rPr>
              <a:t>“You haven</a:t>
            </a:r>
            <a:r>
              <a:rPr lang="en-US" altLang="zh-CN" sz="1400" dirty="0" smtClean="0">
                <a:solidFill>
                  <a:schemeClr val="tx1"/>
                </a:solidFill>
                <a:latin typeface="Times New Roman" panose="02020603050405020304" pitchFamily="18" charset="0"/>
                <a:cs typeface="Times New Roman" panose="02020603050405020304" pitchFamily="18" charset="0"/>
              </a:rPr>
              <a:t>’</a:t>
            </a:r>
            <a:r>
              <a:rPr lang="zh-CN" altLang="en-US" sz="1400" dirty="0" smtClean="0">
                <a:solidFill>
                  <a:schemeClr val="tx1"/>
                </a:solidFill>
                <a:latin typeface="Times New Roman" panose="02020603050405020304" pitchFamily="18" charset="0"/>
                <a:cs typeface="Times New Roman" panose="02020603050405020304" pitchFamily="18" charset="0"/>
              </a:rPr>
              <a:t>t written a </a:t>
            </a:r>
            <a:r>
              <a:rPr lang="zh-CN" altLang="en-US" sz="1400" u="sng" dirty="0" smtClean="0">
                <a:solidFill>
                  <a:schemeClr val="tx1"/>
                </a:solidFill>
                <a:latin typeface="Times New Roman" panose="02020603050405020304" pitchFamily="18" charset="0"/>
                <a:cs typeface="Times New Roman" panose="02020603050405020304" pitchFamily="18" charset="0"/>
              </a:rPr>
              <a:t>word</a:t>
            </a:r>
            <a:r>
              <a:rPr lang="zh-CN" altLang="en-US" sz="1400" dirty="0" smtClean="0">
                <a:solidFill>
                  <a:schemeClr val="tx1"/>
                </a:solidFill>
                <a:latin typeface="Times New Roman" panose="02020603050405020304" pitchFamily="18" charset="0"/>
                <a:cs typeface="Times New Roman" panose="02020603050405020304" pitchFamily="18" charset="0"/>
              </a:rPr>
              <a:t> yet, have you?” Miss Perry had found me out. I hung my </a:t>
            </a:r>
            <a:r>
              <a:rPr lang="zh-CN" altLang="en-US" sz="1400" u="sng" dirty="0" smtClean="0">
                <a:solidFill>
                  <a:schemeClr val="tx1"/>
                </a:solidFill>
                <a:latin typeface="Times New Roman" panose="02020603050405020304" pitchFamily="18" charset="0"/>
                <a:cs typeface="Times New Roman" panose="02020603050405020304" pitchFamily="18" charset="0"/>
              </a:rPr>
              <a:t>head</a:t>
            </a:r>
            <a:r>
              <a:rPr lang="zh-CN" altLang="en-US" sz="1400" dirty="0" smtClean="0">
                <a:solidFill>
                  <a:schemeClr val="tx1"/>
                </a:solidFill>
                <a:latin typeface="Times New Roman" panose="02020603050405020304" pitchFamily="18" charset="0"/>
                <a:cs typeface="Times New Roman" panose="02020603050405020304" pitchFamily="18" charset="0"/>
              </a:rPr>
              <a:t>, as in past years, and gave her the lines I</a:t>
            </a:r>
            <a:r>
              <a:rPr lang="en-US" altLang="zh-CN" sz="1400" dirty="0" smtClean="0">
                <a:solidFill>
                  <a:schemeClr val="tx1"/>
                </a:solidFill>
                <a:latin typeface="Times New Roman" panose="02020603050405020304" pitchFamily="18" charset="0"/>
                <a:cs typeface="Times New Roman" panose="02020603050405020304" pitchFamily="18" charset="0"/>
              </a:rPr>
              <a:t>’</a:t>
            </a:r>
            <a:r>
              <a:rPr lang="zh-CN" altLang="en-US" sz="1400" dirty="0" smtClean="0">
                <a:solidFill>
                  <a:schemeClr val="tx1"/>
                </a:solidFill>
                <a:latin typeface="Times New Roman" panose="02020603050405020304" pitchFamily="18" charset="0"/>
                <a:cs typeface="Times New Roman" panose="02020603050405020304" pitchFamily="18" charset="0"/>
              </a:rPr>
              <a:t>d given previous teachers. </a:t>
            </a:r>
            <a:endParaRPr lang="zh-CN" altLang="en-US" sz="1400" dirty="0" smtClean="0">
              <a:solidFill>
                <a:schemeClr val="tx1"/>
              </a:solidFill>
              <a:latin typeface="Times New Roman" panose="02020603050405020304" pitchFamily="18" charset="0"/>
              <a:cs typeface="Times New Roman" panose="02020603050405020304" pitchFamily="18" charset="0"/>
            </a:endParaRPr>
          </a:p>
          <a:p>
            <a:pPr fontAlgn="auto">
              <a:lnSpc>
                <a:spcPts val="1180"/>
              </a:lnSpc>
            </a:pPr>
            <a:r>
              <a:rPr lang="en-US" altLang="zh-CN" sz="1400" dirty="0" smtClean="0">
                <a:solidFill>
                  <a:schemeClr val="tx1"/>
                </a:solidFill>
                <a:latin typeface="Times New Roman" panose="02020603050405020304" pitchFamily="18" charset="0"/>
                <a:cs typeface="Times New Roman" panose="02020603050405020304" pitchFamily="18" charset="0"/>
              </a:rPr>
              <a:t>  </a:t>
            </a:r>
            <a:r>
              <a:rPr lang="zh-CN" altLang="en-US" sz="1400" dirty="0" smtClean="0">
                <a:solidFill>
                  <a:schemeClr val="tx1"/>
                </a:solidFill>
                <a:latin typeface="Times New Roman" panose="02020603050405020304" pitchFamily="18" charset="0"/>
                <a:cs typeface="Times New Roman" panose="02020603050405020304" pitchFamily="18" charset="0"/>
              </a:rPr>
              <a:t>“I don</a:t>
            </a:r>
            <a:r>
              <a:rPr lang="en-US" altLang="zh-CN" sz="1400" dirty="0" smtClean="0">
                <a:solidFill>
                  <a:schemeClr val="tx1"/>
                </a:solidFill>
                <a:latin typeface="Times New Roman" panose="02020603050405020304" pitchFamily="18" charset="0"/>
                <a:cs typeface="Times New Roman" panose="02020603050405020304" pitchFamily="18" charset="0"/>
              </a:rPr>
              <a:t>’</a:t>
            </a:r>
            <a:r>
              <a:rPr lang="zh-CN" altLang="en-US" sz="1400" dirty="0" smtClean="0">
                <a:solidFill>
                  <a:schemeClr val="tx1"/>
                </a:solidFill>
                <a:latin typeface="Times New Roman" panose="02020603050405020304" pitchFamily="18" charset="0"/>
                <a:cs typeface="Times New Roman" panose="02020603050405020304" pitchFamily="18" charset="0"/>
              </a:rPr>
              <a:t>t feel like it.” </a:t>
            </a:r>
            <a:endParaRPr lang="zh-CN" altLang="en-US" sz="1400" dirty="0" smtClean="0">
              <a:solidFill>
                <a:schemeClr val="tx1"/>
              </a:solidFill>
              <a:latin typeface="Times New Roman" panose="02020603050405020304" pitchFamily="18" charset="0"/>
              <a:cs typeface="Times New Roman" panose="02020603050405020304" pitchFamily="18" charset="0"/>
            </a:endParaRPr>
          </a:p>
          <a:p>
            <a:pPr fontAlgn="auto">
              <a:lnSpc>
                <a:spcPts val="1180"/>
              </a:lnSpc>
            </a:pPr>
            <a:r>
              <a:rPr lang="en-US" altLang="zh-CN" sz="1400" dirty="0" smtClean="0">
                <a:solidFill>
                  <a:schemeClr val="tx1"/>
                </a:solidFill>
                <a:latin typeface="Times New Roman" panose="02020603050405020304" pitchFamily="18" charset="0"/>
                <a:cs typeface="Times New Roman" panose="02020603050405020304" pitchFamily="18" charset="0"/>
              </a:rPr>
              <a:t>   </a:t>
            </a:r>
            <a:r>
              <a:rPr lang="zh-CN" altLang="en-US" sz="1400" dirty="0" smtClean="0">
                <a:solidFill>
                  <a:schemeClr val="tx1"/>
                </a:solidFill>
                <a:latin typeface="Times New Roman" panose="02020603050405020304" pitchFamily="18" charset="0"/>
                <a:cs typeface="Times New Roman" panose="02020603050405020304" pitchFamily="18" charset="0"/>
              </a:rPr>
              <a:t>The truth was that </a:t>
            </a:r>
            <a:r>
              <a:rPr lang="zh-CN" altLang="en-US" sz="1400" b="1" dirty="0" smtClean="0">
                <a:solidFill>
                  <a:srgbClr val="7030A0"/>
                </a:solidFill>
                <a:latin typeface="Times New Roman" panose="02020603050405020304" pitchFamily="18" charset="0"/>
                <a:cs typeface="Times New Roman" panose="02020603050405020304" pitchFamily="18" charset="0"/>
              </a:rPr>
              <a:t>I wanted to </a:t>
            </a:r>
            <a:r>
              <a:rPr lang="zh-CN" altLang="en-US" sz="1400" b="1" u="sng" dirty="0" smtClean="0">
                <a:solidFill>
                  <a:srgbClr val="7030A0"/>
                </a:solidFill>
                <a:latin typeface="Times New Roman" panose="02020603050405020304" pitchFamily="18" charset="0"/>
                <a:cs typeface="Times New Roman" panose="02020603050405020304" pitchFamily="18" charset="0"/>
              </a:rPr>
              <a:t>write</a:t>
            </a:r>
            <a:r>
              <a:rPr lang="zh-CN" altLang="en-US" sz="1400" b="1" dirty="0" smtClean="0">
                <a:solidFill>
                  <a:srgbClr val="7030A0"/>
                </a:solidFill>
                <a:latin typeface="Times New Roman" panose="02020603050405020304" pitchFamily="18" charset="0"/>
                <a:cs typeface="Times New Roman" panose="02020603050405020304" pitchFamily="18" charset="0"/>
              </a:rPr>
              <a:t> about something different</a:t>
            </a:r>
            <a:r>
              <a:rPr lang="zh-CN" altLang="en-US" sz="1400" dirty="0" smtClean="0">
                <a:solidFill>
                  <a:schemeClr val="tx1"/>
                </a:solidFill>
                <a:latin typeface="Times New Roman" panose="02020603050405020304" pitchFamily="18" charset="0"/>
                <a:cs typeface="Times New Roman" panose="02020603050405020304" pitchFamily="18" charset="0"/>
              </a:rPr>
              <a:t>. “Write about Your Best Friend,” demanded the assignment on the board. I didn</a:t>
            </a:r>
            <a:r>
              <a:rPr lang="en-US" altLang="zh-CN" sz="1400" dirty="0" smtClean="0">
                <a:solidFill>
                  <a:schemeClr val="tx1"/>
                </a:solidFill>
                <a:latin typeface="Times New Roman" panose="02020603050405020304" pitchFamily="18" charset="0"/>
                <a:cs typeface="Times New Roman" panose="02020603050405020304" pitchFamily="18" charset="0"/>
              </a:rPr>
              <a:t>’</a:t>
            </a:r>
            <a:r>
              <a:rPr lang="zh-CN" altLang="en-US" sz="1400" dirty="0" smtClean="0">
                <a:solidFill>
                  <a:schemeClr val="tx1"/>
                </a:solidFill>
                <a:latin typeface="Times New Roman" panose="02020603050405020304" pitchFamily="18" charset="0"/>
                <a:cs typeface="Times New Roman" panose="02020603050405020304" pitchFamily="18" charset="0"/>
              </a:rPr>
              <a:t>t have a best friend. I had a few friends, but I didn</a:t>
            </a:r>
            <a:r>
              <a:rPr lang="en-US" altLang="zh-CN" sz="1400" dirty="0" smtClean="0">
                <a:solidFill>
                  <a:schemeClr val="tx1"/>
                </a:solidFill>
                <a:latin typeface="Times New Roman" panose="02020603050405020304" pitchFamily="18" charset="0"/>
                <a:cs typeface="Times New Roman" panose="02020603050405020304" pitchFamily="18" charset="0"/>
              </a:rPr>
              <a:t>’</a:t>
            </a:r>
            <a:r>
              <a:rPr lang="zh-CN" altLang="en-US" sz="1400" dirty="0" smtClean="0">
                <a:solidFill>
                  <a:schemeClr val="tx1"/>
                </a:solidFill>
                <a:latin typeface="Times New Roman" panose="02020603050405020304" pitchFamily="18" charset="0"/>
                <a:cs typeface="Times New Roman" panose="02020603050405020304" pitchFamily="18" charset="0"/>
              </a:rPr>
              <a:t>t want to claim any of them as my “best” because I was afraid they might pick someone else. What if I picked a “best” friend and then someone </a:t>
            </a:r>
            <a:r>
              <a:rPr lang="zh-CN" altLang="en-US" sz="1400" u="sng" dirty="0" smtClean="0">
                <a:solidFill>
                  <a:schemeClr val="tx1"/>
                </a:solidFill>
                <a:latin typeface="Times New Roman" panose="02020603050405020304" pitchFamily="18" charset="0"/>
                <a:cs typeface="Times New Roman" panose="02020603050405020304" pitchFamily="18" charset="0"/>
              </a:rPr>
              <a:t>different</a:t>
            </a:r>
            <a:r>
              <a:rPr lang="zh-CN" altLang="en-US" sz="1400" dirty="0" smtClean="0">
                <a:solidFill>
                  <a:schemeClr val="tx1"/>
                </a:solidFill>
                <a:latin typeface="Times New Roman" panose="02020603050405020304" pitchFamily="18" charset="0"/>
                <a:cs typeface="Times New Roman" panose="02020603050405020304" pitchFamily="18" charset="0"/>
              </a:rPr>
              <a:t>, who thought I was their best friend, heard my paragraph read aloud and then never spoke to me again? It was a stupid topic. I was </a:t>
            </a:r>
            <a:r>
              <a:rPr lang="zh-CN" altLang="en-US" sz="1400" u="sng" dirty="0" smtClean="0">
                <a:solidFill>
                  <a:schemeClr val="tx1"/>
                </a:solidFill>
                <a:latin typeface="Times New Roman" panose="02020603050405020304" pitchFamily="18" charset="0"/>
                <a:cs typeface="Times New Roman" panose="02020603050405020304" pitchFamily="18" charset="0"/>
              </a:rPr>
              <a:t>disappointed</a:t>
            </a:r>
            <a:r>
              <a:rPr lang="zh-CN" altLang="en-US" sz="1400" dirty="0" smtClean="0">
                <a:solidFill>
                  <a:schemeClr val="tx1"/>
                </a:solidFill>
                <a:latin typeface="Times New Roman" panose="02020603050405020304" pitchFamily="18" charset="0"/>
                <a:cs typeface="Times New Roman" panose="02020603050405020304" pitchFamily="18" charset="0"/>
              </a:rPr>
              <a:t> in Miss Perry for choosing it.</a:t>
            </a:r>
            <a:endParaRPr lang="zh-CN" altLang="en-US" sz="1400" dirty="0" smtClean="0">
              <a:solidFill>
                <a:schemeClr val="tx1"/>
              </a:solidFill>
              <a:latin typeface="Times New Roman" panose="02020603050405020304" pitchFamily="18" charset="0"/>
              <a:cs typeface="Times New Roman" panose="02020603050405020304" pitchFamily="18" charset="0"/>
            </a:endParaRPr>
          </a:p>
          <a:p>
            <a:pPr fontAlgn="auto">
              <a:lnSpc>
                <a:spcPts val="1180"/>
              </a:lnSpc>
            </a:pPr>
            <a:r>
              <a:rPr lang="en-US" altLang="zh-CN" sz="1400" dirty="0" smtClean="0">
                <a:solidFill>
                  <a:schemeClr val="tx1"/>
                </a:solidFill>
                <a:latin typeface="Times New Roman" panose="02020603050405020304" pitchFamily="18" charset="0"/>
                <a:cs typeface="Times New Roman" panose="02020603050405020304" pitchFamily="18" charset="0"/>
              </a:rPr>
              <a:t>    </a:t>
            </a:r>
            <a:r>
              <a:rPr lang="zh-CN" altLang="en-US" sz="1400" dirty="0" smtClean="0">
                <a:solidFill>
                  <a:schemeClr val="tx1"/>
                </a:solidFill>
                <a:latin typeface="Times New Roman" panose="02020603050405020304" pitchFamily="18" charset="0"/>
                <a:cs typeface="Times New Roman" panose="02020603050405020304" pitchFamily="18" charset="0"/>
              </a:rPr>
              <a:t>I knew </a:t>
            </a:r>
            <a:r>
              <a:rPr lang="zh-CN" altLang="en-US" sz="1400" u="sng" dirty="0" smtClean="0">
                <a:solidFill>
                  <a:schemeClr val="tx1"/>
                </a:solidFill>
                <a:latin typeface="Times New Roman" panose="02020603050405020304" pitchFamily="18" charset="0"/>
                <a:cs typeface="Times New Roman" panose="02020603050405020304" pitchFamily="18" charset="0"/>
              </a:rPr>
              <a:t>Miss Perry</a:t>
            </a:r>
            <a:r>
              <a:rPr lang="zh-CN" altLang="en-US" sz="1400" dirty="0" smtClean="0">
                <a:solidFill>
                  <a:schemeClr val="tx1"/>
                </a:solidFill>
                <a:latin typeface="Times New Roman" panose="02020603050405020304" pitchFamily="18" charset="0"/>
                <a:cs typeface="Times New Roman" panose="02020603050405020304" pitchFamily="18" charset="0"/>
              </a:rPr>
              <a:t> must have heard about me from my other teachers. I had already prepared myself for another year of listening to teachers </a:t>
            </a:r>
            <a:r>
              <a:rPr lang="zh-CN" altLang="en-US" sz="1400" u="sng" dirty="0" smtClean="0">
                <a:solidFill>
                  <a:schemeClr val="tx1"/>
                </a:solidFill>
                <a:latin typeface="Times New Roman" panose="02020603050405020304" pitchFamily="18" charset="0"/>
                <a:cs typeface="Times New Roman" panose="02020603050405020304" pitchFamily="18" charset="0"/>
              </a:rPr>
              <a:t>scold</a:t>
            </a:r>
            <a:r>
              <a:rPr lang="zh-CN" altLang="en-US" sz="1400" dirty="0" smtClean="0">
                <a:solidFill>
                  <a:schemeClr val="tx1"/>
                </a:solidFill>
                <a:latin typeface="Times New Roman" panose="02020603050405020304" pitchFamily="18" charset="0"/>
                <a:cs typeface="Times New Roman" panose="02020603050405020304" pitchFamily="18" charset="0"/>
              </a:rPr>
              <a:t> me. I was only nine years old, but my ears had been dull to the voices of my elders. My teachers, my parents, and the school </a:t>
            </a:r>
            <a:r>
              <a:rPr lang="zh-CN" altLang="en-US" sz="1400" u="sng" dirty="0" smtClean="0">
                <a:solidFill>
                  <a:schemeClr val="tx1"/>
                </a:solidFill>
                <a:latin typeface="Times New Roman" panose="02020603050405020304" pitchFamily="18" charset="0"/>
                <a:cs typeface="Times New Roman" panose="02020603050405020304" pitchFamily="18" charset="0"/>
              </a:rPr>
              <a:t>principal</a:t>
            </a:r>
            <a:r>
              <a:rPr lang="zh-CN" altLang="en-US" sz="1400" dirty="0" smtClean="0">
                <a:solidFill>
                  <a:schemeClr val="tx1"/>
                </a:solidFill>
                <a:latin typeface="Times New Roman" panose="02020603050405020304" pitchFamily="18" charset="0"/>
                <a:cs typeface="Times New Roman" panose="02020603050405020304" pitchFamily="18" charset="0"/>
              </a:rPr>
              <a:t> had all given me the </a:t>
            </a:r>
            <a:r>
              <a:rPr lang="zh-CN" altLang="en-US" sz="1400" b="1" dirty="0" smtClean="0">
                <a:solidFill>
                  <a:schemeClr val="accent3">
                    <a:lumMod val="75000"/>
                  </a:schemeClr>
                </a:solidFill>
                <a:latin typeface="Times New Roman" panose="02020603050405020304" pitchFamily="18" charset="0"/>
                <a:cs typeface="Times New Roman" panose="02020603050405020304" pitchFamily="18" charset="0"/>
              </a:rPr>
              <a:t>“What are we supposed to do with you?” speech</a:t>
            </a:r>
            <a:r>
              <a:rPr lang="zh-CN" altLang="en-US" sz="1400" dirty="0" smtClean="0">
                <a:solidFill>
                  <a:schemeClr val="accent3">
                    <a:lumMod val="75000"/>
                  </a:schemeClr>
                </a:solidFill>
                <a:latin typeface="Times New Roman" panose="02020603050405020304" pitchFamily="18" charset="0"/>
                <a:cs typeface="Times New Roman" panose="02020603050405020304" pitchFamily="18" charset="0"/>
              </a:rPr>
              <a:t>.</a:t>
            </a:r>
            <a:r>
              <a:rPr lang="zh-CN" altLang="en-US" sz="1400" dirty="0" smtClean="0">
                <a:solidFill>
                  <a:schemeClr val="tx1"/>
                </a:solidFill>
                <a:latin typeface="Times New Roman" panose="02020603050405020304" pitchFamily="18" charset="0"/>
                <a:cs typeface="Times New Roman" panose="02020603050405020304" pitchFamily="18" charset="0"/>
              </a:rPr>
              <a:t> That was probably what Miss Perry was about to say, too. </a:t>
            </a:r>
            <a:endParaRPr lang="zh-CN" altLang="en-US" sz="1400" i="1" dirty="0" smtClean="0">
              <a:solidFill>
                <a:schemeClr val="tx1"/>
              </a:solidFill>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3"/>
          <a:srcRect t="2131" b="1861"/>
          <a:stretch>
            <a:fillRect/>
          </a:stretch>
        </p:blipFill>
        <p:spPr>
          <a:xfrm>
            <a:off x="152400" y="3140075"/>
            <a:ext cx="6613525" cy="1894840"/>
          </a:xfrm>
          <a:prstGeom prst="rect">
            <a:avLst/>
          </a:prstGeom>
          <a:ln>
            <a:solidFill>
              <a:srgbClr val="C00000"/>
            </a:solidFill>
          </a:ln>
        </p:spPr>
      </p:pic>
      <p:sp>
        <p:nvSpPr>
          <p:cNvPr id="8" name="圆角矩形 7"/>
          <p:cNvSpPr/>
          <p:nvPr/>
        </p:nvSpPr>
        <p:spPr>
          <a:xfrm>
            <a:off x="274955" y="4451985"/>
            <a:ext cx="1363980" cy="167640"/>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4664710" y="3078480"/>
            <a:ext cx="1802130" cy="207645"/>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圆角矩形 9"/>
          <p:cNvSpPr/>
          <p:nvPr/>
        </p:nvSpPr>
        <p:spPr>
          <a:xfrm>
            <a:off x="552450" y="4827270"/>
            <a:ext cx="1598295" cy="207645"/>
          </a:xfrm>
          <a:prstGeom prst="roundRect">
            <a:avLst/>
          </a:prstGeom>
          <a:solidFill>
            <a:schemeClr val="accent4">
              <a:lumMod val="75000"/>
              <a:alpha val="2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nvSpPr>
        <p:spPr>
          <a:xfrm>
            <a:off x="497205" y="4191635"/>
            <a:ext cx="3889375" cy="207645"/>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圆角矩形 11"/>
          <p:cNvSpPr/>
          <p:nvPr/>
        </p:nvSpPr>
        <p:spPr>
          <a:xfrm>
            <a:off x="5160645" y="3286125"/>
            <a:ext cx="1409065" cy="207645"/>
          </a:xfrm>
          <a:prstGeom prst="roundRect">
            <a:avLst/>
          </a:prstGeom>
          <a:solidFill>
            <a:srgbClr val="0070C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a:off x="700405" y="3983355"/>
            <a:ext cx="2379345" cy="207645"/>
          </a:xfrm>
          <a:prstGeom prst="roundRect">
            <a:avLst/>
          </a:prstGeom>
          <a:solidFill>
            <a:schemeClr val="accent3">
              <a:lumMod val="75000"/>
              <a:alpha val="2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1450340" y="3556000"/>
            <a:ext cx="1433195" cy="207645"/>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5" name="直接箭头连接符 14"/>
          <p:cNvCxnSpPr/>
          <p:nvPr/>
        </p:nvCxnSpPr>
        <p:spPr>
          <a:xfrm flipH="1">
            <a:off x="6360160" y="1051560"/>
            <a:ext cx="1069340" cy="236728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573405" y="2986405"/>
            <a:ext cx="1656080" cy="1040765"/>
          </a:xfrm>
          <a:prstGeom prst="straightConnector1">
            <a:avLst/>
          </a:prstGeom>
          <a:noFill/>
          <a:ln w="19050" cap="flat" cmpd="sng" algn="ctr">
            <a:solidFill>
              <a:schemeClr val="accent3">
                <a:lumMod val="75000"/>
              </a:schemeClr>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H="1">
            <a:off x="1967865" y="1771650"/>
            <a:ext cx="1400810" cy="3075305"/>
          </a:xfrm>
          <a:prstGeom prst="straightConnector1">
            <a:avLst/>
          </a:prstGeom>
          <a:noFill/>
          <a:ln w="19050" cap="flat" cmpd="sng" algn="ctr">
            <a:solidFill>
              <a:srgbClr val="7030A0"/>
            </a:solidFill>
            <a:prstDash val="solid"/>
            <a:tailEnd type="arrow"/>
          </a:ln>
          <a:effectLst/>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4"/>
          <a:stretch>
            <a:fillRect/>
          </a:stretch>
        </p:blipFill>
        <p:spPr>
          <a:xfrm>
            <a:off x="6903720" y="2986405"/>
            <a:ext cx="2137410" cy="2245995"/>
          </a:xfrm>
          <a:prstGeom prst="rect">
            <a:avLst/>
          </a:prstGeom>
          <a:effectLst>
            <a:softEdge rad="317500"/>
          </a:effectLst>
        </p:spPr>
      </p:pic>
      <p:pic>
        <p:nvPicPr>
          <p:cNvPr id="3" name="图片 2"/>
          <p:cNvPicPr>
            <a:picLocks noChangeAspect="1"/>
          </p:cNvPicPr>
          <p:nvPr/>
        </p:nvPicPr>
        <p:blipFill>
          <a:blip r:embed="rId5">
            <a:clrChange>
              <a:clrFrom>
                <a:srgbClr val="F6F6F6">
                  <a:alpha val="100000"/>
                </a:srgbClr>
              </a:clrFrom>
              <a:clrTo>
                <a:srgbClr val="F6F6F6">
                  <a:alpha val="100000"/>
                  <a:alpha val="0"/>
                </a:srgbClr>
              </a:clrTo>
            </a:clrChange>
          </a:blip>
          <a:stretch>
            <a:fillRect/>
          </a:stretch>
        </p:blipFill>
        <p:spPr>
          <a:xfrm>
            <a:off x="6008370" y="4345305"/>
            <a:ext cx="815340" cy="746760"/>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ppt_h*1.125000"/>
                                          </p:val>
                                        </p:tav>
                                        <p:tav tm="100000">
                                          <p:val>
                                            <p:strVal val="#ppt_y"/>
                                          </p:val>
                                        </p:tav>
                                      </p:tavLst>
                                    </p:anim>
                                    <p:animEffect transition="in" filter="wipe(up)">
                                      <p:cBhvr>
                                        <p:cTn id="16" dur="500"/>
                                        <p:tgtEl>
                                          <p:spTgt spid="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up)">
                                      <p:cBhvr>
                                        <p:cTn id="20" dur="500"/>
                                        <p:tgtEl>
                                          <p:spTgt spid="10"/>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p:tgtEl>
                                          <p:spTgt spid="11"/>
                                        </p:tgtEl>
                                        <p:attrNameLst>
                                          <p:attrName>ppt_y</p:attrName>
                                        </p:attrNameLst>
                                      </p:cBhvr>
                                      <p:tavLst>
                                        <p:tav tm="0">
                                          <p:val>
                                            <p:strVal val="#ppt_y+#ppt_h*1.125000"/>
                                          </p:val>
                                        </p:tav>
                                        <p:tav tm="100000">
                                          <p:val>
                                            <p:strVal val="#ppt_y"/>
                                          </p:val>
                                        </p:tav>
                                      </p:tavLst>
                                    </p:anim>
                                    <p:animEffect transition="in" filter="wipe(up)">
                                      <p:cBhvr>
                                        <p:cTn id="24" dur="500"/>
                                        <p:tgtEl>
                                          <p:spTgt spid="11"/>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p:tgtEl>
                                          <p:spTgt spid="12"/>
                                        </p:tgtEl>
                                        <p:attrNameLst>
                                          <p:attrName>ppt_y</p:attrName>
                                        </p:attrNameLst>
                                      </p:cBhvr>
                                      <p:tavLst>
                                        <p:tav tm="0">
                                          <p:val>
                                            <p:strVal val="#ppt_y+#ppt_h*1.125000"/>
                                          </p:val>
                                        </p:tav>
                                        <p:tav tm="100000">
                                          <p:val>
                                            <p:strVal val="#ppt_y"/>
                                          </p:val>
                                        </p:tav>
                                      </p:tavLst>
                                    </p:anim>
                                    <p:animEffect transition="in" filter="wipe(up)">
                                      <p:cBhvr>
                                        <p:cTn id="28" dur="500"/>
                                        <p:tgtEl>
                                          <p:spTgt spid="12"/>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p:tgtEl>
                                          <p:spTgt spid="13"/>
                                        </p:tgtEl>
                                        <p:attrNameLst>
                                          <p:attrName>ppt_y</p:attrName>
                                        </p:attrNameLst>
                                      </p:cBhvr>
                                      <p:tavLst>
                                        <p:tav tm="0">
                                          <p:val>
                                            <p:strVal val="#ppt_y+#ppt_h*1.125000"/>
                                          </p:val>
                                        </p:tav>
                                        <p:tav tm="100000">
                                          <p:val>
                                            <p:strVal val="#ppt_y"/>
                                          </p:val>
                                        </p:tav>
                                      </p:tavLst>
                                    </p:anim>
                                    <p:animEffect transition="in" filter="wipe(up)">
                                      <p:cBhvr>
                                        <p:cTn id="32" dur="500"/>
                                        <p:tgtEl>
                                          <p:spTgt spid="13"/>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p:tgtEl>
                                          <p:spTgt spid="14"/>
                                        </p:tgtEl>
                                        <p:attrNameLst>
                                          <p:attrName>ppt_y</p:attrName>
                                        </p:attrNameLst>
                                      </p:cBhvr>
                                      <p:tavLst>
                                        <p:tav tm="0">
                                          <p:val>
                                            <p:strVal val="#ppt_y+#ppt_h*1.125000"/>
                                          </p:val>
                                        </p:tav>
                                        <p:tav tm="100000">
                                          <p:val>
                                            <p:strVal val="#ppt_y"/>
                                          </p:val>
                                        </p:tav>
                                      </p:tavLst>
                                    </p:anim>
                                    <p:animEffect transition="in" filter="wipe(up)">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P spid="14" grpId="0" bldLvl="0" animBg="1"/>
      <p:bldP spid="1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sp>
        <p:nvSpPr>
          <p:cNvPr id="5" name="TextBox 3"/>
          <p:cNvSpPr txBox="1"/>
          <p:nvPr/>
        </p:nvSpPr>
        <p:spPr>
          <a:xfrm>
            <a:off x="408305" y="144780"/>
            <a:ext cx="8526145" cy="398780"/>
          </a:xfrm>
          <a:prstGeom prst="rect">
            <a:avLst/>
          </a:prstGeom>
          <a:noFill/>
        </p:spPr>
        <p:txBody>
          <a:bodyPr wrap="square" rtlCol="0">
            <a:spAutoFit/>
          </a:bodyPr>
          <a:p>
            <a:r>
              <a:rPr lang="en-US" sz="2000" b="1" dirty="0">
                <a:solidFill>
                  <a:srgbClr val="00B0F0"/>
                </a:solidFill>
                <a:latin typeface="微软雅黑" panose="020B0503020204020204" pitchFamily="34" charset="-122"/>
                <a:ea typeface="微软雅黑" panose="020B0503020204020204" pitchFamily="34" charset="-122"/>
                <a:sym typeface="+mn-ea"/>
              </a:rPr>
              <a:t>A</a:t>
            </a:r>
            <a:r>
              <a:rPr sz="2000" b="1" dirty="0">
                <a:solidFill>
                  <a:srgbClr val="00B0F0"/>
                </a:solidFill>
                <a:latin typeface="微软雅黑" panose="020B0503020204020204" pitchFamily="34" charset="-122"/>
                <a:ea typeface="微软雅黑" panose="020B0503020204020204" pitchFamily="34" charset="-122"/>
                <a:sym typeface="+mn-ea"/>
              </a:rPr>
              <a:t>ttitude determines </a:t>
            </a:r>
            <a:r>
              <a:rPr lang="en-US" sz="2000" b="1" dirty="0">
                <a:solidFill>
                  <a:srgbClr val="00B0F0"/>
                </a:solidFill>
                <a:latin typeface="微软雅黑" panose="020B0503020204020204" pitchFamily="34" charset="-122"/>
                <a:ea typeface="微软雅黑" panose="020B0503020204020204" pitchFamily="34" charset="-122"/>
                <a:sym typeface="+mn-ea"/>
              </a:rPr>
              <a:t>altitude</a:t>
            </a:r>
            <a:r>
              <a:rPr lang="en-US" altLang="zh-CN" sz="2000" b="1" dirty="0">
                <a:solidFill>
                  <a:srgbClr val="00B0F0"/>
                </a:solidFill>
                <a:latin typeface="微软雅黑" panose="020B0503020204020204" pitchFamily="34" charset="-122"/>
                <a:ea typeface="微软雅黑" panose="020B0503020204020204" pitchFamily="34" charset="-122"/>
                <a:sym typeface="+mn-ea"/>
              </a:rPr>
              <a:t> </a:t>
            </a:r>
            <a:r>
              <a:rPr lang="zh-CN" altLang="en-US" sz="2000" b="1" baseline="-25000" dirty="0">
                <a:solidFill>
                  <a:srgbClr val="0070C0"/>
                </a:solidFill>
                <a:latin typeface="微软雅黑" panose="020B0503020204020204" pitchFamily="34" charset="-122"/>
                <a:ea typeface="微软雅黑" panose="020B0503020204020204" pitchFamily="34" charset="-122"/>
                <a:sym typeface="+mn-ea"/>
              </a:rPr>
              <a:t>情感态度决定主题  </a:t>
            </a:r>
            <a:endParaRPr lang="zh-CN" altLang="en-US" sz="2000" b="1" baseline="-25000" dirty="0">
              <a:solidFill>
                <a:srgbClr val="0070C0"/>
              </a:solidFill>
              <a:latin typeface="微软雅黑" panose="020B0503020204020204" pitchFamily="34" charset="-122"/>
              <a:ea typeface="微软雅黑" panose="020B0503020204020204" pitchFamily="34" charset="-122"/>
              <a:sym typeface="+mn-ea"/>
            </a:endParaRPr>
          </a:p>
        </p:txBody>
      </p:sp>
      <p:pic>
        <p:nvPicPr>
          <p:cNvPr id="12" name="图片 11"/>
          <p:cNvPicPr>
            <a:picLocks noChangeAspect="1"/>
          </p:cNvPicPr>
          <p:nvPr/>
        </p:nvPicPr>
        <p:blipFill>
          <a:blip r:embed="rId4"/>
          <a:stretch>
            <a:fillRect/>
          </a:stretch>
        </p:blipFill>
        <p:spPr>
          <a:xfrm>
            <a:off x="5793740" y="250190"/>
            <a:ext cx="3347720" cy="2719705"/>
          </a:xfrm>
          <a:prstGeom prst="rect">
            <a:avLst/>
          </a:prstGeom>
          <a:effectLst>
            <a:softEdge rad="203200"/>
          </a:effectLst>
        </p:spPr>
      </p:pic>
      <p:sp>
        <p:nvSpPr>
          <p:cNvPr id="4" name="文本框 3"/>
          <p:cNvSpPr txBox="1"/>
          <p:nvPr/>
        </p:nvSpPr>
        <p:spPr>
          <a:xfrm>
            <a:off x="60960" y="647700"/>
            <a:ext cx="5830570" cy="4266565"/>
          </a:xfrm>
          <a:prstGeom prst="rect">
            <a:avLst/>
          </a:prstGeom>
          <a:noFill/>
          <a:ln>
            <a:solidFill>
              <a:srgbClr val="00B0F0"/>
            </a:solidFill>
          </a:ln>
        </p:spPr>
        <p:txBody>
          <a:bodyPr wrap="square" rtlCol="0" anchor="t">
            <a:spAutoFit/>
          </a:bodyPr>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solidFill>
                  <a:schemeClr val="tx1"/>
                </a:solidFill>
                <a:latin typeface="Times New Roman" panose="02020603050405020304" pitchFamily="18" charset="0"/>
                <a:cs typeface="Times New Roman" panose="02020603050405020304" pitchFamily="18" charset="0"/>
              </a:rPr>
              <a:t>The paper on my desk was yellow, with straight blue lines stretching across it. The lines repeated themselves all the way down the page. I counted them. Twenty-six straight lines ran across the </a:t>
            </a:r>
            <a:r>
              <a:rPr lang="zh-CN" altLang="en-US" sz="1400" u="sng" dirty="0" smtClean="0">
                <a:solidFill>
                  <a:schemeClr val="tx1"/>
                </a:solidFill>
                <a:latin typeface="Times New Roman" panose="02020603050405020304" pitchFamily="18" charset="0"/>
                <a:cs typeface="Times New Roman" panose="02020603050405020304" pitchFamily="18" charset="0"/>
              </a:rPr>
              <a:t>paper</a:t>
            </a:r>
            <a:r>
              <a:rPr lang="zh-CN" altLang="en-US" sz="1400" dirty="0" smtClean="0">
                <a:solidFill>
                  <a:schemeClr val="tx1"/>
                </a:solidFill>
                <a:latin typeface="Times New Roman" panose="02020603050405020304" pitchFamily="18" charset="0"/>
                <a:cs typeface="Times New Roman" panose="02020603050405020304" pitchFamily="18" charset="0"/>
              </a:rPr>
              <a:t>. The yellow color reminded me of </a:t>
            </a:r>
            <a:r>
              <a:rPr lang="zh-CN" altLang="en-US" sz="1400" u="sng" dirty="0" smtClean="0">
                <a:solidFill>
                  <a:schemeClr val="tx1"/>
                </a:solidFill>
                <a:latin typeface="Times New Roman" panose="02020603050405020304" pitchFamily="18" charset="0"/>
                <a:cs typeface="Times New Roman" panose="02020603050405020304" pitchFamily="18" charset="0"/>
              </a:rPr>
              <a:t>sunshine</a:t>
            </a:r>
            <a:r>
              <a:rPr lang="zh-CN" altLang="en-US" sz="1400" dirty="0" smtClean="0">
                <a:solidFill>
                  <a:schemeClr val="tx1"/>
                </a:solidFill>
                <a:latin typeface="Times New Roman" panose="02020603050405020304" pitchFamily="18" charset="0"/>
                <a:cs typeface="Times New Roman" panose="02020603050405020304" pitchFamily="18" charset="0"/>
              </a:rPr>
              <a:t>. In summer the sun is bright yellow like that, and the sky is blue like those lines. I </a:t>
            </a:r>
            <a:r>
              <a:rPr lang="zh-CN" altLang="en-US" sz="1400" b="1" dirty="0" smtClean="0">
                <a:solidFill>
                  <a:srgbClr val="C00000"/>
                </a:solidFill>
                <a:latin typeface="Times New Roman" panose="02020603050405020304" pitchFamily="18" charset="0"/>
                <a:cs typeface="Times New Roman" panose="02020603050405020304" pitchFamily="18" charset="0"/>
              </a:rPr>
              <a:t>loved </a:t>
            </a:r>
            <a:r>
              <a:rPr lang="zh-CN" altLang="en-US" sz="1400" dirty="0" smtClean="0">
                <a:solidFill>
                  <a:schemeClr val="tx1"/>
                </a:solidFill>
                <a:latin typeface="Times New Roman" panose="02020603050405020304" pitchFamily="18" charset="0"/>
                <a:cs typeface="Times New Roman" panose="02020603050405020304" pitchFamily="18" charset="0"/>
              </a:rPr>
              <a:t>blue — blue is for getting lost in... </a:t>
            </a:r>
            <a:endParaRPr lang="zh-CN" altLang="en-US" sz="1400" dirty="0" smtClean="0">
              <a:solidFill>
                <a:schemeClr val="tx1"/>
              </a:solidFill>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solidFill>
                  <a:schemeClr val="tx1"/>
                </a:solidFill>
                <a:latin typeface="Times New Roman" panose="02020603050405020304" pitchFamily="18" charset="0"/>
                <a:cs typeface="Times New Roman" panose="02020603050405020304" pitchFamily="18" charset="0"/>
              </a:rPr>
              <a:t> </a:t>
            </a:r>
            <a:r>
              <a:rPr lang="zh-CN" altLang="en-US" sz="1400" dirty="0" smtClean="0">
                <a:solidFill>
                  <a:schemeClr val="tx1"/>
                </a:solidFill>
                <a:latin typeface="Times New Roman" panose="02020603050405020304" pitchFamily="18" charset="0"/>
                <a:cs typeface="Times New Roman" panose="02020603050405020304" pitchFamily="18" charset="0"/>
              </a:rPr>
              <a:t>“You haven</a:t>
            </a:r>
            <a:r>
              <a:rPr lang="en-US" altLang="zh-CN" sz="1400" dirty="0" smtClean="0">
                <a:solidFill>
                  <a:schemeClr val="tx1"/>
                </a:solidFill>
                <a:latin typeface="Times New Roman" panose="02020603050405020304" pitchFamily="18" charset="0"/>
                <a:cs typeface="Times New Roman" panose="02020603050405020304" pitchFamily="18" charset="0"/>
              </a:rPr>
              <a:t>’</a:t>
            </a:r>
            <a:r>
              <a:rPr lang="zh-CN" altLang="en-US" sz="1400" dirty="0" smtClean="0">
                <a:solidFill>
                  <a:schemeClr val="tx1"/>
                </a:solidFill>
                <a:latin typeface="Times New Roman" panose="02020603050405020304" pitchFamily="18" charset="0"/>
                <a:cs typeface="Times New Roman" panose="02020603050405020304" pitchFamily="18" charset="0"/>
              </a:rPr>
              <a:t>t written a </a:t>
            </a:r>
            <a:r>
              <a:rPr lang="zh-CN" altLang="en-US" sz="1400" u="sng" dirty="0" smtClean="0">
                <a:solidFill>
                  <a:schemeClr val="tx1"/>
                </a:solidFill>
                <a:latin typeface="Times New Roman" panose="02020603050405020304" pitchFamily="18" charset="0"/>
                <a:cs typeface="Times New Roman" panose="02020603050405020304" pitchFamily="18" charset="0"/>
              </a:rPr>
              <a:t>word</a:t>
            </a:r>
            <a:r>
              <a:rPr lang="zh-CN" altLang="en-US" sz="1400" dirty="0" smtClean="0">
                <a:solidFill>
                  <a:schemeClr val="tx1"/>
                </a:solidFill>
                <a:latin typeface="Times New Roman" panose="02020603050405020304" pitchFamily="18" charset="0"/>
                <a:cs typeface="Times New Roman" panose="02020603050405020304" pitchFamily="18" charset="0"/>
              </a:rPr>
              <a:t> yet, have you?” Miss Perry had found me out. I hung my </a:t>
            </a:r>
            <a:r>
              <a:rPr lang="zh-CN" altLang="en-US" sz="1400" u="sng" dirty="0" smtClean="0">
                <a:solidFill>
                  <a:schemeClr val="tx1"/>
                </a:solidFill>
                <a:latin typeface="Times New Roman" panose="02020603050405020304" pitchFamily="18" charset="0"/>
                <a:cs typeface="Times New Roman" panose="02020603050405020304" pitchFamily="18" charset="0"/>
              </a:rPr>
              <a:t>head</a:t>
            </a:r>
            <a:r>
              <a:rPr lang="zh-CN" altLang="en-US" sz="1400" dirty="0" smtClean="0">
                <a:solidFill>
                  <a:schemeClr val="tx1"/>
                </a:solidFill>
                <a:latin typeface="Times New Roman" panose="02020603050405020304" pitchFamily="18" charset="0"/>
                <a:cs typeface="Times New Roman" panose="02020603050405020304" pitchFamily="18" charset="0"/>
              </a:rPr>
              <a:t>, as in past years, and gave her the lines I</a:t>
            </a:r>
            <a:r>
              <a:rPr lang="en-US" altLang="zh-CN" sz="1400" dirty="0" smtClean="0">
                <a:solidFill>
                  <a:schemeClr val="tx1"/>
                </a:solidFill>
                <a:latin typeface="Times New Roman" panose="02020603050405020304" pitchFamily="18" charset="0"/>
                <a:cs typeface="Times New Roman" panose="02020603050405020304" pitchFamily="18" charset="0"/>
              </a:rPr>
              <a:t>’</a:t>
            </a:r>
            <a:r>
              <a:rPr lang="zh-CN" altLang="en-US" sz="1400" dirty="0" smtClean="0">
                <a:solidFill>
                  <a:schemeClr val="tx1"/>
                </a:solidFill>
                <a:latin typeface="Times New Roman" panose="02020603050405020304" pitchFamily="18" charset="0"/>
                <a:cs typeface="Times New Roman" panose="02020603050405020304" pitchFamily="18" charset="0"/>
              </a:rPr>
              <a:t>d given previous teachers. </a:t>
            </a:r>
            <a:endParaRPr lang="zh-CN" altLang="en-US" sz="1400" dirty="0" smtClean="0">
              <a:solidFill>
                <a:schemeClr val="tx1"/>
              </a:solidFill>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solidFill>
                  <a:schemeClr val="tx1"/>
                </a:solidFill>
                <a:latin typeface="Times New Roman" panose="02020603050405020304" pitchFamily="18" charset="0"/>
                <a:cs typeface="Times New Roman" panose="02020603050405020304" pitchFamily="18" charset="0"/>
              </a:rPr>
              <a:t>  </a:t>
            </a:r>
            <a:r>
              <a:rPr lang="zh-CN" altLang="en-US" sz="1400" dirty="0" smtClean="0">
                <a:solidFill>
                  <a:schemeClr val="tx1"/>
                </a:solidFill>
                <a:latin typeface="Times New Roman" panose="02020603050405020304" pitchFamily="18" charset="0"/>
                <a:cs typeface="Times New Roman" panose="02020603050405020304" pitchFamily="18" charset="0"/>
              </a:rPr>
              <a:t>“</a:t>
            </a:r>
            <a:r>
              <a:rPr lang="zh-CN" altLang="en-US" sz="1400" dirty="0" smtClean="0">
                <a:solidFill>
                  <a:srgbClr val="C00000"/>
                </a:solidFill>
                <a:latin typeface="Times New Roman" panose="02020603050405020304" pitchFamily="18" charset="0"/>
                <a:cs typeface="Times New Roman" panose="02020603050405020304" pitchFamily="18" charset="0"/>
              </a:rPr>
              <a:t>I </a:t>
            </a:r>
            <a:r>
              <a:rPr lang="zh-CN" altLang="en-US" sz="1400" b="1" dirty="0" smtClean="0">
                <a:solidFill>
                  <a:srgbClr val="C00000"/>
                </a:solidFill>
                <a:latin typeface="Times New Roman" panose="02020603050405020304" pitchFamily="18" charset="0"/>
                <a:cs typeface="Times New Roman" panose="02020603050405020304" pitchFamily="18" charset="0"/>
              </a:rPr>
              <a:t>don</a:t>
            </a:r>
            <a:r>
              <a:rPr lang="en-US" altLang="zh-CN" sz="1400" b="1" dirty="0" smtClean="0">
                <a:solidFill>
                  <a:srgbClr val="C00000"/>
                </a:solidFill>
                <a:latin typeface="Times New Roman" panose="02020603050405020304" pitchFamily="18" charset="0"/>
                <a:cs typeface="Times New Roman" panose="02020603050405020304" pitchFamily="18" charset="0"/>
              </a:rPr>
              <a:t>’</a:t>
            </a:r>
            <a:r>
              <a:rPr lang="zh-CN" altLang="en-US" sz="1400" b="1" dirty="0" smtClean="0">
                <a:solidFill>
                  <a:srgbClr val="C00000"/>
                </a:solidFill>
                <a:latin typeface="Times New Roman" panose="02020603050405020304" pitchFamily="18" charset="0"/>
                <a:cs typeface="Times New Roman" panose="02020603050405020304" pitchFamily="18" charset="0"/>
              </a:rPr>
              <a:t>t feel like</a:t>
            </a:r>
            <a:r>
              <a:rPr lang="zh-CN" altLang="en-US" sz="1400" dirty="0" smtClean="0">
                <a:solidFill>
                  <a:srgbClr val="C00000"/>
                </a:solidFill>
                <a:latin typeface="Times New Roman" panose="02020603050405020304" pitchFamily="18" charset="0"/>
                <a:cs typeface="Times New Roman" panose="02020603050405020304" pitchFamily="18" charset="0"/>
              </a:rPr>
              <a:t> it</a:t>
            </a:r>
            <a:r>
              <a:rPr lang="zh-CN" altLang="en-US" sz="1400" dirty="0" smtClean="0">
                <a:solidFill>
                  <a:schemeClr val="tx1"/>
                </a:solidFill>
                <a:latin typeface="Times New Roman" panose="02020603050405020304" pitchFamily="18" charset="0"/>
                <a:cs typeface="Times New Roman" panose="02020603050405020304" pitchFamily="18" charset="0"/>
              </a:rPr>
              <a:t>.” </a:t>
            </a:r>
            <a:endParaRPr lang="zh-CN" altLang="en-US" sz="1400" dirty="0" smtClean="0">
              <a:solidFill>
                <a:schemeClr val="tx1"/>
              </a:solidFill>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solidFill>
                  <a:schemeClr val="tx1"/>
                </a:solidFill>
                <a:latin typeface="Times New Roman" panose="02020603050405020304" pitchFamily="18" charset="0"/>
                <a:cs typeface="Times New Roman" panose="02020603050405020304" pitchFamily="18" charset="0"/>
              </a:rPr>
              <a:t>   </a:t>
            </a:r>
            <a:r>
              <a:rPr lang="zh-CN" altLang="en-US" sz="1400" dirty="0" smtClean="0">
                <a:solidFill>
                  <a:schemeClr val="tx1"/>
                </a:solidFill>
                <a:latin typeface="Times New Roman" panose="02020603050405020304" pitchFamily="18" charset="0"/>
                <a:cs typeface="Times New Roman" panose="02020603050405020304" pitchFamily="18" charset="0"/>
              </a:rPr>
              <a:t>The truth was that I wanted to </a:t>
            </a:r>
            <a:r>
              <a:rPr lang="zh-CN" altLang="en-US" sz="1400" u="sng" dirty="0" smtClean="0">
                <a:solidFill>
                  <a:schemeClr val="tx1"/>
                </a:solidFill>
                <a:latin typeface="Times New Roman" panose="02020603050405020304" pitchFamily="18" charset="0"/>
                <a:cs typeface="Times New Roman" panose="02020603050405020304" pitchFamily="18" charset="0"/>
              </a:rPr>
              <a:t>write</a:t>
            </a:r>
            <a:r>
              <a:rPr lang="zh-CN" altLang="en-US" sz="1400" dirty="0" smtClean="0">
                <a:solidFill>
                  <a:schemeClr val="tx1"/>
                </a:solidFill>
                <a:latin typeface="Times New Roman" panose="02020603050405020304" pitchFamily="18" charset="0"/>
                <a:cs typeface="Times New Roman" panose="02020603050405020304" pitchFamily="18" charset="0"/>
              </a:rPr>
              <a:t> about something different. “Write about Your Best Friend,” demanded the assignment on the board. I didn</a:t>
            </a:r>
            <a:r>
              <a:rPr lang="en-US" altLang="zh-CN" sz="1400" dirty="0" smtClean="0">
                <a:solidFill>
                  <a:schemeClr val="tx1"/>
                </a:solidFill>
                <a:latin typeface="Times New Roman" panose="02020603050405020304" pitchFamily="18" charset="0"/>
                <a:cs typeface="Times New Roman" panose="02020603050405020304" pitchFamily="18" charset="0"/>
              </a:rPr>
              <a:t>’</a:t>
            </a:r>
            <a:r>
              <a:rPr lang="zh-CN" altLang="en-US" sz="1400" dirty="0" smtClean="0">
                <a:solidFill>
                  <a:schemeClr val="tx1"/>
                </a:solidFill>
                <a:latin typeface="Times New Roman" panose="02020603050405020304" pitchFamily="18" charset="0"/>
                <a:cs typeface="Times New Roman" panose="02020603050405020304" pitchFamily="18" charset="0"/>
              </a:rPr>
              <a:t>t have a best friend. I had a few friends, but I didn</a:t>
            </a:r>
            <a:r>
              <a:rPr lang="en-US" altLang="zh-CN" sz="1400" dirty="0" smtClean="0">
                <a:solidFill>
                  <a:schemeClr val="tx1"/>
                </a:solidFill>
                <a:latin typeface="Times New Roman" panose="02020603050405020304" pitchFamily="18" charset="0"/>
                <a:cs typeface="Times New Roman" panose="02020603050405020304" pitchFamily="18" charset="0"/>
              </a:rPr>
              <a:t>’</a:t>
            </a:r>
            <a:r>
              <a:rPr lang="zh-CN" altLang="en-US" sz="1400" dirty="0" smtClean="0">
                <a:solidFill>
                  <a:schemeClr val="tx1"/>
                </a:solidFill>
                <a:latin typeface="Times New Roman" panose="02020603050405020304" pitchFamily="18" charset="0"/>
                <a:cs typeface="Times New Roman" panose="02020603050405020304" pitchFamily="18" charset="0"/>
              </a:rPr>
              <a:t>t want to claim any of them as my “best” because I was afraid they might pick someone else. What if I picked a “best” friend and then someone </a:t>
            </a:r>
            <a:r>
              <a:rPr lang="zh-CN" altLang="en-US" sz="1400" u="sng" dirty="0" smtClean="0">
                <a:solidFill>
                  <a:schemeClr val="tx1"/>
                </a:solidFill>
                <a:latin typeface="Times New Roman" panose="02020603050405020304" pitchFamily="18" charset="0"/>
                <a:cs typeface="Times New Roman" panose="02020603050405020304" pitchFamily="18" charset="0"/>
              </a:rPr>
              <a:t>different</a:t>
            </a:r>
            <a:r>
              <a:rPr lang="zh-CN" altLang="en-US" sz="1400" dirty="0" smtClean="0">
                <a:solidFill>
                  <a:schemeClr val="tx1"/>
                </a:solidFill>
                <a:latin typeface="Times New Roman" panose="02020603050405020304" pitchFamily="18" charset="0"/>
                <a:cs typeface="Times New Roman" panose="02020603050405020304" pitchFamily="18" charset="0"/>
              </a:rPr>
              <a:t>, who thought I was their best friend, heard my paragraph read aloud and then never spoke to me again? It was a stupid topic. I was </a:t>
            </a:r>
            <a:r>
              <a:rPr lang="zh-CN" altLang="en-US" sz="1400" b="1" u="sng" dirty="0" smtClean="0">
                <a:solidFill>
                  <a:srgbClr val="C00000"/>
                </a:solidFill>
                <a:latin typeface="Times New Roman" panose="02020603050405020304" pitchFamily="18" charset="0"/>
                <a:cs typeface="Times New Roman" panose="02020603050405020304" pitchFamily="18" charset="0"/>
              </a:rPr>
              <a:t>disappointed</a:t>
            </a:r>
            <a:r>
              <a:rPr lang="zh-CN" altLang="en-US" sz="1400" dirty="0" smtClean="0">
                <a:solidFill>
                  <a:schemeClr val="tx1"/>
                </a:solidFill>
                <a:latin typeface="Times New Roman" panose="02020603050405020304" pitchFamily="18" charset="0"/>
                <a:cs typeface="Times New Roman" panose="02020603050405020304" pitchFamily="18" charset="0"/>
              </a:rPr>
              <a:t> in Miss Perry for choosing it.</a:t>
            </a:r>
            <a:endParaRPr lang="zh-CN" altLang="en-US" sz="1400" dirty="0" smtClean="0">
              <a:solidFill>
                <a:schemeClr val="tx1"/>
              </a:solidFill>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solidFill>
                  <a:schemeClr val="tx1"/>
                </a:solidFill>
                <a:latin typeface="Times New Roman" panose="02020603050405020304" pitchFamily="18" charset="0"/>
                <a:cs typeface="Times New Roman" panose="02020603050405020304" pitchFamily="18" charset="0"/>
              </a:rPr>
              <a:t>    </a:t>
            </a:r>
            <a:r>
              <a:rPr lang="zh-CN" altLang="en-US" sz="1400" dirty="0" smtClean="0">
                <a:solidFill>
                  <a:schemeClr val="tx1"/>
                </a:solidFill>
                <a:latin typeface="Times New Roman" panose="02020603050405020304" pitchFamily="18" charset="0"/>
                <a:cs typeface="Times New Roman" panose="02020603050405020304" pitchFamily="18" charset="0"/>
              </a:rPr>
              <a:t>I knew </a:t>
            </a:r>
            <a:r>
              <a:rPr lang="zh-CN" altLang="en-US" sz="1400" u="sng" dirty="0" smtClean="0">
                <a:solidFill>
                  <a:schemeClr val="tx1"/>
                </a:solidFill>
                <a:latin typeface="Times New Roman" panose="02020603050405020304" pitchFamily="18" charset="0"/>
                <a:cs typeface="Times New Roman" panose="02020603050405020304" pitchFamily="18" charset="0"/>
              </a:rPr>
              <a:t>Miss Perry</a:t>
            </a:r>
            <a:r>
              <a:rPr lang="zh-CN" altLang="en-US" sz="1400" dirty="0" smtClean="0">
                <a:solidFill>
                  <a:schemeClr val="tx1"/>
                </a:solidFill>
                <a:latin typeface="Times New Roman" panose="02020603050405020304" pitchFamily="18" charset="0"/>
                <a:cs typeface="Times New Roman" panose="02020603050405020304" pitchFamily="18" charset="0"/>
              </a:rPr>
              <a:t> must have heard about me from my other teachers. I had already prepared myself for another year of listening to teachers </a:t>
            </a:r>
            <a:r>
              <a:rPr lang="zh-CN" altLang="en-US" sz="1400" u="sng" dirty="0" smtClean="0">
                <a:solidFill>
                  <a:schemeClr val="tx1"/>
                </a:solidFill>
                <a:latin typeface="Times New Roman" panose="02020603050405020304" pitchFamily="18" charset="0"/>
                <a:cs typeface="Times New Roman" panose="02020603050405020304" pitchFamily="18" charset="0"/>
              </a:rPr>
              <a:t>scold</a:t>
            </a:r>
            <a:r>
              <a:rPr lang="zh-CN" altLang="en-US" sz="1400" dirty="0" smtClean="0">
                <a:solidFill>
                  <a:schemeClr val="tx1"/>
                </a:solidFill>
                <a:latin typeface="Times New Roman" panose="02020603050405020304" pitchFamily="18" charset="0"/>
                <a:cs typeface="Times New Roman" panose="02020603050405020304" pitchFamily="18" charset="0"/>
              </a:rPr>
              <a:t> me. I was only nine years old, but my ears had been dull to the voices of my elders. My teachers, my parents, and the school </a:t>
            </a:r>
            <a:r>
              <a:rPr lang="zh-CN" altLang="en-US" sz="1400" u="sng" dirty="0" smtClean="0">
                <a:solidFill>
                  <a:schemeClr val="tx1"/>
                </a:solidFill>
                <a:latin typeface="Times New Roman" panose="02020603050405020304" pitchFamily="18" charset="0"/>
                <a:cs typeface="Times New Roman" panose="02020603050405020304" pitchFamily="18" charset="0"/>
              </a:rPr>
              <a:t>principal</a:t>
            </a:r>
            <a:r>
              <a:rPr lang="zh-CN" altLang="en-US" sz="1400" dirty="0" smtClean="0">
                <a:solidFill>
                  <a:schemeClr val="tx1"/>
                </a:solidFill>
                <a:latin typeface="Times New Roman" panose="02020603050405020304" pitchFamily="18" charset="0"/>
                <a:cs typeface="Times New Roman" panose="02020603050405020304" pitchFamily="18" charset="0"/>
              </a:rPr>
              <a:t> had all given me the “What are we supposed to do with you?” speech. That was probably what Miss Perry was about to say, too. </a:t>
            </a:r>
            <a:endParaRPr lang="zh-CN" altLang="en-US" sz="1400" i="1" dirty="0" smtClean="0">
              <a:solidFill>
                <a:schemeClr val="tx1"/>
              </a:solidFill>
              <a:latin typeface="Times New Roman" panose="02020603050405020304" pitchFamily="18" charset="0"/>
              <a:cs typeface="Times New Roman" panose="02020603050405020304" pitchFamily="18" charset="0"/>
            </a:endParaRPr>
          </a:p>
        </p:txBody>
      </p:sp>
      <p:sp>
        <p:nvSpPr>
          <p:cNvPr id="6" name="圆角矩形 5"/>
          <p:cNvSpPr/>
          <p:nvPr/>
        </p:nvSpPr>
        <p:spPr>
          <a:xfrm>
            <a:off x="5840095" y="2969895"/>
            <a:ext cx="3173730" cy="1944370"/>
          </a:xfrm>
          <a:prstGeom prst="roundRect">
            <a:avLst/>
          </a:prstGeom>
          <a:solidFill>
            <a:srgbClr val="95E5FF">
              <a:alpha val="37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400" b="1">
                <a:solidFill>
                  <a:srgbClr val="002060"/>
                </a:solidFill>
              </a:rPr>
              <a:t>Discussion:</a:t>
            </a:r>
            <a:endParaRPr lang="en-US" altLang="zh-CN" sz="1400" b="1">
              <a:solidFill>
                <a:srgbClr val="002060"/>
              </a:solidFill>
            </a:endParaRPr>
          </a:p>
          <a:p>
            <a:pPr algn="l"/>
            <a:r>
              <a:rPr lang="en-US" altLang="zh-CN" sz="1400" b="1">
                <a:solidFill>
                  <a:srgbClr val="C00000"/>
                </a:solidFill>
              </a:rPr>
              <a:t>What is the best title of the text?</a:t>
            </a:r>
            <a:endParaRPr lang="en-US" altLang="zh-CN" sz="1400" b="1">
              <a:solidFill>
                <a:srgbClr val="C00000"/>
              </a:solidFill>
            </a:endParaRPr>
          </a:p>
          <a:p>
            <a:pPr algn="l"/>
            <a:r>
              <a:rPr lang="en-US" altLang="zh-CN" sz="1400" b="1">
                <a:solidFill>
                  <a:srgbClr val="C00000"/>
                </a:solidFill>
              </a:rPr>
              <a:t>A. My best friend </a:t>
            </a:r>
            <a:endParaRPr lang="en-US" altLang="zh-CN" sz="1400" b="1">
              <a:solidFill>
                <a:srgbClr val="C00000"/>
              </a:solidFill>
            </a:endParaRPr>
          </a:p>
          <a:p>
            <a:pPr algn="l"/>
            <a:r>
              <a:rPr lang="en-US" altLang="zh-CN" sz="1400" b="1">
                <a:solidFill>
                  <a:srgbClr val="C00000"/>
                </a:solidFill>
              </a:rPr>
              <a:t>B. My lovely writing</a:t>
            </a:r>
            <a:endParaRPr lang="en-US" altLang="zh-CN" sz="1400" b="1">
              <a:solidFill>
                <a:srgbClr val="C00000"/>
              </a:solidFill>
            </a:endParaRPr>
          </a:p>
          <a:p>
            <a:pPr algn="l"/>
            <a:r>
              <a:rPr lang="en-US" altLang="zh-CN" sz="1400" b="1">
                <a:solidFill>
                  <a:srgbClr val="C00000"/>
                </a:solidFill>
              </a:rPr>
              <a:t>C. My favorite teacher</a:t>
            </a:r>
            <a:endParaRPr lang="en-US" altLang="zh-CN" sz="1400" b="1">
              <a:solidFill>
                <a:srgbClr val="C00000"/>
              </a:solidFill>
            </a:endParaRPr>
          </a:p>
          <a:p>
            <a:pPr algn="l"/>
            <a:r>
              <a:rPr lang="en-US" altLang="zh-CN" sz="1400" b="1">
                <a:solidFill>
                  <a:srgbClr val="C00000"/>
                </a:solidFill>
              </a:rPr>
              <a:t>D. My first finished assignment</a:t>
            </a:r>
            <a:endParaRPr lang="en-US" altLang="zh-CN" sz="1400" b="1">
              <a:solidFill>
                <a:srgbClr val="C00000"/>
              </a:solidFill>
            </a:endParaRPr>
          </a:p>
          <a:p>
            <a:pPr algn="l"/>
            <a:r>
              <a:rPr lang="en-US" altLang="zh-CN" sz="1400" b="1">
                <a:solidFill>
                  <a:srgbClr val="C00000"/>
                </a:solidFill>
              </a:rPr>
              <a:t>E. You are my sunshine</a:t>
            </a:r>
            <a:endParaRPr lang="en-US" altLang="zh-CN" sz="1400" b="1">
              <a:solidFill>
                <a:srgbClr val="C00000"/>
              </a:solidFill>
            </a:endParaRPr>
          </a:p>
          <a:p>
            <a:pPr algn="l"/>
            <a:r>
              <a:rPr lang="en-US" altLang="zh-CN" sz="1400" b="1">
                <a:solidFill>
                  <a:srgbClr val="C00000"/>
                </a:solidFill>
              </a:rPr>
              <a:t>F. ...</a:t>
            </a:r>
            <a:endParaRPr lang="en-US" altLang="zh-CN" sz="1400" b="1">
              <a:solidFill>
                <a:srgbClr val="C00000"/>
              </a:solidFill>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par>
                                <p:cTn id="9" presetID="2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edge">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sp>
        <p:nvSpPr>
          <p:cNvPr id="5" name="TextBox 3"/>
          <p:cNvSpPr txBox="1"/>
          <p:nvPr/>
        </p:nvSpPr>
        <p:spPr>
          <a:xfrm>
            <a:off x="534035" y="144780"/>
            <a:ext cx="3724910"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rPr>
              <a:t>Reflect on our writings</a:t>
            </a:r>
            <a:endParaRPr lang="en-US" altLang="zh-CN" sz="2000" b="1" dirty="0">
              <a:solidFill>
                <a:srgbClr val="00B0F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4"/>
          <a:stretch>
            <a:fillRect/>
          </a:stretch>
        </p:blipFill>
        <p:spPr>
          <a:xfrm>
            <a:off x="3688080" y="144780"/>
            <a:ext cx="5245100" cy="4846320"/>
          </a:xfrm>
          <a:prstGeom prst="rect">
            <a:avLst/>
          </a:prstGeom>
          <a:ln>
            <a:solidFill>
              <a:srgbClr val="C00000"/>
            </a:solidFill>
          </a:ln>
        </p:spPr>
      </p:pic>
      <p:pic>
        <p:nvPicPr>
          <p:cNvPr id="12298" name="Picture 2" descr="C:\Users\Administrator\Desktop\png\0660050128_副本.png"/>
          <p:cNvPicPr>
            <a:picLocks noChangeAspect="1"/>
          </p:cNvPicPr>
          <p:nvPr>
            <p:custDataLst>
              <p:tags r:id="rId5"/>
            </p:custDataLst>
          </p:nvPr>
        </p:nvPicPr>
        <p:blipFill>
          <a:blip r:embed="rId6">
            <a:clrChange>
              <a:clrFrom>
                <a:srgbClr val="000000">
                  <a:alpha val="0"/>
                </a:srgbClr>
              </a:clrFrom>
              <a:clrTo>
                <a:srgbClr val="000000">
                  <a:alpha val="0"/>
                  <a:alpha val="0"/>
                </a:srgbClr>
              </a:clrTo>
            </a:clrChange>
          </a:blip>
          <a:stretch>
            <a:fillRect/>
          </a:stretch>
        </p:blipFill>
        <p:spPr>
          <a:xfrm>
            <a:off x="139383" y="3442018"/>
            <a:ext cx="2281237" cy="1457325"/>
          </a:xfrm>
          <a:prstGeom prst="rect">
            <a:avLst/>
          </a:prstGeom>
          <a:noFill/>
          <a:ln w="9525">
            <a:noFill/>
          </a:ln>
        </p:spPr>
      </p:pic>
      <p:sp>
        <p:nvSpPr>
          <p:cNvPr id="14" name="圆角矩形 13"/>
          <p:cNvSpPr/>
          <p:nvPr/>
        </p:nvSpPr>
        <p:spPr>
          <a:xfrm>
            <a:off x="3749675" y="1518920"/>
            <a:ext cx="4931410" cy="958850"/>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圆角矩形 11"/>
          <p:cNvSpPr/>
          <p:nvPr/>
        </p:nvSpPr>
        <p:spPr>
          <a:xfrm>
            <a:off x="3690620" y="4089400"/>
            <a:ext cx="5146040" cy="809625"/>
          </a:xfrm>
          <a:prstGeom prst="roundRect">
            <a:avLst/>
          </a:prstGeom>
          <a:solidFill>
            <a:srgbClr val="0070C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9" name="Picture 14" descr="C:\Users\Hectol\AppData\Local\Microsoft\Windows\Temporary Internet Files\Content.IE5\MFF0D7US\MC900434411[1].wmf"/>
          <p:cNvPicPr>
            <a:picLocks noChangeAspect="1"/>
          </p:cNvPicPr>
          <p:nvPr>
            <p:custDataLst>
              <p:tags r:id="rId7"/>
            </p:custDataLst>
          </p:nvPr>
        </p:nvPicPr>
        <p:blipFill>
          <a:blip r:embed="rId8"/>
          <a:stretch>
            <a:fillRect/>
          </a:stretch>
        </p:blipFill>
        <p:spPr>
          <a:xfrm>
            <a:off x="8283575" y="2165985"/>
            <a:ext cx="702310" cy="535940"/>
          </a:xfrm>
          <a:prstGeom prst="rect">
            <a:avLst/>
          </a:prstGeom>
          <a:noFill/>
          <a:ln w="9525">
            <a:noFill/>
          </a:ln>
        </p:spPr>
      </p:pic>
      <p:pic>
        <p:nvPicPr>
          <p:cNvPr id="3" name="Picture 14" descr="C:\Users\Hectol\AppData\Local\Microsoft\Windows\Temporary Internet Files\Content.IE5\MFF0D7US\MC900434411[1].wmf"/>
          <p:cNvPicPr>
            <a:picLocks noChangeAspect="1"/>
          </p:cNvPicPr>
          <p:nvPr>
            <p:custDataLst>
              <p:tags r:id="rId9"/>
            </p:custDataLst>
          </p:nvPr>
        </p:nvPicPr>
        <p:blipFill>
          <a:blip r:embed="rId8"/>
          <a:stretch>
            <a:fillRect/>
          </a:stretch>
        </p:blipFill>
        <p:spPr>
          <a:xfrm>
            <a:off x="6001385" y="4562475"/>
            <a:ext cx="702310" cy="535940"/>
          </a:xfrm>
          <a:prstGeom prst="rect">
            <a:avLst/>
          </a:prstGeom>
          <a:noFill/>
          <a:ln w="9525">
            <a:noFill/>
          </a:ln>
        </p:spPr>
      </p:pic>
      <p:sp>
        <p:nvSpPr>
          <p:cNvPr id="6" name="文本框 5"/>
          <p:cNvSpPr txBox="1"/>
          <p:nvPr/>
        </p:nvSpPr>
        <p:spPr>
          <a:xfrm>
            <a:off x="360680" y="683895"/>
            <a:ext cx="3181985" cy="2861310"/>
          </a:xfrm>
          <a:prstGeom prst="rect">
            <a:avLst/>
          </a:prstGeom>
          <a:noFill/>
        </p:spPr>
        <p:txBody>
          <a:bodyPr wrap="square" rtlCol="0" anchor="t">
            <a:spAutoFit/>
          </a:bodyPr>
          <a:p>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从这篇习作的用词和语法结构来看，该考生语言运用能力不弱。</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但本文在主要情节的衔接上存在明显的漏洞，没能读出伏笔和铺垫，整篇都在解决“Write about Your Best Friend,”，导致情节主线和情感主题与原文严重剥离。结尾也就生硬，不自然流畅。</a:t>
            </a:r>
            <a:endParaRPr lang="zh-CN" altLang="en-US" sz="1800" dirty="0" smtClean="0">
              <a:latin typeface="Times New Roman" panose="02020603050405020304" pitchFamily="18" charset="0"/>
              <a:cs typeface="Times New Roman" panose="02020603050405020304" pitchFamily="18" charset="0"/>
            </a:endParaRPr>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ppt_y</p:attrName>
                                        </p:attrNameLst>
                                      </p:cBhvr>
                                      <p:tavLst>
                                        <p:tav tm="0">
                                          <p:val>
                                            <p:strVal val="#ppt_y+#ppt_h*1.125000"/>
                                          </p:val>
                                        </p:tav>
                                        <p:tav tm="100000">
                                          <p:val>
                                            <p:strVal val="#ppt_y"/>
                                          </p:val>
                                        </p:tav>
                                      </p:tavLst>
                                    </p:anim>
                                    <p:animEffect transition="in" filter="wipe(up)">
                                      <p:cBhvr>
                                        <p:cTn id="12" dur="5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p:tgtEl>
                                          <p:spTgt spid="12"/>
                                        </p:tgtEl>
                                        <p:attrNameLst>
                                          <p:attrName>ppt_y</p:attrName>
                                        </p:attrNameLst>
                                      </p:cBhvr>
                                      <p:tavLst>
                                        <p:tav tm="0">
                                          <p:val>
                                            <p:strVal val="#ppt_y+#ppt_h*1.125000"/>
                                          </p:val>
                                        </p:tav>
                                        <p:tav tm="100000">
                                          <p:val>
                                            <p:strVal val="#ppt_y"/>
                                          </p:val>
                                        </p:tav>
                                      </p:tavLst>
                                    </p:anim>
                                    <p:animEffect transition="in" filter="wipe(up)">
                                      <p:cBhvr>
                                        <p:cTn id="16" dur="500"/>
                                        <p:tgtEl>
                                          <p:spTgt spid="12"/>
                                        </p:tgtEl>
                                      </p:cBhvr>
                                    </p:animEffect>
                                  </p:childTnLst>
                                </p:cTn>
                              </p:par>
                              <p:par>
                                <p:cTn id="17" presetID="8" presetClass="emph" presetSubtype="0" fill="hold" nodeType="withEffect">
                                  <p:stCondLst>
                                    <p:cond delay="0"/>
                                  </p:stCondLst>
                                  <p:childTnLst>
                                    <p:animRot by="21600000">
                                      <p:cBhvr>
                                        <p:cTn id="18" dur="2000" fill="hold"/>
                                        <p:tgtEl>
                                          <p:spTgt spid="9"/>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3"/>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p:tgtEl>
                                          <p:spTgt spid="6"/>
                                        </p:tgtEl>
                                        <p:attrNameLst>
                                          <p:attrName>ppt_y</p:attrName>
                                        </p:attrNameLst>
                                      </p:cBhvr>
                                      <p:tavLst>
                                        <p:tav tm="0">
                                          <p:val>
                                            <p:strVal val="#ppt_y+#ppt_h*1.125000"/>
                                          </p:val>
                                        </p:tav>
                                        <p:tav tm="100000">
                                          <p:val>
                                            <p:strVal val="#ppt_y"/>
                                          </p:val>
                                        </p:tav>
                                      </p:tavLst>
                                    </p:anim>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bldLvl="0" animBg="1"/>
      <p:bldP spid="14" grpId="1" animBg="1"/>
      <p:bldP spid="12" grpId="0" bldLvl="0" animBg="1"/>
      <p:bldP spid="12" grpId="1" animBg="1"/>
      <p:bldP spid="6" grpId="0"/>
      <p:bldP spid="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sp>
        <p:nvSpPr>
          <p:cNvPr id="5" name="TextBox 3"/>
          <p:cNvSpPr txBox="1"/>
          <p:nvPr/>
        </p:nvSpPr>
        <p:spPr>
          <a:xfrm>
            <a:off x="534035" y="144780"/>
            <a:ext cx="3724910"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rPr>
              <a:t>Reflect on our writings</a:t>
            </a:r>
            <a:endParaRPr lang="en-US" altLang="zh-CN" sz="2000" b="1" dirty="0">
              <a:solidFill>
                <a:srgbClr val="00B0F0"/>
              </a:solidFill>
              <a:latin typeface="微软雅黑" panose="020B0503020204020204" pitchFamily="34" charset="-122"/>
              <a:ea typeface="微软雅黑" panose="020B0503020204020204" pitchFamily="34" charset="-122"/>
            </a:endParaRPr>
          </a:p>
        </p:txBody>
      </p:sp>
      <p:pic>
        <p:nvPicPr>
          <p:cNvPr id="12298" name="Picture 2" descr="C:\Users\Administrator\Desktop\png\0660050128_副本.png"/>
          <p:cNvPicPr>
            <a:picLocks noChangeAspect="1"/>
          </p:cNvPicPr>
          <p:nvPr>
            <p:custDataLst>
              <p:tags r:id="rId4"/>
            </p:custDataLst>
          </p:nvPr>
        </p:nvPicPr>
        <p:blipFill>
          <a:blip r:embed="rId5">
            <a:clrChange>
              <a:clrFrom>
                <a:srgbClr val="000000">
                  <a:alpha val="0"/>
                </a:srgbClr>
              </a:clrFrom>
              <a:clrTo>
                <a:srgbClr val="000000">
                  <a:alpha val="0"/>
                  <a:alpha val="0"/>
                </a:srgbClr>
              </a:clrTo>
            </a:clrChange>
          </a:blip>
          <a:stretch>
            <a:fillRect/>
          </a:stretch>
        </p:blipFill>
        <p:spPr>
          <a:xfrm>
            <a:off x="139383" y="3442018"/>
            <a:ext cx="2281237" cy="1457325"/>
          </a:xfrm>
          <a:prstGeom prst="rect">
            <a:avLst/>
          </a:prstGeom>
          <a:noFill/>
          <a:ln w="9525">
            <a:noFill/>
          </a:ln>
        </p:spPr>
      </p:pic>
      <p:pic>
        <p:nvPicPr>
          <p:cNvPr id="3" name="图片 2"/>
          <p:cNvPicPr>
            <a:picLocks noChangeAspect="1"/>
          </p:cNvPicPr>
          <p:nvPr/>
        </p:nvPicPr>
        <p:blipFill>
          <a:blip r:embed="rId6"/>
          <a:stretch>
            <a:fillRect/>
          </a:stretch>
        </p:blipFill>
        <p:spPr>
          <a:xfrm>
            <a:off x="3690620" y="151765"/>
            <a:ext cx="5191760" cy="4839970"/>
          </a:xfrm>
          <a:prstGeom prst="rect">
            <a:avLst/>
          </a:prstGeom>
          <a:ln>
            <a:solidFill>
              <a:srgbClr val="C00000"/>
            </a:solidFill>
          </a:ln>
        </p:spPr>
      </p:pic>
      <p:sp>
        <p:nvSpPr>
          <p:cNvPr id="12" name="圆角矩形 11"/>
          <p:cNvSpPr/>
          <p:nvPr/>
        </p:nvSpPr>
        <p:spPr>
          <a:xfrm>
            <a:off x="3690620" y="3691890"/>
            <a:ext cx="5146040" cy="1299845"/>
          </a:xfrm>
          <a:prstGeom prst="roundRect">
            <a:avLst/>
          </a:prstGeom>
          <a:solidFill>
            <a:srgbClr val="0070C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a:off x="3733165" y="502920"/>
            <a:ext cx="5001260" cy="757555"/>
          </a:xfrm>
          <a:prstGeom prst="roundRect">
            <a:avLst/>
          </a:prstGeom>
          <a:solidFill>
            <a:schemeClr val="accent3">
              <a:lumMod val="75000"/>
              <a:alpha val="2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圆角矩形 3"/>
          <p:cNvSpPr/>
          <p:nvPr/>
        </p:nvSpPr>
        <p:spPr>
          <a:xfrm>
            <a:off x="3733165" y="1599565"/>
            <a:ext cx="5001260" cy="940435"/>
          </a:xfrm>
          <a:prstGeom prst="roundRect">
            <a:avLst/>
          </a:prstGeom>
          <a:solidFill>
            <a:schemeClr val="accent3">
              <a:lumMod val="75000"/>
              <a:alpha val="2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4135755" y="2879090"/>
            <a:ext cx="1433195" cy="207645"/>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圆角矩形 5"/>
          <p:cNvSpPr/>
          <p:nvPr/>
        </p:nvSpPr>
        <p:spPr>
          <a:xfrm>
            <a:off x="4135755" y="3390900"/>
            <a:ext cx="2383155" cy="207645"/>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p:cNvPicPr>
            <a:picLocks noChangeAspect="1"/>
          </p:cNvPicPr>
          <p:nvPr/>
        </p:nvPicPr>
        <p:blipFill>
          <a:blip r:embed="rId7">
            <a:clrChange>
              <a:clrFrom>
                <a:srgbClr val="F6F6F6">
                  <a:alpha val="100000"/>
                </a:srgbClr>
              </a:clrFrom>
              <a:clrTo>
                <a:srgbClr val="F6F6F6">
                  <a:alpha val="100000"/>
                  <a:alpha val="0"/>
                </a:srgbClr>
              </a:clrTo>
            </a:clrChange>
          </a:blip>
          <a:stretch>
            <a:fillRect/>
          </a:stretch>
        </p:blipFill>
        <p:spPr>
          <a:xfrm>
            <a:off x="8404225" y="899160"/>
            <a:ext cx="815340" cy="746760"/>
          </a:xfrm>
          <a:prstGeom prst="rect">
            <a:avLst/>
          </a:prstGeom>
        </p:spPr>
      </p:pic>
      <p:pic>
        <p:nvPicPr>
          <p:cNvPr id="8" name="图片 7"/>
          <p:cNvPicPr>
            <a:picLocks noChangeAspect="1"/>
          </p:cNvPicPr>
          <p:nvPr/>
        </p:nvPicPr>
        <p:blipFill>
          <a:blip r:embed="rId7">
            <a:clrChange>
              <a:clrFrom>
                <a:srgbClr val="F6F6F6">
                  <a:alpha val="100000"/>
                </a:srgbClr>
              </a:clrFrom>
              <a:clrTo>
                <a:srgbClr val="F6F6F6">
                  <a:alpha val="100000"/>
                  <a:alpha val="0"/>
                </a:srgbClr>
              </a:clrTo>
            </a:clrChange>
          </a:blip>
          <a:stretch>
            <a:fillRect/>
          </a:stretch>
        </p:blipFill>
        <p:spPr>
          <a:xfrm>
            <a:off x="3141345" y="1744345"/>
            <a:ext cx="815340" cy="746760"/>
          </a:xfrm>
          <a:prstGeom prst="rect">
            <a:avLst/>
          </a:prstGeom>
        </p:spPr>
      </p:pic>
      <p:pic>
        <p:nvPicPr>
          <p:cNvPr id="9" name="图片 8"/>
          <p:cNvPicPr>
            <a:picLocks noChangeAspect="1"/>
          </p:cNvPicPr>
          <p:nvPr/>
        </p:nvPicPr>
        <p:blipFill>
          <a:blip r:embed="rId7">
            <a:clrChange>
              <a:clrFrom>
                <a:srgbClr val="F6F6F6">
                  <a:alpha val="100000"/>
                </a:srgbClr>
              </a:clrFrom>
              <a:clrTo>
                <a:srgbClr val="F6F6F6">
                  <a:alpha val="100000"/>
                  <a:alpha val="0"/>
                </a:srgbClr>
              </a:clrTo>
            </a:clrChange>
          </a:blip>
          <a:stretch>
            <a:fillRect/>
          </a:stretch>
        </p:blipFill>
        <p:spPr>
          <a:xfrm>
            <a:off x="3141345" y="2851785"/>
            <a:ext cx="815340" cy="746760"/>
          </a:xfrm>
          <a:prstGeom prst="rect">
            <a:avLst/>
          </a:prstGeom>
        </p:spPr>
      </p:pic>
      <p:pic>
        <p:nvPicPr>
          <p:cNvPr id="10" name="图片 9"/>
          <p:cNvPicPr>
            <a:picLocks noChangeAspect="1"/>
          </p:cNvPicPr>
          <p:nvPr/>
        </p:nvPicPr>
        <p:blipFill>
          <a:blip r:embed="rId7">
            <a:clrChange>
              <a:clrFrom>
                <a:srgbClr val="F6F6F6">
                  <a:alpha val="100000"/>
                </a:srgbClr>
              </a:clrFrom>
              <a:clrTo>
                <a:srgbClr val="F6F6F6">
                  <a:alpha val="100000"/>
                  <a:alpha val="0"/>
                </a:srgbClr>
              </a:clrTo>
            </a:clrChange>
          </a:blip>
          <a:stretch>
            <a:fillRect/>
          </a:stretch>
        </p:blipFill>
        <p:spPr>
          <a:xfrm>
            <a:off x="7919085" y="4483735"/>
            <a:ext cx="815340" cy="746760"/>
          </a:xfrm>
          <a:prstGeom prst="rect">
            <a:avLst/>
          </a:prstGeom>
        </p:spPr>
      </p:pic>
      <p:sp>
        <p:nvSpPr>
          <p:cNvPr id="11" name="文本框 10"/>
          <p:cNvSpPr txBox="1"/>
          <p:nvPr/>
        </p:nvSpPr>
        <p:spPr>
          <a:xfrm>
            <a:off x="243205" y="995045"/>
            <a:ext cx="3057525" cy="2245360"/>
          </a:xfrm>
          <a:prstGeom prst="rect">
            <a:avLst/>
          </a:prstGeom>
          <a:noFill/>
        </p:spPr>
        <p:txBody>
          <a:bodyPr wrap="square" rtlCol="0" anchor="t">
            <a:spAutoFit/>
          </a:bodyPr>
          <a:p>
            <a:r>
              <a:rPr lang="en-US" altLang="zh-CN" sz="2000" dirty="0" smtClean="0">
                <a:latin typeface="Times New Roman" panose="02020603050405020304" pitchFamily="18" charset="0"/>
                <a:cs typeface="Times New Roman" panose="02020603050405020304" pitchFamily="18" charset="0"/>
              </a:rPr>
              <a:t>    </a:t>
            </a:r>
            <a:r>
              <a:rPr lang="zh-CN" altLang="en-US" sz="2000" dirty="0" smtClean="0">
                <a:latin typeface="Times New Roman" panose="02020603050405020304" pitchFamily="18" charset="0"/>
                <a:cs typeface="Times New Roman" panose="02020603050405020304" pitchFamily="18" charset="0"/>
              </a:rPr>
              <a:t>本篇习作者能深刻地理解文本，牢牢地</a:t>
            </a:r>
            <a:r>
              <a:rPr lang="zh-CN" altLang="en-US" sz="2000" dirty="0" smtClean="0">
                <a:latin typeface="Times New Roman" panose="02020603050405020304" pitchFamily="18" charset="0"/>
                <a:cs typeface="Times New Roman" panose="02020603050405020304" pitchFamily="18" charset="0"/>
                <a:sym typeface="+mn-ea"/>
              </a:rPr>
              <a:t>把握写作主线，故事情节设计自然流畅，词汇丰富，主题明确，立意深远，合乎逻辑，与原文风格契合，融洽度高。</a:t>
            </a:r>
            <a:endParaRPr lang="zh-CN" altLang="en-US" sz="2000" dirty="0" smtClean="0">
              <a:latin typeface="Times New Roman" panose="02020603050405020304" pitchFamily="18" charset="0"/>
              <a:cs typeface="Times New Roman" panose="02020603050405020304" pitchFamily="18" charset="0"/>
              <a:sym typeface="+mn-ea"/>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ppt_y</p:attrName>
                                        </p:attrNameLst>
                                      </p:cBhvr>
                                      <p:tavLst>
                                        <p:tav tm="0">
                                          <p:val>
                                            <p:strVal val="#ppt_y+#ppt_h*1.125000"/>
                                          </p:val>
                                        </p:tav>
                                        <p:tav tm="100000">
                                          <p:val>
                                            <p:strVal val="#ppt_y"/>
                                          </p:val>
                                        </p:tav>
                                      </p:tavLst>
                                    </p:anim>
                                    <p:animEffect transition="in" filter="wipe(up)">
                                      <p:cBhvr>
                                        <p:cTn id="12" dur="500"/>
                                        <p:tgtEl>
                                          <p:spTgt spid="12"/>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p:tgtEl>
                                          <p:spTgt spid="13"/>
                                        </p:tgtEl>
                                        <p:attrNameLst>
                                          <p:attrName>ppt_y</p:attrName>
                                        </p:attrNameLst>
                                      </p:cBhvr>
                                      <p:tavLst>
                                        <p:tav tm="0">
                                          <p:val>
                                            <p:strVal val="#ppt_y+#ppt_h*1.125000"/>
                                          </p:val>
                                        </p:tav>
                                        <p:tav tm="100000">
                                          <p:val>
                                            <p:strVal val="#ppt_y"/>
                                          </p:val>
                                        </p:tav>
                                      </p:tavLst>
                                    </p:anim>
                                    <p:animEffect transition="in" filter="wipe(up)">
                                      <p:cBhvr>
                                        <p:cTn id="16" dur="500"/>
                                        <p:tgtEl>
                                          <p:spTgt spid="13"/>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ppt_h*1.125000"/>
                                          </p:val>
                                        </p:tav>
                                        <p:tav tm="100000">
                                          <p:val>
                                            <p:strVal val="#ppt_y"/>
                                          </p:val>
                                        </p:tav>
                                      </p:tavLst>
                                    </p:anim>
                                    <p:animEffect transition="in" filter="wipe(up)">
                                      <p:cBhvr>
                                        <p:cTn id="20" dur="500"/>
                                        <p:tgtEl>
                                          <p:spTgt spid="4"/>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p:tgtEl>
                                          <p:spTgt spid="14"/>
                                        </p:tgtEl>
                                        <p:attrNameLst>
                                          <p:attrName>ppt_y</p:attrName>
                                        </p:attrNameLst>
                                      </p:cBhvr>
                                      <p:tavLst>
                                        <p:tav tm="0">
                                          <p:val>
                                            <p:strVal val="#ppt_y+#ppt_h*1.125000"/>
                                          </p:val>
                                        </p:tav>
                                        <p:tav tm="100000">
                                          <p:val>
                                            <p:strVal val="#ppt_y"/>
                                          </p:val>
                                        </p:tav>
                                      </p:tavLst>
                                    </p:anim>
                                    <p:animEffect transition="in" filter="wipe(up)">
                                      <p:cBhvr>
                                        <p:cTn id="24" dur="500"/>
                                        <p:tgtEl>
                                          <p:spTgt spid="14"/>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p:tgtEl>
                                          <p:spTgt spid="6"/>
                                        </p:tgtEl>
                                        <p:attrNameLst>
                                          <p:attrName>ppt_y</p:attrName>
                                        </p:attrNameLst>
                                      </p:cBhvr>
                                      <p:tavLst>
                                        <p:tav tm="0">
                                          <p:val>
                                            <p:strVal val="#ppt_y+#ppt_h*1.125000"/>
                                          </p:val>
                                        </p:tav>
                                        <p:tav tm="100000">
                                          <p:val>
                                            <p:strVal val="#ppt_y"/>
                                          </p:val>
                                        </p:tav>
                                      </p:tavLst>
                                    </p:anim>
                                    <p:animEffect transition="in" filter="wipe(up)">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p:tgtEl>
                                          <p:spTgt spid="11"/>
                                        </p:tgtEl>
                                        <p:attrNameLst>
                                          <p:attrName>ppt_y</p:attrName>
                                        </p:attrNameLst>
                                      </p:cBhvr>
                                      <p:tavLst>
                                        <p:tav tm="0">
                                          <p:val>
                                            <p:strVal val="#ppt_y+#ppt_h*1.125000"/>
                                          </p:val>
                                        </p:tav>
                                        <p:tav tm="100000">
                                          <p:val>
                                            <p:strVal val="#ppt_y"/>
                                          </p:val>
                                        </p:tav>
                                      </p:tavLst>
                                    </p:anim>
                                    <p:animEffect transition="in" filter="wipe(up)">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bldLvl="0" animBg="1"/>
      <p:bldP spid="12" grpId="1" animBg="1"/>
      <p:bldP spid="13" grpId="0" bldLvl="0" animBg="1"/>
      <p:bldP spid="13" grpId="1" animBg="1"/>
      <p:bldP spid="4" grpId="0" bldLvl="0" animBg="1"/>
      <p:bldP spid="4" grpId="1" animBg="1"/>
      <p:bldP spid="14" grpId="0" bldLvl="0" animBg="1"/>
      <p:bldP spid="14" grpId="1" animBg="1"/>
      <p:bldP spid="6" grpId="0" bldLvl="0" animBg="1"/>
      <p:bldP spid="6" grpId="1" animBg="1"/>
      <p:bldP spid="11" grpId="0"/>
      <p:bldP spid="11"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sp>
        <p:nvSpPr>
          <p:cNvPr id="5" name="TextBox 3"/>
          <p:cNvSpPr txBox="1"/>
          <p:nvPr/>
        </p:nvSpPr>
        <p:spPr>
          <a:xfrm>
            <a:off x="408305" y="144780"/>
            <a:ext cx="8526145" cy="398780"/>
          </a:xfrm>
          <a:prstGeom prst="rect">
            <a:avLst/>
          </a:prstGeom>
          <a:noFill/>
        </p:spPr>
        <p:txBody>
          <a:bodyPr wrap="square" rtlCol="0">
            <a:spAutoFit/>
          </a:bodyPr>
          <a:p>
            <a:r>
              <a:rPr sz="2000" b="1" dirty="0">
                <a:solidFill>
                  <a:srgbClr val="00B0F0"/>
                </a:solidFill>
                <a:latin typeface="微软雅黑" panose="020B0503020204020204" pitchFamily="34" charset="-122"/>
                <a:ea typeface="微软雅黑" panose="020B0503020204020204" pitchFamily="34" charset="-122"/>
                <a:sym typeface="+mn-ea"/>
              </a:rPr>
              <a:t> </a:t>
            </a:r>
            <a:r>
              <a:rPr lang="en-US" sz="2000" b="1" dirty="0">
                <a:solidFill>
                  <a:srgbClr val="00B0F0"/>
                </a:solidFill>
                <a:latin typeface="微软雅黑" panose="020B0503020204020204" pitchFamily="34" charset="-122"/>
                <a:ea typeface="微软雅黑" panose="020B0503020204020204" pitchFamily="34" charset="-122"/>
                <a:sym typeface="+mn-ea"/>
              </a:rPr>
              <a:t>A</a:t>
            </a:r>
            <a:r>
              <a:rPr sz="2000" b="1" dirty="0">
                <a:solidFill>
                  <a:srgbClr val="00B0F0"/>
                </a:solidFill>
                <a:latin typeface="微软雅黑" panose="020B0503020204020204" pitchFamily="34" charset="-122"/>
                <a:ea typeface="微软雅黑" panose="020B0503020204020204" pitchFamily="34" charset="-122"/>
                <a:sym typeface="+mn-ea"/>
              </a:rPr>
              <a:t>ttitude determines </a:t>
            </a:r>
            <a:r>
              <a:rPr lang="en-US" sz="2000" b="1" dirty="0">
                <a:solidFill>
                  <a:srgbClr val="00B0F0"/>
                </a:solidFill>
                <a:latin typeface="微软雅黑" panose="020B0503020204020204" pitchFamily="34" charset="-122"/>
                <a:ea typeface="微软雅黑" panose="020B0503020204020204" pitchFamily="34" charset="-122"/>
                <a:sym typeface="+mn-ea"/>
              </a:rPr>
              <a:t>altitude</a:t>
            </a:r>
            <a:r>
              <a:rPr lang="en-US" altLang="zh-CN" sz="2000" b="1" dirty="0">
                <a:solidFill>
                  <a:srgbClr val="00B0F0"/>
                </a:solidFill>
                <a:latin typeface="微软雅黑" panose="020B0503020204020204" pitchFamily="34" charset="-122"/>
                <a:ea typeface="微软雅黑" panose="020B0503020204020204" pitchFamily="34" charset="-122"/>
                <a:sym typeface="+mn-ea"/>
              </a:rPr>
              <a:t> </a:t>
            </a:r>
            <a:r>
              <a:rPr lang="zh-CN" altLang="en-US" sz="2000" b="1" baseline="-25000" dirty="0">
                <a:solidFill>
                  <a:srgbClr val="0070C0"/>
                </a:solidFill>
                <a:latin typeface="微软雅黑" panose="020B0503020204020204" pitchFamily="34" charset="-122"/>
                <a:ea typeface="微软雅黑" panose="020B0503020204020204" pitchFamily="34" charset="-122"/>
                <a:sym typeface="+mn-ea"/>
              </a:rPr>
              <a:t>情感态度决定主题 </a:t>
            </a:r>
            <a:endParaRPr lang="zh-CN" altLang="en-US" sz="2000" b="1" baseline="-25000" dirty="0">
              <a:solidFill>
                <a:srgbClr val="0070C0"/>
              </a:solidFill>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4"/>
          <a:stretch>
            <a:fillRect/>
          </a:stretch>
        </p:blipFill>
        <p:spPr>
          <a:xfrm>
            <a:off x="6710680" y="746760"/>
            <a:ext cx="2541270" cy="3649980"/>
          </a:xfrm>
          <a:prstGeom prst="rect">
            <a:avLst/>
          </a:prstGeom>
          <a:effectLst>
            <a:softEdge rad="469900"/>
          </a:effectLst>
        </p:spPr>
      </p:pic>
      <p:pic>
        <p:nvPicPr>
          <p:cNvPr id="3" name="图片 2"/>
          <p:cNvPicPr>
            <a:picLocks noChangeAspect="1"/>
          </p:cNvPicPr>
          <p:nvPr/>
        </p:nvPicPr>
        <p:blipFill>
          <a:blip r:embed="rId5"/>
          <a:srcRect b="7096"/>
          <a:stretch>
            <a:fillRect/>
          </a:stretch>
        </p:blipFill>
        <p:spPr>
          <a:xfrm>
            <a:off x="-113665" y="673100"/>
            <a:ext cx="2632075" cy="3649980"/>
          </a:xfrm>
          <a:prstGeom prst="rect">
            <a:avLst/>
          </a:prstGeom>
          <a:effectLst>
            <a:softEdge rad="482600"/>
          </a:effectLst>
        </p:spPr>
      </p:pic>
      <p:sp>
        <p:nvSpPr>
          <p:cNvPr id="9" name="文本框 8"/>
          <p:cNvSpPr txBox="1"/>
          <p:nvPr/>
        </p:nvSpPr>
        <p:spPr>
          <a:xfrm>
            <a:off x="1734820" y="576580"/>
            <a:ext cx="5452110" cy="3938270"/>
          </a:xfrm>
          <a:prstGeom prst="rect">
            <a:avLst/>
          </a:prstGeom>
          <a:solidFill>
            <a:schemeClr val="bg1"/>
          </a:solidFill>
          <a:ln>
            <a:solidFill>
              <a:srgbClr val="C00000"/>
            </a:solidFill>
          </a:ln>
        </p:spPr>
        <p:txBody>
          <a:bodyPr wrap="square" rtlCol="0" anchor="t">
            <a:spAutoFit/>
          </a:bodyPr>
          <a:p>
            <a:r>
              <a:rPr lang="en-US" altLang="zh-CN" i="1" dirty="0" smtClean="0">
                <a:solidFill>
                  <a:srgbClr val="0070C0"/>
                </a:solidFill>
                <a:latin typeface="Times New Roman" panose="02020603050405020304" pitchFamily="18" charset="0"/>
                <a:cs typeface="Times New Roman" panose="02020603050405020304" pitchFamily="18" charset="0"/>
              </a:rPr>
              <a:t>    </a:t>
            </a:r>
            <a:r>
              <a:rPr lang="zh-CN" altLang="en-US" i="1" dirty="0" smtClean="0">
                <a:solidFill>
                  <a:srgbClr val="0070C0"/>
                </a:solidFill>
                <a:latin typeface="Times New Roman" panose="02020603050405020304" pitchFamily="18" charset="0"/>
                <a:cs typeface="Times New Roman" panose="02020603050405020304" pitchFamily="18" charset="0"/>
              </a:rPr>
              <a:t>However, there was something different about Miss Perry. </a:t>
            </a:r>
            <a:r>
              <a:rPr lang="zh-CN" altLang="en-US" dirty="0" smtClean="0">
                <a:latin typeface="Times New Roman" panose="02020603050405020304" pitchFamily="18" charset="0"/>
                <a:cs typeface="Times New Roman" panose="02020603050405020304" pitchFamily="18" charset="0"/>
              </a:rPr>
              <a:t>“What do you want to do, then?” she </a:t>
            </a:r>
            <a:r>
              <a:rPr lang="zh-CN" altLang="en-US" b="1" dirty="0" smtClean="0">
                <a:solidFill>
                  <a:srgbClr val="7030A0"/>
                </a:solidFill>
                <a:latin typeface="Times New Roman" panose="02020603050405020304" pitchFamily="18" charset="0"/>
                <a:cs typeface="Times New Roman" panose="02020603050405020304" pitchFamily="18" charset="0"/>
              </a:rPr>
              <a:t>smiled</a:t>
            </a:r>
            <a:r>
              <a:rPr lang="zh-CN" altLang="en-US" dirty="0" smtClean="0">
                <a:latin typeface="Times New Roman" panose="02020603050405020304" pitchFamily="18" charset="0"/>
                <a:cs typeface="Times New Roman" panose="02020603050405020304" pitchFamily="18" charset="0"/>
              </a:rPr>
              <a:t>, </a:t>
            </a:r>
            <a:r>
              <a:rPr lang="zh-CN" altLang="en-US" b="1" dirty="0" smtClean="0">
                <a:solidFill>
                  <a:srgbClr val="7030A0"/>
                </a:solidFill>
                <a:latin typeface="Times New Roman" panose="02020603050405020304" pitchFamily="18" charset="0"/>
                <a:cs typeface="Times New Roman" panose="02020603050405020304" pitchFamily="18" charset="0"/>
              </a:rPr>
              <a:t>tenderly</a:t>
            </a:r>
            <a:r>
              <a:rPr lang="zh-CN" altLang="en-US" dirty="0" smtClean="0">
                <a:latin typeface="Times New Roman" panose="02020603050405020304" pitchFamily="18" charset="0"/>
                <a:cs typeface="Times New Roman" panose="02020603050405020304" pitchFamily="18" charset="0"/>
              </a:rPr>
              <a:t> staring at me with deep blue watery eyes. What? My previous teachers would scold me or send me to the principal</a:t>
            </a:r>
            <a:r>
              <a:rPr lang="en-US" altLang="zh-CN" dirty="0" smtClean="0">
                <a:latin typeface="Times New Roman" panose="02020603050405020304" pitchFamily="18" charset="0"/>
                <a:cs typeface="Times New Roman" panose="02020603050405020304" pitchFamily="18" charset="0"/>
              </a:rPr>
              <a:t>’</a:t>
            </a:r>
            <a:r>
              <a:rPr lang="zh-CN" altLang="en-US" dirty="0" smtClean="0">
                <a:latin typeface="Times New Roman" panose="02020603050405020304" pitchFamily="18" charset="0"/>
                <a:cs typeface="Times New Roman" panose="02020603050405020304" pitchFamily="18" charset="0"/>
              </a:rPr>
              <a:t>s office. Miss Perry, however, stood in front of my desk and kept her </a:t>
            </a:r>
            <a:r>
              <a:rPr lang="zh-CN" altLang="en-US" b="1" dirty="0" smtClean="0">
                <a:solidFill>
                  <a:srgbClr val="7030A0"/>
                </a:solidFill>
                <a:latin typeface="Times New Roman" panose="02020603050405020304" pitchFamily="18" charset="0"/>
                <a:cs typeface="Times New Roman" panose="02020603050405020304" pitchFamily="18" charset="0"/>
              </a:rPr>
              <a:t>soft gaze</a:t>
            </a:r>
            <a:r>
              <a:rPr lang="zh-CN" altLang="en-US" dirty="0" smtClean="0">
                <a:latin typeface="Times New Roman" panose="02020603050405020304" pitchFamily="18" charset="0"/>
                <a:cs typeface="Times New Roman" panose="02020603050405020304" pitchFamily="18" charset="0"/>
              </a:rPr>
              <a:t> on my face. Without a word, I lowered my head to avoid her eyes. “You just think </a:t>
            </a:r>
            <a:r>
              <a:rPr lang="zh-CN" altLang="en-US" b="1" dirty="0" smtClean="0">
                <a:solidFill>
                  <a:srgbClr val="C00000"/>
                </a:solidFill>
                <a:latin typeface="Times New Roman" panose="02020603050405020304" pitchFamily="18" charset="0"/>
                <a:cs typeface="Times New Roman" panose="02020603050405020304" pitchFamily="18" charset="0"/>
              </a:rPr>
              <a:t>what it is that you want to write about</a:t>
            </a:r>
            <a:r>
              <a:rPr lang="zh-CN" altLang="en-US" dirty="0" smtClean="0">
                <a:latin typeface="Times New Roman" panose="02020603050405020304" pitchFamily="18" charset="0"/>
                <a:cs typeface="Times New Roman" panose="02020603050405020304" pitchFamily="18" charset="0"/>
              </a:rPr>
              <a:t>? Then, come to share with me, and </a:t>
            </a:r>
            <a:r>
              <a:rPr lang="zh-CN" altLang="en-US" b="1" dirty="0" smtClean="0">
                <a:solidFill>
                  <a:srgbClr val="C00000"/>
                </a:solidFill>
                <a:latin typeface="Times New Roman" panose="02020603050405020304" pitchFamily="18" charset="0"/>
                <a:cs typeface="Times New Roman" panose="02020603050405020304" pitchFamily="18" charset="0"/>
              </a:rPr>
              <a:t>we</a:t>
            </a:r>
            <a:r>
              <a:rPr lang="en-US" altLang="zh-CN" b="1" dirty="0" smtClean="0">
                <a:solidFill>
                  <a:srgbClr val="C00000"/>
                </a:solidFill>
                <a:latin typeface="Times New Roman" panose="02020603050405020304" pitchFamily="18" charset="0"/>
                <a:cs typeface="Times New Roman" panose="02020603050405020304" pitchFamily="18" charset="0"/>
              </a:rPr>
              <a:t>’</a:t>
            </a:r>
            <a:r>
              <a:rPr lang="zh-CN" altLang="en-US" b="1" dirty="0" smtClean="0">
                <a:solidFill>
                  <a:srgbClr val="C00000"/>
                </a:solidFill>
                <a:latin typeface="Times New Roman" panose="02020603050405020304" pitchFamily="18" charset="0"/>
                <a:cs typeface="Times New Roman" panose="02020603050405020304" pitchFamily="18" charset="0"/>
              </a:rPr>
              <a:t>ll make some arrangements that you can live with.</a:t>
            </a:r>
            <a:r>
              <a:rPr lang="zh-CN" altLang="en-US" dirty="0" smtClean="0">
                <a:latin typeface="Times New Roman" panose="02020603050405020304" pitchFamily="18" charset="0"/>
                <a:cs typeface="Times New Roman" panose="02020603050405020304" pitchFamily="18" charset="0"/>
              </a:rPr>
              <a:t> </a:t>
            </a:r>
            <a:r>
              <a:rPr lang="zh-CN" altLang="en-US" sz="1600" b="1" u="sng" dirty="0" smtClean="0">
                <a:solidFill>
                  <a:srgbClr val="C00000"/>
                </a:solidFill>
                <a:latin typeface="Times New Roman" panose="02020603050405020304" pitchFamily="18" charset="0"/>
                <a:cs typeface="Times New Roman" panose="02020603050405020304" pitchFamily="18" charset="0"/>
              </a:rPr>
              <a:t>Fair enough</a:t>
            </a:r>
            <a:r>
              <a:rPr lang="zh-CN" altLang="en-US" dirty="0" smtClean="0">
                <a:latin typeface="Times New Roman" panose="02020603050405020304" pitchFamily="18" charset="0"/>
                <a:cs typeface="Times New Roman" panose="02020603050405020304" pitchFamily="18" charset="0"/>
              </a:rPr>
              <a:t>?” She </a:t>
            </a:r>
            <a:r>
              <a:rPr lang="zh-CN" altLang="en-US" b="1" dirty="0" smtClean="0">
                <a:solidFill>
                  <a:srgbClr val="7030A0"/>
                </a:solidFill>
                <a:latin typeface="Times New Roman" panose="02020603050405020304" pitchFamily="18" charset="0"/>
                <a:cs typeface="Times New Roman" panose="02020603050405020304" pitchFamily="18" charset="0"/>
              </a:rPr>
              <a:t>patted me on the back</a:t>
            </a:r>
            <a:r>
              <a:rPr lang="zh-CN" altLang="en-US" dirty="0" smtClean="0">
                <a:latin typeface="Times New Roman" panose="02020603050405020304" pitchFamily="18" charset="0"/>
                <a:cs typeface="Times New Roman" panose="02020603050405020304" pitchFamily="18" charset="0"/>
              </a:rPr>
              <a:t>. No teacher had </a:t>
            </a:r>
            <a:r>
              <a:rPr lang="zh-CN" altLang="en-US" b="1" dirty="0" smtClean="0">
                <a:solidFill>
                  <a:srgbClr val="7030A0"/>
                </a:solidFill>
                <a:latin typeface="Times New Roman" panose="02020603050405020304" pitchFamily="18" charset="0"/>
                <a:cs typeface="Times New Roman" panose="02020603050405020304" pitchFamily="18" charset="0"/>
              </a:rPr>
              <a:t>touched me</a:t>
            </a:r>
            <a:r>
              <a:rPr lang="zh-CN" altLang="en-US" dirty="0" smtClean="0">
                <a:latin typeface="Times New Roman" panose="02020603050405020304" pitchFamily="18" charset="0"/>
                <a:cs typeface="Times New Roman" panose="02020603050405020304" pitchFamily="18" charset="0"/>
              </a:rPr>
              <a:t> before. </a:t>
            </a:r>
            <a:endParaRPr lang="zh-CN" altLang="en-US" dirty="0" smtClean="0">
              <a:latin typeface="Times New Roman" panose="02020603050405020304" pitchFamily="18" charset="0"/>
              <a:cs typeface="Times New Roman" panose="02020603050405020304" pitchFamily="18" charset="0"/>
            </a:endParaRPr>
          </a:p>
          <a:p>
            <a:r>
              <a:rPr lang="en-US" altLang="zh-CN" dirty="0" smtClean="0">
                <a:latin typeface="Times New Roman" panose="02020603050405020304" pitchFamily="18" charset="0"/>
                <a:cs typeface="Times New Roman" panose="02020603050405020304" pitchFamily="18" charset="0"/>
              </a:rPr>
              <a:t>   </a:t>
            </a:r>
            <a:r>
              <a:rPr lang="en-US" altLang="zh-CN" i="1" dirty="0" smtClean="0">
                <a:solidFill>
                  <a:srgbClr val="0070C0"/>
                </a:solidFill>
                <a:latin typeface="Times New Roman" panose="02020603050405020304" pitchFamily="18" charset="0"/>
                <a:cs typeface="Times New Roman" panose="02020603050405020304" pitchFamily="18" charset="0"/>
              </a:rPr>
              <a:t>I bet I was touched. Automatically,</a:t>
            </a:r>
            <a:r>
              <a:rPr lang="en-US" altLang="zh-CN" dirty="0" smtClean="0">
                <a:latin typeface="Times New Roman" panose="02020603050405020304" pitchFamily="18" charset="0"/>
                <a:cs typeface="Times New Roman" panose="02020603050405020304" pitchFamily="18" charset="0"/>
              </a:rPr>
              <a:t> I raised my head and caught sight of her walking back to her desk. Wondering what to make of her, I </a:t>
            </a:r>
            <a:r>
              <a:rPr lang="en-US" altLang="zh-CN" b="1" dirty="0" smtClean="0">
                <a:solidFill>
                  <a:srgbClr val="7030A0"/>
                </a:solidFill>
                <a:latin typeface="Times New Roman" panose="02020603050405020304" pitchFamily="18" charset="0"/>
                <a:cs typeface="Times New Roman" panose="02020603050405020304" pitchFamily="18" charset="0"/>
              </a:rPr>
              <a:t>received another glance</a:t>
            </a:r>
            <a:r>
              <a:rPr lang="en-US" altLang="zh-CN" dirty="0" smtClean="0">
                <a:latin typeface="Times New Roman" panose="02020603050405020304" pitchFamily="18" charset="0"/>
                <a:cs typeface="Times New Roman" panose="02020603050405020304" pitchFamily="18" charset="0"/>
              </a:rPr>
              <a:t>. A sense of something different attacked. I looked out of the window. The trees, the rain, everything was in sight. Inspired, I rose from the seat. “I want to study the weather outside.” “You </a:t>
            </a:r>
            <a:r>
              <a:rPr lang="zh-CN" altLang="en-US" b="1" dirty="0" smtClean="0">
                <a:solidFill>
                  <a:srgbClr val="C00000"/>
                </a:solidFill>
                <a:latin typeface="Times New Roman" panose="02020603050405020304" pitchFamily="18" charset="0"/>
                <a:cs typeface="Times New Roman" panose="02020603050405020304" pitchFamily="18" charset="0"/>
              </a:rPr>
              <a:t>really</a:t>
            </a:r>
            <a:r>
              <a:rPr lang="en-US" altLang="zh-CN" dirty="0" smtClean="0">
                <a:latin typeface="Times New Roman" panose="02020603050405020304" pitchFamily="18" charset="0"/>
                <a:cs typeface="Times New Roman" panose="02020603050405020304" pitchFamily="18" charset="0"/>
              </a:rPr>
              <a:t> like that? But </a:t>
            </a:r>
            <a:r>
              <a:rPr lang="zh-CN" altLang="en-US" b="1" dirty="0" smtClean="0">
                <a:solidFill>
                  <a:srgbClr val="C00000"/>
                </a:solidFill>
                <a:latin typeface="Times New Roman" panose="02020603050405020304" pitchFamily="18" charset="0"/>
                <a:cs typeface="Times New Roman" panose="02020603050405020304" pitchFamily="18" charset="0"/>
              </a:rPr>
              <a:t>promise</a:t>
            </a:r>
            <a:r>
              <a:rPr lang="en-US" altLang="zh-CN" dirty="0" smtClean="0">
                <a:latin typeface="Times New Roman" panose="02020603050405020304" pitchFamily="18" charset="0"/>
                <a:cs typeface="Times New Roman" panose="02020603050405020304" pitchFamily="18" charset="0"/>
              </a:rPr>
              <a:t> to </a:t>
            </a:r>
            <a:r>
              <a:rPr lang="zh-CN" altLang="en-US" b="1" dirty="0" smtClean="0">
                <a:solidFill>
                  <a:srgbClr val="C00000"/>
                </a:solidFill>
                <a:latin typeface="Times New Roman" panose="02020603050405020304" pitchFamily="18" charset="0"/>
                <a:cs typeface="Times New Roman" panose="02020603050405020304" pitchFamily="18" charset="0"/>
              </a:rPr>
              <a:t>write down what you learn</a:t>
            </a:r>
            <a:r>
              <a:rPr lang="en-US" altLang="zh-CN" dirty="0" smtClean="0">
                <a:latin typeface="Times New Roman" panose="02020603050405020304" pitchFamily="18" charset="0"/>
                <a:cs typeface="Times New Roman" panose="02020603050405020304" pitchFamily="18" charset="0"/>
              </a:rPr>
              <a:t> on that blank paper.</a:t>
            </a:r>
            <a:r>
              <a:rPr lang="en-US" altLang="zh-CN" u="sng" dirty="0" smtClean="0">
                <a:latin typeface="Times New Roman" panose="02020603050405020304" pitchFamily="18" charset="0"/>
                <a:cs typeface="Times New Roman" panose="02020603050405020304" pitchFamily="18" charset="0"/>
              </a:rPr>
              <a:t> </a:t>
            </a:r>
            <a:r>
              <a:rPr lang="zh-CN" altLang="en-US" sz="1800" b="1" u="sng" dirty="0" smtClean="0">
                <a:solidFill>
                  <a:srgbClr val="C00000"/>
                </a:solidFill>
                <a:latin typeface="Times New Roman" panose="02020603050405020304" pitchFamily="18" charset="0"/>
                <a:cs typeface="Times New Roman" panose="02020603050405020304" pitchFamily="18" charset="0"/>
              </a:rPr>
              <a:t>Deal</a:t>
            </a:r>
            <a:r>
              <a:rPr lang="en-US" altLang="zh-CN" dirty="0" smtClean="0">
                <a:latin typeface="Times New Roman" panose="02020603050405020304" pitchFamily="18" charset="0"/>
                <a:cs typeface="Times New Roman" panose="02020603050405020304" pitchFamily="18" charset="0"/>
              </a:rPr>
              <a:t>?” “Deal!” All that afternoon I studied clouds, winds and the rain. Amazingly, a rainbow hung above like an upside-down smile. For the first time in years, I was really concentrating on my school work.</a:t>
            </a:r>
            <a:endParaRPr lang="en-US" altLang="zh-CN" dirty="0" smtClean="0">
              <a:latin typeface="Times New Roman" panose="02020603050405020304" pitchFamily="18" charset="0"/>
              <a:cs typeface="Times New Roman" panose="02020603050405020304" pitchFamily="18" charset="0"/>
            </a:endParaRPr>
          </a:p>
        </p:txBody>
      </p:sp>
      <p:sp>
        <p:nvSpPr>
          <p:cNvPr id="6" name="文本框 5"/>
          <p:cNvSpPr txBox="1"/>
          <p:nvPr/>
        </p:nvSpPr>
        <p:spPr>
          <a:xfrm>
            <a:off x="1456055" y="4547870"/>
            <a:ext cx="6499860" cy="368300"/>
          </a:xfrm>
          <a:prstGeom prst="rect">
            <a:avLst/>
          </a:prstGeom>
          <a:noFill/>
        </p:spPr>
        <p:txBody>
          <a:bodyPr wrap="square" rtlCol="0" anchor="t">
            <a:spAutoFit/>
          </a:bodyPr>
          <a:p>
            <a:pPr marL="285750" indent="-285750">
              <a:buFont typeface="Wingdings" panose="05000000000000000000" charset="0"/>
              <a:buChar char="Ø"/>
            </a:pPr>
            <a:r>
              <a:rPr lang="zh-CN" altLang="en-US" sz="1800" b="1" dirty="0" smtClean="0">
                <a:solidFill>
                  <a:srgbClr val="C00000"/>
                </a:solidFill>
                <a:latin typeface="Times New Roman" panose="02020603050405020304" pitchFamily="18" charset="0"/>
                <a:cs typeface="Times New Roman" panose="02020603050405020304" pitchFamily="18" charset="0"/>
              </a:rPr>
              <a:t>How does a good teacher open a student's inner heart</a:t>
            </a:r>
            <a:r>
              <a:rPr lang="en-US" altLang="zh-CN" sz="1800" b="1" dirty="0" smtClean="0">
                <a:solidFill>
                  <a:srgbClr val="C00000"/>
                </a:solidFill>
                <a:latin typeface="Times New Roman" panose="02020603050405020304" pitchFamily="18" charset="0"/>
                <a:cs typeface="Times New Roman" panose="02020603050405020304" pitchFamily="18" charset="0"/>
              </a:rPr>
              <a:t>?</a:t>
            </a:r>
            <a:endParaRPr lang="en-US" altLang="zh-CN" sz="1800" b="1" dirty="0" smtClean="0">
              <a:solidFill>
                <a:srgbClr val="C00000"/>
              </a:solidFill>
              <a:latin typeface="Times New Roman" panose="02020603050405020304" pitchFamily="18" charset="0"/>
              <a:cs typeface="Times New Roman" panose="02020603050405020304" pitchFamily="18" charset="0"/>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290" y="35"/>
            <a:ext cx="9142043" cy="5142399"/>
          </a:xfrm>
          <a:prstGeom prst="rect">
            <a:avLst/>
          </a:prstGeom>
        </p:spPr>
      </p:pic>
      <p:sp>
        <p:nvSpPr>
          <p:cNvPr id="22" name="Rectangle 2"/>
          <p:cNvSpPr>
            <a:spLocks noChangeArrowheads="1"/>
          </p:cNvSpPr>
          <p:nvPr/>
        </p:nvSpPr>
        <p:spPr bwMode="auto">
          <a:xfrm>
            <a:off x="2343697" y="636437"/>
            <a:ext cx="6800332" cy="1648249"/>
          </a:xfrm>
          <a:prstGeom prst="rect">
            <a:avLst/>
          </a:prstGeom>
          <a:solidFill>
            <a:schemeClr val="accent1"/>
          </a:solidFill>
          <a:ln w="9525">
            <a:noFill/>
            <a:miter lim="800000"/>
          </a:ln>
        </p:spPr>
        <p:txBody>
          <a:bodyPr wrap="none" lIns="91396" tIns="45697" rIns="91396" bIns="45697" anchor="ctr"/>
          <a:lstStyle/>
          <a:p>
            <a:endParaRPr lang="zh-CN" altLang="en-US" sz="1575">
              <a:latin typeface="Calibri" panose="020F0502020204030204" pitchFamily="34" charset="0"/>
            </a:endParaRPr>
          </a:p>
        </p:txBody>
      </p:sp>
      <p:sp>
        <p:nvSpPr>
          <p:cNvPr id="23" name="矩形 22"/>
          <p:cNvSpPr/>
          <p:nvPr/>
        </p:nvSpPr>
        <p:spPr>
          <a:xfrm>
            <a:off x="5293" y="636437"/>
            <a:ext cx="2338404" cy="16482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697" rIns="91396" bIns="45697" anchor="ctr"/>
          <a:lstStyle/>
          <a:p>
            <a:pPr algn="ctr" defTabSz="1473835">
              <a:defRPr/>
            </a:pPr>
            <a:endParaRPr lang="zh-CN" altLang="en-US" sz="1575"/>
          </a:p>
        </p:txBody>
      </p:sp>
      <p:sp>
        <p:nvSpPr>
          <p:cNvPr id="24" name="Text Box 2"/>
          <p:cNvSpPr txBox="1">
            <a:spLocks noChangeArrowheads="1"/>
          </p:cNvSpPr>
          <p:nvPr/>
        </p:nvSpPr>
        <p:spPr bwMode="auto">
          <a:xfrm>
            <a:off x="2361565" y="846455"/>
            <a:ext cx="3977005" cy="1197610"/>
          </a:xfrm>
          <a:prstGeom prst="rect">
            <a:avLst/>
          </a:prstGeom>
          <a:noFill/>
          <a:ln w="9525">
            <a:noFill/>
            <a:miter lim="800000"/>
          </a:ln>
        </p:spPr>
        <p:txBody>
          <a:bodyPr wrap="square" lIns="91396" tIns="45697" rIns="91396" bIns="45697">
            <a:spAutoFit/>
          </a:bodyPr>
          <a:lstStyle/>
          <a:p>
            <a:pPr lvl="0" algn="ctr">
              <a:defRPr/>
            </a:pPr>
            <a:r>
              <a:rPr lang="zh-CN" altLang="en-US" sz="3600" b="1" kern="0" dirty="0" smtClean="0">
                <a:solidFill>
                  <a:schemeClr val="bg1"/>
                </a:solidFill>
                <a:latin typeface="微软雅黑" panose="020B0503020204020204" pitchFamily="34" charset="-122"/>
                <a:ea typeface="微软雅黑" panose="020B0503020204020204" pitchFamily="34" charset="-122"/>
              </a:rPr>
              <a:t>基于叙事特征，</a:t>
            </a:r>
            <a:endParaRPr lang="zh-CN" altLang="en-US" sz="3600" b="1" kern="0" dirty="0" smtClean="0">
              <a:solidFill>
                <a:schemeClr val="bg1"/>
              </a:solidFill>
              <a:latin typeface="微软雅黑" panose="020B0503020204020204" pitchFamily="34" charset="-122"/>
              <a:ea typeface="微软雅黑" panose="020B0503020204020204" pitchFamily="34" charset="-122"/>
            </a:endParaRPr>
          </a:p>
          <a:p>
            <a:pPr lvl="0" algn="ctr">
              <a:defRPr/>
            </a:pPr>
            <a:r>
              <a:rPr lang="zh-CN" altLang="en-US" sz="3600" b="1" kern="0" dirty="0" smtClean="0">
                <a:solidFill>
                  <a:schemeClr val="bg1"/>
                </a:solidFill>
                <a:latin typeface="微软雅黑" panose="020B0503020204020204" pitchFamily="34" charset="-122"/>
                <a:ea typeface="微软雅黑" panose="020B0503020204020204" pitchFamily="34" charset="-122"/>
              </a:rPr>
              <a:t>深度解读语篇</a:t>
            </a:r>
            <a:endParaRPr lang="zh-CN" altLang="en-US" sz="3600" b="1" kern="0" dirty="0" smtClean="0">
              <a:solidFill>
                <a:schemeClr val="bg1"/>
              </a:solidFill>
              <a:latin typeface="微软雅黑" panose="020B0503020204020204" pitchFamily="34" charset="-122"/>
              <a:ea typeface="微软雅黑" panose="020B0503020204020204" pitchFamily="34" charset="-122"/>
            </a:endParaRPr>
          </a:p>
        </p:txBody>
      </p:sp>
      <p:sp>
        <p:nvSpPr>
          <p:cNvPr id="6" name="TextBox 5"/>
          <p:cNvSpPr txBox="1"/>
          <p:nvPr/>
        </p:nvSpPr>
        <p:spPr>
          <a:xfrm>
            <a:off x="578788" y="766452"/>
            <a:ext cx="1203960" cy="1440815"/>
          </a:xfrm>
          <a:prstGeom prst="rect">
            <a:avLst/>
          </a:prstGeom>
          <a:noFill/>
        </p:spPr>
        <p:txBody>
          <a:bodyPr wrap="none" lIns="91396" tIns="45697" rIns="91396" bIns="45697" rtlCol="0">
            <a:spAutoFit/>
          </a:bodyPr>
          <a:lstStyle/>
          <a:p>
            <a:pPr algn="ctr"/>
            <a:r>
              <a:rPr lang="en-US" altLang="zh-CN" sz="8775" dirty="0">
                <a:solidFill>
                  <a:schemeClr val="bg1"/>
                </a:solidFill>
                <a:latin typeface="Impact" panose="020B0806030902050204" pitchFamily="34" charset="0"/>
                <a:ea typeface="微软雅黑" panose="020B0503020204020204" pitchFamily="34" charset="-122"/>
              </a:rPr>
              <a:t>01</a:t>
            </a:r>
            <a:endParaRPr lang="zh-CN" altLang="en-US" sz="8775" dirty="0">
              <a:solidFill>
                <a:schemeClr val="bg1"/>
              </a:solidFill>
              <a:latin typeface="Impact" panose="020B0806030902050204" pitchFamily="34" charset="0"/>
              <a:ea typeface="微软雅黑" panose="020B0503020204020204" pitchFamily="34"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3937" y="714950"/>
            <a:ext cx="2358719" cy="1549244"/>
          </a:xfrm>
          <a:prstGeom prst="rect">
            <a:avLst/>
          </a:prstGeom>
        </p:spPr>
      </p:pic>
      <p:pic>
        <p:nvPicPr>
          <p:cNvPr id="14" name="Oval 11"/>
          <p:cNvPicPr>
            <a:picLocks noChangeArrowheads="1"/>
          </p:cNvPicPr>
          <p:nvPr/>
        </p:nvPicPr>
        <p:blipFill>
          <a:blip r:embed="rId3"/>
          <a:srcRect/>
          <a:stretch>
            <a:fillRect/>
          </a:stretch>
        </p:blipFill>
        <p:spPr bwMode="auto">
          <a:xfrm>
            <a:off x="2257425" y="3157855"/>
            <a:ext cx="4431030" cy="1167765"/>
          </a:xfrm>
          <a:prstGeom prst="rect">
            <a:avLst/>
          </a:prstGeom>
          <a:noFill/>
          <a:ln w="9525" cmpd="sng">
            <a:noFill/>
            <a:miter lim="800000"/>
            <a:headEnd/>
            <a:tailEnd/>
          </a:ln>
        </p:spPr>
      </p:pic>
      <p:pic>
        <p:nvPicPr>
          <p:cNvPr id="16" name="Oval 11"/>
          <p:cNvPicPr>
            <a:picLocks noChangeArrowheads="1"/>
          </p:cNvPicPr>
          <p:nvPr/>
        </p:nvPicPr>
        <p:blipFill>
          <a:blip r:embed="rId4"/>
          <a:srcRect/>
          <a:stretch>
            <a:fillRect/>
          </a:stretch>
        </p:blipFill>
        <p:spPr bwMode="auto">
          <a:xfrm>
            <a:off x="2999105" y="2564130"/>
            <a:ext cx="2690495" cy="2248535"/>
          </a:xfrm>
          <a:prstGeom prst="rect">
            <a:avLst/>
          </a:prstGeom>
          <a:noFill/>
          <a:ln w="9525" cmpd="sng">
            <a:noFill/>
            <a:miter lim="800000"/>
            <a:headEnd/>
            <a:tailEnd/>
          </a:ln>
        </p:spPr>
      </p:pic>
      <p:pic>
        <p:nvPicPr>
          <p:cNvPr id="18" name="Oval 11"/>
          <p:cNvPicPr>
            <a:picLocks noChangeArrowheads="1"/>
          </p:cNvPicPr>
          <p:nvPr/>
        </p:nvPicPr>
        <p:blipFill>
          <a:blip r:embed="rId5"/>
          <a:srcRect/>
          <a:stretch>
            <a:fillRect/>
          </a:stretch>
        </p:blipFill>
        <p:spPr bwMode="auto">
          <a:xfrm>
            <a:off x="3000375" y="2693035"/>
            <a:ext cx="2945130" cy="2070735"/>
          </a:xfrm>
          <a:prstGeom prst="rect">
            <a:avLst/>
          </a:prstGeom>
          <a:noFill/>
          <a:ln w="9525" cmpd="sng">
            <a:noFill/>
            <a:miter lim="800000"/>
            <a:headEnd/>
            <a:tailEnd/>
          </a:ln>
        </p:spPr>
      </p:pic>
      <p:grpSp>
        <p:nvGrpSpPr>
          <p:cNvPr id="31" name="Group 12"/>
          <p:cNvGrpSpPr/>
          <p:nvPr/>
        </p:nvGrpSpPr>
        <p:grpSpPr bwMode="auto">
          <a:xfrm rot="0">
            <a:off x="4780915" y="4088765"/>
            <a:ext cx="952500" cy="812165"/>
            <a:chOff x="-242410" y="-209220"/>
            <a:chExt cx="1493478" cy="1493428"/>
          </a:xfrm>
        </p:grpSpPr>
        <p:pic>
          <p:nvPicPr>
            <p:cNvPr id="32" name="Oval 2"/>
            <p:cNvPicPr>
              <a:picLocks noChangeAspect="1" noChangeArrowheads="1"/>
            </p:cNvPicPr>
            <p:nvPr/>
          </p:nvPicPr>
          <p:blipFill>
            <a:blip r:embed="rId6"/>
            <a:srcRect/>
            <a:stretch>
              <a:fillRect/>
            </a:stretch>
          </p:blipFill>
          <p:spPr bwMode="auto">
            <a:xfrm>
              <a:off x="-242410" y="-209220"/>
              <a:ext cx="1493478" cy="1493428"/>
            </a:xfrm>
            <a:prstGeom prst="rect">
              <a:avLst/>
            </a:prstGeom>
            <a:noFill/>
            <a:ln w="9525" cmpd="sng">
              <a:noFill/>
              <a:miter lim="800000"/>
              <a:headEnd/>
              <a:tailEnd/>
            </a:ln>
          </p:spPr>
        </p:pic>
        <p:sp>
          <p:nvSpPr>
            <p:cNvPr id="33" name="椭圆 15"/>
            <p:cNvSpPr>
              <a:spLocks noChangeArrowheads="1"/>
            </p:cNvSpPr>
            <p:nvPr/>
          </p:nvSpPr>
          <p:spPr bwMode="auto">
            <a:xfrm rot="19388639">
              <a:off x="0" y="58733"/>
              <a:ext cx="683810" cy="468284"/>
            </a:xfrm>
            <a:prstGeom prst="ellipse">
              <a:avLst/>
            </a:prstGeom>
            <a:gradFill rotWithShape="1">
              <a:gsLst>
                <a:gs pos="0">
                  <a:srgbClr val="FFFFFF"/>
                </a:gs>
                <a:gs pos="45000">
                  <a:srgbClr val="FFFFFF">
                    <a:alpha val="55000"/>
                  </a:srgbClr>
                </a:gs>
                <a:gs pos="100000">
                  <a:srgbClr val="FFFFFF">
                    <a:alpha val="0"/>
                  </a:srgbClr>
                </a:gs>
              </a:gsLst>
              <a:lin ang="5400000" scaled="1"/>
            </a:gradFill>
            <a:ln w="9525">
              <a:noFill/>
              <a:round/>
            </a:ln>
          </p:spPr>
          <p:txBody>
            <a:bodyPr anchor="ctr"/>
            <a:p>
              <a:pPr algn="ctr">
                <a:defRPr/>
              </a:pPr>
              <a:endParaRPr lang="zh-CN" altLang="en-US" kern="0">
                <a:solidFill>
                  <a:srgbClr val="FFFFFF"/>
                </a:solidFill>
                <a:latin typeface="微软雅黑" panose="020B0503020204020204" pitchFamily="34" charset="-122"/>
                <a:ea typeface="微软雅黑" panose="020B0503020204020204" pitchFamily="34" charset="-122"/>
              </a:endParaRPr>
            </a:p>
          </p:txBody>
        </p:sp>
        <p:grpSp>
          <p:nvGrpSpPr>
            <p:cNvPr id="34" name="Group 15"/>
            <p:cNvGrpSpPr/>
            <p:nvPr/>
          </p:nvGrpSpPr>
          <p:grpSpPr bwMode="auto">
            <a:xfrm>
              <a:off x="106477" y="101657"/>
              <a:ext cx="801826" cy="804623"/>
              <a:chOff x="0" y="0"/>
              <a:chExt cx="798576" cy="804672"/>
            </a:xfrm>
          </p:grpSpPr>
          <p:pic>
            <p:nvPicPr>
              <p:cNvPr id="35" name="椭圆 16"/>
              <p:cNvPicPr>
                <a:picLocks noChangeAspect="1" noChangeArrowheads="1"/>
              </p:cNvPicPr>
              <p:nvPr/>
            </p:nvPicPr>
            <p:blipFill>
              <a:blip r:embed="rId7"/>
              <a:srcRect/>
              <a:stretch>
                <a:fillRect/>
              </a:stretch>
            </p:blipFill>
            <p:spPr bwMode="auto">
              <a:xfrm>
                <a:off x="0" y="0"/>
                <a:ext cx="798576" cy="804672"/>
              </a:xfrm>
              <a:prstGeom prst="rect">
                <a:avLst/>
              </a:prstGeom>
              <a:noFill/>
              <a:ln w="9525" cmpd="sng">
                <a:noFill/>
                <a:miter lim="800000"/>
                <a:headEnd/>
                <a:tailEnd/>
              </a:ln>
            </p:spPr>
          </p:pic>
          <p:sp>
            <p:nvSpPr>
              <p:cNvPr id="36" name="Text Box 17"/>
              <p:cNvSpPr txBox="1">
                <a:spLocks noChangeArrowheads="1"/>
              </p:cNvSpPr>
              <p:nvPr/>
            </p:nvSpPr>
            <p:spPr bwMode="auto">
              <a:xfrm>
                <a:off x="121182" y="122337"/>
                <a:ext cx="557757" cy="560063"/>
              </a:xfrm>
              <a:prstGeom prst="rect">
                <a:avLst/>
              </a:prstGeom>
              <a:noFill/>
              <a:ln w="9525">
                <a:noFill/>
                <a:miter lim="800000"/>
              </a:ln>
            </p:spPr>
            <p:txBody>
              <a:bodyPr anchor="ctr"/>
              <a:p>
                <a:pPr algn="ctr">
                  <a:defRPr/>
                </a:pPr>
                <a:endParaRPr lang="zh-CN" altLang="en-US" kern="0">
                  <a:solidFill>
                    <a:srgbClr val="FFFFFF"/>
                  </a:solidFill>
                  <a:latin typeface="微软雅黑" panose="020B0503020204020204" pitchFamily="34" charset="-122"/>
                  <a:ea typeface="微软雅黑" panose="020B0503020204020204" pitchFamily="34" charset="-122"/>
                </a:endParaRPr>
              </a:p>
            </p:txBody>
          </p:sp>
        </p:grpSp>
      </p:grpSp>
      <p:grpSp>
        <p:nvGrpSpPr>
          <p:cNvPr id="39" name="Group 19"/>
          <p:cNvGrpSpPr/>
          <p:nvPr/>
        </p:nvGrpSpPr>
        <p:grpSpPr bwMode="auto">
          <a:xfrm rot="0">
            <a:off x="2956560" y="2576830"/>
            <a:ext cx="895985" cy="832485"/>
            <a:chOff x="-237819" y="-208902"/>
            <a:chExt cx="1487357" cy="1493427"/>
          </a:xfrm>
        </p:grpSpPr>
        <p:pic>
          <p:nvPicPr>
            <p:cNvPr id="40" name="Oval 2"/>
            <p:cNvPicPr>
              <a:picLocks noChangeAspect="1" noChangeArrowheads="1"/>
            </p:cNvPicPr>
            <p:nvPr/>
          </p:nvPicPr>
          <p:blipFill>
            <a:blip r:embed="rId8"/>
            <a:srcRect/>
            <a:stretch>
              <a:fillRect/>
            </a:stretch>
          </p:blipFill>
          <p:spPr bwMode="auto">
            <a:xfrm>
              <a:off x="-237819" y="-208902"/>
              <a:ext cx="1487357" cy="1493427"/>
            </a:xfrm>
            <a:prstGeom prst="rect">
              <a:avLst/>
            </a:prstGeom>
            <a:noFill/>
            <a:ln w="9525" cmpd="sng">
              <a:noFill/>
              <a:miter lim="800000"/>
              <a:headEnd/>
              <a:tailEnd/>
            </a:ln>
          </p:spPr>
        </p:pic>
        <p:sp>
          <p:nvSpPr>
            <p:cNvPr id="41" name="椭圆 20"/>
            <p:cNvSpPr>
              <a:spLocks noChangeArrowheads="1"/>
            </p:cNvSpPr>
            <p:nvPr/>
          </p:nvSpPr>
          <p:spPr bwMode="auto">
            <a:xfrm rot="19388639">
              <a:off x="0" y="58734"/>
              <a:ext cx="683810" cy="468283"/>
            </a:xfrm>
            <a:prstGeom prst="ellipse">
              <a:avLst/>
            </a:prstGeom>
            <a:gradFill rotWithShape="1">
              <a:gsLst>
                <a:gs pos="0">
                  <a:srgbClr val="FFFFFF"/>
                </a:gs>
                <a:gs pos="45000">
                  <a:srgbClr val="FFFFFF">
                    <a:alpha val="55000"/>
                  </a:srgbClr>
                </a:gs>
                <a:gs pos="100000">
                  <a:srgbClr val="FFFFFF">
                    <a:alpha val="0"/>
                  </a:srgbClr>
                </a:gs>
              </a:gsLst>
              <a:lin ang="5400000" scaled="1"/>
            </a:gradFill>
            <a:ln w="9525">
              <a:noFill/>
              <a:round/>
            </a:ln>
          </p:spPr>
          <p:txBody>
            <a:bodyPr anchor="ctr"/>
            <a:p>
              <a:pPr algn="ctr">
                <a:defRPr/>
              </a:pPr>
              <a:endParaRPr lang="zh-CN" altLang="en-US" kern="0">
                <a:solidFill>
                  <a:srgbClr val="FFFFFF"/>
                </a:solidFill>
                <a:latin typeface="微软雅黑" panose="020B0503020204020204" pitchFamily="34" charset="-122"/>
                <a:ea typeface="微软雅黑" panose="020B0503020204020204" pitchFamily="34" charset="-122"/>
              </a:endParaRPr>
            </a:p>
          </p:txBody>
        </p:sp>
        <p:grpSp>
          <p:nvGrpSpPr>
            <p:cNvPr id="42" name="Group 22"/>
            <p:cNvGrpSpPr/>
            <p:nvPr/>
          </p:nvGrpSpPr>
          <p:grpSpPr bwMode="auto">
            <a:xfrm>
              <a:off x="104946" y="101975"/>
              <a:ext cx="807947" cy="804622"/>
              <a:chOff x="0" y="0"/>
              <a:chExt cx="804672" cy="804672"/>
            </a:xfrm>
          </p:grpSpPr>
          <p:pic>
            <p:nvPicPr>
              <p:cNvPr id="43" name="椭圆 21"/>
              <p:cNvPicPr>
                <a:picLocks noChangeAspect="1" noChangeArrowheads="1"/>
              </p:cNvPicPr>
              <p:nvPr/>
            </p:nvPicPr>
            <p:blipFill>
              <a:blip r:embed="rId9"/>
              <a:srcRect/>
              <a:stretch>
                <a:fillRect/>
              </a:stretch>
            </p:blipFill>
            <p:spPr bwMode="auto">
              <a:xfrm>
                <a:off x="0" y="0"/>
                <a:ext cx="804672" cy="804672"/>
              </a:xfrm>
              <a:prstGeom prst="rect">
                <a:avLst/>
              </a:prstGeom>
              <a:noFill/>
              <a:ln w="9525" cmpd="sng">
                <a:noFill/>
                <a:miter lim="800000"/>
                <a:headEnd/>
                <a:tailEnd/>
              </a:ln>
            </p:spPr>
          </p:pic>
          <p:sp>
            <p:nvSpPr>
              <p:cNvPr id="44" name="Text Box 24"/>
              <p:cNvSpPr txBox="1">
                <a:spLocks noChangeArrowheads="1"/>
              </p:cNvSpPr>
              <p:nvPr/>
            </p:nvSpPr>
            <p:spPr bwMode="auto">
              <a:xfrm>
                <a:off x="122706" y="122019"/>
                <a:ext cx="557757" cy="560064"/>
              </a:xfrm>
              <a:prstGeom prst="rect">
                <a:avLst/>
              </a:prstGeom>
              <a:noFill/>
              <a:ln w="9525">
                <a:noFill/>
                <a:miter lim="800000"/>
              </a:ln>
            </p:spPr>
            <p:txBody>
              <a:bodyPr anchor="ctr"/>
              <a:p>
                <a:pPr algn="ctr">
                  <a:defRPr/>
                </a:pPr>
                <a:endParaRPr lang="zh-CN" altLang="en-US" kern="0">
                  <a:solidFill>
                    <a:srgbClr val="FFFFFF"/>
                  </a:solidFill>
                  <a:latin typeface="微软雅黑" panose="020B0503020204020204" pitchFamily="34" charset="-122"/>
                  <a:ea typeface="微软雅黑" panose="020B0503020204020204" pitchFamily="34" charset="-122"/>
                </a:endParaRPr>
              </a:p>
            </p:txBody>
          </p:sp>
        </p:grpSp>
      </p:grpSp>
      <p:grpSp>
        <p:nvGrpSpPr>
          <p:cNvPr id="47" name="Group 26"/>
          <p:cNvGrpSpPr/>
          <p:nvPr/>
        </p:nvGrpSpPr>
        <p:grpSpPr bwMode="auto">
          <a:xfrm rot="0">
            <a:off x="2939415" y="4035425"/>
            <a:ext cx="1014095" cy="861060"/>
            <a:chOff x="-238839" y="-209220"/>
            <a:chExt cx="1487357" cy="1493428"/>
          </a:xfrm>
        </p:grpSpPr>
        <p:pic>
          <p:nvPicPr>
            <p:cNvPr id="48" name="Oval 2"/>
            <p:cNvPicPr>
              <a:picLocks noChangeAspect="1" noChangeArrowheads="1"/>
            </p:cNvPicPr>
            <p:nvPr/>
          </p:nvPicPr>
          <p:blipFill>
            <a:blip r:embed="rId10"/>
            <a:srcRect/>
            <a:stretch>
              <a:fillRect/>
            </a:stretch>
          </p:blipFill>
          <p:spPr bwMode="auto">
            <a:xfrm>
              <a:off x="-238839" y="-209220"/>
              <a:ext cx="1487357" cy="1493428"/>
            </a:xfrm>
            <a:prstGeom prst="rect">
              <a:avLst/>
            </a:prstGeom>
            <a:noFill/>
            <a:ln w="9525" cmpd="sng">
              <a:noFill/>
              <a:miter lim="800000"/>
              <a:headEnd/>
              <a:tailEnd/>
            </a:ln>
          </p:spPr>
        </p:pic>
        <p:sp>
          <p:nvSpPr>
            <p:cNvPr id="49" name="椭圆 25"/>
            <p:cNvSpPr>
              <a:spLocks noChangeArrowheads="1"/>
            </p:cNvSpPr>
            <p:nvPr/>
          </p:nvSpPr>
          <p:spPr bwMode="auto">
            <a:xfrm rot="19388639">
              <a:off x="0" y="58733"/>
              <a:ext cx="683810" cy="468284"/>
            </a:xfrm>
            <a:prstGeom prst="ellipse">
              <a:avLst/>
            </a:prstGeom>
            <a:gradFill rotWithShape="1">
              <a:gsLst>
                <a:gs pos="0">
                  <a:srgbClr val="FFFFFF"/>
                </a:gs>
                <a:gs pos="45000">
                  <a:srgbClr val="FFFFFF">
                    <a:alpha val="55000"/>
                  </a:srgbClr>
                </a:gs>
                <a:gs pos="100000">
                  <a:srgbClr val="FFFFFF">
                    <a:alpha val="0"/>
                  </a:srgbClr>
                </a:gs>
              </a:gsLst>
              <a:lin ang="5400000" scaled="1"/>
            </a:gradFill>
            <a:ln w="9525">
              <a:noFill/>
              <a:round/>
            </a:ln>
          </p:spPr>
          <p:txBody>
            <a:bodyPr anchor="ctr"/>
            <a:p>
              <a:pPr algn="ctr">
                <a:defRPr/>
              </a:pPr>
              <a:endParaRPr lang="zh-CN" altLang="en-US" kern="0">
                <a:solidFill>
                  <a:srgbClr val="FFFFFF"/>
                </a:solidFill>
                <a:latin typeface="Calibri" panose="020F0502020204030204" pitchFamily="34" charset="0"/>
              </a:endParaRPr>
            </a:p>
          </p:txBody>
        </p:sp>
        <p:grpSp>
          <p:nvGrpSpPr>
            <p:cNvPr id="50" name="Group 29"/>
            <p:cNvGrpSpPr/>
            <p:nvPr/>
          </p:nvGrpSpPr>
          <p:grpSpPr bwMode="auto">
            <a:xfrm>
              <a:off x="103926" y="101657"/>
              <a:ext cx="807947" cy="804623"/>
              <a:chOff x="0" y="0"/>
              <a:chExt cx="804672" cy="804672"/>
            </a:xfrm>
          </p:grpSpPr>
          <p:pic>
            <p:nvPicPr>
              <p:cNvPr id="51" name="椭圆 26"/>
              <p:cNvPicPr>
                <a:picLocks noChangeAspect="1" noChangeArrowheads="1"/>
              </p:cNvPicPr>
              <p:nvPr/>
            </p:nvPicPr>
            <p:blipFill>
              <a:blip r:embed="rId11"/>
              <a:srcRect/>
              <a:stretch>
                <a:fillRect/>
              </a:stretch>
            </p:blipFill>
            <p:spPr bwMode="auto">
              <a:xfrm>
                <a:off x="0" y="0"/>
                <a:ext cx="804672" cy="804672"/>
              </a:xfrm>
              <a:prstGeom prst="rect">
                <a:avLst/>
              </a:prstGeom>
              <a:noFill/>
              <a:ln w="9525" cmpd="sng">
                <a:noFill/>
                <a:miter lim="800000"/>
                <a:headEnd/>
                <a:tailEnd/>
              </a:ln>
            </p:spPr>
          </p:pic>
          <p:sp>
            <p:nvSpPr>
              <p:cNvPr id="52" name="Text Box 31"/>
              <p:cNvSpPr txBox="1">
                <a:spLocks noChangeArrowheads="1"/>
              </p:cNvSpPr>
              <p:nvPr/>
            </p:nvSpPr>
            <p:spPr bwMode="auto">
              <a:xfrm>
                <a:off x="123722" y="122337"/>
                <a:ext cx="557757" cy="560063"/>
              </a:xfrm>
              <a:prstGeom prst="rect">
                <a:avLst/>
              </a:prstGeom>
              <a:noFill/>
              <a:ln w="9525">
                <a:noFill/>
                <a:miter lim="800000"/>
              </a:ln>
            </p:spPr>
            <p:txBody>
              <a:bodyPr anchor="ctr"/>
              <a:p>
                <a:pPr algn="ctr">
                  <a:defRPr/>
                </a:pPr>
                <a:endParaRPr lang="zh-CN" altLang="en-US" kern="0">
                  <a:solidFill>
                    <a:srgbClr val="FFFFFF"/>
                  </a:solidFill>
                  <a:latin typeface="Calibri" panose="020F0502020204030204" pitchFamily="34" charset="0"/>
                </a:endParaRPr>
              </a:p>
            </p:txBody>
          </p:sp>
        </p:grpSp>
      </p:grpSp>
      <p:grpSp>
        <p:nvGrpSpPr>
          <p:cNvPr id="55" name="Group 38"/>
          <p:cNvGrpSpPr/>
          <p:nvPr/>
        </p:nvGrpSpPr>
        <p:grpSpPr bwMode="auto">
          <a:xfrm rot="0">
            <a:off x="2355850" y="3248660"/>
            <a:ext cx="894080" cy="916305"/>
            <a:chOff x="-241199" y="-208140"/>
            <a:chExt cx="1493480" cy="1493427"/>
          </a:xfrm>
        </p:grpSpPr>
        <p:pic>
          <p:nvPicPr>
            <p:cNvPr id="56" name="Oval 2"/>
            <p:cNvPicPr>
              <a:picLocks noChangeAspect="1" noChangeArrowheads="1"/>
            </p:cNvPicPr>
            <p:nvPr/>
          </p:nvPicPr>
          <p:blipFill>
            <a:blip r:embed="rId12"/>
            <a:srcRect/>
            <a:stretch>
              <a:fillRect/>
            </a:stretch>
          </p:blipFill>
          <p:spPr bwMode="auto">
            <a:xfrm>
              <a:off x="-241199" y="-208140"/>
              <a:ext cx="1493480" cy="1493427"/>
            </a:xfrm>
            <a:prstGeom prst="rect">
              <a:avLst/>
            </a:prstGeom>
            <a:noFill/>
            <a:ln w="9525" cmpd="sng">
              <a:noFill/>
              <a:miter lim="800000"/>
              <a:headEnd/>
              <a:tailEnd/>
            </a:ln>
          </p:spPr>
        </p:pic>
        <p:sp>
          <p:nvSpPr>
            <p:cNvPr id="57" name="椭圆 33"/>
            <p:cNvSpPr>
              <a:spLocks noChangeArrowheads="1"/>
            </p:cNvSpPr>
            <p:nvPr/>
          </p:nvSpPr>
          <p:spPr bwMode="auto">
            <a:xfrm rot="19388639">
              <a:off x="0" y="58734"/>
              <a:ext cx="683810" cy="468283"/>
            </a:xfrm>
            <a:prstGeom prst="ellipse">
              <a:avLst/>
            </a:prstGeom>
            <a:gradFill rotWithShape="1">
              <a:gsLst>
                <a:gs pos="0">
                  <a:srgbClr val="FFFFFF"/>
                </a:gs>
                <a:gs pos="45000">
                  <a:srgbClr val="FFFFFF">
                    <a:alpha val="55000"/>
                  </a:srgbClr>
                </a:gs>
                <a:gs pos="100000">
                  <a:srgbClr val="FFFFFF">
                    <a:alpha val="0"/>
                  </a:srgbClr>
                </a:gs>
              </a:gsLst>
              <a:lin ang="5400000" scaled="1"/>
            </a:gradFill>
            <a:ln w="9525">
              <a:noFill/>
              <a:round/>
            </a:ln>
          </p:spPr>
          <p:txBody>
            <a:bodyPr anchor="ctr"/>
            <a:p>
              <a:pPr algn="ctr">
                <a:defRPr/>
              </a:pPr>
              <a:endParaRPr lang="zh-CN" altLang="en-US" kern="0">
                <a:solidFill>
                  <a:srgbClr val="FFFFFF"/>
                </a:solidFill>
                <a:latin typeface="Calibri" panose="020F0502020204030204" pitchFamily="34" charset="0"/>
              </a:endParaRPr>
            </a:p>
          </p:txBody>
        </p:sp>
        <p:grpSp>
          <p:nvGrpSpPr>
            <p:cNvPr id="58" name="Group 41"/>
            <p:cNvGrpSpPr/>
            <p:nvPr/>
          </p:nvGrpSpPr>
          <p:grpSpPr bwMode="auto">
            <a:xfrm>
              <a:off x="107688" y="102737"/>
              <a:ext cx="801827" cy="804622"/>
              <a:chOff x="0" y="0"/>
              <a:chExt cx="798576" cy="804672"/>
            </a:xfrm>
          </p:grpSpPr>
          <p:pic>
            <p:nvPicPr>
              <p:cNvPr id="59" name="椭圆 34"/>
              <p:cNvPicPr>
                <a:picLocks noChangeAspect="1" noChangeArrowheads="1"/>
              </p:cNvPicPr>
              <p:nvPr/>
            </p:nvPicPr>
            <p:blipFill>
              <a:blip r:embed="rId13"/>
              <a:srcRect/>
              <a:stretch>
                <a:fillRect/>
              </a:stretch>
            </p:blipFill>
            <p:spPr bwMode="auto">
              <a:xfrm>
                <a:off x="0" y="0"/>
                <a:ext cx="798576" cy="804672"/>
              </a:xfrm>
              <a:prstGeom prst="rect">
                <a:avLst/>
              </a:prstGeom>
              <a:noFill/>
              <a:ln w="9525" cmpd="sng">
                <a:noFill/>
                <a:miter lim="800000"/>
                <a:headEnd/>
                <a:tailEnd/>
              </a:ln>
            </p:spPr>
          </p:pic>
          <p:sp>
            <p:nvSpPr>
              <p:cNvPr id="60" name="Text Box 43"/>
              <p:cNvSpPr txBox="1">
                <a:spLocks noChangeArrowheads="1"/>
              </p:cNvSpPr>
              <p:nvPr/>
            </p:nvSpPr>
            <p:spPr bwMode="auto">
              <a:xfrm>
                <a:off x="119976" y="121257"/>
                <a:ext cx="557757" cy="560064"/>
              </a:xfrm>
              <a:prstGeom prst="rect">
                <a:avLst/>
              </a:prstGeom>
              <a:noFill/>
              <a:ln w="9525">
                <a:noFill/>
                <a:miter lim="800000"/>
              </a:ln>
            </p:spPr>
            <p:txBody>
              <a:bodyPr anchor="ctr"/>
              <a:p>
                <a:pPr algn="ctr">
                  <a:defRPr/>
                </a:pPr>
                <a:endParaRPr lang="zh-CN" altLang="en-US" kern="0">
                  <a:solidFill>
                    <a:srgbClr val="FFFFFF"/>
                  </a:solidFill>
                  <a:latin typeface="Calibri" panose="020F0502020204030204" pitchFamily="34" charset="0"/>
                </a:endParaRPr>
              </a:p>
            </p:txBody>
          </p:sp>
        </p:grpSp>
      </p:grpSp>
      <p:grpSp>
        <p:nvGrpSpPr>
          <p:cNvPr id="63" name="Group 32"/>
          <p:cNvGrpSpPr/>
          <p:nvPr/>
        </p:nvGrpSpPr>
        <p:grpSpPr bwMode="auto">
          <a:xfrm rot="0">
            <a:off x="5751830" y="3329305"/>
            <a:ext cx="880110" cy="831850"/>
            <a:chOff x="-239349" y="-208140"/>
            <a:chExt cx="1487357" cy="1493427"/>
          </a:xfrm>
        </p:grpSpPr>
        <p:pic>
          <p:nvPicPr>
            <p:cNvPr id="64" name="Oval 2"/>
            <p:cNvPicPr>
              <a:picLocks noChangeAspect="1" noChangeArrowheads="1"/>
            </p:cNvPicPr>
            <p:nvPr/>
          </p:nvPicPr>
          <p:blipFill>
            <a:blip r:embed="rId14"/>
            <a:srcRect/>
            <a:stretch>
              <a:fillRect/>
            </a:stretch>
          </p:blipFill>
          <p:spPr bwMode="auto">
            <a:xfrm>
              <a:off x="-239349" y="-208140"/>
              <a:ext cx="1487357" cy="1493427"/>
            </a:xfrm>
            <a:prstGeom prst="rect">
              <a:avLst/>
            </a:prstGeom>
            <a:noFill/>
            <a:ln w="9525" cmpd="sng">
              <a:noFill/>
              <a:miter lim="800000"/>
              <a:headEnd/>
              <a:tailEnd/>
            </a:ln>
          </p:spPr>
        </p:pic>
        <p:sp>
          <p:nvSpPr>
            <p:cNvPr id="65" name="椭圆 29"/>
            <p:cNvSpPr>
              <a:spLocks noChangeArrowheads="1"/>
            </p:cNvSpPr>
            <p:nvPr/>
          </p:nvSpPr>
          <p:spPr bwMode="auto">
            <a:xfrm rot="19388639">
              <a:off x="0" y="58734"/>
              <a:ext cx="683810" cy="468283"/>
            </a:xfrm>
            <a:prstGeom prst="ellipse">
              <a:avLst/>
            </a:prstGeom>
            <a:gradFill rotWithShape="1">
              <a:gsLst>
                <a:gs pos="0">
                  <a:srgbClr val="FFFFFF"/>
                </a:gs>
                <a:gs pos="45000">
                  <a:srgbClr val="FFFFFF">
                    <a:alpha val="55000"/>
                  </a:srgbClr>
                </a:gs>
                <a:gs pos="100000">
                  <a:srgbClr val="FFFFFF">
                    <a:alpha val="0"/>
                  </a:srgbClr>
                </a:gs>
              </a:gsLst>
              <a:lin ang="5400000" scaled="1"/>
            </a:gradFill>
            <a:ln w="9525">
              <a:noFill/>
              <a:round/>
            </a:ln>
          </p:spPr>
          <p:txBody>
            <a:bodyPr anchor="ctr"/>
            <a:p>
              <a:pPr algn="ctr">
                <a:defRPr/>
              </a:pPr>
              <a:endParaRPr lang="zh-CN" altLang="en-US" kern="0">
                <a:solidFill>
                  <a:srgbClr val="FFFFFF"/>
                </a:solidFill>
                <a:latin typeface="Calibri" panose="020F0502020204030204" pitchFamily="34" charset="0"/>
              </a:endParaRPr>
            </a:p>
          </p:txBody>
        </p:sp>
        <p:grpSp>
          <p:nvGrpSpPr>
            <p:cNvPr id="66" name="Group 35"/>
            <p:cNvGrpSpPr/>
            <p:nvPr/>
          </p:nvGrpSpPr>
          <p:grpSpPr bwMode="auto">
            <a:xfrm>
              <a:off x="103416" y="102737"/>
              <a:ext cx="807947" cy="804622"/>
              <a:chOff x="0" y="0"/>
              <a:chExt cx="804672" cy="804672"/>
            </a:xfrm>
          </p:grpSpPr>
          <p:pic>
            <p:nvPicPr>
              <p:cNvPr id="67" name="椭圆 30"/>
              <p:cNvPicPr>
                <a:picLocks noChangeAspect="1" noChangeArrowheads="1"/>
              </p:cNvPicPr>
              <p:nvPr/>
            </p:nvPicPr>
            <p:blipFill>
              <a:blip r:embed="rId15"/>
              <a:srcRect/>
              <a:stretch>
                <a:fillRect/>
              </a:stretch>
            </p:blipFill>
            <p:spPr bwMode="auto">
              <a:xfrm>
                <a:off x="0" y="0"/>
                <a:ext cx="804672" cy="804672"/>
              </a:xfrm>
              <a:prstGeom prst="rect">
                <a:avLst/>
              </a:prstGeom>
              <a:noFill/>
              <a:ln w="9525" cmpd="sng">
                <a:noFill/>
                <a:miter lim="800000"/>
                <a:headEnd/>
                <a:tailEnd/>
              </a:ln>
            </p:spPr>
          </p:pic>
          <p:sp>
            <p:nvSpPr>
              <p:cNvPr id="68" name="Text Box 37"/>
              <p:cNvSpPr txBox="1">
                <a:spLocks noChangeArrowheads="1"/>
              </p:cNvSpPr>
              <p:nvPr/>
            </p:nvSpPr>
            <p:spPr bwMode="auto">
              <a:xfrm>
                <a:off x="124230" y="121257"/>
                <a:ext cx="557757" cy="560064"/>
              </a:xfrm>
              <a:prstGeom prst="rect">
                <a:avLst/>
              </a:prstGeom>
              <a:noFill/>
              <a:ln w="9525">
                <a:noFill/>
                <a:miter lim="800000"/>
              </a:ln>
            </p:spPr>
            <p:txBody>
              <a:bodyPr anchor="ctr"/>
              <a:p>
                <a:pPr algn="ctr">
                  <a:defRPr/>
                </a:pPr>
                <a:endParaRPr lang="zh-CN" altLang="en-US" kern="0">
                  <a:solidFill>
                    <a:srgbClr val="FFFFFF"/>
                  </a:solidFill>
                  <a:latin typeface="Calibri" panose="020F0502020204030204" pitchFamily="34" charset="0"/>
                </a:endParaRPr>
              </a:p>
            </p:txBody>
          </p:sp>
        </p:grpSp>
      </p:grpSp>
      <p:grpSp>
        <p:nvGrpSpPr>
          <p:cNvPr id="71" name="Group 44"/>
          <p:cNvGrpSpPr/>
          <p:nvPr/>
        </p:nvGrpSpPr>
        <p:grpSpPr bwMode="auto">
          <a:xfrm rot="0">
            <a:off x="4983480" y="2655570"/>
            <a:ext cx="876300" cy="754380"/>
            <a:chOff x="-243239" y="-208902"/>
            <a:chExt cx="1493480" cy="1493427"/>
          </a:xfrm>
        </p:grpSpPr>
        <p:pic>
          <p:nvPicPr>
            <p:cNvPr id="72" name="Oval 2"/>
            <p:cNvPicPr>
              <a:picLocks noChangeAspect="1" noChangeArrowheads="1"/>
            </p:cNvPicPr>
            <p:nvPr/>
          </p:nvPicPr>
          <p:blipFill>
            <a:blip r:embed="rId16"/>
            <a:srcRect/>
            <a:stretch>
              <a:fillRect/>
            </a:stretch>
          </p:blipFill>
          <p:spPr bwMode="auto">
            <a:xfrm>
              <a:off x="-243239" y="-208902"/>
              <a:ext cx="1493480" cy="1493427"/>
            </a:xfrm>
            <a:prstGeom prst="rect">
              <a:avLst/>
            </a:prstGeom>
            <a:noFill/>
            <a:ln w="9525" cmpd="sng">
              <a:noFill/>
              <a:miter lim="800000"/>
              <a:headEnd/>
              <a:tailEnd/>
            </a:ln>
          </p:spPr>
        </p:pic>
        <p:sp>
          <p:nvSpPr>
            <p:cNvPr id="73" name="椭圆 37"/>
            <p:cNvSpPr>
              <a:spLocks noChangeArrowheads="1"/>
            </p:cNvSpPr>
            <p:nvPr/>
          </p:nvSpPr>
          <p:spPr bwMode="auto">
            <a:xfrm rot="19388639">
              <a:off x="0" y="58734"/>
              <a:ext cx="683810" cy="468283"/>
            </a:xfrm>
            <a:prstGeom prst="ellipse">
              <a:avLst/>
            </a:prstGeom>
            <a:gradFill rotWithShape="1">
              <a:gsLst>
                <a:gs pos="0">
                  <a:srgbClr val="FFFFFF"/>
                </a:gs>
                <a:gs pos="45000">
                  <a:srgbClr val="FFFFFF">
                    <a:alpha val="55000"/>
                  </a:srgbClr>
                </a:gs>
                <a:gs pos="100000">
                  <a:srgbClr val="FFFFFF">
                    <a:alpha val="0"/>
                  </a:srgbClr>
                </a:gs>
              </a:gsLst>
              <a:lin ang="5400000" scaled="1"/>
            </a:gradFill>
            <a:ln w="9525">
              <a:noFill/>
              <a:round/>
            </a:ln>
          </p:spPr>
          <p:txBody>
            <a:bodyPr anchor="ctr"/>
            <a:p>
              <a:pPr algn="ctr">
                <a:defRPr/>
              </a:pPr>
              <a:endParaRPr lang="zh-CN" altLang="en-US" kern="0">
                <a:solidFill>
                  <a:srgbClr val="FFFFFF"/>
                </a:solidFill>
                <a:latin typeface="Calibri" panose="020F0502020204030204" pitchFamily="34" charset="0"/>
              </a:endParaRPr>
            </a:p>
          </p:txBody>
        </p:sp>
        <p:grpSp>
          <p:nvGrpSpPr>
            <p:cNvPr id="74" name="Group 47"/>
            <p:cNvGrpSpPr/>
            <p:nvPr/>
          </p:nvGrpSpPr>
          <p:grpSpPr bwMode="auto">
            <a:xfrm>
              <a:off x="105647" y="101975"/>
              <a:ext cx="801827" cy="804622"/>
              <a:chOff x="0" y="0"/>
              <a:chExt cx="798576" cy="804672"/>
            </a:xfrm>
          </p:grpSpPr>
          <p:pic>
            <p:nvPicPr>
              <p:cNvPr id="75" name="椭圆 38"/>
              <p:cNvPicPr>
                <a:picLocks noChangeAspect="1" noChangeArrowheads="1"/>
              </p:cNvPicPr>
              <p:nvPr/>
            </p:nvPicPr>
            <p:blipFill>
              <a:blip r:embed="rId17"/>
              <a:srcRect/>
              <a:stretch>
                <a:fillRect/>
              </a:stretch>
            </p:blipFill>
            <p:spPr bwMode="auto">
              <a:xfrm>
                <a:off x="0" y="0"/>
                <a:ext cx="798576" cy="804672"/>
              </a:xfrm>
              <a:prstGeom prst="rect">
                <a:avLst/>
              </a:prstGeom>
              <a:noFill/>
              <a:ln w="9525" cmpd="sng">
                <a:noFill/>
                <a:miter lim="800000"/>
                <a:headEnd/>
                <a:tailEnd/>
              </a:ln>
            </p:spPr>
          </p:pic>
          <p:sp>
            <p:nvSpPr>
              <p:cNvPr id="76" name="Text Box 49"/>
              <p:cNvSpPr txBox="1">
                <a:spLocks noChangeArrowheads="1"/>
              </p:cNvSpPr>
              <p:nvPr/>
            </p:nvSpPr>
            <p:spPr bwMode="auto">
              <a:xfrm>
                <a:off x="122008" y="122019"/>
                <a:ext cx="557757" cy="560064"/>
              </a:xfrm>
              <a:prstGeom prst="rect">
                <a:avLst/>
              </a:prstGeom>
              <a:noFill/>
              <a:ln w="9525">
                <a:noFill/>
                <a:miter lim="800000"/>
              </a:ln>
            </p:spPr>
            <p:txBody>
              <a:bodyPr anchor="ctr"/>
              <a:p>
                <a:pPr algn="ctr">
                  <a:defRPr/>
                </a:pPr>
                <a:endParaRPr lang="zh-CN" altLang="en-US" kern="0">
                  <a:solidFill>
                    <a:srgbClr val="FFFFFF"/>
                  </a:solidFill>
                  <a:latin typeface="Calibri" panose="020F0502020204030204" pitchFamily="34" charset="0"/>
                </a:endParaRPr>
              </a:p>
            </p:txBody>
          </p:sp>
        </p:grpSp>
      </p:grpSp>
      <p:pic>
        <p:nvPicPr>
          <p:cNvPr id="78" name="图片 77" descr="未标题-2.png"/>
          <p:cNvPicPr>
            <a:picLocks noChangeAspect="1"/>
          </p:cNvPicPr>
          <p:nvPr/>
        </p:nvPicPr>
        <p:blipFill>
          <a:blip r:embed="rId18"/>
          <a:stretch>
            <a:fillRect/>
          </a:stretch>
        </p:blipFill>
        <p:spPr>
          <a:xfrm>
            <a:off x="3582035" y="2736215"/>
            <a:ext cx="1600835" cy="2011680"/>
          </a:xfrm>
          <a:prstGeom prst="rect">
            <a:avLst/>
          </a:prstGeom>
        </p:spPr>
      </p:pic>
      <p:sp>
        <p:nvSpPr>
          <p:cNvPr id="80" name="矩形 7"/>
          <p:cNvSpPr>
            <a:spLocks noChangeArrowheads="1"/>
          </p:cNvSpPr>
          <p:nvPr/>
        </p:nvSpPr>
        <p:spPr bwMode="auto">
          <a:xfrm>
            <a:off x="254000" y="4401820"/>
            <a:ext cx="2725420" cy="410845"/>
          </a:xfrm>
          <a:prstGeom prst="rect">
            <a:avLst/>
          </a:prstGeom>
          <a:solidFill>
            <a:schemeClr val="accent3">
              <a:lumMod val="75000"/>
            </a:schemeClr>
          </a:solidFill>
          <a:ln>
            <a:noFill/>
          </a:ln>
        </p:spPr>
        <p:txBody>
          <a:bodyPr wrap="square">
            <a:spAutoFit/>
          </a:bodyPr>
          <a:p>
            <a:pPr algn="ctr" defTabSz="609600">
              <a:lnSpc>
                <a:spcPct val="130000"/>
              </a:lnSpc>
            </a:pPr>
            <a:r>
              <a:rPr lang="zh-CN" altLang="en-US" sz="1600" b="1" dirty="0">
                <a:solidFill>
                  <a:srgbClr val="FFFFFF"/>
                </a:solidFill>
                <a:ea typeface="微软雅黑" panose="020B0503020204020204" pitchFamily="34" charset="-122"/>
              </a:rPr>
              <a:t>人物性格</a:t>
            </a:r>
            <a:r>
              <a:rPr lang="en-US" altLang="zh-CN" sz="1600" b="1" dirty="0">
                <a:solidFill>
                  <a:srgbClr val="FFFFFF"/>
                </a:solidFill>
                <a:ea typeface="微软雅黑" panose="020B0503020204020204" pitchFamily="34" charset="-122"/>
              </a:rPr>
              <a:t> </a:t>
            </a:r>
            <a:r>
              <a:rPr lang="zh-CN" altLang="en-US" sz="1600" b="1" dirty="0">
                <a:solidFill>
                  <a:srgbClr val="FFFFFF"/>
                </a:solidFill>
                <a:ea typeface="微软雅黑" panose="020B0503020204020204" pitchFamily="34" charset="-122"/>
              </a:rPr>
              <a:t>personal character</a:t>
            </a:r>
            <a:endParaRPr lang="zh-CN" altLang="en-US" sz="1600" b="1" dirty="0">
              <a:solidFill>
                <a:srgbClr val="FFFFFF"/>
              </a:solidFill>
              <a:ea typeface="微软雅黑" panose="020B0503020204020204" pitchFamily="34" charset="-122"/>
            </a:endParaRPr>
          </a:p>
        </p:txBody>
      </p:sp>
      <p:sp>
        <p:nvSpPr>
          <p:cNvPr id="81" name="矩形 7"/>
          <p:cNvSpPr>
            <a:spLocks noChangeArrowheads="1"/>
          </p:cNvSpPr>
          <p:nvPr/>
        </p:nvSpPr>
        <p:spPr bwMode="auto">
          <a:xfrm>
            <a:off x="5810885" y="4477385"/>
            <a:ext cx="1810385" cy="410845"/>
          </a:xfrm>
          <a:prstGeom prst="rect">
            <a:avLst/>
          </a:prstGeom>
          <a:solidFill>
            <a:srgbClr val="0092E8"/>
          </a:solidFill>
          <a:ln>
            <a:noFill/>
          </a:ln>
        </p:spPr>
        <p:txBody>
          <a:bodyPr wrap="square">
            <a:spAutoFit/>
          </a:bodyPr>
          <a:p>
            <a:pPr algn="ctr" defTabSz="609600">
              <a:lnSpc>
                <a:spcPct val="130000"/>
              </a:lnSpc>
            </a:pPr>
            <a:r>
              <a:rPr lang="zh-CN" altLang="en-US" sz="1600" b="1" dirty="0">
                <a:solidFill>
                  <a:srgbClr val="FFFFFF"/>
                </a:solidFill>
                <a:ea typeface="微软雅黑" panose="020B0503020204020204" pitchFamily="34" charset="-122"/>
              </a:rPr>
              <a:t>故事背景</a:t>
            </a:r>
            <a:r>
              <a:rPr lang="en-US" altLang="zh-CN" sz="1600" b="1" dirty="0">
                <a:solidFill>
                  <a:srgbClr val="FFFFFF"/>
                </a:solidFill>
                <a:ea typeface="微软雅黑" panose="020B0503020204020204" pitchFamily="34" charset="-122"/>
              </a:rPr>
              <a:t>  </a:t>
            </a:r>
            <a:r>
              <a:rPr lang="zh-CN" altLang="en-US" sz="1600" b="1" dirty="0">
                <a:solidFill>
                  <a:srgbClr val="FFFFFF"/>
                </a:solidFill>
                <a:ea typeface="微软雅黑" panose="020B0503020204020204" pitchFamily="34" charset="-122"/>
              </a:rPr>
              <a:t>setting</a:t>
            </a:r>
            <a:endParaRPr lang="zh-CN" altLang="en-US" sz="1600" b="1" dirty="0">
              <a:solidFill>
                <a:srgbClr val="FFFFFF"/>
              </a:solidFill>
              <a:ea typeface="微软雅黑" panose="020B0503020204020204" pitchFamily="34" charset="-122"/>
            </a:endParaRPr>
          </a:p>
        </p:txBody>
      </p:sp>
      <p:sp>
        <p:nvSpPr>
          <p:cNvPr id="82" name="矩形 7"/>
          <p:cNvSpPr>
            <a:spLocks noChangeArrowheads="1"/>
          </p:cNvSpPr>
          <p:nvPr/>
        </p:nvSpPr>
        <p:spPr bwMode="auto">
          <a:xfrm>
            <a:off x="6694023" y="3443203"/>
            <a:ext cx="1847215" cy="410845"/>
          </a:xfrm>
          <a:prstGeom prst="rect">
            <a:avLst/>
          </a:prstGeom>
          <a:solidFill>
            <a:srgbClr val="FF5100"/>
          </a:solidFill>
          <a:ln>
            <a:noFill/>
          </a:ln>
        </p:spPr>
        <p:txBody>
          <a:bodyPr wrap="none">
            <a:spAutoFit/>
          </a:bodyPr>
          <a:p>
            <a:pPr algn="l" defTabSz="609600">
              <a:lnSpc>
                <a:spcPct val="130000"/>
              </a:lnSpc>
            </a:pPr>
            <a:r>
              <a:rPr lang="zh-CN" altLang="en-US" sz="1600" b="1" dirty="0">
                <a:solidFill>
                  <a:srgbClr val="FFFFFF"/>
                </a:solidFill>
                <a:ea typeface="微软雅黑" panose="020B0503020204020204" pitchFamily="34" charset="-122"/>
              </a:rPr>
              <a:t>铺垫foreshadowing</a:t>
            </a:r>
            <a:endParaRPr lang="zh-CN" altLang="en-US" sz="1600" b="1" dirty="0">
              <a:solidFill>
                <a:srgbClr val="FFFFFF"/>
              </a:solidFill>
              <a:ea typeface="微软雅黑" panose="020B0503020204020204" pitchFamily="34" charset="-122"/>
            </a:endParaRPr>
          </a:p>
        </p:txBody>
      </p:sp>
      <p:sp>
        <p:nvSpPr>
          <p:cNvPr id="83" name="矩形 7"/>
          <p:cNvSpPr>
            <a:spLocks noChangeArrowheads="1"/>
          </p:cNvSpPr>
          <p:nvPr/>
        </p:nvSpPr>
        <p:spPr bwMode="auto">
          <a:xfrm>
            <a:off x="5945505" y="2505710"/>
            <a:ext cx="1654810" cy="410845"/>
          </a:xfrm>
          <a:prstGeom prst="rect">
            <a:avLst/>
          </a:prstGeom>
          <a:solidFill>
            <a:schemeClr val="accent3">
              <a:lumMod val="75000"/>
            </a:schemeClr>
          </a:solidFill>
          <a:ln>
            <a:noFill/>
          </a:ln>
        </p:spPr>
        <p:txBody>
          <a:bodyPr wrap="square" anchor="ctr" anchorCtr="0">
            <a:spAutoFit/>
          </a:bodyPr>
          <a:p>
            <a:pPr algn="ctr" defTabSz="609600">
              <a:lnSpc>
                <a:spcPct val="130000"/>
              </a:lnSpc>
            </a:pPr>
            <a:r>
              <a:rPr lang="zh-CN" altLang="en-US" sz="1600" b="1" dirty="0">
                <a:solidFill>
                  <a:srgbClr val="FFFFFF"/>
                </a:solidFill>
                <a:ea typeface="微软雅黑" panose="020B0503020204020204" pitchFamily="34" charset="-122"/>
              </a:rPr>
              <a:t>冲突</a:t>
            </a:r>
            <a:r>
              <a:rPr lang="en-US" altLang="zh-CN" sz="1600" b="1" dirty="0">
                <a:solidFill>
                  <a:srgbClr val="FFFFFF"/>
                </a:solidFill>
                <a:ea typeface="微软雅黑" panose="020B0503020204020204" pitchFamily="34" charset="-122"/>
              </a:rPr>
              <a:t> </a:t>
            </a:r>
            <a:r>
              <a:rPr lang="zh-CN" altLang="en-US" sz="1600" b="1" dirty="0">
                <a:solidFill>
                  <a:srgbClr val="FFFFFF"/>
                </a:solidFill>
                <a:ea typeface="微软雅黑" panose="020B0503020204020204" pitchFamily="34" charset="-122"/>
              </a:rPr>
              <a:t>conflict</a:t>
            </a:r>
            <a:endParaRPr lang="zh-CN" altLang="en-US" sz="1600" b="1" dirty="0">
              <a:solidFill>
                <a:srgbClr val="FFFFFF"/>
              </a:solidFill>
              <a:ea typeface="微软雅黑" panose="020B0503020204020204" pitchFamily="34" charset="-122"/>
            </a:endParaRPr>
          </a:p>
        </p:txBody>
      </p:sp>
      <p:sp>
        <p:nvSpPr>
          <p:cNvPr id="84" name="矩形 7"/>
          <p:cNvSpPr>
            <a:spLocks noChangeArrowheads="1"/>
          </p:cNvSpPr>
          <p:nvPr/>
        </p:nvSpPr>
        <p:spPr bwMode="auto">
          <a:xfrm>
            <a:off x="1506220" y="2561590"/>
            <a:ext cx="1410970" cy="410845"/>
          </a:xfrm>
          <a:prstGeom prst="rect">
            <a:avLst/>
          </a:prstGeom>
          <a:solidFill>
            <a:srgbClr val="0092E8"/>
          </a:solidFill>
          <a:ln>
            <a:noFill/>
          </a:ln>
        </p:spPr>
        <p:txBody>
          <a:bodyPr wrap="square">
            <a:spAutoFit/>
          </a:bodyPr>
          <a:p>
            <a:pPr lvl="0" algn="ctr" defTabSz="609600">
              <a:lnSpc>
                <a:spcPct val="130000"/>
              </a:lnSpc>
              <a:buClrTx/>
              <a:buSzTx/>
              <a:buFontTx/>
            </a:pPr>
            <a:r>
              <a:rPr lang="zh-CN" altLang="en-US" sz="1600" b="1" dirty="0">
                <a:solidFill>
                  <a:srgbClr val="FFFFFF"/>
                </a:solidFill>
                <a:ea typeface="微软雅黑" panose="020B0503020204020204" pitchFamily="34" charset="-122"/>
                <a:sym typeface="微软雅黑" panose="020B0503020204020204" pitchFamily="34" charset="-122"/>
              </a:rPr>
              <a:t>悬念suspense </a:t>
            </a:r>
            <a:endParaRPr lang="zh-CN" altLang="en-US" sz="1600" b="1" dirty="0">
              <a:solidFill>
                <a:srgbClr val="FFFFFF"/>
              </a:solidFill>
              <a:ea typeface="微软雅黑" panose="020B0503020204020204" pitchFamily="34" charset="-122"/>
              <a:sym typeface="微软雅黑" panose="020B0503020204020204" pitchFamily="34" charset="-122"/>
            </a:endParaRPr>
          </a:p>
        </p:txBody>
      </p:sp>
      <p:sp>
        <p:nvSpPr>
          <p:cNvPr id="85" name="矩形 84"/>
          <p:cNvSpPr>
            <a:spLocks noChangeArrowheads="1"/>
          </p:cNvSpPr>
          <p:nvPr/>
        </p:nvSpPr>
        <p:spPr bwMode="auto">
          <a:xfrm>
            <a:off x="611505" y="3462020"/>
            <a:ext cx="1640205" cy="410845"/>
          </a:xfrm>
          <a:prstGeom prst="rect">
            <a:avLst/>
          </a:prstGeom>
          <a:solidFill>
            <a:srgbClr val="FF5100"/>
          </a:solidFill>
          <a:ln>
            <a:noFill/>
          </a:ln>
        </p:spPr>
        <p:txBody>
          <a:bodyPr wrap="none">
            <a:spAutoFit/>
          </a:bodyPr>
          <a:p>
            <a:pPr lvl="0" algn="l" defTabSz="609600">
              <a:lnSpc>
                <a:spcPct val="130000"/>
              </a:lnSpc>
              <a:buClrTx/>
              <a:buSzTx/>
              <a:buFontTx/>
            </a:pPr>
            <a:r>
              <a:rPr lang="zh-CN" altLang="en-US" sz="1600" b="1" dirty="0">
                <a:solidFill>
                  <a:srgbClr val="FFFFFF"/>
                </a:solidFill>
                <a:ea typeface="微软雅黑" panose="020B0503020204020204" pitchFamily="34" charset="-122"/>
                <a:sym typeface="微软雅黑" panose="020B0503020204020204" pitchFamily="34" charset="-122"/>
              </a:rPr>
              <a:t>首尾呼应inclusio</a:t>
            </a:r>
            <a:endParaRPr lang="zh-CN" altLang="en-US" sz="1600" b="1" dirty="0">
              <a:solidFill>
                <a:srgbClr val="FFFFFF"/>
              </a:solidFill>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1+#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9" presetClass="entr" presetSubtype="0" decel="10000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 calcmode="lin" valueType="num">
                                      <p:cBhvr>
                                        <p:cTn id="18" dur="500" fill="hold"/>
                                        <p:tgtEl>
                                          <p:spTgt spid="6"/>
                                        </p:tgtEl>
                                        <p:attrNameLst>
                                          <p:attrName>style.rotation</p:attrName>
                                        </p:attrNameLst>
                                      </p:cBhvr>
                                      <p:tavLst>
                                        <p:tav tm="0">
                                          <p:val>
                                            <p:fltVal val="360"/>
                                          </p:val>
                                        </p:tav>
                                        <p:tav tm="100000">
                                          <p:val>
                                            <p:fltVal val="0"/>
                                          </p:val>
                                        </p:tav>
                                      </p:tavLst>
                                    </p:anim>
                                    <p:animEffect transition="in" filter="fade">
                                      <p:cBhvr>
                                        <p:cTn id="19" dur="500"/>
                                        <p:tgtEl>
                                          <p:spTgt spid="6"/>
                                        </p:tgtEl>
                                      </p:cBhvr>
                                    </p:animEffect>
                                  </p:childTnLst>
                                </p:cTn>
                              </p:par>
                              <p:par>
                                <p:cTn id="20" presetID="41" presetClass="entr" presetSubtype="0" fill="hold" grpId="0" nodeType="withEffect">
                                  <p:stCondLst>
                                    <p:cond delay="0"/>
                                  </p:stCondLst>
                                  <p:iterate type="lt">
                                    <p:tmPct val="10000"/>
                                  </p:iterate>
                                  <p:childTnLst>
                                    <p:set>
                                      <p:cBhvr>
                                        <p:cTn id="21" dur="1" fill="hold">
                                          <p:stCondLst>
                                            <p:cond delay="0"/>
                                          </p:stCondLst>
                                        </p:cTn>
                                        <p:tgtEl>
                                          <p:spTgt spid="24"/>
                                        </p:tgtEl>
                                        <p:attrNameLst>
                                          <p:attrName>style.visibility</p:attrName>
                                        </p:attrNameLst>
                                      </p:cBhvr>
                                      <p:to>
                                        <p:strVal val="visible"/>
                                      </p:to>
                                    </p:set>
                                    <p:anim calcmode="lin" valueType="num">
                                      <p:cBhvr>
                                        <p:cTn id="22" dur="8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23" dur="800" fill="hold"/>
                                        <p:tgtEl>
                                          <p:spTgt spid="24"/>
                                        </p:tgtEl>
                                        <p:attrNameLst>
                                          <p:attrName>ppt_y</p:attrName>
                                        </p:attrNameLst>
                                      </p:cBhvr>
                                      <p:tavLst>
                                        <p:tav tm="0">
                                          <p:val>
                                            <p:strVal val="#ppt_y"/>
                                          </p:val>
                                        </p:tav>
                                        <p:tav tm="100000">
                                          <p:val>
                                            <p:strVal val="#ppt_y"/>
                                          </p:val>
                                        </p:tav>
                                      </p:tavLst>
                                    </p:anim>
                                    <p:anim calcmode="lin" valueType="num">
                                      <p:cBhvr>
                                        <p:cTn id="24" dur="8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25" dur="8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800" tmFilter="0,0; .5, 1; 1, 1"/>
                                        <p:tgtEl>
                                          <p:spTgt spid="24"/>
                                        </p:tgtEl>
                                      </p:cBhvr>
                                    </p:animEffect>
                                  </p:childTnLst>
                                </p:cTn>
                              </p:par>
                              <p:par>
                                <p:cTn id="27" presetID="42"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par>
                          <p:cTn id="32" fill="hold">
                            <p:stCondLst>
                              <p:cond delay="2259"/>
                            </p:stCondLst>
                            <p:childTnLst>
                              <p:par>
                                <p:cTn id="33" presetID="49" presetClass="entr" presetSubtype="0" decel="10000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 calcmode="lin" valueType="num">
                                      <p:cBhvr>
                                        <p:cTn id="37" dur="500" fill="hold"/>
                                        <p:tgtEl>
                                          <p:spTgt spid="18"/>
                                        </p:tgtEl>
                                        <p:attrNameLst>
                                          <p:attrName>style.rotation</p:attrName>
                                        </p:attrNameLst>
                                      </p:cBhvr>
                                      <p:tavLst>
                                        <p:tav tm="0">
                                          <p:val>
                                            <p:fltVal val="360"/>
                                          </p:val>
                                        </p:tav>
                                        <p:tav tm="100000">
                                          <p:val>
                                            <p:fltVal val="0"/>
                                          </p:val>
                                        </p:tav>
                                      </p:tavLst>
                                    </p:anim>
                                    <p:animEffect transition="in" filter="fade">
                                      <p:cBhvr>
                                        <p:cTn id="38" dur="500"/>
                                        <p:tgtEl>
                                          <p:spTgt spid="18"/>
                                        </p:tgtEl>
                                      </p:cBhvr>
                                    </p:animEffect>
                                  </p:childTnLst>
                                </p:cTn>
                              </p:par>
                              <p:par>
                                <p:cTn id="39" presetID="49" presetClass="entr" presetSubtype="0" decel="10000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 calcmode="lin" valueType="num">
                                      <p:cBhvr>
                                        <p:cTn id="43" dur="500" fill="hold"/>
                                        <p:tgtEl>
                                          <p:spTgt spid="14"/>
                                        </p:tgtEl>
                                        <p:attrNameLst>
                                          <p:attrName>style.rotation</p:attrName>
                                        </p:attrNameLst>
                                      </p:cBhvr>
                                      <p:tavLst>
                                        <p:tav tm="0">
                                          <p:val>
                                            <p:fltVal val="360"/>
                                          </p:val>
                                        </p:tav>
                                        <p:tav tm="100000">
                                          <p:val>
                                            <p:fltVal val="0"/>
                                          </p:val>
                                        </p:tav>
                                      </p:tavLst>
                                    </p:anim>
                                    <p:animEffect transition="in" filter="fade">
                                      <p:cBhvr>
                                        <p:cTn id="44" dur="500"/>
                                        <p:tgtEl>
                                          <p:spTgt spid="14"/>
                                        </p:tgtEl>
                                      </p:cBhvr>
                                    </p:animEffect>
                                  </p:childTnLst>
                                </p:cTn>
                              </p:par>
                              <p:par>
                                <p:cTn id="45" presetID="49" presetClass="entr" presetSubtype="0" decel="10000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 calcmode="lin" valueType="num">
                                      <p:cBhvr>
                                        <p:cTn id="49" dur="500" fill="hold"/>
                                        <p:tgtEl>
                                          <p:spTgt spid="16"/>
                                        </p:tgtEl>
                                        <p:attrNameLst>
                                          <p:attrName>style.rotation</p:attrName>
                                        </p:attrNameLst>
                                      </p:cBhvr>
                                      <p:tavLst>
                                        <p:tav tm="0">
                                          <p:val>
                                            <p:fltVal val="360"/>
                                          </p:val>
                                        </p:tav>
                                        <p:tav tm="100000">
                                          <p:val>
                                            <p:fltVal val="0"/>
                                          </p:val>
                                        </p:tav>
                                      </p:tavLst>
                                    </p:anim>
                                    <p:animEffect transition="in" filter="fade">
                                      <p:cBhvr>
                                        <p:cTn id="50" dur="500"/>
                                        <p:tgtEl>
                                          <p:spTgt spid="16"/>
                                        </p:tgtEl>
                                      </p:cBhvr>
                                    </p:animEffect>
                                  </p:childTnLst>
                                </p:cTn>
                              </p:par>
                            </p:childTnLst>
                          </p:cTn>
                        </p:par>
                        <p:par>
                          <p:cTn id="51" fill="hold">
                            <p:stCondLst>
                              <p:cond delay="2759"/>
                            </p:stCondLst>
                            <p:childTnLst>
                              <p:par>
                                <p:cTn id="52" presetID="42" presetClass="entr" presetSubtype="0" fill="hold" nodeType="afterEffect">
                                  <p:stCondLst>
                                    <p:cond delay="0"/>
                                  </p:stCondLst>
                                  <p:childTnLst>
                                    <p:set>
                                      <p:cBhvr>
                                        <p:cTn id="53" dur="1" fill="hold">
                                          <p:stCondLst>
                                            <p:cond delay="0"/>
                                          </p:stCondLst>
                                        </p:cTn>
                                        <p:tgtEl>
                                          <p:spTgt spid="78"/>
                                        </p:tgtEl>
                                        <p:attrNameLst>
                                          <p:attrName>style.visibility</p:attrName>
                                        </p:attrNameLst>
                                      </p:cBhvr>
                                      <p:to>
                                        <p:strVal val="visible"/>
                                      </p:to>
                                    </p:set>
                                    <p:animEffect transition="in" filter="fade">
                                      <p:cBhvr>
                                        <p:cTn id="54" dur="1000"/>
                                        <p:tgtEl>
                                          <p:spTgt spid="78"/>
                                        </p:tgtEl>
                                      </p:cBhvr>
                                    </p:animEffect>
                                    <p:anim calcmode="lin" valueType="num">
                                      <p:cBhvr>
                                        <p:cTn id="55" dur="1000" fill="hold"/>
                                        <p:tgtEl>
                                          <p:spTgt spid="78"/>
                                        </p:tgtEl>
                                        <p:attrNameLst>
                                          <p:attrName>ppt_x</p:attrName>
                                        </p:attrNameLst>
                                      </p:cBhvr>
                                      <p:tavLst>
                                        <p:tav tm="0">
                                          <p:val>
                                            <p:strVal val="#ppt_x"/>
                                          </p:val>
                                        </p:tav>
                                        <p:tav tm="100000">
                                          <p:val>
                                            <p:strVal val="#ppt_x"/>
                                          </p:val>
                                        </p:tav>
                                      </p:tavLst>
                                    </p:anim>
                                    <p:anim calcmode="lin" valueType="num">
                                      <p:cBhvr>
                                        <p:cTn id="56" dur="1000" fill="hold"/>
                                        <p:tgtEl>
                                          <p:spTgt spid="78"/>
                                        </p:tgtEl>
                                        <p:attrNameLst>
                                          <p:attrName>ppt_y</p:attrName>
                                        </p:attrNameLst>
                                      </p:cBhvr>
                                      <p:tavLst>
                                        <p:tav tm="0">
                                          <p:val>
                                            <p:strVal val="#ppt_y+.1"/>
                                          </p:val>
                                        </p:tav>
                                        <p:tav tm="100000">
                                          <p:val>
                                            <p:strVal val="#ppt_y"/>
                                          </p:val>
                                        </p:tav>
                                      </p:tavLst>
                                    </p:anim>
                                  </p:childTnLst>
                                </p:cTn>
                              </p:par>
                              <p:par>
                                <p:cTn id="57" presetID="9"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dissolve">
                                      <p:cBhvr>
                                        <p:cTn id="59" dur="500"/>
                                        <p:tgtEl>
                                          <p:spTgt spid="31"/>
                                        </p:tgtEl>
                                      </p:cBhvr>
                                    </p:animEffect>
                                  </p:childTnLst>
                                </p:cTn>
                              </p:par>
                              <p:par>
                                <p:cTn id="60" presetID="9" presetClass="entr" presetSubtype="0" fill="hold" nodeType="with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dissolve">
                                      <p:cBhvr>
                                        <p:cTn id="62" dur="500"/>
                                        <p:tgtEl>
                                          <p:spTgt spid="63"/>
                                        </p:tgtEl>
                                      </p:cBhvr>
                                    </p:animEffect>
                                  </p:childTnLst>
                                </p:cTn>
                              </p:par>
                              <p:par>
                                <p:cTn id="63" presetID="9" presetClass="entr" presetSubtype="0" fill="hold" nodeType="withEffect">
                                  <p:stCondLst>
                                    <p:cond delay="0"/>
                                  </p:stCondLst>
                                  <p:childTnLst>
                                    <p:set>
                                      <p:cBhvr>
                                        <p:cTn id="64" dur="1" fill="hold">
                                          <p:stCondLst>
                                            <p:cond delay="0"/>
                                          </p:stCondLst>
                                        </p:cTn>
                                        <p:tgtEl>
                                          <p:spTgt spid="71"/>
                                        </p:tgtEl>
                                        <p:attrNameLst>
                                          <p:attrName>style.visibility</p:attrName>
                                        </p:attrNameLst>
                                      </p:cBhvr>
                                      <p:to>
                                        <p:strVal val="visible"/>
                                      </p:to>
                                    </p:set>
                                    <p:animEffect transition="in" filter="dissolve">
                                      <p:cBhvr>
                                        <p:cTn id="65" dur="500"/>
                                        <p:tgtEl>
                                          <p:spTgt spid="71"/>
                                        </p:tgtEl>
                                      </p:cBhvr>
                                    </p:animEffect>
                                  </p:childTnLst>
                                </p:cTn>
                              </p:par>
                              <p:par>
                                <p:cTn id="66" presetID="9" presetClass="entr" presetSubtype="0" fill="hold"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dissolve">
                                      <p:cBhvr>
                                        <p:cTn id="68" dur="500"/>
                                        <p:tgtEl>
                                          <p:spTgt spid="39"/>
                                        </p:tgtEl>
                                      </p:cBhvr>
                                    </p:animEffect>
                                  </p:childTnLst>
                                </p:cTn>
                              </p:par>
                              <p:par>
                                <p:cTn id="69" presetID="9" presetClass="entr" presetSubtype="0" fill="hold"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dissolve">
                                      <p:cBhvr>
                                        <p:cTn id="71" dur="500"/>
                                        <p:tgtEl>
                                          <p:spTgt spid="55"/>
                                        </p:tgtEl>
                                      </p:cBhvr>
                                    </p:animEffect>
                                  </p:childTnLst>
                                </p:cTn>
                              </p:par>
                              <p:par>
                                <p:cTn id="72" presetID="9" presetClass="entr" presetSubtype="0" fill="hold" nodeType="with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dissolve">
                                      <p:cBhvr>
                                        <p:cTn id="74" dur="500"/>
                                        <p:tgtEl>
                                          <p:spTgt spid="47"/>
                                        </p:tgtEl>
                                      </p:cBhvr>
                                    </p:animEffect>
                                  </p:childTnLst>
                                </p:cTn>
                              </p:par>
                            </p:childTnLst>
                          </p:cTn>
                        </p:par>
                        <p:par>
                          <p:cTn id="75" fill="hold">
                            <p:stCondLst>
                              <p:cond delay="3759"/>
                            </p:stCondLst>
                            <p:childTnLst>
                              <p:par>
                                <p:cTn id="76" presetID="16" presetClass="entr" presetSubtype="21" fill="hold" grpId="0" nodeType="afterEffect">
                                  <p:stCondLst>
                                    <p:cond delay="0"/>
                                  </p:stCondLst>
                                  <p:childTnLst>
                                    <p:set>
                                      <p:cBhvr>
                                        <p:cTn id="77" dur="1" fill="hold">
                                          <p:stCondLst>
                                            <p:cond delay="0"/>
                                          </p:stCondLst>
                                        </p:cTn>
                                        <p:tgtEl>
                                          <p:spTgt spid="80"/>
                                        </p:tgtEl>
                                        <p:attrNameLst>
                                          <p:attrName>style.visibility</p:attrName>
                                        </p:attrNameLst>
                                      </p:cBhvr>
                                      <p:to>
                                        <p:strVal val="visible"/>
                                      </p:to>
                                    </p:set>
                                    <p:animEffect transition="in" filter="barn(inVertical)">
                                      <p:cBhvr>
                                        <p:cTn id="78" dur="500"/>
                                        <p:tgtEl>
                                          <p:spTgt spid="80"/>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81"/>
                                        </p:tgtEl>
                                        <p:attrNameLst>
                                          <p:attrName>style.visibility</p:attrName>
                                        </p:attrNameLst>
                                      </p:cBhvr>
                                      <p:to>
                                        <p:strVal val="visible"/>
                                      </p:to>
                                    </p:set>
                                    <p:animEffect transition="in" filter="barn(inVertical)">
                                      <p:cBhvr>
                                        <p:cTn id="81" dur="500"/>
                                        <p:tgtEl>
                                          <p:spTgt spid="81"/>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82"/>
                                        </p:tgtEl>
                                        <p:attrNameLst>
                                          <p:attrName>style.visibility</p:attrName>
                                        </p:attrNameLst>
                                      </p:cBhvr>
                                      <p:to>
                                        <p:strVal val="visible"/>
                                      </p:to>
                                    </p:set>
                                    <p:animEffect transition="in" filter="barn(inVertical)">
                                      <p:cBhvr>
                                        <p:cTn id="84" dur="500"/>
                                        <p:tgtEl>
                                          <p:spTgt spid="82"/>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83"/>
                                        </p:tgtEl>
                                        <p:attrNameLst>
                                          <p:attrName>style.visibility</p:attrName>
                                        </p:attrNameLst>
                                      </p:cBhvr>
                                      <p:to>
                                        <p:strVal val="visible"/>
                                      </p:to>
                                    </p:set>
                                    <p:animEffect transition="in" filter="barn(inVertical)">
                                      <p:cBhvr>
                                        <p:cTn id="87" dur="500"/>
                                        <p:tgtEl>
                                          <p:spTgt spid="83"/>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84"/>
                                        </p:tgtEl>
                                        <p:attrNameLst>
                                          <p:attrName>style.visibility</p:attrName>
                                        </p:attrNameLst>
                                      </p:cBhvr>
                                      <p:to>
                                        <p:strVal val="visible"/>
                                      </p:to>
                                    </p:set>
                                    <p:animEffect transition="in" filter="barn(inVertical)">
                                      <p:cBhvr>
                                        <p:cTn id="90" dur="500"/>
                                        <p:tgtEl>
                                          <p:spTgt spid="84"/>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85"/>
                                        </p:tgtEl>
                                        <p:attrNameLst>
                                          <p:attrName>style.visibility</p:attrName>
                                        </p:attrNameLst>
                                      </p:cBhvr>
                                      <p:to>
                                        <p:strVal val="visible"/>
                                      </p:to>
                                    </p:set>
                                    <p:animEffect transition="in" filter="barn(inVertical)">
                                      <p:cBhvr>
                                        <p:cTn id="93"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P spid="24" grpId="0"/>
      <p:bldP spid="6" grpId="0"/>
      <p:bldP spid="80" grpId="0" bldLvl="0" animBg="1"/>
      <p:bldP spid="80" grpId="1" animBg="1"/>
      <p:bldP spid="81" grpId="0" bldLvl="0" animBg="1"/>
      <p:bldP spid="81" grpId="1" animBg="1"/>
      <p:bldP spid="82" grpId="0" bldLvl="0" animBg="1"/>
      <p:bldP spid="82" grpId="1" animBg="1"/>
      <p:bldP spid="83" grpId="0" bldLvl="0" animBg="1"/>
      <p:bldP spid="83" grpId="1" animBg="1"/>
      <p:bldP spid="84" grpId="0" bldLvl="0" animBg="1"/>
      <p:bldP spid="84" grpId="1" animBg="1"/>
      <p:bldP spid="85" grpId="0" bldLvl="0" animBg="1"/>
      <p:bldP spid="8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任意多边形 18"/>
          <p:cNvSpPr/>
          <p:nvPr>
            <p:custDataLst>
              <p:tags r:id="rId1"/>
            </p:custDataLst>
          </p:nvPr>
        </p:nvSpPr>
        <p:spPr>
          <a:xfrm>
            <a:off x="388620" y="1569085"/>
            <a:ext cx="4472305" cy="2508250"/>
          </a:xfrm>
          <a:custGeom>
            <a:avLst/>
            <a:gdLst>
              <a:gd name="connsiteX0" fmla="*/ 0 w 3171687"/>
              <a:gd name="connsiteY0" fmla="*/ 0 h 2069635"/>
              <a:gd name="connsiteX1" fmla="*/ 3171687 w 3171687"/>
              <a:gd name="connsiteY1" fmla="*/ 0 h 2069635"/>
              <a:gd name="connsiteX2" fmla="*/ 3171687 w 3171687"/>
              <a:gd name="connsiteY2" fmla="*/ 2069635 h 2069635"/>
              <a:gd name="connsiteX3" fmla="*/ 0 w 3171687"/>
              <a:gd name="connsiteY3" fmla="*/ 2069635 h 2069635"/>
              <a:gd name="connsiteX4" fmla="*/ 0 w 3171687"/>
              <a:gd name="connsiteY4" fmla="*/ 1810069 h 2069635"/>
              <a:gd name="connsiteX5" fmla="*/ 979903 w 3171687"/>
              <a:gd name="connsiteY5" fmla="*/ 1810069 h 2069635"/>
              <a:gd name="connsiteX6" fmla="*/ 979903 w 3171687"/>
              <a:gd name="connsiteY6" fmla="*/ 259565 h 2069635"/>
              <a:gd name="connsiteX7" fmla="*/ 0 w 3171687"/>
              <a:gd name="connsiteY7" fmla="*/ 259565 h 2069635"/>
              <a:gd name="connsiteX8" fmla="*/ 0 w 3171687"/>
              <a:gd name="connsiteY8" fmla="*/ 0 h 2069635"/>
              <a:gd name="connsiteX0-1" fmla="*/ 0 w 3171687"/>
              <a:gd name="connsiteY0-2" fmla="*/ 0 h 2069635"/>
              <a:gd name="connsiteX1-3" fmla="*/ 3171687 w 3171687"/>
              <a:gd name="connsiteY1-4" fmla="*/ 0 h 2069635"/>
              <a:gd name="connsiteX2-5" fmla="*/ 3171687 w 3171687"/>
              <a:gd name="connsiteY2-6" fmla="*/ 2069635 h 2069635"/>
              <a:gd name="connsiteX3-7" fmla="*/ 0 w 3171687"/>
              <a:gd name="connsiteY3-8" fmla="*/ 2069635 h 2069635"/>
              <a:gd name="connsiteX4-9" fmla="*/ 0 w 3171687"/>
              <a:gd name="connsiteY4-10" fmla="*/ 1810069 h 2069635"/>
              <a:gd name="connsiteX5-11" fmla="*/ 979903 w 3171687"/>
              <a:gd name="connsiteY5-12" fmla="*/ 1810069 h 2069635"/>
              <a:gd name="connsiteX6-13" fmla="*/ 979903 w 3171687"/>
              <a:gd name="connsiteY6-14" fmla="*/ 259565 h 2069635"/>
              <a:gd name="connsiteX7-15" fmla="*/ 0 w 3171687"/>
              <a:gd name="connsiteY7-16" fmla="*/ 259565 h 2069635"/>
              <a:gd name="connsiteX8-17" fmla="*/ 0 w 3171687"/>
              <a:gd name="connsiteY8-18" fmla="*/ 0 h 2069635"/>
              <a:gd name="connsiteX0-19" fmla="*/ 979903 w 3171687"/>
              <a:gd name="connsiteY0-20" fmla="*/ 1810069 h 2069635"/>
              <a:gd name="connsiteX1-21" fmla="*/ 979903 w 3171687"/>
              <a:gd name="connsiteY1-22" fmla="*/ 259565 h 2069635"/>
              <a:gd name="connsiteX2-23" fmla="*/ 0 w 3171687"/>
              <a:gd name="connsiteY2-24" fmla="*/ 259565 h 2069635"/>
              <a:gd name="connsiteX3-25" fmla="*/ 0 w 3171687"/>
              <a:gd name="connsiteY3-26" fmla="*/ 0 h 2069635"/>
              <a:gd name="connsiteX4-27" fmla="*/ 3171687 w 3171687"/>
              <a:gd name="connsiteY4-28" fmla="*/ 0 h 2069635"/>
              <a:gd name="connsiteX5-29" fmla="*/ 3171687 w 3171687"/>
              <a:gd name="connsiteY5-30" fmla="*/ 2069635 h 2069635"/>
              <a:gd name="connsiteX6-31" fmla="*/ 0 w 3171687"/>
              <a:gd name="connsiteY6-32" fmla="*/ 2069635 h 2069635"/>
              <a:gd name="connsiteX7-33" fmla="*/ 0 w 3171687"/>
              <a:gd name="connsiteY7-34" fmla="*/ 1810069 h 2069635"/>
              <a:gd name="connsiteX8-35" fmla="*/ 1071343 w 3171687"/>
              <a:gd name="connsiteY8-36" fmla="*/ 1901509 h 2069635"/>
              <a:gd name="connsiteX0-37" fmla="*/ 979903 w 3171687"/>
              <a:gd name="connsiteY0-38" fmla="*/ 1810069 h 2069635"/>
              <a:gd name="connsiteX1-39" fmla="*/ 979903 w 3171687"/>
              <a:gd name="connsiteY1-40" fmla="*/ 259565 h 2069635"/>
              <a:gd name="connsiteX2-41" fmla="*/ 0 w 3171687"/>
              <a:gd name="connsiteY2-42" fmla="*/ 259565 h 2069635"/>
              <a:gd name="connsiteX3-43" fmla="*/ 0 w 3171687"/>
              <a:gd name="connsiteY3-44" fmla="*/ 0 h 2069635"/>
              <a:gd name="connsiteX4-45" fmla="*/ 3171687 w 3171687"/>
              <a:gd name="connsiteY4-46" fmla="*/ 0 h 2069635"/>
              <a:gd name="connsiteX5-47" fmla="*/ 3171687 w 3171687"/>
              <a:gd name="connsiteY5-48" fmla="*/ 2069635 h 2069635"/>
              <a:gd name="connsiteX6-49" fmla="*/ 0 w 3171687"/>
              <a:gd name="connsiteY6-50" fmla="*/ 2069635 h 2069635"/>
              <a:gd name="connsiteX7-51" fmla="*/ 0 w 3171687"/>
              <a:gd name="connsiteY7-52" fmla="*/ 1810069 h 2069635"/>
              <a:gd name="connsiteX0-53" fmla="*/ 979903 w 3171687"/>
              <a:gd name="connsiteY0-54" fmla="*/ 259565 h 2069635"/>
              <a:gd name="connsiteX1-55" fmla="*/ 0 w 3171687"/>
              <a:gd name="connsiteY1-56" fmla="*/ 259565 h 2069635"/>
              <a:gd name="connsiteX2-57" fmla="*/ 0 w 3171687"/>
              <a:gd name="connsiteY2-58" fmla="*/ 0 h 2069635"/>
              <a:gd name="connsiteX3-59" fmla="*/ 3171687 w 3171687"/>
              <a:gd name="connsiteY3-60" fmla="*/ 0 h 2069635"/>
              <a:gd name="connsiteX4-61" fmla="*/ 3171687 w 3171687"/>
              <a:gd name="connsiteY4-62" fmla="*/ 2069635 h 2069635"/>
              <a:gd name="connsiteX5-63" fmla="*/ 0 w 3171687"/>
              <a:gd name="connsiteY5-64" fmla="*/ 2069635 h 2069635"/>
              <a:gd name="connsiteX6-65" fmla="*/ 0 w 3171687"/>
              <a:gd name="connsiteY6-66" fmla="*/ 1810069 h 2069635"/>
              <a:gd name="connsiteX0-67" fmla="*/ 0 w 3171687"/>
              <a:gd name="connsiteY0-68" fmla="*/ 259565 h 2069635"/>
              <a:gd name="connsiteX1-69" fmla="*/ 0 w 3171687"/>
              <a:gd name="connsiteY1-70" fmla="*/ 0 h 2069635"/>
              <a:gd name="connsiteX2-71" fmla="*/ 3171687 w 3171687"/>
              <a:gd name="connsiteY2-72" fmla="*/ 0 h 2069635"/>
              <a:gd name="connsiteX3-73" fmla="*/ 3171687 w 3171687"/>
              <a:gd name="connsiteY3-74" fmla="*/ 2069635 h 2069635"/>
              <a:gd name="connsiteX4-75" fmla="*/ 0 w 3171687"/>
              <a:gd name="connsiteY4-76" fmla="*/ 2069635 h 2069635"/>
              <a:gd name="connsiteX5-77" fmla="*/ 0 w 3171687"/>
              <a:gd name="connsiteY5-78" fmla="*/ 1810069 h 20696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171687" h="2069635">
                <a:moveTo>
                  <a:pt x="0" y="259565"/>
                </a:moveTo>
                <a:lnTo>
                  <a:pt x="0" y="0"/>
                </a:lnTo>
                <a:lnTo>
                  <a:pt x="3171687" y="0"/>
                </a:lnTo>
                <a:lnTo>
                  <a:pt x="3171687" y="2069635"/>
                </a:lnTo>
                <a:lnTo>
                  <a:pt x="0" y="2069635"/>
                </a:lnTo>
                <a:lnTo>
                  <a:pt x="0" y="1810069"/>
                </a:lnTo>
              </a:path>
            </a:pathLst>
          </a:custGeom>
          <a:noFill/>
          <a:ln w="31750">
            <a:solidFill>
              <a:sysClr val="window" lastClr="FFFFFF">
                <a:lumMod val="50000"/>
              </a:sysClr>
            </a:solidFill>
          </a:ln>
        </p:spPr>
        <p:style>
          <a:lnRef idx="2">
            <a:srgbClr val="4F81BD">
              <a:shade val="50000"/>
            </a:srgbClr>
          </a:lnRef>
          <a:fillRef idx="1">
            <a:srgbClr val="4F81BD"/>
          </a:fillRef>
          <a:effectRef idx="0">
            <a:srgbClr val="4F81BD"/>
          </a:effectRef>
          <a:fontRef idx="minor">
            <a:sysClr val="window" lastClr="FFFFFF"/>
          </a:fontRef>
        </p:style>
        <p:txBody>
          <a:bodyPr anchor="ctr"/>
          <a:lstStyle/>
          <a:p>
            <a:pPr algn="ctr" fontAlgn="auto">
              <a:defRPr/>
            </a:pPr>
            <a:endParaRPr lang="zh-CN" altLang="en-US" sz="1015" noProof="1"/>
          </a:p>
        </p:txBody>
      </p:sp>
      <p:sp>
        <p:nvSpPr>
          <p:cNvPr id="72" name="任意多边形 22"/>
          <p:cNvSpPr/>
          <p:nvPr>
            <p:custDataLst>
              <p:tags r:id="rId2"/>
            </p:custDataLst>
          </p:nvPr>
        </p:nvSpPr>
        <p:spPr>
          <a:xfrm>
            <a:off x="3952875" y="1221581"/>
            <a:ext cx="5067300" cy="3673793"/>
          </a:xfrm>
          <a:custGeom>
            <a:avLst/>
            <a:gdLst>
              <a:gd name="connsiteX0" fmla="*/ 0 w 2253807"/>
              <a:gd name="connsiteY0" fmla="*/ 0 h 1262130"/>
              <a:gd name="connsiteX1" fmla="*/ 2253807 w 2253807"/>
              <a:gd name="connsiteY1" fmla="*/ 0 h 1262130"/>
              <a:gd name="connsiteX2" fmla="*/ 2253807 w 2253807"/>
              <a:gd name="connsiteY2" fmla="*/ 1262130 h 1262130"/>
              <a:gd name="connsiteX3" fmla="*/ 1013277 w 2253807"/>
              <a:gd name="connsiteY3" fmla="*/ 1262130 h 1262130"/>
              <a:gd name="connsiteX4" fmla="*/ 1013277 w 2253807"/>
              <a:gd name="connsiteY4" fmla="*/ 700070 h 1262130"/>
              <a:gd name="connsiteX5" fmla="*/ 0 w 2253807"/>
              <a:gd name="connsiteY5" fmla="*/ 700070 h 1262130"/>
              <a:gd name="connsiteX6" fmla="*/ 0 w 2253807"/>
              <a:gd name="connsiteY6" fmla="*/ 0 h 1262130"/>
              <a:gd name="connsiteX0-1" fmla="*/ 1013277 w 2253807"/>
              <a:gd name="connsiteY0-2" fmla="*/ 700070 h 1262130"/>
              <a:gd name="connsiteX1-3" fmla="*/ 0 w 2253807"/>
              <a:gd name="connsiteY1-4" fmla="*/ 700070 h 1262130"/>
              <a:gd name="connsiteX2-5" fmla="*/ 0 w 2253807"/>
              <a:gd name="connsiteY2-6" fmla="*/ 0 h 1262130"/>
              <a:gd name="connsiteX3-7" fmla="*/ 2253807 w 2253807"/>
              <a:gd name="connsiteY3-8" fmla="*/ 0 h 1262130"/>
              <a:gd name="connsiteX4-9" fmla="*/ 2253807 w 2253807"/>
              <a:gd name="connsiteY4-10" fmla="*/ 1262130 h 1262130"/>
              <a:gd name="connsiteX5-11" fmla="*/ 1013277 w 2253807"/>
              <a:gd name="connsiteY5-12" fmla="*/ 1262130 h 1262130"/>
              <a:gd name="connsiteX6-13" fmla="*/ 1104717 w 2253807"/>
              <a:gd name="connsiteY6-14" fmla="*/ 791510 h 1262130"/>
              <a:gd name="connsiteX0-15" fmla="*/ 1013277 w 2253807"/>
              <a:gd name="connsiteY0-16" fmla="*/ 700070 h 1262130"/>
              <a:gd name="connsiteX1-17" fmla="*/ 0 w 2253807"/>
              <a:gd name="connsiteY1-18" fmla="*/ 700070 h 1262130"/>
              <a:gd name="connsiteX2-19" fmla="*/ 0 w 2253807"/>
              <a:gd name="connsiteY2-20" fmla="*/ 0 h 1262130"/>
              <a:gd name="connsiteX3-21" fmla="*/ 2253807 w 2253807"/>
              <a:gd name="connsiteY3-22" fmla="*/ 0 h 1262130"/>
              <a:gd name="connsiteX4-23" fmla="*/ 2253807 w 2253807"/>
              <a:gd name="connsiteY4-24" fmla="*/ 1262130 h 1262130"/>
              <a:gd name="connsiteX5-25" fmla="*/ 1013277 w 2253807"/>
              <a:gd name="connsiteY5-26" fmla="*/ 1262130 h 1262130"/>
              <a:gd name="connsiteX0-27" fmla="*/ 0 w 2253807"/>
              <a:gd name="connsiteY0-28" fmla="*/ 700070 h 1262130"/>
              <a:gd name="connsiteX1-29" fmla="*/ 0 w 2253807"/>
              <a:gd name="connsiteY1-30" fmla="*/ 0 h 1262130"/>
              <a:gd name="connsiteX2-31" fmla="*/ 2253807 w 2253807"/>
              <a:gd name="connsiteY2-32" fmla="*/ 0 h 1262130"/>
              <a:gd name="connsiteX3-33" fmla="*/ 2253807 w 2253807"/>
              <a:gd name="connsiteY3-34" fmla="*/ 1262130 h 1262130"/>
              <a:gd name="connsiteX4-35" fmla="*/ 1013277 w 2253807"/>
              <a:gd name="connsiteY4-36" fmla="*/ 1262130 h 126213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53807" h="1262130">
                <a:moveTo>
                  <a:pt x="0" y="700070"/>
                </a:moveTo>
                <a:lnTo>
                  <a:pt x="0" y="0"/>
                </a:lnTo>
                <a:lnTo>
                  <a:pt x="2253807" y="0"/>
                </a:lnTo>
                <a:lnTo>
                  <a:pt x="2253807" y="1262130"/>
                </a:lnTo>
                <a:lnTo>
                  <a:pt x="1013277" y="1262130"/>
                </a:lnTo>
              </a:path>
            </a:pathLst>
          </a:custGeom>
          <a:noFill/>
          <a:ln w="31750">
            <a:solidFill>
              <a:sysClr val="window" lastClr="FFFFFF">
                <a:lumMod val="65000"/>
              </a:sysClr>
            </a:solidFill>
          </a:ln>
          <a:effectLst>
            <a:innerShdw blurRad="114300">
              <a:prstClr val="black"/>
            </a:innerShdw>
          </a:effectLst>
        </p:spPr>
        <p:style>
          <a:lnRef idx="2">
            <a:srgbClr val="4F81BD">
              <a:shade val="50000"/>
            </a:srgbClr>
          </a:lnRef>
          <a:fillRef idx="1">
            <a:srgbClr val="4F81BD"/>
          </a:fillRef>
          <a:effectRef idx="0">
            <a:srgbClr val="4F81BD"/>
          </a:effectRef>
          <a:fontRef idx="minor">
            <a:sysClr val="window" lastClr="FFFFFF"/>
          </a:fontRef>
        </p:style>
        <p:txBody>
          <a:bodyPr anchor="ctr"/>
          <a:lstStyle/>
          <a:p>
            <a:pPr algn="ctr" fontAlgn="auto">
              <a:defRPr/>
            </a:pPr>
            <a:endParaRPr lang="zh-CN" altLang="en-US" sz="1015" noProof="1"/>
          </a:p>
        </p:txBody>
      </p:sp>
      <p:pic>
        <p:nvPicPr>
          <p:cNvPr id="5" name="图片 4"/>
          <p:cNvPicPr>
            <a:picLocks noChangeAspect="1"/>
          </p:cNvPicPr>
          <p:nvPr/>
        </p:nvPicPr>
        <p:blipFill>
          <a:blip r:embed="rId3">
            <a:clrChange>
              <a:clrFrom>
                <a:srgbClr val="F6F6F6">
                  <a:alpha val="100000"/>
                </a:srgbClr>
              </a:clrFrom>
              <a:clrTo>
                <a:srgbClr val="F6F6F6">
                  <a:alpha val="100000"/>
                  <a:alpha val="0"/>
                </a:srgbClr>
              </a:clrTo>
            </a:clrChange>
          </a:blip>
          <a:srcRect l="55179" t="27662" r="26545" b="59421"/>
          <a:stretch>
            <a:fillRect/>
          </a:stretch>
        </p:blipFill>
        <p:spPr>
          <a:xfrm rot="20520000">
            <a:off x="1768793" y="972979"/>
            <a:ext cx="790575" cy="537686"/>
          </a:xfrm>
          <a:prstGeom prst="rect">
            <a:avLst/>
          </a:prstGeom>
        </p:spPr>
      </p:pic>
      <p:pic>
        <p:nvPicPr>
          <p:cNvPr id="10" name="图片 9"/>
          <p:cNvPicPr>
            <a:picLocks noChangeAspect="1"/>
          </p:cNvPicPr>
          <p:nvPr/>
        </p:nvPicPr>
        <p:blipFill>
          <a:blip r:embed="rId4">
            <a:clrChange>
              <a:clrFrom>
                <a:srgbClr val="FEFEFE">
                  <a:alpha val="100000"/>
                </a:srgbClr>
              </a:clrFrom>
              <a:clrTo>
                <a:srgbClr val="FEFEFE">
                  <a:alpha val="100000"/>
                  <a:alpha val="0"/>
                </a:srgbClr>
              </a:clrTo>
            </a:clrChange>
          </a:blip>
          <a:stretch>
            <a:fillRect/>
          </a:stretch>
        </p:blipFill>
        <p:spPr>
          <a:xfrm>
            <a:off x="3896201" y="-41434"/>
            <a:ext cx="2005489" cy="1735455"/>
          </a:xfrm>
          <a:prstGeom prst="rect">
            <a:avLst/>
          </a:prstGeom>
        </p:spPr>
      </p:pic>
      <p:sp>
        <p:nvSpPr>
          <p:cNvPr id="7" name="任意多边形 6"/>
          <p:cNvSpPr/>
          <p:nvPr>
            <p:custDataLst>
              <p:tags r:id="rId5"/>
            </p:custDataLst>
          </p:nvPr>
        </p:nvSpPr>
        <p:spPr>
          <a:xfrm rot="3131087" flipV="1">
            <a:off x="1616274" y="-968732"/>
            <a:ext cx="2944415" cy="3702844"/>
          </a:xfrm>
          <a:custGeom>
            <a:avLst/>
            <a:gdLst>
              <a:gd name="connsiteX0" fmla="*/ 1588293 w 3925991"/>
              <a:gd name="connsiteY0" fmla="*/ 2290541 h 4937492"/>
              <a:gd name="connsiteX1" fmla="*/ 2063727 w 3925991"/>
              <a:gd name="connsiteY1" fmla="*/ 1821287 h 4937492"/>
              <a:gd name="connsiteX2" fmla="*/ 2189212 w 3925991"/>
              <a:gd name="connsiteY2" fmla="*/ 2081910 h 4937492"/>
              <a:gd name="connsiteX3" fmla="*/ 1526366 w 3925991"/>
              <a:gd name="connsiteY3" fmla="*/ 2351663 h 4937492"/>
              <a:gd name="connsiteX4" fmla="*/ 1573848 w 3925991"/>
              <a:gd name="connsiteY4" fmla="*/ 2304798 h 4937492"/>
              <a:gd name="connsiteX5" fmla="*/ 2654669 w 3925991"/>
              <a:gd name="connsiteY5" fmla="*/ 2121927 h 4937492"/>
              <a:gd name="connsiteX6" fmla="*/ 2607219 w 3925991"/>
              <a:gd name="connsiteY6" fmla="*/ 1936784 h 4937492"/>
              <a:gd name="connsiteX7" fmla="*/ 2413412 w 3925991"/>
              <a:gd name="connsiteY7" fmla="*/ 2004071 h 4937492"/>
              <a:gd name="connsiteX8" fmla="*/ 2124688 w 3925991"/>
              <a:gd name="connsiteY8" fmla="*/ 1761118 h 4937492"/>
              <a:gd name="connsiteX9" fmla="*/ 2347705 w 3925991"/>
              <a:gd name="connsiteY9" fmla="*/ 1540999 h 4937492"/>
              <a:gd name="connsiteX10" fmla="*/ 2119430 w 3925991"/>
              <a:gd name="connsiteY10" fmla="*/ 1361689 h 4937492"/>
              <a:gd name="connsiteX11" fmla="*/ 1556336 w 3925991"/>
              <a:gd name="connsiteY11" fmla="*/ 2301636 h 4937492"/>
              <a:gd name="connsiteX12" fmla="*/ 1521924 w 3925991"/>
              <a:gd name="connsiteY12" fmla="*/ 2313583 h 4937492"/>
              <a:gd name="connsiteX13" fmla="*/ 1552253 w 3925991"/>
              <a:gd name="connsiteY13" fmla="*/ 2308452 h 4937492"/>
              <a:gd name="connsiteX14" fmla="*/ 0 w 3925991"/>
              <a:gd name="connsiteY14" fmla="*/ 534139 h 4937492"/>
              <a:gd name="connsiteX15" fmla="*/ 748392 w 3925991"/>
              <a:gd name="connsiteY15" fmla="*/ 1253112 h 4937492"/>
              <a:gd name="connsiteX16" fmla="*/ 430781 w 3925991"/>
              <a:gd name="connsiteY16" fmla="*/ 691321 h 4937492"/>
              <a:gd name="connsiteX17" fmla="*/ 1327878 w 3925991"/>
              <a:gd name="connsiteY17" fmla="*/ 298905 h 4937492"/>
              <a:gd name="connsiteX18" fmla="*/ 1138066 w 3925991"/>
              <a:gd name="connsiteY18" fmla="*/ 0 h 4937492"/>
              <a:gd name="connsiteX19" fmla="*/ 403558 w 3925991"/>
              <a:gd name="connsiteY19" fmla="*/ 643170 h 4937492"/>
              <a:gd name="connsiteX20" fmla="*/ 237644 w 3925991"/>
              <a:gd name="connsiteY20" fmla="*/ 349702 h 4937492"/>
              <a:gd name="connsiteX21" fmla="*/ 3259808 w 3925991"/>
              <a:gd name="connsiteY21" fmla="*/ 4769533 h 4937492"/>
              <a:gd name="connsiteX22" fmla="*/ 3326451 w 3925991"/>
              <a:gd name="connsiteY22" fmla="*/ 4769533 h 4937492"/>
              <a:gd name="connsiteX23" fmla="*/ 3259808 w 3925991"/>
              <a:gd name="connsiteY23" fmla="*/ 4546311 h 4937492"/>
              <a:gd name="connsiteX24" fmla="*/ 715016 w 3925991"/>
              <a:gd name="connsiteY24" fmla="*/ 1545812 h 4937492"/>
              <a:gd name="connsiteX25" fmla="*/ 1224662 w 3925991"/>
              <a:gd name="connsiteY25" fmla="*/ 1228640 h 4937492"/>
              <a:gd name="connsiteX26" fmla="*/ 1553185 w 3925991"/>
              <a:gd name="connsiteY26" fmla="*/ 1505082 h 4937492"/>
              <a:gd name="connsiteX27" fmla="*/ 985860 w 3925991"/>
              <a:gd name="connsiteY27" fmla="*/ 1875541 h 4937492"/>
              <a:gd name="connsiteX28" fmla="*/ 1114162 w 3925991"/>
              <a:gd name="connsiteY28" fmla="*/ 2040856 h 4937492"/>
              <a:gd name="connsiteX29" fmla="*/ 1629252 w 3925991"/>
              <a:gd name="connsiteY29" fmla="*/ 1569091 h 4937492"/>
              <a:gd name="connsiteX30" fmla="*/ 1629945 w 3925991"/>
              <a:gd name="connsiteY30" fmla="*/ 1569674 h 4937492"/>
              <a:gd name="connsiteX31" fmla="*/ 1629538 w 3925991"/>
              <a:gd name="connsiteY31" fmla="*/ 1568829 h 4937492"/>
              <a:gd name="connsiteX32" fmla="*/ 2061669 w 3925991"/>
              <a:gd name="connsiteY32" fmla="*/ 1173046 h 4937492"/>
              <a:gd name="connsiteX33" fmla="*/ 1587923 w 3925991"/>
              <a:gd name="connsiteY33" fmla="*/ 1482398 h 4937492"/>
              <a:gd name="connsiteX34" fmla="*/ 1410160 w 3925991"/>
              <a:gd name="connsiteY34" fmla="*/ 1113198 h 4937492"/>
              <a:gd name="connsiteX35" fmla="*/ 1808084 w 3925991"/>
              <a:gd name="connsiteY35" fmla="*/ 865554 h 4937492"/>
              <a:gd name="connsiteX36" fmla="*/ 1645264 w 3925991"/>
              <a:gd name="connsiteY36" fmla="*/ 655764 h 4937492"/>
              <a:gd name="connsiteX37" fmla="*/ 2756171 w 3925991"/>
              <a:gd name="connsiteY37" fmla="*/ 4212531 h 4937492"/>
              <a:gd name="connsiteX38" fmla="*/ 3140506 w 3925991"/>
              <a:gd name="connsiteY38" fmla="*/ 3905777 h 4937492"/>
              <a:gd name="connsiteX39" fmla="*/ 3176620 w 3925991"/>
              <a:gd name="connsiteY39" fmla="*/ 4432247 h 4937492"/>
              <a:gd name="connsiteX40" fmla="*/ 3380443 w 3925991"/>
              <a:gd name="connsiteY40" fmla="*/ 3809456 h 4937492"/>
              <a:gd name="connsiteX41" fmla="*/ 3925991 w 3925991"/>
              <a:gd name="connsiteY41" fmla="*/ 3818061 h 4937492"/>
              <a:gd name="connsiteX42" fmla="*/ 3879334 w 3925991"/>
              <a:gd name="connsiteY42" fmla="*/ 3556633 h 4937492"/>
              <a:gd name="connsiteX43" fmla="*/ 3339029 w 3925991"/>
              <a:gd name="connsiteY43" fmla="*/ 3765576 h 4937492"/>
              <a:gd name="connsiteX44" fmla="*/ 3319251 w 3925991"/>
              <a:gd name="connsiteY44" fmla="*/ 3763113 h 4937492"/>
              <a:gd name="connsiteX45" fmla="*/ 3766016 w 3925991"/>
              <a:gd name="connsiteY45" fmla="*/ 3406530 h 4937492"/>
              <a:gd name="connsiteX46" fmla="*/ 3517889 w 3925991"/>
              <a:gd name="connsiteY46" fmla="*/ 3168879 h 4937492"/>
              <a:gd name="connsiteX47" fmla="*/ 1894465 w 3925991"/>
              <a:gd name="connsiteY47" fmla="*/ 3132813 h 4937492"/>
              <a:gd name="connsiteX48" fmla="*/ 1926278 w 3925991"/>
              <a:gd name="connsiteY48" fmla="*/ 3130130 h 4937492"/>
              <a:gd name="connsiteX49" fmla="*/ 1911336 w 3925991"/>
              <a:gd name="connsiteY49" fmla="*/ 3147018 h 4937492"/>
              <a:gd name="connsiteX50" fmla="*/ 1935017 w 3925991"/>
              <a:gd name="connsiteY50" fmla="*/ 3129393 h 4937492"/>
              <a:gd name="connsiteX51" fmla="*/ 2934976 w 3925991"/>
              <a:gd name="connsiteY51" fmla="*/ 3045067 h 4937492"/>
              <a:gd name="connsiteX52" fmla="*/ 2323478 w 3925991"/>
              <a:gd name="connsiteY52" fmla="*/ 3627121 h 4937492"/>
              <a:gd name="connsiteX53" fmla="*/ 3302960 w 3925991"/>
              <a:gd name="connsiteY53" fmla="*/ 3014035 h 4937492"/>
              <a:gd name="connsiteX54" fmla="*/ 3327171 w 3925991"/>
              <a:gd name="connsiteY54" fmla="*/ 3011993 h 4937492"/>
              <a:gd name="connsiteX55" fmla="*/ 3325066 w 3925991"/>
              <a:gd name="connsiteY55" fmla="*/ 3000198 h 4937492"/>
              <a:gd name="connsiteX56" fmla="*/ 3414494 w 3925991"/>
              <a:gd name="connsiteY56" fmla="*/ 2944223 h 4937492"/>
              <a:gd name="connsiteX57" fmla="*/ 3285386 w 3925991"/>
              <a:gd name="connsiteY57" fmla="*/ 2777869 h 4937492"/>
              <a:gd name="connsiteX58" fmla="*/ 3280513 w 3925991"/>
              <a:gd name="connsiteY58" fmla="*/ 2750563 h 4937492"/>
              <a:gd name="connsiteX59" fmla="*/ 3267071 w 3925991"/>
              <a:gd name="connsiteY59" fmla="*/ 2754270 h 4937492"/>
              <a:gd name="connsiteX60" fmla="*/ 3255775 w 3925991"/>
              <a:gd name="connsiteY60" fmla="*/ 2739715 h 4937492"/>
              <a:gd name="connsiteX61" fmla="*/ 3229637 w 3925991"/>
              <a:gd name="connsiteY61" fmla="*/ 2764594 h 4937492"/>
              <a:gd name="connsiteX62" fmla="*/ 1951589 w 3925991"/>
              <a:gd name="connsiteY62" fmla="*/ 3117059 h 4937492"/>
              <a:gd name="connsiteX63" fmla="*/ 2944142 w 3925991"/>
              <a:gd name="connsiteY63" fmla="*/ 2378348 h 4937492"/>
              <a:gd name="connsiteX64" fmla="*/ 2764465 w 3925991"/>
              <a:gd name="connsiteY64" fmla="*/ 2182801 h 4937492"/>
              <a:gd name="connsiteX65" fmla="*/ 1933406 w 3925991"/>
              <a:gd name="connsiteY65" fmla="*/ 3122074 h 4937492"/>
              <a:gd name="connsiteX66" fmla="*/ 3194103 w 3925991"/>
              <a:gd name="connsiteY66" fmla="*/ 4937492 h 4937492"/>
              <a:gd name="connsiteX67" fmla="*/ 3257914 w 3925991"/>
              <a:gd name="connsiteY67" fmla="*/ 4924012 h 4937492"/>
              <a:gd name="connsiteX68" fmla="*/ 3212759 w 3925991"/>
              <a:gd name="connsiteY68" fmla="*/ 4710275 h 4937492"/>
              <a:gd name="connsiteX69" fmla="*/ 3024632 w 3925991"/>
              <a:gd name="connsiteY69" fmla="*/ 4815933 h 4937492"/>
              <a:gd name="connsiteX70" fmla="*/ 3137795 w 3925991"/>
              <a:gd name="connsiteY70" fmla="*/ 4844962 h 4937492"/>
              <a:gd name="connsiteX71" fmla="*/ 3178445 w 3925991"/>
              <a:gd name="connsiteY71" fmla="*/ 4451404 h 493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925991" h="4937492">
                <a:moveTo>
                  <a:pt x="1588293" y="2290541"/>
                </a:moveTo>
                <a:lnTo>
                  <a:pt x="2063727" y="1821287"/>
                </a:lnTo>
                <a:lnTo>
                  <a:pt x="2189212" y="2081910"/>
                </a:lnTo>
                <a:close/>
                <a:moveTo>
                  <a:pt x="1526366" y="2351663"/>
                </a:moveTo>
                <a:lnTo>
                  <a:pt x="1573848" y="2304798"/>
                </a:lnTo>
                <a:lnTo>
                  <a:pt x="2654669" y="2121927"/>
                </a:lnTo>
                <a:lnTo>
                  <a:pt x="2607219" y="1936784"/>
                </a:lnTo>
                <a:lnTo>
                  <a:pt x="2413412" y="2004071"/>
                </a:lnTo>
                <a:lnTo>
                  <a:pt x="2124688" y="1761118"/>
                </a:lnTo>
                <a:lnTo>
                  <a:pt x="2347705" y="1540999"/>
                </a:lnTo>
                <a:lnTo>
                  <a:pt x="2119430" y="1361689"/>
                </a:lnTo>
                <a:lnTo>
                  <a:pt x="1556336" y="2301636"/>
                </a:lnTo>
                <a:lnTo>
                  <a:pt x="1521924" y="2313583"/>
                </a:lnTo>
                <a:lnTo>
                  <a:pt x="1552253" y="2308452"/>
                </a:lnTo>
                <a:close/>
                <a:moveTo>
                  <a:pt x="0" y="534139"/>
                </a:moveTo>
                <a:lnTo>
                  <a:pt x="748392" y="1253112"/>
                </a:lnTo>
                <a:lnTo>
                  <a:pt x="430781" y="691321"/>
                </a:lnTo>
                <a:lnTo>
                  <a:pt x="1327878" y="298905"/>
                </a:lnTo>
                <a:lnTo>
                  <a:pt x="1138066" y="0"/>
                </a:lnTo>
                <a:lnTo>
                  <a:pt x="403558" y="643170"/>
                </a:lnTo>
                <a:lnTo>
                  <a:pt x="237644" y="349702"/>
                </a:lnTo>
                <a:close/>
                <a:moveTo>
                  <a:pt x="3259808" y="4769533"/>
                </a:moveTo>
                <a:lnTo>
                  <a:pt x="3326451" y="4769533"/>
                </a:lnTo>
                <a:lnTo>
                  <a:pt x="3259808" y="4546311"/>
                </a:lnTo>
                <a:close/>
                <a:moveTo>
                  <a:pt x="715016" y="1545812"/>
                </a:moveTo>
                <a:lnTo>
                  <a:pt x="1224662" y="1228640"/>
                </a:lnTo>
                <a:lnTo>
                  <a:pt x="1553185" y="1505082"/>
                </a:lnTo>
                <a:lnTo>
                  <a:pt x="985860" y="1875541"/>
                </a:lnTo>
                <a:lnTo>
                  <a:pt x="1114162" y="2040856"/>
                </a:lnTo>
                <a:lnTo>
                  <a:pt x="1629252" y="1569091"/>
                </a:lnTo>
                <a:lnTo>
                  <a:pt x="1629945" y="1569674"/>
                </a:lnTo>
                <a:lnTo>
                  <a:pt x="1629538" y="1568829"/>
                </a:lnTo>
                <a:lnTo>
                  <a:pt x="2061669" y="1173046"/>
                </a:lnTo>
                <a:lnTo>
                  <a:pt x="1587923" y="1482398"/>
                </a:lnTo>
                <a:lnTo>
                  <a:pt x="1410160" y="1113198"/>
                </a:lnTo>
                <a:lnTo>
                  <a:pt x="1808084" y="865554"/>
                </a:lnTo>
                <a:lnTo>
                  <a:pt x="1645264" y="655764"/>
                </a:lnTo>
                <a:close/>
                <a:moveTo>
                  <a:pt x="2756171" y="4212531"/>
                </a:moveTo>
                <a:lnTo>
                  <a:pt x="3140506" y="3905777"/>
                </a:lnTo>
                <a:lnTo>
                  <a:pt x="3176620" y="4432247"/>
                </a:lnTo>
                <a:lnTo>
                  <a:pt x="3380443" y="3809456"/>
                </a:lnTo>
                <a:lnTo>
                  <a:pt x="3925991" y="3818061"/>
                </a:lnTo>
                <a:lnTo>
                  <a:pt x="3879334" y="3556633"/>
                </a:lnTo>
                <a:lnTo>
                  <a:pt x="3339029" y="3765576"/>
                </a:lnTo>
                <a:lnTo>
                  <a:pt x="3319251" y="3763113"/>
                </a:lnTo>
                <a:lnTo>
                  <a:pt x="3766016" y="3406530"/>
                </a:lnTo>
                <a:lnTo>
                  <a:pt x="3517889" y="3168879"/>
                </a:lnTo>
                <a:close/>
                <a:moveTo>
                  <a:pt x="1894465" y="3132813"/>
                </a:moveTo>
                <a:lnTo>
                  <a:pt x="1926278" y="3130130"/>
                </a:lnTo>
                <a:lnTo>
                  <a:pt x="1911336" y="3147018"/>
                </a:lnTo>
                <a:lnTo>
                  <a:pt x="1935017" y="3129393"/>
                </a:lnTo>
                <a:lnTo>
                  <a:pt x="2934976" y="3045067"/>
                </a:lnTo>
                <a:lnTo>
                  <a:pt x="2323478" y="3627121"/>
                </a:lnTo>
                <a:lnTo>
                  <a:pt x="3302960" y="3014035"/>
                </a:lnTo>
                <a:lnTo>
                  <a:pt x="3327171" y="3011993"/>
                </a:lnTo>
                <a:lnTo>
                  <a:pt x="3325066" y="3000198"/>
                </a:lnTo>
                <a:lnTo>
                  <a:pt x="3414494" y="2944223"/>
                </a:lnTo>
                <a:lnTo>
                  <a:pt x="3285386" y="2777869"/>
                </a:lnTo>
                <a:lnTo>
                  <a:pt x="3280513" y="2750563"/>
                </a:lnTo>
                <a:lnTo>
                  <a:pt x="3267071" y="2754270"/>
                </a:lnTo>
                <a:lnTo>
                  <a:pt x="3255775" y="2739715"/>
                </a:lnTo>
                <a:lnTo>
                  <a:pt x="3229637" y="2764594"/>
                </a:lnTo>
                <a:lnTo>
                  <a:pt x="1951589" y="3117059"/>
                </a:lnTo>
                <a:lnTo>
                  <a:pt x="2944142" y="2378348"/>
                </a:lnTo>
                <a:lnTo>
                  <a:pt x="2764465" y="2182801"/>
                </a:lnTo>
                <a:lnTo>
                  <a:pt x="1933406" y="3122074"/>
                </a:lnTo>
                <a:close/>
                <a:moveTo>
                  <a:pt x="3194103" y="4937492"/>
                </a:moveTo>
                <a:lnTo>
                  <a:pt x="3257914" y="4924012"/>
                </a:lnTo>
                <a:lnTo>
                  <a:pt x="3212759" y="4710275"/>
                </a:lnTo>
                <a:close/>
                <a:moveTo>
                  <a:pt x="3024632" y="4815933"/>
                </a:moveTo>
                <a:lnTo>
                  <a:pt x="3137795" y="4844962"/>
                </a:lnTo>
                <a:lnTo>
                  <a:pt x="3178445" y="4451404"/>
                </a:lnTo>
                <a:close/>
              </a:path>
            </a:pathLst>
          </a:custGeom>
          <a:solidFill>
            <a:srgbClr val="D4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sz="1015" kern="0">
              <a:solidFill>
                <a:srgbClr val="940000"/>
              </a:solidFill>
              <a:latin typeface="Calibri" panose="020F0502020204030204"/>
              <a:ea typeface="幼圆" panose="02010509060101010101" charset="-122"/>
            </a:endParaRPr>
          </a:p>
        </p:txBody>
      </p:sp>
      <p:pic>
        <p:nvPicPr>
          <p:cNvPr id="9" name="图片 8"/>
          <p:cNvPicPr>
            <a:picLocks noChangeAspect="1"/>
          </p:cNvPicPr>
          <p:nvPr/>
        </p:nvPicPr>
        <p:blipFill>
          <a:blip r:embed="rId6">
            <a:clrChange>
              <a:clrFrom>
                <a:srgbClr val="FFFFFF">
                  <a:alpha val="100000"/>
                </a:srgbClr>
              </a:clrFrom>
              <a:clrTo>
                <a:srgbClr val="FFFFFF">
                  <a:alpha val="100000"/>
                  <a:alpha val="0"/>
                </a:srgbClr>
              </a:clrTo>
            </a:clrChange>
          </a:blip>
          <a:srcRect l="13652" t="23452" r="31128" b="29427"/>
          <a:stretch>
            <a:fillRect/>
          </a:stretch>
        </p:blipFill>
        <p:spPr>
          <a:xfrm>
            <a:off x="230981" y="743109"/>
            <a:ext cx="1559719" cy="998220"/>
          </a:xfrm>
          <a:prstGeom prst="rect">
            <a:avLst/>
          </a:prstGeom>
        </p:spPr>
      </p:pic>
      <p:sp>
        <p:nvSpPr>
          <p:cNvPr id="6" name="文本框 5"/>
          <p:cNvSpPr txBox="1"/>
          <p:nvPr/>
        </p:nvSpPr>
        <p:spPr>
          <a:xfrm>
            <a:off x="422910" y="1619885"/>
            <a:ext cx="3529965" cy="2412365"/>
          </a:xfrm>
          <a:prstGeom prst="rect">
            <a:avLst/>
          </a:prstGeom>
          <a:noFill/>
        </p:spPr>
        <p:txBody>
          <a:bodyPr wrap="square" rtlCol="0" anchor="t">
            <a:spAutoFit/>
          </a:bodyPr>
          <a:p>
            <a:r>
              <a:rPr lang="en-US" altLang="zh-CN" sz="2000" b="1" dirty="0" smtClean="0">
                <a:solidFill>
                  <a:srgbClr val="002060"/>
                </a:solidFill>
                <a:latin typeface="Times New Roman" panose="02020603050405020304" pitchFamily="18" charset="0"/>
                <a:cs typeface="Times New Roman" panose="02020603050405020304" pitchFamily="18" charset="0"/>
              </a:rPr>
              <a:t>     </a:t>
            </a:r>
            <a:r>
              <a:rPr lang="zh-CN" altLang="en-US" sz="2000" b="1" dirty="0" smtClean="0">
                <a:solidFill>
                  <a:srgbClr val="002060"/>
                </a:solidFill>
                <a:latin typeface="Times New Roman" panose="02020603050405020304" pitchFamily="18" charset="0"/>
                <a:cs typeface="Times New Roman" panose="02020603050405020304" pitchFamily="18" charset="0"/>
              </a:rPr>
              <a:t>Learn to squat down, and talk to </a:t>
            </a:r>
            <a:r>
              <a:rPr lang="en-US" altLang="zh-CN" sz="2000" b="1" dirty="0" smtClean="0">
                <a:solidFill>
                  <a:srgbClr val="002060"/>
                </a:solidFill>
                <a:latin typeface="Times New Roman" panose="02020603050405020304" pitchFamily="18" charset="0"/>
                <a:cs typeface="Times New Roman" panose="02020603050405020304" pitchFamily="18" charset="0"/>
              </a:rPr>
              <a:t>a </a:t>
            </a:r>
            <a:r>
              <a:rPr lang="zh-CN" altLang="en-US" sz="2000" b="1" dirty="0" smtClean="0">
                <a:solidFill>
                  <a:srgbClr val="002060"/>
                </a:solidFill>
                <a:latin typeface="Times New Roman" panose="02020603050405020304" pitchFamily="18" charset="0"/>
                <a:cs typeface="Times New Roman" panose="02020603050405020304" pitchFamily="18" charset="0"/>
              </a:rPr>
              <a:t>child in an equal, tolera</a:t>
            </a:r>
            <a:r>
              <a:rPr lang="en-US" altLang="zh-CN" sz="2000" b="1" dirty="0" smtClean="0">
                <a:solidFill>
                  <a:srgbClr val="002060"/>
                </a:solidFill>
                <a:latin typeface="Times New Roman" panose="02020603050405020304" pitchFamily="18" charset="0"/>
                <a:cs typeface="Times New Roman" panose="02020603050405020304" pitchFamily="18" charset="0"/>
              </a:rPr>
              <a:t>nt</a:t>
            </a:r>
            <a:r>
              <a:rPr lang="zh-CN" altLang="en-US" sz="2000" b="1" dirty="0" smtClean="0">
                <a:solidFill>
                  <a:srgbClr val="002060"/>
                </a:solidFill>
                <a:latin typeface="Times New Roman" panose="02020603050405020304" pitchFamily="18" charset="0"/>
                <a:cs typeface="Times New Roman" panose="02020603050405020304" pitchFamily="18" charset="0"/>
              </a:rPr>
              <a:t>，silently</a:t>
            </a:r>
            <a:r>
              <a:rPr lang="en-US" altLang="zh-CN" sz="2000" b="1" dirty="0" smtClean="0">
                <a:solidFill>
                  <a:srgbClr val="002060"/>
                </a:solidFill>
                <a:latin typeface="Times New Roman" panose="02020603050405020304" pitchFamily="18" charset="0"/>
                <a:cs typeface="Times New Roman" panose="02020603050405020304" pitchFamily="18" charset="0"/>
              </a:rPr>
              <a:t>-</a:t>
            </a:r>
            <a:r>
              <a:rPr lang="zh-CN" altLang="en-US" sz="2000" b="1" dirty="0" smtClean="0">
                <a:solidFill>
                  <a:srgbClr val="002060"/>
                </a:solidFill>
                <a:latin typeface="Times New Roman" panose="02020603050405020304" pitchFamily="18" charset="0"/>
                <a:cs typeface="Times New Roman" panose="02020603050405020304" pitchFamily="18" charset="0"/>
              </a:rPr>
              <a:t>waiting and empathetic way.</a:t>
            </a:r>
            <a:endParaRPr lang="zh-CN" altLang="en-US" sz="2000" b="1" dirty="0" smtClean="0">
              <a:solidFill>
                <a:srgbClr val="002060"/>
              </a:solidFill>
              <a:latin typeface="Times New Roman" panose="02020603050405020304" pitchFamily="18" charset="0"/>
              <a:cs typeface="Times New Roman" panose="02020603050405020304" pitchFamily="18" charset="0"/>
            </a:endParaRPr>
          </a:p>
          <a:p>
            <a:pPr fontAlgn="auto">
              <a:lnSpc>
                <a:spcPts val="1300"/>
              </a:lnSpc>
            </a:pPr>
            <a:r>
              <a:rPr lang="en-US" altLang="zh-CN" sz="2000" b="1" dirty="0" smtClean="0">
                <a:solidFill>
                  <a:srgbClr val="002060"/>
                </a:solidFill>
                <a:latin typeface="Times New Roman" panose="02020603050405020304" pitchFamily="18" charset="0"/>
                <a:cs typeface="Times New Roman" panose="02020603050405020304" pitchFamily="18" charset="0"/>
              </a:rPr>
              <a:t>    </a:t>
            </a:r>
            <a:endParaRPr lang="en-US" altLang="zh-CN" sz="2000" b="1" dirty="0" smtClean="0">
              <a:solidFill>
                <a:srgbClr val="002060"/>
              </a:solidFill>
              <a:latin typeface="Times New Roman" panose="02020603050405020304" pitchFamily="18" charset="0"/>
              <a:cs typeface="Times New Roman" panose="02020603050405020304" pitchFamily="18" charset="0"/>
            </a:endParaRPr>
          </a:p>
          <a:p>
            <a:r>
              <a:rPr lang="en-US" altLang="zh-CN" sz="2000" b="1" dirty="0" smtClean="0">
                <a:solidFill>
                  <a:srgbClr val="002060"/>
                </a:solidFill>
                <a:latin typeface="Times New Roman" panose="02020603050405020304" pitchFamily="18" charset="0"/>
                <a:cs typeface="Times New Roman" panose="02020603050405020304" pitchFamily="18" charset="0"/>
              </a:rPr>
              <a:t>   </a:t>
            </a:r>
            <a:r>
              <a:rPr lang="zh-CN" altLang="en-US" sz="2000" b="1" dirty="0" smtClean="0">
                <a:solidFill>
                  <a:srgbClr val="002060"/>
                </a:solidFill>
                <a:latin typeface="Times New Roman" panose="02020603050405020304" pitchFamily="18" charset="0"/>
                <a:cs typeface="Times New Roman" panose="02020603050405020304" pitchFamily="18" charset="0"/>
              </a:rPr>
              <a:t>学会蹲下，用平等、宽容、静待的和同理心的方式与孩子交流。  </a:t>
            </a:r>
            <a:endParaRPr lang="zh-CN" altLang="en-US" sz="2000" b="1" dirty="0" smtClean="0">
              <a:solidFill>
                <a:srgbClr val="002060"/>
              </a:solidFill>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7"/>
          <a:stretch>
            <a:fillRect/>
          </a:stretch>
        </p:blipFill>
        <p:spPr>
          <a:xfrm>
            <a:off x="4010660" y="1532890"/>
            <a:ext cx="4940935" cy="302831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6" presetClass="emph" presetSubtype="0" fill="hold" grpId="1" nodeType="withEffect">
                                  <p:stCondLst>
                                    <p:cond delay="0"/>
                                  </p:stCondLst>
                                  <p:childTnLst>
                                    <p:animScale>
                                      <p:cBhvr>
                                        <p:cTn id="11" dur="2000" fill="hold"/>
                                        <p:tgtEl>
                                          <p:spTgt spid="7"/>
                                        </p:tgtEl>
                                      </p:cBhvr>
                                      <p:by x="150000" y="150000"/>
                                    </p:animScale>
                                  </p:childTnLst>
                                </p:cTn>
                              </p:par>
                              <p:par>
                                <p:cTn id="12" presetID="0" presetClass="path" presetSubtype="0" accel="50000" decel="50000" fill="hold" nodeType="withEffect">
                                  <p:stCondLst>
                                    <p:cond delay="0"/>
                                  </p:stCondLst>
                                  <p:childTnLst>
                                    <p:animMotion origin="layout" path="M 0.001875 0.0230864 L 0.007344 0.0341974 L 0.010469 0.0439194 L 0.014375 0.0550304 L 0.0175 0.0647534 L 0.021406 0.0744754 L 0.02375 0.0841052 L 0.028438 0.0952162 L 0.031562 0.107716 L 0.033125 0.117438 L 0.034687 0.128549 L 0.039375 0.141049 L 0.040156 0.150771 L 0.0425 0.163271 L 0.043281 0.172993 L 0.045573 0.184105 L 0.047917 0.193827 L 0.048698 0.203456 L 0.051042 0.213179 L 0.052604 0.225679 L 0.057292 0.239567 L 0.058854 0.24929 L 0.063542 0.260401 L 0.06901 0.27429 L 0.074479 0.28679 L 0.078385 0.296512 L 0.083854 0.306234 L 0.090104 0.315956 L 0.094792 0.326975 L 0.101042 0.339475 L 0.10651 0.347808 L 0.112708 0.358919 L 0.118958 0.367253 L 0.126771 0.372808 L 0.133021 0.378364 L 0.13849 0.381142 L 0.14474 0.386697 L 0.15099 0.389475 L 0.156458 0.392253 L 0.161927 0.393642 L 0.171302 0.399197 L 0.176771 0.400586 L 0.182187 0.406142 L 0.189219 0.410308 L 0.194688 0.411697 L 0.200937 0.415864 L 0.210313 0.417253 L 0.215781 0.42003 L 0.22125 0.421419 L 0.2275 0.426975 L 0.234531 0.426975 L 0.243125 0.431142 L 0.248542 0.431142 L 0.255573 0.429753 L 0.261823 0.431142 L 0.271979 0.43253 L 0.281354 0.43253 L 0.287604 0.43253 L 0.298542 0.43253 L 0.308698 0.43253 L 0.315677 0.435308 L 0.321146 0.435308 L 0.327396 0.436605 L 0.333646 0.436605 L 0.339115 0.436605 L 0.347708 0.436605 L 0.35474 0.436605 L 0.362552 0.436605 L 0.368021 0.436605 L 0.37349 0.436605 L 0.379688 0.436605 L 0.385937 0.436605 L 0.392969 0.435308 L 0.400781 0.431142 L 0.407031 0.429753 L 0.414844 0.428364 L 0.421094 0.421419 L 0.427344 0.418642 L 0.433594 0.414475 L 0.439844 0.410308 L 0.446042 0.406142 L 0.453854 0.399197 L 0.454635 0.389475 L 0.460885 0.383919 L 0.467917 0.376975 L 0.474948 0.37003 L 0.480417 0.363086 L 0.487448 0.35753 L 0.492917 0.349197 L 0.498385 0.339475 L 0.503854 0.331142 L 0.508542 0.321419 L 0.512396 0.307623 L 0.517865 0.29929 L 0.522552 0.288179 L 0.52724 0.277067 L 0.531146 0.267345 L 0.535052 0.256234 L 0.538958 0.245123 L 0.542083 0.234012 L 0.544427 0.22429 L 0.54599 0.214567 L 0.546771 0.204845 L 0.549115 0.193827 L 0.549115 0.184105 L 0.549115 0.172993 L 0.549115 0.163271 L 0.550677 0.15216 L 0.551458 0.141049 L 0.551458 0.131327 L 0.553021 0.120216 L 0.557708 0.109105 L 0.561615 0.0993822 L 0.566302 0.0882712 L 0.568646 0.0772534 L 0.57099 0.0675304 L 0.576458 0.0633644 L 0.581875 0.0591974 L 0.587344 0.0508644 L 0.59125 0.0411424 L 0.595156 0.0314194 L 0.598281 0.0216974 L 0.600625 0.0119754 L 0.602187 0.000864422 L 0.606094 -0.0116356 L 0.606875 -0.0213576 L 0.61 -0.0352466 L 0.612344 -0.0462656 L 0.614688 -0.0559876 L 0.614688 -0.0684876 L 0.618594 -0.0782096 L 0.624062 -0.0879326 L 0.629531 -0.0934876 " pathEditMode="relative" rAng="0" ptsTypes="">
                                      <p:cBhvr>
                                        <p:cTn id="13" dur="2000" fill="hold"/>
                                        <p:tgtEl>
                                          <p:spTgt spid="5"/>
                                        </p:tgtEl>
                                        <p:attrNameLst>
                                          <p:attrName>ppt_x</p:attrName>
                                          <p:attrName>ppt_y</p:attrName>
                                        </p:attrNameLst>
                                      </p:cBhvr>
                                      <p:rCtr x="314" y="148"/>
                                    </p:animMotion>
                                  </p:childTnLst>
                                </p:cTn>
                              </p:par>
                              <p:par>
                                <p:cTn id="14" presetID="0" presetClass="path" presetSubtype="0" accel="50000" decel="50000" fill="hold" nodeType="withEffect">
                                  <p:stCondLst>
                                    <p:cond delay="0"/>
                                  </p:stCondLst>
                                  <p:childTnLst>
                                    <p:animMotion origin="layout" path="M 0.000000 0.000000 L 0.005469 0.011111 L 0.008594 0.020833 L 0.012500 0.031944 L 0.015625 0.041667 L 0.019531 0.051389 L 0.021875 0.061019 L 0.026563 0.072130 L 0.029687 0.084630 L 0.031250 0.094352 L 0.032812 0.105463 L 0.037500 0.117963 L 0.038281 0.127685 L 0.040625 0.140185 L 0.041406 0.149907 L 0.043698 0.161019 L 0.046042 0.170741 L 0.046823 0.180370 L 0.049167 0.190093 L 0.050729 0.202593 L 0.055417 0.216481 L 0.056979 0.226204 L 0.061667 0.237315 L 0.067135 0.251204 L 0.072604 0.263704 L 0.076510 0.273426 L 0.081979 0.283148 L 0.088229 0.292870 L 0.092917 0.303889 L 0.099167 0.316389 L 0.104635 0.324722 L 0.110833 0.335833 L 0.117083 0.344167 L 0.124896 0.349722 L 0.131146 0.355278 L 0.136615 0.358056 L 0.142865 0.363611 L 0.149115 0.366389 L 0.154583 0.369167 L 0.160052 0.370556 L 0.169427 0.376111 L 0.174896 0.377500 L 0.180312 0.383056 L 0.187344 0.387222 L 0.192813 0.388611 L 0.199062 0.392778 L 0.208438 0.394167 L 0.213906 0.396944 L 0.219375 0.398333 L 0.225625 0.403889 L 0.232656 0.403889 L 0.241250 0.408056 L 0.246667 0.408056 L 0.253698 0.406667 L 0.259948 0.408056 L 0.270104 0.409444 L 0.279479 0.409444 L 0.285729 0.409444 L 0.296667 0.409444 L 0.306823 0.409444 L 0.313802 0.412222 L 0.319271 0.412222 L 0.325521 0.413519 L 0.331771 0.413519 L 0.337240 0.413519 L 0.345833 0.413519 L 0.352865 0.413519 L 0.360677 0.413519 L 0.366146 0.413519 L 0.371615 0.413519 L 0.377813 0.413519 L 0.384062 0.413519 L 0.391094 0.412222 L 0.398906 0.408056 L 0.405156 0.406667 L 0.412969 0.405278 L 0.419219 0.398333 L 0.425469 0.395556 L 0.431719 0.391389 L 0.437969 0.387222 L 0.444167 0.383056 L 0.451979 0.376111 L 0.452760 0.366389 L 0.459010 0.360833 L 0.466042 0.353889 L 0.473073 0.346944 L 0.478542 0.340000 L 0.485573 0.334444 L 0.491042 0.326111 L 0.496510 0.316389 L 0.501979 0.308056 L 0.506667 0.298333 L 0.510521 0.284537 L 0.515990 0.276204 L 0.520677 0.265093 L 0.525365 0.253981 L 0.529271 0.244259 L 0.533177 0.233148 L 0.537083 0.222037 L 0.540208 0.210926 L 0.542552 0.201204 L 0.544115 0.191481 L 0.544896 0.181759 L 0.547240 0.170741 L 0.547240 0.161019 L 0.547240 0.149907 L 0.547240 0.140185 L 0.548802 0.129074 L 0.549583 0.117963 L 0.549583 0.108241 L 0.551146 0.097130 L 0.555833 0.086019 L 0.559740 0.076296 L 0.564427 0.065185 L 0.566771 0.054167 L 0.569115 0.044444 L 0.574583 0.040278 L 0.580000 0.036111 L 0.585469 0.027778 L 0.589375 0.018056 L 0.593281 0.008333 L 0.596406 -0.001389 L 0.598750 -0.011111 L 0.600312 -0.022222 L 0.604219 -0.034722 L 0.605000 -0.044444 L 0.608125 -0.058333 L 0.610469 -0.069352 L 0.612813 -0.079074 L 0.612813 -0.091574 L 0.616719 -0.101296 L 0.622187 -0.111019 L 0.627656 -0.116574 " pathEditMode="relative" ptsTypes="">
                                      <p:cBhvr>
                                        <p:cTn id="15" dur="2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29567" y="60359"/>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sp>
        <p:nvSpPr>
          <p:cNvPr id="5" name="TextBox 3"/>
          <p:cNvSpPr txBox="1"/>
          <p:nvPr/>
        </p:nvSpPr>
        <p:spPr>
          <a:xfrm>
            <a:off x="534035" y="144780"/>
            <a:ext cx="5158105"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rPr>
              <a:t>Clarify the expressions</a:t>
            </a:r>
            <a:endParaRPr lang="en-US" altLang="zh-CN" sz="2000" b="1" dirty="0">
              <a:solidFill>
                <a:srgbClr val="00B0F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23190" y="578485"/>
            <a:ext cx="8782050" cy="3302635"/>
          </a:xfrm>
          <a:prstGeom prst="rect">
            <a:avLst/>
          </a:prstGeom>
          <a:noFill/>
          <a:ln>
            <a:solidFill>
              <a:srgbClr val="00B0F0"/>
            </a:solidFill>
          </a:ln>
        </p:spPr>
        <p:txBody>
          <a:bodyPr wrap="square" rtlCol="0" anchor="t">
            <a:spAutoFit/>
          </a:bodyPr>
          <a:p>
            <a:pPr fontAlgn="auto">
              <a:lnSpc>
                <a:spcPts val="13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The paper on my desk was yellow, with straight blue lines stretching across it. The lines repeated themselves all the way down the page. I counted them. Twenty-six straight lines ran across the </a:t>
            </a:r>
            <a:r>
              <a:rPr lang="zh-CN" altLang="en-US" sz="1400" u="sng" dirty="0" smtClean="0">
                <a:latin typeface="Times New Roman" panose="02020603050405020304" pitchFamily="18" charset="0"/>
                <a:cs typeface="Times New Roman" panose="02020603050405020304" pitchFamily="18" charset="0"/>
              </a:rPr>
              <a:t>paper</a:t>
            </a:r>
            <a:r>
              <a:rPr lang="zh-CN" altLang="en-US" sz="1400" dirty="0" smtClean="0">
                <a:latin typeface="Times New Roman" panose="02020603050405020304" pitchFamily="18" charset="0"/>
                <a:cs typeface="Times New Roman" panose="02020603050405020304" pitchFamily="18" charset="0"/>
              </a:rPr>
              <a:t>. The yellow color reminded me of </a:t>
            </a:r>
            <a:r>
              <a:rPr lang="zh-CN" altLang="en-US" sz="1400" u="sng" dirty="0" smtClean="0">
                <a:latin typeface="Times New Roman" panose="02020603050405020304" pitchFamily="18" charset="0"/>
                <a:cs typeface="Times New Roman" panose="02020603050405020304" pitchFamily="18" charset="0"/>
              </a:rPr>
              <a:t>sunshine</a:t>
            </a:r>
            <a:r>
              <a:rPr lang="zh-CN" altLang="en-US" sz="1400" dirty="0" smtClean="0">
                <a:latin typeface="Times New Roman" panose="02020603050405020304" pitchFamily="18" charset="0"/>
                <a:cs typeface="Times New Roman" panose="02020603050405020304" pitchFamily="18" charset="0"/>
              </a:rPr>
              <a:t>. In summer the sun is bright yellow like that, and the sky is blue like those lines. I loved blue — blue is for </a:t>
            </a:r>
            <a:r>
              <a:rPr lang="zh-CN" altLang="en-US" sz="1400" b="1" dirty="0" smtClean="0">
                <a:solidFill>
                  <a:srgbClr val="C00000"/>
                </a:solidFill>
                <a:latin typeface="Times New Roman" panose="02020603050405020304" pitchFamily="18" charset="0"/>
                <a:cs typeface="Times New Roman" panose="02020603050405020304" pitchFamily="18" charset="0"/>
              </a:rPr>
              <a:t>getting lost in</a:t>
            </a:r>
            <a:r>
              <a:rPr lang="zh-CN" altLang="en-US" sz="1400" dirty="0" smtClean="0">
                <a:latin typeface="Times New Roman" panose="02020603050405020304" pitchFamily="18" charset="0"/>
                <a:cs typeface="Times New Roman" panose="02020603050405020304" pitchFamily="18" charset="0"/>
              </a:rPr>
              <a:t>... </a:t>
            </a:r>
            <a:endParaRPr lang="zh-CN" altLang="en-US" sz="1400" dirty="0" smtClean="0">
              <a:latin typeface="Times New Roman" panose="02020603050405020304" pitchFamily="18" charset="0"/>
              <a:cs typeface="Times New Roman" panose="02020603050405020304" pitchFamily="18" charset="0"/>
            </a:endParaRPr>
          </a:p>
          <a:p>
            <a:pPr fontAlgn="auto">
              <a:lnSpc>
                <a:spcPts val="13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“You haven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written a </a:t>
            </a:r>
            <a:r>
              <a:rPr lang="zh-CN" altLang="en-US" sz="1400" u="sng" dirty="0" smtClean="0">
                <a:latin typeface="Times New Roman" panose="02020603050405020304" pitchFamily="18" charset="0"/>
                <a:cs typeface="Times New Roman" panose="02020603050405020304" pitchFamily="18" charset="0"/>
              </a:rPr>
              <a:t>word</a:t>
            </a:r>
            <a:r>
              <a:rPr lang="zh-CN" altLang="en-US" sz="1400" dirty="0" smtClean="0">
                <a:latin typeface="Times New Roman" panose="02020603050405020304" pitchFamily="18" charset="0"/>
                <a:cs typeface="Times New Roman" panose="02020603050405020304" pitchFamily="18" charset="0"/>
              </a:rPr>
              <a:t> yet, have you?” Miss Perry had found me out. I hung my </a:t>
            </a:r>
            <a:r>
              <a:rPr lang="zh-CN" altLang="en-US" sz="1400" u="sng" dirty="0" smtClean="0">
                <a:latin typeface="Times New Roman" panose="02020603050405020304" pitchFamily="18" charset="0"/>
                <a:cs typeface="Times New Roman" panose="02020603050405020304" pitchFamily="18" charset="0"/>
              </a:rPr>
              <a:t>head</a:t>
            </a:r>
            <a:r>
              <a:rPr lang="zh-CN" altLang="en-US" sz="1400" dirty="0" smtClean="0">
                <a:latin typeface="Times New Roman" panose="02020603050405020304" pitchFamily="18" charset="0"/>
                <a:cs typeface="Times New Roman" panose="02020603050405020304" pitchFamily="18" charset="0"/>
              </a:rPr>
              <a:t>, as in past years, and gave her</a:t>
            </a:r>
            <a:r>
              <a:rPr lang="zh-CN" altLang="en-US" sz="1400" b="1" dirty="0" smtClean="0">
                <a:solidFill>
                  <a:srgbClr val="C00000"/>
                </a:solidFill>
                <a:latin typeface="Times New Roman" panose="02020603050405020304" pitchFamily="18" charset="0"/>
                <a:cs typeface="Times New Roman" panose="02020603050405020304" pitchFamily="18" charset="0"/>
              </a:rPr>
              <a:t> the lines</a:t>
            </a:r>
            <a:r>
              <a:rPr lang="zh-CN" altLang="en-US" sz="1400" dirty="0" smtClean="0">
                <a:latin typeface="Times New Roman" panose="02020603050405020304" pitchFamily="18" charset="0"/>
                <a:cs typeface="Times New Roman" panose="02020603050405020304" pitchFamily="18" charset="0"/>
              </a:rPr>
              <a:t> I</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d given previous teachers. </a:t>
            </a:r>
            <a:endParaRPr lang="zh-CN" altLang="en-US" sz="1400" dirty="0" smtClean="0">
              <a:latin typeface="Times New Roman" panose="02020603050405020304" pitchFamily="18" charset="0"/>
              <a:cs typeface="Times New Roman" panose="02020603050405020304" pitchFamily="18" charset="0"/>
            </a:endParaRPr>
          </a:p>
          <a:p>
            <a:pPr fontAlgn="auto">
              <a:lnSpc>
                <a:spcPts val="13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“I don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feel like it.” </a:t>
            </a:r>
            <a:endParaRPr lang="zh-CN" altLang="en-US" sz="1400" dirty="0" smtClean="0">
              <a:latin typeface="Times New Roman" panose="02020603050405020304" pitchFamily="18" charset="0"/>
              <a:cs typeface="Times New Roman" panose="02020603050405020304" pitchFamily="18" charset="0"/>
            </a:endParaRPr>
          </a:p>
          <a:p>
            <a:pPr fontAlgn="auto">
              <a:lnSpc>
                <a:spcPts val="13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The truth was that I wanted to </a:t>
            </a:r>
            <a:r>
              <a:rPr lang="zh-CN" altLang="en-US" sz="1400" u="sng" dirty="0" smtClean="0">
                <a:latin typeface="Times New Roman" panose="02020603050405020304" pitchFamily="18" charset="0"/>
                <a:cs typeface="Times New Roman" panose="02020603050405020304" pitchFamily="18" charset="0"/>
              </a:rPr>
              <a:t>write</a:t>
            </a:r>
            <a:r>
              <a:rPr lang="zh-CN" altLang="en-US" sz="1400" dirty="0" smtClean="0">
                <a:latin typeface="Times New Roman" panose="02020603050405020304" pitchFamily="18" charset="0"/>
                <a:cs typeface="Times New Roman" panose="02020603050405020304" pitchFamily="18" charset="0"/>
              </a:rPr>
              <a:t> about something different. “Write about Your Best Friend,” demanded the </a:t>
            </a:r>
            <a:r>
              <a:rPr lang="zh-CN" altLang="en-US" sz="1400" b="1" dirty="0" smtClean="0">
                <a:solidFill>
                  <a:srgbClr val="C00000"/>
                </a:solidFill>
                <a:latin typeface="Times New Roman" panose="02020603050405020304" pitchFamily="18" charset="0"/>
                <a:cs typeface="Times New Roman" panose="02020603050405020304" pitchFamily="18" charset="0"/>
              </a:rPr>
              <a:t>assignment</a:t>
            </a:r>
            <a:r>
              <a:rPr lang="zh-CN" altLang="en-US" sz="1400" dirty="0" smtClean="0">
                <a:latin typeface="Times New Roman" panose="02020603050405020304" pitchFamily="18" charset="0"/>
                <a:cs typeface="Times New Roman" panose="02020603050405020304" pitchFamily="18" charset="0"/>
              </a:rPr>
              <a:t> on the board. I didn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have a best friend. I had a few friends, but I didn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want to claim any of them as my “best” because I was afraid they might pick someone else. What if I picked a “best” friend and then someone </a:t>
            </a:r>
            <a:r>
              <a:rPr lang="zh-CN" altLang="en-US" sz="1400" u="sng" dirty="0" smtClean="0">
                <a:latin typeface="Times New Roman" panose="02020603050405020304" pitchFamily="18" charset="0"/>
                <a:cs typeface="Times New Roman" panose="02020603050405020304" pitchFamily="18" charset="0"/>
              </a:rPr>
              <a:t>different</a:t>
            </a:r>
            <a:r>
              <a:rPr lang="zh-CN" altLang="en-US" sz="1400" dirty="0" smtClean="0">
                <a:latin typeface="Times New Roman" panose="02020603050405020304" pitchFamily="18" charset="0"/>
                <a:cs typeface="Times New Roman" panose="02020603050405020304" pitchFamily="18" charset="0"/>
              </a:rPr>
              <a:t>, who thought I was their best friend, heard my paragraph read aloud and then never spoke to me again? It was a stupid topic. I was </a:t>
            </a:r>
            <a:r>
              <a:rPr lang="zh-CN" altLang="en-US" sz="1400" u="sng" dirty="0" smtClean="0">
                <a:latin typeface="Times New Roman" panose="02020603050405020304" pitchFamily="18" charset="0"/>
                <a:cs typeface="Times New Roman" panose="02020603050405020304" pitchFamily="18" charset="0"/>
              </a:rPr>
              <a:t>disappointed</a:t>
            </a:r>
            <a:r>
              <a:rPr lang="zh-CN" altLang="en-US" sz="1400" dirty="0" smtClean="0">
                <a:latin typeface="Times New Roman" panose="02020603050405020304" pitchFamily="18" charset="0"/>
                <a:cs typeface="Times New Roman" panose="02020603050405020304" pitchFamily="18" charset="0"/>
              </a:rPr>
              <a:t> in Miss Perry for choosing it.</a:t>
            </a:r>
            <a:endParaRPr lang="zh-CN" altLang="en-US" sz="1400" dirty="0" smtClean="0">
              <a:latin typeface="Times New Roman" panose="02020603050405020304" pitchFamily="18" charset="0"/>
              <a:cs typeface="Times New Roman" panose="02020603050405020304" pitchFamily="18" charset="0"/>
            </a:endParaRPr>
          </a:p>
          <a:p>
            <a:pPr fontAlgn="auto">
              <a:lnSpc>
                <a:spcPts val="13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I knew </a:t>
            </a:r>
            <a:r>
              <a:rPr lang="zh-CN" altLang="en-US" sz="1400" u="sng" dirty="0" smtClean="0">
                <a:latin typeface="Times New Roman" panose="02020603050405020304" pitchFamily="18" charset="0"/>
                <a:cs typeface="Times New Roman" panose="02020603050405020304" pitchFamily="18" charset="0"/>
              </a:rPr>
              <a:t>Miss Perry</a:t>
            </a:r>
            <a:r>
              <a:rPr lang="zh-CN" altLang="en-US" sz="1400" dirty="0" smtClean="0">
                <a:latin typeface="Times New Roman" panose="02020603050405020304" pitchFamily="18" charset="0"/>
                <a:cs typeface="Times New Roman" panose="02020603050405020304" pitchFamily="18" charset="0"/>
              </a:rPr>
              <a:t> must have heard about me from my other teachers. I had already prepared myself for another year of listening to teachers </a:t>
            </a:r>
            <a:r>
              <a:rPr lang="zh-CN" altLang="en-US" sz="1400" u="sng" dirty="0" smtClean="0">
                <a:latin typeface="Times New Roman" panose="02020603050405020304" pitchFamily="18" charset="0"/>
                <a:cs typeface="Times New Roman" panose="02020603050405020304" pitchFamily="18" charset="0"/>
              </a:rPr>
              <a:t>scold</a:t>
            </a:r>
            <a:r>
              <a:rPr lang="zh-CN" altLang="en-US" sz="1400" dirty="0" smtClean="0">
                <a:latin typeface="Times New Roman" panose="02020603050405020304" pitchFamily="18" charset="0"/>
                <a:cs typeface="Times New Roman" panose="02020603050405020304" pitchFamily="18" charset="0"/>
              </a:rPr>
              <a:t> me. I was only nine years old, but my ears had been </a:t>
            </a:r>
            <a:r>
              <a:rPr lang="zh-CN" altLang="en-US" sz="1400" b="1" dirty="0" smtClean="0">
                <a:solidFill>
                  <a:srgbClr val="C00000"/>
                </a:solidFill>
                <a:latin typeface="Times New Roman" panose="02020603050405020304" pitchFamily="18" charset="0"/>
                <a:cs typeface="Times New Roman" panose="02020603050405020304" pitchFamily="18" charset="0"/>
              </a:rPr>
              <a:t>dull</a:t>
            </a:r>
            <a:r>
              <a:rPr lang="zh-CN" altLang="en-US" sz="1400" dirty="0" smtClean="0">
                <a:latin typeface="Times New Roman" panose="02020603050405020304" pitchFamily="18" charset="0"/>
                <a:cs typeface="Times New Roman" panose="02020603050405020304" pitchFamily="18" charset="0"/>
              </a:rPr>
              <a:t> to the voices of my elders. My teachers, my parents, and the school </a:t>
            </a:r>
            <a:r>
              <a:rPr lang="zh-CN" altLang="en-US" sz="1400" u="sng" dirty="0" smtClean="0">
                <a:latin typeface="Times New Roman" panose="02020603050405020304" pitchFamily="18" charset="0"/>
                <a:cs typeface="Times New Roman" panose="02020603050405020304" pitchFamily="18" charset="0"/>
              </a:rPr>
              <a:t>principal</a:t>
            </a:r>
            <a:r>
              <a:rPr lang="zh-CN" altLang="en-US" sz="1400" dirty="0" smtClean="0">
                <a:latin typeface="Times New Roman" panose="02020603050405020304" pitchFamily="18" charset="0"/>
                <a:cs typeface="Times New Roman" panose="02020603050405020304" pitchFamily="18" charset="0"/>
              </a:rPr>
              <a:t> had all given me the “What are we supposed to do with you?” </a:t>
            </a:r>
            <a:r>
              <a:rPr lang="zh-CN" altLang="en-US" sz="1400" b="1" dirty="0" smtClean="0">
                <a:solidFill>
                  <a:srgbClr val="C00000"/>
                </a:solidFill>
                <a:latin typeface="Times New Roman" panose="02020603050405020304" pitchFamily="18" charset="0"/>
                <a:cs typeface="Times New Roman" panose="02020603050405020304" pitchFamily="18" charset="0"/>
              </a:rPr>
              <a:t>speech</a:t>
            </a:r>
            <a:r>
              <a:rPr lang="zh-CN" altLang="en-US" sz="1400" dirty="0" smtClean="0">
                <a:latin typeface="Times New Roman" panose="02020603050405020304" pitchFamily="18" charset="0"/>
                <a:cs typeface="Times New Roman" panose="02020603050405020304" pitchFamily="18" charset="0"/>
              </a:rPr>
              <a:t>. That was probably what Miss Perry was about to say, too. </a:t>
            </a:r>
            <a:endParaRPr lang="zh-CN" altLang="en-US" sz="1400" dirty="0" smtClean="0">
              <a:latin typeface="Times New Roman" panose="02020603050405020304" pitchFamily="18" charset="0"/>
              <a:cs typeface="Times New Roman" panose="02020603050405020304" pitchFamily="18" charset="0"/>
            </a:endParaRPr>
          </a:p>
          <a:p>
            <a:pPr algn="l" fontAlgn="auto">
              <a:lnSpc>
                <a:spcPts val="1480"/>
              </a:lnSpc>
            </a:pPr>
            <a:r>
              <a:rPr lang="en-US" altLang="zh-CN" sz="1400" i="1" dirty="0" smtClean="0">
                <a:solidFill>
                  <a:srgbClr val="0070C0"/>
                </a:solidFill>
                <a:latin typeface="Times New Roman" panose="02020603050405020304" pitchFamily="18" charset="0"/>
                <a:cs typeface="Times New Roman" panose="02020603050405020304" pitchFamily="18" charset="0"/>
                <a:sym typeface="+mn-ea"/>
              </a:rPr>
              <a:t>    </a:t>
            </a:r>
            <a:r>
              <a:rPr lang="zh-CN" altLang="en-US" sz="1400" i="1" dirty="0" smtClean="0">
                <a:solidFill>
                  <a:srgbClr val="0070C0"/>
                </a:solidFill>
                <a:latin typeface="Times New Roman" panose="02020603050405020304" pitchFamily="18" charset="0"/>
                <a:cs typeface="Times New Roman" panose="02020603050405020304" pitchFamily="18" charset="0"/>
                <a:sym typeface="+mn-ea"/>
              </a:rPr>
              <a:t>However, there was something different about Miss Perry. ______________________________________________</a:t>
            </a:r>
            <a:endParaRPr lang="zh-CN" altLang="en-US" sz="1400" i="1" dirty="0" smtClean="0">
              <a:solidFill>
                <a:srgbClr val="0070C0"/>
              </a:solidFill>
              <a:latin typeface="Times New Roman" panose="02020603050405020304" pitchFamily="18" charset="0"/>
              <a:cs typeface="Times New Roman" panose="02020603050405020304" pitchFamily="18" charset="0"/>
            </a:endParaRPr>
          </a:p>
          <a:p>
            <a:pPr algn="l" fontAlgn="auto">
              <a:lnSpc>
                <a:spcPts val="1480"/>
              </a:lnSpc>
            </a:pPr>
            <a:r>
              <a:rPr lang="en-US" altLang="zh-CN" sz="1400" i="1" dirty="0" smtClean="0">
                <a:solidFill>
                  <a:srgbClr val="0070C0"/>
                </a:solidFill>
                <a:latin typeface="Times New Roman" panose="02020603050405020304" pitchFamily="18" charset="0"/>
                <a:cs typeface="Times New Roman" panose="02020603050405020304" pitchFamily="18" charset="0"/>
                <a:sym typeface="+mn-ea"/>
              </a:rPr>
              <a:t>    </a:t>
            </a:r>
            <a:r>
              <a:rPr lang="zh-CN" altLang="en-US" sz="1400" i="1" dirty="0" smtClean="0">
                <a:solidFill>
                  <a:srgbClr val="0070C0"/>
                </a:solidFill>
                <a:latin typeface="Times New Roman" panose="02020603050405020304" pitchFamily="18" charset="0"/>
                <a:cs typeface="Times New Roman" panose="02020603050405020304" pitchFamily="18" charset="0"/>
                <a:sym typeface="+mn-ea"/>
              </a:rPr>
              <a:t>I bet I was touched. _____________________________________________________________________________</a:t>
            </a:r>
            <a:endParaRPr lang="zh-CN" altLang="en-US" sz="1400" i="1" dirty="0" smtClean="0">
              <a:solidFill>
                <a:srgbClr val="0070C0"/>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77470" y="3915410"/>
            <a:ext cx="8781415" cy="1129665"/>
          </a:xfrm>
          <a:prstGeom prst="rect">
            <a:avLst/>
          </a:prstGeom>
          <a:noFill/>
          <a:ln>
            <a:solidFill>
              <a:srgbClr val="C00000"/>
            </a:solidFill>
          </a:ln>
        </p:spPr>
        <p:txBody>
          <a:bodyPr wrap="square" rtlCol="0">
            <a:spAutoFit/>
          </a:bodyPr>
          <a:p>
            <a:pPr marL="285750" indent="-285750">
              <a:buFont typeface="Wingdings" panose="05000000000000000000" charset="0"/>
              <a:buChar char="Ø"/>
            </a:pPr>
            <a:r>
              <a:rPr lang="zh-CN" altLang="en-US" b="1" dirty="0" smtClean="0">
                <a:solidFill>
                  <a:srgbClr val="C00000"/>
                </a:solidFill>
                <a:latin typeface="Times New Roman" panose="02020603050405020304" pitchFamily="18" charset="0"/>
                <a:cs typeface="Times New Roman" panose="02020603050405020304" pitchFamily="18" charset="0"/>
              </a:rPr>
              <a:t>get lost in</a:t>
            </a:r>
            <a:r>
              <a:rPr lang="en-US" altLang="zh-CN" b="1" dirty="0" smtClean="0">
                <a:solidFill>
                  <a:srgbClr val="C00000"/>
                </a:solidFill>
                <a:latin typeface="Times New Roman" panose="02020603050405020304" pitchFamily="18" charset="0"/>
                <a:cs typeface="Times New Roman" panose="02020603050405020304" pitchFamily="18" charset="0"/>
              </a:rPr>
              <a:t>: </a:t>
            </a:r>
            <a:r>
              <a:rPr lang="en-US" altLang="zh-CN" dirty="0" smtClean="0">
                <a:latin typeface="Times New Roman" panose="02020603050405020304" pitchFamily="18" charset="0"/>
                <a:cs typeface="Times New Roman" panose="02020603050405020304" pitchFamily="18" charset="0"/>
              </a:rPr>
              <a:t>be addicted to;  be spellbound ; be fascinated with</a:t>
            </a:r>
            <a:endParaRPr lang="en-US" altLang="zh-CN" dirty="0" smtClean="0">
              <a:latin typeface="Times New Roman" panose="02020603050405020304" pitchFamily="18" charset="0"/>
              <a:cs typeface="Times New Roman" panose="02020603050405020304" pitchFamily="18" charset="0"/>
            </a:endParaRPr>
          </a:p>
          <a:p>
            <a:pPr marL="285750" indent="-285750">
              <a:buFont typeface="Wingdings" panose="05000000000000000000" charset="0"/>
              <a:buChar char="Ø"/>
            </a:pPr>
            <a:r>
              <a:rPr lang="en-US" altLang="zh-CN" b="1" dirty="0" smtClean="0">
                <a:solidFill>
                  <a:srgbClr val="C00000"/>
                </a:solidFill>
                <a:latin typeface="Times New Roman" panose="02020603050405020304" pitchFamily="18" charset="0"/>
                <a:cs typeface="Times New Roman" panose="02020603050405020304" pitchFamily="18" charset="0"/>
              </a:rPr>
              <a:t>the lines: </a:t>
            </a:r>
            <a:r>
              <a:rPr lang="en-US" altLang="zh-CN" dirty="0" smtClean="0">
                <a:latin typeface="Times New Roman" panose="02020603050405020304" pitchFamily="18" charset="0"/>
                <a:cs typeface="Times New Roman" panose="02020603050405020304" pitchFamily="18" charset="0"/>
              </a:rPr>
              <a:t>the words spoken by an actor in a play or film/movie</a:t>
            </a:r>
            <a:endParaRPr lang="en-US" altLang="zh-CN" dirty="0" smtClean="0">
              <a:latin typeface="Times New Roman" panose="02020603050405020304" pitchFamily="18" charset="0"/>
              <a:cs typeface="Times New Roman" panose="02020603050405020304" pitchFamily="18" charset="0"/>
            </a:endParaRPr>
          </a:p>
          <a:p>
            <a:pPr marL="285750" indent="-285750">
              <a:buFont typeface="Wingdings" panose="05000000000000000000" charset="0"/>
              <a:buChar char="Ø"/>
            </a:pPr>
            <a:r>
              <a:rPr lang="en-US" altLang="zh-CN" b="1" dirty="0" smtClean="0">
                <a:solidFill>
                  <a:srgbClr val="C00000"/>
                </a:solidFill>
                <a:latin typeface="Times New Roman" panose="02020603050405020304" pitchFamily="18" charset="0"/>
                <a:cs typeface="Times New Roman" panose="02020603050405020304" pitchFamily="18" charset="0"/>
              </a:rPr>
              <a:t>assignment: </a:t>
            </a:r>
            <a:r>
              <a:rPr lang="en-US" altLang="zh-CN" dirty="0" smtClean="0">
                <a:latin typeface="Times New Roman" panose="02020603050405020304" pitchFamily="18" charset="0"/>
                <a:cs typeface="Times New Roman" panose="02020603050405020304" pitchFamily="18" charset="0"/>
              </a:rPr>
              <a:t>a task or piece of work that you are given to do, especially as part of your job or studies</a:t>
            </a:r>
            <a:endParaRPr lang="en-US" altLang="zh-CN" dirty="0" smtClean="0">
              <a:latin typeface="Times New Roman" panose="02020603050405020304" pitchFamily="18" charset="0"/>
              <a:cs typeface="Times New Roman" panose="02020603050405020304" pitchFamily="18" charset="0"/>
            </a:endParaRPr>
          </a:p>
          <a:p>
            <a:pPr marL="285750" indent="-285750">
              <a:buFont typeface="Wingdings" panose="05000000000000000000" charset="0"/>
              <a:buChar char="Ø"/>
            </a:pPr>
            <a:r>
              <a:rPr lang="en-US" altLang="zh-CN" b="1" dirty="0" smtClean="0">
                <a:solidFill>
                  <a:srgbClr val="C00000"/>
                </a:solidFill>
                <a:latin typeface="Times New Roman" panose="02020603050405020304" pitchFamily="18" charset="0"/>
                <a:cs typeface="Times New Roman" panose="02020603050405020304" pitchFamily="18" charset="0"/>
              </a:rPr>
              <a:t>dull: </a:t>
            </a:r>
            <a:r>
              <a:rPr lang="en-US" altLang="zh-CN" dirty="0" smtClean="0">
                <a:latin typeface="Times New Roman" panose="02020603050405020304" pitchFamily="18" charset="0"/>
                <a:cs typeface="Times New Roman" panose="02020603050405020304" pitchFamily="18" charset="0"/>
              </a:rPr>
              <a:t>slow in understanding; turn a deaf ear to</a:t>
            </a:r>
            <a:endParaRPr lang="en-US" altLang="zh-CN" dirty="0" smtClean="0">
              <a:latin typeface="Times New Roman" panose="02020603050405020304" pitchFamily="18" charset="0"/>
              <a:cs typeface="Times New Roman" panose="02020603050405020304" pitchFamily="18" charset="0"/>
            </a:endParaRPr>
          </a:p>
          <a:p>
            <a:pPr marL="285750" indent="-285750">
              <a:buFont typeface="Wingdings" panose="05000000000000000000" charset="0"/>
              <a:buChar char="Ø"/>
            </a:pPr>
            <a:r>
              <a:rPr lang="en-US" altLang="zh-CN" b="1" dirty="0" smtClean="0">
                <a:solidFill>
                  <a:srgbClr val="C00000"/>
                </a:solidFill>
                <a:latin typeface="Times New Roman" panose="02020603050405020304" pitchFamily="18" charset="0"/>
                <a:cs typeface="Times New Roman" panose="02020603050405020304" pitchFamily="18" charset="0"/>
              </a:rPr>
              <a:t>speech(=lecture)</a:t>
            </a:r>
            <a:r>
              <a:rPr lang="en-US" altLang="zh-CN" b="1" dirty="0" smtClean="0">
                <a:solidFill>
                  <a:srgbClr val="C00000"/>
                </a:solidFill>
                <a:latin typeface="Times New Roman" panose="02020603050405020304" pitchFamily="18" charset="0"/>
                <a:cs typeface="Times New Roman" panose="02020603050405020304" pitchFamily="18" charset="0"/>
                <a:sym typeface="+mn-ea"/>
              </a:rPr>
              <a:t>:</a:t>
            </a:r>
            <a:r>
              <a:rPr lang="en-US" altLang="zh-CN" dirty="0" smtClean="0">
                <a:latin typeface="Times New Roman" panose="02020603050405020304" pitchFamily="18" charset="0"/>
                <a:cs typeface="Times New Roman" panose="02020603050405020304" pitchFamily="18" charset="0"/>
              </a:rPr>
              <a:t> a long angry talk or criticism that sb gives to one person</a:t>
            </a:r>
            <a:endParaRPr lang="en-US" altLang="zh-CN" dirty="0" smtClean="0">
              <a:latin typeface="Times New Roman" panose="02020603050405020304" pitchFamily="18" charset="0"/>
              <a:cs typeface="Times New Roman" panose="02020603050405020304" pitchFamily="18" charset="0"/>
            </a:endParaRPr>
          </a:p>
        </p:txBody>
      </p:sp>
      <p:sp>
        <p:nvSpPr>
          <p:cNvPr id="16" name="圆角矩形 15"/>
          <p:cNvSpPr/>
          <p:nvPr/>
        </p:nvSpPr>
        <p:spPr>
          <a:xfrm>
            <a:off x="7063105" y="1315720"/>
            <a:ext cx="1108075" cy="229870"/>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圆角矩形 3"/>
          <p:cNvSpPr/>
          <p:nvPr/>
        </p:nvSpPr>
        <p:spPr>
          <a:xfrm>
            <a:off x="7533640" y="2724150"/>
            <a:ext cx="1221105" cy="229870"/>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6" name="直接箭头连接符 5"/>
          <p:cNvCxnSpPr/>
          <p:nvPr/>
        </p:nvCxnSpPr>
        <p:spPr>
          <a:xfrm>
            <a:off x="7492365" y="1545590"/>
            <a:ext cx="540385" cy="118872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3517900" y="1508760"/>
            <a:ext cx="3579495" cy="337185"/>
          </a:xfrm>
          <a:prstGeom prst="rect">
            <a:avLst/>
          </a:prstGeom>
          <a:solidFill>
            <a:srgbClr val="C00000">
              <a:alpha val="36000"/>
            </a:srgbClr>
          </a:solidFill>
        </p:spPr>
        <p:txBody>
          <a:bodyPr wrap="square" rtlCol="0">
            <a:spAutoFit/>
          </a:bodyPr>
          <a:p>
            <a:r>
              <a:rPr lang="en-US" altLang="zh-CN" sz="1600" b="1" dirty="0" smtClean="0">
                <a:solidFill>
                  <a:schemeClr val="tx1"/>
                </a:solidFill>
                <a:latin typeface="Times New Roman" panose="02020603050405020304" pitchFamily="18" charset="0"/>
                <a:cs typeface="Times New Roman" panose="02020603050405020304" pitchFamily="18" charset="0"/>
              </a:rPr>
              <a:t>It was typical of me to be scolded often.</a:t>
            </a:r>
            <a:endParaRPr lang="en-US" altLang="zh-CN" sz="1600" b="1" dirty="0" smtClean="0">
              <a:solidFill>
                <a:schemeClr val="tx1"/>
              </a:solidFill>
              <a:latin typeface="Times New Roman" panose="02020603050405020304" pitchFamily="18" charset="0"/>
              <a:cs typeface="Times New Roman" panose="02020603050405020304" pitchFamily="18" charset="0"/>
            </a:endParaRPr>
          </a:p>
        </p:txBody>
      </p:sp>
      <p:sp>
        <p:nvSpPr>
          <p:cNvPr id="15" name="圆角矩形 14"/>
          <p:cNvSpPr/>
          <p:nvPr/>
        </p:nvSpPr>
        <p:spPr>
          <a:xfrm>
            <a:off x="3333115" y="1845945"/>
            <a:ext cx="1462405" cy="229870"/>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圆角矩形 7"/>
          <p:cNvSpPr/>
          <p:nvPr/>
        </p:nvSpPr>
        <p:spPr>
          <a:xfrm>
            <a:off x="1796415" y="3438525"/>
            <a:ext cx="1427480" cy="229870"/>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9" name="直接箭头连接符 8"/>
          <p:cNvCxnSpPr/>
          <p:nvPr/>
        </p:nvCxnSpPr>
        <p:spPr>
          <a:xfrm flipH="1">
            <a:off x="2764155" y="2058670"/>
            <a:ext cx="825500" cy="1348740"/>
          </a:xfrm>
          <a:prstGeom prst="straightConnector1">
            <a:avLst/>
          </a:prstGeom>
          <a:ln w="190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圆角矩形 9"/>
          <p:cNvSpPr/>
          <p:nvPr/>
        </p:nvSpPr>
        <p:spPr>
          <a:xfrm>
            <a:off x="4103370" y="3438525"/>
            <a:ext cx="4755515" cy="333375"/>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b="1">
                <a:solidFill>
                  <a:schemeClr val="tx1"/>
                </a:solidFill>
                <a:latin typeface="Times New Roman" panose="02020603050405020304" pitchFamily="18" charset="0"/>
                <a:cs typeface="Times New Roman" panose="02020603050405020304" pitchFamily="18" charset="0"/>
              </a:rPr>
              <a:t>Can their “</a:t>
            </a:r>
            <a:r>
              <a:rPr lang="zh-CN" altLang="en-US" sz="1600" b="1">
                <a:solidFill>
                  <a:schemeClr val="tx1"/>
                </a:solidFill>
                <a:latin typeface="Times New Roman" panose="02020603050405020304" pitchFamily="18" charset="0"/>
                <a:cs typeface="Times New Roman" panose="02020603050405020304" pitchFamily="18" charset="0"/>
              </a:rPr>
              <a:t>something different</a:t>
            </a:r>
            <a:r>
              <a:rPr lang="en-US" altLang="zh-CN" sz="1600" b="1">
                <a:solidFill>
                  <a:schemeClr val="tx1"/>
                </a:solidFill>
                <a:latin typeface="Times New Roman" panose="02020603050405020304" pitchFamily="18" charset="0"/>
                <a:cs typeface="Times New Roman" panose="02020603050405020304" pitchFamily="18" charset="0"/>
              </a:rPr>
              <a:t>” be coordinated?</a:t>
            </a:r>
            <a:endParaRPr lang="en-US" altLang="zh-CN" sz="1600" b="1">
              <a:solidFill>
                <a:schemeClr val="tx1"/>
              </a:solidFill>
              <a:latin typeface="Times New Roman" panose="02020603050405020304" pitchFamily="18" charset="0"/>
              <a:cs typeface="Times New Roman" panose="02020603050405020304" pitchFamily="18"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38" dur="500"/>
                                        <p:tgtEl>
                                          <p:spTgt spid="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p:tgtEl>
                                          <p:spTgt spid="16"/>
                                        </p:tgtEl>
                                        <p:attrNameLst>
                                          <p:attrName>ppt_y</p:attrName>
                                        </p:attrNameLst>
                                      </p:cBhvr>
                                      <p:tavLst>
                                        <p:tav tm="0">
                                          <p:val>
                                            <p:strVal val="#ppt_y+#ppt_h*1.125000"/>
                                          </p:val>
                                        </p:tav>
                                        <p:tav tm="100000">
                                          <p:val>
                                            <p:strVal val="#ppt_y"/>
                                          </p:val>
                                        </p:tav>
                                      </p:tavLst>
                                    </p:anim>
                                    <p:animEffect transition="in" filter="wipe(up)">
                                      <p:cBhvr>
                                        <p:cTn id="44" dur="500"/>
                                        <p:tgtEl>
                                          <p:spTgt spid="16"/>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p:tgtEl>
                                          <p:spTgt spid="4"/>
                                        </p:tgtEl>
                                        <p:attrNameLst>
                                          <p:attrName>ppt_y</p:attrName>
                                        </p:attrNameLst>
                                      </p:cBhvr>
                                      <p:tavLst>
                                        <p:tav tm="0">
                                          <p:val>
                                            <p:strVal val="#ppt_y+#ppt_h*1.125000"/>
                                          </p:val>
                                        </p:tav>
                                        <p:tav tm="100000">
                                          <p:val>
                                            <p:strVal val="#ppt_y"/>
                                          </p:val>
                                        </p:tav>
                                      </p:tavLst>
                                    </p:anim>
                                    <p:animEffect transition="in" filter="wipe(up)">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p:tgtEl>
                                          <p:spTgt spid="7"/>
                                        </p:tgtEl>
                                        <p:attrNameLst>
                                          <p:attrName>ppt_y</p:attrName>
                                        </p:attrNameLst>
                                      </p:cBhvr>
                                      <p:tavLst>
                                        <p:tav tm="0">
                                          <p:val>
                                            <p:strVal val="#ppt_y+#ppt_h*1.125000"/>
                                          </p:val>
                                        </p:tav>
                                        <p:tav tm="100000">
                                          <p:val>
                                            <p:strVal val="#ppt_y"/>
                                          </p:val>
                                        </p:tav>
                                      </p:tavLst>
                                    </p:anim>
                                    <p:animEffect transition="in" filter="wipe(up)">
                                      <p:cBhvr>
                                        <p:cTn id="54" dur="500"/>
                                        <p:tgtEl>
                                          <p:spTgt spid="7"/>
                                        </p:tgtEl>
                                      </p:cBhvr>
                                    </p:animEffect>
                                  </p:childTnLst>
                                </p:cTn>
                              </p:par>
                              <p:par>
                                <p:cTn id="55" presetID="20"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edge">
                                      <p:cBhvr>
                                        <p:cTn id="57" dur="20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down)">
                                      <p:cBhvr>
                                        <p:cTn id="62" dur="500"/>
                                        <p:tgtEl>
                                          <p:spTgt spid="15"/>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down)">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barn(inVertical)">
                                      <p:cBhvr>
                                        <p:cTn id="70" dur="500"/>
                                        <p:tgtEl>
                                          <p:spTgt spid="9"/>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down)">
                                      <p:cBhvr>
                                        <p:cTn id="7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bldLvl="0" animBg="1"/>
      <p:bldP spid="16" grpId="1" animBg="1"/>
      <p:bldP spid="4" grpId="0" bldLvl="0" animBg="1"/>
      <p:bldP spid="4" grpId="1" animBg="1"/>
      <p:bldP spid="7" grpId="0" bldLvl="0" animBg="1"/>
      <p:bldP spid="7" grpId="1" animBg="1"/>
      <p:bldP spid="15" grpId="0" animBg="1"/>
      <p:bldP spid="15" grpId="1" animBg="1"/>
      <p:bldP spid="8" grpId="0" animBg="1"/>
      <p:bldP spid="8" grpId="1" animBg="1"/>
      <p:bldP spid="10" grpId="0" animBg="1"/>
      <p:bldP spid="1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29567" y="60359"/>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sp>
        <p:nvSpPr>
          <p:cNvPr id="5" name="TextBox 3"/>
          <p:cNvSpPr txBox="1"/>
          <p:nvPr/>
        </p:nvSpPr>
        <p:spPr>
          <a:xfrm>
            <a:off x="534035" y="144780"/>
            <a:ext cx="8409940"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rPr>
              <a:t>Read and analyze </a:t>
            </a:r>
            <a:r>
              <a:rPr lang="en-US" altLang="zh-CN" sz="2000" b="1" baseline="-25000" dirty="0">
                <a:solidFill>
                  <a:srgbClr val="00B0F0"/>
                </a:solidFill>
                <a:latin typeface="微软雅黑" panose="020B0503020204020204" pitchFamily="34" charset="-122"/>
                <a:ea typeface="微软雅黑" panose="020B0503020204020204" pitchFamily="34" charset="-122"/>
              </a:rPr>
              <a:t>according to narrative elements and structure</a:t>
            </a:r>
            <a:endParaRPr lang="en-US" altLang="zh-CN" sz="2000" b="1" baseline="-25000" dirty="0">
              <a:solidFill>
                <a:srgbClr val="00B0F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23190" y="612775"/>
            <a:ext cx="8782050" cy="3128010"/>
          </a:xfrm>
          <a:prstGeom prst="rect">
            <a:avLst/>
          </a:prstGeom>
          <a:noFill/>
          <a:ln>
            <a:solidFill>
              <a:srgbClr val="00B0F0"/>
            </a:solidFill>
          </a:ln>
        </p:spPr>
        <p:txBody>
          <a:bodyPr wrap="square" rtlCol="0" anchor="t">
            <a:spAutoFit/>
          </a:bodyPr>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The paper on my desk was yellow, with straight blue lines stretching across it. The lines repeated themselves all the way down the page. I counted them. Twenty-six straight lines ran across the </a:t>
            </a:r>
            <a:r>
              <a:rPr lang="zh-CN" altLang="en-US" sz="1400" u="sng" dirty="0" smtClean="0">
                <a:latin typeface="Times New Roman" panose="02020603050405020304" pitchFamily="18" charset="0"/>
                <a:cs typeface="Times New Roman" panose="02020603050405020304" pitchFamily="18" charset="0"/>
              </a:rPr>
              <a:t>paper</a:t>
            </a:r>
            <a:r>
              <a:rPr lang="zh-CN" altLang="en-US" sz="1400" dirty="0" smtClean="0">
                <a:latin typeface="Times New Roman" panose="02020603050405020304" pitchFamily="18" charset="0"/>
                <a:cs typeface="Times New Roman" panose="02020603050405020304" pitchFamily="18" charset="0"/>
              </a:rPr>
              <a:t>. The yellow color reminded me of </a:t>
            </a:r>
            <a:r>
              <a:rPr lang="zh-CN" altLang="en-US" sz="1400" u="sng" dirty="0" smtClean="0">
                <a:latin typeface="Times New Roman" panose="02020603050405020304" pitchFamily="18" charset="0"/>
                <a:cs typeface="Times New Roman" panose="02020603050405020304" pitchFamily="18" charset="0"/>
              </a:rPr>
              <a:t>sunshine</a:t>
            </a:r>
            <a:r>
              <a:rPr lang="zh-CN" altLang="en-US" sz="1400" dirty="0" smtClean="0">
                <a:latin typeface="Times New Roman" panose="02020603050405020304" pitchFamily="18" charset="0"/>
                <a:cs typeface="Times New Roman" panose="02020603050405020304" pitchFamily="18" charset="0"/>
              </a:rPr>
              <a:t>. In summer the sun is bright yellow like that, and the sky is blue like those lines. I loved blue — blue is for getting lost in...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“You haven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written a </a:t>
            </a:r>
            <a:r>
              <a:rPr lang="zh-CN" altLang="en-US" sz="1400" u="sng" dirty="0" smtClean="0">
                <a:latin typeface="Times New Roman" panose="02020603050405020304" pitchFamily="18" charset="0"/>
                <a:cs typeface="Times New Roman" panose="02020603050405020304" pitchFamily="18" charset="0"/>
              </a:rPr>
              <a:t>word</a:t>
            </a:r>
            <a:r>
              <a:rPr lang="zh-CN" altLang="en-US" sz="1400" dirty="0" smtClean="0">
                <a:latin typeface="Times New Roman" panose="02020603050405020304" pitchFamily="18" charset="0"/>
                <a:cs typeface="Times New Roman" panose="02020603050405020304" pitchFamily="18" charset="0"/>
              </a:rPr>
              <a:t> yet, have you?” Miss Perry had found me out. I hung my </a:t>
            </a:r>
            <a:r>
              <a:rPr lang="zh-CN" altLang="en-US" sz="1400" u="sng" dirty="0" smtClean="0">
                <a:latin typeface="Times New Roman" panose="02020603050405020304" pitchFamily="18" charset="0"/>
                <a:cs typeface="Times New Roman" panose="02020603050405020304" pitchFamily="18" charset="0"/>
              </a:rPr>
              <a:t>head</a:t>
            </a:r>
            <a:r>
              <a:rPr lang="zh-CN" altLang="en-US" sz="1400" dirty="0" smtClean="0">
                <a:latin typeface="Times New Roman" panose="02020603050405020304" pitchFamily="18" charset="0"/>
                <a:cs typeface="Times New Roman" panose="02020603050405020304" pitchFamily="18" charset="0"/>
              </a:rPr>
              <a:t>, as in past years, and gave her the lines I</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d given previous teachers.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“I don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feel like it.”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The truth was that I wanted to </a:t>
            </a:r>
            <a:r>
              <a:rPr lang="zh-CN" altLang="en-US" sz="1400" u="sng" dirty="0" smtClean="0">
                <a:latin typeface="Times New Roman" panose="02020603050405020304" pitchFamily="18" charset="0"/>
                <a:cs typeface="Times New Roman" panose="02020603050405020304" pitchFamily="18" charset="0"/>
              </a:rPr>
              <a:t>write</a:t>
            </a:r>
            <a:r>
              <a:rPr lang="zh-CN" altLang="en-US" sz="1400" dirty="0" smtClean="0">
                <a:latin typeface="Times New Roman" panose="02020603050405020304" pitchFamily="18" charset="0"/>
                <a:cs typeface="Times New Roman" panose="02020603050405020304" pitchFamily="18" charset="0"/>
              </a:rPr>
              <a:t> about something different. “Write about Your Best Friend,” demanded the assignment on the board. I didn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have a best friend. I had a few friends, but I didn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want to claim any of them as my “best” because I was afraid they might pick someone else. What if I picked a “best” friend and then someone </a:t>
            </a:r>
            <a:r>
              <a:rPr lang="zh-CN" altLang="en-US" sz="1400" u="sng" dirty="0" smtClean="0">
                <a:latin typeface="Times New Roman" panose="02020603050405020304" pitchFamily="18" charset="0"/>
                <a:cs typeface="Times New Roman" panose="02020603050405020304" pitchFamily="18" charset="0"/>
              </a:rPr>
              <a:t>different</a:t>
            </a:r>
            <a:r>
              <a:rPr lang="zh-CN" altLang="en-US" sz="1400" dirty="0" smtClean="0">
                <a:latin typeface="Times New Roman" panose="02020603050405020304" pitchFamily="18" charset="0"/>
                <a:cs typeface="Times New Roman" panose="02020603050405020304" pitchFamily="18" charset="0"/>
              </a:rPr>
              <a:t>, who thought I was their best friend, heard my paragraph read aloud and then never spoke to me again? It was a stupid topic. I was </a:t>
            </a:r>
            <a:r>
              <a:rPr lang="zh-CN" altLang="en-US" sz="1400" u="sng" dirty="0" smtClean="0">
                <a:latin typeface="Times New Roman" panose="02020603050405020304" pitchFamily="18" charset="0"/>
                <a:cs typeface="Times New Roman" panose="02020603050405020304" pitchFamily="18" charset="0"/>
              </a:rPr>
              <a:t>disappointed</a:t>
            </a:r>
            <a:r>
              <a:rPr lang="zh-CN" altLang="en-US" sz="1400" dirty="0" smtClean="0">
                <a:latin typeface="Times New Roman" panose="02020603050405020304" pitchFamily="18" charset="0"/>
                <a:cs typeface="Times New Roman" panose="02020603050405020304" pitchFamily="18" charset="0"/>
              </a:rPr>
              <a:t> in Miss Perry for choosing it.</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I knew </a:t>
            </a:r>
            <a:r>
              <a:rPr lang="zh-CN" altLang="en-US" sz="1400" u="sng" dirty="0" smtClean="0">
                <a:latin typeface="Times New Roman" panose="02020603050405020304" pitchFamily="18" charset="0"/>
                <a:cs typeface="Times New Roman" panose="02020603050405020304" pitchFamily="18" charset="0"/>
              </a:rPr>
              <a:t>Miss Perry</a:t>
            </a:r>
            <a:r>
              <a:rPr lang="zh-CN" altLang="en-US" sz="1400" dirty="0" smtClean="0">
                <a:latin typeface="Times New Roman" panose="02020603050405020304" pitchFamily="18" charset="0"/>
                <a:cs typeface="Times New Roman" panose="02020603050405020304" pitchFamily="18" charset="0"/>
              </a:rPr>
              <a:t> must have heard about me from my other teachers. I had already prepared myself for another year of listening to teachers </a:t>
            </a:r>
            <a:r>
              <a:rPr lang="zh-CN" altLang="en-US" sz="1400" u="sng" dirty="0" smtClean="0">
                <a:latin typeface="Times New Roman" panose="02020603050405020304" pitchFamily="18" charset="0"/>
                <a:cs typeface="Times New Roman" panose="02020603050405020304" pitchFamily="18" charset="0"/>
              </a:rPr>
              <a:t>scold</a:t>
            </a:r>
            <a:r>
              <a:rPr lang="zh-CN" altLang="en-US" sz="1400" dirty="0" smtClean="0">
                <a:latin typeface="Times New Roman" panose="02020603050405020304" pitchFamily="18" charset="0"/>
                <a:cs typeface="Times New Roman" panose="02020603050405020304" pitchFamily="18" charset="0"/>
              </a:rPr>
              <a:t> me. I was only nine years old, but my ears had been dull to the voices of my elders. My teachers, my parents, and the school </a:t>
            </a:r>
            <a:r>
              <a:rPr lang="zh-CN" altLang="en-US" sz="1400" u="sng" dirty="0" smtClean="0">
                <a:latin typeface="Times New Roman" panose="02020603050405020304" pitchFamily="18" charset="0"/>
                <a:cs typeface="Times New Roman" panose="02020603050405020304" pitchFamily="18" charset="0"/>
              </a:rPr>
              <a:t>principal</a:t>
            </a:r>
            <a:r>
              <a:rPr lang="zh-CN" altLang="en-US" sz="1400" dirty="0" smtClean="0">
                <a:latin typeface="Times New Roman" panose="02020603050405020304" pitchFamily="18" charset="0"/>
                <a:cs typeface="Times New Roman" panose="02020603050405020304" pitchFamily="18" charset="0"/>
              </a:rPr>
              <a:t> had all given me the “What are we supposed to do with you?” speech. That was probably what Miss Perry was about to say, too. </a:t>
            </a:r>
            <a:endParaRPr lang="zh-CN" altLang="en-US" sz="1400" i="1" dirty="0" smtClean="0">
              <a:solidFill>
                <a:srgbClr val="0070C0"/>
              </a:solidFill>
              <a:latin typeface="Times New Roman" panose="02020603050405020304" pitchFamily="18" charset="0"/>
              <a:cs typeface="Times New Roman" panose="02020603050405020304" pitchFamily="18" charset="0"/>
            </a:endParaRPr>
          </a:p>
        </p:txBody>
      </p:sp>
      <p:graphicFrame>
        <p:nvGraphicFramePr>
          <p:cNvPr id="7" name="表格 6"/>
          <p:cNvGraphicFramePr/>
          <p:nvPr>
            <p:custDataLst>
              <p:tags r:id="rId4"/>
            </p:custDataLst>
          </p:nvPr>
        </p:nvGraphicFramePr>
        <p:xfrm>
          <a:off x="123190" y="3844925"/>
          <a:ext cx="8769985" cy="1141095"/>
        </p:xfrm>
        <a:graphic>
          <a:graphicData uri="http://schemas.openxmlformats.org/drawingml/2006/table">
            <a:tbl>
              <a:tblPr firstRow="1" bandRow="1">
                <a:effectLst/>
                <a:tableStyleId>{5940675A-B579-460E-94D1-54222C63F5DA}</a:tableStyleId>
              </a:tblPr>
              <a:tblGrid>
                <a:gridCol w="1193800"/>
                <a:gridCol w="1630680"/>
                <a:gridCol w="5945505"/>
              </a:tblGrid>
              <a:tr h="389890">
                <a:tc rowSpan="3">
                  <a:txBody>
                    <a:bodyPr/>
                    <a:p>
                      <a:pPr>
                        <a:buNone/>
                      </a:pPr>
                      <a:endParaRPr lang="zh-CN" altLang="en-US" sz="1400" b="1">
                        <a:solidFill>
                          <a:srgbClr val="FFFFFF"/>
                        </a:solidFill>
                        <a:latin typeface="Calibri" panose="020F0502020204030204" pitchFamily="34" charset="0"/>
                        <a:ea typeface="微软雅黑" panose="020B0503020204020204" pitchFamily="34" charset="-122"/>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95E5FF"/>
                    </a:solidFill>
                  </a:tcPr>
                </a:tc>
                <a:tc>
                  <a:txBody>
                    <a:bodyPr/>
                    <a:p>
                      <a:pPr>
                        <a:buNone/>
                      </a:pPr>
                      <a:r>
                        <a:rPr lang="en-US" altLang="zh-CN" sz="1400" b="1">
                          <a:solidFill>
                            <a:srgbClr val="000000"/>
                          </a:solidFill>
                          <a:latin typeface="Calibri" panose="020F0502020204030204" pitchFamily="34" charset="0"/>
                          <a:ea typeface="微软雅黑" panose="020B0503020204020204" pitchFamily="34" charset="-122"/>
                        </a:rPr>
                        <a:t>When and Where</a:t>
                      </a:r>
                      <a:endParaRPr lang="en-US" altLang="zh-CN" sz="1400" b="1">
                        <a:solidFill>
                          <a:srgbClr val="000000"/>
                        </a:solidFill>
                        <a:latin typeface="Calibri" panose="020F0502020204030204" pitchFamily="34" charset="0"/>
                        <a:ea typeface="微软雅黑" panose="020B0503020204020204" pitchFamily="34" charset="-122"/>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95E5FF"/>
                    </a:solidFill>
                  </a:tcPr>
                </a:tc>
                <a:tc>
                  <a:txBody>
                    <a:bodyPr/>
                    <a:p>
                      <a:pPr>
                        <a:buNone/>
                      </a:pPr>
                      <a:endParaRPr lang="en-US" altLang="zh-CN" sz="1400" b="1">
                        <a:solidFill>
                          <a:srgbClr val="000000"/>
                        </a:solidFill>
                        <a:latin typeface="Calibri" panose="020F0502020204030204" pitchFamily="34" charset="0"/>
                        <a:ea typeface="微软雅黑" panose="020B0503020204020204" pitchFamily="34" charset="-122"/>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95E5FF"/>
                    </a:solidFill>
                  </a:tcPr>
                </a:tc>
              </a:tr>
              <a:tr h="320675">
                <a:tc vMerge="1">
                  <a:tcPr>
                    <a:solidFill>
                      <a:srgbClr val="AC4744">
                        <a:lumMod val="20000"/>
                        <a:lumOff val="80000"/>
                      </a:srgbClr>
                    </a:solidFill>
                  </a:tcPr>
                </a:tc>
                <a:tc>
                  <a:txBody>
                    <a:bodyPr/>
                    <a:p>
                      <a:pPr>
                        <a:buNone/>
                      </a:pPr>
                      <a:r>
                        <a:rPr lang="en-US" altLang="zh-CN" sz="1400" b="1">
                          <a:solidFill>
                            <a:srgbClr val="000000"/>
                          </a:solidFill>
                          <a:latin typeface="Calibri" panose="020F0502020204030204" pitchFamily="34" charset="0"/>
                          <a:ea typeface="微软雅黑" panose="020B0503020204020204" pitchFamily="34" charset="-122"/>
                        </a:rPr>
                        <a:t>Who</a:t>
                      </a:r>
                      <a:endParaRPr lang="en-US" altLang="zh-CN" sz="1400" b="1">
                        <a:solidFill>
                          <a:srgbClr val="000000"/>
                        </a:solidFill>
                        <a:latin typeface="Calibri" panose="020F0502020204030204" pitchFamily="34" charset="0"/>
                        <a:ea typeface="微软雅黑" panose="020B0503020204020204" pitchFamily="34" charset="-122"/>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95E5FF"/>
                    </a:solidFill>
                  </a:tcPr>
                </a:tc>
                <a:tc>
                  <a:txBody>
                    <a:bodyPr/>
                    <a:p>
                      <a:pPr>
                        <a:buNone/>
                      </a:pPr>
                      <a:endParaRPr lang="en-US" altLang="zh-CN" sz="1400" b="1">
                        <a:solidFill>
                          <a:srgbClr val="000000"/>
                        </a:solidFill>
                        <a:latin typeface="Calibri" panose="020F0502020204030204" pitchFamily="34" charset="0"/>
                        <a:ea typeface="微软雅黑" panose="020B0503020204020204" pitchFamily="34" charset="-122"/>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95E5FF"/>
                    </a:solidFill>
                  </a:tcPr>
                </a:tc>
              </a:tr>
              <a:tr h="430530">
                <a:tc vMerge="1">
                  <a:tcPr>
                    <a:solidFill>
                      <a:srgbClr val="AC4744">
                        <a:lumMod val="20000"/>
                        <a:lumOff val="80000"/>
                      </a:srgbClr>
                    </a:solidFill>
                  </a:tcPr>
                </a:tc>
                <a:tc>
                  <a:txBody>
                    <a:bodyPr/>
                    <a:p>
                      <a:pPr>
                        <a:buNone/>
                      </a:pPr>
                      <a:r>
                        <a:rPr lang="en-US" altLang="zh-CN" sz="1400" b="1">
                          <a:solidFill>
                            <a:srgbClr val="000000"/>
                          </a:solidFill>
                          <a:latin typeface="Calibri" panose="020F0502020204030204" pitchFamily="34" charset="0"/>
                          <a:ea typeface="微软雅黑" panose="020B0503020204020204" pitchFamily="34" charset="-122"/>
                        </a:rPr>
                        <a:t>What</a:t>
                      </a:r>
                      <a:endParaRPr lang="en-US" altLang="zh-CN" sz="1400" b="1">
                        <a:solidFill>
                          <a:srgbClr val="000000"/>
                        </a:solidFill>
                        <a:latin typeface="Calibri" panose="020F0502020204030204" pitchFamily="34" charset="0"/>
                        <a:ea typeface="微软雅黑" panose="020B0503020204020204" pitchFamily="34" charset="-122"/>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95E5FF"/>
                    </a:solidFill>
                  </a:tcPr>
                </a:tc>
                <a:tc>
                  <a:txBody>
                    <a:bodyPr/>
                    <a:p>
                      <a:pPr>
                        <a:buNone/>
                      </a:pPr>
                      <a:endParaRPr lang="en-US" altLang="zh-CN" sz="1400" b="1">
                        <a:solidFill>
                          <a:srgbClr val="000000"/>
                        </a:solidFill>
                        <a:latin typeface="Calibri" panose="020F0502020204030204" pitchFamily="34" charset="0"/>
                        <a:ea typeface="微软雅黑" panose="020B0503020204020204" pitchFamily="34" charset="-122"/>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95E5FF"/>
                    </a:solidFill>
                  </a:tcPr>
                </a:tc>
              </a:tr>
            </a:tbl>
          </a:graphicData>
        </a:graphic>
      </p:graphicFrame>
      <p:sp>
        <p:nvSpPr>
          <p:cNvPr id="8" name="矩形 7"/>
          <p:cNvSpPr>
            <a:spLocks noChangeArrowheads="1"/>
          </p:cNvSpPr>
          <p:nvPr/>
        </p:nvSpPr>
        <p:spPr bwMode="auto">
          <a:xfrm>
            <a:off x="227330" y="4047490"/>
            <a:ext cx="967740" cy="650240"/>
          </a:xfrm>
          <a:prstGeom prst="rect">
            <a:avLst/>
          </a:prstGeom>
          <a:noFill/>
          <a:ln>
            <a:noFill/>
          </a:ln>
          <a:extLst>
            <a:ext uri="{909E8E84-426E-40DD-AFC4-6F175D3DCCD1}">
              <a14:hiddenFill xmlns:a14="http://schemas.microsoft.com/office/drawing/2010/main">
                <a:solidFill>
                  <a:srgbClr val="0092E8"/>
                </a:solidFill>
              </a14:hiddenFill>
            </a:ext>
          </a:extLst>
        </p:spPr>
        <p:txBody>
          <a:bodyPr wrap="square">
            <a:spAutoFit/>
          </a:bodyPr>
          <a:p>
            <a:pPr algn="ctr" defTabSz="609600">
              <a:lnSpc>
                <a:spcPct val="130000"/>
              </a:lnSpc>
            </a:pPr>
            <a:r>
              <a:rPr lang="zh-CN" altLang="en-US" sz="1400" b="1" dirty="0">
                <a:solidFill>
                  <a:schemeClr val="tx1"/>
                </a:solidFill>
                <a:ea typeface="微软雅黑" panose="020B0503020204020204" pitchFamily="34" charset="-122"/>
              </a:rPr>
              <a:t>故事背景</a:t>
            </a:r>
            <a:r>
              <a:rPr lang="en-US" altLang="zh-CN" sz="1400" b="1" dirty="0">
                <a:solidFill>
                  <a:schemeClr val="tx1"/>
                </a:solidFill>
                <a:ea typeface="微软雅黑" panose="020B0503020204020204" pitchFamily="34" charset="-122"/>
              </a:rPr>
              <a:t>  </a:t>
            </a:r>
            <a:endParaRPr lang="en-US" altLang="zh-CN" sz="1400" b="1" dirty="0">
              <a:solidFill>
                <a:schemeClr val="tx1"/>
              </a:solidFill>
              <a:ea typeface="微软雅黑" panose="020B0503020204020204" pitchFamily="34" charset="-122"/>
            </a:endParaRPr>
          </a:p>
          <a:p>
            <a:pPr algn="ctr" defTabSz="609600">
              <a:lnSpc>
                <a:spcPct val="130000"/>
              </a:lnSpc>
            </a:pPr>
            <a:r>
              <a:rPr lang="zh-CN" altLang="en-US" sz="1400" b="1" dirty="0">
                <a:solidFill>
                  <a:schemeClr val="tx1"/>
                </a:solidFill>
                <a:ea typeface="微软雅黑" panose="020B0503020204020204" pitchFamily="34" charset="-122"/>
              </a:rPr>
              <a:t>setting</a:t>
            </a:r>
            <a:endParaRPr lang="zh-CN" altLang="en-US" sz="1400" b="1" dirty="0">
              <a:solidFill>
                <a:schemeClr val="tx1"/>
              </a:solidFill>
              <a:ea typeface="微软雅黑" panose="020B0503020204020204" pitchFamily="34" charset="-122"/>
            </a:endParaRPr>
          </a:p>
        </p:txBody>
      </p:sp>
      <p:sp>
        <p:nvSpPr>
          <p:cNvPr id="10" name="文本框 9"/>
          <p:cNvSpPr txBox="1"/>
          <p:nvPr/>
        </p:nvSpPr>
        <p:spPr>
          <a:xfrm>
            <a:off x="3112135" y="3931285"/>
            <a:ext cx="4779645" cy="299085"/>
          </a:xfrm>
          <a:prstGeom prst="rect">
            <a:avLst/>
          </a:prstGeom>
          <a:noFill/>
        </p:spPr>
        <p:txBody>
          <a:bodyPr wrap="square" rtlCol="0" anchor="t">
            <a:spAutoFit/>
          </a:bodyPr>
          <a:p>
            <a:pPr algn="l" fontAlgn="base">
              <a:buFont typeface="Arial" panose="020B0604020202020204" pitchFamily="34" charset="0"/>
            </a:pPr>
            <a:r>
              <a:rPr lang="zh-CN" altLang="en-US" b="1">
                <a:sym typeface="微软雅黑" panose="020B0503020204020204" pitchFamily="34" charset="-122"/>
              </a:rPr>
              <a:t>In summer</a:t>
            </a:r>
            <a:r>
              <a:rPr lang="en-US" altLang="zh-CN" b="1">
                <a:sym typeface="微软雅黑" panose="020B0503020204020204" pitchFamily="34" charset="-122"/>
              </a:rPr>
              <a:t>; In class, at school </a:t>
            </a:r>
            <a:endParaRPr lang="en-US" altLang="zh-CN" b="1">
              <a:sym typeface="微软雅黑" panose="020B0503020204020204" pitchFamily="34" charset="-122"/>
            </a:endParaRPr>
          </a:p>
        </p:txBody>
      </p:sp>
      <p:sp>
        <p:nvSpPr>
          <p:cNvPr id="11" name="文本框 10"/>
          <p:cNvSpPr txBox="1"/>
          <p:nvPr/>
        </p:nvSpPr>
        <p:spPr>
          <a:xfrm>
            <a:off x="3138805" y="4273550"/>
            <a:ext cx="5271770" cy="299085"/>
          </a:xfrm>
          <a:prstGeom prst="rect">
            <a:avLst/>
          </a:prstGeom>
          <a:noFill/>
        </p:spPr>
        <p:txBody>
          <a:bodyPr wrap="square" rtlCol="0" anchor="t">
            <a:spAutoFit/>
          </a:bodyPr>
          <a:p>
            <a:pPr algn="l" fontAlgn="base">
              <a:buFont typeface="Arial" panose="020B0604020202020204" pitchFamily="34" charset="0"/>
            </a:pPr>
            <a:r>
              <a:rPr lang="en-US" altLang="zh-CN" b="1">
                <a:solidFill>
                  <a:srgbClr val="000000"/>
                </a:solidFill>
                <a:sym typeface="微软雅黑" panose="020B0503020204020204" pitchFamily="34" charset="-122"/>
              </a:rPr>
              <a:t>I (a nine-year-old student); Miss Perry(my </a:t>
            </a:r>
            <a:r>
              <a:rPr lang="en-US" altLang="zh-CN" b="1">
                <a:solidFill>
                  <a:srgbClr val="C00000"/>
                </a:solidFill>
                <a:sym typeface="微软雅黑" panose="020B0503020204020204" pitchFamily="34" charset="-122"/>
              </a:rPr>
              <a:t>present</a:t>
            </a:r>
            <a:r>
              <a:rPr lang="en-US" altLang="zh-CN" b="1">
                <a:solidFill>
                  <a:srgbClr val="000000"/>
                </a:solidFill>
                <a:sym typeface="微软雅黑" panose="020B0503020204020204" pitchFamily="34" charset="-122"/>
              </a:rPr>
              <a:t> teacher)</a:t>
            </a:r>
            <a:endParaRPr lang="en-US" altLang="zh-CN" b="1">
              <a:solidFill>
                <a:srgbClr val="000000"/>
              </a:solidFill>
              <a:sym typeface="微软雅黑" panose="020B0503020204020204" pitchFamily="34" charset="-122"/>
            </a:endParaRPr>
          </a:p>
        </p:txBody>
      </p:sp>
      <p:sp>
        <p:nvSpPr>
          <p:cNvPr id="12" name="文本框 11"/>
          <p:cNvSpPr txBox="1"/>
          <p:nvPr/>
        </p:nvSpPr>
        <p:spPr>
          <a:xfrm>
            <a:off x="3112135" y="4615815"/>
            <a:ext cx="6393180" cy="299085"/>
          </a:xfrm>
          <a:prstGeom prst="rect">
            <a:avLst/>
          </a:prstGeom>
          <a:noFill/>
        </p:spPr>
        <p:txBody>
          <a:bodyPr wrap="square" rtlCol="0" anchor="t">
            <a:spAutoFit/>
          </a:bodyPr>
          <a:p>
            <a:pPr algn="l" fontAlgn="base">
              <a:buFont typeface="Arial" panose="020B0604020202020204" pitchFamily="34" charset="0"/>
            </a:pPr>
            <a:r>
              <a:rPr lang="en-US" b="1">
                <a:solidFill>
                  <a:srgbClr val="000000"/>
                </a:solidFill>
                <a:sym typeface="微软雅黑" panose="020B0503020204020204" pitchFamily="34" charset="-122"/>
              </a:rPr>
              <a:t>finish the </a:t>
            </a:r>
            <a:r>
              <a:rPr b="1">
                <a:solidFill>
                  <a:srgbClr val="000000"/>
                </a:solidFill>
                <a:sym typeface="微软雅黑" panose="020B0503020204020204" pitchFamily="34" charset="-122"/>
              </a:rPr>
              <a:t>assignment</a:t>
            </a:r>
            <a:r>
              <a:rPr lang="en-US" b="1">
                <a:solidFill>
                  <a:srgbClr val="000000"/>
                </a:solidFill>
                <a:sym typeface="微软雅黑" panose="020B0503020204020204" pitchFamily="34" charset="-122"/>
              </a:rPr>
              <a:t> “Write about Your Best Friend,”</a:t>
            </a:r>
            <a:endParaRPr lang="en-US" b="1">
              <a:solidFill>
                <a:srgbClr val="000000"/>
              </a:solidFill>
              <a:sym typeface="微软雅黑" panose="020B0503020204020204" pitchFamily="34" charset="-122"/>
            </a:endParaRPr>
          </a:p>
        </p:txBody>
      </p:sp>
      <p:sp>
        <p:nvSpPr>
          <p:cNvPr id="13" name="圆角矩形 12"/>
          <p:cNvSpPr/>
          <p:nvPr/>
        </p:nvSpPr>
        <p:spPr>
          <a:xfrm>
            <a:off x="899795" y="1040130"/>
            <a:ext cx="846455" cy="199390"/>
          </a:xfrm>
          <a:prstGeom prst="roundRect">
            <a:avLst/>
          </a:prstGeom>
          <a:solidFill>
            <a:srgbClr val="95E5FF">
              <a:alpha val="3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2592705" y="3088640"/>
            <a:ext cx="1800860" cy="229870"/>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圆角矩形 14"/>
          <p:cNvSpPr/>
          <p:nvPr/>
        </p:nvSpPr>
        <p:spPr>
          <a:xfrm>
            <a:off x="3617595" y="1390015"/>
            <a:ext cx="876935" cy="229870"/>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圆角矩形 15"/>
          <p:cNvSpPr/>
          <p:nvPr/>
        </p:nvSpPr>
        <p:spPr>
          <a:xfrm>
            <a:off x="4981575" y="1978660"/>
            <a:ext cx="2324735" cy="229870"/>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160655" y="2127250"/>
            <a:ext cx="897255" cy="229870"/>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圆角矩形 18"/>
          <p:cNvSpPr/>
          <p:nvPr/>
        </p:nvSpPr>
        <p:spPr>
          <a:xfrm>
            <a:off x="180975" y="1568450"/>
            <a:ext cx="3334385" cy="229870"/>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圆角矩形 1"/>
          <p:cNvSpPr/>
          <p:nvPr/>
        </p:nvSpPr>
        <p:spPr>
          <a:xfrm>
            <a:off x="348615" y="620395"/>
            <a:ext cx="1585595" cy="199390"/>
          </a:xfrm>
          <a:prstGeom prst="roundRect">
            <a:avLst/>
          </a:prstGeom>
          <a:solidFill>
            <a:srgbClr val="95E5FF">
              <a:alpha val="37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p:tgtEl>
                                          <p:spTgt spid="13"/>
                                        </p:tgtEl>
                                        <p:attrNameLst>
                                          <p:attrName>ppt_y</p:attrName>
                                        </p:attrNameLst>
                                      </p:cBhvr>
                                      <p:tavLst>
                                        <p:tav tm="0">
                                          <p:val>
                                            <p:strVal val="#ppt_y+#ppt_h*1.125000"/>
                                          </p:val>
                                        </p:tav>
                                        <p:tav tm="100000">
                                          <p:val>
                                            <p:strVal val="#ppt_y"/>
                                          </p:val>
                                        </p:tav>
                                      </p:tavLst>
                                    </p:anim>
                                    <p:animEffect transition="in" filter="wipe(up)">
                                      <p:cBhvr>
                                        <p:cTn id="18" dur="500"/>
                                        <p:tgtEl>
                                          <p:spTgt spid="13"/>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p:tgtEl>
                                          <p:spTgt spid="2"/>
                                        </p:tgtEl>
                                        <p:attrNameLst>
                                          <p:attrName>ppt_y</p:attrName>
                                        </p:attrNameLst>
                                      </p:cBhvr>
                                      <p:tavLst>
                                        <p:tav tm="0">
                                          <p:val>
                                            <p:strVal val="#ppt_y+#ppt_h*1.125000"/>
                                          </p:val>
                                        </p:tav>
                                        <p:tav tm="100000">
                                          <p:val>
                                            <p:strVal val="#ppt_y"/>
                                          </p:val>
                                        </p:tav>
                                      </p:tavLst>
                                    </p:anim>
                                    <p:animEffect transition="in" filter="wipe(up)">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p:tgtEl>
                                          <p:spTgt spid="11"/>
                                        </p:tgtEl>
                                        <p:attrNameLst>
                                          <p:attrName>ppt_y</p:attrName>
                                        </p:attrNameLst>
                                      </p:cBhvr>
                                      <p:tavLst>
                                        <p:tav tm="0">
                                          <p:val>
                                            <p:strVal val="#ppt_y+#ppt_h*1.125000"/>
                                          </p:val>
                                        </p:tav>
                                        <p:tav tm="100000">
                                          <p:val>
                                            <p:strVal val="#ppt_y"/>
                                          </p:val>
                                        </p:tav>
                                      </p:tavLst>
                                    </p:anim>
                                    <p:animEffect transition="in" filter="wipe(up)">
                                      <p:cBhvr>
                                        <p:cTn id="28" dur="500"/>
                                        <p:tgtEl>
                                          <p:spTgt spid="11"/>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p:tgtEl>
                                          <p:spTgt spid="14"/>
                                        </p:tgtEl>
                                        <p:attrNameLst>
                                          <p:attrName>ppt_y</p:attrName>
                                        </p:attrNameLst>
                                      </p:cBhvr>
                                      <p:tavLst>
                                        <p:tav tm="0">
                                          <p:val>
                                            <p:strVal val="#ppt_y+#ppt_h*1.125000"/>
                                          </p:val>
                                        </p:tav>
                                        <p:tav tm="100000">
                                          <p:val>
                                            <p:strVal val="#ppt_y"/>
                                          </p:val>
                                        </p:tav>
                                      </p:tavLst>
                                    </p:anim>
                                    <p:animEffect transition="in" filter="wipe(up)">
                                      <p:cBhvr>
                                        <p:cTn id="32" dur="500"/>
                                        <p:tgtEl>
                                          <p:spTgt spid="14"/>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p:tgtEl>
                                          <p:spTgt spid="19"/>
                                        </p:tgtEl>
                                        <p:attrNameLst>
                                          <p:attrName>ppt_y</p:attrName>
                                        </p:attrNameLst>
                                      </p:cBhvr>
                                      <p:tavLst>
                                        <p:tav tm="0">
                                          <p:val>
                                            <p:strVal val="#ppt_y+#ppt_h*1.125000"/>
                                          </p:val>
                                        </p:tav>
                                        <p:tav tm="100000">
                                          <p:val>
                                            <p:strVal val="#ppt_y"/>
                                          </p:val>
                                        </p:tav>
                                      </p:tavLst>
                                    </p:anim>
                                    <p:animEffect transition="in" filter="wipe(up)">
                                      <p:cBhvr>
                                        <p:cTn id="36" dur="500"/>
                                        <p:tgtEl>
                                          <p:spTgt spid="19"/>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p:tgtEl>
                                          <p:spTgt spid="15"/>
                                        </p:tgtEl>
                                        <p:attrNameLst>
                                          <p:attrName>ppt_y</p:attrName>
                                        </p:attrNameLst>
                                      </p:cBhvr>
                                      <p:tavLst>
                                        <p:tav tm="0">
                                          <p:val>
                                            <p:strVal val="#ppt_y+#ppt_h*1.125000"/>
                                          </p:val>
                                        </p:tav>
                                        <p:tav tm="100000">
                                          <p:val>
                                            <p:strVal val="#ppt_y"/>
                                          </p:val>
                                        </p:tav>
                                      </p:tavLst>
                                    </p:anim>
                                    <p:animEffect transition="in" filter="wipe(up)">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p:tgtEl>
                                          <p:spTgt spid="12"/>
                                        </p:tgtEl>
                                        <p:attrNameLst>
                                          <p:attrName>ppt_y</p:attrName>
                                        </p:attrNameLst>
                                      </p:cBhvr>
                                      <p:tavLst>
                                        <p:tav tm="0">
                                          <p:val>
                                            <p:strVal val="#ppt_y+#ppt_h*1.125000"/>
                                          </p:val>
                                        </p:tav>
                                        <p:tav tm="100000">
                                          <p:val>
                                            <p:strVal val="#ppt_y"/>
                                          </p:val>
                                        </p:tav>
                                      </p:tavLst>
                                    </p:anim>
                                    <p:animEffect transition="in" filter="wipe(up)">
                                      <p:cBhvr>
                                        <p:cTn id="46" dur="500"/>
                                        <p:tgtEl>
                                          <p:spTgt spid="12"/>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p:tgtEl>
                                          <p:spTgt spid="16"/>
                                        </p:tgtEl>
                                        <p:attrNameLst>
                                          <p:attrName>ppt_y</p:attrName>
                                        </p:attrNameLst>
                                      </p:cBhvr>
                                      <p:tavLst>
                                        <p:tav tm="0">
                                          <p:val>
                                            <p:strVal val="#ppt_y+#ppt_h*1.125000"/>
                                          </p:val>
                                        </p:tav>
                                        <p:tav tm="100000">
                                          <p:val>
                                            <p:strVal val="#ppt_y"/>
                                          </p:val>
                                        </p:tav>
                                      </p:tavLst>
                                    </p:anim>
                                    <p:animEffect transition="in" filter="wipe(up)">
                                      <p:cBhvr>
                                        <p:cTn id="50" dur="500"/>
                                        <p:tgtEl>
                                          <p:spTgt spid="16"/>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p:tgtEl>
                                          <p:spTgt spid="18"/>
                                        </p:tgtEl>
                                        <p:attrNameLst>
                                          <p:attrName>ppt_y</p:attrName>
                                        </p:attrNameLst>
                                      </p:cBhvr>
                                      <p:tavLst>
                                        <p:tav tm="0">
                                          <p:val>
                                            <p:strVal val="#ppt_y+#ppt_h*1.125000"/>
                                          </p:val>
                                        </p:tav>
                                        <p:tav tm="100000">
                                          <p:val>
                                            <p:strVal val="#ppt_y"/>
                                          </p:val>
                                        </p:tav>
                                      </p:tavLst>
                                    </p:anim>
                                    <p:animEffect transition="in" filter="wipe(up)">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0" grpId="1"/>
      <p:bldP spid="11" grpId="0"/>
      <p:bldP spid="11" grpId="1"/>
      <p:bldP spid="12" grpId="0"/>
      <p:bldP spid="12" grpId="1"/>
      <p:bldP spid="13" grpId="0" animBg="1"/>
      <p:bldP spid="13" grpId="1" animBg="1"/>
      <p:bldP spid="2" grpId="0" animBg="1"/>
      <p:bldP spid="2" grpId="1" animBg="1"/>
      <p:bldP spid="14" grpId="0" animBg="1"/>
      <p:bldP spid="14" grpId="1" animBg="1"/>
      <p:bldP spid="19" grpId="0" animBg="1"/>
      <p:bldP spid="19" grpId="1" animBg="1"/>
      <p:bldP spid="15" grpId="0" animBg="1"/>
      <p:bldP spid="15" grpId="1" animBg="1"/>
      <p:bldP spid="16" grpId="0" animBg="1"/>
      <p:bldP spid="16" grpId="1" animBg="1"/>
      <p:bldP spid="18" grpId="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29567" y="60359"/>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sp>
        <p:nvSpPr>
          <p:cNvPr id="5" name="TextBox 3"/>
          <p:cNvSpPr txBox="1"/>
          <p:nvPr/>
        </p:nvSpPr>
        <p:spPr>
          <a:xfrm>
            <a:off x="534035" y="144780"/>
            <a:ext cx="5158105"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rPr>
              <a:t>Reflect on our writings</a:t>
            </a:r>
            <a:endParaRPr lang="en-US" altLang="zh-CN" sz="2000" b="1" dirty="0">
              <a:solidFill>
                <a:srgbClr val="00B0F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23190" y="612775"/>
            <a:ext cx="8782050" cy="3128010"/>
          </a:xfrm>
          <a:prstGeom prst="rect">
            <a:avLst/>
          </a:prstGeom>
          <a:noFill/>
          <a:ln>
            <a:solidFill>
              <a:srgbClr val="00B0F0"/>
            </a:solidFill>
          </a:ln>
        </p:spPr>
        <p:txBody>
          <a:bodyPr wrap="square" rtlCol="0" anchor="t">
            <a:spAutoFit/>
          </a:bodyPr>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The paper on my desk was yellow, with straight blue lines stretching across it. The lines repeated themselves all the way down the page. I counted them. Twenty-six straight lines ran across the </a:t>
            </a:r>
            <a:r>
              <a:rPr lang="zh-CN" altLang="en-US" sz="1400" u="sng" dirty="0" smtClean="0">
                <a:latin typeface="Times New Roman" panose="02020603050405020304" pitchFamily="18" charset="0"/>
                <a:cs typeface="Times New Roman" panose="02020603050405020304" pitchFamily="18" charset="0"/>
              </a:rPr>
              <a:t>paper</a:t>
            </a:r>
            <a:r>
              <a:rPr lang="zh-CN" altLang="en-US" sz="1400" dirty="0" smtClean="0">
                <a:latin typeface="Times New Roman" panose="02020603050405020304" pitchFamily="18" charset="0"/>
                <a:cs typeface="Times New Roman" panose="02020603050405020304" pitchFamily="18" charset="0"/>
              </a:rPr>
              <a:t>. The yellow color reminded me of </a:t>
            </a:r>
            <a:r>
              <a:rPr lang="zh-CN" altLang="en-US" sz="1400" u="sng" dirty="0" smtClean="0">
                <a:latin typeface="Times New Roman" panose="02020603050405020304" pitchFamily="18" charset="0"/>
                <a:cs typeface="Times New Roman" panose="02020603050405020304" pitchFamily="18" charset="0"/>
              </a:rPr>
              <a:t>sunshine</a:t>
            </a:r>
            <a:r>
              <a:rPr lang="zh-CN" altLang="en-US" sz="1400" dirty="0" smtClean="0">
                <a:latin typeface="Times New Roman" panose="02020603050405020304" pitchFamily="18" charset="0"/>
                <a:cs typeface="Times New Roman" panose="02020603050405020304" pitchFamily="18" charset="0"/>
              </a:rPr>
              <a:t>. In summer the sun is bright yellow like that, and the sky is blue like those lines. I loved blue — blue is for getting lost in...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“You haven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written a </a:t>
            </a:r>
            <a:r>
              <a:rPr lang="zh-CN" altLang="en-US" sz="1400" u="sng" dirty="0" smtClean="0">
                <a:latin typeface="Times New Roman" panose="02020603050405020304" pitchFamily="18" charset="0"/>
                <a:cs typeface="Times New Roman" panose="02020603050405020304" pitchFamily="18" charset="0"/>
              </a:rPr>
              <a:t>word</a:t>
            </a:r>
            <a:r>
              <a:rPr lang="zh-CN" altLang="en-US" sz="1400" dirty="0" smtClean="0">
                <a:latin typeface="Times New Roman" panose="02020603050405020304" pitchFamily="18" charset="0"/>
                <a:cs typeface="Times New Roman" panose="02020603050405020304" pitchFamily="18" charset="0"/>
              </a:rPr>
              <a:t> yet, have you?” Miss Perry had found me out. I hung my </a:t>
            </a:r>
            <a:r>
              <a:rPr lang="zh-CN" altLang="en-US" sz="1400" u="sng" dirty="0" smtClean="0">
                <a:latin typeface="Times New Roman" panose="02020603050405020304" pitchFamily="18" charset="0"/>
                <a:cs typeface="Times New Roman" panose="02020603050405020304" pitchFamily="18" charset="0"/>
              </a:rPr>
              <a:t>head</a:t>
            </a:r>
            <a:r>
              <a:rPr lang="zh-CN" altLang="en-US" sz="1400" dirty="0" smtClean="0">
                <a:latin typeface="Times New Roman" panose="02020603050405020304" pitchFamily="18" charset="0"/>
                <a:cs typeface="Times New Roman" panose="02020603050405020304" pitchFamily="18" charset="0"/>
              </a:rPr>
              <a:t>, as in past years, and gave her the lines I</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d given previous teachers.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“I don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feel like it.”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The truth was that I wanted to </a:t>
            </a:r>
            <a:r>
              <a:rPr lang="zh-CN" altLang="en-US" sz="1400" u="sng" dirty="0" smtClean="0">
                <a:latin typeface="Times New Roman" panose="02020603050405020304" pitchFamily="18" charset="0"/>
                <a:cs typeface="Times New Roman" panose="02020603050405020304" pitchFamily="18" charset="0"/>
              </a:rPr>
              <a:t>write</a:t>
            </a:r>
            <a:r>
              <a:rPr lang="zh-CN" altLang="en-US" sz="1400" dirty="0" smtClean="0">
                <a:latin typeface="Times New Roman" panose="02020603050405020304" pitchFamily="18" charset="0"/>
                <a:cs typeface="Times New Roman" panose="02020603050405020304" pitchFamily="18" charset="0"/>
              </a:rPr>
              <a:t> about something different. “Write about Your Best Friend,” demanded the assignment on the board. I didn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have a best friend. I had a few friends, but I didn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want to claim any of them as my “best” because I was afraid they might pick someone else. What if I picked a “best” friend and then someone </a:t>
            </a:r>
            <a:r>
              <a:rPr lang="zh-CN" altLang="en-US" sz="1400" u="sng" dirty="0" smtClean="0">
                <a:latin typeface="Times New Roman" panose="02020603050405020304" pitchFamily="18" charset="0"/>
                <a:cs typeface="Times New Roman" panose="02020603050405020304" pitchFamily="18" charset="0"/>
              </a:rPr>
              <a:t>different</a:t>
            </a:r>
            <a:r>
              <a:rPr lang="zh-CN" altLang="en-US" sz="1400" dirty="0" smtClean="0">
                <a:latin typeface="Times New Roman" panose="02020603050405020304" pitchFamily="18" charset="0"/>
                <a:cs typeface="Times New Roman" panose="02020603050405020304" pitchFamily="18" charset="0"/>
              </a:rPr>
              <a:t>, who thought I was their best friend, heard my paragraph read aloud and then never spoke to me again? It was a stupid topic. I was </a:t>
            </a:r>
            <a:r>
              <a:rPr lang="zh-CN" altLang="en-US" sz="1400" u="sng" dirty="0" smtClean="0">
                <a:latin typeface="Times New Roman" panose="02020603050405020304" pitchFamily="18" charset="0"/>
                <a:cs typeface="Times New Roman" panose="02020603050405020304" pitchFamily="18" charset="0"/>
              </a:rPr>
              <a:t>disappointed</a:t>
            </a:r>
            <a:r>
              <a:rPr lang="zh-CN" altLang="en-US" sz="1400" dirty="0" smtClean="0">
                <a:latin typeface="Times New Roman" panose="02020603050405020304" pitchFamily="18" charset="0"/>
                <a:cs typeface="Times New Roman" panose="02020603050405020304" pitchFamily="18" charset="0"/>
              </a:rPr>
              <a:t> in Miss Perry for choosing it.</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I knew </a:t>
            </a:r>
            <a:r>
              <a:rPr lang="zh-CN" altLang="en-US" sz="1400" u="sng" dirty="0" smtClean="0">
                <a:latin typeface="Times New Roman" panose="02020603050405020304" pitchFamily="18" charset="0"/>
                <a:cs typeface="Times New Roman" panose="02020603050405020304" pitchFamily="18" charset="0"/>
              </a:rPr>
              <a:t>Miss Perry</a:t>
            </a:r>
            <a:r>
              <a:rPr lang="zh-CN" altLang="en-US" sz="1400" dirty="0" smtClean="0">
                <a:latin typeface="Times New Roman" panose="02020603050405020304" pitchFamily="18" charset="0"/>
                <a:cs typeface="Times New Roman" panose="02020603050405020304" pitchFamily="18" charset="0"/>
              </a:rPr>
              <a:t> must have heard about me from my other teachers. I had already prepared myself for another year of listening to teachers </a:t>
            </a:r>
            <a:r>
              <a:rPr lang="zh-CN" altLang="en-US" sz="1400" u="sng" dirty="0" smtClean="0">
                <a:latin typeface="Times New Roman" panose="02020603050405020304" pitchFamily="18" charset="0"/>
                <a:cs typeface="Times New Roman" panose="02020603050405020304" pitchFamily="18" charset="0"/>
              </a:rPr>
              <a:t>scold</a:t>
            </a:r>
            <a:r>
              <a:rPr lang="zh-CN" altLang="en-US" sz="1400" dirty="0" smtClean="0">
                <a:latin typeface="Times New Roman" panose="02020603050405020304" pitchFamily="18" charset="0"/>
                <a:cs typeface="Times New Roman" panose="02020603050405020304" pitchFamily="18" charset="0"/>
              </a:rPr>
              <a:t> me. I was only nine years old, but my ears had been dull to the voices of my elders. My teachers, my parents, and the school </a:t>
            </a:r>
            <a:r>
              <a:rPr lang="zh-CN" altLang="en-US" sz="1400" u="sng" dirty="0" smtClean="0">
                <a:latin typeface="Times New Roman" panose="02020603050405020304" pitchFamily="18" charset="0"/>
                <a:cs typeface="Times New Roman" panose="02020603050405020304" pitchFamily="18" charset="0"/>
              </a:rPr>
              <a:t>principal</a:t>
            </a:r>
            <a:r>
              <a:rPr lang="zh-CN" altLang="en-US" sz="1400" dirty="0" smtClean="0">
                <a:latin typeface="Times New Roman" panose="02020603050405020304" pitchFamily="18" charset="0"/>
                <a:cs typeface="Times New Roman" panose="02020603050405020304" pitchFamily="18" charset="0"/>
              </a:rPr>
              <a:t> had all given me the “What are we supposed to do with you?” speech. That was probably what Miss Perry was about to say, too. </a:t>
            </a:r>
            <a:endParaRPr lang="zh-CN" altLang="en-US" sz="1400" i="1" dirty="0" smtClean="0">
              <a:solidFill>
                <a:srgbClr val="0070C0"/>
              </a:solidFill>
              <a:latin typeface="Times New Roman" panose="02020603050405020304" pitchFamily="18" charset="0"/>
              <a:cs typeface="Times New Roman" panose="02020603050405020304" pitchFamily="18" charset="0"/>
            </a:endParaRPr>
          </a:p>
        </p:txBody>
      </p:sp>
      <p:sp>
        <p:nvSpPr>
          <p:cNvPr id="13" name="圆角矩形 12"/>
          <p:cNvSpPr/>
          <p:nvPr/>
        </p:nvSpPr>
        <p:spPr>
          <a:xfrm>
            <a:off x="899795" y="1040130"/>
            <a:ext cx="846455" cy="199390"/>
          </a:xfrm>
          <a:prstGeom prst="roundRect">
            <a:avLst/>
          </a:prstGeom>
          <a:solidFill>
            <a:srgbClr val="95E5FF">
              <a:alpha val="3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2592705" y="3088640"/>
            <a:ext cx="1800860" cy="229870"/>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圆角矩形 14"/>
          <p:cNvSpPr/>
          <p:nvPr/>
        </p:nvSpPr>
        <p:spPr>
          <a:xfrm>
            <a:off x="3617595" y="1390015"/>
            <a:ext cx="876935" cy="229870"/>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圆角矩形 15"/>
          <p:cNvSpPr/>
          <p:nvPr/>
        </p:nvSpPr>
        <p:spPr>
          <a:xfrm>
            <a:off x="4981575" y="1978660"/>
            <a:ext cx="2324735" cy="229870"/>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160655" y="2127250"/>
            <a:ext cx="897255" cy="229870"/>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圆角矩形 18"/>
          <p:cNvSpPr/>
          <p:nvPr/>
        </p:nvSpPr>
        <p:spPr>
          <a:xfrm>
            <a:off x="180975" y="1568450"/>
            <a:ext cx="3334385" cy="229870"/>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4"/>
          <a:stretch>
            <a:fillRect/>
          </a:stretch>
        </p:blipFill>
        <p:spPr>
          <a:xfrm>
            <a:off x="123825" y="3244850"/>
            <a:ext cx="6647180" cy="1724025"/>
          </a:xfrm>
          <a:prstGeom prst="rect">
            <a:avLst/>
          </a:prstGeom>
          <a:ln>
            <a:solidFill>
              <a:srgbClr val="C00000"/>
            </a:solidFill>
          </a:ln>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6247130" y="3707130"/>
            <a:ext cx="1581150" cy="1097915"/>
          </a:xfrm>
          <a:prstGeom prst="rect">
            <a:avLst/>
          </a:prstGeom>
        </p:spPr>
      </p:pic>
      <p:sp>
        <p:nvSpPr>
          <p:cNvPr id="6" name="矩形 5"/>
          <p:cNvSpPr/>
          <p:nvPr/>
        </p:nvSpPr>
        <p:spPr>
          <a:xfrm>
            <a:off x="7586345" y="3466465"/>
            <a:ext cx="1336675" cy="1579880"/>
          </a:xfrm>
          <a:prstGeom prst="rect">
            <a:avLst/>
          </a:prstGeom>
          <a:solidFill>
            <a:srgbClr val="FFFEA5"/>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6905625" y="3549015"/>
            <a:ext cx="1999615" cy="1383665"/>
          </a:xfrm>
          <a:prstGeom prst="rect">
            <a:avLst/>
          </a:prstGeom>
          <a:noFill/>
        </p:spPr>
        <p:txBody>
          <a:bodyPr wrap="square" rtlCol="0">
            <a:spAutoFit/>
          </a:bodyPr>
          <a:p>
            <a:r>
              <a:rPr lang="en-US" altLang="zh-CN" sz="1400" b="1" dirty="0" smtClean="0">
                <a:latin typeface="Times New Roman" panose="02020603050405020304" pitchFamily="18" charset="0"/>
                <a:cs typeface="Times New Roman" panose="02020603050405020304" pitchFamily="18" charset="0"/>
              </a:rPr>
              <a:t>  </a:t>
            </a:r>
            <a:r>
              <a:rPr lang="zh-CN" altLang="en-US" sz="1400" b="1" dirty="0" smtClean="0">
                <a:latin typeface="Times New Roman" panose="02020603050405020304" pitchFamily="18" charset="0"/>
                <a:cs typeface="Times New Roman" panose="02020603050405020304" pitchFamily="18" charset="0"/>
              </a:rPr>
              <a:t>关于文本的</a:t>
            </a:r>
            <a:r>
              <a:rPr lang="en-US" altLang="zh-CN" sz="1400" b="1" dirty="0" smtClean="0">
                <a:latin typeface="Times New Roman" panose="02020603050405020304" pitchFamily="18" charset="0"/>
                <a:cs typeface="Times New Roman" panose="02020603050405020304" pitchFamily="18" charset="0"/>
              </a:rPr>
              <a:t>Setting</a:t>
            </a:r>
            <a:r>
              <a:rPr lang="zh-CN" altLang="en-US" sz="1400" b="1" dirty="0" smtClean="0">
                <a:latin typeface="Times New Roman" panose="02020603050405020304" pitchFamily="18" charset="0"/>
                <a:cs typeface="Times New Roman" panose="02020603050405020304" pitchFamily="18" charset="0"/>
              </a:rPr>
              <a:t>的任何细节的失真，都可能会摧毁文本的说服力，根基不牢。</a:t>
            </a:r>
            <a:endParaRPr lang="zh-CN" altLang="en-US" sz="1400" b="1" dirty="0" smtClean="0">
              <a:latin typeface="Times New Roman" panose="02020603050405020304" pitchFamily="18" charset="0"/>
              <a:cs typeface="Times New Roman" panose="02020603050405020304" pitchFamily="18" charset="0"/>
            </a:endParaRPr>
          </a:p>
          <a:p>
            <a:r>
              <a:rPr lang="en-US" altLang="zh-CN" sz="1400" b="1" dirty="0" smtClean="0">
                <a:latin typeface="Times New Roman" panose="02020603050405020304" pitchFamily="18" charset="0"/>
                <a:cs typeface="Times New Roman" panose="02020603050405020304" pitchFamily="18" charset="0"/>
              </a:rPr>
              <a:t>   </a:t>
            </a:r>
            <a:r>
              <a:rPr lang="en-US" altLang="zh-CN" sz="1400" b="1" dirty="0" smtClean="0">
                <a:latin typeface="Times New Roman" panose="02020603050405020304" pitchFamily="18" charset="0"/>
                <a:cs typeface="Times New Roman" panose="02020603050405020304" pitchFamily="18" charset="0"/>
                <a:sym typeface="+mn-ea"/>
              </a:rPr>
              <a:t>Setting information is basic information.</a:t>
            </a:r>
            <a:endParaRPr lang="en-US" altLang="zh-CN" sz="1400" b="1" dirty="0" smtClean="0">
              <a:latin typeface="Times New Roman" panose="02020603050405020304" pitchFamily="18" charset="0"/>
              <a:cs typeface="Times New Roman" panose="02020603050405020304" pitchFamily="18" charset="0"/>
            </a:endParaRPr>
          </a:p>
        </p:txBody>
      </p:sp>
      <p:sp>
        <p:nvSpPr>
          <p:cNvPr id="20" name="圆角矩形 19"/>
          <p:cNvSpPr/>
          <p:nvPr/>
        </p:nvSpPr>
        <p:spPr>
          <a:xfrm>
            <a:off x="597535" y="3465195"/>
            <a:ext cx="5847080" cy="229870"/>
          </a:xfrm>
          <a:prstGeom prst="roundRect">
            <a:avLst/>
          </a:prstGeom>
          <a:solidFill>
            <a:schemeClr val="accent4">
              <a:alpha val="40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Picture 14" descr="C:\Users\Hectol\AppData\Local\Microsoft\Windows\Temporary Internet Files\Content.IE5\MFF0D7US\MC900434411[1].wmf"/>
          <p:cNvPicPr>
            <a:picLocks noChangeAspect="1"/>
          </p:cNvPicPr>
          <p:nvPr>
            <p:custDataLst>
              <p:tags r:id="rId6"/>
            </p:custDataLst>
          </p:nvPr>
        </p:nvPicPr>
        <p:blipFill>
          <a:blip r:embed="rId7"/>
          <a:stretch>
            <a:fillRect/>
          </a:stretch>
        </p:blipFill>
        <p:spPr>
          <a:xfrm>
            <a:off x="37465" y="3616325"/>
            <a:ext cx="702310" cy="535940"/>
          </a:xfrm>
          <a:prstGeom prst="rect">
            <a:avLst/>
          </a:prstGeom>
          <a:noFill/>
          <a:ln w="9525">
            <a:noFill/>
          </a:ln>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edge">
                                      <p:cBhvr>
                                        <p:cTn id="13" dur="2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p:tgtEl>
                                          <p:spTgt spid="9"/>
                                        </p:tgtEl>
                                        <p:attrNameLst>
                                          <p:attrName>ppt_y</p:attrName>
                                        </p:attrNameLst>
                                      </p:cBhvr>
                                      <p:tavLst>
                                        <p:tav tm="0">
                                          <p:val>
                                            <p:strVal val="#ppt_y+#ppt_h*1.125000"/>
                                          </p:val>
                                        </p:tav>
                                        <p:tav tm="100000">
                                          <p:val>
                                            <p:strVal val="#ppt_y"/>
                                          </p:val>
                                        </p:tav>
                                      </p:tavLst>
                                    </p:anim>
                                    <p:animEffect transition="in" filter="wipe(up)">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ldLvl="0" animBg="1"/>
      <p:bldP spid="6" grpId="1" animBg="1"/>
      <p:bldP spid="9" grpId="0"/>
      <p:bldP spid="9" grpId="1"/>
      <p:bldP spid="20" grpId="0" bldLvl="0" animBg="1"/>
      <p:bldP spid="2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7" name="表格 6"/>
          <p:cNvGraphicFramePr/>
          <p:nvPr>
            <p:custDataLst>
              <p:tags r:id="rId1"/>
            </p:custDataLst>
          </p:nvPr>
        </p:nvGraphicFramePr>
        <p:xfrm>
          <a:off x="105410" y="3810000"/>
          <a:ext cx="8822055" cy="1177925"/>
        </p:xfrm>
        <a:graphic>
          <a:graphicData uri="http://schemas.openxmlformats.org/drawingml/2006/table">
            <a:tbl>
              <a:tblPr firstRow="1" bandRow="1">
                <a:tableStyleId>{5C22544A-7EE6-4342-B048-85BDC9FD1C3A}</a:tableStyleId>
              </a:tblPr>
              <a:tblGrid>
                <a:gridCol w="4194175"/>
                <a:gridCol w="4627880"/>
              </a:tblGrid>
              <a:tr h="636905">
                <a:tc>
                  <a:txBody>
                    <a:bodyPr/>
                    <a:p>
                      <a:pPr>
                        <a:buNone/>
                      </a:pPr>
                      <a:endParaRPr lang="zh-CN" altLang="en-US"/>
                    </a:p>
                  </a:txBody>
                  <a:tcPr>
                    <a:solidFill>
                      <a:srgbClr val="00B0F0"/>
                    </a:solidFill>
                  </a:tcPr>
                </a:tc>
                <a:tc>
                  <a:txBody>
                    <a:bodyPr/>
                    <a:p>
                      <a:pPr>
                        <a:buNone/>
                      </a:pPr>
                      <a:endParaRPr lang="zh-CN" altLang="en-US"/>
                    </a:p>
                  </a:txBody>
                  <a:tcPr>
                    <a:solidFill>
                      <a:srgbClr val="00B0F0"/>
                    </a:solidFill>
                  </a:tcPr>
                </a:tc>
              </a:tr>
              <a:tr h="541020">
                <a:tc>
                  <a:txBody>
                    <a:bodyPr/>
                    <a:p>
                      <a:pPr>
                        <a:buNone/>
                      </a:pPr>
                      <a:endParaRPr lang="zh-CN" altLang="en-US"/>
                    </a:p>
                  </a:txBody>
                  <a:tcPr/>
                </a:tc>
                <a:tc>
                  <a:txBody>
                    <a:bodyPr/>
                    <a:p>
                      <a:pPr>
                        <a:buNone/>
                      </a:pPr>
                      <a:endParaRPr lang="zh-CN" altLang="en-US"/>
                    </a:p>
                  </a:txBody>
                  <a:tcPr/>
                </a:tc>
              </a:tr>
            </a:tbl>
          </a:graphicData>
        </a:graphic>
      </p:graphicFrame>
      <p:sp>
        <p:nvSpPr>
          <p:cNvPr id="17" name="矩形 16"/>
          <p:cNvSpPr/>
          <p:nvPr>
            <p:custDataLst>
              <p:tags r:id="rId2"/>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3"/>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4"/>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sp>
        <p:nvSpPr>
          <p:cNvPr id="5" name="TextBox 3"/>
          <p:cNvSpPr txBox="1"/>
          <p:nvPr/>
        </p:nvSpPr>
        <p:spPr>
          <a:xfrm>
            <a:off x="408305" y="144780"/>
            <a:ext cx="8526145" cy="398780"/>
          </a:xfrm>
          <a:prstGeom prst="rect">
            <a:avLst/>
          </a:prstGeom>
          <a:noFill/>
        </p:spPr>
        <p:txBody>
          <a:bodyPr wrap="square" rtlCol="0">
            <a:spAutoFit/>
          </a:bodyPr>
          <a:p>
            <a:r>
              <a:rPr sz="2000" b="1" dirty="0">
                <a:solidFill>
                  <a:srgbClr val="00B0F0"/>
                </a:solidFill>
                <a:latin typeface="微软雅黑" panose="020B0503020204020204" pitchFamily="34" charset="-122"/>
                <a:ea typeface="微软雅黑" panose="020B0503020204020204" pitchFamily="34" charset="-122"/>
                <a:sym typeface="+mn-ea"/>
              </a:rPr>
              <a:t> </a:t>
            </a:r>
            <a:r>
              <a:rPr lang="en-US" altLang="zh-CN" sz="2000" b="1" dirty="0">
                <a:solidFill>
                  <a:srgbClr val="00B0F0"/>
                </a:solidFill>
                <a:latin typeface="微软雅黑" panose="020B0503020204020204" pitchFamily="34" charset="-122"/>
                <a:ea typeface="微软雅黑" panose="020B0503020204020204" pitchFamily="34" charset="-122"/>
                <a:sym typeface="+mn-ea"/>
              </a:rPr>
              <a:t>Read and analyze</a:t>
            </a:r>
            <a:endParaRPr lang="zh-CN" altLang="en-US" sz="2000" b="1" baseline="-25000" dirty="0">
              <a:solidFill>
                <a:srgbClr val="0070C0"/>
              </a:solidFill>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123190" y="612775"/>
            <a:ext cx="8782050" cy="3128010"/>
          </a:xfrm>
          <a:prstGeom prst="rect">
            <a:avLst/>
          </a:prstGeom>
          <a:noFill/>
          <a:ln>
            <a:solidFill>
              <a:srgbClr val="00B0F0"/>
            </a:solidFill>
          </a:ln>
        </p:spPr>
        <p:txBody>
          <a:bodyPr wrap="square" rtlCol="0" anchor="t">
            <a:spAutoFit/>
          </a:bodyPr>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The paper on my desk was yellow, with straight blue lines stretching across it. The lines repeated themselves all the way down the page. I counted them. Twenty-six straight lines ran across the </a:t>
            </a:r>
            <a:r>
              <a:rPr lang="zh-CN" altLang="en-US" sz="1400" u="sng" dirty="0" smtClean="0">
                <a:latin typeface="Times New Roman" panose="02020603050405020304" pitchFamily="18" charset="0"/>
                <a:cs typeface="Times New Roman" panose="02020603050405020304" pitchFamily="18" charset="0"/>
              </a:rPr>
              <a:t>paper</a:t>
            </a:r>
            <a:r>
              <a:rPr lang="zh-CN" altLang="en-US" sz="1400" dirty="0" smtClean="0">
                <a:latin typeface="Times New Roman" panose="02020603050405020304" pitchFamily="18" charset="0"/>
                <a:cs typeface="Times New Roman" panose="02020603050405020304" pitchFamily="18" charset="0"/>
              </a:rPr>
              <a:t>. The yellow color reminded me of </a:t>
            </a:r>
            <a:r>
              <a:rPr lang="zh-CN" altLang="en-US" sz="1400" u="sng" dirty="0" smtClean="0">
                <a:latin typeface="Times New Roman" panose="02020603050405020304" pitchFamily="18" charset="0"/>
                <a:cs typeface="Times New Roman" panose="02020603050405020304" pitchFamily="18" charset="0"/>
              </a:rPr>
              <a:t>sunshine</a:t>
            </a:r>
            <a:r>
              <a:rPr lang="zh-CN" altLang="en-US" sz="1400" dirty="0" smtClean="0">
                <a:latin typeface="Times New Roman" panose="02020603050405020304" pitchFamily="18" charset="0"/>
                <a:cs typeface="Times New Roman" panose="02020603050405020304" pitchFamily="18" charset="0"/>
              </a:rPr>
              <a:t>. In summer the sun is bright yellow like that, and the sky is blue like those lines. I loved blue — blue is for getting lost in...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“You haven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written a </a:t>
            </a:r>
            <a:r>
              <a:rPr lang="zh-CN" altLang="en-US" sz="1400" u="sng" dirty="0" smtClean="0">
                <a:latin typeface="Times New Roman" panose="02020603050405020304" pitchFamily="18" charset="0"/>
                <a:cs typeface="Times New Roman" panose="02020603050405020304" pitchFamily="18" charset="0"/>
              </a:rPr>
              <a:t>word</a:t>
            </a:r>
            <a:r>
              <a:rPr lang="zh-CN" altLang="en-US" sz="1400" dirty="0" smtClean="0">
                <a:latin typeface="Times New Roman" panose="02020603050405020304" pitchFamily="18" charset="0"/>
                <a:cs typeface="Times New Roman" panose="02020603050405020304" pitchFamily="18" charset="0"/>
              </a:rPr>
              <a:t> yet, have you?” Miss Perry had found me out. I hung my </a:t>
            </a:r>
            <a:r>
              <a:rPr lang="zh-CN" altLang="en-US" sz="1400" u="sng" dirty="0" smtClean="0">
                <a:latin typeface="Times New Roman" panose="02020603050405020304" pitchFamily="18" charset="0"/>
                <a:cs typeface="Times New Roman" panose="02020603050405020304" pitchFamily="18" charset="0"/>
              </a:rPr>
              <a:t>head</a:t>
            </a:r>
            <a:r>
              <a:rPr lang="zh-CN" altLang="en-US" sz="1400" dirty="0" smtClean="0">
                <a:latin typeface="Times New Roman" panose="02020603050405020304" pitchFamily="18" charset="0"/>
                <a:cs typeface="Times New Roman" panose="02020603050405020304" pitchFamily="18" charset="0"/>
              </a:rPr>
              <a:t>, as in past years, and gave her the lines I</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d given previous teachers.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“I don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feel like it.”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The truth was that I wanted to </a:t>
            </a:r>
            <a:r>
              <a:rPr lang="zh-CN" altLang="en-US" sz="1400" u="sng" dirty="0" smtClean="0">
                <a:latin typeface="Times New Roman" panose="02020603050405020304" pitchFamily="18" charset="0"/>
                <a:cs typeface="Times New Roman" panose="02020603050405020304" pitchFamily="18" charset="0"/>
              </a:rPr>
              <a:t>write</a:t>
            </a:r>
            <a:r>
              <a:rPr lang="zh-CN" altLang="en-US" sz="1400" dirty="0" smtClean="0">
                <a:latin typeface="Times New Roman" panose="02020603050405020304" pitchFamily="18" charset="0"/>
                <a:cs typeface="Times New Roman" panose="02020603050405020304" pitchFamily="18" charset="0"/>
              </a:rPr>
              <a:t> about something different. “Write about Your Best Friend,” demanded the assignment on the board. I didn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have a best friend. I had a few friends, but I didn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want to claim any of them as my “best” because I was afraid they might pick someone else. What if I picked a “best” friend and then someone </a:t>
            </a:r>
            <a:r>
              <a:rPr lang="zh-CN" altLang="en-US" sz="1400" u="sng" dirty="0" smtClean="0">
                <a:latin typeface="Times New Roman" panose="02020603050405020304" pitchFamily="18" charset="0"/>
                <a:cs typeface="Times New Roman" panose="02020603050405020304" pitchFamily="18" charset="0"/>
              </a:rPr>
              <a:t>different</a:t>
            </a:r>
            <a:r>
              <a:rPr lang="zh-CN" altLang="en-US" sz="1400" dirty="0" smtClean="0">
                <a:latin typeface="Times New Roman" panose="02020603050405020304" pitchFamily="18" charset="0"/>
                <a:cs typeface="Times New Roman" panose="02020603050405020304" pitchFamily="18" charset="0"/>
              </a:rPr>
              <a:t>, who thought I was their best friend, heard my paragraph read aloud and then never spoke to me again? It was a stupid topic. I was </a:t>
            </a:r>
            <a:r>
              <a:rPr lang="zh-CN" altLang="en-US" sz="1400" u="sng" dirty="0" smtClean="0">
                <a:latin typeface="Times New Roman" panose="02020603050405020304" pitchFamily="18" charset="0"/>
                <a:cs typeface="Times New Roman" panose="02020603050405020304" pitchFamily="18" charset="0"/>
              </a:rPr>
              <a:t>disappointed</a:t>
            </a:r>
            <a:r>
              <a:rPr lang="zh-CN" altLang="en-US" sz="1400" dirty="0" smtClean="0">
                <a:latin typeface="Times New Roman" panose="02020603050405020304" pitchFamily="18" charset="0"/>
                <a:cs typeface="Times New Roman" panose="02020603050405020304" pitchFamily="18" charset="0"/>
              </a:rPr>
              <a:t> in Miss Perry for choosing it.</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I knew </a:t>
            </a:r>
            <a:r>
              <a:rPr lang="zh-CN" altLang="en-US" sz="1400" u="sng" dirty="0" smtClean="0">
                <a:latin typeface="Times New Roman" panose="02020603050405020304" pitchFamily="18" charset="0"/>
                <a:cs typeface="Times New Roman" panose="02020603050405020304" pitchFamily="18" charset="0"/>
              </a:rPr>
              <a:t>Miss Perry</a:t>
            </a:r>
            <a:r>
              <a:rPr lang="zh-CN" altLang="en-US" sz="1400" dirty="0" smtClean="0">
                <a:latin typeface="Times New Roman" panose="02020603050405020304" pitchFamily="18" charset="0"/>
                <a:cs typeface="Times New Roman" panose="02020603050405020304" pitchFamily="18" charset="0"/>
              </a:rPr>
              <a:t> must have heard about me from my other teachers. I had already prepared myself for another year of listening to teachers </a:t>
            </a:r>
            <a:r>
              <a:rPr lang="zh-CN" altLang="en-US" sz="1400" u="sng" dirty="0" smtClean="0">
                <a:latin typeface="Times New Roman" panose="02020603050405020304" pitchFamily="18" charset="0"/>
                <a:cs typeface="Times New Roman" panose="02020603050405020304" pitchFamily="18" charset="0"/>
              </a:rPr>
              <a:t>scold</a:t>
            </a:r>
            <a:r>
              <a:rPr lang="zh-CN" altLang="en-US" sz="1400" dirty="0" smtClean="0">
                <a:latin typeface="Times New Roman" panose="02020603050405020304" pitchFamily="18" charset="0"/>
                <a:cs typeface="Times New Roman" panose="02020603050405020304" pitchFamily="18" charset="0"/>
              </a:rPr>
              <a:t> me. I was only nine years old, but my ears had been dull to the voices of my elders. My teachers, my parents, and the school </a:t>
            </a:r>
            <a:r>
              <a:rPr lang="zh-CN" altLang="en-US" sz="1400" u="sng" dirty="0" smtClean="0">
                <a:latin typeface="Times New Roman" panose="02020603050405020304" pitchFamily="18" charset="0"/>
                <a:cs typeface="Times New Roman" panose="02020603050405020304" pitchFamily="18" charset="0"/>
              </a:rPr>
              <a:t>principal</a:t>
            </a:r>
            <a:r>
              <a:rPr lang="zh-CN" altLang="en-US" sz="1400" dirty="0" smtClean="0">
                <a:latin typeface="Times New Roman" panose="02020603050405020304" pitchFamily="18" charset="0"/>
                <a:cs typeface="Times New Roman" panose="02020603050405020304" pitchFamily="18" charset="0"/>
              </a:rPr>
              <a:t> had all given me the “What are we supposed to do with you?” speech. That was probably what Miss Perry was about to say, too. </a:t>
            </a:r>
            <a:endParaRPr lang="zh-CN" altLang="en-US" sz="1400" i="1" dirty="0" smtClean="0">
              <a:solidFill>
                <a:srgbClr val="0070C0"/>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211455" y="3893820"/>
            <a:ext cx="3534410" cy="337185"/>
          </a:xfrm>
          <a:prstGeom prst="rect">
            <a:avLst/>
          </a:prstGeom>
          <a:noFill/>
        </p:spPr>
        <p:txBody>
          <a:bodyPr wrap="none" rtlCol="0" anchor="t">
            <a:spAutoFit/>
          </a:bodyPr>
          <a:p>
            <a:r>
              <a:rPr lang="en-US" altLang="zh-CN" sz="1600" b="1" dirty="0">
                <a:solidFill>
                  <a:schemeClr val="bg1"/>
                </a:solidFill>
                <a:latin typeface="Times New Roman" panose="02020603050405020304" pitchFamily="18" charset="0"/>
                <a:ea typeface="+mn-ea"/>
                <a:cs typeface="Times New Roman" panose="02020603050405020304" pitchFamily="18" charset="0"/>
                <a:sym typeface="+mn-ea"/>
              </a:rPr>
              <a:t>What can we infer from paragraph 1? </a:t>
            </a:r>
            <a:endParaRPr lang="en-US" altLang="zh-CN" sz="1600" b="1" dirty="0" smtClean="0">
              <a:solidFill>
                <a:schemeClr val="bg1"/>
              </a:solidFill>
              <a:latin typeface="Times New Roman" panose="02020603050405020304" pitchFamily="18" charset="0"/>
              <a:ea typeface="+mn-ea"/>
              <a:cs typeface="Times New Roman" panose="02020603050405020304" pitchFamily="18" charset="0"/>
              <a:sym typeface="+mn-ea"/>
            </a:endParaRPr>
          </a:p>
        </p:txBody>
      </p:sp>
      <p:sp>
        <p:nvSpPr>
          <p:cNvPr id="21" name="文本框 20"/>
          <p:cNvSpPr txBox="1"/>
          <p:nvPr/>
        </p:nvSpPr>
        <p:spPr>
          <a:xfrm>
            <a:off x="4411345" y="3801110"/>
            <a:ext cx="3728085" cy="583565"/>
          </a:xfrm>
          <a:prstGeom prst="rect">
            <a:avLst/>
          </a:prstGeom>
          <a:noFill/>
        </p:spPr>
        <p:txBody>
          <a:bodyPr wrap="square" rtlCol="0">
            <a:spAutoFit/>
          </a:bodyPr>
          <a:p>
            <a:r>
              <a:rPr lang="en-US" altLang="zh-CN" sz="1600" b="1" dirty="0">
                <a:solidFill>
                  <a:schemeClr val="bg1"/>
                </a:solidFill>
                <a:latin typeface="Times New Roman" panose="02020603050405020304" pitchFamily="18" charset="0"/>
                <a:cs typeface="Times New Roman" panose="02020603050405020304" pitchFamily="18" charset="0"/>
              </a:rPr>
              <a:t>My mind was wandering aimlessly…</a:t>
            </a:r>
            <a:endParaRPr lang="en-US" altLang="zh-CN" sz="1600" b="1" dirty="0">
              <a:solidFill>
                <a:schemeClr val="bg1"/>
              </a:solidFill>
              <a:latin typeface="Times New Roman" panose="02020603050405020304" pitchFamily="18" charset="0"/>
              <a:cs typeface="Times New Roman" panose="02020603050405020304" pitchFamily="18" charset="0"/>
            </a:endParaRPr>
          </a:p>
          <a:p>
            <a:r>
              <a:rPr lang="en-US" altLang="zh-CN" sz="1600" b="1" dirty="0">
                <a:solidFill>
                  <a:schemeClr val="bg1"/>
                </a:solidFill>
                <a:latin typeface="Times New Roman" panose="02020603050405020304" pitchFamily="18" charset="0"/>
                <a:cs typeface="Times New Roman" panose="02020603050405020304" pitchFamily="18" charset="0"/>
              </a:rPr>
              <a:t>It seemed that I fancied nature… </a:t>
            </a:r>
            <a:endParaRPr lang="en-US" altLang="zh-CN" sz="1600" b="1" dirty="0">
              <a:solidFill>
                <a:schemeClr val="bg1"/>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211455" y="4537710"/>
            <a:ext cx="4095750" cy="337185"/>
          </a:xfrm>
          <a:prstGeom prst="rect">
            <a:avLst/>
          </a:prstGeom>
          <a:noFill/>
        </p:spPr>
        <p:txBody>
          <a:bodyPr wrap="square" rtlCol="0">
            <a:spAutoFit/>
          </a:bodyPr>
          <a:p>
            <a:r>
              <a:rPr lang="en-US" altLang="zh-CN" sz="1600" b="1" dirty="0">
                <a:solidFill>
                  <a:srgbClr val="0000CC"/>
                </a:solidFill>
                <a:latin typeface="Times New Roman" panose="02020603050405020304" pitchFamily="18" charset="0"/>
                <a:cs typeface="Times New Roman" panose="02020603050405020304" pitchFamily="18" charset="0"/>
              </a:rPr>
              <a:t>Why didn’t I write anything about the topic?</a:t>
            </a:r>
            <a:endParaRPr lang="en-US" altLang="zh-CN" sz="1600" b="1" dirty="0">
              <a:solidFill>
                <a:srgbClr val="0000CC"/>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123190" y="956310"/>
            <a:ext cx="8782050" cy="521970"/>
          </a:xfrm>
          <a:prstGeom prst="rect">
            <a:avLst/>
          </a:prstGeom>
          <a:noFill/>
        </p:spPr>
        <p:txBody>
          <a:bodyPr wrap="square" rtlCol="0" anchor="t">
            <a:spAutoFit/>
          </a:bodyPr>
          <a:p>
            <a:r>
              <a:rPr lang="zh-CN" altLang="en-US" sz="1400" dirty="0" smtClean="0">
                <a:solidFill>
                  <a:srgbClr val="C00000"/>
                </a:solidFill>
                <a:latin typeface="Times New Roman" panose="02020603050405020304" pitchFamily="18" charset="0"/>
                <a:cs typeface="Times New Roman" panose="02020603050405020304" pitchFamily="18" charset="0"/>
                <a:sym typeface="+mn-ea"/>
              </a:rPr>
              <a:t> </a:t>
            </a:r>
            <a:r>
              <a:rPr lang="en-US" altLang="zh-CN" sz="1400" dirty="0" smtClean="0">
                <a:solidFill>
                  <a:srgbClr val="C00000"/>
                </a:solidFill>
                <a:latin typeface="Times New Roman" panose="02020603050405020304" pitchFamily="18" charset="0"/>
                <a:cs typeface="Times New Roman" panose="02020603050405020304" pitchFamily="18" charset="0"/>
                <a:sym typeface="+mn-ea"/>
              </a:rPr>
              <a:t>               </a:t>
            </a:r>
            <a:r>
              <a:rPr lang="zh-CN" altLang="en-US" sz="1400" dirty="0" smtClean="0">
                <a:solidFill>
                  <a:srgbClr val="C00000"/>
                </a:solidFill>
                <a:latin typeface="Times New Roman" panose="02020603050405020304" pitchFamily="18" charset="0"/>
                <a:cs typeface="Times New Roman" panose="02020603050405020304" pitchFamily="18" charset="0"/>
                <a:sym typeface="+mn-ea"/>
              </a:rPr>
              <a:t>In summer the sun is bright yellow like that, and the sky is blue like those lines. I loved blue — blue is for</a:t>
            </a:r>
            <a:endParaRPr lang="zh-CN" altLang="en-US" sz="1400" dirty="0" smtClean="0">
              <a:solidFill>
                <a:srgbClr val="C00000"/>
              </a:solidFill>
              <a:latin typeface="Times New Roman" panose="02020603050405020304" pitchFamily="18" charset="0"/>
              <a:cs typeface="Times New Roman" panose="02020603050405020304" pitchFamily="18" charset="0"/>
              <a:sym typeface="+mn-ea"/>
            </a:endParaRPr>
          </a:p>
          <a:p>
            <a:r>
              <a:rPr lang="zh-CN" altLang="en-US" sz="1400" dirty="0" smtClean="0">
                <a:solidFill>
                  <a:srgbClr val="C00000"/>
                </a:solidFill>
                <a:latin typeface="Times New Roman" panose="02020603050405020304" pitchFamily="18" charset="0"/>
                <a:cs typeface="Times New Roman" panose="02020603050405020304" pitchFamily="18" charset="0"/>
                <a:sym typeface="+mn-ea"/>
              </a:rPr>
              <a:t>getting lost in... </a:t>
            </a:r>
            <a:endParaRPr lang="zh-CN" altLang="en-US" sz="1400" dirty="0" smtClean="0">
              <a:solidFill>
                <a:srgbClr val="C00000"/>
              </a:solidFill>
              <a:latin typeface="Times New Roman" panose="02020603050405020304" pitchFamily="18" charset="0"/>
              <a:cs typeface="Times New Roman" panose="02020603050405020304" pitchFamily="18" charset="0"/>
              <a:sym typeface="+mn-ea"/>
            </a:endParaRPr>
          </a:p>
        </p:txBody>
      </p:sp>
      <p:sp>
        <p:nvSpPr>
          <p:cNvPr id="8" name="文本框 7"/>
          <p:cNvSpPr txBox="1"/>
          <p:nvPr/>
        </p:nvSpPr>
        <p:spPr>
          <a:xfrm>
            <a:off x="256540" y="1891030"/>
            <a:ext cx="4690745" cy="306705"/>
          </a:xfrm>
          <a:prstGeom prst="rect">
            <a:avLst/>
          </a:prstGeom>
          <a:noFill/>
        </p:spPr>
        <p:txBody>
          <a:bodyPr wrap="none" rtlCol="0" anchor="t">
            <a:spAutoFit/>
          </a:bodyPr>
          <a:p>
            <a:r>
              <a:rPr lang="zh-CN" altLang="en-US" sz="1400" dirty="0" smtClean="0">
                <a:solidFill>
                  <a:srgbClr val="C00000"/>
                </a:solidFill>
                <a:latin typeface="Times New Roman" panose="02020603050405020304" pitchFamily="18" charset="0"/>
                <a:cs typeface="Times New Roman" panose="02020603050405020304" pitchFamily="18" charset="0"/>
                <a:sym typeface="+mn-ea"/>
              </a:rPr>
              <a:t>The truth was that I wanted to </a:t>
            </a:r>
            <a:r>
              <a:rPr lang="zh-CN" altLang="en-US" sz="1400" u="sng" dirty="0" smtClean="0">
                <a:solidFill>
                  <a:srgbClr val="C00000"/>
                </a:solidFill>
                <a:latin typeface="Times New Roman" panose="02020603050405020304" pitchFamily="18" charset="0"/>
                <a:cs typeface="Times New Roman" panose="02020603050405020304" pitchFamily="18" charset="0"/>
                <a:sym typeface="+mn-ea"/>
              </a:rPr>
              <a:t>write</a:t>
            </a:r>
            <a:r>
              <a:rPr lang="zh-CN" altLang="en-US" sz="1400" dirty="0" smtClean="0">
                <a:solidFill>
                  <a:srgbClr val="C00000"/>
                </a:solidFill>
                <a:latin typeface="Times New Roman" panose="02020603050405020304" pitchFamily="18" charset="0"/>
                <a:cs typeface="Times New Roman" panose="02020603050405020304" pitchFamily="18" charset="0"/>
                <a:sym typeface="+mn-ea"/>
              </a:rPr>
              <a:t> about something different. </a:t>
            </a:r>
            <a:endParaRPr lang="zh-CN" altLang="en-US" sz="1400" dirty="0" smtClean="0">
              <a:solidFill>
                <a:srgbClr val="C00000"/>
              </a:solidFill>
              <a:latin typeface="Times New Roman" panose="02020603050405020304" pitchFamily="18" charset="0"/>
              <a:cs typeface="Times New Roman" panose="02020603050405020304" pitchFamily="18" charset="0"/>
              <a:sym typeface="+mn-ea"/>
            </a:endParaRPr>
          </a:p>
        </p:txBody>
      </p:sp>
      <p:sp>
        <p:nvSpPr>
          <p:cNvPr id="9" name="文本框 8"/>
          <p:cNvSpPr txBox="1"/>
          <p:nvPr/>
        </p:nvSpPr>
        <p:spPr>
          <a:xfrm>
            <a:off x="4384040" y="4418330"/>
            <a:ext cx="4521200" cy="583565"/>
          </a:xfrm>
          <a:prstGeom prst="rect">
            <a:avLst/>
          </a:prstGeom>
          <a:noFill/>
        </p:spPr>
        <p:txBody>
          <a:bodyPr wrap="none" rtlCol="0" anchor="t">
            <a:spAutoFit/>
          </a:bodyPr>
          <a:p>
            <a:pPr algn="l"/>
            <a:r>
              <a:rPr lang="en-US" altLang="zh-CN" sz="1600" b="1" dirty="0">
                <a:solidFill>
                  <a:srgbClr val="0000CC"/>
                </a:solidFill>
                <a:latin typeface="Times New Roman" panose="02020603050405020304" pitchFamily="18" charset="0"/>
                <a:cs typeface="Times New Roman" panose="02020603050405020304" pitchFamily="18" charset="0"/>
                <a:sym typeface="+mn-ea"/>
              </a:rPr>
              <a:t>I was individualized, and I had a mind of my own.</a:t>
            </a:r>
            <a:endParaRPr lang="en-US" altLang="zh-CN" sz="1600" b="1" dirty="0">
              <a:solidFill>
                <a:srgbClr val="0000CC"/>
              </a:solidFill>
              <a:latin typeface="Times New Roman" panose="02020603050405020304" pitchFamily="18" charset="0"/>
              <a:cs typeface="Times New Roman" panose="02020603050405020304" pitchFamily="18" charset="0"/>
              <a:sym typeface="+mn-ea"/>
            </a:endParaRPr>
          </a:p>
          <a:p>
            <a:pPr algn="l"/>
            <a:r>
              <a:rPr lang="en-US" altLang="zh-CN" sz="1600" b="1" dirty="0">
                <a:solidFill>
                  <a:srgbClr val="0000CC"/>
                </a:solidFill>
                <a:latin typeface="Times New Roman" panose="02020603050405020304" pitchFamily="18" charset="0"/>
                <a:cs typeface="Times New Roman" panose="02020603050405020304" pitchFamily="18" charset="0"/>
                <a:sym typeface="+mn-ea"/>
              </a:rPr>
              <a:t>“ I didn’t have a best friend” was just an excuse.</a:t>
            </a:r>
            <a:endParaRPr lang="en-US" altLang="zh-CN" sz="1600" b="1" dirty="0">
              <a:solidFill>
                <a:srgbClr val="0000CC"/>
              </a:solidFill>
              <a:latin typeface="Times New Roman" panose="02020603050405020304" pitchFamily="18" charset="0"/>
              <a:cs typeface="Times New Roman" panose="02020603050405020304" pitchFamily="18" charset="0"/>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ppt_h*1.125000"/>
                                          </p:val>
                                        </p:tav>
                                        <p:tav tm="100000">
                                          <p:val>
                                            <p:strVal val="#ppt_y"/>
                                          </p:val>
                                        </p:tav>
                                      </p:tavLst>
                                    </p:anim>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 grpId="1"/>
      <p:bldP spid="4" grpId="0"/>
      <p:bldP spid="4" grpId="1"/>
      <p:bldP spid="21" grpId="0"/>
      <p:bldP spid="21" grpId="1"/>
      <p:bldP spid="6" grpId="0"/>
      <p:bldP spid="6" grpId="1"/>
      <p:bldP spid="8" grpId="0"/>
      <p:bldP spid="8" grpId="1"/>
      <p:bldP spid="9" grpId="0"/>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7" name="表格 6"/>
          <p:cNvGraphicFramePr/>
          <p:nvPr>
            <p:custDataLst>
              <p:tags r:id="rId1"/>
            </p:custDataLst>
          </p:nvPr>
        </p:nvGraphicFramePr>
        <p:xfrm>
          <a:off x="105410" y="3810000"/>
          <a:ext cx="8822055" cy="906780"/>
        </p:xfrm>
        <a:graphic>
          <a:graphicData uri="http://schemas.openxmlformats.org/drawingml/2006/table">
            <a:tbl>
              <a:tblPr firstRow="1" bandRow="1">
                <a:tableStyleId>{5C22544A-7EE6-4342-B048-85BDC9FD1C3A}</a:tableStyleId>
              </a:tblPr>
              <a:tblGrid>
                <a:gridCol w="4194175"/>
                <a:gridCol w="4627880"/>
              </a:tblGrid>
              <a:tr h="365760">
                <a:tc>
                  <a:txBody>
                    <a:bodyPr/>
                    <a:p>
                      <a:pPr>
                        <a:buNone/>
                      </a:pPr>
                      <a:r>
                        <a:rPr lang="zh-CN" altLang="en-US" sz="1600">
                          <a:latin typeface="Times New Roman" panose="02020603050405020304" pitchFamily="18" charset="0"/>
                          <a:cs typeface="Times New Roman" panose="02020603050405020304" pitchFamily="18" charset="0"/>
                        </a:rPr>
                        <a:t>What kind of student I was?</a:t>
                      </a:r>
                      <a:endParaRPr lang="zh-CN" altLang="en-US" sz="1600">
                        <a:latin typeface="Times New Roman" panose="02020603050405020304" pitchFamily="18" charset="0"/>
                        <a:cs typeface="Times New Roman" panose="02020603050405020304" pitchFamily="18" charset="0"/>
                      </a:endParaRPr>
                    </a:p>
                  </a:txBody>
                  <a:tcPr>
                    <a:solidFill>
                      <a:srgbClr val="00B0F0"/>
                    </a:solidFill>
                  </a:tcPr>
                </a:tc>
                <a:tc>
                  <a:txBody>
                    <a:bodyPr/>
                    <a:p>
                      <a:pPr algn="l">
                        <a:buClrTx/>
                        <a:buSzTx/>
                        <a:buFontTx/>
                        <a:buNone/>
                      </a:pPr>
                      <a:r>
                        <a:rPr lang="zh-CN" altLang="en-US" sz="1600">
                          <a:latin typeface="Times New Roman" panose="02020603050405020304" pitchFamily="18" charset="0"/>
                          <a:cs typeface="Times New Roman" panose="02020603050405020304" pitchFamily="18" charset="0"/>
                        </a:rPr>
                        <a:t>What was my </a:t>
                      </a:r>
                      <a:r>
                        <a:rPr lang="en-US" altLang="zh-CN" sz="1600">
                          <a:latin typeface="Times New Roman" panose="02020603050405020304" pitchFamily="18" charset="0"/>
                          <a:cs typeface="Times New Roman" panose="02020603050405020304" pitchFamily="18" charset="0"/>
                        </a:rPr>
                        <a:t>previous </a:t>
                      </a:r>
                      <a:r>
                        <a:rPr lang="zh-CN" altLang="en-US" sz="1600">
                          <a:latin typeface="Times New Roman" panose="02020603050405020304" pitchFamily="18" charset="0"/>
                          <a:cs typeface="Times New Roman" panose="02020603050405020304" pitchFamily="18" charset="0"/>
                        </a:rPr>
                        <a:t>teachers’reaction to me?</a:t>
                      </a:r>
                      <a:endParaRPr lang="zh-CN" altLang="en-US" sz="1600">
                        <a:latin typeface="Times New Roman" panose="02020603050405020304" pitchFamily="18" charset="0"/>
                        <a:cs typeface="Times New Roman" panose="02020603050405020304" pitchFamily="18" charset="0"/>
                      </a:endParaRPr>
                    </a:p>
                  </a:txBody>
                  <a:tcPr>
                    <a:solidFill>
                      <a:srgbClr val="00B0F0"/>
                    </a:solidFill>
                  </a:tcPr>
                </a:tc>
              </a:tr>
              <a:tr h="541020">
                <a:tc>
                  <a:txBody>
                    <a:bodyPr/>
                    <a:p>
                      <a:pPr>
                        <a:buNone/>
                      </a:pPr>
                      <a:endParaRPr lang="zh-CN" altLang="en-US"/>
                    </a:p>
                    <a:p>
                      <a:pPr>
                        <a:buNone/>
                      </a:pPr>
                      <a:endParaRPr lang="zh-CN" altLang="en-US"/>
                    </a:p>
                    <a:p>
                      <a:pPr>
                        <a:buNone/>
                      </a:pPr>
                      <a:endParaRPr lang="zh-CN" altLang="en-US"/>
                    </a:p>
                  </a:txBody>
                  <a:tcPr/>
                </a:tc>
                <a:tc>
                  <a:txBody>
                    <a:bodyPr/>
                    <a:p>
                      <a:pPr>
                        <a:buNone/>
                      </a:pPr>
                      <a:endParaRPr lang="zh-CN" altLang="en-US"/>
                    </a:p>
                  </a:txBody>
                  <a:tcPr/>
                </a:tc>
              </a:tr>
            </a:tbl>
          </a:graphicData>
        </a:graphic>
      </p:graphicFrame>
      <p:sp>
        <p:nvSpPr>
          <p:cNvPr id="17" name="矩形 16"/>
          <p:cNvSpPr/>
          <p:nvPr>
            <p:custDataLst>
              <p:tags r:id="rId2"/>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3"/>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4"/>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sp>
        <p:nvSpPr>
          <p:cNvPr id="5" name="TextBox 3"/>
          <p:cNvSpPr txBox="1"/>
          <p:nvPr/>
        </p:nvSpPr>
        <p:spPr>
          <a:xfrm>
            <a:off x="408305" y="144780"/>
            <a:ext cx="8526145" cy="398780"/>
          </a:xfrm>
          <a:prstGeom prst="rect">
            <a:avLst/>
          </a:prstGeom>
          <a:noFill/>
        </p:spPr>
        <p:txBody>
          <a:bodyPr wrap="square" rtlCol="0">
            <a:spAutoFit/>
          </a:bodyPr>
          <a:p>
            <a:r>
              <a:rPr sz="2000" b="1" dirty="0">
                <a:solidFill>
                  <a:srgbClr val="00B0F0"/>
                </a:solidFill>
                <a:latin typeface="微软雅黑" panose="020B0503020204020204" pitchFamily="34" charset="-122"/>
                <a:ea typeface="微软雅黑" panose="020B0503020204020204" pitchFamily="34" charset="-122"/>
                <a:sym typeface="+mn-ea"/>
              </a:rPr>
              <a:t> </a:t>
            </a:r>
            <a:r>
              <a:rPr lang="en-US" altLang="zh-CN" sz="2000" b="1" dirty="0">
                <a:solidFill>
                  <a:srgbClr val="00B0F0"/>
                </a:solidFill>
                <a:latin typeface="微软雅黑" panose="020B0503020204020204" pitchFamily="34" charset="-122"/>
                <a:ea typeface="微软雅黑" panose="020B0503020204020204" pitchFamily="34" charset="-122"/>
                <a:sym typeface="+mn-ea"/>
              </a:rPr>
              <a:t>Read and analyze</a:t>
            </a:r>
            <a:endParaRPr lang="zh-CN" altLang="en-US" sz="2000" b="1" baseline="-25000" dirty="0">
              <a:solidFill>
                <a:srgbClr val="0070C0"/>
              </a:solidFill>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123190" y="612775"/>
            <a:ext cx="8782050" cy="3128010"/>
          </a:xfrm>
          <a:prstGeom prst="rect">
            <a:avLst/>
          </a:prstGeom>
          <a:noFill/>
          <a:ln>
            <a:solidFill>
              <a:srgbClr val="00B0F0"/>
            </a:solidFill>
          </a:ln>
        </p:spPr>
        <p:txBody>
          <a:bodyPr wrap="square" rtlCol="0" anchor="t">
            <a:spAutoFit/>
          </a:bodyPr>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The paper on my desk was yellow, with straight blue lines stretching across it. The lines repeated themselves all the way down the page. I counted them. Twenty-six straight lines ran across the </a:t>
            </a:r>
            <a:r>
              <a:rPr lang="zh-CN" altLang="en-US" sz="1400" u="sng" dirty="0" smtClean="0">
                <a:latin typeface="Times New Roman" panose="02020603050405020304" pitchFamily="18" charset="0"/>
                <a:cs typeface="Times New Roman" panose="02020603050405020304" pitchFamily="18" charset="0"/>
              </a:rPr>
              <a:t>paper</a:t>
            </a:r>
            <a:r>
              <a:rPr lang="zh-CN" altLang="en-US" sz="1400" dirty="0" smtClean="0">
                <a:latin typeface="Times New Roman" panose="02020603050405020304" pitchFamily="18" charset="0"/>
                <a:cs typeface="Times New Roman" panose="02020603050405020304" pitchFamily="18" charset="0"/>
              </a:rPr>
              <a:t>. The yellow color reminded me of </a:t>
            </a:r>
            <a:r>
              <a:rPr lang="zh-CN" altLang="en-US" sz="1400" u="sng" dirty="0" smtClean="0">
                <a:latin typeface="Times New Roman" panose="02020603050405020304" pitchFamily="18" charset="0"/>
                <a:cs typeface="Times New Roman" panose="02020603050405020304" pitchFamily="18" charset="0"/>
              </a:rPr>
              <a:t>sunshine</a:t>
            </a:r>
            <a:r>
              <a:rPr lang="zh-CN" altLang="en-US" sz="1400" dirty="0" smtClean="0">
                <a:latin typeface="Times New Roman" panose="02020603050405020304" pitchFamily="18" charset="0"/>
                <a:cs typeface="Times New Roman" panose="02020603050405020304" pitchFamily="18" charset="0"/>
              </a:rPr>
              <a:t>. In summer the sun is bright yellow like that, and the sky is blue like those lines. I loved blue — blue is for getting lost in...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“You haven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written a </a:t>
            </a:r>
            <a:r>
              <a:rPr lang="zh-CN" altLang="en-US" sz="1400" u="sng" dirty="0" smtClean="0">
                <a:latin typeface="Times New Roman" panose="02020603050405020304" pitchFamily="18" charset="0"/>
                <a:cs typeface="Times New Roman" panose="02020603050405020304" pitchFamily="18" charset="0"/>
              </a:rPr>
              <a:t>word</a:t>
            </a:r>
            <a:r>
              <a:rPr lang="zh-CN" altLang="en-US" sz="1400" dirty="0" smtClean="0">
                <a:latin typeface="Times New Roman" panose="02020603050405020304" pitchFamily="18" charset="0"/>
                <a:cs typeface="Times New Roman" panose="02020603050405020304" pitchFamily="18" charset="0"/>
              </a:rPr>
              <a:t> yet, have you?” Miss Perry had found me out. I hung my </a:t>
            </a:r>
            <a:r>
              <a:rPr lang="zh-CN" altLang="en-US" sz="1400" u="sng" dirty="0" smtClean="0">
                <a:latin typeface="Times New Roman" panose="02020603050405020304" pitchFamily="18" charset="0"/>
                <a:cs typeface="Times New Roman" panose="02020603050405020304" pitchFamily="18" charset="0"/>
              </a:rPr>
              <a:t>head</a:t>
            </a:r>
            <a:r>
              <a:rPr lang="zh-CN" altLang="en-US" sz="1400" dirty="0" smtClean="0">
                <a:latin typeface="Times New Roman" panose="02020603050405020304" pitchFamily="18" charset="0"/>
                <a:cs typeface="Times New Roman" panose="02020603050405020304" pitchFamily="18" charset="0"/>
              </a:rPr>
              <a:t>, as in past years, and gave her the lines I</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d given </a:t>
            </a:r>
            <a:r>
              <a:rPr lang="zh-CN" altLang="en-US" sz="1400" dirty="0" smtClean="0">
                <a:solidFill>
                  <a:srgbClr val="C00000"/>
                </a:solidFill>
                <a:latin typeface="Times New Roman" panose="02020603050405020304" pitchFamily="18" charset="0"/>
                <a:cs typeface="Times New Roman" panose="02020603050405020304" pitchFamily="18" charset="0"/>
              </a:rPr>
              <a:t>previous teachers</a:t>
            </a:r>
            <a:r>
              <a:rPr lang="zh-CN" altLang="en-US" sz="1400" dirty="0" smtClean="0">
                <a:latin typeface="Times New Roman" panose="02020603050405020304" pitchFamily="18" charset="0"/>
                <a:cs typeface="Times New Roman" panose="02020603050405020304" pitchFamily="18" charset="0"/>
              </a:rPr>
              <a:t>.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“I don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feel like it.”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The truth was that I wanted to </a:t>
            </a:r>
            <a:r>
              <a:rPr lang="zh-CN" altLang="en-US" sz="1400" u="sng" dirty="0" smtClean="0">
                <a:latin typeface="Times New Roman" panose="02020603050405020304" pitchFamily="18" charset="0"/>
                <a:cs typeface="Times New Roman" panose="02020603050405020304" pitchFamily="18" charset="0"/>
              </a:rPr>
              <a:t>write</a:t>
            </a:r>
            <a:r>
              <a:rPr lang="zh-CN" altLang="en-US" sz="1400" dirty="0" smtClean="0">
                <a:latin typeface="Times New Roman" panose="02020603050405020304" pitchFamily="18" charset="0"/>
                <a:cs typeface="Times New Roman" panose="02020603050405020304" pitchFamily="18" charset="0"/>
              </a:rPr>
              <a:t> about something different. “Write about Your Best Friend,” demanded the assignment on the board. I didn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have a best friend. I had a few friends, but I didn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want to claim any of them as my “best” because I was afraid they might pick someone else. What if I picked a “best” friend and then someone </a:t>
            </a:r>
            <a:r>
              <a:rPr lang="zh-CN" altLang="en-US" sz="1400" u="sng" dirty="0" smtClean="0">
                <a:latin typeface="Times New Roman" panose="02020603050405020304" pitchFamily="18" charset="0"/>
                <a:cs typeface="Times New Roman" panose="02020603050405020304" pitchFamily="18" charset="0"/>
              </a:rPr>
              <a:t>different</a:t>
            </a:r>
            <a:r>
              <a:rPr lang="zh-CN" altLang="en-US" sz="1400" dirty="0" smtClean="0">
                <a:latin typeface="Times New Roman" panose="02020603050405020304" pitchFamily="18" charset="0"/>
                <a:cs typeface="Times New Roman" panose="02020603050405020304" pitchFamily="18" charset="0"/>
              </a:rPr>
              <a:t>, who thought I was their best friend, heard my paragraph read aloud and then never spoke to me again? It was a stupid topic. I was </a:t>
            </a:r>
            <a:r>
              <a:rPr lang="zh-CN" altLang="en-US" sz="1400" u="sng" dirty="0" smtClean="0">
                <a:latin typeface="Times New Roman" panose="02020603050405020304" pitchFamily="18" charset="0"/>
                <a:cs typeface="Times New Roman" panose="02020603050405020304" pitchFamily="18" charset="0"/>
              </a:rPr>
              <a:t>disappointed</a:t>
            </a:r>
            <a:r>
              <a:rPr lang="zh-CN" altLang="en-US" sz="1400" dirty="0" smtClean="0">
                <a:latin typeface="Times New Roman" panose="02020603050405020304" pitchFamily="18" charset="0"/>
                <a:cs typeface="Times New Roman" panose="02020603050405020304" pitchFamily="18" charset="0"/>
              </a:rPr>
              <a:t> in Miss Perry for choosing it.</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en-US" altLang="zh-CN" sz="1400" dirty="0" smtClean="0">
                <a:solidFill>
                  <a:srgbClr val="C00000"/>
                </a:solidFill>
                <a:latin typeface="Times New Roman" panose="02020603050405020304" pitchFamily="18" charset="0"/>
                <a:cs typeface="Times New Roman" panose="02020603050405020304" pitchFamily="18" charset="0"/>
              </a:rPr>
              <a:t>  </a:t>
            </a:r>
            <a:r>
              <a:rPr lang="zh-CN" altLang="en-US" sz="1400" dirty="0" smtClean="0">
                <a:solidFill>
                  <a:srgbClr val="C00000"/>
                </a:solidFill>
                <a:latin typeface="Times New Roman" panose="02020603050405020304" pitchFamily="18" charset="0"/>
                <a:cs typeface="Times New Roman" panose="02020603050405020304" pitchFamily="18" charset="0"/>
              </a:rPr>
              <a:t>I knew </a:t>
            </a:r>
            <a:r>
              <a:rPr lang="zh-CN" altLang="en-US" sz="1400" u="sng" dirty="0" smtClean="0">
                <a:solidFill>
                  <a:srgbClr val="C00000"/>
                </a:solidFill>
                <a:latin typeface="Times New Roman" panose="02020603050405020304" pitchFamily="18" charset="0"/>
                <a:cs typeface="Times New Roman" panose="02020603050405020304" pitchFamily="18" charset="0"/>
              </a:rPr>
              <a:t>Miss Perry</a:t>
            </a:r>
            <a:r>
              <a:rPr lang="zh-CN" altLang="en-US" sz="1400" dirty="0" smtClean="0">
                <a:solidFill>
                  <a:srgbClr val="C00000"/>
                </a:solidFill>
                <a:latin typeface="Times New Roman" panose="02020603050405020304" pitchFamily="18" charset="0"/>
                <a:cs typeface="Times New Roman" panose="02020603050405020304" pitchFamily="18" charset="0"/>
              </a:rPr>
              <a:t> must have heard about me from my other teachers. I had already prepared myself for another year of listening to teachers </a:t>
            </a:r>
            <a:r>
              <a:rPr lang="zh-CN" altLang="en-US" sz="1400" u="sng" dirty="0" smtClean="0">
                <a:solidFill>
                  <a:srgbClr val="C00000"/>
                </a:solidFill>
                <a:latin typeface="Times New Roman" panose="02020603050405020304" pitchFamily="18" charset="0"/>
                <a:cs typeface="Times New Roman" panose="02020603050405020304" pitchFamily="18" charset="0"/>
              </a:rPr>
              <a:t>scold</a:t>
            </a:r>
            <a:r>
              <a:rPr lang="zh-CN" altLang="en-US" sz="1400" dirty="0" smtClean="0">
                <a:solidFill>
                  <a:srgbClr val="C00000"/>
                </a:solidFill>
                <a:latin typeface="Times New Roman" panose="02020603050405020304" pitchFamily="18" charset="0"/>
                <a:cs typeface="Times New Roman" panose="02020603050405020304" pitchFamily="18" charset="0"/>
              </a:rPr>
              <a:t> me. I was only nine years old, but my ears had been dull to the voices of my elders. My teachers, my parents, and the school </a:t>
            </a:r>
            <a:r>
              <a:rPr lang="zh-CN" altLang="en-US" sz="1400" u="sng" dirty="0" smtClean="0">
                <a:solidFill>
                  <a:srgbClr val="C00000"/>
                </a:solidFill>
                <a:latin typeface="Times New Roman" panose="02020603050405020304" pitchFamily="18" charset="0"/>
                <a:cs typeface="Times New Roman" panose="02020603050405020304" pitchFamily="18" charset="0"/>
              </a:rPr>
              <a:t>principal</a:t>
            </a:r>
            <a:r>
              <a:rPr lang="zh-CN" altLang="en-US" sz="1400" dirty="0" smtClean="0">
                <a:solidFill>
                  <a:srgbClr val="C00000"/>
                </a:solidFill>
                <a:latin typeface="Times New Roman" panose="02020603050405020304" pitchFamily="18" charset="0"/>
                <a:cs typeface="Times New Roman" panose="02020603050405020304" pitchFamily="18" charset="0"/>
              </a:rPr>
              <a:t> had all given me the “What are we supposed to do with you?” speech. That was probably what Miss Perry was about to say, too. </a:t>
            </a:r>
            <a:endParaRPr lang="zh-CN" altLang="en-US" sz="1400" i="1" dirty="0" smtClean="0">
              <a:solidFill>
                <a:srgbClr val="C00000"/>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765175" y="4219575"/>
            <a:ext cx="3578860" cy="753110"/>
          </a:xfrm>
          <a:prstGeom prst="rect">
            <a:avLst/>
          </a:prstGeom>
          <a:noFill/>
        </p:spPr>
        <p:txBody>
          <a:bodyPr wrap="square" rtlCol="0">
            <a:spAutoFit/>
          </a:bodyPr>
          <a:p>
            <a:pPr fontAlgn="auto">
              <a:lnSpc>
                <a:spcPts val="1720"/>
              </a:lnSpc>
            </a:pPr>
            <a:r>
              <a:rPr lang="en-US" altLang="zh-CN" sz="1600" b="1" dirty="0">
                <a:solidFill>
                  <a:srgbClr val="0000CC"/>
                </a:solidFill>
                <a:latin typeface="Times New Roman" panose="02020603050405020304" pitchFamily="18" charset="0"/>
                <a:cs typeface="Times New Roman" panose="02020603050405020304" pitchFamily="18" charset="0"/>
              </a:rPr>
              <a:t>a naughty boy</a:t>
            </a:r>
            <a:endParaRPr lang="en-US" altLang="zh-CN" sz="1600" b="1" dirty="0">
              <a:solidFill>
                <a:srgbClr val="0000CC"/>
              </a:solidFill>
              <a:latin typeface="Times New Roman" panose="02020603050405020304" pitchFamily="18" charset="0"/>
              <a:cs typeface="Times New Roman" panose="02020603050405020304" pitchFamily="18" charset="0"/>
            </a:endParaRPr>
          </a:p>
          <a:p>
            <a:pPr fontAlgn="auto">
              <a:lnSpc>
                <a:spcPts val="1720"/>
              </a:lnSpc>
            </a:pPr>
            <a:r>
              <a:rPr lang="en-US" altLang="zh-CN" sz="1600" b="1" dirty="0">
                <a:solidFill>
                  <a:srgbClr val="0000CC"/>
                </a:solidFill>
                <a:latin typeface="Times New Roman" panose="02020603050405020304" pitchFamily="18" charset="0"/>
                <a:cs typeface="Times New Roman" panose="02020603050405020304" pitchFamily="18" charset="0"/>
              </a:rPr>
              <a:t>a tough nut           难对付的人</a:t>
            </a:r>
            <a:endParaRPr lang="en-US" altLang="zh-CN" sz="1600" b="1" dirty="0">
              <a:solidFill>
                <a:srgbClr val="0000CC"/>
              </a:solidFill>
              <a:latin typeface="Times New Roman" panose="02020603050405020304" pitchFamily="18" charset="0"/>
              <a:cs typeface="Times New Roman" panose="02020603050405020304" pitchFamily="18" charset="0"/>
            </a:endParaRPr>
          </a:p>
          <a:p>
            <a:pPr fontAlgn="auto">
              <a:lnSpc>
                <a:spcPts val="1720"/>
              </a:lnSpc>
            </a:pPr>
            <a:r>
              <a:rPr lang="en-US" altLang="zh-CN" sz="1600" b="1" dirty="0">
                <a:solidFill>
                  <a:srgbClr val="0000CC"/>
                </a:solidFill>
                <a:latin typeface="Times New Roman" panose="02020603050405020304" pitchFamily="18" charset="0"/>
                <a:cs typeface="Times New Roman" panose="02020603050405020304" pitchFamily="18" charset="0"/>
              </a:rPr>
              <a:t>a wayward child   不听话的孩子</a:t>
            </a:r>
            <a:endParaRPr lang="en-US" altLang="zh-CN" sz="1600" b="1" dirty="0">
              <a:solidFill>
                <a:srgbClr val="0000CC"/>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5585460" y="4304030"/>
            <a:ext cx="2502535" cy="583565"/>
          </a:xfrm>
          <a:prstGeom prst="rect">
            <a:avLst/>
          </a:prstGeom>
          <a:noFill/>
        </p:spPr>
        <p:txBody>
          <a:bodyPr wrap="square" rtlCol="0" anchor="t">
            <a:spAutoFit/>
          </a:bodyPr>
          <a:p>
            <a:pPr algn="l"/>
            <a:r>
              <a:rPr lang="en-US" altLang="zh-CN" sz="1600" b="1" dirty="0">
                <a:solidFill>
                  <a:srgbClr val="0000CC"/>
                </a:solidFill>
                <a:latin typeface="Times New Roman" panose="02020603050405020304" pitchFamily="18" charset="0"/>
                <a:cs typeface="Times New Roman" panose="02020603050405020304" pitchFamily="18" charset="0"/>
                <a:sym typeface="+mn-ea"/>
              </a:rPr>
              <a:t>scold /punishment</a:t>
            </a:r>
            <a:endParaRPr lang="en-US" altLang="zh-CN" sz="1600" b="1" dirty="0">
              <a:solidFill>
                <a:srgbClr val="0000CC"/>
              </a:solidFill>
              <a:latin typeface="Times New Roman" panose="02020603050405020304" pitchFamily="18" charset="0"/>
              <a:cs typeface="Times New Roman" panose="02020603050405020304" pitchFamily="18" charset="0"/>
              <a:sym typeface="+mn-ea"/>
            </a:endParaRPr>
          </a:p>
          <a:p>
            <a:pPr algn="l"/>
            <a:r>
              <a:rPr lang="en-US" altLang="zh-CN" sz="1600" b="1" dirty="0">
                <a:solidFill>
                  <a:srgbClr val="0000CC"/>
                </a:solidFill>
                <a:latin typeface="Times New Roman" panose="02020603050405020304" pitchFamily="18" charset="0"/>
                <a:cs typeface="Times New Roman" panose="02020603050405020304" pitchFamily="18" charset="0"/>
                <a:sym typeface="+mn-ea"/>
              </a:rPr>
              <a:t>at a loss what to do</a:t>
            </a:r>
            <a:endParaRPr lang="en-US" altLang="zh-CN" sz="1600" b="1" dirty="0">
              <a:solidFill>
                <a:srgbClr val="0000CC"/>
              </a:solidFill>
              <a:latin typeface="Times New Roman" panose="02020603050405020304" pitchFamily="18" charset="0"/>
              <a:cs typeface="Times New Roman" panose="02020603050405020304" pitchFamily="18" charset="0"/>
              <a:sym typeface="+mn-ea"/>
            </a:endParaRPr>
          </a:p>
        </p:txBody>
      </p:sp>
      <p:sp>
        <p:nvSpPr>
          <p:cNvPr id="11" name="左箭头 10"/>
          <p:cNvSpPr/>
          <p:nvPr/>
        </p:nvSpPr>
        <p:spPr>
          <a:xfrm>
            <a:off x="7243445" y="3320415"/>
            <a:ext cx="1684020" cy="59309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t>flashback</a:t>
            </a:r>
            <a:endParaRPr lang="zh-CN" altLang="en-US" sz="2000" b="1"/>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1" grpId="1" animBg="1"/>
      <p:bldP spid="6" grpId="0"/>
      <p:bldP spid="6" grpId="1"/>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29567" y="60359"/>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sp>
        <p:nvSpPr>
          <p:cNvPr id="5" name="TextBox 3"/>
          <p:cNvSpPr txBox="1"/>
          <p:nvPr/>
        </p:nvSpPr>
        <p:spPr>
          <a:xfrm>
            <a:off x="534035" y="144780"/>
            <a:ext cx="8410575"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rPr>
              <a:t>Read and analyze </a:t>
            </a:r>
            <a:r>
              <a:rPr lang="en-US" altLang="zh-CN" sz="2000" b="1" baseline="-25000" dirty="0">
                <a:solidFill>
                  <a:srgbClr val="00B0F0"/>
                </a:solidFill>
                <a:latin typeface="微软雅黑" panose="020B0503020204020204" pitchFamily="34" charset="-122"/>
                <a:ea typeface="微软雅黑" panose="020B0503020204020204" pitchFamily="34" charset="-122"/>
              </a:rPr>
              <a:t>according to narrative elements and structure</a:t>
            </a:r>
            <a:endParaRPr lang="en-US" altLang="zh-CN" sz="2000" b="1" baseline="-25000" dirty="0">
              <a:solidFill>
                <a:srgbClr val="00B0F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23190" y="612775"/>
            <a:ext cx="8782050" cy="3128010"/>
          </a:xfrm>
          <a:prstGeom prst="rect">
            <a:avLst/>
          </a:prstGeom>
          <a:noFill/>
          <a:ln>
            <a:solidFill>
              <a:srgbClr val="00B0F0"/>
            </a:solidFill>
          </a:ln>
        </p:spPr>
        <p:txBody>
          <a:bodyPr wrap="square" rtlCol="0" anchor="t">
            <a:spAutoFit/>
          </a:bodyPr>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The paper on my desk was yellow, with straight blue lines stretching across it. The lines repeated themselves all the way down the page. I counted them. Twenty-six straight lines ran across the </a:t>
            </a:r>
            <a:r>
              <a:rPr lang="zh-CN" altLang="en-US" sz="1400" u="sng" dirty="0" smtClean="0">
                <a:latin typeface="Times New Roman" panose="02020603050405020304" pitchFamily="18" charset="0"/>
                <a:cs typeface="Times New Roman" panose="02020603050405020304" pitchFamily="18" charset="0"/>
              </a:rPr>
              <a:t>paper</a:t>
            </a:r>
            <a:r>
              <a:rPr lang="zh-CN" altLang="en-US" sz="1400" dirty="0" smtClean="0">
                <a:latin typeface="Times New Roman" panose="02020603050405020304" pitchFamily="18" charset="0"/>
                <a:cs typeface="Times New Roman" panose="02020603050405020304" pitchFamily="18" charset="0"/>
              </a:rPr>
              <a:t>. The yellow color reminded me of </a:t>
            </a:r>
            <a:r>
              <a:rPr lang="zh-CN" altLang="en-US" sz="1400" u="sng" dirty="0" smtClean="0">
                <a:latin typeface="Times New Roman" panose="02020603050405020304" pitchFamily="18" charset="0"/>
                <a:cs typeface="Times New Roman" panose="02020603050405020304" pitchFamily="18" charset="0"/>
              </a:rPr>
              <a:t>sunshine</a:t>
            </a:r>
            <a:r>
              <a:rPr lang="zh-CN" altLang="en-US" sz="1400" dirty="0" smtClean="0">
                <a:latin typeface="Times New Roman" panose="02020603050405020304" pitchFamily="18" charset="0"/>
                <a:cs typeface="Times New Roman" panose="02020603050405020304" pitchFamily="18" charset="0"/>
              </a:rPr>
              <a:t>. In summer the sun is bright yellow like that, and the sky is blue like those lines. I loved blue — blue is for getting lost in...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“You haven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written a </a:t>
            </a:r>
            <a:r>
              <a:rPr lang="zh-CN" altLang="en-US" sz="1400" u="sng" dirty="0" smtClean="0">
                <a:latin typeface="Times New Roman" panose="02020603050405020304" pitchFamily="18" charset="0"/>
                <a:cs typeface="Times New Roman" panose="02020603050405020304" pitchFamily="18" charset="0"/>
              </a:rPr>
              <a:t>word</a:t>
            </a:r>
            <a:r>
              <a:rPr lang="zh-CN" altLang="en-US" sz="1400" dirty="0" smtClean="0">
                <a:latin typeface="Times New Roman" panose="02020603050405020304" pitchFamily="18" charset="0"/>
                <a:cs typeface="Times New Roman" panose="02020603050405020304" pitchFamily="18" charset="0"/>
              </a:rPr>
              <a:t> yet, have you?” Miss Perry had found me out. I hung my </a:t>
            </a:r>
            <a:r>
              <a:rPr lang="zh-CN" altLang="en-US" sz="1400" u="sng" dirty="0" smtClean="0">
                <a:latin typeface="Times New Roman" panose="02020603050405020304" pitchFamily="18" charset="0"/>
                <a:cs typeface="Times New Roman" panose="02020603050405020304" pitchFamily="18" charset="0"/>
              </a:rPr>
              <a:t>head</a:t>
            </a:r>
            <a:r>
              <a:rPr lang="zh-CN" altLang="en-US" sz="1400" dirty="0" smtClean="0">
                <a:latin typeface="Times New Roman" panose="02020603050405020304" pitchFamily="18" charset="0"/>
                <a:cs typeface="Times New Roman" panose="02020603050405020304" pitchFamily="18" charset="0"/>
              </a:rPr>
              <a:t>, as in past years, and gave her the lines I</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d given previous teachers.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“I don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feel like it.” </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The truth was that I wanted to </a:t>
            </a:r>
            <a:r>
              <a:rPr lang="zh-CN" altLang="en-US" sz="1400" u="sng" dirty="0" smtClean="0">
                <a:latin typeface="Times New Roman" panose="02020603050405020304" pitchFamily="18" charset="0"/>
                <a:cs typeface="Times New Roman" panose="02020603050405020304" pitchFamily="18" charset="0"/>
              </a:rPr>
              <a:t>write</a:t>
            </a:r>
            <a:r>
              <a:rPr lang="zh-CN" altLang="en-US" sz="1400" dirty="0" smtClean="0">
                <a:latin typeface="Times New Roman" panose="02020603050405020304" pitchFamily="18" charset="0"/>
                <a:cs typeface="Times New Roman" panose="02020603050405020304" pitchFamily="18" charset="0"/>
              </a:rPr>
              <a:t> about something different. “Write about Your Best Friend,” demanded the assignment on the board. I didn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have a best friend. I had a few friends, but I didn</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t want to claim any of them as my “best” because I was afraid they might pick someone else. What if I picked a “best” friend and then someone </a:t>
            </a:r>
            <a:r>
              <a:rPr lang="zh-CN" altLang="en-US" sz="1400" u="sng" dirty="0" smtClean="0">
                <a:latin typeface="Times New Roman" panose="02020603050405020304" pitchFamily="18" charset="0"/>
                <a:cs typeface="Times New Roman" panose="02020603050405020304" pitchFamily="18" charset="0"/>
              </a:rPr>
              <a:t>different</a:t>
            </a:r>
            <a:r>
              <a:rPr lang="zh-CN" altLang="en-US" sz="1400" dirty="0" smtClean="0">
                <a:latin typeface="Times New Roman" panose="02020603050405020304" pitchFamily="18" charset="0"/>
                <a:cs typeface="Times New Roman" panose="02020603050405020304" pitchFamily="18" charset="0"/>
              </a:rPr>
              <a:t>, who thought I was their best friend, heard my paragraph read aloud and then never spoke to me again? It was a stupid topic. I was </a:t>
            </a:r>
            <a:r>
              <a:rPr lang="zh-CN" altLang="en-US" sz="1400" u="sng" dirty="0" smtClean="0">
                <a:latin typeface="Times New Roman" panose="02020603050405020304" pitchFamily="18" charset="0"/>
                <a:cs typeface="Times New Roman" panose="02020603050405020304" pitchFamily="18" charset="0"/>
              </a:rPr>
              <a:t>disappointed</a:t>
            </a:r>
            <a:r>
              <a:rPr lang="zh-CN" altLang="en-US" sz="1400" dirty="0" smtClean="0">
                <a:latin typeface="Times New Roman" panose="02020603050405020304" pitchFamily="18" charset="0"/>
                <a:cs typeface="Times New Roman" panose="02020603050405020304" pitchFamily="18" charset="0"/>
              </a:rPr>
              <a:t> in Miss Perry for choosing it.</a:t>
            </a:r>
            <a:endParaRPr lang="zh-CN" altLang="en-US" sz="1400" dirty="0" smtClean="0">
              <a:latin typeface="Times New Roman" panose="02020603050405020304" pitchFamily="18" charset="0"/>
              <a:cs typeface="Times New Roman" panose="02020603050405020304" pitchFamily="18" charset="0"/>
            </a:endParaRPr>
          </a:p>
          <a:p>
            <a:pPr fontAlgn="auto">
              <a:lnSpc>
                <a:spcPts val="1480"/>
              </a:lnSpc>
            </a:pPr>
            <a:r>
              <a:rPr lang="en-US" altLang="zh-CN" sz="1400" dirty="0" smtClean="0">
                <a:latin typeface="Times New Roman" panose="02020603050405020304" pitchFamily="18" charset="0"/>
                <a:cs typeface="Times New Roman" panose="02020603050405020304" pitchFamily="18" charset="0"/>
              </a:rPr>
              <a:t>    </a:t>
            </a:r>
            <a:r>
              <a:rPr lang="zh-CN" altLang="en-US" sz="1400" dirty="0" smtClean="0">
                <a:latin typeface="Times New Roman" panose="02020603050405020304" pitchFamily="18" charset="0"/>
                <a:cs typeface="Times New Roman" panose="02020603050405020304" pitchFamily="18" charset="0"/>
              </a:rPr>
              <a:t>I knew </a:t>
            </a:r>
            <a:r>
              <a:rPr lang="zh-CN" altLang="en-US" sz="1400" u="sng" dirty="0" smtClean="0">
                <a:latin typeface="Times New Roman" panose="02020603050405020304" pitchFamily="18" charset="0"/>
                <a:cs typeface="Times New Roman" panose="02020603050405020304" pitchFamily="18" charset="0"/>
              </a:rPr>
              <a:t>Miss Perry</a:t>
            </a:r>
            <a:r>
              <a:rPr lang="zh-CN" altLang="en-US" sz="1400" dirty="0" smtClean="0">
                <a:latin typeface="Times New Roman" panose="02020603050405020304" pitchFamily="18" charset="0"/>
                <a:cs typeface="Times New Roman" panose="02020603050405020304" pitchFamily="18" charset="0"/>
              </a:rPr>
              <a:t> must have heard about me from my other teachers. I had already prepared myself for another year of listening to teachers </a:t>
            </a:r>
            <a:r>
              <a:rPr lang="zh-CN" altLang="en-US" sz="1400" u="sng" dirty="0" smtClean="0">
                <a:latin typeface="Times New Roman" panose="02020603050405020304" pitchFamily="18" charset="0"/>
                <a:cs typeface="Times New Roman" panose="02020603050405020304" pitchFamily="18" charset="0"/>
              </a:rPr>
              <a:t>scold</a:t>
            </a:r>
            <a:r>
              <a:rPr lang="zh-CN" altLang="en-US" sz="1400" dirty="0" smtClean="0">
                <a:latin typeface="Times New Roman" panose="02020603050405020304" pitchFamily="18" charset="0"/>
                <a:cs typeface="Times New Roman" panose="02020603050405020304" pitchFamily="18" charset="0"/>
              </a:rPr>
              <a:t> me. I was only nine years old, but my ears had been dull to the voices of my elders. My teachers, my parents, and the school </a:t>
            </a:r>
            <a:r>
              <a:rPr lang="zh-CN" altLang="en-US" sz="1400" u="sng" dirty="0" smtClean="0">
                <a:latin typeface="Times New Roman" panose="02020603050405020304" pitchFamily="18" charset="0"/>
                <a:cs typeface="Times New Roman" panose="02020603050405020304" pitchFamily="18" charset="0"/>
              </a:rPr>
              <a:t>principal</a:t>
            </a:r>
            <a:r>
              <a:rPr lang="zh-CN" altLang="en-US" sz="1400" dirty="0" smtClean="0">
                <a:latin typeface="Times New Roman" panose="02020603050405020304" pitchFamily="18" charset="0"/>
                <a:cs typeface="Times New Roman" panose="02020603050405020304" pitchFamily="18" charset="0"/>
              </a:rPr>
              <a:t> had all given me the “What are we supposed to do with you?” speech. That was probably what Miss Perry was about to say, too. </a:t>
            </a:r>
            <a:endParaRPr lang="zh-CN" altLang="en-US" sz="1400" i="1" dirty="0" smtClean="0">
              <a:solidFill>
                <a:srgbClr val="0070C0"/>
              </a:solidFill>
              <a:latin typeface="Times New Roman" panose="02020603050405020304" pitchFamily="18" charset="0"/>
              <a:cs typeface="Times New Roman" panose="02020603050405020304" pitchFamily="18" charset="0"/>
            </a:endParaRPr>
          </a:p>
        </p:txBody>
      </p:sp>
      <p:graphicFrame>
        <p:nvGraphicFramePr>
          <p:cNvPr id="7" name="表格 6"/>
          <p:cNvGraphicFramePr/>
          <p:nvPr>
            <p:custDataLst>
              <p:tags r:id="rId4"/>
            </p:custDataLst>
          </p:nvPr>
        </p:nvGraphicFramePr>
        <p:xfrm>
          <a:off x="128905" y="3778885"/>
          <a:ext cx="8769985" cy="1143635"/>
        </p:xfrm>
        <a:graphic>
          <a:graphicData uri="http://schemas.openxmlformats.org/drawingml/2006/table">
            <a:tbl>
              <a:tblPr firstRow="1" bandRow="1">
                <a:effectLst/>
                <a:tableStyleId>{5940675A-B579-460E-94D1-54222C63F5DA}</a:tableStyleId>
              </a:tblPr>
              <a:tblGrid>
                <a:gridCol w="1689735"/>
                <a:gridCol w="3165475"/>
                <a:gridCol w="3914775"/>
              </a:tblGrid>
              <a:tr h="299085">
                <a:tc rowSpan="3">
                  <a:txBody>
                    <a:bodyPr/>
                    <a:p>
                      <a:pPr>
                        <a:buNone/>
                      </a:pPr>
                      <a:endParaRPr lang="zh-CN" altLang="en-US" sz="1400" b="1">
                        <a:solidFill>
                          <a:srgbClr val="FFFFFF"/>
                        </a:solidFill>
                        <a:latin typeface="Calibri" panose="020F0502020204030204" pitchFamily="34" charset="0"/>
                        <a:ea typeface="微软雅黑" panose="020B0503020204020204" pitchFamily="34" charset="-122"/>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95E5FF"/>
                    </a:solidFill>
                  </a:tcPr>
                </a:tc>
                <a:tc>
                  <a:txBody>
                    <a:bodyPr/>
                    <a:p>
                      <a:pPr>
                        <a:buNone/>
                      </a:pPr>
                      <a:endParaRPr lang="en-US" altLang="zh-CN" sz="1400" b="1">
                        <a:solidFill>
                          <a:srgbClr val="000000"/>
                        </a:solidFill>
                        <a:latin typeface="Calibri" panose="020F0502020204030204" pitchFamily="34" charset="0"/>
                        <a:ea typeface="微软雅黑" panose="020B0503020204020204" pitchFamily="34" charset="-122"/>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95E5FF"/>
                    </a:solidFill>
                  </a:tcPr>
                </a:tc>
                <a:tc>
                  <a:txBody>
                    <a:bodyPr/>
                    <a:p>
                      <a:pPr>
                        <a:buNone/>
                      </a:pPr>
                      <a:endParaRPr lang="en-US" altLang="zh-CN" sz="1400" b="1">
                        <a:solidFill>
                          <a:srgbClr val="000000"/>
                        </a:solidFill>
                        <a:latin typeface="Calibri" panose="020F0502020204030204" pitchFamily="34" charset="0"/>
                        <a:ea typeface="微软雅黑" panose="020B0503020204020204" pitchFamily="34" charset="-122"/>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95E5FF"/>
                    </a:solidFill>
                  </a:tcPr>
                </a:tc>
              </a:tr>
              <a:tr h="287020">
                <a:tc vMerge="1">
                  <a:tcPr>
                    <a:solidFill>
                      <a:srgbClr val="AC4744">
                        <a:lumMod val="20000"/>
                        <a:lumOff val="80000"/>
                      </a:srgbClr>
                    </a:solidFill>
                  </a:tcPr>
                </a:tc>
                <a:tc>
                  <a:txBody>
                    <a:bodyPr/>
                    <a:p>
                      <a:pPr>
                        <a:buNone/>
                      </a:pPr>
                      <a:r>
                        <a:rPr lang="en-US" altLang="zh-CN" sz="1400" b="1">
                          <a:solidFill>
                            <a:srgbClr val="000000"/>
                          </a:solidFill>
                          <a:latin typeface="Calibri" panose="020F0502020204030204" pitchFamily="34" charset="0"/>
                          <a:ea typeface="微软雅黑" panose="020B0503020204020204" pitchFamily="34" charset="-122"/>
                        </a:rPr>
                        <a:t> </a:t>
                      </a:r>
                      <a:endParaRPr lang="en-US" altLang="zh-CN" sz="1400" b="1">
                        <a:solidFill>
                          <a:srgbClr val="000000"/>
                        </a:solidFill>
                        <a:latin typeface="Calibri" panose="020F0502020204030204" pitchFamily="34" charset="0"/>
                        <a:ea typeface="微软雅黑" panose="020B0503020204020204" pitchFamily="34" charset="-122"/>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95E5FF"/>
                    </a:solidFill>
                  </a:tcPr>
                </a:tc>
                <a:tc>
                  <a:txBody>
                    <a:bodyPr/>
                    <a:p>
                      <a:pPr>
                        <a:buNone/>
                      </a:pPr>
                      <a:endParaRPr lang="en-US" altLang="zh-CN" sz="1400" b="1">
                        <a:solidFill>
                          <a:srgbClr val="000000"/>
                        </a:solidFill>
                        <a:latin typeface="Calibri" panose="020F0502020204030204" pitchFamily="34" charset="0"/>
                        <a:ea typeface="微软雅黑" panose="020B0503020204020204" pitchFamily="34" charset="-122"/>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95E5FF"/>
                    </a:solidFill>
                  </a:tcPr>
                </a:tc>
              </a:tr>
              <a:tr h="320675">
                <a:tc vMerge="1">
                  <a:tcPr>
                    <a:lnR w="12700" cmpd="sng">
                      <a:solidFill>
                        <a:srgbClr val="FFFFFF"/>
                      </a:solidFill>
                    </a:lnR>
                    <a:lnB w="38100" cmpd="sng">
                      <a:solidFill>
                        <a:srgbClr val="FFFFFF"/>
                      </a:solidFill>
                    </a:lnB>
                    <a:solidFill>
                      <a:srgbClr val="95E5FF"/>
                    </a:solidFill>
                  </a:tcPr>
                </a:tc>
                <a:tc>
                  <a:txBody>
                    <a:bodyPr/>
                    <a:p>
                      <a:pPr>
                        <a:buNone/>
                      </a:pPr>
                      <a:endParaRPr lang="en-US" altLang="zh-CN" sz="1400" b="1">
                        <a:solidFill>
                          <a:srgbClr val="000000"/>
                        </a:solidFill>
                        <a:latin typeface="Calibri" panose="020F0502020204030204" pitchFamily="34" charset="0"/>
                        <a:ea typeface="微软雅黑" panose="020B0503020204020204" pitchFamily="34" charset="-122"/>
                      </a:endParaRPr>
                    </a:p>
                    <a:p>
                      <a:pPr>
                        <a:buNone/>
                      </a:pPr>
                      <a:endParaRPr lang="en-US" altLang="zh-CN" sz="1400" b="1">
                        <a:solidFill>
                          <a:srgbClr val="000000"/>
                        </a:solidFill>
                        <a:latin typeface="Calibri" panose="020F0502020204030204" pitchFamily="34" charset="0"/>
                        <a:ea typeface="微软雅黑" panose="020B0503020204020204" pitchFamily="34" charset="-122"/>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95E5FF"/>
                    </a:solidFill>
                  </a:tcPr>
                </a:tc>
                <a:tc>
                  <a:txBody>
                    <a:bodyPr/>
                    <a:p>
                      <a:pPr>
                        <a:buNone/>
                      </a:pPr>
                      <a:endParaRPr lang="en-US" altLang="zh-CN" sz="1400" b="1">
                        <a:solidFill>
                          <a:srgbClr val="000000"/>
                        </a:solidFill>
                        <a:latin typeface="Calibri" panose="020F0502020204030204" pitchFamily="34" charset="0"/>
                        <a:ea typeface="微软雅黑" panose="020B0503020204020204" pitchFamily="34" charset="-122"/>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95E5FF"/>
                    </a:solidFill>
                  </a:tcPr>
                </a:tc>
              </a:tr>
            </a:tbl>
          </a:graphicData>
        </a:graphic>
      </p:graphicFrame>
      <p:sp>
        <p:nvSpPr>
          <p:cNvPr id="8" name="矩形 7"/>
          <p:cNvSpPr>
            <a:spLocks noChangeArrowheads="1"/>
          </p:cNvSpPr>
          <p:nvPr/>
        </p:nvSpPr>
        <p:spPr bwMode="auto">
          <a:xfrm>
            <a:off x="123190" y="4098290"/>
            <a:ext cx="1696720" cy="650240"/>
          </a:xfrm>
          <a:prstGeom prst="rect">
            <a:avLst/>
          </a:prstGeom>
          <a:noFill/>
          <a:ln>
            <a:noFill/>
          </a:ln>
          <a:extLst>
            <a:ext uri="{909E8E84-426E-40DD-AFC4-6F175D3DCCD1}">
              <a14:hiddenFill xmlns:a14="http://schemas.microsoft.com/office/drawing/2010/main">
                <a:solidFill>
                  <a:srgbClr val="0092E8"/>
                </a:solidFill>
              </a14:hiddenFill>
            </a:ext>
          </a:extLst>
        </p:spPr>
        <p:txBody>
          <a:bodyPr wrap="square">
            <a:spAutoFit/>
          </a:bodyPr>
          <a:p>
            <a:pPr algn="ctr" defTabSz="609600">
              <a:lnSpc>
                <a:spcPct val="130000"/>
              </a:lnSpc>
            </a:pPr>
            <a:r>
              <a:rPr sz="1400" b="1" dirty="0">
                <a:solidFill>
                  <a:schemeClr val="tx1"/>
                </a:solidFill>
                <a:ea typeface="微软雅黑" panose="020B0503020204020204" pitchFamily="34" charset="-122"/>
              </a:rPr>
              <a:t>铺垫/伏笔/暗示</a:t>
            </a:r>
            <a:endParaRPr sz="1400" b="1" dirty="0">
              <a:solidFill>
                <a:schemeClr val="tx1"/>
              </a:solidFill>
              <a:ea typeface="微软雅黑" panose="020B0503020204020204" pitchFamily="34" charset="-122"/>
            </a:endParaRPr>
          </a:p>
          <a:p>
            <a:pPr algn="ctr" defTabSz="609600">
              <a:lnSpc>
                <a:spcPct val="130000"/>
              </a:lnSpc>
            </a:pPr>
            <a:r>
              <a:rPr sz="1400" b="1" dirty="0">
                <a:solidFill>
                  <a:schemeClr val="tx1"/>
                </a:solidFill>
                <a:ea typeface="微软雅黑" panose="020B0503020204020204" pitchFamily="34" charset="-122"/>
              </a:rPr>
              <a:t>foreshadowing</a:t>
            </a:r>
            <a:endParaRPr sz="1400" b="1" dirty="0">
              <a:solidFill>
                <a:schemeClr val="tx1"/>
              </a:solidFill>
              <a:ea typeface="微软雅黑" panose="020B0503020204020204" pitchFamily="34" charset="-122"/>
            </a:endParaRPr>
          </a:p>
        </p:txBody>
      </p:sp>
      <p:sp>
        <p:nvSpPr>
          <p:cNvPr id="11" name="文本框 10"/>
          <p:cNvSpPr txBox="1"/>
          <p:nvPr/>
        </p:nvSpPr>
        <p:spPr>
          <a:xfrm>
            <a:off x="4986655" y="3829050"/>
            <a:ext cx="3957955" cy="299085"/>
          </a:xfrm>
          <a:prstGeom prst="rect">
            <a:avLst/>
          </a:prstGeom>
          <a:noFill/>
        </p:spPr>
        <p:txBody>
          <a:bodyPr wrap="square" rtlCol="0" anchor="t">
            <a:spAutoFit/>
          </a:bodyPr>
          <a:p>
            <a:pPr algn="l" fontAlgn="base">
              <a:buFont typeface="Arial" panose="020B0604020202020204" pitchFamily="34" charset="0"/>
            </a:pPr>
            <a:r>
              <a:rPr lang="en-US" altLang="zh-CN" b="1">
                <a:solidFill>
                  <a:srgbClr val="C00000"/>
                </a:solidFill>
                <a:sym typeface="微软雅黑" panose="020B0503020204020204" pitchFamily="34" charset="-122"/>
              </a:rPr>
              <a:t>Did anybody find out my love of nature?</a:t>
            </a:r>
            <a:endParaRPr lang="en-US" altLang="zh-CN" b="1">
              <a:solidFill>
                <a:srgbClr val="C00000"/>
              </a:solidFill>
              <a:sym typeface="微软雅黑" panose="020B0503020204020204" pitchFamily="34" charset="-122"/>
            </a:endParaRPr>
          </a:p>
        </p:txBody>
      </p:sp>
      <p:sp>
        <p:nvSpPr>
          <p:cNvPr id="12" name="文本框 11"/>
          <p:cNvSpPr txBox="1"/>
          <p:nvPr/>
        </p:nvSpPr>
        <p:spPr>
          <a:xfrm>
            <a:off x="4986655" y="4495800"/>
            <a:ext cx="3559810" cy="299085"/>
          </a:xfrm>
          <a:prstGeom prst="rect">
            <a:avLst/>
          </a:prstGeom>
          <a:noFill/>
        </p:spPr>
        <p:txBody>
          <a:bodyPr wrap="square" rtlCol="0" anchor="t">
            <a:spAutoFit/>
          </a:bodyPr>
          <a:p>
            <a:pPr algn="l" fontAlgn="base">
              <a:buFont typeface="Arial" panose="020B0604020202020204" pitchFamily="34" charset="0"/>
            </a:pPr>
            <a:r>
              <a:rPr lang="en-US" b="1">
                <a:solidFill>
                  <a:srgbClr val="C00000"/>
                </a:solidFill>
                <a:sym typeface="微软雅黑" panose="020B0503020204020204" pitchFamily="34" charset="-122"/>
              </a:rPr>
              <a:t>Did Miss Perry scold me as others?</a:t>
            </a:r>
            <a:endParaRPr lang="en-US" b="1">
              <a:solidFill>
                <a:srgbClr val="C00000"/>
              </a:solidFill>
              <a:sym typeface="微软雅黑" panose="020B0503020204020204" pitchFamily="34" charset="-122"/>
            </a:endParaRPr>
          </a:p>
        </p:txBody>
      </p:sp>
      <p:sp>
        <p:nvSpPr>
          <p:cNvPr id="13" name="圆角矩形 12"/>
          <p:cNvSpPr/>
          <p:nvPr/>
        </p:nvSpPr>
        <p:spPr>
          <a:xfrm>
            <a:off x="1746250" y="1040130"/>
            <a:ext cx="6766560" cy="199390"/>
          </a:xfrm>
          <a:prstGeom prst="roundRect">
            <a:avLst/>
          </a:prstGeom>
          <a:solidFill>
            <a:srgbClr val="95E5FF">
              <a:alpha val="3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圆角矩形 15"/>
          <p:cNvSpPr/>
          <p:nvPr/>
        </p:nvSpPr>
        <p:spPr>
          <a:xfrm>
            <a:off x="5398770" y="2858770"/>
            <a:ext cx="3314065" cy="229870"/>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245745" y="3088640"/>
            <a:ext cx="2346325" cy="229870"/>
          </a:xfrm>
          <a:prstGeom prst="roundRect">
            <a:avLst/>
          </a:prstGeom>
          <a:solidFill>
            <a:srgbClr val="C00000">
              <a:alpha val="28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圆角矩形 1"/>
          <p:cNvSpPr/>
          <p:nvPr/>
        </p:nvSpPr>
        <p:spPr>
          <a:xfrm>
            <a:off x="123825" y="1239520"/>
            <a:ext cx="1378585" cy="199390"/>
          </a:xfrm>
          <a:prstGeom prst="roundRect">
            <a:avLst/>
          </a:prstGeom>
          <a:solidFill>
            <a:srgbClr val="95E5FF">
              <a:alpha val="37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878330" y="3810000"/>
            <a:ext cx="2900680" cy="306705"/>
          </a:xfrm>
          <a:prstGeom prst="rect">
            <a:avLst/>
          </a:prstGeom>
          <a:noFill/>
        </p:spPr>
        <p:txBody>
          <a:bodyPr wrap="none" rtlCol="0" anchor="t">
            <a:spAutoFit/>
          </a:bodyPr>
          <a:p>
            <a:pPr algn="l" defTabSz="913765"/>
            <a:r>
              <a:rPr lang="en-US" altLang="zh-CN" sz="1400" b="1">
                <a:solidFill>
                  <a:srgbClr val="000000"/>
                </a:solidFill>
                <a:latin typeface="Calibri" panose="020F0502020204030204" pitchFamily="34" charset="0"/>
                <a:ea typeface="微软雅黑" panose="020B0503020204020204" pitchFamily="34" charset="-122"/>
                <a:sym typeface="+mn-ea"/>
              </a:rPr>
              <a:t>I love the sun,the sky, especially blue</a:t>
            </a:r>
            <a:endParaRPr lang="zh-CN" altLang="en-US" dirty="0" smtClean="0">
              <a:latin typeface="Times New Roman" panose="02020603050405020304" pitchFamily="18" charset="0"/>
              <a:cs typeface="Times New Roman" panose="02020603050405020304" pitchFamily="18" charset="0"/>
            </a:endParaRPr>
          </a:p>
        </p:txBody>
      </p:sp>
      <p:sp>
        <p:nvSpPr>
          <p:cNvPr id="6" name="文本框 5"/>
          <p:cNvSpPr txBox="1"/>
          <p:nvPr/>
        </p:nvSpPr>
        <p:spPr>
          <a:xfrm>
            <a:off x="1860550" y="4384675"/>
            <a:ext cx="3149600" cy="521970"/>
          </a:xfrm>
          <a:prstGeom prst="rect">
            <a:avLst/>
          </a:prstGeom>
          <a:noFill/>
        </p:spPr>
        <p:txBody>
          <a:bodyPr wrap="square" rtlCol="0" anchor="t">
            <a:spAutoFit/>
          </a:bodyPr>
          <a:p>
            <a:pPr algn="l" defTabSz="913765"/>
            <a:r>
              <a:rPr lang="en-US" altLang="zh-CN" sz="1400" b="1">
                <a:solidFill>
                  <a:srgbClr val="000000"/>
                </a:solidFill>
                <a:latin typeface="Calibri" panose="020F0502020204030204" pitchFamily="34" charset="0"/>
                <a:ea typeface="微软雅黑" panose="020B0503020204020204" pitchFamily="34" charset="-122"/>
                <a:sym typeface="+mn-ea"/>
              </a:rPr>
              <a:t>I had  prepared myself for another year of listening to teachers scold me.</a:t>
            </a:r>
            <a:endParaRPr lang="zh-CN" altLang="en-US" dirty="0" smtClean="0">
              <a:latin typeface="Times New Roman" panose="02020603050405020304" pitchFamily="18" charset="0"/>
              <a:cs typeface="Times New Roman" panose="02020603050405020304" pitchFamily="18" charset="0"/>
            </a:endParaRPr>
          </a:p>
        </p:txBody>
      </p:sp>
      <p:sp>
        <p:nvSpPr>
          <p:cNvPr id="9" name="圆角矩形 8"/>
          <p:cNvSpPr/>
          <p:nvPr/>
        </p:nvSpPr>
        <p:spPr>
          <a:xfrm>
            <a:off x="332740" y="1961515"/>
            <a:ext cx="4489450" cy="229870"/>
          </a:xfrm>
          <a:prstGeom prst="roundRect">
            <a:avLst/>
          </a:prstGeom>
          <a:solidFill>
            <a:srgbClr val="FFFF00">
              <a:alpha val="31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1878330" y="4128135"/>
            <a:ext cx="3108325" cy="306705"/>
          </a:xfrm>
          <a:prstGeom prst="rect">
            <a:avLst/>
          </a:prstGeom>
          <a:noFill/>
        </p:spPr>
        <p:txBody>
          <a:bodyPr wrap="square" rtlCol="0" anchor="t">
            <a:spAutoFit/>
          </a:bodyPr>
          <a:p>
            <a:r>
              <a:rPr lang="en-US" altLang="zh-CN" sz="1400" b="1">
                <a:solidFill>
                  <a:srgbClr val="000000"/>
                </a:solidFill>
                <a:latin typeface="Calibri" panose="020F0502020204030204" pitchFamily="34" charset="0"/>
                <a:ea typeface="微软雅黑" panose="020B0503020204020204" pitchFamily="34" charset="-122"/>
              </a:rPr>
              <a:t>I </a:t>
            </a:r>
            <a:r>
              <a:rPr lang="en-US" altLang="zh-CN" sz="1400" b="1">
                <a:solidFill>
                  <a:srgbClr val="000000"/>
                </a:solidFill>
                <a:latin typeface="Calibri" panose="020F0502020204030204" pitchFamily="34" charset="0"/>
                <a:ea typeface="微软雅黑" panose="020B0503020204020204" pitchFamily="34" charset="-122"/>
                <a:sym typeface="+mn-ea"/>
              </a:rPr>
              <a:t>truly </a:t>
            </a:r>
            <a:r>
              <a:rPr lang="en-US" altLang="zh-CN" sz="1400" b="1">
                <a:solidFill>
                  <a:srgbClr val="000000"/>
                </a:solidFill>
                <a:latin typeface="Calibri" panose="020F0502020204030204" pitchFamily="34" charset="0"/>
                <a:ea typeface="微软雅黑" panose="020B0503020204020204" pitchFamily="34" charset="-122"/>
              </a:rPr>
              <a:t>wanted to write sth different.</a:t>
            </a:r>
            <a:endParaRPr lang="en-US" altLang="zh-CN" sz="1400" b="1">
              <a:solidFill>
                <a:srgbClr val="000000"/>
              </a:solidFill>
              <a:latin typeface="Calibri" panose="020F0502020204030204" pitchFamily="34" charset="0"/>
              <a:ea typeface="微软雅黑" panose="020B0503020204020204" pitchFamily="34" charset="-122"/>
            </a:endParaRPr>
          </a:p>
        </p:txBody>
      </p:sp>
      <p:sp>
        <p:nvSpPr>
          <p:cNvPr id="21" name="文本框 20"/>
          <p:cNvSpPr txBox="1"/>
          <p:nvPr/>
        </p:nvSpPr>
        <p:spPr>
          <a:xfrm>
            <a:off x="5010150" y="4128135"/>
            <a:ext cx="4054475" cy="299085"/>
          </a:xfrm>
          <a:prstGeom prst="rect">
            <a:avLst/>
          </a:prstGeom>
          <a:noFill/>
        </p:spPr>
        <p:txBody>
          <a:bodyPr wrap="square" rtlCol="0" anchor="t">
            <a:spAutoFit/>
          </a:bodyPr>
          <a:p>
            <a:pPr algn="l" fontAlgn="base">
              <a:buFont typeface="Arial" panose="020B0604020202020204" pitchFamily="34" charset="0"/>
            </a:pPr>
            <a:r>
              <a:rPr lang="en-US" b="1">
                <a:solidFill>
                  <a:srgbClr val="C00000"/>
                </a:solidFill>
                <a:sym typeface="微软雅黑" panose="020B0503020204020204" pitchFamily="34" charset="-122"/>
              </a:rPr>
              <a:t>Did Miss Perry agree me to write sth different?</a:t>
            </a:r>
            <a:endParaRPr lang="en-US" b="1">
              <a:solidFill>
                <a:srgbClr val="C00000"/>
              </a:solidFill>
              <a:sym typeface="微软雅黑" panose="020B0503020204020204" pitchFamily="34"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p:tgtEl>
                                          <p:spTgt spid="13"/>
                                        </p:tgtEl>
                                        <p:attrNameLst>
                                          <p:attrName>ppt_y</p:attrName>
                                        </p:attrNameLst>
                                      </p:cBhvr>
                                      <p:tavLst>
                                        <p:tav tm="0">
                                          <p:val>
                                            <p:strVal val="#ppt_y+#ppt_h*1.125000"/>
                                          </p:val>
                                        </p:tav>
                                        <p:tav tm="100000">
                                          <p:val>
                                            <p:strVal val="#ppt_y"/>
                                          </p:val>
                                        </p:tav>
                                      </p:tavLst>
                                    </p:anim>
                                    <p:animEffect transition="in" filter="wipe(up)">
                                      <p:cBhvr>
                                        <p:cTn id="18" dur="500"/>
                                        <p:tgtEl>
                                          <p:spTgt spid="13"/>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p:tgtEl>
                                          <p:spTgt spid="4"/>
                                        </p:tgtEl>
                                        <p:attrNameLst>
                                          <p:attrName>ppt_y</p:attrName>
                                        </p:attrNameLst>
                                      </p:cBhvr>
                                      <p:tavLst>
                                        <p:tav tm="0">
                                          <p:val>
                                            <p:strVal val="#ppt_y+#ppt_h*1.125000"/>
                                          </p:val>
                                        </p:tav>
                                        <p:tav tm="100000">
                                          <p:val>
                                            <p:strVal val="#ppt_y"/>
                                          </p:val>
                                        </p:tav>
                                      </p:tavLst>
                                    </p:anim>
                                    <p:animEffect transition="in" filter="wipe(up)">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p:tgtEl>
                                          <p:spTgt spid="11"/>
                                        </p:tgtEl>
                                        <p:attrNameLst>
                                          <p:attrName>ppt_y</p:attrName>
                                        </p:attrNameLst>
                                      </p:cBhvr>
                                      <p:tavLst>
                                        <p:tav tm="0">
                                          <p:val>
                                            <p:strVal val="#ppt_y+#ppt_h*1.125000"/>
                                          </p:val>
                                        </p:tav>
                                        <p:tav tm="100000">
                                          <p:val>
                                            <p:strVal val="#ppt_y"/>
                                          </p:val>
                                        </p:tav>
                                      </p:tavLst>
                                    </p:anim>
                                    <p:animEffect transition="in" filter="wipe(up)">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p:tgtEl>
                                          <p:spTgt spid="9"/>
                                        </p:tgtEl>
                                        <p:attrNameLst>
                                          <p:attrName>ppt_y</p:attrName>
                                        </p:attrNameLst>
                                      </p:cBhvr>
                                      <p:tavLst>
                                        <p:tav tm="0">
                                          <p:val>
                                            <p:strVal val="#ppt_y+#ppt_h*1.125000"/>
                                          </p:val>
                                        </p:tav>
                                        <p:tav tm="100000">
                                          <p:val>
                                            <p:strVal val="#ppt_y"/>
                                          </p:val>
                                        </p:tav>
                                      </p:tavLst>
                                    </p:anim>
                                    <p:animEffect transition="in" filter="wipe(up)">
                                      <p:cBhvr>
                                        <p:cTn id="34" dur="500"/>
                                        <p:tgtEl>
                                          <p:spTgt spid="9"/>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p:tgtEl>
                                          <p:spTgt spid="20"/>
                                        </p:tgtEl>
                                        <p:attrNameLst>
                                          <p:attrName>ppt_y</p:attrName>
                                        </p:attrNameLst>
                                      </p:cBhvr>
                                      <p:tavLst>
                                        <p:tav tm="0">
                                          <p:val>
                                            <p:strVal val="#ppt_y+#ppt_h*1.125000"/>
                                          </p:val>
                                        </p:tav>
                                        <p:tav tm="100000">
                                          <p:val>
                                            <p:strVal val="#ppt_y"/>
                                          </p:val>
                                        </p:tav>
                                      </p:tavLst>
                                    </p:anim>
                                    <p:animEffect transition="in" filter="wipe(up)">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p:tgtEl>
                                          <p:spTgt spid="21"/>
                                        </p:tgtEl>
                                        <p:attrNameLst>
                                          <p:attrName>ppt_y</p:attrName>
                                        </p:attrNameLst>
                                      </p:cBhvr>
                                      <p:tavLst>
                                        <p:tav tm="0">
                                          <p:val>
                                            <p:strVal val="#ppt_y+#ppt_h*1.125000"/>
                                          </p:val>
                                        </p:tav>
                                        <p:tav tm="100000">
                                          <p:val>
                                            <p:strVal val="#ppt_y"/>
                                          </p:val>
                                        </p:tav>
                                      </p:tavLst>
                                    </p:anim>
                                    <p:animEffect transition="in" filter="wipe(up)">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p:tgtEl>
                                          <p:spTgt spid="16"/>
                                        </p:tgtEl>
                                        <p:attrNameLst>
                                          <p:attrName>ppt_y</p:attrName>
                                        </p:attrNameLst>
                                      </p:cBhvr>
                                      <p:tavLst>
                                        <p:tav tm="0">
                                          <p:val>
                                            <p:strVal val="#ppt_y+#ppt_h*1.125000"/>
                                          </p:val>
                                        </p:tav>
                                        <p:tav tm="100000">
                                          <p:val>
                                            <p:strVal val="#ppt_y"/>
                                          </p:val>
                                        </p:tav>
                                      </p:tavLst>
                                    </p:anim>
                                    <p:animEffect transition="in" filter="wipe(up)">
                                      <p:cBhvr>
                                        <p:cTn id="50" dur="500"/>
                                        <p:tgtEl>
                                          <p:spTgt spid="16"/>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p:tgtEl>
                                          <p:spTgt spid="18"/>
                                        </p:tgtEl>
                                        <p:attrNameLst>
                                          <p:attrName>ppt_y</p:attrName>
                                        </p:attrNameLst>
                                      </p:cBhvr>
                                      <p:tavLst>
                                        <p:tav tm="0">
                                          <p:val>
                                            <p:strVal val="#ppt_y+#ppt_h*1.125000"/>
                                          </p:val>
                                        </p:tav>
                                        <p:tav tm="100000">
                                          <p:val>
                                            <p:strVal val="#ppt_y"/>
                                          </p:val>
                                        </p:tav>
                                      </p:tavLst>
                                    </p:anim>
                                    <p:animEffect transition="in" filter="wipe(up)">
                                      <p:cBhvr>
                                        <p:cTn id="54" dur="500"/>
                                        <p:tgtEl>
                                          <p:spTgt spid="18"/>
                                        </p:tgtEl>
                                      </p:cBhvr>
                                    </p:animEffect>
                                  </p:childTnLst>
                                </p:cTn>
                              </p:par>
                              <p:par>
                                <p:cTn id="55" presetID="12" presetClass="entr" presetSubtype="4"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p:tgtEl>
                                          <p:spTgt spid="6"/>
                                        </p:tgtEl>
                                        <p:attrNameLst>
                                          <p:attrName>ppt_y</p:attrName>
                                        </p:attrNameLst>
                                      </p:cBhvr>
                                      <p:tavLst>
                                        <p:tav tm="0">
                                          <p:val>
                                            <p:strVal val="#ppt_y+#ppt_h*1.125000"/>
                                          </p:val>
                                        </p:tav>
                                        <p:tav tm="100000">
                                          <p:val>
                                            <p:strVal val="#ppt_y"/>
                                          </p:val>
                                        </p:tav>
                                      </p:tavLst>
                                    </p:anim>
                                    <p:animEffect transition="in" filter="wipe(up)">
                                      <p:cBhvr>
                                        <p:cTn id="58" dur="500"/>
                                        <p:tgtEl>
                                          <p:spTgt spid="6"/>
                                        </p:tgtEl>
                                      </p:cBhvr>
                                    </p:animEffect>
                                  </p:childTnLst>
                                </p:cTn>
                              </p:par>
                            </p:childTnLst>
                          </p:cTn>
                        </p:par>
                      </p:childTnLst>
                    </p:cTn>
                  </p:par>
                  <p:par>
                    <p:cTn id="59" fill="hold">
                      <p:stCondLst>
                        <p:cond delay="indefinite"/>
                      </p:stCondLst>
                      <p:childTnLst>
                        <p:par>
                          <p:cTn id="60" fill="hold">
                            <p:stCondLst>
                              <p:cond delay="0"/>
                            </p:stCondLst>
                            <p:childTnLst>
                              <p:par>
                                <p:cTn id="61" presetID="12" presetClass="entr" presetSubtype="4"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additive="base">
                                        <p:cTn id="63" dur="500"/>
                                        <p:tgtEl>
                                          <p:spTgt spid="12"/>
                                        </p:tgtEl>
                                        <p:attrNameLst>
                                          <p:attrName>ppt_y</p:attrName>
                                        </p:attrNameLst>
                                      </p:cBhvr>
                                      <p:tavLst>
                                        <p:tav tm="0">
                                          <p:val>
                                            <p:strVal val="#ppt_y+#ppt_h*1.125000"/>
                                          </p:val>
                                        </p:tav>
                                        <p:tav tm="100000">
                                          <p:val>
                                            <p:strVal val="#ppt_y"/>
                                          </p:val>
                                        </p:tav>
                                      </p:tavLst>
                                    </p:anim>
                                    <p:animEffect transition="in" filter="wipe(up)">
                                      <p:cBhvr>
                                        <p:cTn id="6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1" grpId="1"/>
      <p:bldP spid="12" grpId="0"/>
      <p:bldP spid="12" grpId="1"/>
      <p:bldP spid="21" grpId="0"/>
      <p:bldP spid="21" grpId="1"/>
      <p:bldP spid="13" grpId="0" animBg="1"/>
      <p:bldP spid="13" grpId="1" animBg="1"/>
      <p:bldP spid="2" grpId="0" animBg="1"/>
      <p:bldP spid="2" grpId="1" animBg="1"/>
      <p:bldP spid="4" grpId="0"/>
      <p:bldP spid="4" grpId="1"/>
      <p:bldP spid="9" grpId="0" animBg="1"/>
      <p:bldP spid="9" grpId="1" animBg="1"/>
      <p:bldP spid="20" grpId="0"/>
      <p:bldP spid="20" grpId="1"/>
      <p:bldP spid="16" grpId="0" animBg="1"/>
      <p:bldP spid="16" grpId="1" animBg="1"/>
      <p:bldP spid="18" grpId="0" animBg="1"/>
      <p:bldP spid="18" grpId="1" animBg="1"/>
      <p:bldP spid="6" grpId="0"/>
      <p:bldP spid="6" grpId="1"/>
    </p:bldLst>
  </p:timing>
</p:sld>
</file>

<file path=ppt/tags/tag1.xml><?xml version="1.0" encoding="utf-8"?>
<p:tagLst xmlns:p="http://schemas.openxmlformats.org/presentationml/2006/main">
  <p:tag name="KSO_WM_FULL_TEXT_BEAUTIFY_COPY_ID" val="17"/>
</p:tagLst>
</file>

<file path=ppt/tags/tag10.xml><?xml version="1.0" encoding="utf-8"?>
<p:tagLst xmlns:p="http://schemas.openxmlformats.org/presentationml/2006/main">
  <p:tag name="KSO_WM_FULL_TEXT_BEAUTIFY_COPY_ID" val="17"/>
</p:tagLst>
</file>

<file path=ppt/tags/tag100.xml><?xml version="1.0" encoding="utf-8"?>
<p:tagLst xmlns:p="http://schemas.openxmlformats.org/presentationml/2006/main">
  <p:tag name="KSO_WM_FULL_TEXT_BEAUTIFY_COPY_ID" val="12298"/>
</p:tagLst>
</file>

<file path=ppt/tags/tag101.xml><?xml version="1.0" encoding="utf-8"?>
<p:tagLst xmlns:p="http://schemas.openxmlformats.org/presentationml/2006/main">
  <p:tag name="KSO_WM_FULL_TEXT_BEAUTIFY_COPY_ID" val="50185"/>
</p:tagLst>
</file>

<file path=ppt/tags/tag102.xml><?xml version="1.0" encoding="utf-8"?>
<p:tagLst xmlns:p="http://schemas.openxmlformats.org/presentationml/2006/main">
  <p:tag name="KSO_WM_FULL_TEXT_BEAUTIFY_COPY_ID" val="50185"/>
</p:tagLst>
</file>

<file path=ppt/tags/tag103.xml><?xml version="1.0" encoding="utf-8"?>
<p:tagLst xmlns:p="http://schemas.openxmlformats.org/presentationml/2006/main">
  <p:tag name="KSO_WM_FULL_TEXT_BEAUTIFY_COPY_ID" val="150995792"/>
</p:tagLst>
</file>

<file path=ppt/tags/tag104.xml><?xml version="1.0" encoding="utf-8"?>
<p:tagLst xmlns:p="http://schemas.openxmlformats.org/presentationml/2006/main">
  <p:tag name="KSO_WM_FULL_TEXT_BEAUTIFY_COPY_ID" val="17"/>
</p:tagLst>
</file>

<file path=ppt/tags/tag105.xml><?xml version="1.0" encoding="utf-8"?>
<p:tagLst xmlns:p="http://schemas.openxmlformats.org/presentationml/2006/main">
  <p:tag name="KSO_WM_FULL_TEXT_BEAUTIFY_COPY_ID" val="28"/>
</p:tagLst>
</file>

<file path=ppt/tags/tag106.xml><?xml version="1.0" encoding="utf-8"?>
<p:tagLst xmlns:p="http://schemas.openxmlformats.org/presentationml/2006/main">
  <p:tag name="KSO_WM_FULL_TEXT_BEAUTIFY_COPY_ID" val="29"/>
</p:tagLst>
</file>

<file path=ppt/tags/tag107.xml><?xml version="1.0" encoding="utf-8"?>
<p:tagLst xmlns:p="http://schemas.openxmlformats.org/presentationml/2006/main">
  <p:tag name="KSO_WM_FULL_TEXT_BEAUTIFY_COPY_ID" val="12298"/>
</p:tagLst>
</file>

<file path=ppt/tags/tag108.xml><?xml version="1.0" encoding="utf-8"?>
<p:tagLst xmlns:p="http://schemas.openxmlformats.org/presentationml/2006/main">
  <p:tag name="KSO_WM_FULL_TEXT_BEAUTIFY_COPY_ID" val="150995792"/>
</p:tagLst>
</file>

<file path=ppt/tags/tag109.xml><?xml version="1.0" encoding="utf-8"?>
<p:tagLst xmlns:p="http://schemas.openxmlformats.org/presentationml/2006/main">
  <p:tag name="KSO_WM_FULL_TEXT_BEAUTIFY_COPY_ID" val="17"/>
</p:tagLst>
</file>

<file path=ppt/tags/tag11.xml><?xml version="1.0" encoding="utf-8"?>
<p:tagLst xmlns:p="http://schemas.openxmlformats.org/presentationml/2006/main">
  <p:tag name="KSO_WM_FULL_TEXT_BEAUTIFY_COPY_ID" val="28"/>
</p:tagLst>
</file>

<file path=ppt/tags/tag110.xml><?xml version="1.0" encoding="utf-8"?>
<p:tagLst xmlns:p="http://schemas.openxmlformats.org/presentationml/2006/main">
  <p:tag name="KSO_WM_FULL_TEXT_BEAUTIFY_COPY_ID" val="28"/>
</p:tagLst>
</file>

<file path=ppt/tags/tag111.xml><?xml version="1.0" encoding="utf-8"?>
<p:tagLst xmlns:p="http://schemas.openxmlformats.org/presentationml/2006/main">
  <p:tag name="KSO_WM_FULL_TEXT_BEAUTIFY_COPY_ID" val="29"/>
</p:tagLst>
</file>

<file path=ppt/tags/tag112.xml><?xml version="1.0" encoding="utf-8"?>
<p:tagLst xmlns:p="http://schemas.openxmlformats.org/presentationml/2006/main">
  <p:tag name="KSO_WM_FULL_TEXT_BEAUTIFY_COPY_ID" val="150995792"/>
</p:tagLst>
</file>

<file path=ppt/tags/tag113.xml><?xml version="1.0" encoding="utf-8"?>
<p:tagLst xmlns:p="http://schemas.openxmlformats.org/presentationml/2006/main">
  <p:tag name="KSO_WM_FULL_TEXT_BEAUTIFY_COPY_ID" val="71"/>
</p:tagLst>
</file>

<file path=ppt/tags/tag114.xml><?xml version="1.0" encoding="utf-8"?>
<p:tagLst xmlns:p="http://schemas.openxmlformats.org/presentationml/2006/main">
  <p:tag name="KSO_WM_FULL_TEXT_BEAUTIFY_COPY_ID" val="72"/>
</p:tagLst>
</file>

<file path=ppt/tags/tag115.xml><?xml version="1.0" encoding="utf-8"?>
<p:tagLst xmlns:p="http://schemas.openxmlformats.org/presentationml/2006/main">
  <p:tag name="MH" val="20171013125936"/>
  <p:tag name="MH_LIBRARY" val="GRAPHIC"/>
  <p:tag name="MH_ORDER" val="Freeform 6"/>
  <p:tag name="KSO_WM_FULL_TEXT_BEAUTIFY_COPY_ID" val="7"/>
</p:tagLst>
</file>

<file path=ppt/tags/tag12.xml><?xml version="1.0" encoding="utf-8"?>
<p:tagLst xmlns:p="http://schemas.openxmlformats.org/presentationml/2006/main">
  <p:tag name="KSO_WM_FULL_TEXT_BEAUTIFY_COPY_ID" val="29"/>
</p:tagLst>
</file>

<file path=ppt/tags/tag13.xml><?xml version="1.0" encoding="utf-8"?>
<p:tagLst xmlns:p="http://schemas.openxmlformats.org/presentationml/2006/main">
  <p:tag name="KSO_WM_FULL_TEXT_BEAUTIFY_COPY_ID" val="50185"/>
</p:tagLst>
</file>

<file path=ppt/tags/tag14.xml><?xml version="1.0" encoding="utf-8"?>
<p:tagLst xmlns:p="http://schemas.openxmlformats.org/presentationml/2006/main">
  <p:tag name="KSO_WM_FULL_TEXT_BEAUTIFY_COPY_ID" val="150995792"/>
</p:tagLst>
</file>

<file path=ppt/tags/tag15.xml><?xml version="1.0" encoding="utf-8"?>
<p:tagLst xmlns:p="http://schemas.openxmlformats.org/presentationml/2006/main">
  <p:tag name="KSO_WM_UNIT_TABLE_BEAUTIFY" val="smartTable{56909612-8699-49d1-85e7-e04209379739}"/>
  <p:tag name="TABLE_ENDDRAG_ORIGIN_RECT" val="683*60"/>
  <p:tag name="TABLE_ENDDRAG_RECT" val="12*300*683*60"/>
</p:tagLst>
</file>

<file path=ppt/tags/tag16.xml><?xml version="1.0" encoding="utf-8"?>
<p:tagLst xmlns:p="http://schemas.openxmlformats.org/presentationml/2006/main">
  <p:tag name="KSO_WM_FULL_TEXT_BEAUTIFY_COPY_ID" val="17"/>
</p:tagLst>
</file>

<file path=ppt/tags/tag17.xml><?xml version="1.0" encoding="utf-8"?>
<p:tagLst xmlns:p="http://schemas.openxmlformats.org/presentationml/2006/main">
  <p:tag name="KSO_WM_FULL_TEXT_BEAUTIFY_COPY_ID" val="28"/>
</p:tagLst>
</file>

<file path=ppt/tags/tag18.xml><?xml version="1.0" encoding="utf-8"?>
<p:tagLst xmlns:p="http://schemas.openxmlformats.org/presentationml/2006/main">
  <p:tag name="KSO_WM_FULL_TEXT_BEAUTIFY_COPY_ID" val="29"/>
</p:tagLst>
</file>

<file path=ppt/tags/tag19.xml><?xml version="1.0" encoding="utf-8"?>
<p:tagLst xmlns:p="http://schemas.openxmlformats.org/presentationml/2006/main">
  <p:tag name="KSO_WM_FULL_TEXT_BEAUTIFY_COPY_ID" val="150995792"/>
</p:tagLst>
</file>

<file path=ppt/tags/tag2.xml><?xml version="1.0" encoding="utf-8"?>
<p:tagLst xmlns:p="http://schemas.openxmlformats.org/presentationml/2006/main">
  <p:tag name="KSO_WM_FULL_TEXT_BEAUTIFY_COPY_ID" val="28"/>
</p:tagLst>
</file>

<file path=ppt/tags/tag20.xml><?xml version="1.0" encoding="utf-8"?>
<p:tagLst xmlns:p="http://schemas.openxmlformats.org/presentationml/2006/main">
  <p:tag name="KSO_WM_UNIT_TABLE_BEAUTIFY" val="smartTable{56909612-8699-49d1-85e7-e04209379739}"/>
  <p:tag name="TABLE_ENDDRAG_ORIGIN_RECT" val="683*60"/>
  <p:tag name="TABLE_ENDDRAG_RECT" val="12*300*683*60"/>
</p:tagLst>
</file>

<file path=ppt/tags/tag21.xml><?xml version="1.0" encoding="utf-8"?>
<p:tagLst xmlns:p="http://schemas.openxmlformats.org/presentationml/2006/main">
  <p:tag name="KSO_WM_FULL_TEXT_BEAUTIFY_COPY_ID" val="17"/>
</p:tagLst>
</file>

<file path=ppt/tags/tag22.xml><?xml version="1.0" encoding="utf-8"?>
<p:tagLst xmlns:p="http://schemas.openxmlformats.org/presentationml/2006/main">
  <p:tag name="KSO_WM_FULL_TEXT_BEAUTIFY_COPY_ID" val="28"/>
</p:tagLst>
</file>

<file path=ppt/tags/tag23.xml><?xml version="1.0" encoding="utf-8"?>
<p:tagLst xmlns:p="http://schemas.openxmlformats.org/presentationml/2006/main">
  <p:tag name="KSO_WM_FULL_TEXT_BEAUTIFY_COPY_ID" val="29"/>
</p:tagLst>
</file>

<file path=ppt/tags/tag24.xml><?xml version="1.0" encoding="utf-8"?>
<p:tagLst xmlns:p="http://schemas.openxmlformats.org/presentationml/2006/main">
  <p:tag name="KSO_WM_FULL_TEXT_BEAUTIFY_COPY_ID" val="150995792"/>
</p:tagLst>
</file>

<file path=ppt/tags/tag25.xml><?xml version="1.0" encoding="utf-8"?>
<p:tagLst xmlns:p="http://schemas.openxmlformats.org/presentationml/2006/main">
  <p:tag name="KSO_WM_FULL_TEXT_BEAUTIFY_COPY_ID" val="17"/>
</p:tagLst>
</file>

<file path=ppt/tags/tag26.xml><?xml version="1.0" encoding="utf-8"?>
<p:tagLst xmlns:p="http://schemas.openxmlformats.org/presentationml/2006/main">
  <p:tag name="KSO_WM_FULL_TEXT_BEAUTIFY_COPY_ID" val="28"/>
</p:tagLst>
</file>

<file path=ppt/tags/tag27.xml><?xml version="1.0" encoding="utf-8"?>
<p:tagLst xmlns:p="http://schemas.openxmlformats.org/presentationml/2006/main">
  <p:tag name="KSO_WM_FULL_TEXT_BEAUTIFY_COPY_ID" val="29"/>
</p:tagLst>
</file>

<file path=ppt/tags/tag28.xml><?xml version="1.0" encoding="utf-8"?>
<p:tagLst xmlns:p="http://schemas.openxmlformats.org/presentationml/2006/main">
  <p:tag name="TABLE_ENDDRAG_ORIGIN_RECT" val="881*66"/>
  <p:tag name="TABLE_ENDDRAG_RECT" val="39*431*881*66"/>
  <p:tag name="KSO_WM_UNIT_TABLE_BEAUTIFY" val="smartTable{270539c7-c4a4-43ca-9dbf-37a3ce7a688c}"/>
</p:tagLst>
</file>

<file path=ppt/tags/tag29.xml><?xml version="1.0" encoding="utf-8"?>
<p:tagLst xmlns:p="http://schemas.openxmlformats.org/presentationml/2006/main">
  <p:tag name="KSO_WM_FULL_TEXT_BEAUTIFY_COPY_ID" val="150995792"/>
</p:tagLst>
</file>

<file path=ppt/tags/tag3.xml><?xml version="1.0" encoding="utf-8"?>
<p:tagLst xmlns:p="http://schemas.openxmlformats.org/presentationml/2006/main">
  <p:tag name="KSO_WM_FULL_TEXT_BEAUTIFY_COPY_ID" val="29"/>
</p:tagLst>
</file>

<file path=ppt/tags/tag30.xml><?xml version="1.0" encoding="utf-8"?>
<p:tagLst xmlns:p="http://schemas.openxmlformats.org/presentationml/2006/main">
  <p:tag name="KSO_WM_FULL_TEXT_BEAUTIFY_COPY_ID" val="17"/>
</p:tagLst>
</file>

<file path=ppt/tags/tag31.xml><?xml version="1.0" encoding="utf-8"?>
<p:tagLst xmlns:p="http://schemas.openxmlformats.org/presentationml/2006/main">
  <p:tag name="KSO_WM_FULL_TEXT_BEAUTIFY_COPY_ID" val="28"/>
</p:tagLst>
</file>

<file path=ppt/tags/tag32.xml><?xml version="1.0" encoding="utf-8"?>
<p:tagLst xmlns:p="http://schemas.openxmlformats.org/presentationml/2006/main">
  <p:tag name="KSO_WM_FULL_TEXT_BEAUTIFY_COPY_ID" val="29"/>
</p:tagLst>
</file>

<file path=ppt/tags/tag33.xml><?xml version="1.0" encoding="utf-8"?>
<p:tagLst xmlns:p="http://schemas.openxmlformats.org/presentationml/2006/main">
  <p:tag name="KSO_WM_FULL_TEXT_BEAUTIFY_COPY_ID" val="150995792"/>
</p:tagLst>
</file>

<file path=ppt/tags/tag34.xml><?xml version="1.0" encoding="utf-8"?>
<p:tagLst xmlns:p="http://schemas.openxmlformats.org/presentationml/2006/main">
  <p:tag name="KSO_WM_FULL_TEXT_BEAUTIFY_COPY_ID" val="17"/>
</p:tagLst>
</file>

<file path=ppt/tags/tag35.xml><?xml version="1.0" encoding="utf-8"?>
<p:tagLst xmlns:p="http://schemas.openxmlformats.org/presentationml/2006/main">
  <p:tag name="KSO_WM_FULL_TEXT_BEAUTIFY_COPY_ID" val="28"/>
</p:tagLst>
</file>

<file path=ppt/tags/tag36.xml><?xml version="1.0" encoding="utf-8"?>
<p:tagLst xmlns:p="http://schemas.openxmlformats.org/presentationml/2006/main">
  <p:tag name="KSO_WM_FULL_TEXT_BEAUTIFY_COPY_ID" val="29"/>
</p:tagLst>
</file>

<file path=ppt/tags/tag37.xml><?xml version="1.0" encoding="utf-8"?>
<p:tagLst xmlns:p="http://schemas.openxmlformats.org/presentationml/2006/main">
  <p:tag name="KSO_WM_FULL_TEXT_BEAUTIFY_COPY_ID" val="50185"/>
</p:tagLst>
</file>

<file path=ppt/tags/tag38.xml><?xml version="1.0" encoding="utf-8"?>
<p:tagLst xmlns:p="http://schemas.openxmlformats.org/presentationml/2006/main">
  <p:tag name="KSO_WM_FULL_TEXT_BEAUTIFY_COPY_ID" val="150995792"/>
</p:tagLst>
</file>

<file path=ppt/tags/tag39.xml><?xml version="1.0" encoding="utf-8"?>
<p:tagLst xmlns:p="http://schemas.openxmlformats.org/presentationml/2006/main">
  <p:tag name="KSO_WM_FULL_TEXT_BEAUTIFY_COPY_ID" val="17"/>
</p:tagLst>
</file>

<file path=ppt/tags/tag4.xml><?xml version="1.0" encoding="utf-8"?>
<p:tagLst xmlns:p="http://schemas.openxmlformats.org/presentationml/2006/main">
  <p:tag name="KSO_WM_FULL_TEXT_BEAUTIFY_COPY_ID" val="150995792"/>
</p:tagLst>
</file>

<file path=ppt/tags/tag40.xml><?xml version="1.0" encoding="utf-8"?>
<p:tagLst xmlns:p="http://schemas.openxmlformats.org/presentationml/2006/main">
  <p:tag name="KSO_WM_FULL_TEXT_BEAUTIFY_COPY_ID" val="28"/>
</p:tagLst>
</file>

<file path=ppt/tags/tag41.xml><?xml version="1.0" encoding="utf-8"?>
<p:tagLst xmlns:p="http://schemas.openxmlformats.org/presentationml/2006/main">
  <p:tag name="KSO_WM_FULL_TEXT_BEAUTIFY_COPY_ID" val="29"/>
</p:tagLst>
</file>

<file path=ppt/tags/tag42.xml><?xml version="1.0" encoding="utf-8"?>
<p:tagLst xmlns:p="http://schemas.openxmlformats.org/presentationml/2006/main">
  <p:tag name="TABLE_ENDDRAG_ORIGIN_RECT" val="881*66"/>
  <p:tag name="TABLE_ENDDRAG_RECT" val="39*431*881*66"/>
  <p:tag name="KSO_WM_UNIT_TABLE_BEAUTIFY" val="smartTable{270539c7-c4a4-43ca-9dbf-37a3ce7a688c}"/>
</p:tagLst>
</file>

<file path=ppt/tags/tag43.xml><?xml version="1.0" encoding="utf-8"?>
<p:tagLst xmlns:p="http://schemas.openxmlformats.org/presentationml/2006/main">
  <p:tag name="KSO_WM_FULL_TEXT_BEAUTIFY_COPY_ID" val="150995792"/>
</p:tagLst>
</file>

<file path=ppt/tags/tag44.xml><?xml version="1.0" encoding="utf-8"?>
<p:tagLst xmlns:p="http://schemas.openxmlformats.org/presentationml/2006/main">
  <p:tag name="KSO_WM_FULL_TEXT_BEAUTIFY_COPY_ID" val="17"/>
</p:tagLst>
</file>

<file path=ppt/tags/tag45.xml><?xml version="1.0" encoding="utf-8"?>
<p:tagLst xmlns:p="http://schemas.openxmlformats.org/presentationml/2006/main">
  <p:tag name="KSO_WM_FULL_TEXT_BEAUTIFY_COPY_ID" val="28"/>
</p:tagLst>
</file>

<file path=ppt/tags/tag46.xml><?xml version="1.0" encoding="utf-8"?>
<p:tagLst xmlns:p="http://schemas.openxmlformats.org/presentationml/2006/main">
  <p:tag name="KSO_WM_FULL_TEXT_BEAUTIFY_COPY_ID" val="29"/>
</p:tagLst>
</file>

<file path=ppt/tags/tag47.xml><?xml version="1.0" encoding="utf-8"?>
<p:tagLst xmlns:p="http://schemas.openxmlformats.org/presentationml/2006/main">
  <p:tag name="KSO_WM_FULL_TEXT_BEAUTIFY_COPY_ID" val="150995792"/>
</p:tagLst>
</file>

<file path=ppt/tags/tag48.xml><?xml version="1.0" encoding="utf-8"?>
<p:tagLst xmlns:p="http://schemas.openxmlformats.org/presentationml/2006/main">
  <p:tag name="KSO_WM_FULL_TEXT_BEAUTIFY_COPY_ID" val="17"/>
</p:tagLst>
</file>

<file path=ppt/tags/tag49.xml><?xml version="1.0" encoding="utf-8"?>
<p:tagLst xmlns:p="http://schemas.openxmlformats.org/presentationml/2006/main">
  <p:tag name="KSO_WM_FULL_TEXT_BEAUTIFY_COPY_ID" val="28"/>
</p:tagLst>
</file>

<file path=ppt/tags/tag5.xml><?xml version="1.0" encoding="utf-8"?>
<p:tagLst xmlns:p="http://schemas.openxmlformats.org/presentationml/2006/main">
  <p:tag name="KSO_WM_FULL_TEXT_BEAUTIFY_COPY_ID" val="17"/>
</p:tagLst>
</file>

<file path=ppt/tags/tag50.xml><?xml version="1.0" encoding="utf-8"?>
<p:tagLst xmlns:p="http://schemas.openxmlformats.org/presentationml/2006/main">
  <p:tag name="KSO_WM_FULL_TEXT_BEAUTIFY_COPY_ID" val="29"/>
</p:tagLst>
</file>

<file path=ppt/tags/tag51.xml><?xml version="1.0" encoding="utf-8"?>
<p:tagLst xmlns:p="http://schemas.openxmlformats.org/presentationml/2006/main">
  <p:tag name="KSO_WM_FULL_TEXT_BEAUTIFY_COPY_ID" val="150995792"/>
</p:tagLst>
</file>

<file path=ppt/tags/tag52.xml><?xml version="1.0" encoding="utf-8"?>
<p:tagLst xmlns:p="http://schemas.openxmlformats.org/presentationml/2006/main">
  <p:tag name="KSO_WM_FULL_TEXT_BEAUTIFY_COPY_ID" val="17"/>
</p:tagLst>
</file>

<file path=ppt/tags/tag53.xml><?xml version="1.0" encoding="utf-8"?>
<p:tagLst xmlns:p="http://schemas.openxmlformats.org/presentationml/2006/main">
  <p:tag name="KSO_WM_FULL_TEXT_BEAUTIFY_COPY_ID" val="28"/>
</p:tagLst>
</file>

<file path=ppt/tags/tag54.xml><?xml version="1.0" encoding="utf-8"?>
<p:tagLst xmlns:p="http://schemas.openxmlformats.org/presentationml/2006/main">
  <p:tag name="KSO_WM_FULL_TEXT_BEAUTIFY_COPY_ID" val="29"/>
</p:tagLst>
</file>

<file path=ppt/tags/tag55.xml><?xml version="1.0" encoding="utf-8"?>
<p:tagLst xmlns:p="http://schemas.openxmlformats.org/presentationml/2006/main">
  <p:tag name="KSO_WM_FULL_TEXT_BEAUTIFY_COPY_ID" val="150995792"/>
</p:tagLst>
</file>

<file path=ppt/tags/tag56.xml><?xml version="1.0" encoding="utf-8"?>
<p:tagLst xmlns:p="http://schemas.openxmlformats.org/presentationml/2006/main">
  <p:tag name="KSO_WM_FULL_TEXT_BEAUTIFY_COPY_ID" val="17"/>
</p:tagLst>
</file>

<file path=ppt/tags/tag57.xml><?xml version="1.0" encoding="utf-8"?>
<p:tagLst xmlns:p="http://schemas.openxmlformats.org/presentationml/2006/main">
  <p:tag name="KSO_WM_FULL_TEXT_BEAUTIFY_COPY_ID" val="28"/>
</p:tagLst>
</file>

<file path=ppt/tags/tag58.xml><?xml version="1.0" encoding="utf-8"?>
<p:tagLst xmlns:p="http://schemas.openxmlformats.org/presentationml/2006/main">
  <p:tag name="KSO_WM_FULL_TEXT_BEAUTIFY_COPY_ID" val="29"/>
</p:tagLst>
</file>

<file path=ppt/tags/tag59.xml><?xml version="1.0" encoding="utf-8"?>
<p:tagLst xmlns:p="http://schemas.openxmlformats.org/presentationml/2006/main">
  <p:tag name="KSO_WM_FULL_TEXT_BEAUTIFY_COPY_ID" val="150995792"/>
</p:tagLst>
</file>

<file path=ppt/tags/tag6.xml><?xml version="1.0" encoding="utf-8"?>
<p:tagLst xmlns:p="http://schemas.openxmlformats.org/presentationml/2006/main">
  <p:tag name="KSO_WM_FULL_TEXT_BEAUTIFY_COPY_ID" val="28"/>
</p:tagLst>
</file>

<file path=ppt/tags/tag60.xml><?xml version="1.0" encoding="utf-8"?>
<p:tagLst xmlns:p="http://schemas.openxmlformats.org/presentationml/2006/main">
  <p:tag name="KSO_WM_FULL_TEXT_BEAUTIFY_COPY_ID" val="17"/>
</p:tagLst>
</file>

<file path=ppt/tags/tag61.xml><?xml version="1.0" encoding="utf-8"?>
<p:tagLst xmlns:p="http://schemas.openxmlformats.org/presentationml/2006/main">
  <p:tag name="KSO_WM_FULL_TEXT_BEAUTIFY_COPY_ID" val="28"/>
</p:tagLst>
</file>

<file path=ppt/tags/tag62.xml><?xml version="1.0" encoding="utf-8"?>
<p:tagLst xmlns:p="http://schemas.openxmlformats.org/presentationml/2006/main">
  <p:tag name="KSO_WM_FULL_TEXT_BEAUTIFY_COPY_ID" val="29"/>
</p:tagLst>
</file>

<file path=ppt/tags/tag63.xml><?xml version="1.0" encoding="utf-8"?>
<p:tagLst xmlns:p="http://schemas.openxmlformats.org/presentationml/2006/main">
  <p:tag name="KSO_WM_UNIT_PLACING_PICTURE_USER_VIEWPORT" val="{&quot;height&quot;:4283,&quot;width&quot;:5612}"/>
</p:tagLst>
</file>

<file path=ppt/tags/tag64.xml><?xml version="1.0" encoding="utf-8"?>
<p:tagLst xmlns:p="http://schemas.openxmlformats.org/presentationml/2006/main">
  <p:tag name="KSO_WM_FULL_TEXT_BEAUTIFY_COPY_ID" val="150995792"/>
</p:tagLst>
</file>

<file path=ppt/tags/tag65.xml><?xml version="1.0" encoding="utf-8"?>
<p:tagLst xmlns:p="http://schemas.openxmlformats.org/presentationml/2006/main">
  <p:tag name="KSO_WM_FULL_TEXT_BEAUTIFY_COPY_ID" val="17"/>
</p:tagLst>
</file>

<file path=ppt/tags/tag66.xml><?xml version="1.0" encoding="utf-8"?>
<p:tagLst xmlns:p="http://schemas.openxmlformats.org/presentationml/2006/main">
  <p:tag name="KSO_WM_FULL_TEXT_BEAUTIFY_COPY_ID" val="28"/>
</p:tagLst>
</file>

<file path=ppt/tags/tag67.xml><?xml version="1.0" encoding="utf-8"?>
<p:tagLst xmlns:p="http://schemas.openxmlformats.org/presentationml/2006/main">
  <p:tag name="KSO_WM_FULL_TEXT_BEAUTIFY_COPY_ID" val="29"/>
</p:tagLst>
</file>

<file path=ppt/tags/tag68.xml><?xml version="1.0" encoding="utf-8"?>
<p:tagLst xmlns:p="http://schemas.openxmlformats.org/presentationml/2006/main">
  <p:tag name="KSO_WM_FULL_TEXT_BEAUTIFY_COPY_ID" val="150995792"/>
</p:tagLst>
</file>

<file path=ppt/tags/tag69.xml><?xml version="1.0" encoding="utf-8"?>
<p:tagLst xmlns:p="http://schemas.openxmlformats.org/presentationml/2006/main">
  <p:tag name="KSO_WM_FULL_TEXT_BEAUTIFY_COPY_ID" val="17"/>
</p:tagLst>
</file>

<file path=ppt/tags/tag7.xml><?xml version="1.0" encoding="utf-8"?>
<p:tagLst xmlns:p="http://schemas.openxmlformats.org/presentationml/2006/main">
  <p:tag name="KSO_WM_FULL_TEXT_BEAUTIFY_COPY_ID" val="29"/>
</p:tagLst>
</file>

<file path=ppt/tags/tag70.xml><?xml version="1.0" encoding="utf-8"?>
<p:tagLst xmlns:p="http://schemas.openxmlformats.org/presentationml/2006/main">
  <p:tag name="KSO_WM_FULL_TEXT_BEAUTIFY_COPY_ID" val="28"/>
</p:tagLst>
</file>

<file path=ppt/tags/tag71.xml><?xml version="1.0" encoding="utf-8"?>
<p:tagLst xmlns:p="http://schemas.openxmlformats.org/presentationml/2006/main">
  <p:tag name="KSO_WM_FULL_TEXT_BEAUTIFY_COPY_ID" val="29"/>
</p:tagLst>
</file>

<file path=ppt/tags/tag72.xml><?xml version="1.0" encoding="utf-8"?>
<p:tagLst xmlns:p="http://schemas.openxmlformats.org/presentationml/2006/main">
  <p:tag name="KSO_WM_FULL_TEXT_BEAUTIFY_COPY_ID" val="150995792"/>
</p:tagLst>
</file>

<file path=ppt/tags/tag73.xml><?xml version="1.0" encoding="utf-8"?>
<p:tagLst xmlns:p="http://schemas.openxmlformats.org/presentationml/2006/main">
  <p:tag name="KSO_WM_FULL_TEXT_BEAUTIFY_COPY_ID" val="17"/>
</p:tagLst>
</file>

<file path=ppt/tags/tag74.xml><?xml version="1.0" encoding="utf-8"?>
<p:tagLst xmlns:p="http://schemas.openxmlformats.org/presentationml/2006/main">
  <p:tag name="KSO_WM_FULL_TEXT_BEAUTIFY_COPY_ID" val="28"/>
</p:tagLst>
</file>

<file path=ppt/tags/tag75.xml><?xml version="1.0" encoding="utf-8"?>
<p:tagLst xmlns:p="http://schemas.openxmlformats.org/presentationml/2006/main">
  <p:tag name="KSO_WM_FULL_TEXT_BEAUTIFY_COPY_ID" val="29"/>
</p:tagLst>
</file>

<file path=ppt/tags/tag76.xml><?xml version="1.0" encoding="utf-8"?>
<p:tagLst xmlns:p="http://schemas.openxmlformats.org/presentationml/2006/main">
  <p:tag name="KSO_WM_FULL_TEXT_BEAUTIFY_COPY_ID" val="150995792"/>
</p:tagLst>
</file>

<file path=ppt/tags/tag77.xml><?xml version="1.0" encoding="utf-8"?>
<p:tagLst xmlns:p="http://schemas.openxmlformats.org/presentationml/2006/main">
  <p:tag name="KSO_WM_FULL_TEXT_BEAUTIFY_COPY_ID" val="17"/>
</p:tagLst>
</file>

<file path=ppt/tags/tag78.xml><?xml version="1.0" encoding="utf-8"?>
<p:tagLst xmlns:p="http://schemas.openxmlformats.org/presentationml/2006/main">
  <p:tag name="KSO_WM_FULL_TEXT_BEAUTIFY_COPY_ID" val="28"/>
</p:tagLst>
</file>

<file path=ppt/tags/tag79.xml><?xml version="1.0" encoding="utf-8"?>
<p:tagLst xmlns:p="http://schemas.openxmlformats.org/presentationml/2006/main">
  <p:tag name="KSO_WM_FULL_TEXT_BEAUTIFY_COPY_ID" val="29"/>
</p:tagLst>
</file>

<file path=ppt/tags/tag8.xml><?xml version="1.0" encoding="utf-8"?>
<p:tagLst xmlns:p="http://schemas.openxmlformats.org/presentationml/2006/main">
  <p:tag name="TABLE_ENDDRAG_ORIGIN_RECT" val="881*66"/>
  <p:tag name="TABLE_ENDDRAG_RECT" val="39*431*881*66"/>
  <p:tag name="KSO_WM_UNIT_TABLE_BEAUTIFY" val="smartTable{270539c7-c4a4-43ca-9dbf-37a3ce7a688c}"/>
</p:tagLst>
</file>

<file path=ppt/tags/tag80.xml><?xml version="1.0" encoding="utf-8"?>
<p:tagLst xmlns:p="http://schemas.openxmlformats.org/presentationml/2006/main">
  <p:tag name="KSO_WM_UNIT_PLACING_PICTURE_USER_VIEWPORT" val="{&quot;height&quot;:4283,&quot;width&quot;:5612}"/>
</p:tagLst>
</file>

<file path=ppt/tags/tag81.xml><?xml version="1.0" encoding="utf-8"?>
<p:tagLst xmlns:p="http://schemas.openxmlformats.org/presentationml/2006/main">
  <p:tag name="KSO_WM_FULL_TEXT_BEAUTIFY_COPY_ID" val="150995792"/>
</p:tagLst>
</file>

<file path=ppt/tags/tag82.xml><?xml version="1.0" encoding="utf-8"?>
<p:tagLst xmlns:p="http://schemas.openxmlformats.org/presentationml/2006/main">
  <p:tag name="KSO_WM_FULL_TEXT_BEAUTIFY_COPY_ID" val="17"/>
</p:tagLst>
</file>

<file path=ppt/tags/tag83.xml><?xml version="1.0" encoding="utf-8"?>
<p:tagLst xmlns:p="http://schemas.openxmlformats.org/presentationml/2006/main">
  <p:tag name="KSO_WM_FULL_TEXT_BEAUTIFY_COPY_ID" val="28"/>
</p:tagLst>
</file>

<file path=ppt/tags/tag84.xml><?xml version="1.0" encoding="utf-8"?>
<p:tagLst xmlns:p="http://schemas.openxmlformats.org/presentationml/2006/main">
  <p:tag name="KSO_WM_FULL_TEXT_BEAUTIFY_COPY_ID" val="29"/>
</p:tagLst>
</file>

<file path=ppt/tags/tag85.xml><?xml version="1.0" encoding="utf-8"?>
<p:tagLst xmlns:p="http://schemas.openxmlformats.org/presentationml/2006/main">
  <p:tag name="KSO_WM_UNIT_PLACING_PICTURE_USER_VIEWPORT" val="{&quot;height&quot;:4283,&quot;width&quot;:5612}"/>
</p:tagLst>
</file>

<file path=ppt/tags/tag86.xml><?xml version="1.0" encoding="utf-8"?>
<p:tagLst xmlns:p="http://schemas.openxmlformats.org/presentationml/2006/main">
  <p:tag name="KSO_WM_FULL_TEXT_BEAUTIFY_COPY_ID" val="150995792"/>
</p:tagLst>
</file>

<file path=ppt/tags/tag87.xml><?xml version="1.0" encoding="utf-8"?>
<p:tagLst xmlns:p="http://schemas.openxmlformats.org/presentationml/2006/main">
  <p:tag name="KSO_WM_FULL_TEXT_BEAUTIFY_COPY_ID" val="17"/>
</p:tagLst>
</file>

<file path=ppt/tags/tag88.xml><?xml version="1.0" encoding="utf-8"?>
<p:tagLst xmlns:p="http://schemas.openxmlformats.org/presentationml/2006/main">
  <p:tag name="KSO_WM_FULL_TEXT_BEAUTIFY_COPY_ID" val="28"/>
</p:tagLst>
</file>

<file path=ppt/tags/tag89.xml><?xml version="1.0" encoding="utf-8"?>
<p:tagLst xmlns:p="http://schemas.openxmlformats.org/presentationml/2006/main">
  <p:tag name="KSO_WM_FULL_TEXT_BEAUTIFY_COPY_ID" val="150995792"/>
</p:tagLst>
</file>

<file path=ppt/tags/tag9.xml><?xml version="1.0" encoding="utf-8"?>
<p:tagLst xmlns:p="http://schemas.openxmlformats.org/presentationml/2006/main">
  <p:tag name="KSO_WM_FULL_TEXT_BEAUTIFY_COPY_ID" val="150995792"/>
</p:tagLst>
</file>

<file path=ppt/tags/tag90.xml><?xml version="1.0" encoding="utf-8"?>
<p:tagLst xmlns:p="http://schemas.openxmlformats.org/presentationml/2006/main">
  <p:tag name="KSO_WM_FULL_TEXT_BEAUTIFY_COPY_ID" val="17"/>
</p:tagLst>
</file>

<file path=ppt/tags/tag91.xml><?xml version="1.0" encoding="utf-8"?>
<p:tagLst xmlns:p="http://schemas.openxmlformats.org/presentationml/2006/main">
  <p:tag name="KSO_WM_FULL_TEXT_BEAUTIFY_COPY_ID" val="28"/>
</p:tagLst>
</file>

<file path=ppt/tags/tag92.xml><?xml version="1.0" encoding="utf-8"?>
<p:tagLst xmlns:p="http://schemas.openxmlformats.org/presentationml/2006/main">
  <p:tag name="KSO_WM_FULL_TEXT_BEAUTIFY_COPY_ID" val="150995792"/>
</p:tagLst>
</file>

<file path=ppt/tags/tag93.xml><?xml version="1.0" encoding="utf-8"?>
<p:tagLst xmlns:p="http://schemas.openxmlformats.org/presentationml/2006/main">
  <p:tag name="KSO_WM_FULL_TEXT_BEAUTIFY_COPY_ID" val="17"/>
</p:tagLst>
</file>

<file path=ppt/tags/tag94.xml><?xml version="1.0" encoding="utf-8"?>
<p:tagLst xmlns:p="http://schemas.openxmlformats.org/presentationml/2006/main">
  <p:tag name="KSO_WM_FULL_TEXT_BEAUTIFY_COPY_ID" val="28"/>
</p:tagLst>
</file>

<file path=ppt/tags/tag95.xml><?xml version="1.0" encoding="utf-8"?>
<p:tagLst xmlns:p="http://schemas.openxmlformats.org/presentationml/2006/main">
  <p:tag name="KSO_WM_FULL_TEXT_BEAUTIFY_COPY_ID" val="29"/>
</p:tagLst>
</file>

<file path=ppt/tags/tag96.xml><?xml version="1.0" encoding="utf-8"?>
<p:tagLst xmlns:p="http://schemas.openxmlformats.org/presentationml/2006/main">
  <p:tag name="KSO_WM_FULL_TEXT_BEAUTIFY_COPY_ID" val="150995792"/>
</p:tagLst>
</file>

<file path=ppt/tags/tag97.xml><?xml version="1.0" encoding="utf-8"?>
<p:tagLst xmlns:p="http://schemas.openxmlformats.org/presentationml/2006/main">
  <p:tag name="KSO_WM_FULL_TEXT_BEAUTIFY_COPY_ID" val="17"/>
</p:tagLst>
</file>

<file path=ppt/tags/tag98.xml><?xml version="1.0" encoding="utf-8"?>
<p:tagLst xmlns:p="http://schemas.openxmlformats.org/presentationml/2006/main">
  <p:tag name="KSO_WM_FULL_TEXT_BEAUTIFY_COPY_ID" val="28"/>
</p:tagLst>
</file>

<file path=ppt/tags/tag99.xml><?xml version="1.0" encoding="utf-8"?>
<p:tagLst xmlns:p="http://schemas.openxmlformats.org/presentationml/2006/main">
  <p:tag name="KSO_WM_FULL_TEXT_BEAUTIFY_COPY_ID" val="29"/>
</p:tagLst>
</file>

<file path=ppt/theme/theme1.xml><?xml version="1.0" encoding="utf-8"?>
<a:theme xmlns:a="http://schemas.openxmlformats.org/drawingml/2006/main" name="3_Office 主题">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基本">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Times New Roman" panose="02020603050405020304" pitchFamily="18" charset="0"/>
            <a:cs typeface="Times New Roman" panose="02020603050405020304" pitchFamily="18"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基本">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Times New Roman" panose="02020603050405020304" pitchFamily="18" charset="0"/>
            <a:cs typeface="Times New Roman" panose="02020603050405020304" pitchFamily="18"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32776</Words>
  <Application>WPS 演示</Application>
  <PresentationFormat>全屏显示(16:9)</PresentationFormat>
  <Paragraphs>474</Paragraphs>
  <Slides>30</Slides>
  <Notes>21</Notes>
  <HiddenSlides>0</HiddenSlides>
  <MMClips>0</MMClips>
  <ScaleCrop>false</ScaleCrop>
  <HeadingPairs>
    <vt:vector size="6" baseType="variant">
      <vt:variant>
        <vt:lpstr>已用的字体</vt:lpstr>
      </vt:variant>
      <vt:variant>
        <vt:i4>18</vt:i4>
      </vt:variant>
      <vt:variant>
        <vt:lpstr>主题</vt:lpstr>
      </vt:variant>
      <vt:variant>
        <vt:i4>3</vt:i4>
      </vt:variant>
      <vt:variant>
        <vt:lpstr>幻灯片标题</vt:lpstr>
      </vt:variant>
      <vt:variant>
        <vt:i4>30</vt:i4>
      </vt:variant>
    </vt:vector>
  </HeadingPairs>
  <TitlesOfParts>
    <vt:vector size="51" baseType="lpstr">
      <vt:lpstr>Arial</vt:lpstr>
      <vt:lpstr>宋体</vt:lpstr>
      <vt:lpstr>Wingdings</vt:lpstr>
      <vt:lpstr>Times New Roman</vt:lpstr>
      <vt:lpstr>Calibri</vt:lpstr>
      <vt:lpstr>微软雅黑</vt:lpstr>
      <vt:lpstr>汉仪青云简</vt:lpstr>
      <vt:lpstr>Impact</vt:lpstr>
      <vt:lpstr>Wingdings</vt:lpstr>
      <vt:lpstr>Arial Unicode MS</vt:lpstr>
      <vt:lpstr>等线</vt:lpstr>
      <vt:lpstr>Calibri</vt:lpstr>
      <vt:lpstr>幼圆</vt:lpstr>
      <vt:lpstr>黑体</vt:lpstr>
      <vt:lpstr>HelveticaNeue</vt:lpstr>
      <vt:lpstr>Corbel</vt:lpstr>
      <vt:lpstr>华文新魏</vt:lpstr>
      <vt:lpstr>Arial Black</vt:lpstr>
      <vt:lpstr>3_Office 主题</vt:lpstr>
      <vt:lpstr>2_Office 主题</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24147</cp:lastModifiedBy>
  <cp:revision>34</cp:revision>
  <dcterms:created xsi:type="dcterms:W3CDTF">2016-12-25T02:27:00Z</dcterms:created>
  <dcterms:modified xsi:type="dcterms:W3CDTF">2022-05-03T18:03:26Z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8A3D7350E62D4B81ACED4745D1AEEBB7</vt:lpwstr>
  </property>
  <property fmtid="{D5CDD505-2E9C-101B-9397-08002B2CF9AE}" pid="3" name="KSOProductBuildVer">
    <vt:lpwstr>2052-11.8.2.8411</vt:lpwstr>
  </property>
</Properties>
</file>