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2"/>
  </p:handoutMasterIdLst>
  <p:sldIdLst>
    <p:sldId id="916" r:id="rId3"/>
    <p:sldId id="332" r:id="rId4"/>
    <p:sldId id="366" r:id="rId6"/>
    <p:sldId id="537" r:id="rId7"/>
    <p:sldId id="480" r:id="rId8"/>
    <p:sldId id="261" r:id="rId9"/>
    <p:sldId id="406" r:id="rId10"/>
    <p:sldId id="875" r:id="rId11"/>
    <p:sldId id="806" r:id="rId12"/>
    <p:sldId id="368" r:id="rId13"/>
    <p:sldId id="370" r:id="rId14"/>
    <p:sldId id="369" r:id="rId15"/>
    <p:sldId id="405" r:id="rId16"/>
    <p:sldId id="439" r:id="rId17"/>
    <p:sldId id="476" r:id="rId18"/>
    <p:sldId id="441" r:id="rId19"/>
    <p:sldId id="477" r:id="rId20"/>
    <p:sldId id="481" r:id="rId21"/>
    <p:sldId id="706" r:id="rId22"/>
    <p:sldId id="478" r:id="rId23"/>
    <p:sldId id="531" r:id="rId24"/>
    <p:sldId id="543" r:id="rId25"/>
    <p:sldId id="535" r:id="rId26"/>
    <p:sldId id="532" r:id="rId27"/>
    <p:sldId id="479" r:id="rId28"/>
    <p:sldId id="766" r:id="rId29"/>
    <p:sldId id="767" r:id="rId30"/>
    <p:sldId id="770" r:id="rId31"/>
    <p:sldId id="807" r:id="rId32"/>
    <p:sldId id="539" r:id="rId33"/>
    <p:sldId id="554" r:id="rId34"/>
    <p:sldId id="655" r:id="rId35"/>
    <p:sldId id="653" r:id="rId36"/>
    <p:sldId id="654" r:id="rId37"/>
    <p:sldId id="787" r:id="rId38"/>
    <p:sldId id="552" r:id="rId39"/>
    <p:sldId id="602" r:id="rId40"/>
    <p:sldId id="553" r:id="rId41"/>
    <p:sldId id="556" r:id="rId42"/>
    <p:sldId id="555" r:id="rId43"/>
    <p:sldId id="796" r:id="rId44"/>
    <p:sldId id="798" r:id="rId45"/>
    <p:sldId id="800" r:id="rId46"/>
    <p:sldId id="797" r:id="rId47"/>
    <p:sldId id="808" r:id="rId48"/>
    <p:sldId id="769" r:id="rId49"/>
    <p:sldId id="799" r:id="rId50"/>
    <p:sldId id="442"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9DB5"/>
    <a:srgbClr val="FFBBC3"/>
    <a:srgbClr val="FBA3B2"/>
    <a:srgbClr val="E79393"/>
    <a:srgbClr val="7BA86F"/>
    <a:srgbClr val="6DC1D4"/>
    <a:srgbClr val="357062"/>
    <a:srgbClr val="EA5F53"/>
    <a:srgbClr val="6DBCC9"/>
    <a:srgbClr val="61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6314" autoAdjust="0"/>
  </p:normalViewPr>
  <p:slideViewPr>
    <p:cSldViewPr snapToGrid="0">
      <p:cViewPr varScale="1">
        <p:scale>
          <a:sx n="111" d="100"/>
          <a:sy n="111" d="100"/>
        </p:scale>
        <p:origin x="42" y="123"/>
      </p:cViewPr>
      <p:guideLst>
        <p:guide orient="horz" pos="2058"/>
        <p:guide pos="3793"/>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A9523-CAD0-4405-B25D-E0C9A1C242B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C1810-1502-4CCA-AB56-A7C12FEF7DF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0" y="0"/>
            <a:ext cx="12192000" cy="6858000"/>
          </a:xfrm>
          <a:prstGeom prst="rect">
            <a:avLst/>
          </a:prstGeom>
        </p:spPr>
      </p:pic>
      <p:pic>
        <p:nvPicPr>
          <p:cNvPr id="7" name="图片 6"/>
          <p:cNvPicPr>
            <a:picLocks noChangeAspect="1"/>
          </p:cNvPicPr>
          <p:nvPr userDrawn="1"/>
        </p:nvPicPr>
        <p:blipFill>
          <a:blip r:embed="rId3"/>
          <a:stretch>
            <a:fillRect/>
          </a:stretch>
        </p:blipFill>
        <p:spPr>
          <a:xfrm>
            <a:off x="195262" y="161925"/>
            <a:ext cx="11801475" cy="65341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FDEC22-F14D-4354-B949-20DCF9467DF8}" type="slidenum">
              <a:rPr lang="zh-CN" altLang="en-US" smtClean="0"/>
            </a:fld>
            <a:endParaRPr lang="zh-CN" altLang="en-US"/>
          </a:p>
        </p:txBody>
      </p:sp>
      <p:sp>
        <p:nvSpPr>
          <p:cNvPr id="11" name="矩形 10"/>
          <p:cNvSpPr/>
          <p:nvPr userDrawn="1"/>
        </p:nvSpPr>
        <p:spPr>
          <a:xfrm>
            <a:off x="8914163" y="6497142"/>
            <a:ext cx="775136" cy="230832"/>
          </a:xfrm>
          <a:prstGeom prst="rect">
            <a:avLst/>
          </a:prstGeom>
        </p:spPr>
        <p:txBody>
          <a:bodyPr wrap="square">
            <a:spAutoFit/>
          </a:bodyPr>
          <a:lstStyle/>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模板下载：</a:t>
            </a:r>
            <a:r>
              <a:rPr lang="en-US" altLang="zh-CN" sz="100" dirty="0">
                <a:solidFill>
                  <a:prstClr val="white"/>
                </a:solidFill>
                <a:latin typeface="Calibri" panose="020F0502020204030204"/>
              </a:rPr>
              <a:t>www.1ppt.com/moban/          </a:t>
            </a:r>
            <a:r>
              <a:rPr lang="zh-CN" altLang="en-US" sz="100" dirty="0">
                <a:solidFill>
                  <a:prstClr val="white"/>
                </a:solidFill>
                <a:latin typeface="Calibri" panose="020F0502020204030204"/>
              </a:rPr>
              <a:t>行业</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www.1ppt.com/hangye/ </a:t>
            </a:r>
            <a:endParaRPr lang="en-US" altLang="zh-CN" sz="100" dirty="0">
              <a:solidFill>
                <a:prstClr val="white"/>
              </a:solidFill>
              <a:latin typeface="Calibri" panose="020F0502020204030204"/>
            </a:endParaRPr>
          </a:p>
          <a:p>
            <a:r>
              <a:rPr lang="zh-CN" altLang="en-US" sz="100" dirty="0">
                <a:solidFill>
                  <a:prstClr val="white"/>
                </a:solidFill>
                <a:latin typeface="Calibri" panose="020F0502020204030204"/>
              </a:rPr>
              <a:t>节日</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www.1ppt.com/jieri/          PPT</a:t>
            </a:r>
            <a:r>
              <a:rPr lang="zh-CN" altLang="en-US" sz="100" dirty="0">
                <a:solidFill>
                  <a:prstClr val="white"/>
                </a:solidFill>
                <a:latin typeface="Calibri" panose="020F0502020204030204"/>
              </a:rPr>
              <a:t>素材：</a:t>
            </a:r>
            <a:r>
              <a:rPr lang="en-US" altLang="zh-CN" sz="100" dirty="0">
                <a:solidFill>
                  <a:prstClr val="white"/>
                </a:solidFill>
                <a:latin typeface="Calibri" panose="020F0502020204030204"/>
              </a:rPr>
              <a:t>www.1ppt.com/sucai/</a:t>
            </a:r>
            <a:endParaRPr lang="en-US" altLang="zh-CN" sz="100" dirty="0">
              <a:solidFill>
                <a:prstClr val="white"/>
              </a:solidFill>
              <a:latin typeface="Calibri" panose="020F0502020204030204"/>
            </a:endParaRPr>
          </a:p>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背景图片：</a:t>
            </a:r>
            <a:r>
              <a:rPr lang="en-US" altLang="zh-CN" sz="100" dirty="0">
                <a:solidFill>
                  <a:prstClr val="white"/>
                </a:solidFill>
                <a:latin typeface="Calibri" panose="020F0502020204030204"/>
              </a:rPr>
              <a:t>www.1ppt.com/beijing/        PPT</a:t>
            </a:r>
            <a:r>
              <a:rPr lang="zh-CN" altLang="en-US" sz="100" dirty="0">
                <a:solidFill>
                  <a:prstClr val="white"/>
                </a:solidFill>
                <a:latin typeface="Calibri" panose="020F0502020204030204"/>
              </a:rPr>
              <a:t>图表：</a:t>
            </a:r>
            <a:r>
              <a:rPr lang="en-US" altLang="zh-CN" sz="100" dirty="0">
                <a:solidFill>
                  <a:prstClr val="white"/>
                </a:solidFill>
                <a:latin typeface="Calibri" panose="020F0502020204030204"/>
              </a:rPr>
              <a:t>www.1ppt.com/tubiao/      </a:t>
            </a:r>
            <a:endParaRPr lang="en-US" altLang="zh-CN" sz="100" dirty="0">
              <a:solidFill>
                <a:prstClr val="white"/>
              </a:solidFill>
              <a:latin typeface="Calibri" panose="020F0502020204030204"/>
            </a:endParaRPr>
          </a:p>
          <a:p>
            <a:r>
              <a:rPr lang="zh-CN" altLang="en-US" sz="100" dirty="0">
                <a:solidFill>
                  <a:prstClr val="white"/>
                </a:solidFill>
                <a:latin typeface="Calibri" panose="020F0502020204030204"/>
              </a:rPr>
              <a:t>精美</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下载：</a:t>
            </a:r>
            <a:r>
              <a:rPr lang="en-US" altLang="zh-CN" sz="100" dirty="0">
                <a:solidFill>
                  <a:prstClr val="white"/>
                </a:solidFill>
                <a:latin typeface="Calibri" panose="020F0502020204030204"/>
              </a:rPr>
              <a:t>www.1ppt.com/xiazai/         PPT</a:t>
            </a:r>
            <a:r>
              <a:rPr lang="zh-CN" altLang="en-US" sz="100" dirty="0">
                <a:solidFill>
                  <a:prstClr val="white"/>
                </a:solidFill>
                <a:latin typeface="Calibri" panose="020F0502020204030204"/>
              </a:rPr>
              <a:t>教程： </a:t>
            </a:r>
            <a:r>
              <a:rPr lang="en-US" altLang="zh-CN" sz="100" dirty="0">
                <a:solidFill>
                  <a:prstClr val="white"/>
                </a:solidFill>
                <a:latin typeface="Calibri" panose="020F0502020204030204"/>
              </a:rPr>
              <a:t>www.1ppt.com/powerpoint/      </a:t>
            </a:r>
            <a:endParaRPr lang="en-US" altLang="zh-CN" sz="100" dirty="0">
              <a:solidFill>
                <a:prstClr val="white"/>
              </a:solidFill>
              <a:latin typeface="Calibri" panose="020F0502020204030204"/>
            </a:endParaRPr>
          </a:p>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课件：</a:t>
            </a:r>
            <a:r>
              <a:rPr lang="en-US" altLang="zh-CN" sz="100" dirty="0">
                <a:solidFill>
                  <a:prstClr val="white"/>
                </a:solidFill>
                <a:latin typeface="Calibri" panose="020F0502020204030204"/>
              </a:rPr>
              <a:t>www.1ppt.com/kejian/             </a:t>
            </a:r>
            <a:r>
              <a:rPr lang="zh-CN" altLang="en-US" sz="100" dirty="0">
                <a:solidFill>
                  <a:prstClr val="white"/>
                </a:solidFill>
                <a:latin typeface="Calibri" panose="020F0502020204030204"/>
              </a:rPr>
              <a:t>字体下载：</a:t>
            </a:r>
            <a:r>
              <a:rPr lang="en-US" altLang="zh-CN" sz="100" dirty="0">
                <a:solidFill>
                  <a:prstClr val="white"/>
                </a:solidFill>
                <a:latin typeface="Calibri" panose="020F0502020204030204"/>
              </a:rPr>
              <a:t>www.1ppt.com/ziti/</a:t>
            </a:r>
            <a:endParaRPr lang="en-US" altLang="zh-CN" sz="100" dirty="0">
              <a:solidFill>
                <a:prstClr val="white"/>
              </a:solidFill>
              <a:latin typeface="Calibri" panose="020F0502020204030204"/>
            </a:endParaRPr>
          </a:p>
          <a:p>
            <a:r>
              <a:rPr lang="zh-CN" altLang="en-US" sz="100" dirty="0">
                <a:solidFill>
                  <a:prstClr val="white"/>
                </a:solidFill>
                <a:latin typeface="Calibri" panose="020F0502020204030204"/>
              </a:rPr>
              <a:t>工作总结</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www.1ppt.com/xiazai/zongjie/ </a:t>
            </a:r>
            <a:r>
              <a:rPr lang="zh-CN" altLang="en-US" sz="100" dirty="0">
                <a:solidFill>
                  <a:prstClr val="white"/>
                </a:solidFill>
                <a:latin typeface="Calibri" panose="020F0502020204030204"/>
              </a:rPr>
              <a:t>工作计划：</a:t>
            </a:r>
            <a:r>
              <a:rPr lang="en-US" altLang="zh-CN" sz="100" dirty="0">
                <a:solidFill>
                  <a:prstClr val="white"/>
                </a:solidFill>
                <a:latin typeface="Calibri" panose="020F0502020204030204"/>
              </a:rPr>
              <a:t>www.1ppt.com/xiazai/jihua/</a:t>
            </a:r>
            <a:endParaRPr lang="en-US" altLang="zh-CN" sz="100" dirty="0">
              <a:solidFill>
                <a:prstClr val="white"/>
              </a:solidFill>
              <a:latin typeface="Calibri" panose="020F0502020204030204"/>
            </a:endParaRPr>
          </a:p>
          <a:p>
            <a:r>
              <a:rPr lang="zh-CN" altLang="en-US" sz="100" dirty="0">
                <a:solidFill>
                  <a:prstClr val="white"/>
                </a:solidFill>
                <a:latin typeface="Calibri" panose="020F0502020204030204"/>
              </a:rPr>
              <a:t>商务</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www.1ppt.com/moban/shangwu/  </a:t>
            </a:r>
            <a:r>
              <a:rPr lang="zh-CN" altLang="en-US" sz="100" dirty="0">
                <a:solidFill>
                  <a:prstClr val="white"/>
                </a:solidFill>
                <a:latin typeface="Calibri" panose="020F0502020204030204"/>
              </a:rPr>
              <a:t>个人简历</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www.1ppt.com/xiazai/jianli/  </a:t>
            </a:r>
            <a:endParaRPr lang="en-US" altLang="zh-CN" sz="100" dirty="0">
              <a:solidFill>
                <a:prstClr val="white"/>
              </a:solidFill>
              <a:latin typeface="Calibri" panose="020F0502020204030204"/>
            </a:endParaRPr>
          </a:p>
          <a:p>
            <a:r>
              <a:rPr lang="zh-CN" altLang="en-US" sz="100" dirty="0">
                <a:solidFill>
                  <a:prstClr val="white"/>
                </a:solidFill>
                <a:latin typeface="Calibri" panose="020F0502020204030204"/>
              </a:rPr>
              <a:t>毕业答辩</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www.1ppt.com/xiazai/dabian/  </a:t>
            </a:r>
            <a:r>
              <a:rPr lang="zh-CN" altLang="en-US" sz="100" dirty="0">
                <a:solidFill>
                  <a:prstClr val="white"/>
                </a:solidFill>
                <a:latin typeface="Calibri" panose="020F0502020204030204"/>
              </a:rPr>
              <a:t>工作汇报</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www.1ppt.com/xiazai/huibao/    </a:t>
            </a:r>
            <a:endParaRPr lang="en-US" altLang="zh-CN" sz="100" dirty="0">
              <a:solidFill>
                <a:prstClr val="white"/>
              </a:solidFill>
              <a:latin typeface="Calibri" panose="020F0502020204030204"/>
            </a:endParaRPr>
          </a:p>
          <a:p>
            <a:r>
              <a:rPr lang="en-US" altLang="zh-CN" sz="100" dirty="0">
                <a:solidFill>
                  <a:prstClr val="white"/>
                </a:solidFill>
                <a:latin typeface="Calibri" panose="020F0502020204030204"/>
              </a:rPr>
              <a:t> </a:t>
            </a:r>
            <a:endParaRPr lang="en-US" altLang="zh-CN" sz="100" dirty="0">
              <a:solidFill>
                <a:prstClr val="white"/>
              </a:solidFill>
              <a:latin typeface="Calibri" panose="020F050202020403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3D598B4-E24B-40FC-8F54-B8A6E44FEC8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4.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598B4-E24B-40FC-8F54-B8A6E44FEC8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DEC22-F14D-4354-B949-20DCF9467DF8}"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14.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1.xml"/><Relationship Id="rId4" Type="http://schemas.openxmlformats.org/officeDocument/2006/relationships/image" Target="../media/image52.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8.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2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257300"/>
          </a:xfrm>
          <a:prstGeom prst="rect">
            <a:avLst/>
          </a:prstGeom>
        </p:spPr>
      </p:pic>
      <p:sp>
        <p:nvSpPr>
          <p:cNvPr id="54" name="矩形 53"/>
          <p:cNvSpPr/>
          <p:nvPr/>
        </p:nvSpPr>
        <p:spPr>
          <a:xfrm>
            <a:off x="2364861" y="122615"/>
            <a:ext cx="7871460" cy="829945"/>
          </a:xfrm>
          <a:prstGeom prst="rect">
            <a:avLst/>
          </a:prstGeom>
          <a:noFill/>
        </p:spPr>
        <p:txBody>
          <a:bodyPr wrap="square" rtlCol="0">
            <a:spAutoFit/>
          </a:bodyPr>
          <a:lstStyle/>
          <a:p>
            <a:pPr algn="l"/>
            <a:r>
              <a:rPr lang="en-US" altLang="zh-CN" sz="4800" b="1">
                <a:solidFill>
                  <a:srgbClr val="FF0000"/>
                </a:solidFill>
                <a:effectLst>
                  <a:outerShdw blurRad="38100" dist="38100" dir="2700000" algn="tl">
                    <a:srgbClr val="0D2B2D">
                      <a:alpha val="82745"/>
                    </a:srgbClr>
                  </a:outerShdw>
                </a:effectLst>
                <a:cs typeface="+mn-ea"/>
                <a:sym typeface="+mn-lt"/>
              </a:rPr>
              <a:t>Choose the best answer</a:t>
            </a:r>
            <a:endParaRPr lang="en-US" altLang="zh-CN" sz="4800" b="1">
              <a:solidFill>
                <a:srgbClr val="FF0000"/>
              </a:solidFill>
              <a:effectLst>
                <a:outerShdw blurRad="38100" dist="38100" dir="2700000" algn="tl">
                  <a:srgbClr val="0D2B2D">
                    <a:alpha val="82745"/>
                  </a:srgbClr>
                </a:outerShdw>
              </a:effectLst>
              <a:cs typeface="+mn-ea"/>
              <a:sym typeface="+mn-lt"/>
            </a:endParaRPr>
          </a:p>
        </p:txBody>
      </p:sp>
      <p:sp>
        <p:nvSpPr>
          <p:cNvPr id="100" name="文本框 99"/>
          <p:cNvSpPr txBox="1"/>
          <p:nvPr/>
        </p:nvSpPr>
        <p:spPr>
          <a:xfrm>
            <a:off x="404495" y="1170940"/>
            <a:ext cx="11382375" cy="5262245"/>
          </a:xfrm>
          <a:prstGeom prst="rect">
            <a:avLst/>
          </a:prstGeom>
          <a:noFill/>
          <a:ln w="9525">
            <a:noFill/>
          </a:ln>
        </p:spPr>
        <p:txBody>
          <a:bodyPr wrap="square">
            <a:spAutoFit/>
          </a:bodyPr>
          <a:lstStyle/>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The earliest Mother's Day celebrations are traced back to the spring celebrations of ancient Greece in honor of Rhea, the Mother of the Gods.</a:t>
            </a:r>
            <a:endPar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During the 1600's, England celebrated a day called “Mothering Sunday</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a:t>
            </a:r>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celebrated on the 4th Sunday of Lent. “Mothering Sunday” honored the mothers of England. During this time many of the England's poor worked as servants for the wealthy. As most jobs were located far from their homes, the servants would live at the houses of their employers. 　　</a:t>
            </a:r>
            <a:endPar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On Mothering Sunday the servants would have the day off and were encouraged to return home and spend the day with their mothers. A special cake, called the mothering cake, was often brought along to provide a festive touch.</a:t>
            </a:r>
            <a:endParaRPr lang="en-US"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As Christianity spread throughout Europe the celebration changed to </a:t>
            </a:r>
            <a:endParaRPr lang="zh-CN" altLang="en-US" sz="28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21005" y="455930"/>
            <a:ext cx="11349355" cy="6123940"/>
          </a:xfrm>
          <a:prstGeom prst="rect">
            <a:avLst/>
          </a:prstGeom>
          <a:noFill/>
        </p:spPr>
        <p:txBody>
          <a:bodyPr wrap="square" rtlCol="0" anchor="t">
            <a:spAutoFit/>
          </a:bodyPr>
          <a:lstStyle/>
          <a:p>
            <a:pPr indent="0"/>
            <a:r>
              <a:rPr lang="zh-CN" altLang="en-US" sz="2800">
                <a:latin typeface="Times New Roman" panose="02020603050405020304" pitchFamily="18" charset="0"/>
                <a:cs typeface="Times New Roman" panose="02020603050405020304" pitchFamily="18" charset="0"/>
                <a:sym typeface="+mn-ea"/>
              </a:rPr>
              <a:t>honor the “Mother Church”--</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the spiritual power that gave them life and protected them from harm. Over time the church festival blended with the Mothering Sunday celebration. People began honoring their mothers as well as the church.</a:t>
            </a:r>
            <a:endParaRPr lang="zh-CN" altLang="en-US" sz="2800">
              <a:latin typeface="Times New Roman" panose="02020603050405020304" pitchFamily="18" charset="0"/>
              <a:cs typeface="Times New Roman" panose="02020603050405020304" pitchFamily="18" charset="0"/>
              <a:sym typeface="+mn-ea"/>
            </a:endParaRPr>
          </a:p>
          <a:p>
            <a:pPr indent="0"/>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In the United States Mother's Day was first suggested in 1872 by Julia Ward Howe as a day dedicated to peace.</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　In 1907 Ana Jarvis, from Philadelphia, began a campaign to establish a national Mother's Day. Ms. Jarvis persuaded her mother's church in Grafton, West Virginia to celebrate Mother's Day on the second anniversary of her mother's death, the 2nd Sunday of May. By the next year Mother's Day was also celebrated in Philadelphia.</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　Ms. Jarvis and her supporters began to write to ministers, businessman, and politicians in their quest to establish a national Mother's Day. It was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successful, by 1911 Mother's Day was celebrated in almost every state. </a:t>
            </a:r>
            <a:endParaRPr lang="zh-CN" altLang="en-US" sz="28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05765" y="455930"/>
            <a:ext cx="11381105" cy="6123940"/>
          </a:xfrm>
          <a:prstGeom prst="rect">
            <a:avLst/>
          </a:prstGeom>
          <a:noFill/>
        </p:spPr>
        <p:txBody>
          <a:bodyPr wrap="square" rtlCol="0" anchor="t">
            <a:spAutoFit/>
          </a:bodyPr>
          <a:lstStyle/>
          <a:p>
            <a:pPr indent="0"/>
            <a:r>
              <a:rPr lang="zh-CN" altLang="en-US" sz="2800">
                <a:latin typeface="Times New Roman" panose="02020603050405020304" pitchFamily="18" charset="0"/>
                <a:cs typeface="Times New Roman" panose="02020603050405020304" pitchFamily="18" charset="0"/>
                <a:sym typeface="+mn-ea"/>
              </a:rPr>
              <a:t>President Woodrow </a:t>
            </a:r>
            <a:r>
              <a:rPr lang="en-US" altLang="zh-CN" sz="2800">
                <a:latin typeface="Times New Roman" panose="02020603050405020304" pitchFamily="18" charset="0"/>
                <a:cs typeface="Times New Roman" panose="02020603050405020304" pitchFamily="18" charset="0"/>
                <a:sym typeface="+mn-ea"/>
              </a:rPr>
              <a:t>Wilson, in 1914, made the official announcement proclaiming Mother's Day a national holiday that was to be held each year on the 2nd Sunday of May. </a:t>
            </a:r>
            <a:endParaRPr lang="en-US" altLang="zh-CN" sz="2800">
              <a:latin typeface="Times New Roman" panose="02020603050405020304" pitchFamily="18" charset="0"/>
              <a:cs typeface="Times New Roman" panose="02020603050405020304" pitchFamily="18" charset="0"/>
              <a:sym typeface="+mn-ea"/>
            </a:endParaRPr>
          </a:p>
          <a:p>
            <a:pPr indent="0"/>
            <a:r>
              <a:rPr lang="en-US" altLang="zh-CN" sz="2800">
                <a:latin typeface="Times New Roman" panose="02020603050405020304" pitchFamily="18" charset="0"/>
                <a:cs typeface="Times New Roman" panose="02020603050405020304" pitchFamily="18" charset="0"/>
                <a:sym typeface="+mn-ea"/>
              </a:rPr>
              <a:t>     While many countries of the world celebrate their own Mother's Day at different times throughout the year, there are some countries such as Denmark, Finland, Italy, Turkey, Australia, and Belgium which also celebrate Mother's Day on the second Sunday of May.</a:t>
            </a:r>
            <a:endParaRPr lang="en-US" altLang="zh-CN" sz="2800">
              <a:latin typeface="Times New Roman" panose="02020603050405020304" pitchFamily="18" charset="0"/>
              <a:cs typeface="Times New Roman" panose="02020603050405020304" pitchFamily="18" charset="0"/>
              <a:sym typeface="+mn-ea"/>
            </a:endParaRPr>
          </a:p>
          <a:p>
            <a:pPr indent="0"/>
            <a:r>
              <a:rPr lang="en-US" altLang="zh-CN" sz="2800">
                <a:latin typeface="Times New Roman" panose="02020603050405020304" pitchFamily="18" charset="0"/>
                <a:cs typeface="Times New Roman" panose="02020603050405020304" pitchFamily="18" charset="0"/>
                <a:sym typeface="+mn-ea"/>
              </a:rPr>
              <a:t>1. Which country is the first to observe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Mother's Day?</a:t>
            </a:r>
            <a:endPar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    A.  America        B. England          C. </a:t>
            </a:r>
            <a:r>
              <a:rPr lang="en-US" altLang="zh-CN" sz="2800">
                <a:latin typeface="Times New Roman" panose="02020603050405020304" pitchFamily="18" charset="0"/>
                <a:cs typeface="Times New Roman" panose="02020603050405020304" pitchFamily="18" charset="0"/>
                <a:sym typeface="+mn-ea"/>
              </a:rPr>
              <a:t>Australia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D. ancient Greece</a:t>
            </a:r>
            <a:endParaRPr lang="en-US" altLang="zh-CN" sz="2800">
              <a:latin typeface="Times New Roman" panose="02020603050405020304" pitchFamily="18" charset="0"/>
              <a:cs typeface="Times New Roman" panose="02020603050405020304" pitchFamily="18" charset="0"/>
              <a:sym typeface="+mn-ea"/>
            </a:endParaRPr>
          </a:p>
          <a:p>
            <a:pPr indent="0"/>
            <a:r>
              <a:rPr lang="en-US" altLang="zh-CN" sz="2800">
                <a:latin typeface="Times New Roman" panose="02020603050405020304" pitchFamily="18" charset="0"/>
                <a:cs typeface="Times New Roman" panose="02020603050405020304" pitchFamily="18" charset="0"/>
              </a:rPr>
              <a:t>2. What was the original purpose of Mother’s Day?</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A. Its goal was to supply</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 a festive touch.</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B. Its goal was to honor the late mothers.</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C. Its goal was to create the </a:t>
            </a:r>
            <a:r>
              <a:rPr lang="zh-CN"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Mothering Sunday</a:t>
            </a:r>
            <a:r>
              <a:rPr lang="en-US" altLang="zh-CN"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D. </a:t>
            </a:r>
            <a:r>
              <a:rPr lang="en-US" altLang="zh-CN" sz="2800">
                <a:latin typeface="Times New Roman" panose="02020603050405020304" pitchFamily="18" charset="0"/>
                <a:cs typeface="Times New Roman" panose="02020603050405020304" pitchFamily="18" charset="0"/>
                <a:sym typeface="+mn-ea"/>
              </a:rPr>
              <a:t>Its goal was to commemorate the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 of the Gods.</a:t>
            </a:r>
            <a:endParaRPr lang="en-US" altLang="zh-CN" sz="2800">
              <a:latin typeface="Times New Roman" panose="02020603050405020304" pitchFamily="18" charset="0"/>
              <a:cs typeface="Times New Roman" panose="02020603050405020304" pitchFamily="18" charset="0"/>
              <a:sym typeface="+mn-ea"/>
            </a:endParaRPr>
          </a:p>
        </p:txBody>
      </p:sp>
      <p:pic>
        <p:nvPicPr>
          <p:cNvPr id="4" name="图片 3" descr="t01277a265ebb561337"/>
          <p:cNvPicPr>
            <a:picLocks noChangeAspect="1"/>
          </p:cNvPicPr>
          <p:nvPr/>
        </p:nvPicPr>
        <p:blipFill>
          <a:blip r:embed="rId2"/>
          <a:stretch>
            <a:fillRect/>
          </a:stretch>
        </p:blipFill>
        <p:spPr>
          <a:xfrm>
            <a:off x="7590790" y="3721735"/>
            <a:ext cx="1042035" cy="774700"/>
          </a:xfrm>
          <a:prstGeom prst="rect">
            <a:avLst/>
          </a:prstGeom>
        </p:spPr>
      </p:pic>
      <p:pic>
        <p:nvPicPr>
          <p:cNvPr id="5" name="图片 4" descr="t01277a265ebb561337"/>
          <p:cNvPicPr>
            <a:picLocks noChangeAspect="1"/>
          </p:cNvPicPr>
          <p:nvPr/>
        </p:nvPicPr>
        <p:blipFill>
          <a:blip r:embed="rId2"/>
          <a:stretch>
            <a:fillRect/>
          </a:stretch>
        </p:blipFill>
        <p:spPr>
          <a:xfrm>
            <a:off x="492125" y="5817235"/>
            <a:ext cx="982345" cy="762635"/>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547370" y="636905"/>
            <a:ext cx="11319510" cy="5262245"/>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3. </a:t>
            </a:r>
            <a:r>
              <a:rPr lang="zh-CN" altLang="en-US" sz="2800">
                <a:latin typeface="Times New Roman" panose="02020603050405020304" pitchFamily="18" charset="0"/>
                <a:cs typeface="Times New Roman" panose="02020603050405020304" pitchFamily="18" charset="0"/>
              </a:rPr>
              <a:t>Wh</a:t>
            </a:r>
            <a:r>
              <a:rPr lang="en-US" altLang="zh-CN" sz="2800">
                <a:latin typeface="Times New Roman" panose="02020603050405020304" pitchFamily="18" charset="0"/>
                <a:cs typeface="Times New Roman" panose="02020603050405020304" pitchFamily="18" charset="0"/>
              </a:rPr>
              <a:t>ich</a:t>
            </a:r>
            <a:r>
              <a:rPr lang="zh-CN" altLang="en-US" sz="2800">
                <a:latin typeface="Times New Roman" panose="02020603050405020304" pitchFamily="18" charset="0"/>
                <a:cs typeface="Times New Roman" panose="02020603050405020304" pitchFamily="18" charset="0"/>
              </a:rPr>
              <a:t> year </a:t>
            </a:r>
            <a:r>
              <a:rPr lang="en-US" altLang="zh-CN" sz="2800">
                <a:latin typeface="Times New Roman" panose="02020603050405020304" pitchFamily="18" charset="0"/>
                <a:cs typeface="Times New Roman" panose="02020603050405020304" pitchFamily="18" charset="0"/>
              </a:rPr>
              <a:t>wa</a:t>
            </a:r>
            <a:r>
              <a:rPr lang="zh-CN" altLang="en-US" sz="2800">
                <a:latin typeface="Times New Roman" panose="02020603050405020304" pitchFamily="18" charset="0"/>
                <a:cs typeface="Times New Roman" panose="02020603050405020304" pitchFamily="18" charset="0"/>
              </a:rPr>
              <a:t>s a national holiday </a:t>
            </a:r>
            <a:r>
              <a:rPr lang="en-US" altLang="zh-CN" sz="2800">
                <a:latin typeface="Times New Roman" panose="02020603050405020304" pitchFamily="18" charset="0"/>
                <a:cs typeface="Times New Roman" panose="02020603050405020304" pitchFamily="18" charset="0"/>
              </a:rPr>
              <a:t>for </a:t>
            </a:r>
            <a:r>
              <a:rPr lang="zh-CN" altLang="en-US" sz="2800">
                <a:latin typeface="Times New Roman" panose="02020603050405020304" pitchFamily="18" charset="0"/>
                <a:cs typeface="Times New Roman" panose="02020603050405020304" pitchFamily="18" charset="0"/>
                <a:sym typeface="+mn-ea"/>
              </a:rPr>
              <a:t>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a:t>
            </a:r>
            <a:r>
              <a:rPr lang="zh-CN" altLang="en-US" sz="2800">
                <a:latin typeface="Times New Roman" panose="02020603050405020304" pitchFamily="18" charset="0"/>
                <a:cs typeface="Times New Roman" panose="02020603050405020304" pitchFamily="18" charset="0"/>
              </a:rPr>
              <a:t>in the United States</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 1914           B. 1907            C. 1911          D.</a:t>
            </a:r>
            <a:r>
              <a:rPr lang="en-US" altLang="zh-CN" sz="2800">
                <a:latin typeface="Times New Roman" panose="02020603050405020304" pitchFamily="18" charset="0"/>
                <a:cs typeface="Times New Roman" panose="02020603050405020304" pitchFamily="18" charset="0"/>
                <a:sym typeface="+mn-ea"/>
              </a:rPr>
              <a:t>1872</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4. Why did the author write the text?</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A. To introduce mainly the history of Mother’s Day.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B. To agree on the date of Mother’s Day in countries.</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C. To tell the Mother’s Day in the </a:t>
            </a:r>
            <a:r>
              <a:rPr lang="zh-CN" altLang="en-US" sz="2800">
                <a:latin typeface="Times New Roman" panose="02020603050405020304" pitchFamily="18" charset="0"/>
                <a:cs typeface="Times New Roman" panose="02020603050405020304" pitchFamily="18" charset="0"/>
                <a:sym typeface="+mn-ea"/>
              </a:rPr>
              <a:t>United States</a:t>
            </a:r>
            <a:r>
              <a:rPr lang="en-US" altLang="zh-CN" sz="2800">
                <a:latin typeface="Times New Roman" panose="02020603050405020304" pitchFamily="18" charset="0"/>
                <a:cs typeface="Times New Roman" panose="02020603050405020304" pitchFamily="18" charset="0"/>
                <a:sym typeface="+mn-ea"/>
              </a:rPr>
              <a:t> in detail.</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D. To introduce the differences of Mother’s Day in countries.</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5. Where would you be most likely to find the text?</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A. On a school website.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B. In a travel brochure.</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C. In a college newspaper.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D. A book introducing main festivals.</a:t>
            </a:r>
            <a:endParaRPr lang="en-US" altLang="zh-CN" sz="2800">
              <a:latin typeface="Times New Roman" panose="02020603050405020304" pitchFamily="18" charset="0"/>
              <a:cs typeface="Times New Roman" panose="02020603050405020304" pitchFamily="18" charset="0"/>
              <a:sym typeface="+mn-ea"/>
            </a:endParaRPr>
          </a:p>
        </p:txBody>
      </p:sp>
      <p:pic>
        <p:nvPicPr>
          <p:cNvPr id="4" name="图片 3" descr="t01277a265ebb561337"/>
          <p:cNvPicPr>
            <a:picLocks noChangeAspect="1"/>
          </p:cNvPicPr>
          <p:nvPr/>
        </p:nvPicPr>
        <p:blipFill>
          <a:blip r:embed="rId2"/>
          <a:stretch>
            <a:fillRect/>
          </a:stretch>
        </p:blipFill>
        <p:spPr>
          <a:xfrm>
            <a:off x="741680" y="879475"/>
            <a:ext cx="896620" cy="847725"/>
          </a:xfrm>
          <a:prstGeom prst="rect">
            <a:avLst/>
          </a:prstGeom>
        </p:spPr>
      </p:pic>
      <p:pic>
        <p:nvPicPr>
          <p:cNvPr id="5" name="图片 4" descr="t01277a265ebb561337"/>
          <p:cNvPicPr>
            <a:picLocks noChangeAspect="1"/>
          </p:cNvPicPr>
          <p:nvPr/>
        </p:nvPicPr>
        <p:blipFill>
          <a:blip r:embed="rId2"/>
          <a:stretch>
            <a:fillRect/>
          </a:stretch>
        </p:blipFill>
        <p:spPr>
          <a:xfrm>
            <a:off x="741680" y="1727200"/>
            <a:ext cx="896620" cy="847725"/>
          </a:xfrm>
          <a:prstGeom prst="rect">
            <a:avLst/>
          </a:prstGeom>
        </p:spPr>
      </p:pic>
      <p:pic>
        <p:nvPicPr>
          <p:cNvPr id="6" name="图片 5" descr="t01277a265ebb561337"/>
          <p:cNvPicPr>
            <a:picLocks noChangeAspect="1"/>
          </p:cNvPicPr>
          <p:nvPr/>
        </p:nvPicPr>
        <p:blipFill>
          <a:blip r:embed="rId2"/>
          <a:stretch>
            <a:fillRect/>
          </a:stretch>
        </p:blipFill>
        <p:spPr>
          <a:xfrm>
            <a:off x="741680" y="5205730"/>
            <a:ext cx="896620" cy="847725"/>
          </a:xfrm>
          <a:prstGeom prst="rect">
            <a:avLst/>
          </a:prstGeom>
        </p:spPr>
      </p:pic>
      <p:pic>
        <p:nvPicPr>
          <p:cNvPr id="9" name="图片 8" descr="t01564e58e932353640"/>
          <p:cNvPicPr>
            <a:picLocks noChangeAspect="1"/>
          </p:cNvPicPr>
          <p:nvPr/>
        </p:nvPicPr>
        <p:blipFill>
          <a:blip r:embed="rId3"/>
          <a:srcRect l="9127" t="39617"/>
          <a:stretch>
            <a:fillRect/>
          </a:stretch>
        </p:blipFill>
        <p:spPr>
          <a:xfrm flipH="1">
            <a:off x="8703945" y="3773805"/>
            <a:ext cx="3029585" cy="298831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062990"/>
          </a:xfrm>
          <a:prstGeom prst="rect">
            <a:avLst/>
          </a:prstGeom>
        </p:spPr>
      </p:pic>
      <p:sp>
        <p:nvSpPr>
          <p:cNvPr id="100" name="文本框 99"/>
          <p:cNvSpPr txBox="1"/>
          <p:nvPr/>
        </p:nvSpPr>
        <p:spPr>
          <a:xfrm>
            <a:off x="411480" y="1062990"/>
            <a:ext cx="11368405" cy="4892675"/>
          </a:xfrm>
          <a:prstGeom prst="rect">
            <a:avLst/>
          </a:prstGeom>
          <a:noFill/>
          <a:ln w="9525">
            <a:noFill/>
          </a:ln>
        </p:spPr>
        <p:txBody>
          <a:bodyPr wrap="square">
            <a:spAutoFit/>
          </a:bodyPr>
          <a:lstStyle/>
          <a:p>
            <a:pPr indent="355600"/>
            <a:r>
              <a:rPr lang="en-US" sz="2400" b="0">
                <a:latin typeface="Times New Roman" panose="02020603050405020304" pitchFamily="18" charset="0"/>
                <a:ea typeface="宋体" panose="02010600030101010101" pitchFamily="2" charset="-122"/>
              </a:rPr>
              <a:t>   Mother’s Day, originating </a:t>
            </a:r>
            <a:r>
              <a:rPr lang="en-US" sz="2400" b="0">
                <a:solidFill>
                  <a:schemeClr val="tx1"/>
                </a:solidFill>
                <a:latin typeface="Times New Roman" panose="02020603050405020304" pitchFamily="18" charset="0"/>
                <a:ea typeface="宋体" panose="02010600030101010101" pitchFamily="2" charset="-122"/>
              </a:rPr>
              <a:t>from</a:t>
            </a:r>
            <a:r>
              <a:rPr lang="en-US" sz="2400" b="0">
                <a:latin typeface="Times New Roman" panose="02020603050405020304" pitchFamily="18" charset="0"/>
                <a:ea typeface="宋体" panose="02010600030101010101" pitchFamily="2" charset="-122"/>
              </a:rPr>
              <a:t> the United States,was initiated</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by Amanm, Jarvis (1864-1948). She never married</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u="sng">
                <a:latin typeface="Times New Roman" panose="02020603050405020304" pitchFamily="18" charset="0"/>
                <a:ea typeface="宋体" panose="02010600030101010101" pitchFamily="2" charset="-122"/>
                <a:cs typeface="Times New Roman" panose="02020603050405020304" pitchFamily="18" charset="0"/>
              </a:rPr>
              <a:t>      1      </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 accompanied her mother</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in her life. In the 1905s, when her mother died, Amanm was </a:t>
            </a:r>
            <a:r>
              <a:rPr lang="en-US" sz="2400" b="0" u="sng">
                <a:latin typeface="Times New Roman" panose="02020603050405020304" pitchFamily="18" charset="0"/>
                <a:ea typeface="宋体" panose="02010600030101010101" pitchFamily="2" charset="-122"/>
              </a:rPr>
              <a:t>      2        </a:t>
            </a:r>
            <a:r>
              <a:rPr lang="en-US" sz="2400" b="0">
                <a:latin typeface="Times New Roman" panose="02020603050405020304" pitchFamily="18" charset="0"/>
                <a:ea typeface="宋体" panose="02010600030101010101" pitchFamily="2" charset="-122"/>
              </a:rPr>
              <a:t>  (devastate). Two years later (1907) , Amanm and her friends began writing to </a:t>
            </a:r>
            <a:r>
              <a:rPr lang="en-US" sz="2400" b="0" u="sng">
                <a:latin typeface="Times New Roman" panose="02020603050405020304" pitchFamily="18" charset="0"/>
                <a:ea typeface="宋体" panose="02010600030101010101" pitchFamily="2" charset="-122"/>
              </a:rPr>
              <a:t>      3     </a:t>
            </a:r>
            <a:r>
              <a:rPr lang="en-US" sz="2400" b="0">
                <a:latin typeface="Times New Roman" panose="02020603050405020304" pitchFamily="18" charset="0"/>
                <a:ea typeface="宋体" panose="02010600030101010101" pitchFamily="2" charset="-122"/>
              </a:rPr>
              <a:t> (influence) ministers, businessmen, and lawmakers  </a:t>
            </a:r>
            <a:r>
              <a:rPr lang="en-US" sz="2400" b="0" u="sng">
                <a:latin typeface="Times New Roman" panose="02020603050405020304" pitchFamily="18" charset="0"/>
                <a:ea typeface="宋体" panose="02010600030101010101" pitchFamily="2" charset="-122"/>
              </a:rPr>
              <a:t>      4       </a:t>
            </a:r>
            <a:r>
              <a:rPr lang="en-US" sz="2400" b="0">
                <a:latin typeface="Times New Roman" panose="02020603050405020304" pitchFamily="18" charset="0"/>
                <a:ea typeface="宋体" panose="02010600030101010101" pitchFamily="2" charset="-122"/>
              </a:rPr>
              <a:t>    (seek) support to make M</a:t>
            </a:r>
            <a:r>
              <a:rPr lang="en-US" sz="2400" b="0">
                <a:latin typeface="Times New Roman" panose="02020603050405020304" pitchFamily="18" charset="0"/>
                <a:ea typeface="宋体" panose="02010600030101010101" pitchFamily="2" charset="-122"/>
              </a:rPr>
              <a:t>other’s Day a legal holiday. </a:t>
            </a:r>
            <a:endParaRPr lang="en-US" sz="2400" b="0">
              <a:latin typeface="Times New Roman" panose="02020603050405020304" pitchFamily="18" charset="0"/>
              <a:ea typeface="宋体" panose="02010600030101010101" pitchFamily="2" charset="-122"/>
            </a:endParaRPr>
          </a:p>
          <a:p>
            <a:pPr indent="355600"/>
            <a:r>
              <a:rPr lang="en-US" sz="2400" b="0">
                <a:latin typeface="Times New Roman" panose="02020603050405020304" pitchFamily="18" charset="0"/>
                <a:ea typeface="宋体" panose="02010600030101010101" pitchFamily="2" charset="-122"/>
              </a:rPr>
              <a:t>      The first Mother’s Day </a:t>
            </a:r>
            <a:r>
              <a:rPr lang="en-US" sz="2400" b="0" u="sng">
                <a:latin typeface="Times New Roman" panose="02020603050405020304" pitchFamily="18" charset="0"/>
                <a:ea typeface="宋体" panose="02010600030101010101" pitchFamily="2" charset="-122"/>
              </a:rPr>
              <a:t>      5     </a:t>
            </a:r>
            <a:r>
              <a:rPr lang="en-US" sz="2400" b="0">
                <a:latin typeface="Times New Roman" panose="02020603050405020304" pitchFamily="18" charset="0"/>
                <a:ea typeface="宋体" panose="02010600030101010101" pitchFamily="2" charset="-122"/>
              </a:rPr>
              <a:t>  (hold) in West Virginia and Pennsylvania  on May 10, 1908. On this day, carnation was chosen </a:t>
            </a:r>
            <a:r>
              <a:rPr lang="en-US" sz="2400" b="0" u="sng">
                <a:latin typeface="Times New Roman" panose="02020603050405020304" pitchFamily="18" charset="0"/>
                <a:ea typeface="宋体" panose="02010600030101010101" pitchFamily="2" charset="-122"/>
              </a:rPr>
              <a:t>      6      </a:t>
            </a:r>
            <a:r>
              <a:rPr lang="en-US" sz="2400" b="0">
                <a:latin typeface="Times New Roman" panose="02020603050405020304" pitchFamily="18" charset="0"/>
                <a:ea typeface="宋体" panose="02010600030101010101" pitchFamily="2" charset="-122"/>
              </a:rPr>
              <a:t> a flower for mother and passed down from generation to generation. In 1913, the United States Congress passed a bill to make the  </a:t>
            </a:r>
            <a:r>
              <a:rPr lang="en-US" sz="2400" b="0" u="sng">
                <a:latin typeface="Times New Roman" panose="02020603050405020304" pitchFamily="18" charset="0"/>
                <a:ea typeface="宋体" panose="02010600030101010101" pitchFamily="2" charset="-122"/>
              </a:rPr>
              <a:t>      7     </a:t>
            </a:r>
            <a:r>
              <a:rPr lang="en-US" sz="2400" b="0">
                <a:latin typeface="Times New Roman" panose="02020603050405020304" pitchFamily="18" charset="0"/>
                <a:ea typeface="宋体" panose="02010600030101010101" pitchFamily="2" charset="-122"/>
              </a:rPr>
              <a:t> (two)  Sunday of May  </a:t>
            </a:r>
            <a:r>
              <a:rPr lang="en-US" sz="2400" b="0" u="sng">
                <a:latin typeface="Times New Roman" panose="02020603050405020304" pitchFamily="18" charset="0"/>
                <a:ea typeface="宋体" panose="02010600030101010101" pitchFamily="2" charset="-122"/>
              </a:rPr>
              <a:t>       8      </a:t>
            </a:r>
            <a:r>
              <a:rPr lang="en-US" sz="2400" b="0">
                <a:latin typeface="Times New Roman" panose="02020603050405020304" pitchFamily="18" charset="0"/>
                <a:ea typeface="宋体" panose="02010600030101010101" pitchFamily="2" charset="-122"/>
              </a:rPr>
              <a:t>   official M</a:t>
            </a:r>
            <a:r>
              <a:rPr lang="en-US" sz="2400" b="0">
                <a:latin typeface="Times New Roman" panose="02020603050405020304" pitchFamily="18" charset="0"/>
                <a:ea typeface="宋体" panose="02010600030101010101" pitchFamily="2" charset="-122"/>
              </a:rPr>
              <a:t>other’s Day. Mother’s Day was spread from then on! </a:t>
            </a:r>
            <a:endParaRPr lang="en-US" sz="2400" b="0">
              <a:latin typeface="Times New Roman" panose="02020603050405020304" pitchFamily="18" charset="0"/>
              <a:ea typeface="宋体" panose="02010600030101010101" pitchFamily="2" charset="-122"/>
            </a:endParaRPr>
          </a:p>
          <a:p>
            <a:pPr indent="355600"/>
            <a:r>
              <a:rPr lang="en-US" sz="2400" b="0">
                <a:latin typeface="Times New Roman" panose="02020603050405020304" pitchFamily="18" charset="0"/>
                <a:ea typeface="宋体" panose="02010600030101010101" pitchFamily="2" charset="-122"/>
              </a:rPr>
              <a:t>       The  </a:t>
            </a:r>
            <a:r>
              <a:rPr lang="en-US" sz="2400" b="0" u="sng">
                <a:latin typeface="Times New Roman" panose="02020603050405020304" pitchFamily="18" charset="0"/>
                <a:ea typeface="宋体" panose="02010600030101010101" pitchFamily="2" charset="-122"/>
              </a:rPr>
              <a:t>       9      </a:t>
            </a:r>
            <a:r>
              <a:rPr lang="en-US" sz="2400" b="0">
                <a:latin typeface="Times New Roman" panose="02020603050405020304" pitchFamily="18" charset="0"/>
                <a:ea typeface="宋体" panose="02010600030101010101" pitchFamily="2" charset="-122"/>
              </a:rPr>
              <a:t>  (significant) of the M</a:t>
            </a:r>
            <a:r>
              <a:rPr lang="en-US" sz="2400" b="0">
                <a:latin typeface="Times New Roman" panose="02020603050405020304" pitchFamily="18" charset="0"/>
                <a:ea typeface="宋体" panose="02010600030101010101" pitchFamily="2" charset="-122"/>
              </a:rPr>
              <a:t>other’s Day activities is  </a:t>
            </a:r>
            <a:r>
              <a:rPr lang="en-US" sz="2400" b="0" u="sng">
                <a:latin typeface="Times New Roman" panose="02020603050405020304" pitchFamily="18" charset="0"/>
                <a:ea typeface="宋体" panose="02010600030101010101" pitchFamily="2" charset="-122"/>
              </a:rPr>
              <a:t>     10     </a:t>
            </a:r>
            <a:r>
              <a:rPr lang="en-US" sz="2400" b="0">
                <a:latin typeface="Times New Roman" panose="02020603050405020304" pitchFamily="18" charset="0"/>
                <a:ea typeface="宋体" panose="02010600030101010101" pitchFamily="2" charset="-122"/>
              </a:rPr>
              <a:t>   (arouse) the sense of reverence for mothers, the grace of giving birth, the grace of raising children, the grace of education, its meaning is to let us always remember the mother’s virtue. </a:t>
            </a:r>
            <a:endParaRPr lang="zh-CN" altLang="en-US" sz="2400"/>
          </a:p>
        </p:txBody>
      </p:sp>
      <p:sp>
        <p:nvSpPr>
          <p:cNvPr id="54" name="矩形 53"/>
          <p:cNvSpPr/>
          <p:nvPr/>
        </p:nvSpPr>
        <p:spPr>
          <a:xfrm>
            <a:off x="2316601" y="60"/>
            <a:ext cx="7871460" cy="829945"/>
          </a:xfrm>
          <a:prstGeom prst="rect">
            <a:avLst/>
          </a:prstGeom>
          <a:noFill/>
        </p:spPr>
        <p:txBody>
          <a:bodyPr wrap="square" rtlCol="0">
            <a:spAutoFit/>
          </a:bodyPr>
          <a:lstStyle/>
          <a:p>
            <a:pPr algn="l"/>
            <a:r>
              <a:rPr lang="en-US" altLang="zh-CN" sz="4800" b="1">
                <a:solidFill>
                  <a:srgbClr val="FF0000"/>
                </a:solidFill>
                <a:effectLst>
                  <a:outerShdw blurRad="38100" dist="38100" dir="2700000" algn="tl">
                    <a:srgbClr val="0D2B2D">
                      <a:alpha val="82745"/>
                    </a:srgbClr>
                  </a:outerShdw>
                </a:effectLst>
                <a:cs typeface="+mn-ea"/>
                <a:sym typeface="+mn-lt"/>
              </a:rPr>
              <a:t>To fill the correct answer</a:t>
            </a:r>
            <a:endParaRPr lang="en-US" altLang="zh-CN" sz="4800" b="1">
              <a:solidFill>
                <a:srgbClr val="FF0000"/>
              </a:solidFill>
              <a:effectLst>
                <a:outerShdw blurRad="38100" dist="38100" dir="2700000" algn="tl">
                  <a:srgbClr val="0D2B2D">
                    <a:alpha val="82745"/>
                  </a:srgbClr>
                </a:outerShdw>
              </a:effectLst>
              <a:cs typeface="+mn-ea"/>
              <a:sym typeface="+mn-lt"/>
            </a:endParaRPr>
          </a:p>
        </p:txBody>
      </p:sp>
      <p:sp>
        <p:nvSpPr>
          <p:cNvPr id="9" name="圆角矩形 8"/>
          <p:cNvSpPr/>
          <p:nvPr/>
        </p:nvSpPr>
        <p:spPr>
          <a:xfrm>
            <a:off x="4596130" y="1393825"/>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and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3" name="圆角矩形 2"/>
          <p:cNvSpPr/>
          <p:nvPr/>
        </p:nvSpPr>
        <p:spPr>
          <a:xfrm>
            <a:off x="4929505" y="1771650"/>
            <a:ext cx="195770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decastated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4" name="圆角矩形 3"/>
          <p:cNvSpPr/>
          <p:nvPr/>
        </p:nvSpPr>
        <p:spPr>
          <a:xfrm>
            <a:off x="5480685" y="2149475"/>
            <a:ext cx="227330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influential</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5" name="圆角矩形 4"/>
          <p:cNvSpPr/>
          <p:nvPr/>
        </p:nvSpPr>
        <p:spPr>
          <a:xfrm>
            <a:off x="1917700" y="2527300"/>
            <a:ext cx="149669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seeking</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3788410" y="2893060"/>
            <a:ext cx="17881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was hold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7" name="圆角矩形 6"/>
          <p:cNvSpPr/>
          <p:nvPr/>
        </p:nvSpPr>
        <p:spPr>
          <a:xfrm>
            <a:off x="5403215" y="3270885"/>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8" name="圆角矩形 7"/>
          <p:cNvSpPr/>
          <p:nvPr/>
        </p:nvSpPr>
        <p:spPr>
          <a:xfrm>
            <a:off x="897890" y="3985895"/>
            <a:ext cx="152019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second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0" name="圆角矩形 9"/>
          <p:cNvSpPr/>
          <p:nvPr/>
        </p:nvSpPr>
        <p:spPr>
          <a:xfrm>
            <a:off x="4929505" y="3973830"/>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an</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1" name="圆角矩形 10"/>
          <p:cNvSpPr/>
          <p:nvPr/>
        </p:nvSpPr>
        <p:spPr>
          <a:xfrm>
            <a:off x="1566545" y="4727575"/>
            <a:ext cx="21983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significance</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8511540" y="4727575"/>
            <a:ext cx="209169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to arouse</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13" name="图片 12"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10" grpId="0" bldLvl="0" animBg="1"/>
      <p:bldP spid="10" grpId="1" animBg="1"/>
      <p:bldP spid="11" grpId="0" bldLvl="0" animBg="1"/>
      <p:bldP spid="11" grpId="1" animBg="1"/>
      <p:bldP spid="12" grpId="0" bldLvl="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grpSp>
        <p:nvGrpSpPr>
          <p:cNvPr id="6" name="组合 5"/>
          <p:cNvGrpSpPr/>
          <p:nvPr/>
        </p:nvGrpSpPr>
        <p:grpSpPr>
          <a:xfrm>
            <a:off x="605790" y="-17145"/>
            <a:ext cx="2006600" cy="4446270"/>
            <a:chOff x="954" y="-27"/>
            <a:chExt cx="3160" cy="7002"/>
          </a:xfrm>
        </p:grpSpPr>
        <p:cxnSp>
          <p:nvCxnSpPr>
            <p:cNvPr id="62" name="直接连接符 61"/>
            <p:cNvCxnSpPr/>
            <p:nvPr/>
          </p:nvCxnSpPr>
          <p:spPr>
            <a:xfrm flipV="1">
              <a:off x="2584" y="-27"/>
              <a:ext cx="0" cy="4124"/>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54" y="3279"/>
              <a:ext cx="3160" cy="3697"/>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2</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grpSp>
      <p:grpSp>
        <p:nvGrpSpPr>
          <p:cNvPr id="4" name="组合 3"/>
          <p:cNvGrpSpPr/>
          <p:nvPr/>
        </p:nvGrpSpPr>
        <p:grpSpPr>
          <a:xfrm>
            <a:off x="4226560" y="344805"/>
            <a:ext cx="7965440" cy="1865630"/>
            <a:chOff x="6656" y="543"/>
            <a:chExt cx="12544" cy="2938"/>
          </a:xfrm>
        </p:grpSpPr>
        <p:pic>
          <p:nvPicPr>
            <p:cNvPr id="3" name="图片 2"/>
            <p:cNvPicPr>
              <a:picLocks noChangeAspect="1"/>
            </p:cNvPicPr>
            <p:nvPr/>
          </p:nvPicPr>
          <p:blipFill rotWithShape="1">
            <a:blip r:embed="rId2" cstate="screen"/>
            <a:srcRect t="26516" r="11266"/>
            <a:stretch>
              <a:fillRect/>
            </a:stretch>
          </p:blipFill>
          <p:spPr>
            <a:xfrm>
              <a:off x="6656" y="543"/>
              <a:ext cx="12544" cy="2352"/>
            </a:xfrm>
            <a:prstGeom prst="rect">
              <a:avLst/>
            </a:prstGeom>
          </p:spPr>
        </p:pic>
        <p:pic>
          <p:nvPicPr>
            <p:cNvPr id="5" name="图片 4"/>
            <p:cNvPicPr>
              <a:picLocks noChangeAspect="1"/>
            </p:cNvPicPr>
            <p:nvPr/>
          </p:nvPicPr>
          <p:blipFill rotWithShape="1">
            <a:blip r:embed="rId2" cstate="screen"/>
            <a:srcRect t="26516" r="11266"/>
            <a:stretch>
              <a:fillRect/>
            </a:stretch>
          </p:blipFill>
          <p:spPr>
            <a:xfrm>
              <a:off x="6656" y="1129"/>
              <a:ext cx="12544" cy="2352"/>
            </a:xfrm>
            <a:prstGeom prst="rect">
              <a:avLst/>
            </a:prstGeom>
          </p:spPr>
        </p:pic>
      </p:grpSp>
      <p:sp>
        <p:nvSpPr>
          <p:cNvPr id="100" name="矩形 99"/>
          <p:cNvSpPr/>
          <p:nvPr/>
        </p:nvSpPr>
        <p:spPr>
          <a:xfrm>
            <a:off x="3011805" y="2336165"/>
            <a:ext cx="8098155" cy="1938020"/>
          </a:xfrm>
          <a:prstGeom prst="rect">
            <a:avLst/>
          </a:prstGeom>
          <a:noFill/>
        </p:spPr>
        <p:txBody>
          <a:bodyPr wrap="square" rtlCol="0">
            <a:spAutoFit/>
          </a:bodyPr>
          <a:lstStyle/>
          <a:p>
            <a:pPr lvl="0" algn="ctr">
              <a:buClrTx/>
              <a:buSzTx/>
              <a:buFontTx/>
            </a:pPr>
            <a:r>
              <a:rPr lang="zh-CN" altLang="en-US" sz="6000" b="1">
                <a:effectLst>
                  <a:outerShdw blurRad="38100" dist="38100" dir="2700000" algn="tl">
                    <a:srgbClr val="0D2B2D">
                      <a:alpha val="82745"/>
                    </a:srgbClr>
                  </a:outerShdw>
                </a:effectLst>
                <a:cs typeface="+mn-ea"/>
                <a:sym typeface="+mn-ea"/>
              </a:rPr>
              <a:t>Culture </a:t>
            </a:r>
            <a:r>
              <a:rPr lang="en-US" altLang="zh-CN" sz="6000" b="1">
                <a:effectLst>
                  <a:outerShdw blurRad="38100" dist="38100" dir="2700000" algn="tl">
                    <a:srgbClr val="0D2B2D">
                      <a:alpha val="82745"/>
                    </a:srgbClr>
                  </a:outerShdw>
                </a:effectLst>
                <a:cs typeface="+mn-ea"/>
                <a:sym typeface="+mn-ea"/>
              </a:rPr>
              <a:t>o</a:t>
            </a:r>
            <a:r>
              <a:rPr lang="zh-CN" altLang="en-US" sz="6000" b="1">
                <a:effectLst>
                  <a:outerShdw blurRad="38100" dist="38100" dir="2700000" algn="tl">
                    <a:srgbClr val="0D2B2D">
                      <a:alpha val="82745"/>
                    </a:srgbClr>
                  </a:outerShdw>
                </a:effectLst>
                <a:cs typeface="+mn-ea"/>
                <a:sym typeface="+mn-ea"/>
              </a:rPr>
              <a:t>verview</a:t>
            </a:r>
            <a:endParaRPr lang="zh-CN" altLang="en-US" sz="6000" b="1">
              <a:effectLst>
                <a:outerShdw blurRad="38100" dist="38100" dir="2700000" algn="tl">
                  <a:srgbClr val="0D2B2D">
                    <a:alpha val="82745"/>
                  </a:srgbClr>
                </a:outerShdw>
              </a:effectLst>
              <a:cs typeface="+mn-ea"/>
              <a:sym typeface="+mn-ea"/>
            </a:endParaRPr>
          </a:p>
          <a:p>
            <a:pPr lvl="0" algn="ctr">
              <a:buClrTx/>
              <a:buSzTx/>
              <a:buFontTx/>
            </a:pPr>
            <a:r>
              <a:rPr lang="en-US" altLang="zh-CN" sz="6000" b="1">
                <a:effectLst>
                  <a:outerShdw blurRad="38100" dist="38100" dir="2700000" algn="tl">
                    <a:srgbClr val="0D2B2D">
                      <a:alpha val="82745"/>
                    </a:srgbClr>
                  </a:outerShdw>
                </a:effectLst>
                <a:cs typeface="+mn-ea"/>
                <a:sym typeface="+mn-ea"/>
              </a:rPr>
              <a:t>about Mother’s Day</a:t>
            </a:r>
            <a:endParaRPr lang="en-US" altLang="zh-CN" sz="6000" b="1">
              <a:effectLst>
                <a:outerShdw blurRad="38100" dist="38100" dir="2700000" algn="tl">
                  <a:srgbClr val="0D2B2D">
                    <a:alpha val="82745"/>
                  </a:srgbClr>
                </a:outerShdw>
              </a:effectLst>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944880"/>
          </a:xfrm>
          <a:prstGeom prst="rect">
            <a:avLst/>
          </a:prstGeom>
        </p:spPr>
      </p:pic>
      <p:sp>
        <p:nvSpPr>
          <p:cNvPr id="3" name="文本框 2"/>
          <p:cNvSpPr txBox="1"/>
          <p:nvPr/>
        </p:nvSpPr>
        <p:spPr>
          <a:xfrm>
            <a:off x="1086485" y="90805"/>
            <a:ext cx="9872345" cy="583565"/>
          </a:xfrm>
          <a:prstGeom prst="rect">
            <a:avLst/>
          </a:prstGeom>
          <a:noFill/>
        </p:spPr>
        <p:txBody>
          <a:bodyPr wrap="square" rtlCol="0" anchor="t">
            <a:spAutoFit/>
          </a:bodyPr>
          <a:lstStyle/>
          <a:p>
            <a:pPr algn="ctr"/>
            <a:r>
              <a:rPr sz="3200" b="1">
                <a:solidFill>
                  <a:srgbClr val="FF0000"/>
                </a:solidFill>
                <a:latin typeface="Times New Roman" panose="02020603050405020304" pitchFamily="18" charset="0"/>
                <a:cs typeface="Times New Roman" panose="02020603050405020304" pitchFamily="18" charset="0"/>
              </a:rPr>
              <a:t>Complete</a:t>
            </a:r>
            <a:r>
              <a:rPr lang="en-US" sz="3200" b="1">
                <a:solidFill>
                  <a:srgbClr val="FF0000"/>
                </a:solidFill>
                <a:latin typeface="Times New Roman" panose="02020603050405020304" pitchFamily="18" charset="0"/>
                <a:cs typeface="Times New Roman" panose="02020603050405020304" pitchFamily="18" charset="0"/>
              </a:rPr>
              <a:t> the</a:t>
            </a:r>
            <a:r>
              <a:rPr sz="3200" b="1">
                <a:solidFill>
                  <a:srgbClr val="FF0000"/>
                </a:solidFill>
                <a:latin typeface="Times New Roman" panose="02020603050405020304" pitchFamily="18" charset="0"/>
                <a:cs typeface="Times New Roman" panose="02020603050405020304" pitchFamily="18" charset="0"/>
              </a:rPr>
              <a:t> sentences according to </a:t>
            </a:r>
            <a:r>
              <a:rPr lang="en-US" sz="3200" b="1">
                <a:solidFill>
                  <a:srgbClr val="FF0000"/>
                </a:solidFill>
                <a:latin typeface="Times New Roman" panose="02020603050405020304" pitchFamily="18" charset="0"/>
                <a:cs typeface="Times New Roman" panose="02020603050405020304" pitchFamily="18" charset="0"/>
              </a:rPr>
              <a:t>its</a:t>
            </a:r>
            <a:r>
              <a:rPr sz="3200" b="1">
                <a:solidFill>
                  <a:srgbClr val="FF0000"/>
                </a:solidFill>
                <a:latin typeface="Times New Roman" panose="02020603050405020304" pitchFamily="18" charset="0"/>
                <a:cs typeface="Times New Roman" panose="02020603050405020304" pitchFamily="18" charset="0"/>
              </a:rPr>
              <a:t> meaning</a:t>
            </a:r>
            <a:endParaRPr sz="32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19735" y="920750"/>
            <a:ext cx="9403715" cy="5384800"/>
          </a:xfrm>
          <a:prstGeom prst="rect">
            <a:avLst/>
          </a:prstGeom>
          <a:noFill/>
        </p:spPr>
        <p:txBody>
          <a:bodyPr wrap="square" rtlCol="0" anchor="t">
            <a:spAutoFit/>
          </a:bodyPr>
          <a:lstStyle/>
          <a:p>
            <a:pPr algn="ctr"/>
            <a:r>
              <a:rPr lang="en-US" altLang="zh-CN" sz="2800" b="1">
                <a:solidFill>
                  <a:srgbClr val="FF0000"/>
                </a:solidFill>
                <a:latin typeface="Times New Roman" panose="02020603050405020304" pitchFamily="18" charset="0"/>
                <a:cs typeface="Times New Roman" panose="02020603050405020304" pitchFamily="18" charset="0"/>
              </a:rPr>
              <a:t>    </a:t>
            </a:r>
            <a:r>
              <a:rPr lang="en-US" altLang="zh-CN" sz="3200" b="1">
                <a:solidFill>
                  <a:srgbClr val="FF0000"/>
                </a:solidFill>
                <a:latin typeface="Times New Roman" panose="02020603050405020304" pitchFamily="18" charset="0"/>
                <a:cs typeface="Times New Roman" panose="02020603050405020304" pitchFamily="18" charset="0"/>
              </a:rPr>
              <a:t> </a:t>
            </a:r>
            <a:r>
              <a:rPr lang="zh-CN" altLang="en-US" sz="3200" b="1">
                <a:solidFill>
                  <a:schemeClr val="tx1"/>
                </a:solidFill>
                <a:latin typeface="Times New Roman" panose="02020603050405020304" pitchFamily="18" charset="0"/>
                <a:cs typeface="Times New Roman" panose="02020603050405020304" pitchFamily="18" charset="0"/>
              </a:rPr>
              <a:t>The day was first suggested by a famous poet</a:t>
            </a:r>
            <a:endParaRPr lang="zh-CN" altLang="en-US" sz="3200" b="1">
              <a:solidFill>
                <a:schemeClr val="tx1"/>
              </a:solidFill>
              <a:latin typeface="Times New Roman" panose="02020603050405020304" pitchFamily="18" charset="0"/>
              <a:cs typeface="Times New Roman" panose="02020603050405020304" pitchFamily="18" charset="0"/>
            </a:endParaRPr>
          </a:p>
          <a:p>
            <a:pPr algn="ctr"/>
            <a:endParaRPr lang="en-US" altLang="zh-CN" sz="2000" b="1">
              <a:solidFill>
                <a:schemeClr val="tx1"/>
              </a:solidFill>
              <a:latin typeface="Times New Roman" panose="02020603050405020304" pitchFamily="18" charset="0"/>
              <a:cs typeface="Times New Roman" panose="02020603050405020304" pitchFamily="18" charset="0"/>
            </a:endParaRPr>
          </a:p>
          <a:p>
            <a:pPr algn="l"/>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woman who first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propose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in 1870 was the same woman </a:t>
            </a:r>
            <a:r>
              <a:rPr lang="en-US" altLang="zh-CN" sz="2800" u="sng">
                <a:latin typeface="Times New Roman" panose="02020603050405020304" pitchFamily="18" charset="0"/>
                <a:cs typeface="Times New Roman" panose="02020603050405020304" pitchFamily="18" charset="0"/>
              </a:rPr>
              <a:t>      2    </a:t>
            </a:r>
            <a:r>
              <a:rPr lang="zh-CN" altLang="en-US" sz="2800">
                <a:latin typeface="Times New Roman" panose="02020603050405020304" pitchFamily="18" charset="0"/>
                <a:cs typeface="Times New Roman" panose="02020603050405020304" pitchFamily="18" charset="0"/>
              </a:rPr>
              <a:t> wrote the lyrics</a:t>
            </a:r>
            <a:r>
              <a:rPr lang="en-US" altLang="zh-CN" sz="2800">
                <a:latin typeface="Times New Roman" panose="02020603050405020304" pitchFamily="18" charset="0"/>
                <a:cs typeface="Times New Roman" panose="02020603050405020304" pitchFamily="18" charset="0"/>
              </a:rPr>
              <a:t>(歌词)</a:t>
            </a:r>
            <a:r>
              <a:rPr lang="zh-CN" altLang="en-US" sz="2800">
                <a:latin typeface="Times New Roman" panose="02020603050405020304" pitchFamily="18" charset="0"/>
                <a:cs typeface="Times New Roman" panose="02020603050405020304" pitchFamily="18" charset="0"/>
              </a:rPr>
              <a:t> to The Battle Hymn of the Republic. After the Civil War, writer Julia Ward Howe suggested 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recognize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peace and protest war. She organized </a:t>
            </a:r>
            <a:r>
              <a:rPr lang="en-US" altLang="zh-CN" sz="2800" u="sng">
                <a:latin typeface="Times New Roman" panose="02020603050405020304" pitchFamily="18" charset="0"/>
                <a:cs typeface="Times New Roman" panose="02020603050405020304" pitchFamily="18" charset="0"/>
                <a:sym typeface="+mn-ea"/>
              </a:rPr>
              <a:t>      4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annual</a:t>
            </a:r>
            <a:r>
              <a:rPr lang="en-US" altLang="zh-CN" sz="2800">
                <a:latin typeface="Times New Roman" panose="02020603050405020304" pitchFamily="18" charset="0"/>
                <a:cs typeface="Times New Roman" panose="02020603050405020304" pitchFamily="18" charset="0"/>
              </a:rPr>
              <a:t>ly)</a:t>
            </a:r>
            <a:r>
              <a:rPr lang="zh-CN" altLang="en-US" sz="2800">
                <a:latin typeface="Times New Roman" panose="02020603050405020304" pitchFamily="18" charset="0"/>
                <a:cs typeface="Times New Roman" panose="02020603050405020304" pitchFamily="18" charset="0"/>
              </a:rPr>
              <a:t> events in Boston to honor mothers,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despite her work, nothing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offic</a:t>
            </a:r>
            <a:r>
              <a:rPr lang="en-US" altLang="zh-CN" sz="2800">
                <a:latin typeface="Times New Roman" panose="02020603050405020304" pitchFamily="18" charset="0"/>
                <a:cs typeface="Times New Roman" panose="02020603050405020304" pitchFamily="18" charset="0"/>
              </a:rPr>
              <a:t>ial</a:t>
            </a:r>
            <a:r>
              <a:rPr lang="zh-CN" altLang="en-US" sz="2800">
                <a:latin typeface="Times New Roman" panose="02020603050405020304" pitchFamily="18" charset="0"/>
                <a:cs typeface="Times New Roman" panose="02020603050405020304" pitchFamily="18" charset="0"/>
              </a:rPr>
              <a:t> came of her efforts.</a:t>
            </a:r>
            <a:endParaRPr lang="zh-CN" altLang="en-US" sz="2800">
              <a:latin typeface="Times New Roman" panose="02020603050405020304" pitchFamily="18" charset="0"/>
              <a:cs typeface="Times New Roman" panose="02020603050405020304" pitchFamily="18" charset="0"/>
            </a:endParaRPr>
          </a:p>
          <a:p>
            <a:r>
              <a:rPr lang="zh-CN" altLang="en-US" sz="2400"/>
              <a:t>1870年最先提议设立母亲节的女性就是为《共和国战歌》写词的人。在美国内战结束后，作家朱莉娅·沃德·豪伊建议设立母亲节来赞颂和平、抗议战争。她在波斯顿组织了几场向母亲致敬的年度活动，尽管她付出了努力，但这些活动都没有被官方保留下来。</a:t>
            </a:r>
            <a:endParaRPr lang="zh-CN" altLang="en-US" sz="2400"/>
          </a:p>
        </p:txBody>
      </p:sp>
      <p:pic>
        <p:nvPicPr>
          <p:cNvPr id="5" name="图片 4" descr="muqinjiemamahehaizixiazai-32979374_1"/>
          <p:cNvPicPr>
            <a:picLocks noChangeAspect="1"/>
          </p:cNvPicPr>
          <p:nvPr/>
        </p:nvPicPr>
        <p:blipFill>
          <a:blip r:embed="rId2"/>
          <a:srcRect l="16710"/>
          <a:stretch>
            <a:fillRect/>
          </a:stretch>
        </p:blipFill>
        <p:spPr>
          <a:xfrm>
            <a:off x="9468485" y="1264285"/>
            <a:ext cx="2655570" cy="5205095"/>
          </a:xfrm>
          <a:prstGeom prst="rect">
            <a:avLst/>
          </a:prstGeom>
        </p:spPr>
      </p:pic>
      <p:sp>
        <p:nvSpPr>
          <p:cNvPr id="6" name="圆角矩形 5"/>
          <p:cNvSpPr/>
          <p:nvPr/>
        </p:nvSpPr>
        <p:spPr>
          <a:xfrm>
            <a:off x="3986530" y="171958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proposed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7" name="圆角矩形 6"/>
          <p:cNvSpPr/>
          <p:nvPr/>
        </p:nvSpPr>
        <p:spPr>
          <a:xfrm>
            <a:off x="4328160" y="2196465"/>
            <a:ext cx="14535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who</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6556375" y="3048635"/>
            <a:ext cx="249555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to recognize</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9" name="圆角矩形 8"/>
          <p:cNvSpPr/>
          <p:nvPr/>
        </p:nvSpPr>
        <p:spPr>
          <a:xfrm>
            <a:off x="5781675" y="3498215"/>
            <a:ext cx="161671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annual</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4469765" y="3876040"/>
            <a:ext cx="130302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but</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398145" y="336550"/>
            <a:ext cx="11395075" cy="6185535"/>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The founder fought back</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Although Julia Ward Howe first suggested a day for mothers, Anna Jarvis (who had no</a:t>
            </a:r>
            <a:r>
              <a:rPr lang="en-US" altLang="zh-CN" sz="2800">
                <a:latin typeface="Times New Roman" panose="02020603050405020304" pitchFamily="18" charset="0"/>
                <a:cs typeface="Times New Roman" panose="02020603050405020304" pitchFamily="18" charset="0"/>
              </a:rPr>
              <a:t> children</a:t>
            </a:r>
            <a:r>
              <a:rPr lang="zh-CN" altLang="en-US" sz="2800">
                <a:latin typeface="Times New Roman" panose="02020603050405020304" pitchFamily="18" charset="0"/>
                <a:cs typeface="Times New Roman" panose="02020603050405020304" pitchFamily="18" charset="0"/>
              </a:rPr>
              <a:t> of </a:t>
            </a:r>
            <a:r>
              <a:rPr lang="zh-CN" altLang="en-US" sz="2800">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1    </a:t>
            </a:r>
            <a:r>
              <a:rPr lang="en-US" altLang="zh-CN" sz="2800">
                <a:latin typeface="Times New Roman" panose="02020603050405020304" pitchFamily="18" charset="0"/>
                <a:cs typeface="Times New Roman" panose="02020603050405020304" pitchFamily="18" charset="0"/>
                <a:sym typeface="+mn-ea"/>
              </a:rPr>
              <a:t> (she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own) campaigned for </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 national day of </a:t>
            </a:r>
            <a:endParaRPr lang="zh-CN" altLang="en-US" sz="2800">
              <a:latin typeface="Times New Roman" panose="02020603050405020304" pitchFamily="18" charset="0"/>
              <a:cs typeface="Times New Roman" panose="02020603050405020304" pitchFamily="18" charset="0"/>
            </a:endParaRPr>
          </a:p>
          <a:p>
            <a:r>
              <a:rPr lang="en-US" altLang="zh-CN" sz="2800" u="sng">
                <a:latin typeface="Times New Roman" panose="02020603050405020304" pitchFamily="18" charset="0"/>
                <a:cs typeface="Times New Roman" panose="02020603050405020304" pitchFamily="18" charset="0"/>
                <a:sym typeface="+mn-ea"/>
              </a:rPr>
              <a:t>      2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obser</a:t>
            </a:r>
            <a:r>
              <a:rPr lang="en-US" altLang="zh-CN" sz="2800">
                <a:latin typeface="Times New Roman" panose="02020603050405020304" pitchFamily="18" charset="0"/>
                <a:cs typeface="Times New Roman" panose="02020603050405020304" pitchFamily="18" charset="0"/>
              </a:rPr>
              <a:t>ve)</a:t>
            </a:r>
            <a:r>
              <a:rPr lang="zh-CN" altLang="en-US" sz="2800">
                <a:latin typeface="Times New Roman" panose="02020603050405020304" pitchFamily="18" charset="0"/>
                <a:cs typeface="Times New Roman" panose="02020603050405020304" pitchFamily="18" charset="0"/>
              </a:rPr>
              <a:t> for moms, in remembrance</a:t>
            </a:r>
            <a:r>
              <a:rPr lang="en-US" altLang="zh-CN" sz="2800">
                <a:latin typeface="Times New Roman" panose="02020603050405020304" pitchFamily="18" charset="0"/>
                <a:cs typeface="Times New Roman" panose="02020603050405020304" pitchFamily="18" charset="0"/>
              </a:rPr>
              <a:t> of </a:t>
            </a:r>
            <a:r>
              <a:rPr lang="zh-CN" altLang="en-US" sz="2800">
                <a:latin typeface="Times New Roman" panose="02020603050405020304" pitchFamily="18" charset="0"/>
                <a:cs typeface="Times New Roman" panose="02020603050405020304" pitchFamily="18" charset="0"/>
              </a:rPr>
              <a:t>her own mother, Ann Jarvis, who had spent years</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3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work</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to provide resources </a:t>
            </a:r>
            <a:r>
              <a:rPr lang="en-US" altLang="zh-CN" sz="2800" u="sng">
                <a:latin typeface="Times New Roman" panose="02020603050405020304" pitchFamily="18" charset="0"/>
                <a:cs typeface="Times New Roman" panose="02020603050405020304" pitchFamily="18" charset="0"/>
              </a:rPr>
              <a:t>      4        </a:t>
            </a:r>
            <a:r>
              <a:rPr lang="zh-CN" altLang="en-US" sz="2800">
                <a:latin typeface="Times New Roman" panose="02020603050405020304" pitchFamily="18" charset="0"/>
                <a:cs typeface="Times New Roman" panose="02020603050405020304" pitchFamily="18" charset="0"/>
              </a:rPr>
              <a:t> poor mothers in West Virginia.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became a </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designate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holiday in 1914, but within a few years, Jarvis became disgusted with how</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commerc</a:t>
            </a:r>
            <a:r>
              <a:rPr lang="en-US" altLang="zh-CN" sz="2800">
                <a:latin typeface="Times New Roman" panose="02020603050405020304" pitchFamily="18" charset="0"/>
                <a:cs typeface="Times New Roman" panose="02020603050405020304" pitchFamily="18" charset="0"/>
              </a:rPr>
              <a:t>ial</a:t>
            </a:r>
            <a:r>
              <a:rPr lang="zh-CN" altLang="en-US" sz="2800">
                <a:latin typeface="Times New Roman" panose="02020603050405020304" pitchFamily="18" charset="0"/>
                <a:cs typeface="Times New Roman" panose="02020603050405020304" pitchFamily="18" charset="0"/>
              </a:rPr>
              <a:t> the day </a:t>
            </a:r>
            <a:r>
              <a:rPr lang="zh-CN" altLang="en-US"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6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become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and started a petition </a:t>
            </a:r>
            <a:r>
              <a:rPr lang="en-US" altLang="zh-CN" sz="2800">
                <a:latin typeface="Times New Roman" panose="02020603050405020304" pitchFamily="18" charset="0"/>
                <a:cs typeface="Times New Roman" panose="02020603050405020304" pitchFamily="18" charset="0"/>
              </a:rPr>
              <a:t>___7___</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rescind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the holiday. (That clearly didn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come to pass)</a:t>
            </a:r>
            <a:endParaRPr lang="zh-CN" altLang="en-US" sz="2800">
              <a:latin typeface="Times New Roman" panose="02020603050405020304" pitchFamily="18" charset="0"/>
              <a:cs typeface="Times New Roman" panose="02020603050405020304" pitchFamily="18" charset="0"/>
            </a:endParaRPr>
          </a:p>
          <a:p>
            <a:pPr algn="ctr"/>
            <a:r>
              <a:rPr lang="zh-CN" altLang="en-US" sz="2400">
                <a:latin typeface="Times New Roman" panose="02020603050405020304" pitchFamily="18" charset="0"/>
                <a:cs typeface="Times New Roman" panose="02020603050405020304" pitchFamily="18" charset="0"/>
                <a:sym typeface="+mn-ea"/>
              </a:rPr>
              <a:t>母亲节的创立者反过来要废除这一节日。</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尽管朱莉娅·沃德·豪伊最先提议设立母亲节，但安娜·贾维斯是倡议将母亲节作为一个全国性节日来庆祝的人。安娜·贾维斯本人没有小孩，她的初衷是为了纪念她自己的母亲，她的母亲安·贾维斯花了很多年时间为西维吉尼亚州的贫困母亲争取资源。1914年，母亲节成为了国家指定的节日，但几年后，贾维斯开始厌恶这个节日变得商业化，于是她发起了一个废除母亲节的请愿活动。（显然请愿没有被通过。）</a:t>
            </a:r>
            <a:endParaRPr lang="zh-CN" altLang="en-US" sz="2400">
              <a:latin typeface="Times New Roman" panose="02020603050405020304" pitchFamily="18" charset="0"/>
              <a:cs typeface="Times New Roman" panose="02020603050405020304" pitchFamily="18" charset="0"/>
            </a:endParaRPr>
          </a:p>
        </p:txBody>
      </p:sp>
      <p:sp>
        <p:nvSpPr>
          <p:cNvPr id="6" name="圆角矩形 5"/>
          <p:cNvSpPr/>
          <p:nvPr/>
        </p:nvSpPr>
        <p:spPr>
          <a:xfrm>
            <a:off x="3801110" y="120904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her</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4" name="圆角矩形 3"/>
          <p:cNvSpPr/>
          <p:nvPr/>
        </p:nvSpPr>
        <p:spPr>
          <a:xfrm>
            <a:off x="467995" y="166433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observance</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5" name="圆角矩形 4"/>
          <p:cNvSpPr/>
          <p:nvPr/>
        </p:nvSpPr>
        <p:spPr>
          <a:xfrm>
            <a:off x="3159125" y="2129155"/>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working</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7" name="圆角矩形 6"/>
          <p:cNvSpPr/>
          <p:nvPr/>
        </p:nvSpPr>
        <p:spPr>
          <a:xfrm>
            <a:off x="8594090" y="2129155"/>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for</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8" name="圆角矩形 7"/>
          <p:cNvSpPr/>
          <p:nvPr/>
        </p:nvSpPr>
        <p:spPr>
          <a:xfrm>
            <a:off x="7339965" y="2600325"/>
            <a:ext cx="2372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designated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2990850" y="3436620"/>
            <a:ext cx="241744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had become</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0" name="圆角矩形 9"/>
          <p:cNvSpPr/>
          <p:nvPr/>
        </p:nvSpPr>
        <p:spPr>
          <a:xfrm>
            <a:off x="9234170" y="343662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to rescind</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5" grpId="0" bldLvl="0" animBg="1"/>
      <p:bldP spid="5" grpId="1" animBg="1"/>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12115" y="455930"/>
            <a:ext cx="11077575" cy="521970"/>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Why do the carnations become the symbol of Mother</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s Day?</a:t>
            </a:r>
            <a:endParaRPr lang="zh-CN" altLang="en-US" sz="2800" b="1">
              <a:latin typeface="Times New Roman" panose="02020603050405020304" pitchFamily="18" charset="0"/>
              <a:cs typeface="Times New Roman" panose="02020603050405020304" pitchFamily="18" charset="0"/>
            </a:endParaRPr>
          </a:p>
        </p:txBody>
      </p:sp>
      <p:sp>
        <p:nvSpPr>
          <p:cNvPr id="5" name="文本框 4"/>
          <p:cNvSpPr txBox="1"/>
          <p:nvPr/>
        </p:nvSpPr>
        <p:spPr>
          <a:xfrm>
            <a:off x="3891915" y="1070610"/>
            <a:ext cx="7400290" cy="5323205"/>
          </a:xfrm>
          <a:prstGeom prst="rect">
            <a:avLst/>
          </a:prstGeom>
          <a:noFill/>
        </p:spPr>
        <p:txBody>
          <a:bodyPr wrap="square" rtlCol="0">
            <a:spAutoFit/>
          </a:bodyPr>
          <a:lstStyle/>
          <a:p>
            <a:r>
              <a:rPr lang="zh-CN" altLang="en-US" sz="2800">
                <a:latin typeface="Times New Roman" panose="02020603050405020304" pitchFamily="18" charset="0"/>
                <a:cs typeface="Times New Roman" panose="02020603050405020304" pitchFamily="18" charset="0"/>
                <a:sym typeface="+mn-ea"/>
              </a:rPr>
              <a:t>Anna Jarvis used carnations at the first 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a:t>
            </a:r>
            <a:r>
              <a:rPr lang="en-US" altLang="zh-CN" sz="2800" u="sng">
                <a:latin typeface="Times New Roman" panose="02020603050405020304" pitchFamily="18" charset="0"/>
                <a:cs typeface="Times New Roman" panose="02020603050405020304" pitchFamily="18" charset="0"/>
                <a:sym typeface="+mn-ea"/>
              </a:rPr>
              <a:t>     1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celebrat</a:t>
            </a:r>
            <a:r>
              <a:rPr lang="en-US" altLang="zh-CN" sz="2800">
                <a:latin typeface="Times New Roman" panose="02020603050405020304" pitchFamily="18" charset="0"/>
                <a:cs typeface="Times New Roman" panose="02020603050405020304" pitchFamily="18" charset="0"/>
                <a:sym typeface="+mn-ea"/>
              </a:rPr>
              <a:t>e)</a:t>
            </a:r>
            <a:r>
              <a:rPr lang="zh-CN" altLang="en-US" sz="2800">
                <a:latin typeface="Times New Roman" panose="02020603050405020304" pitchFamily="18" charset="0"/>
                <a:cs typeface="Times New Roman" panose="02020603050405020304" pitchFamily="18" charset="0"/>
                <a:sym typeface="+mn-ea"/>
              </a:rPr>
              <a:t>, because carnations were her </a:t>
            </a:r>
            <a:r>
              <a:rPr lang="en-US" altLang="zh-CN" sz="2800" u="sng">
                <a:latin typeface="Times New Roman" panose="02020603050405020304" pitchFamily="18" charset="0"/>
                <a:cs typeface="Times New Roman" panose="02020603050405020304" pitchFamily="18" charset="0"/>
                <a:sym typeface="+mn-ea"/>
              </a:rPr>
              <a:t>      2     </a:t>
            </a:r>
            <a:r>
              <a:rPr lang="en-US" altLang="zh-CN" sz="2800">
                <a:latin typeface="Times New Roman" panose="02020603050405020304" pitchFamily="18" charset="0"/>
                <a:cs typeface="Times New Roman" panose="02020603050405020304" pitchFamily="18" charset="0"/>
                <a:sym typeface="+mn-ea"/>
              </a:rPr>
              <a:t> (mother)</a:t>
            </a:r>
            <a:r>
              <a:rPr lang="zh-CN" altLang="en-US" sz="2800">
                <a:latin typeface="Times New Roman" panose="02020603050405020304" pitchFamily="18" charset="0"/>
                <a:cs typeface="Times New Roman" panose="02020603050405020304" pitchFamily="18" charset="0"/>
                <a:sym typeface="+mn-ea"/>
              </a:rPr>
              <a:t> favorite flowers. Carnations</a:t>
            </a:r>
            <a:endParaRPr lang="zh-CN" altLang="en-US" sz="2800">
              <a:latin typeface="Times New Roman" panose="02020603050405020304" pitchFamily="18" charset="0"/>
              <a:cs typeface="Times New Roman" panose="02020603050405020304" pitchFamily="18" charset="0"/>
              <a:sym typeface="+mn-ea"/>
            </a:endParaRPr>
          </a:p>
          <a:p>
            <a:r>
              <a:rPr lang="zh-CN" altLang="en-US"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3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quick</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became the symbol of 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In America, 76 percent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of moms hope to get flowers </a:t>
            </a:r>
            <a:r>
              <a:rPr lang="en-US" altLang="zh-CN" sz="2800" u="sng">
                <a:latin typeface="Times New Roman" panose="02020603050405020304" pitchFamily="18" charset="0"/>
                <a:cs typeface="Times New Roman" panose="02020603050405020304" pitchFamily="18" charset="0"/>
                <a:sym typeface="+mn-ea"/>
              </a:rPr>
              <a:t>       4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their kids or loved ones </a:t>
            </a:r>
            <a:r>
              <a:rPr lang="en-US" altLang="zh-CN" sz="2800">
                <a:latin typeface="Times New Roman" panose="02020603050405020304" pitchFamily="18" charset="0"/>
                <a:cs typeface="Times New Roman" panose="02020603050405020304" pitchFamily="18" charset="0"/>
                <a:sym typeface="+mn-ea"/>
              </a:rPr>
              <a:t>__5__</a:t>
            </a:r>
            <a:endParaRPr lang="en-US" altLang="zh-CN" sz="2800">
              <a:latin typeface="Times New Roman" panose="02020603050405020304" pitchFamily="18" charset="0"/>
              <a:cs typeface="Times New Roman" panose="02020603050405020304" pitchFamily="18" charset="0"/>
              <a:sym typeface="+mn-ea"/>
            </a:endParaRPr>
          </a:p>
          <a:p>
            <a:r>
              <a:rPr lang="zh-CN" altLang="en-US" sz="2800">
                <a:latin typeface="Times New Roman" panose="02020603050405020304" pitchFamily="18" charset="0"/>
                <a:cs typeface="Times New Roman" panose="02020603050405020304" pitchFamily="18" charset="0"/>
                <a:sym typeface="+mn-ea"/>
              </a:rPr>
              <a:t>this special day. </a:t>
            </a:r>
            <a:endParaRPr lang="zh-CN" altLang="en-US" sz="2800">
              <a:latin typeface="Times New Roman" panose="02020603050405020304" pitchFamily="18" charset="0"/>
              <a:cs typeface="Times New Roman" panose="02020603050405020304" pitchFamily="18" charset="0"/>
              <a:sym typeface="+mn-ea"/>
            </a:endParaRPr>
          </a:p>
          <a:p>
            <a:endParaRPr lang="zh-CN" altLang="en-US" sz="1600">
              <a:latin typeface="Times New Roman" panose="02020603050405020304" pitchFamily="18" charset="0"/>
              <a:cs typeface="Times New Roman" panose="02020603050405020304" pitchFamily="18" charset="0"/>
              <a:sym typeface="+mn-ea"/>
            </a:endParaRPr>
          </a:p>
          <a:p>
            <a:pPr algn="ctr"/>
            <a:r>
              <a:rPr lang="zh-CN" altLang="en-US" sz="3200" b="1">
                <a:latin typeface="Times New Roman" panose="02020603050405020304" pitchFamily="18" charset="0"/>
                <a:cs typeface="Times New Roman" panose="02020603050405020304" pitchFamily="18" charset="0"/>
                <a:sym typeface="+mn-ea"/>
              </a:rPr>
              <a:t>为什么康乃馨成了母亲节的标志？</a:t>
            </a:r>
            <a:endParaRPr lang="zh-CN" altLang="en-US" sz="3200" b="1">
              <a:latin typeface="Times New Roman" panose="02020603050405020304" pitchFamily="18" charset="0"/>
              <a:cs typeface="Times New Roman" panose="02020603050405020304" pitchFamily="18" charset="0"/>
              <a:sym typeface="+mn-ea"/>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安娜·贾维斯在庆祝第一个母亲节时使用了康乃馨，因为康乃馨是她妈妈最喜爱的鲜花。康乃馨就迅速成为母亲节的标志。在美国，有76%的母亲在母亲节这一天希望从她们的孩子或是爱人那里收到鲜花。</a:t>
            </a:r>
            <a:endParaRPr lang="zh-CN" altLang="en-US" sz="2400">
              <a:latin typeface="Times New Roman" panose="02020603050405020304" pitchFamily="18" charset="0"/>
              <a:cs typeface="Times New Roman" panose="02020603050405020304" pitchFamily="18" charset="0"/>
            </a:endParaRPr>
          </a:p>
        </p:txBody>
      </p:sp>
      <p:pic>
        <p:nvPicPr>
          <p:cNvPr id="7" name="图片 6" descr="t01277a265ebb561337"/>
          <p:cNvPicPr>
            <a:picLocks noChangeAspect="1"/>
          </p:cNvPicPr>
          <p:nvPr/>
        </p:nvPicPr>
        <p:blipFill>
          <a:blip r:embed="rId2"/>
          <a:srcRect l="12675" t="6323" r="6773"/>
          <a:stretch>
            <a:fillRect/>
          </a:stretch>
        </p:blipFill>
        <p:spPr>
          <a:xfrm>
            <a:off x="593090" y="1504315"/>
            <a:ext cx="3171825" cy="4714875"/>
          </a:xfrm>
          <a:prstGeom prst="rect">
            <a:avLst/>
          </a:prstGeom>
        </p:spPr>
      </p:pic>
      <p:sp>
        <p:nvSpPr>
          <p:cNvPr id="8" name="圆角矩形 7"/>
          <p:cNvSpPr/>
          <p:nvPr/>
        </p:nvSpPr>
        <p:spPr>
          <a:xfrm>
            <a:off x="4418330" y="157416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celebration</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4291965" y="1991995"/>
            <a:ext cx="190690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mother’s</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0" name="圆角矩形 9"/>
          <p:cNvSpPr/>
          <p:nvPr/>
        </p:nvSpPr>
        <p:spPr>
          <a:xfrm>
            <a:off x="3764915" y="2409825"/>
            <a:ext cx="20199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quickly</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1" name="圆角矩形 10"/>
          <p:cNvSpPr/>
          <p:nvPr/>
        </p:nvSpPr>
        <p:spPr>
          <a:xfrm>
            <a:off x="5048885" y="3245485"/>
            <a:ext cx="13392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from</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9987915" y="3315335"/>
            <a:ext cx="11531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on</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4" name="图片 3"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968375"/>
          </a:xfrm>
          <a:prstGeom prst="rect">
            <a:avLst/>
          </a:prstGeom>
        </p:spPr>
      </p:pic>
      <p:sp>
        <p:nvSpPr>
          <p:cNvPr id="100" name="文本框 99"/>
          <p:cNvSpPr txBox="1"/>
          <p:nvPr/>
        </p:nvSpPr>
        <p:spPr>
          <a:xfrm>
            <a:off x="2882265" y="107950"/>
            <a:ext cx="6245860" cy="583565"/>
          </a:xfrm>
          <a:prstGeom prst="rect">
            <a:avLst/>
          </a:prstGeom>
          <a:noFill/>
          <a:ln w="38100">
            <a:solidFill>
              <a:srgbClr val="FF0000"/>
            </a:solidFill>
            <a:prstDash val="sysDash"/>
          </a:ln>
        </p:spPr>
        <p:txBody>
          <a:bodyPr wrap="square" rtlCol="0" anchor="t">
            <a:spAutoFit/>
          </a:bodyPr>
          <a:lstStyle/>
          <a:p>
            <a:pPr algn="ctr">
              <a:buClrTx/>
              <a:buSzTx/>
              <a:buFontTx/>
            </a:pPr>
            <a:r>
              <a:rPr sz="3200" b="1">
                <a:solidFill>
                  <a:srgbClr val="FF0000"/>
                </a:solidFill>
                <a:latin typeface="Times New Roman" panose="02020603050405020304" pitchFamily="18" charset="0"/>
                <a:cs typeface="Times New Roman" panose="02020603050405020304" pitchFamily="18" charset="0"/>
                <a:sym typeface="+mn-ea"/>
              </a:rPr>
              <a:t>Color Meaning 康乃馨花语</a:t>
            </a:r>
            <a:endParaRPr sz="3200" b="1">
              <a:solidFill>
                <a:srgbClr val="FF0000"/>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876935" y="892810"/>
            <a:ext cx="10438765" cy="1076325"/>
          </a:xfrm>
          <a:prstGeom prst="rect">
            <a:avLst/>
          </a:prstGeom>
          <a:noFill/>
          <a:ln w="38100">
            <a:solidFill>
              <a:srgbClr val="00B0F0"/>
            </a:solidFill>
            <a:prstDash val="sysDash"/>
          </a:ln>
        </p:spPr>
        <p:txBody>
          <a:bodyPr wrap="square" rtlCol="0" anchor="t">
            <a:spAutoFit/>
          </a:bodyPr>
          <a:lstStyle/>
          <a:p>
            <a:pPr>
              <a:buClrTx/>
              <a:buSzTx/>
              <a:buFontTx/>
            </a:pPr>
            <a:r>
              <a:rPr sz="3200" b="1">
                <a:solidFill>
                  <a:srgbClr val="FF0000"/>
                </a:solidFill>
                <a:latin typeface="Times New Roman" panose="02020603050405020304" pitchFamily="18" charset="0"/>
                <a:cs typeface="Times New Roman" panose="02020603050405020304" pitchFamily="18" charset="0"/>
                <a:sym typeface="+mn-ea"/>
              </a:rPr>
              <a:t>Just like many other flowers, the meaning of carnation changes with the color of the flower.</a:t>
            </a:r>
            <a:endParaRPr sz="3200" b="1">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2465705" y="2245360"/>
            <a:ext cx="7140575" cy="583565"/>
          </a:xfrm>
          <a:prstGeom prst="rect">
            <a:avLst/>
          </a:prstGeom>
          <a:noFill/>
          <a:ln w="38100">
            <a:solidFill>
              <a:srgbClr val="E79393"/>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Light red</a:t>
            </a:r>
            <a:r>
              <a:rPr lang="en-US" sz="3200">
                <a:latin typeface="Times New Roman" panose="02020603050405020304" pitchFamily="18" charset="0"/>
                <a:cs typeface="Times New Roman" panose="02020603050405020304" pitchFamily="18" charset="0"/>
                <a:sym typeface="+mn-ea"/>
              </a:rPr>
              <a:t> </a:t>
            </a:r>
            <a:r>
              <a:rPr sz="3200">
                <a:latin typeface="Times New Roman" panose="02020603050405020304" pitchFamily="18" charset="0"/>
                <a:cs typeface="Times New Roman" panose="02020603050405020304" pitchFamily="18" charset="0"/>
                <a:sym typeface="+mn-ea"/>
              </a:rPr>
              <a:t>carnations express admiration</a:t>
            </a:r>
            <a:r>
              <a:rPr lang="en-US" sz="3200">
                <a:latin typeface="Times New Roman" panose="02020603050405020304" pitchFamily="18" charset="0"/>
                <a:cs typeface="Times New Roman" panose="02020603050405020304" pitchFamily="18" charset="0"/>
                <a:sym typeface="+mn-ea"/>
              </a:rPr>
              <a:t>.</a:t>
            </a:r>
            <a:endParaRPr lang="en-US" sz="32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2465705" y="3039110"/>
            <a:ext cx="7136765" cy="1076325"/>
          </a:xfrm>
          <a:prstGeom prst="rect">
            <a:avLst/>
          </a:prstGeom>
          <a:noFill/>
          <a:ln w="38100">
            <a:solidFill>
              <a:srgbClr val="C00000"/>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Dark red carnations communicate a deeper feeling of love and affection. </a:t>
            </a:r>
            <a:endParaRPr sz="3200">
              <a:latin typeface="Times New Roman" panose="02020603050405020304" pitchFamily="18" charset="0"/>
              <a:cs typeface="Times New Roman" panose="02020603050405020304" pitchFamily="18" charset="0"/>
              <a:sym typeface="+mn-ea"/>
            </a:endParaRPr>
          </a:p>
        </p:txBody>
      </p:sp>
      <p:pic>
        <p:nvPicPr>
          <p:cNvPr id="10" name="图片 9" descr="flower_carnation_flowers_mothers_day_14774_5"/>
          <p:cNvPicPr>
            <a:picLocks noChangeAspect="1"/>
          </p:cNvPicPr>
          <p:nvPr/>
        </p:nvPicPr>
        <p:blipFill>
          <a:blip r:embed="rId2"/>
          <a:stretch>
            <a:fillRect/>
          </a:stretch>
        </p:blipFill>
        <p:spPr>
          <a:xfrm rot="19500000">
            <a:off x="187325" y="1805305"/>
            <a:ext cx="2360295" cy="2245995"/>
          </a:xfrm>
          <a:prstGeom prst="rect">
            <a:avLst/>
          </a:prstGeom>
        </p:spPr>
      </p:pic>
      <p:sp>
        <p:nvSpPr>
          <p:cNvPr id="12" name="文本框 11"/>
          <p:cNvSpPr txBox="1"/>
          <p:nvPr/>
        </p:nvSpPr>
        <p:spPr>
          <a:xfrm>
            <a:off x="2465705" y="4325620"/>
            <a:ext cx="7136765" cy="583565"/>
          </a:xfrm>
          <a:prstGeom prst="rect">
            <a:avLst/>
          </a:prstGeom>
          <a:noFill/>
          <a:ln w="38100">
            <a:solidFill>
              <a:srgbClr val="FFBBC3"/>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Pink carnations are a sign of gratitude. </a:t>
            </a:r>
            <a:endParaRPr sz="3200">
              <a:latin typeface="Times New Roman" panose="02020603050405020304" pitchFamily="18" charset="0"/>
              <a:cs typeface="Times New Roman" panose="02020603050405020304" pitchFamily="18" charset="0"/>
              <a:sym typeface="+mn-ea"/>
            </a:endParaRPr>
          </a:p>
        </p:txBody>
      </p:sp>
      <p:pic>
        <p:nvPicPr>
          <p:cNvPr id="13" name="图片 12" descr="322131094261727258 (1)"/>
          <p:cNvPicPr>
            <a:picLocks noChangeAspect="1"/>
          </p:cNvPicPr>
          <p:nvPr/>
        </p:nvPicPr>
        <p:blipFill>
          <a:blip r:embed="rId3"/>
          <a:srcRect r="14565" b="35131"/>
          <a:stretch>
            <a:fillRect/>
          </a:stretch>
        </p:blipFill>
        <p:spPr>
          <a:xfrm rot="360000" flipH="1">
            <a:off x="180975" y="3638550"/>
            <a:ext cx="2246630" cy="2826385"/>
          </a:xfrm>
          <a:prstGeom prst="rect">
            <a:avLst/>
          </a:prstGeom>
        </p:spPr>
      </p:pic>
      <p:sp>
        <p:nvSpPr>
          <p:cNvPr id="15" name="文本框 14"/>
          <p:cNvSpPr txBox="1"/>
          <p:nvPr/>
        </p:nvSpPr>
        <p:spPr>
          <a:xfrm>
            <a:off x="2469515" y="5184775"/>
            <a:ext cx="7139940" cy="1076325"/>
          </a:xfrm>
          <a:prstGeom prst="rect">
            <a:avLst/>
          </a:prstGeom>
          <a:noFill/>
          <a:ln w="38100">
            <a:solidFill>
              <a:srgbClr val="FFBBC3"/>
            </a:solidFill>
            <a:prstDash val="sysDash"/>
          </a:ln>
        </p:spPr>
        <p:txBody>
          <a:bodyPr wrap="square" rtlCol="0" anchor="t">
            <a:spAutoFit/>
          </a:bodyPr>
          <a:lstStyle/>
          <a:p>
            <a:pPr lvl="0" algn="ctr">
              <a:buClrTx/>
              <a:buSzTx/>
              <a:buFontTx/>
            </a:pPr>
            <a:r>
              <a:rPr sz="3200">
                <a:latin typeface="Times New Roman" panose="02020603050405020304" pitchFamily="18" charset="0"/>
                <a:cs typeface="Times New Roman" panose="02020603050405020304" pitchFamily="18" charset="0"/>
                <a:sym typeface="+mn-ea"/>
              </a:rPr>
              <a:t>White carnations, on the other hand, are given to express purity and luck.</a:t>
            </a:r>
            <a:endParaRPr sz="3200">
              <a:latin typeface="Times New Roman" panose="02020603050405020304" pitchFamily="18" charset="0"/>
              <a:cs typeface="Times New Roman" panose="02020603050405020304" pitchFamily="18" charset="0"/>
              <a:sym typeface="+mn-ea"/>
            </a:endParaRPr>
          </a:p>
        </p:txBody>
      </p:sp>
      <p:pic>
        <p:nvPicPr>
          <p:cNvPr id="16" name="图片 15" descr="t01915bf1425d630e85"/>
          <p:cNvPicPr>
            <a:picLocks noChangeAspect="1"/>
          </p:cNvPicPr>
          <p:nvPr/>
        </p:nvPicPr>
        <p:blipFill>
          <a:blip r:embed="rId4"/>
          <a:srcRect t="22676"/>
          <a:stretch>
            <a:fillRect/>
          </a:stretch>
        </p:blipFill>
        <p:spPr>
          <a:xfrm>
            <a:off x="9630410" y="1969135"/>
            <a:ext cx="2156460" cy="2044065"/>
          </a:xfrm>
          <a:prstGeom prst="rect">
            <a:avLst/>
          </a:prstGeom>
        </p:spPr>
      </p:pic>
      <p:pic>
        <p:nvPicPr>
          <p:cNvPr id="17" name="图片 16" descr="fa6fcf60c0a571eeb0b0931a31e82b6ffde5660e24a9-qKGyOk_fw658"/>
          <p:cNvPicPr>
            <a:picLocks noChangeAspect="1"/>
          </p:cNvPicPr>
          <p:nvPr/>
        </p:nvPicPr>
        <p:blipFill>
          <a:blip r:embed="rId5"/>
          <a:srcRect b="22628"/>
          <a:stretch>
            <a:fillRect/>
          </a:stretch>
        </p:blipFill>
        <p:spPr>
          <a:xfrm flipH="1">
            <a:off x="9798685" y="4013200"/>
            <a:ext cx="1819275" cy="2445385"/>
          </a:xfrm>
          <a:prstGeom prst="rect">
            <a:avLst/>
          </a:prstGeom>
        </p:spPr>
      </p:pic>
      <p:sp>
        <p:nvSpPr>
          <p:cNvPr id="19" name="圆角矩形 18"/>
          <p:cNvSpPr/>
          <p:nvPr/>
        </p:nvSpPr>
        <p:spPr>
          <a:xfrm>
            <a:off x="2348230" y="4806950"/>
            <a:ext cx="7450455" cy="1644650"/>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pitchFamily="18" charset="0"/>
                <a:cs typeface="Times New Roman" panose="02020603050405020304" pitchFamily="18" charset="0"/>
              </a:rPr>
              <a:t>During the 19th century, carnations, especially pink ones, became the traditional flower of Mother's Day symbolizing mother's undying love.</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0" name="圆角矩形 19"/>
          <p:cNvSpPr/>
          <p:nvPr/>
        </p:nvSpPr>
        <p:spPr>
          <a:xfrm>
            <a:off x="2340610" y="2007235"/>
            <a:ext cx="7289800" cy="14839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Wearing</a:t>
            </a:r>
            <a:r>
              <a:rPr lang="zh-CN" altLang="en-US" sz="2800">
                <a:solidFill>
                  <a:schemeClr val="tx1"/>
                </a:solidFill>
                <a:latin typeface="Times New Roman" panose="02020603050405020304" pitchFamily="18" charset="0"/>
                <a:cs typeface="Times New Roman" panose="02020603050405020304" pitchFamily="18" charset="0"/>
              </a:rPr>
              <a:t> red carnation </a:t>
            </a:r>
            <a:r>
              <a:rPr lang="en-US" altLang="zh-CN" sz="2800">
                <a:solidFill>
                  <a:schemeClr val="tx1"/>
                </a:solidFill>
                <a:latin typeface="Times New Roman" panose="02020603050405020304" pitchFamily="18" charset="0"/>
                <a:cs typeface="Times New Roman" panose="02020603050405020304" pitchFamily="18" charset="0"/>
              </a:rPr>
              <a:t>stands for</a:t>
            </a:r>
            <a:r>
              <a:rPr lang="zh-CN" altLang="en-US" sz="2800">
                <a:solidFill>
                  <a:schemeClr val="tx1"/>
                </a:solidFill>
                <a:latin typeface="Times New Roman" panose="02020603050405020304" pitchFamily="18" charset="0"/>
                <a:cs typeface="Times New Roman" panose="02020603050405020304" pitchFamily="18" charset="0"/>
              </a:rPr>
              <a:t> your mother </a:t>
            </a:r>
            <a:endParaRPr lang="zh-CN" altLang="en-US" sz="2800">
              <a:solidFill>
                <a:schemeClr val="tx1"/>
              </a:solidFill>
              <a:latin typeface="Times New Roman" panose="02020603050405020304" pitchFamily="18" charset="0"/>
              <a:cs typeface="Times New Roman" panose="02020603050405020304" pitchFamily="18" charset="0"/>
            </a:endParaRPr>
          </a:p>
          <a:p>
            <a:pPr algn="ctr"/>
            <a:r>
              <a:rPr lang="zh-CN" altLang="en-US" sz="2800">
                <a:solidFill>
                  <a:schemeClr val="tx1"/>
                </a:solidFill>
                <a:latin typeface="Times New Roman" panose="02020603050405020304" pitchFamily="18" charset="0"/>
                <a:cs typeface="Times New Roman" panose="02020603050405020304" pitchFamily="18" charset="0"/>
              </a:rPr>
              <a:t>is alive</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1" name="圆角矩形 20"/>
          <p:cNvSpPr/>
          <p:nvPr/>
        </p:nvSpPr>
        <p:spPr>
          <a:xfrm>
            <a:off x="2340610" y="3313430"/>
            <a:ext cx="7381875" cy="1492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Wearing </a:t>
            </a:r>
            <a:r>
              <a:rPr lang="zh-CN" altLang="en-US" sz="2800">
                <a:solidFill>
                  <a:schemeClr val="tx1"/>
                </a:solidFill>
                <a:latin typeface="Times New Roman" panose="02020603050405020304" pitchFamily="18" charset="0"/>
                <a:cs typeface="Times New Roman" panose="02020603050405020304" pitchFamily="18" charset="0"/>
              </a:rPr>
              <a:t>a </a:t>
            </a:r>
            <a:r>
              <a:rPr lang="en-US" altLang="zh-CN" sz="2800">
                <a:solidFill>
                  <a:schemeClr val="tx1"/>
                </a:solidFill>
                <a:latin typeface="Times New Roman" panose="02020603050405020304" pitchFamily="18" charset="0"/>
                <a:cs typeface="Times New Roman" panose="02020603050405020304" pitchFamily="18" charset="0"/>
              </a:rPr>
              <a:t>white </a:t>
            </a:r>
            <a:r>
              <a:rPr lang="zh-CN" altLang="en-US" sz="2800">
                <a:solidFill>
                  <a:schemeClr val="tx1"/>
                </a:solidFill>
                <a:latin typeface="Times New Roman" panose="02020603050405020304" pitchFamily="18" charset="0"/>
                <a:cs typeface="Times New Roman" panose="02020603050405020304" pitchFamily="18" charset="0"/>
              </a:rPr>
              <a:t>carnation </a:t>
            </a:r>
            <a:r>
              <a:rPr lang="en-US" altLang="zh-CN" sz="2800">
                <a:solidFill>
                  <a:schemeClr val="tx1"/>
                </a:solidFill>
                <a:latin typeface="Times New Roman" panose="02020603050405020304" pitchFamily="18" charset="0"/>
                <a:cs typeface="Times New Roman" panose="02020603050405020304" pitchFamily="18" charset="0"/>
              </a:rPr>
              <a:t>means that your mother</a:t>
            </a:r>
            <a:r>
              <a:rPr lang="zh-CN" altLang="en-US" sz="2800">
                <a:solidFill>
                  <a:schemeClr val="tx1"/>
                </a:solidFill>
                <a:latin typeface="Times New Roman" panose="02020603050405020304" pitchFamily="18" charset="0"/>
                <a:cs typeface="Times New Roman" panose="02020603050405020304" pitchFamily="18" charset="0"/>
              </a:rPr>
              <a:t> has passed away</a:t>
            </a:r>
            <a:r>
              <a:rPr lang="en-US" altLang="zh-CN" sz="2800">
                <a:solidFill>
                  <a:schemeClr val="tx1"/>
                </a:solidFill>
                <a:latin typeface="Times New Roman" panose="02020603050405020304" pitchFamily="18" charset="0"/>
                <a:cs typeface="Times New Roman" panose="02020603050405020304" pitchFamily="18" charset="0"/>
              </a:rPr>
              <a:t>.</a:t>
            </a:r>
            <a:endParaRPr lang="en-US" altLang="zh-CN"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2" nodeType="clickEffect">
                                  <p:stCondLst>
                                    <p:cond delay="0"/>
                                  </p:stCondLst>
                                  <p:childTnLst>
                                    <p:animRot by="21600000">
                                      <p:cBhvr>
                                        <p:cTn id="6" dur="2000" fill="hold"/>
                                        <p:tgtEl>
                                          <p:spTgt spid="10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3"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 calcmode="lin" valueType="num">
                                      <p:cBhvr>
                                        <p:cTn id="5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13"/>
                                        </p:tgtEl>
                                        <p:attrNameLst>
                                          <p:attrName>r</p:attrName>
                                        </p:attrNameLst>
                                      </p:cBhvr>
                                    </p:animRot>
                                  </p:childTnLst>
                                </p:cTn>
                              </p:par>
                              <p:par>
                                <p:cTn id="56" presetID="8" presetClass="emph" presetSubtype="0" fill="hold" grpId="2" nodeType="withEffect">
                                  <p:stCondLst>
                                    <p:cond delay="0"/>
                                  </p:stCondLst>
                                  <p:childTnLst>
                                    <p:animRot by="21600000">
                                      <p:cBhvr>
                                        <p:cTn id="57" dur="2000" fill="hold"/>
                                        <p:tgtEl>
                                          <p:spTgt spid="19"/>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1000" fill="hold"/>
                                        <p:tgtEl>
                                          <p:spTgt spid="20"/>
                                        </p:tgtEl>
                                        <p:attrNameLst>
                                          <p:attrName>ppt_w</p:attrName>
                                        </p:attrNameLst>
                                      </p:cBhvr>
                                      <p:tavLst>
                                        <p:tav tm="0">
                                          <p:val>
                                            <p:fltVal val="0"/>
                                          </p:val>
                                        </p:tav>
                                        <p:tav tm="100000">
                                          <p:val>
                                            <p:strVal val="#ppt_w"/>
                                          </p:val>
                                        </p:tav>
                                      </p:tavLst>
                                    </p:anim>
                                    <p:anim calcmode="lin" valueType="num">
                                      <p:cBhvr>
                                        <p:cTn id="63" dur="1000" fill="hold"/>
                                        <p:tgtEl>
                                          <p:spTgt spid="20"/>
                                        </p:tgtEl>
                                        <p:attrNameLst>
                                          <p:attrName>ppt_h</p:attrName>
                                        </p:attrNameLst>
                                      </p:cBhvr>
                                      <p:tavLst>
                                        <p:tav tm="0">
                                          <p:val>
                                            <p:fltVal val="0"/>
                                          </p:val>
                                        </p:tav>
                                        <p:tav tm="100000">
                                          <p:val>
                                            <p:strVal val="#ppt_h"/>
                                          </p:val>
                                        </p:tav>
                                      </p:tavLst>
                                    </p:anim>
                                    <p:anim calcmode="lin" valueType="num">
                                      <p:cBhvr>
                                        <p:cTn id="64"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2" nodeType="clickEffect">
                                  <p:stCondLst>
                                    <p:cond delay="0"/>
                                  </p:stCondLst>
                                  <p:childTnLst>
                                    <p:animRot by="21600000">
                                      <p:cBhvr>
                                        <p:cTn id="69" dur="2000" fill="hold"/>
                                        <p:tgtEl>
                                          <p:spTgt spid="20"/>
                                        </p:tgtEl>
                                        <p:attrNameLst>
                                          <p:attrName>r</p:attrName>
                                        </p:attrNameLst>
                                      </p:cBhvr>
                                    </p:animRot>
                                  </p:childTnLst>
                                </p:cTn>
                              </p:par>
                              <p:par>
                                <p:cTn id="70" presetID="8" presetClass="emph" presetSubtype="0" fill="hold" nodeType="withEffect">
                                  <p:stCondLst>
                                    <p:cond delay="0"/>
                                  </p:stCondLst>
                                  <p:childTnLst>
                                    <p:animRot by="21600000">
                                      <p:cBhvr>
                                        <p:cTn id="71" dur="2000" fill="hold"/>
                                        <p:tgtEl>
                                          <p:spTgt spid="10"/>
                                        </p:tgtEl>
                                        <p:attrNameLst>
                                          <p:attrName>r</p:attrName>
                                        </p:attrNameLst>
                                      </p:cBhvr>
                                    </p:animRot>
                                  </p:childTnLst>
                                </p:cTn>
                              </p:par>
                              <p:par>
                                <p:cTn id="72" presetID="8" presetClass="emph" presetSubtype="0" fill="hold" nodeType="withEffect">
                                  <p:stCondLst>
                                    <p:cond delay="0"/>
                                  </p:stCondLst>
                                  <p:childTnLst>
                                    <p:animRot by="21600000">
                                      <p:cBhvr>
                                        <p:cTn id="73" dur="2000" fill="hold"/>
                                        <p:tgtEl>
                                          <p:spTgt spid="16"/>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2" fill="hold">
                      <p:stCondLst>
                        <p:cond delay="indefinite"/>
                      </p:stCondLst>
                      <p:childTnLst>
                        <p:par>
                          <p:cTn id="83" fill="hold">
                            <p:stCondLst>
                              <p:cond delay="0"/>
                            </p:stCondLst>
                            <p:childTnLst>
                              <p:par>
                                <p:cTn id="84" presetID="8" presetClass="emph" presetSubtype="0" fill="hold" grpId="2" nodeType="clickEffect">
                                  <p:stCondLst>
                                    <p:cond delay="0"/>
                                  </p:stCondLst>
                                  <p:childTnLst>
                                    <p:animRot by="21600000">
                                      <p:cBhvr>
                                        <p:cTn id="85" dur="2000" fill="hold"/>
                                        <p:tgtEl>
                                          <p:spTgt spid="21"/>
                                        </p:tgtEl>
                                        <p:attrNameLst>
                                          <p:attrName>r</p:attrName>
                                        </p:attrNameLst>
                                      </p:cBhvr>
                                    </p:animRot>
                                  </p:childTnLst>
                                </p:cTn>
                              </p:par>
                              <p:par>
                                <p:cTn id="86" presetID="8" presetClass="emph" presetSubtype="0" fill="hold" nodeType="withEffect">
                                  <p:stCondLst>
                                    <p:cond delay="0"/>
                                  </p:stCondLst>
                                  <p:childTnLst>
                                    <p:animRot by="21600000">
                                      <p:cBhvr>
                                        <p:cTn id="87"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p:bldP spid="100" grpId="2" bldLvl="0" animBg="1"/>
      <p:bldP spid="3" grpId="0" animBg="1"/>
      <p:bldP spid="3" grpId="1" animBg="1"/>
      <p:bldP spid="8" grpId="0" bldLvl="0" animBg="1"/>
      <p:bldP spid="8" grpId="1" animBg="1"/>
      <p:bldP spid="9" grpId="0" bldLvl="0" animBg="1"/>
      <p:bldP spid="9" grpId="1" animBg="1"/>
      <p:bldP spid="12" grpId="0" bldLvl="0" animBg="1"/>
      <p:bldP spid="12" grpId="1" animBg="1"/>
      <p:bldP spid="15" grpId="0" animBg="1"/>
      <p:bldP spid="15" grpId="1" animBg="1"/>
      <p:bldP spid="19" grpId="0" bldLvl="0" animBg="1"/>
      <p:bldP spid="19" grpId="1" animBg="1"/>
      <p:bldP spid="19" grpId="2" bldLvl="0" animBg="1"/>
      <p:bldP spid="20" grpId="0" bldLvl="0" animBg="1"/>
      <p:bldP spid="20" grpId="1" animBg="1"/>
      <p:bldP spid="20" grpId="2" animBg="1"/>
      <p:bldP spid="21" grpId="0" animBg="1"/>
      <p:bldP spid="21" grpId="1" animBg="1"/>
      <p:bldP spid="2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81" y="0"/>
            <a:ext cx="12181972" cy="5657850"/>
          </a:xfrm>
          <a:prstGeom prst="rect">
            <a:avLst/>
          </a:prstGeom>
        </p:spPr>
      </p:pic>
      <p:pic>
        <p:nvPicPr>
          <p:cNvPr id="9" name="图片 8"/>
          <p:cNvPicPr>
            <a:picLocks noChangeAspect="1"/>
          </p:cNvPicPr>
          <p:nvPr/>
        </p:nvPicPr>
        <p:blipFill>
          <a:blip r:embed="rId2"/>
          <a:stretch>
            <a:fillRect/>
          </a:stretch>
        </p:blipFill>
        <p:spPr>
          <a:xfrm>
            <a:off x="9486825" y="1679783"/>
            <a:ext cx="2699431" cy="5086187"/>
          </a:xfrm>
          <a:prstGeom prst="rect">
            <a:avLst/>
          </a:prstGeom>
        </p:spPr>
      </p:pic>
      <p:pic>
        <p:nvPicPr>
          <p:cNvPr id="5" name="图片 4"/>
          <p:cNvPicPr>
            <a:picLocks noChangeAspect="1"/>
          </p:cNvPicPr>
          <p:nvPr/>
        </p:nvPicPr>
        <p:blipFill>
          <a:blip r:embed="rId3"/>
          <a:stretch>
            <a:fillRect/>
          </a:stretch>
        </p:blipFill>
        <p:spPr>
          <a:xfrm>
            <a:off x="-5715" y="5857875"/>
            <a:ext cx="12192000" cy="1000125"/>
          </a:xfrm>
          <a:prstGeom prst="rect">
            <a:avLst/>
          </a:prstGeom>
        </p:spPr>
      </p:pic>
      <p:pic>
        <p:nvPicPr>
          <p:cNvPr id="12" name="图片 11"/>
          <p:cNvPicPr>
            <a:picLocks noChangeAspect="1"/>
          </p:cNvPicPr>
          <p:nvPr/>
        </p:nvPicPr>
        <p:blipFill>
          <a:blip r:embed="rId4"/>
          <a:stretch>
            <a:fillRect/>
          </a:stretch>
        </p:blipFill>
        <p:spPr>
          <a:xfrm>
            <a:off x="3809365" y="5560014"/>
            <a:ext cx="438150" cy="371475"/>
          </a:xfrm>
          <a:prstGeom prst="rect">
            <a:avLst/>
          </a:prstGeom>
        </p:spPr>
      </p:pic>
      <p:sp>
        <p:nvSpPr>
          <p:cNvPr id="19" name="矩形 18"/>
          <p:cNvSpPr/>
          <p:nvPr/>
        </p:nvSpPr>
        <p:spPr>
          <a:xfrm>
            <a:off x="1239520" y="185420"/>
            <a:ext cx="10091420" cy="1445260"/>
          </a:xfrm>
          <a:prstGeom prst="rect">
            <a:avLst/>
          </a:prstGeom>
          <a:noFill/>
          <a:ln w="28575">
            <a:solidFill>
              <a:srgbClr val="FFFF00"/>
            </a:solidFill>
            <a:prstDash val="sysDot"/>
          </a:ln>
        </p:spPr>
        <p:txBody>
          <a:bodyPr wrap="square" rtlCol="0">
            <a:spAutoFit/>
          </a:bodyPr>
          <a:lstStyle/>
          <a:p>
            <a:pPr algn="ctr"/>
            <a:r>
              <a:rPr lang="en-US" altLang="zh-CN" sz="8800" dirty="0">
                <a:solidFill>
                  <a:srgbClr val="FF0000"/>
                </a:solidFill>
                <a:latin typeface="Times New Roman" panose="02020603050405020304" pitchFamily="18" charset="0"/>
                <a:cs typeface="Times New Roman" panose="02020603050405020304" pitchFamily="18" charset="0"/>
                <a:sym typeface="+mn-lt"/>
              </a:rPr>
              <a:t>Happy Mother’s Day</a:t>
            </a:r>
            <a:endParaRPr lang="en-US" altLang="zh-CN" sz="8800" b="1" dirty="0">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a:blip r:embed="rId5"/>
          <a:stretch>
            <a:fillRect/>
          </a:stretch>
        </p:blipFill>
        <p:spPr>
          <a:xfrm>
            <a:off x="403225" y="1463675"/>
            <a:ext cx="2943860" cy="3930015"/>
          </a:xfrm>
          <a:prstGeom prst="rect">
            <a:avLst/>
          </a:prstGeom>
        </p:spPr>
      </p:pic>
      <p:sp>
        <p:nvSpPr>
          <p:cNvPr id="2" name="文本框 1"/>
          <p:cNvSpPr txBox="1"/>
          <p:nvPr/>
        </p:nvSpPr>
        <p:spPr>
          <a:xfrm>
            <a:off x="5478145" y="6182360"/>
            <a:ext cx="5852795" cy="583565"/>
          </a:xfrm>
          <a:prstGeom prst="rect">
            <a:avLst/>
          </a:prstGeom>
          <a:noFill/>
        </p:spPr>
        <p:txBody>
          <a:bodyPr wrap="square" rtlCol="0">
            <a:spAutoFit/>
          </a:bodyPr>
          <a:lstStyle/>
          <a:p>
            <a:pPr algn="ctr"/>
            <a:r>
              <a:rPr lang="zh-CN" altLang="en-US" sz="3200" b="1"/>
              <a:t>杭州二中树兰高级中学</a:t>
            </a:r>
            <a:r>
              <a:rPr lang="en-US" altLang="zh-CN" sz="3200" b="1"/>
              <a:t>   </a:t>
            </a:r>
            <a:r>
              <a:rPr lang="zh-CN" altLang="en-US" sz="3200" b="1"/>
              <a:t>郭合英</a:t>
            </a:r>
            <a:endParaRPr lang="zh-CN" altLang="en-US" sz="3200" b="1"/>
          </a:p>
        </p:txBody>
      </p:sp>
      <p:pic>
        <p:nvPicPr>
          <p:cNvPr id="4" name="图片 3"/>
          <p:cNvPicPr>
            <a:picLocks noChangeAspect="1"/>
          </p:cNvPicPr>
          <p:nvPr/>
        </p:nvPicPr>
        <p:blipFill>
          <a:blip r:embed="rId4"/>
          <a:stretch>
            <a:fillRect/>
          </a:stretch>
        </p:blipFill>
        <p:spPr>
          <a:xfrm>
            <a:off x="425450" y="5560014"/>
            <a:ext cx="438150" cy="371475"/>
          </a:xfrm>
          <a:prstGeom prst="rect">
            <a:avLst/>
          </a:prstGeom>
        </p:spPr>
      </p:pic>
      <p:pic>
        <p:nvPicPr>
          <p:cNvPr id="6" name="图片 5"/>
          <p:cNvPicPr>
            <a:picLocks noChangeAspect="1"/>
          </p:cNvPicPr>
          <p:nvPr/>
        </p:nvPicPr>
        <p:blipFill>
          <a:blip r:embed="rId4"/>
          <a:stretch>
            <a:fillRect/>
          </a:stretch>
        </p:blipFill>
        <p:spPr>
          <a:xfrm>
            <a:off x="3082290" y="5560014"/>
            <a:ext cx="438150" cy="371475"/>
          </a:xfrm>
          <a:prstGeom prst="rect">
            <a:avLst/>
          </a:prstGeom>
        </p:spPr>
      </p:pic>
      <p:pic>
        <p:nvPicPr>
          <p:cNvPr id="8" name="图片 7"/>
          <p:cNvPicPr>
            <a:picLocks noChangeAspect="1"/>
          </p:cNvPicPr>
          <p:nvPr/>
        </p:nvPicPr>
        <p:blipFill>
          <a:blip r:embed="rId4"/>
          <a:stretch>
            <a:fillRect/>
          </a:stretch>
        </p:blipFill>
        <p:spPr>
          <a:xfrm>
            <a:off x="2355215" y="5573349"/>
            <a:ext cx="438150" cy="371475"/>
          </a:xfrm>
          <a:prstGeom prst="rect">
            <a:avLst/>
          </a:prstGeom>
        </p:spPr>
      </p:pic>
      <p:pic>
        <p:nvPicPr>
          <p:cNvPr id="11" name="图片 10"/>
          <p:cNvPicPr>
            <a:picLocks noChangeAspect="1"/>
          </p:cNvPicPr>
          <p:nvPr/>
        </p:nvPicPr>
        <p:blipFill>
          <a:blip r:embed="rId4"/>
          <a:stretch>
            <a:fillRect/>
          </a:stretch>
        </p:blipFill>
        <p:spPr>
          <a:xfrm>
            <a:off x="1711960" y="5573349"/>
            <a:ext cx="438150" cy="371475"/>
          </a:xfrm>
          <a:prstGeom prst="rect">
            <a:avLst/>
          </a:prstGeom>
        </p:spPr>
      </p:pic>
      <p:pic>
        <p:nvPicPr>
          <p:cNvPr id="14" name="图片 13"/>
          <p:cNvPicPr>
            <a:picLocks noChangeAspect="1"/>
          </p:cNvPicPr>
          <p:nvPr/>
        </p:nvPicPr>
        <p:blipFill>
          <a:blip r:embed="rId4"/>
          <a:stretch>
            <a:fillRect/>
          </a:stretch>
        </p:blipFill>
        <p:spPr>
          <a:xfrm>
            <a:off x="1068705" y="5569539"/>
            <a:ext cx="438150" cy="371475"/>
          </a:xfrm>
          <a:prstGeom prst="rect">
            <a:avLst/>
          </a:prstGeom>
        </p:spPr>
      </p:pic>
      <p:pic>
        <p:nvPicPr>
          <p:cNvPr id="28" name="图片 27"/>
          <p:cNvPicPr>
            <a:picLocks noChangeAspect="1"/>
          </p:cNvPicPr>
          <p:nvPr/>
        </p:nvPicPr>
        <p:blipFill>
          <a:blip r:embed="rId4"/>
          <a:stretch>
            <a:fillRect/>
          </a:stretch>
        </p:blipFill>
        <p:spPr>
          <a:xfrm>
            <a:off x="4487545" y="5560014"/>
            <a:ext cx="438150" cy="371475"/>
          </a:xfrm>
          <a:prstGeom prst="rect">
            <a:avLst/>
          </a:prstGeom>
        </p:spPr>
      </p:pic>
      <p:pic>
        <p:nvPicPr>
          <p:cNvPr id="29" name="图片 28"/>
          <p:cNvPicPr>
            <a:picLocks noChangeAspect="1"/>
          </p:cNvPicPr>
          <p:nvPr/>
        </p:nvPicPr>
        <p:blipFill>
          <a:blip r:embed="rId4"/>
          <a:stretch>
            <a:fillRect/>
          </a:stretch>
        </p:blipFill>
        <p:spPr>
          <a:xfrm>
            <a:off x="7795260" y="5574619"/>
            <a:ext cx="438150" cy="371475"/>
          </a:xfrm>
          <a:prstGeom prst="rect">
            <a:avLst/>
          </a:prstGeom>
        </p:spPr>
      </p:pic>
      <p:pic>
        <p:nvPicPr>
          <p:cNvPr id="39" name="图片 38"/>
          <p:cNvPicPr>
            <a:picLocks noChangeAspect="1"/>
          </p:cNvPicPr>
          <p:nvPr/>
        </p:nvPicPr>
        <p:blipFill>
          <a:blip r:embed="rId4"/>
          <a:stretch>
            <a:fillRect/>
          </a:stretch>
        </p:blipFill>
        <p:spPr>
          <a:xfrm>
            <a:off x="8422005" y="5562554"/>
            <a:ext cx="438150" cy="371475"/>
          </a:xfrm>
          <a:prstGeom prst="rect">
            <a:avLst/>
          </a:prstGeom>
        </p:spPr>
      </p:pic>
      <p:pic>
        <p:nvPicPr>
          <p:cNvPr id="40" name="图片 39"/>
          <p:cNvPicPr>
            <a:picLocks noChangeAspect="1"/>
          </p:cNvPicPr>
          <p:nvPr/>
        </p:nvPicPr>
        <p:blipFill>
          <a:blip r:embed="rId4"/>
          <a:stretch>
            <a:fillRect/>
          </a:stretch>
        </p:blipFill>
        <p:spPr>
          <a:xfrm>
            <a:off x="9048750" y="5561919"/>
            <a:ext cx="438150" cy="371475"/>
          </a:xfrm>
          <a:prstGeom prst="rect">
            <a:avLst/>
          </a:prstGeom>
        </p:spPr>
      </p:pic>
      <p:pic>
        <p:nvPicPr>
          <p:cNvPr id="41" name="图片 40"/>
          <p:cNvPicPr>
            <a:picLocks noChangeAspect="1"/>
          </p:cNvPicPr>
          <p:nvPr/>
        </p:nvPicPr>
        <p:blipFill>
          <a:blip r:embed="rId4"/>
          <a:stretch>
            <a:fillRect/>
          </a:stretch>
        </p:blipFill>
        <p:spPr>
          <a:xfrm>
            <a:off x="9624695" y="5558744"/>
            <a:ext cx="438150" cy="371475"/>
          </a:xfrm>
          <a:prstGeom prst="rect">
            <a:avLst/>
          </a:prstGeom>
        </p:spPr>
      </p:pic>
      <p:pic>
        <p:nvPicPr>
          <p:cNvPr id="42" name="图片 41"/>
          <p:cNvPicPr>
            <a:picLocks noChangeAspect="1"/>
          </p:cNvPicPr>
          <p:nvPr/>
        </p:nvPicPr>
        <p:blipFill>
          <a:blip r:embed="rId4"/>
          <a:stretch>
            <a:fillRect/>
          </a:stretch>
        </p:blipFill>
        <p:spPr>
          <a:xfrm>
            <a:off x="5165725" y="5572714"/>
            <a:ext cx="438150" cy="371475"/>
          </a:xfrm>
          <a:prstGeom prst="rect">
            <a:avLst/>
          </a:prstGeom>
        </p:spPr>
      </p:pic>
      <p:pic>
        <p:nvPicPr>
          <p:cNvPr id="43" name="图片 42"/>
          <p:cNvPicPr>
            <a:picLocks noChangeAspect="1"/>
          </p:cNvPicPr>
          <p:nvPr/>
        </p:nvPicPr>
        <p:blipFill>
          <a:blip r:embed="rId4"/>
          <a:stretch>
            <a:fillRect/>
          </a:stretch>
        </p:blipFill>
        <p:spPr>
          <a:xfrm>
            <a:off x="6491605" y="5561919"/>
            <a:ext cx="438150" cy="371475"/>
          </a:xfrm>
          <a:prstGeom prst="rect">
            <a:avLst/>
          </a:prstGeom>
        </p:spPr>
      </p:pic>
      <p:pic>
        <p:nvPicPr>
          <p:cNvPr id="44" name="图片 43"/>
          <p:cNvPicPr>
            <a:picLocks noChangeAspect="1"/>
          </p:cNvPicPr>
          <p:nvPr/>
        </p:nvPicPr>
        <p:blipFill>
          <a:blip r:embed="rId4"/>
          <a:stretch>
            <a:fillRect/>
          </a:stretch>
        </p:blipFill>
        <p:spPr>
          <a:xfrm>
            <a:off x="7117080" y="5562554"/>
            <a:ext cx="438150" cy="371475"/>
          </a:xfrm>
          <a:prstGeom prst="rect">
            <a:avLst/>
          </a:prstGeom>
        </p:spPr>
      </p:pic>
      <p:pic>
        <p:nvPicPr>
          <p:cNvPr id="45" name="图片 44"/>
          <p:cNvPicPr>
            <a:picLocks noChangeAspect="1"/>
          </p:cNvPicPr>
          <p:nvPr/>
        </p:nvPicPr>
        <p:blipFill>
          <a:blip r:embed="rId4"/>
          <a:stretch>
            <a:fillRect/>
          </a:stretch>
        </p:blipFill>
        <p:spPr>
          <a:xfrm>
            <a:off x="5843905" y="5549219"/>
            <a:ext cx="438150" cy="371475"/>
          </a:xfrm>
          <a:prstGeom prst="rect">
            <a:avLst/>
          </a:prstGeom>
        </p:spPr>
      </p:pic>
      <p:pic>
        <p:nvPicPr>
          <p:cNvPr id="10" name="图片 9" descr="t0141ed8ca9fc597108"/>
          <p:cNvPicPr>
            <a:picLocks noChangeAspect="1"/>
          </p:cNvPicPr>
          <p:nvPr/>
        </p:nvPicPr>
        <p:blipFill>
          <a:blip r:embed="rId6"/>
          <a:srcRect l="4832" t="10824" r="2323" b="19572"/>
          <a:stretch>
            <a:fillRect/>
          </a:stretch>
        </p:blipFill>
        <p:spPr>
          <a:xfrm>
            <a:off x="3347085" y="1679575"/>
            <a:ext cx="5906770" cy="371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ppt_y</p:attrName>
                                        </p:attrNameLst>
                                      </p:cBhvr>
                                      <p:tavLst>
                                        <p:tav tm="0">
                                          <p:val>
                                            <p:strVal val="#ppt_y+#ppt_h*1.125000"/>
                                          </p:val>
                                        </p:tav>
                                        <p:tav tm="100000">
                                          <p:val>
                                            <p:strVal val="#ppt_y"/>
                                          </p:val>
                                        </p:tav>
                                      </p:tavLst>
                                    </p:anim>
                                    <p:animEffect transition="in" filter="wipe(up)">
                                      <p:cBhvr>
                                        <p:cTn id="12" dur="1000"/>
                                        <p:tgtEl>
                                          <p:spTgt spid="5"/>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path" presetSubtype="0" accel="50000" decel="50000" fill="hold" nodeType="withEffect">
                                  <p:stCondLst>
                                    <p:cond delay="0"/>
                                  </p:stCondLst>
                                  <p:childTnLst>
                                    <p:animMotion origin="layout" path="M 0.14961 -0.00092 L -4.16667E-7 -1.85185E-6 " pathEditMode="relative" rAng="0" ptsTypes="AA">
                                      <p:cBhvr>
                                        <p:cTn id="21" dur="1500" fill="hold"/>
                                        <p:tgtEl>
                                          <p:spTgt spid="9"/>
                                        </p:tgtEl>
                                        <p:attrNameLst>
                                          <p:attrName>ppt_x</p:attrName>
                                          <p:attrName>ppt_y</p:attrName>
                                        </p:attrNameLst>
                                      </p:cBhvr>
                                      <p:rCtr x="-7487" y="46"/>
                                    </p:animMotion>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42" presetClass="path" presetSubtype="0" accel="50000" decel="50000" fill="hold" grpId="1" nodeType="withEffect">
                                  <p:stCondLst>
                                    <p:cond delay="0"/>
                                  </p:stCondLst>
                                  <p:childTnLst>
                                    <p:animMotion origin="layout" path="M -0.09518 -0.08657 L -8.33333E-7 0 " pathEditMode="relative" rAng="0" ptsTypes="AA">
                                      <p:cBhvr>
                                        <p:cTn id="26" dur="1500" fill="hold"/>
                                        <p:tgtEl>
                                          <p:spTgt spid="19"/>
                                        </p:tgtEl>
                                        <p:attrNameLst>
                                          <p:attrName>ppt_x</p:attrName>
                                          <p:attrName>ppt_y</p:attrName>
                                        </p:attrNameLst>
                                      </p:cBhvr>
                                      <p:rCtr x="4753"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100" name="文本框 99"/>
          <p:cNvSpPr txBox="1"/>
          <p:nvPr/>
        </p:nvSpPr>
        <p:spPr>
          <a:xfrm>
            <a:off x="431165" y="618490"/>
            <a:ext cx="7345045" cy="5692775"/>
          </a:xfrm>
          <a:prstGeom prst="rect">
            <a:avLst/>
          </a:prstGeom>
          <a:noFill/>
          <a:ln w="9525">
            <a:noFill/>
          </a:ln>
        </p:spPr>
        <p:txBody>
          <a:bodyPr wrap="square">
            <a:spAutoFit/>
          </a:bodyPr>
          <a:lstStyle/>
          <a:p>
            <a:pPr indent="0"/>
            <a:r>
              <a:rPr lang="en-US" sz="2800" b="0">
                <a:latin typeface="Times New Roman" panose="02020603050405020304" pitchFamily="18" charset="0"/>
                <a:ea typeface="宋体" panose="02010600030101010101" pitchFamily="2" charset="-122"/>
                <a:cs typeface="Times New Roman" panose="02020603050405020304" pitchFamily="18" charset="0"/>
              </a:rPr>
              <a:t>      In May 1934, the United States issued the first Mother's Day </a:t>
            </a:r>
            <a:r>
              <a:rPr lang="en-US" sz="2800" b="0" u="sng">
                <a:latin typeface="Times New Roman" panose="02020603050405020304" pitchFamily="18" charset="0"/>
                <a:ea typeface="宋体" panose="02010600030101010101" pitchFamily="2" charset="-122"/>
                <a:cs typeface="Times New Roman" panose="02020603050405020304" pitchFamily="18" charset="0"/>
              </a:rPr>
              <a:t>      1     </a:t>
            </a:r>
            <a:r>
              <a:rPr lang="en-US" sz="2800" b="0">
                <a:latin typeface="Times New Roman" panose="02020603050405020304" pitchFamily="18" charset="0"/>
                <a:ea typeface="宋体" panose="02010600030101010101" pitchFamily="2" charset="-122"/>
                <a:cs typeface="Times New Roman" panose="02020603050405020304" pitchFamily="18" charset="0"/>
              </a:rPr>
              <a:t>  (commemorate) stamp. On it, a kind mother put her hands on the knees, </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u="sng">
                <a:latin typeface="Times New Roman" panose="02020603050405020304" pitchFamily="18" charset="0"/>
                <a:ea typeface="宋体" panose="02010600030101010101" pitchFamily="2" charset="-122"/>
                <a:cs typeface="Times New Roman" panose="02020603050405020304" pitchFamily="18" charset="0"/>
              </a:rPr>
              <a:t>    2    </a:t>
            </a:r>
            <a:r>
              <a:rPr lang="en-US" sz="2800" b="0">
                <a:latin typeface="Times New Roman" panose="02020603050405020304" pitchFamily="18" charset="0"/>
                <a:ea typeface="宋体" panose="02010600030101010101" pitchFamily="2" charset="-122"/>
                <a:cs typeface="Times New Roman" panose="02020603050405020304" pitchFamily="18" charset="0"/>
              </a:rPr>
              <a:t> (look) at a bunch of bright and beautiful</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u="sng">
                <a:latin typeface="Times New Roman" panose="02020603050405020304" pitchFamily="18" charset="0"/>
                <a:ea typeface="宋体" panose="02010600030101010101" pitchFamily="2" charset="-122"/>
                <a:cs typeface="Times New Roman" panose="02020603050405020304" pitchFamily="18" charset="0"/>
              </a:rPr>
              <a:t>     3    </a:t>
            </a:r>
            <a:r>
              <a:rPr lang="en-US" sz="2800" b="0">
                <a:latin typeface="Times New Roman" panose="02020603050405020304" pitchFamily="18" charset="0"/>
                <a:ea typeface="宋体" panose="02010600030101010101" pitchFamily="2" charset="-122"/>
                <a:cs typeface="Times New Roman" panose="02020603050405020304" pitchFamily="18" charset="0"/>
              </a:rPr>
              <a:t>  (carnation) in front of her vase with joy. With the spread of stamps, Mother's Day is </a:t>
            </a:r>
            <a:r>
              <a:rPr lang="en-US" sz="2800" b="0" u="sng">
                <a:latin typeface="Times New Roman" panose="02020603050405020304" pitchFamily="18" charset="0"/>
                <a:ea typeface="宋体" panose="02010600030101010101" pitchFamily="2" charset="-122"/>
                <a:cs typeface="Times New Roman" panose="02020603050405020304" pitchFamily="18" charset="0"/>
              </a:rPr>
              <a:t>    4__      </a:t>
            </a:r>
            <a:r>
              <a:rPr lang="en-US" sz="2800" b="0">
                <a:latin typeface="Times New Roman" panose="02020603050405020304" pitchFamily="18" charset="0"/>
                <a:ea typeface="宋体" panose="02010600030101010101" pitchFamily="2" charset="-122"/>
                <a:cs typeface="Times New Roman" panose="02020603050405020304" pitchFamily="18" charset="0"/>
              </a:rPr>
              <a:t>  (associate) with carnations in many people's minds, and carnations </a:t>
            </a:r>
            <a:r>
              <a:rPr lang="en-US" sz="2800" b="0" u="sng">
                <a:latin typeface="Times New Roman" panose="02020603050405020304" pitchFamily="18" charset="0"/>
                <a:ea typeface="宋体" panose="02010600030101010101" pitchFamily="2" charset="-122"/>
                <a:cs typeface="Times New Roman" panose="02020603050405020304" pitchFamily="18" charset="0"/>
              </a:rPr>
              <a:t>     5     </a:t>
            </a:r>
            <a:r>
              <a:rPr lang="en-US" sz="2800" b="0">
                <a:latin typeface="Times New Roman" panose="02020603050405020304" pitchFamily="18" charset="0"/>
                <a:ea typeface="宋体" panose="02010600030101010101" pitchFamily="2" charset="-122"/>
                <a:cs typeface="Times New Roman" panose="02020603050405020304" pitchFamily="18" charset="0"/>
              </a:rPr>
              <a:t> (become) flowers symbolizing maternal (adj.母亲般的) love and are respected by people. People place their __6__ (feeling) of missing and honoring their mothers on carnations, </a:t>
            </a:r>
            <a:r>
              <a:rPr lang="en-US" sz="2800" b="0" u="sng">
                <a:latin typeface="Times New Roman" panose="02020603050405020304" pitchFamily="18" charset="0"/>
                <a:ea typeface="宋体" panose="02010600030101010101" pitchFamily="2" charset="-122"/>
                <a:cs typeface="Times New Roman" panose="02020603050405020304" pitchFamily="18" charset="0"/>
              </a:rPr>
              <a:t>      7      </a:t>
            </a:r>
            <a:r>
              <a:rPr lang="en-US" sz="2800" b="0">
                <a:latin typeface="Times New Roman" panose="02020603050405020304" pitchFamily="18" charset="0"/>
                <a:ea typeface="宋体" panose="02010600030101010101" pitchFamily="2" charset="-122"/>
                <a:cs typeface="Times New Roman" panose="02020603050405020304" pitchFamily="18" charset="0"/>
              </a:rPr>
              <a:t> has become indispensable and precious gifts for their mothers.</a:t>
            </a:r>
            <a:endParaRPr lang="zh-CN" altLang="en-US" sz="2800">
              <a:latin typeface="Times New Roman" panose="02020603050405020304" pitchFamily="18" charset="0"/>
              <a:cs typeface="Times New Roman" panose="02020603050405020304" pitchFamily="18" charset="0"/>
            </a:endParaRPr>
          </a:p>
        </p:txBody>
      </p:sp>
      <p:sp>
        <p:nvSpPr>
          <p:cNvPr id="8" name="圆角矩形 7"/>
          <p:cNvSpPr/>
          <p:nvPr/>
        </p:nvSpPr>
        <p:spPr>
          <a:xfrm>
            <a:off x="2084070" y="1106170"/>
            <a:ext cx="30791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commemorative</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3" name="圆角矩形 2"/>
          <p:cNvSpPr/>
          <p:nvPr/>
        </p:nvSpPr>
        <p:spPr>
          <a:xfrm>
            <a:off x="431165" y="1937385"/>
            <a:ext cx="19869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looking</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4" name="圆角矩形 3"/>
          <p:cNvSpPr/>
          <p:nvPr/>
        </p:nvSpPr>
        <p:spPr>
          <a:xfrm>
            <a:off x="431165" y="238315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carnations</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5" name="圆角矩形 4"/>
          <p:cNvSpPr/>
          <p:nvPr/>
        </p:nvSpPr>
        <p:spPr>
          <a:xfrm>
            <a:off x="5708015" y="282765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associated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3279140" y="3681730"/>
            <a:ext cx="25330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have become</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7" name="圆角矩形 6"/>
          <p:cNvSpPr/>
          <p:nvPr/>
        </p:nvSpPr>
        <p:spPr>
          <a:xfrm>
            <a:off x="6182995" y="4547235"/>
            <a:ext cx="16865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feelings</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2592705" y="5389245"/>
            <a:ext cx="13265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which</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11" name="图片 10" descr="下载"/>
          <p:cNvPicPr>
            <a:picLocks noChangeAspect="1"/>
          </p:cNvPicPr>
          <p:nvPr/>
        </p:nvPicPr>
        <p:blipFill>
          <a:blip r:embed="rId2"/>
          <a:stretch>
            <a:fillRect/>
          </a:stretch>
        </p:blipFill>
        <p:spPr>
          <a:xfrm>
            <a:off x="7948930" y="3545840"/>
            <a:ext cx="3876040" cy="2885440"/>
          </a:xfrm>
          <a:prstGeom prst="rect">
            <a:avLst/>
          </a:prstGeom>
        </p:spPr>
      </p:pic>
      <p:pic>
        <p:nvPicPr>
          <p:cNvPr id="15" name="图片 14" descr="t019e1f4cf2f33c8552"/>
          <p:cNvPicPr>
            <a:picLocks noChangeAspect="1"/>
          </p:cNvPicPr>
          <p:nvPr/>
        </p:nvPicPr>
        <p:blipFill>
          <a:blip r:embed="rId3"/>
          <a:stretch>
            <a:fillRect/>
          </a:stretch>
        </p:blipFill>
        <p:spPr>
          <a:xfrm>
            <a:off x="7948930" y="618490"/>
            <a:ext cx="3730625" cy="2926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66090" y="455930"/>
            <a:ext cx="8345170" cy="6185535"/>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rPr>
              <a:t>Different countries have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differ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ways of celebration.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Many countries have 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though they don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always fall on the </a:t>
            </a:r>
            <a:r>
              <a:rPr lang="en-US" altLang="zh-CN" sz="2800" u="sng">
                <a:latin typeface="Times New Roman" panose="02020603050405020304" pitchFamily="18" charset="0"/>
                <a:cs typeface="Times New Roman" panose="02020603050405020304" pitchFamily="18" charset="0"/>
              </a:rPr>
              <a:t>      2     </a:t>
            </a:r>
            <a:r>
              <a:rPr lang="en-US" altLang="zh-CN" sz="2800">
                <a:latin typeface="Times New Roman" panose="02020603050405020304" pitchFamily="18" charset="0"/>
                <a:cs typeface="Times New Roman" panose="02020603050405020304" pitchFamily="18" charset="0"/>
              </a:rPr>
              <a:t> (two)</a:t>
            </a:r>
            <a:r>
              <a:rPr lang="zh-CN" altLang="en-US" sz="2800">
                <a:latin typeface="Times New Roman" panose="02020603050405020304" pitchFamily="18" charset="0"/>
                <a:cs typeface="Times New Roman" panose="02020603050405020304" pitchFamily="18" charset="0"/>
              </a:rPr>
              <a:t> Sunday in May like it does in the US and Australia. Flowers and gifts are a worldwide tradition for the day, but in Thailand parades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(hold</a:t>
            </a:r>
            <a:r>
              <a:rPr lang="zh-CN" altLang="en-US" sz="2800">
                <a:latin typeface="Times New Roman" panose="02020603050405020304" pitchFamily="18" charset="0"/>
                <a:cs typeface="Times New Roman" panose="02020603050405020304" pitchFamily="18" charset="0"/>
              </a:rPr>
              <a:t>）and jasmine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is commonly given </a:t>
            </a:r>
            <a:r>
              <a:rPr lang="en-US" altLang="zh-CN" sz="2800" u="sng">
                <a:latin typeface="Times New Roman" panose="02020603050405020304" pitchFamily="18" charset="0"/>
                <a:cs typeface="Times New Roman" panose="02020603050405020304" pitchFamily="18" charset="0"/>
              </a:rPr>
              <a:t>     4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 gift.  In Serbia, moms are tied up with rope or ribbon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they give sweets and gifts to their children.</a:t>
            </a:r>
            <a:endParaRPr lang="zh-CN" altLang="en-US" sz="2800">
              <a:latin typeface="Times New Roman" panose="02020603050405020304" pitchFamily="18" charset="0"/>
              <a:cs typeface="Times New Roman" panose="02020603050405020304" pitchFamily="18" charset="0"/>
            </a:endParaRPr>
          </a:p>
          <a:p>
            <a:pPr algn="ctr"/>
            <a:r>
              <a:rPr lang="zh-CN" altLang="en-US" sz="2400"/>
              <a:t>世界各国都有自己的母亲节</a:t>
            </a:r>
            <a:endParaRPr lang="zh-CN" altLang="en-US" sz="2400"/>
          </a:p>
          <a:p>
            <a:r>
              <a:rPr lang="zh-CN" altLang="en-US" sz="2400"/>
              <a:t>许多国家都有母亲节，不过不一定和美国、澳大利亚等国家一样是在五月的第二个星期日。在母亲节送鲜花和礼物是全球的传统，但是泰国人会举行游行，而且他们普遍送母亲茉莉花作为礼物。在塞尔维亚，母亲们会被用绳子或缎带捆住，直到她们给孩子发放糖果和礼物。</a:t>
            </a:r>
            <a:endParaRPr lang="zh-CN" altLang="en-US" sz="2400"/>
          </a:p>
        </p:txBody>
      </p:sp>
      <p:grpSp>
        <p:nvGrpSpPr>
          <p:cNvPr id="9" name="组合 8"/>
          <p:cNvGrpSpPr/>
          <p:nvPr/>
        </p:nvGrpSpPr>
        <p:grpSpPr>
          <a:xfrm>
            <a:off x="8370570" y="3567430"/>
            <a:ext cx="3072130" cy="2856230"/>
            <a:chOff x="13182" y="5618"/>
            <a:chExt cx="4838" cy="4498"/>
          </a:xfrm>
        </p:grpSpPr>
        <p:pic>
          <p:nvPicPr>
            <p:cNvPr id="5" name="图片 4" descr="262420457457975475"/>
            <p:cNvPicPr>
              <a:picLocks noChangeAspect="1"/>
            </p:cNvPicPr>
            <p:nvPr/>
          </p:nvPicPr>
          <p:blipFill>
            <a:blip r:embed="rId2"/>
            <a:stretch>
              <a:fillRect/>
            </a:stretch>
          </p:blipFill>
          <p:spPr>
            <a:xfrm>
              <a:off x="13182" y="5618"/>
              <a:ext cx="4838" cy="4498"/>
            </a:xfrm>
            <a:prstGeom prst="rect">
              <a:avLst/>
            </a:prstGeom>
          </p:spPr>
        </p:pic>
        <p:sp>
          <p:nvSpPr>
            <p:cNvPr id="6" name="文本框 5"/>
            <p:cNvSpPr txBox="1"/>
            <p:nvPr/>
          </p:nvSpPr>
          <p:spPr>
            <a:xfrm>
              <a:off x="15401" y="9294"/>
              <a:ext cx="2212" cy="822"/>
            </a:xfrm>
            <a:prstGeom prst="rect">
              <a:avLst/>
            </a:prstGeom>
            <a:solidFill>
              <a:srgbClr val="359DB5"/>
            </a:solidFill>
          </p:spPr>
          <p:txBody>
            <a:bodyPr wrap="square" rtlCol="0">
              <a:spAutoFit/>
            </a:bodyPr>
            <a:lstStyle/>
            <a:p>
              <a:pPr lvl="0" algn="ctr">
                <a:buClrTx/>
                <a:buSzTx/>
                <a:buFontTx/>
              </a:pPr>
              <a:r>
                <a:rPr lang="zh-CN" altLang="en-US" sz="2800">
                  <a:solidFill>
                    <a:srgbClr val="FF0000"/>
                  </a:solidFill>
                  <a:latin typeface="宋体" panose="02010600030101010101" pitchFamily="2" charset="-122"/>
                  <a:ea typeface="宋体" panose="02010600030101010101" pitchFamily="2" charset="-122"/>
                  <a:sym typeface="+mn-ea"/>
                </a:rPr>
                <a:t>茉莉花</a:t>
              </a:r>
              <a:endParaRPr lang="zh-CN" altLang="en-US" sz="2800">
                <a:solidFill>
                  <a:srgbClr val="FF0000"/>
                </a:solidFill>
                <a:latin typeface="宋体" panose="02010600030101010101" pitchFamily="2" charset="-122"/>
                <a:ea typeface="宋体" panose="02010600030101010101" pitchFamily="2" charset="-122"/>
                <a:sym typeface="+mn-ea"/>
              </a:endParaRPr>
            </a:p>
          </p:txBody>
        </p:sp>
      </p:grpSp>
      <p:grpSp>
        <p:nvGrpSpPr>
          <p:cNvPr id="8" name="组合 7"/>
          <p:cNvGrpSpPr/>
          <p:nvPr/>
        </p:nvGrpSpPr>
        <p:grpSpPr>
          <a:xfrm>
            <a:off x="8725535" y="311785"/>
            <a:ext cx="2907107" cy="3046730"/>
            <a:chOff x="13759" y="381"/>
            <a:chExt cx="4085" cy="4798"/>
          </a:xfrm>
        </p:grpSpPr>
        <p:pic>
          <p:nvPicPr>
            <p:cNvPr id="4" name="图片 3" descr="379631781438291969"/>
            <p:cNvPicPr>
              <a:picLocks noChangeAspect="1"/>
            </p:cNvPicPr>
            <p:nvPr/>
          </p:nvPicPr>
          <p:blipFill>
            <a:blip r:embed="rId3"/>
            <a:stretch>
              <a:fillRect/>
            </a:stretch>
          </p:blipFill>
          <p:spPr>
            <a:xfrm rot="300000">
              <a:off x="13759" y="381"/>
              <a:ext cx="4085" cy="4214"/>
            </a:xfrm>
            <a:prstGeom prst="rect">
              <a:avLst/>
            </a:prstGeom>
          </p:spPr>
        </p:pic>
        <p:sp>
          <p:nvSpPr>
            <p:cNvPr id="7" name="文本框 6"/>
            <p:cNvSpPr txBox="1"/>
            <p:nvPr/>
          </p:nvSpPr>
          <p:spPr>
            <a:xfrm>
              <a:off x="14339" y="4357"/>
              <a:ext cx="2212" cy="822"/>
            </a:xfrm>
            <a:prstGeom prst="rect">
              <a:avLst/>
            </a:prstGeom>
            <a:solidFill>
              <a:srgbClr val="359DB5"/>
            </a:solidFill>
          </p:spPr>
          <p:txBody>
            <a:bodyPr wrap="square" rtlCol="0">
              <a:spAutoFit/>
            </a:bodyPr>
            <a:lstStyle/>
            <a:p>
              <a:pPr algn="ctr"/>
              <a:r>
                <a:rPr lang="zh-CN" altLang="en-US" sz="2800">
                  <a:solidFill>
                    <a:srgbClr val="FF0000"/>
                  </a:solidFill>
                  <a:latin typeface="宋体" panose="02010600030101010101" pitchFamily="2" charset="-122"/>
                  <a:ea typeface="宋体" panose="02010600030101010101" pitchFamily="2" charset="-122"/>
                </a:rPr>
                <a:t>康乃馨</a:t>
              </a:r>
              <a:endParaRPr lang="zh-CN" altLang="en-US" sz="2800">
                <a:solidFill>
                  <a:srgbClr val="FF0000"/>
                </a:solidFill>
                <a:latin typeface="宋体" panose="02010600030101010101" pitchFamily="2" charset="-122"/>
                <a:ea typeface="宋体" panose="02010600030101010101" pitchFamily="2" charset="-122"/>
              </a:endParaRPr>
            </a:p>
          </p:txBody>
        </p:sp>
      </p:grpSp>
      <p:sp>
        <p:nvSpPr>
          <p:cNvPr id="10" name="圆角矩形 9"/>
          <p:cNvSpPr/>
          <p:nvPr/>
        </p:nvSpPr>
        <p:spPr>
          <a:xfrm>
            <a:off x="4006215" y="525780"/>
            <a:ext cx="180149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different</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1" name="圆角矩形 10"/>
          <p:cNvSpPr/>
          <p:nvPr/>
        </p:nvSpPr>
        <p:spPr>
          <a:xfrm>
            <a:off x="5807710" y="1356360"/>
            <a:ext cx="160337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second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3844290" y="2626360"/>
            <a:ext cx="176847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are held</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3356610" y="3108960"/>
            <a:ext cx="104838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a:t>
            </a:r>
            <a:endParaRPr lang="en-US" altLang="zh-CN" sz="3200">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4564380" y="3486785"/>
            <a:ext cx="104838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until</a:t>
            </a:r>
            <a:endParaRPr lang="en-US" altLang="zh-CN" sz="32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3</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2"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2" cstate="screen"/>
          <a:srcRect t="26516" r="11266"/>
          <a:stretch>
            <a:fillRect/>
          </a:stretch>
        </p:blipFill>
        <p:spPr>
          <a:xfrm>
            <a:off x="4297680" y="704215"/>
            <a:ext cx="7965440" cy="1493520"/>
          </a:xfrm>
          <a:prstGeom prst="rect">
            <a:avLst/>
          </a:prstGeom>
        </p:spPr>
      </p:pic>
      <p:sp>
        <p:nvSpPr>
          <p:cNvPr id="100" name="矩形 99"/>
          <p:cNvSpPr/>
          <p:nvPr/>
        </p:nvSpPr>
        <p:spPr>
          <a:xfrm>
            <a:off x="2986405" y="2336165"/>
            <a:ext cx="6664960" cy="1938020"/>
          </a:xfrm>
          <a:prstGeom prst="rect">
            <a:avLst/>
          </a:prstGeom>
          <a:noFill/>
        </p:spPr>
        <p:txBody>
          <a:bodyPr wrap="square" rtlCol="0">
            <a:spAutoFit/>
          </a:bodyPr>
          <a:lstStyle/>
          <a:p>
            <a:pPr algn="ctr"/>
            <a:r>
              <a:rPr lang="en-US" altLang="zh-CN" sz="6000" b="1">
                <a:solidFill>
                  <a:schemeClr val="tx1"/>
                </a:solidFill>
                <a:effectLst>
                  <a:outerShdw blurRad="38100" dist="38100" dir="2700000" algn="tl">
                    <a:srgbClr val="0D2B2D">
                      <a:alpha val="82745"/>
                    </a:srgbClr>
                  </a:outerShdw>
                </a:effectLst>
                <a:cs typeface="+mn-ea"/>
                <a:sym typeface="+mn-lt"/>
              </a:rPr>
              <a:t>The f</a:t>
            </a:r>
            <a:r>
              <a:rPr lang="zh-CN" altLang="en-US" sz="6000" b="1">
                <a:solidFill>
                  <a:schemeClr val="tx1"/>
                </a:solidFill>
                <a:effectLst>
                  <a:outerShdw blurRad="38100" dist="38100" dir="2700000" algn="tl">
                    <a:srgbClr val="0D2B2D">
                      <a:alpha val="82745"/>
                    </a:srgbClr>
                  </a:outerShdw>
                </a:effectLst>
                <a:cs typeface="+mn-ea"/>
                <a:sym typeface="+mn-lt"/>
              </a:rPr>
              <a:t>eeling</a:t>
            </a:r>
            <a:r>
              <a:rPr lang="en-US" altLang="zh-CN" sz="6000" b="1">
                <a:solidFill>
                  <a:schemeClr val="tx1"/>
                </a:solidFill>
                <a:effectLst>
                  <a:outerShdw blurRad="38100" dist="38100" dir="2700000" algn="tl">
                    <a:srgbClr val="0D2B2D">
                      <a:alpha val="82745"/>
                    </a:srgbClr>
                  </a:outerShdw>
                </a:effectLst>
                <a:cs typeface="+mn-ea"/>
                <a:sym typeface="+mn-lt"/>
              </a:rPr>
              <a:t>s</a:t>
            </a:r>
            <a:r>
              <a:rPr lang="zh-CN" altLang="en-US" sz="6000" b="1">
                <a:solidFill>
                  <a:schemeClr val="tx1"/>
                </a:solidFill>
                <a:effectLst>
                  <a:outerShdw blurRad="38100" dist="38100" dir="2700000" algn="tl">
                    <a:srgbClr val="0D2B2D">
                      <a:alpha val="82745"/>
                    </a:srgbClr>
                  </a:outerShdw>
                </a:effectLst>
                <a:cs typeface="+mn-ea"/>
                <a:sym typeface="+mn-lt"/>
              </a:rPr>
              <a:t> of </a:t>
            </a:r>
            <a:endParaRPr lang="zh-CN" altLang="en-US" sz="6000" b="1">
              <a:solidFill>
                <a:schemeClr val="tx1"/>
              </a:solidFill>
              <a:effectLst>
                <a:outerShdw blurRad="38100" dist="38100" dir="2700000" algn="tl">
                  <a:srgbClr val="0D2B2D">
                    <a:alpha val="82745"/>
                  </a:srgbClr>
                </a:outerShdw>
              </a:effectLst>
              <a:cs typeface="+mn-ea"/>
              <a:sym typeface="+mn-lt"/>
            </a:endParaRPr>
          </a:p>
          <a:p>
            <a:pPr algn="ctr"/>
            <a:r>
              <a:rPr lang="zh-CN" altLang="en-US" sz="6000" b="1">
                <a:solidFill>
                  <a:schemeClr val="tx1"/>
                </a:solidFill>
                <a:effectLst>
                  <a:outerShdw blurRad="38100" dist="38100" dir="2700000" algn="tl">
                    <a:srgbClr val="0D2B2D">
                      <a:alpha val="82745"/>
                    </a:srgbClr>
                  </a:outerShdw>
                </a:effectLst>
                <a:cs typeface="+mn-ea"/>
                <a:sym typeface="+mn-lt"/>
              </a:rPr>
              <a:t>maternal love</a:t>
            </a:r>
            <a:endParaRPr lang="zh-CN" altLang="en-US" sz="6000" b="1">
              <a:solidFill>
                <a:schemeClr val="tx1"/>
              </a:solidFill>
              <a:effectLst>
                <a:outerShdw blurRad="38100" dist="38100" dir="2700000" algn="tl">
                  <a:srgbClr val="0D2B2D">
                    <a:alpha val="82745"/>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288415"/>
          </a:xfrm>
          <a:prstGeom prst="rect">
            <a:avLst/>
          </a:prstGeom>
        </p:spPr>
      </p:pic>
      <p:sp>
        <p:nvSpPr>
          <p:cNvPr id="2087" name="矩形 2"/>
          <p:cNvSpPr/>
          <p:nvPr/>
        </p:nvSpPr>
        <p:spPr>
          <a:xfrm>
            <a:off x="474980" y="182245"/>
            <a:ext cx="11241405" cy="857885"/>
          </a:xfrm>
          <a:prstGeom prst="rect">
            <a:avLst/>
          </a:prstGeom>
          <a:noFill/>
          <a:ln w="9525">
            <a:noFill/>
          </a:ln>
        </p:spPr>
        <p:txBody>
          <a:bodyPr/>
          <a:lstStyle/>
          <a:p>
            <a:pPr algn="ctr" defTabSz="914400">
              <a:buClrTx/>
              <a:buSzPct val="100000"/>
              <a:buFontTx/>
              <a:buNone/>
            </a:pP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The mother</a:t>
            </a:r>
            <a:r>
              <a:rPr lang="en-US" altLang="zh-CN"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a:t>
            </a: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s interpretation</a:t>
            </a:r>
            <a:r>
              <a:rPr lang="en-US" altLang="zh-CN"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    </a:t>
            </a: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母亲的诠释</a:t>
            </a:r>
            <a:endPar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3" name="文本框 2"/>
          <p:cNvSpPr txBox="1"/>
          <p:nvPr/>
        </p:nvSpPr>
        <p:spPr>
          <a:xfrm>
            <a:off x="474980" y="1285240"/>
            <a:ext cx="7127240" cy="1137285"/>
          </a:xfrm>
          <a:prstGeom prst="rect">
            <a:avLst/>
          </a:prstGeom>
          <a:noFill/>
        </p:spPr>
        <p:txBody>
          <a:bodyPr wrap="square" rtlCol="0" anchor="t">
            <a:spAutoFit/>
          </a:bodyPr>
          <a:lstStyle/>
          <a:p>
            <a:pPr algn="ctr"/>
            <a:r>
              <a:rPr lang="zh-CN" altLang="en-US" sz="3600">
                <a:solidFill>
                  <a:srgbClr val="FF0000"/>
                </a:solidFill>
                <a:latin typeface="Times New Roman" panose="02020603050405020304" pitchFamily="18" charset="0"/>
                <a:cs typeface="Times New Roman" panose="02020603050405020304" pitchFamily="18" charset="0"/>
              </a:rPr>
              <a:t>M-O-T-H-E-R </a:t>
            </a:r>
            <a:r>
              <a:rPr lang="en-US" altLang="zh-CN" sz="3600">
                <a:solidFill>
                  <a:srgbClr val="FF0000"/>
                </a:solidFill>
                <a:latin typeface="Times New Roman" panose="02020603050405020304" pitchFamily="18" charset="0"/>
                <a:cs typeface="Times New Roman" panose="02020603050405020304" pitchFamily="18" charset="0"/>
              </a:rPr>
              <a:t>     </a:t>
            </a:r>
            <a:r>
              <a:rPr lang="zh-CN" altLang="en-US" sz="3600">
                <a:solidFill>
                  <a:srgbClr val="FF0000"/>
                </a:solidFill>
                <a:latin typeface="Times New Roman" panose="02020603050405020304" pitchFamily="18" charset="0"/>
                <a:cs typeface="Times New Roman" panose="02020603050405020304" pitchFamily="18" charset="0"/>
              </a:rPr>
              <a:t>母亲</a:t>
            </a:r>
            <a:endParaRPr lang="zh-CN" altLang="en-US" sz="3600">
              <a:solidFill>
                <a:srgbClr val="FF0000"/>
              </a:solidFill>
              <a:latin typeface="Times New Roman" panose="02020603050405020304" pitchFamily="18" charset="0"/>
              <a:cs typeface="Times New Roman" panose="02020603050405020304" pitchFamily="18" charset="0"/>
            </a:endParaRPr>
          </a:p>
          <a:p>
            <a:pPr algn="ctr"/>
            <a:r>
              <a:rPr lang="en-US" altLang="zh-CN" sz="3200">
                <a:solidFill>
                  <a:srgbClr val="FF0000"/>
                </a:solidFill>
                <a:latin typeface="Times New Roman" panose="02020603050405020304" pitchFamily="18" charset="0"/>
                <a:cs typeface="Times New Roman" panose="02020603050405020304" pitchFamily="18" charset="0"/>
              </a:rPr>
              <a:t>                            --By Howard Johnson</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sp>
        <p:nvSpPr>
          <p:cNvPr id="5" name="文本框 4"/>
          <p:cNvSpPr txBox="1"/>
          <p:nvPr/>
        </p:nvSpPr>
        <p:spPr>
          <a:xfrm>
            <a:off x="569595" y="2600960"/>
            <a:ext cx="7145020" cy="3538220"/>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sym typeface="+mn-ea"/>
              </a:rPr>
              <a:t>“M” is for the million things she gave me,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“O” means only that she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growing old,</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“T” if for the tears she shed to save me,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“H” is for her heart of purest gold,</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“E” is for her eyes, with love-light shinning,</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“R” means right, and right she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ll always be.</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Put them all together, they spell “Mother”,</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 word that means the world to me.</a:t>
            </a:r>
            <a:endParaRPr lang="zh-CN" altLang="en-US" sz="280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7714615" y="1432560"/>
            <a:ext cx="4001770" cy="4862830"/>
            <a:chOff x="12149" y="2274"/>
            <a:chExt cx="6302" cy="7658"/>
          </a:xfrm>
        </p:grpSpPr>
        <p:pic>
          <p:nvPicPr>
            <p:cNvPr id="7" name="图片 6" descr="5l7JyhWWiV_small"/>
            <p:cNvPicPr>
              <a:picLocks noChangeAspect="1"/>
            </p:cNvPicPr>
            <p:nvPr/>
          </p:nvPicPr>
          <p:blipFill>
            <a:blip r:embed="rId2"/>
            <a:stretch>
              <a:fillRect/>
            </a:stretch>
          </p:blipFill>
          <p:spPr>
            <a:xfrm>
              <a:off x="12149" y="2274"/>
              <a:ext cx="6302" cy="4239"/>
            </a:xfrm>
            <a:prstGeom prst="rect">
              <a:avLst/>
            </a:prstGeom>
          </p:spPr>
        </p:pic>
        <p:pic>
          <p:nvPicPr>
            <p:cNvPr id="9" name="图片 8" descr="t016e4d87b4e9d2c3b4"/>
            <p:cNvPicPr>
              <a:picLocks noChangeAspect="1"/>
            </p:cNvPicPr>
            <p:nvPr/>
          </p:nvPicPr>
          <p:blipFill>
            <a:blip r:embed="rId3"/>
            <a:srcRect t="10735" b="9994"/>
            <a:stretch>
              <a:fillRect/>
            </a:stretch>
          </p:blipFill>
          <p:spPr>
            <a:xfrm>
              <a:off x="12318" y="6188"/>
              <a:ext cx="6132" cy="3744"/>
            </a:xfrm>
            <a:prstGeom prst="rect">
              <a:avLst/>
            </a:prstGeom>
          </p:spPr>
        </p:pic>
      </p:grpSp>
      <p:sp>
        <p:nvSpPr>
          <p:cNvPr id="11" name="圆角矩形 10"/>
          <p:cNvSpPr/>
          <p:nvPr/>
        </p:nvSpPr>
        <p:spPr>
          <a:xfrm>
            <a:off x="665480" y="1288415"/>
            <a:ext cx="7156450" cy="5107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solidFill>
                  <a:srgbClr val="FF0000"/>
                </a:solidFill>
                <a:latin typeface="Times New Roman" panose="02020603050405020304" pitchFamily="18" charset="0"/>
                <a:cs typeface="Times New Roman" panose="02020603050405020304" pitchFamily="18" charset="0"/>
                <a:sym typeface="+mn-ea"/>
              </a:rPr>
              <a:t>                     </a:t>
            </a:r>
            <a:r>
              <a:rPr lang="zh-CN" altLang="en-US" sz="3600" b="1">
                <a:solidFill>
                  <a:srgbClr val="FF0000"/>
                </a:solidFill>
                <a:latin typeface="Times New Roman" panose="02020603050405020304" pitchFamily="18" charset="0"/>
                <a:cs typeface="Times New Roman" panose="02020603050405020304" pitchFamily="18" charset="0"/>
                <a:sym typeface="+mn-ea"/>
              </a:rPr>
              <a:t>母亲</a:t>
            </a:r>
            <a:endParaRPr lang="zh-CN" altLang="en-US" sz="3600" b="1">
              <a:solidFill>
                <a:schemeClr val="accent2"/>
              </a:solidFill>
              <a:latin typeface="Times New Roman" panose="02020603050405020304" pitchFamily="18" charset="0"/>
              <a:cs typeface="Times New Roman" panose="02020603050405020304" pitchFamily="18" charset="0"/>
              <a:sym typeface="+mn-ea"/>
            </a:endParaRPr>
          </a:p>
          <a:p>
            <a:pPr algn="ctr"/>
            <a:r>
              <a:rPr lang="en-US" altLang="zh-CN" b="1">
                <a:solidFill>
                  <a:schemeClr val="accent2"/>
                </a:solidFill>
                <a:latin typeface="Times New Roman" panose="02020603050405020304" pitchFamily="18" charset="0"/>
                <a:cs typeface="Times New Roman" panose="02020603050405020304" pitchFamily="18" charset="0"/>
                <a:sym typeface="+mn-ea"/>
              </a:rPr>
              <a:t>               </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en-US" altLang="zh-CN" sz="2400" b="1">
                <a:solidFill>
                  <a:srgbClr val="FF0000"/>
                </a:solidFill>
                <a:latin typeface="Times New Roman" panose="02020603050405020304" pitchFamily="18" charset="0"/>
                <a:cs typeface="Times New Roman" panose="02020603050405020304" pitchFamily="18" charset="0"/>
                <a:sym typeface="+mn-ea"/>
              </a:rPr>
              <a:t>  -----霍华德·约翰逊</a:t>
            </a:r>
            <a:endParaRPr lang="en-US" altLang="zh-CN" sz="2400" b="1">
              <a:solidFill>
                <a:srgbClr val="FF0000"/>
              </a:solidFill>
              <a:latin typeface="Times New Roman" panose="02020603050405020304" pitchFamily="18" charset="0"/>
              <a:cs typeface="Times New Roman" panose="02020603050405020304" pitchFamily="18" charset="0"/>
              <a:sym typeface="+mn-ea"/>
            </a:endParaRPr>
          </a:p>
          <a:p>
            <a:pPr algn="l"/>
            <a:r>
              <a:rPr lang="zh-CN" altLang="en-US" sz="2800">
                <a:solidFill>
                  <a:schemeClr val="tx1"/>
                </a:solidFill>
              </a:rPr>
              <a:t>M 代表她给予我百万样东西，</a:t>
            </a:r>
            <a:endParaRPr lang="zh-CN" altLang="en-US" sz="2800">
              <a:solidFill>
                <a:schemeClr val="tx1"/>
              </a:solidFill>
            </a:endParaRPr>
          </a:p>
          <a:p>
            <a:pPr algn="l"/>
            <a:r>
              <a:rPr lang="zh-CN" altLang="en-US" sz="2800">
                <a:solidFill>
                  <a:schemeClr val="tx1"/>
                </a:solidFill>
              </a:rPr>
              <a:t>O 意味着她渐渐老去，</a:t>
            </a:r>
            <a:endParaRPr lang="zh-CN" altLang="en-US" sz="2800">
              <a:solidFill>
                <a:schemeClr val="tx1"/>
              </a:solidFill>
            </a:endParaRPr>
          </a:p>
          <a:p>
            <a:pPr algn="l"/>
            <a:r>
              <a:rPr lang="zh-CN" altLang="en-US" sz="2800">
                <a:solidFill>
                  <a:schemeClr val="tx1"/>
                </a:solidFill>
              </a:rPr>
              <a:t>T 是她为育我成人而洒落的颗颗泪滴，</a:t>
            </a:r>
            <a:endParaRPr lang="zh-CN" altLang="en-US" sz="2800">
              <a:solidFill>
                <a:schemeClr val="tx1"/>
              </a:solidFill>
            </a:endParaRPr>
          </a:p>
          <a:p>
            <a:pPr algn="l"/>
            <a:r>
              <a:rPr lang="zh-CN" altLang="en-US" sz="2800">
                <a:solidFill>
                  <a:schemeClr val="tx1"/>
                </a:solidFill>
              </a:rPr>
              <a:t>H 寓意她那金子般至纯至真的心灵，</a:t>
            </a:r>
            <a:endParaRPr lang="zh-CN" altLang="en-US" sz="2800">
              <a:solidFill>
                <a:schemeClr val="tx1"/>
              </a:solidFill>
            </a:endParaRPr>
          </a:p>
          <a:p>
            <a:pPr algn="l"/>
            <a:r>
              <a:rPr lang="zh-CN" altLang="en-US" sz="2800">
                <a:solidFill>
                  <a:schemeClr val="tx1"/>
                </a:solidFill>
              </a:rPr>
              <a:t>E 是她那双闪耀着慈爱之光的眼睛，</a:t>
            </a:r>
            <a:endParaRPr lang="zh-CN" altLang="en-US" sz="2800">
              <a:solidFill>
                <a:schemeClr val="tx1"/>
              </a:solidFill>
            </a:endParaRPr>
          </a:p>
          <a:p>
            <a:pPr algn="l"/>
            <a:r>
              <a:rPr lang="zh-CN" altLang="en-US" sz="2800">
                <a:solidFill>
                  <a:schemeClr val="tx1"/>
                </a:solidFill>
              </a:rPr>
              <a:t>R 使我坚信她永远正确无误的言行。</a:t>
            </a:r>
            <a:endParaRPr lang="zh-CN" altLang="en-US" sz="2800">
              <a:solidFill>
                <a:schemeClr val="tx1"/>
              </a:solidFill>
            </a:endParaRPr>
          </a:p>
          <a:p>
            <a:pPr algn="l"/>
            <a:r>
              <a:rPr lang="zh-CN" altLang="en-US" sz="2800">
                <a:solidFill>
                  <a:schemeClr val="tx1"/>
                </a:solidFill>
              </a:rPr>
              <a:t>把这些字幕拼在一起就是“母亲”</a:t>
            </a:r>
            <a:endParaRPr lang="zh-CN" altLang="en-US" sz="2800">
              <a:solidFill>
                <a:schemeClr val="tx1"/>
              </a:solidFill>
            </a:endParaRPr>
          </a:p>
          <a:p>
            <a:pPr algn="l"/>
            <a:r>
              <a:rPr lang="zh-CN" altLang="en-US" sz="2800">
                <a:solidFill>
                  <a:schemeClr val="tx1"/>
                </a:solidFill>
              </a:rPr>
              <a:t>一个于我犹如整个世界一样的词语。</a:t>
            </a:r>
            <a:endParaRPr lang="zh-CN" altLang="en-US" sz="2800">
              <a:solidFill>
                <a:schemeClr val="tx1"/>
              </a:solidFill>
            </a:endParaRPr>
          </a:p>
        </p:txBody>
      </p:sp>
      <p:pic>
        <p:nvPicPr>
          <p:cNvPr id="12" name="图片 11" descr="t01c0fe3d43dd9a7480"/>
          <p:cNvPicPr>
            <a:picLocks noChangeAspect="1"/>
          </p:cNvPicPr>
          <p:nvPr/>
        </p:nvPicPr>
        <p:blipFill>
          <a:blip r:embed="rId4"/>
          <a:srcRect l="27519" t="9705" r="18571"/>
          <a:stretch>
            <a:fillRect/>
          </a:stretch>
        </p:blipFill>
        <p:spPr>
          <a:xfrm rot="20280000">
            <a:off x="6014720" y="692785"/>
            <a:ext cx="2697480" cy="3304540"/>
          </a:xfrm>
          <a:prstGeom prst="rect">
            <a:avLst/>
          </a:prstGeom>
        </p:spPr>
      </p:pic>
      <p:sp>
        <p:nvSpPr>
          <p:cNvPr id="4" name="圆角矩形 3"/>
          <p:cNvSpPr/>
          <p:nvPr/>
        </p:nvSpPr>
        <p:spPr>
          <a:xfrm>
            <a:off x="474980" y="1189355"/>
            <a:ext cx="8277225" cy="525970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rPr>
              <a:t>美国抒情诗人霍华德·约翰逊(1887 - 1941)的这首小诗将“母亲”的形象惟妙惟肖地刻画在读者眼前。作者巧妙地将“mother”一词中的每一个字母和单词联系起来，并描绘出母亲的典型特征，既寓意深刻又耐人寻味。正是平凡的母亲用青春、泪水、心血和关爱给了我们鲜活的生命、丰富的生活和广阔的世界，才使得我们在忙碌之余、在匆匆之中，时时被心中对母亲的牵挂、惦念和感恩温暖着、鼓舞着。</a:t>
            </a:r>
            <a:endParaRPr lang="zh-CN" altLang="en-US" sz="3200">
              <a:solidFill>
                <a:schemeClr val="tx1"/>
              </a:solidFill>
            </a:endParaRPr>
          </a:p>
        </p:txBody>
      </p:sp>
      <p:grpSp>
        <p:nvGrpSpPr>
          <p:cNvPr id="15" name="组合 14"/>
          <p:cNvGrpSpPr/>
          <p:nvPr/>
        </p:nvGrpSpPr>
        <p:grpSpPr>
          <a:xfrm>
            <a:off x="8752205" y="1227455"/>
            <a:ext cx="3007360" cy="5182870"/>
            <a:chOff x="13783" y="1781"/>
            <a:chExt cx="4736" cy="8162"/>
          </a:xfrm>
        </p:grpSpPr>
        <p:sp>
          <p:nvSpPr>
            <p:cNvPr id="6" name="圆角矩形 5"/>
            <p:cNvSpPr/>
            <p:nvPr/>
          </p:nvSpPr>
          <p:spPr>
            <a:xfrm>
              <a:off x="13783" y="1781"/>
              <a:ext cx="4737" cy="816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3200">
                <a:solidFill>
                  <a:schemeClr val="tx1"/>
                </a:solidFill>
                <a:sym typeface="+mn-ea"/>
              </a:endParaRPr>
            </a:p>
          </p:txBody>
        </p:sp>
        <p:pic>
          <p:nvPicPr>
            <p:cNvPr id="14" name="图片 13" descr="muqinjiemamahehaizixiazai-32979374_1"/>
            <p:cNvPicPr>
              <a:picLocks noChangeAspect="1"/>
            </p:cNvPicPr>
            <p:nvPr/>
          </p:nvPicPr>
          <p:blipFill>
            <a:blip r:embed="rId5"/>
            <a:srcRect l="17977" t="-2276" r="15342" b="7505"/>
            <a:stretch>
              <a:fillRect/>
            </a:stretch>
          </p:blipFill>
          <p:spPr>
            <a:xfrm>
              <a:off x="13783" y="2024"/>
              <a:ext cx="4736" cy="7890"/>
            </a:xfrm>
            <a:prstGeom prst="rect">
              <a:avLst/>
            </a:prstGeom>
          </p:spPr>
        </p:pic>
      </p:grpSp>
      <p:pic>
        <p:nvPicPr>
          <p:cNvPr id="8" name="图片 7"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 calcmode="lin" valueType="num">
                                      <p:cBhvr>
                                        <p:cTn id="4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11" grpId="0" bldLvl="0" animBg="1"/>
      <p:bldP spid="11" grpId="1" animBg="1"/>
      <p:bldP spid="4" grpId="0" bldLvl="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977900"/>
          </a:xfrm>
          <a:prstGeom prst="rect">
            <a:avLst/>
          </a:prstGeom>
        </p:spPr>
      </p:pic>
      <p:sp>
        <p:nvSpPr>
          <p:cNvPr id="100" name="文本框 99"/>
          <p:cNvSpPr txBox="1"/>
          <p:nvPr/>
        </p:nvSpPr>
        <p:spPr>
          <a:xfrm>
            <a:off x="2997835" y="781050"/>
            <a:ext cx="3454400" cy="521970"/>
          </a:xfrm>
          <a:prstGeom prst="rect">
            <a:avLst/>
          </a:prstGeom>
          <a:noFill/>
          <a:ln w="38100">
            <a:solidFill>
              <a:srgbClr val="FF0000"/>
            </a:solidFill>
            <a:prstDash val="sysDash"/>
          </a:ln>
        </p:spPr>
        <p:txBody>
          <a:bodyPr wrap="square">
            <a:spAutoFit/>
            <a:scene3d>
              <a:camera prst="orthographicFront"/>
              <a:lightRig rig="threePt" dir="t"/>
            </a:scene3d>
          </a:bodyPr>
          <a:lstStyle/>
          <a:p>
            <a:pPr indent="0" algn="ctr"/>
            <a:r>
              <a:rPr 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 Mother's Love</a:t>
            </a:r>
            <a:endParaRPr lang="en-US"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375285" y="124460"/>
            <a:ext cx="11453495" cy="460375"/>
          </a:xfrm>
          <a:prstGeom prst="rect">
            <a:avLst/>
          </a:prstGeom>
          <a:noFill/>
          <a:ln w="38100">
            <a:solidFill>
              <a:srgbClr val="FFC000"/>
            </a:solidFill>
            <a:prstDash val="sysDash"/>
          </a:ln>
        </p:spPr>
        <p:txBody>
          <a:bodyPr wrap="square">
            <a:spAutoFit/>
          </a:bodyPr>
          <a:lstStyle/>
          <a:p>
            <a:pPr indent="0" algn="ctr"/>
            <a:r>
              <a:rPr 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popular saying is that God cannot be present everywhere and so he created mothers. </a:t>
            </a:r>
            <a:endParaRPr lang="en-US"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581025" y="1303020"/>
            <a:ext cx="9610090" cy="526224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A Mother's love is somethingthat no on can explain,</a:t>
            </a:r>
            <a:endPar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It is made of deep devotion and of sacrifice and pain,</a:t>
            </a:r>
            <a:endPar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It is endless and unselfish and enduring come what may</a:t>
            </a:r>
            <a:endPar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For nothing can destroy it or take that love away . . .</a:t>
            </a:r>
            <a:endPar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It is patient and forgiving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when all others are forsaking,</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And it never fails or falters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even though the heart is breaking . . .</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It believes beyond believing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when the world around condemns,</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And it glows with all the beauty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 the rarest, brightest gems . . .</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It is far beyond defining,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it defies all explanation,</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And it still remains a secret</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like the mysteries of creation . . . </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A many splendored miracle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man cannot understand</a:t>
            </a:r>
            <a:endParaRPr lang="zh-CN" altLang="en-US" sz="2800">
              <a:latin typeface="Times New Roman" panose="02020603050405020304" pitchFamily="18" charset="0"/>
              <a:cs typeface="Times New Roman" panose="02020603050405020304" pitchFamily="18" charset="0"/>
            </a:endParaRPr>
          </a:p>
          <a:p>
            <a:pPr indent="0"/>
            <a:r>
              <a:rPr lang="zh-CN" altLang="en-US" sz="2800">
                <a:latin typeface="Times New Roman" panose="02020603050405020304" pitchFamily="18" charset="0"/>
                <a:cs typeface="Times New Roman" panose="02020603050405020304" pitchFamily="18" charset="0"/>
              </a:rPr>
              <a:t>And another wondrous evidence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 God's tender guiding hand.</a:t>
            </a:r>
            <a:endParaRPr lang="zh-CN" altLang="en-US" sz="2800">
              <a:latin typeface="Times New Roman" panose="02020603050405020304" pitchFamily="18" charset="0"/>
              <a:cs typeface="Times New Roman" panose="02020603050405020304" pitchFamily="18" charset="0"/>
            </a:endParaRPr>
          </a:p>
        </p:txBody>
      </p:sp>
      <p:pic>
        <p:nvPicPr>
          <p:cNvPr id="7" name="图片 6" descr="t015695fe4dd3c064ae"/>
          <p:cNvPicPr>
            <a:picLocks noChangeAspect="1"/>
          </p:cNvPicPr>
          <p:nvPr/>
        </p:nvPicPr>
        <p:blipFill>
          <a:blip r:embed="rId2"/>
          <a:srcRect l="25985" t="42294" r="6250"/>
          <a:stretch>
            <a:fillRect/>
          </a:stretch>
        </p:blipFill>
        <p:spPr>
          <a:xfrm>
            <a:off x="9670415" y="893445"/>
            <a:ext cx="2272030" cy="3566160"/>
          </a:xfrm>
          <a:prstGeom prst="rect">
            <a:avLst/>
          </a:prstGeom>
        </p:spPr>
      </p:pic>
      <p:pic>
        <p:nvPicPr>
          <p:cNvPr id="8" name="图片 7" descr="t013ad15fbb2fd81a0f"/>
          <p:cNvPicPr>
            <a:picLocks noChangeAspect="1"/>
          </p:cNvPicPr>
          <p:nvPr/>
        </p:nvPicPr>
        <p:blipFill>
          <a:blip r:embed="rId3"/>
          <a:srcRect l="39033"/>
          <a:stretch>
            <a:fillRect/>
          </a:stretch>
        </p:blipFill>
        <p:spPr>
          <a:xfrm>
            <a:off x="9784715" y="4114165"/>
            <a:ext cx="2044065" cy="245110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1000" fill="hold"/>
                                        <p:tgtEl>
                                          <p:spTgt spid="100"/>
                                        </p:tgtEl>
                                        <p:attrNameLst>
                                          <p:attrName>ppt_w</p:attrName>
                                        </p:attrNameLst>
                                      </p:cBhvr>
                                      <p:tavLst>
                                        <p:tav tm="0">
                                          <p:val>
                                            <p:fltVal val="0"/>
                                          </p:val>
                                        </p:tav>
                                        <p:tav tm="100000">
                                          <p:val>
                                            <p:strVal val="#ppt_w"/>
                                          </p:val>
                                        </p:tav>
                                      </p:tavLst>
                                    </p:anim>
                                    <p:anim calcmode="lin" valueType="num">
                                      <p:cBhvr>
                                        <p:cTn id="12" dur="1000" fill="hold"/>
                                        <p:tgtEl>
                                          <p:spTgt spid="100"/>
                                        </p:tgtEl>
                                        <p:attrNameLst>
                                          <p:attrName>ppt_h</p:attrName>
                                        </p:attrNameLst>
                                      </p:cBhvr>
                                      <p:tavLst>
                                        <p:tav tm="0">
                                          <p:val>
                                            <p:fltVal val="0"/>
                                          </p:val>
                                        </p:tav>
                                        <p:tav tm="100000">
                                          <p:val>
                                            <p:strVal val="#ppt_h"/>
                                          </p:val>
                                        </p:tav>
                                      </p:tavLst>
                                    </p:anim>
                                    <p:anim calcmode="lin" valueType="num">
                                      <p:cBhvr>
                                        <p:cTn id="13"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3" grpId="0" bldLvl="0" animBg="1"/>
      <p:bldP spid="3" grpId="1"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3681730" y="560070"/>
            <a:ext cx="4828540" cy="1814830"/>
          </a:xfrm>
          <a:prstGeom prst="rect">
            <a:avLst/>
          </a:prstGeom>
          <a:noFill/>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游子吟（中英双语）</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a:latin typeface="Times New Roman" panose="02020603050405020304" pitchFamily="18" charset="0"/>
                <a:ea typeface="宋体" panose="02010600030101010101" pitchFamily="2" charset="-122"/>
                <a:cs typeface="Times New Roman" panose="02020603050405020304" pitchFamily="18" charset="0"/>
              </a:rPr>
              <a:t>Song of a Wanderer</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rPr>
              <a:t>作者｜孟郊</a:t>
            </a:r>
            <a:r>
              <a:rPr lang="zh-CN" altLang="en-US" sz="2800">
                <a:latin typeface="Times New Roman" panose="02020603050405020304" pitchFamily="18" charset="0"/>
                <a:ea typeface="宋体" panose="02010600030101010101" pitchFamily="2" charset="-122"/>
                <a:cs typeface="Times New Roman" panose="02020603050405020304" pitchFamily="18" charset="0"/>
              </a:rPr>
              <a:t>(Meng Jiao)</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rPr>
              <a:t>英译｜周柯楠(</a:t>
            </a:r>
            <a:r>
              <a:rPr lang="zh-CN" altLang="en-US" sz="2800">
                <a:latin typeface="Times New Roman" panose="02020603050405020304" pitchFamily="18" charset="0"/>
                <a:ea typeface="宋体" panose="02010600030101010101" pitchFamily="2" charset="-122"/>
                <a:cs typeface="Times New Roman" panose="02020603050405020304" pitchFamily="18" charset="0"/>
              </a:rPr>
              <a:t>Zhou Kenan)</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2915285" y="3605530"/>
            <a:ext cx="8625205" cy="2676525"/>
          </a:xfrm>
          <a:prstGeom prst="rect">
            <a:avLst/>
          </a:prstGeom>
          <a:noFill/>
          <a:ln w="38100">
            <a:solidFill>
              <a:srgbClr val="FF0000"/>
            </a:solidFill>
            <a:prstDash val="sysDash"/>
          </a:ln>
        </p:spPr>
        <p:txBody>
          <a:bodyPr wrap="square" rtlCol="0" anchor="t">
            <a:spAutoFit/>
          </a:bodyPr>
          <a:lstStyle/>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My kind mother has a needle and thread in her hand</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Making new clothes for her son who is to travel far away</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She is busy sewing closely before my leaving</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Worried that I cannot come back for a long time</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Who says that the heart of an inch-long plant</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Can requite the radiance of full spring</a:t>
            </a:r>
            <a:endPar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468630" y="3027045"/>
            <a:ext cx="2304415" cy="3415030"/>
          </a:xfrm>
          <a:prstGeom prst="rect">
            <a:avLst/>
          </a:prstGeom>
          <a:noFill/>
          <a:ln w="38100">
            <a:solidFill>
              <a:srgbClr val="FF0000"/>
            </a:solidFill>
            <a:prstDash val="sysDash"/>
          </a:ln>
        </p:spPr>
        <p:txBody>
          <a:bodyPr wrap="square" rtlCol="0" anchor="t">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游子吟</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sym typeface="+mn-ea"/>
              </a:rPr>
              <a:t>孟郊</a:t>
            </a:r>
            <a:endParaRPr lang="zh-CN" altLang="en-US" sz="2800">
              <a:latin typeface="宋体" panose="02010600030101010101" pitchFamily="2" charset="-122"/>
              <a:ea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sym typeface="+mn-ea"/>
              </a:rPr>
              <a:t>慈母手中线，</a:t>
            </a:r>
            <a:endParaRPr lang="zh-CN" altLang="en-US" sz="2800">
              <a:latin typeface="宋体" panose="02010600030101010101" pitchFamily="2" charset="-122"/>
              <a:ea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sym typeface="+mn-ea"/>
              </a:rPr>
              <a:t>游子身上衣。</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临行密密缝，</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意恐迟迟归。</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谁言寸草心，</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报得三春晖。</a:t>
            </a:r>
            <a:endParaRPr lang="zh-CN" altLang="en-US" sz="2800">
              <a:latin typeface="宋体" panose="02010600030101010101" pitchFamily="2" charset="-122"/>
              <a:ea typeface="宋体" panose="02010600030101010101" pitchFamily="2" charset="-122"/>
            </a:endParaRPr>
          </a:p>
        </p:txBody>
      </p:sp>
      <p:pic>
        <p:nvPicPr>
          <p:cNvPr id="6" name="图片 5" descr="1-2110221232420-L"/>
          <p:cNvPicPr>
            <a:picLocks noChangeAspect="1"/>
          </p:cNvPicPr>
          <p:nvPr/>
        </p:nvPicPr>
        <p:blipFill>
          <a:blip r:embed="rId2"/>
          <a:srcRect l="23173"/>
          <a:stretch>
            <a:fillRect/>
          </a:stretch>
        </p:blipFill>
        <p:spPr>
          <a:xfrm flipH="1">
            <a:off x="8510270" y="455930"/>
            <a:ext cx="3194685" cy="2914015"/>
          </a:xfrm>
          <a:prstGeom prst="rect">
            <a:avLst/>
          </a:prstGeom>
        </p:spPr>
      </p:pic>
      <p:pic>
        <p:nvPicPr>
          <p:cNvPr id="11" name="图片 10"/>
          <p:cNvPicPr>
            <a:picLocks noChangeAspect="1"/>
          </p:cNvPicPr>
          <p:nvPr/>
        </p:nvPicPr>
        <p:blipFill>
          <a:blip r:embed="rId3" cstate="screen"/>
          <a:stretch>
            <a:fillRect/>
          </a:stretch>
        </p:blipFill>
        <p:spPr>
          <a:xfrm rot="20940000" flipH="1">
            <a:off x="4824095" y="2359025"/>
            <a:ext cx="2290445" cy="1108710"/>
          </a:xfrm>
          <a:prstGeom prst="rect">
            <a:avLst/>
          </a:prstGeom>
        </p:spPr>
      </p:pic>
      <p:sp>
        <p:nvSpPr>
          <p:cNvPr id="10" name="云形标注 9"/>
          <p:cNvSpPr/>
          <p:nvPr/>
        </p:nvSpPr>
        <p:spPr>
          <a:xfrm>
            <a:off x="468630" y="455930"/>
            <a:ext cx="3462020" cy="20701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Times New Roman" panose="02020603050405020304" pitchFamily="18" charset="0"/>
                <a:cs typeface="Times New Roman" panose="02020603050405020304" pitchFamily="18" charset="0"/>
              </a:rPr>
              <a:t>A mother</a:t>
            </a:r>
            <a:r>
              <a:rPr lang="en-US" altLang="zh-CN" sz="3200">
                <a:solidFill>
                  <a:srgbClr val="FF0000"/>
                </a:solidFill>
                <a:latin typeface="Times New Roman" panose="02020603050405020304" pitchFamily="18" charset="0"/>
                <a:cs typeface="Times New Roman" panose="02020603050405020304" pitchFamily="18" charset="0"/>
              </a:rPr>
              <a:t>’</a:t>
            </a:r>
            <a:r>
              <a:rPr lang="zh-CN" altLang="en-US" sz="3200">
                <a:solidFill>
                  <a:srgbClr val="FF0000"/>
                </a:solidFill>
                <a:latin typeface="Times New Roman" panose="02020603050405020304" pitchFamily="18" charset="0"/>
                <a:cs typeface="Times New Roman" panose="02020603050405020304" pitchFamily="18" charset="0"/>
              </a:rPr>
              <a:t>s love, for life</a:t>
            </a:r>
            <a:endParaRPr lang="zh-CN" altLang="en-US" sz="3200">
              <a:solidFill>
                <a:srgbClr val="FF0000"/>
              </a:solidFill>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281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930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4</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2"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2" cstate="screen"/>
          <a:srcRect t="26516" r="11266"/>
          <a:stretch>
            <a:fillRect/>
          </a:stretch>
        </p:blipFill>
        <p:spPr>
          <a:xfrm>
            <a:off x="4297680" y="704215"/>
            <a:ext cx="7965440" cy="1493520"/>
          </a:xfrm>
          <a:prstGeom prst="rect">
            <a:avLst/>
          </a:prstGeom>
        </p:spPr>
      </p:pic>
      <p:sp>
        <p:nvSpPr>
          <p:cNvPr id="100" name="矩形 99"/>
          <p:cNvSpPr/>
          <p:nvPr/>
        </p:nvSpPr>
        <p:spPr>
          <a:xfrm>
            <a:off x="2999105" y="2491740"/>
            <a:ext cx="6664960" cy="1938020"/>
          </a:xfrm>
          <a:prstGeom prst="rect">
            <a:avLst/>
          </a:prstGeom>
          <a:noFill/>
        </p:spPr>
        <p:txBody>
          <a:bodyPr wrap="square" rtlCol="0">
            <a:spAutoFit/>
          </a:bodyPr>
          <a:lstStyle/>
          <a:p>
            <a:pPr algn="ctr"/>
            <a:r>
              <a:rPr lang="zh-CN" altLang="en-US" sz="6000" b="1">
                <a:solidFill>
                  <a:schemeClr val="tx1"/>
                </a:solidFill>
                <a:latin typeface="Times New Roman" panose="02020603050405020304" pitchFamily="18" charset="0"/>
                <a:cs typeface="Times New Roman" panose="02020603050405020304" pitchFamily="18" charset="0"/>
                <a:sym typeface="+mn-ea"/>
              </a:rPr>
              <a:t>Famous </a:t>
            </a:r>
            <a:r>
              <a:rPr lang="en-US" altLang="zh-CN" sz="6000" b="1">
                <a:solidFill>
                  <a:schemeClr val="tx1"/>
                </a:solidFill>
                <a:latin typeface="Times New Roman" panose="02020603050405020304" pitchFamily="18" charset="0"/>
                <a:cs typeface="Times New Roman" panose="02020603050405020304" pitchFamily="18" charset="0"/>
                <a:sym typeface="+mn-ea"/>
              </a:rPr>
              <a:t>m</a:t>
            </a:r>
            <a:r>
              <a:rPr lang="zh-CN" altLang="en-US" sz="6000" b="1">
                <a:solidFill>
                  <a:schemeClr val="tx1"/>
                </a:solidFill>
                <a:latin typeface="Times New Roman" panose="02020603050405020304" pitchFamily="18" charset="0"/>
                <a:cs typeface="Times New Roman" panose="02020603050405020304" pitchFamily="18" charset="0"/>
                <a:sym typeface="+mn-ea"/>
              </a:rPr>
              <a:t>others </a:t>
            </a:r>
            <a:endParaRPr lang="zh-CN" altLang="en-US" sz="6000" b="1">
              <a:solidFill>
                <a:schemeClr val="tx1"/>
              </a:solidFill>
              <a:latin typeface="Times New Roman" panose="02020603050405020304" pitchFamily="18" charset="0"/>
              <a:cs typeface="Times New Roman" panose="02020603050405020304" pitchFamily="18" charset="0"/>
              <a:sym typeface="+mn-ea"/>
            </a:endParaRPr>
          </a:p>
          <a:p>
            <a:pPr algn="ctr"/>
            <a:r>
              <a:rPr lang="en-US" altLang="zh-CN" sz="6000" b="1">
                <a:solidFill>
                  <a:schemeClr val="tx1"/>
                </a:solidFill>
                <a:latin typeface="Times New Roman" panose="02020603050405020304" pitchFamily="18" charset="0"/>
                <a:cs typeface="Times New Roman" panose="02020603050405020304" pitchFamily="18" charset="0"/>
                <a:sym typeface="+mn-ea"/>
              </a:rPr>
              <a:t>o</a:t>
            </a:r>
            <a:r>
              <a:rPr lang="zh-CN" altLang="en-US" sz="6000" b="1">
                <a:solidFill>
                  <a:schemeClr val="tx1"/>
                </a:solidFill>
                <a:latin typeface="Times New Roman" panose="02020603050405020304" pitchFamily="18" charset="0"/>
                <a:cs typeface="Times New Roman" panose="02020603050405020304" pitchFamily="18" charset="0"/>
                <a:sym typeface="+mn-ea"/>
              </a:rPr>
              <a:t>f </a:t>
            </a:r>
            <a:r>
              <a:rPr lang="en-US" altLang="zh-CN" sz="6000" b="1">
                <a:solidFill>
                  <a:schemeClr val="tx1"/>
                </a:solidFill>
                <a:latin typeface="Times New Roman" panose="02020603050405020304" pitchFamily="18" charset="0"/>
                <a:cs typeface="Times New Roman" panose="02020603050405020304" pitchFamily="18" charset="0"/>
                <a:sym typeface="+mn-ea"/>
              </a:rPr>
              <a:t> t</a:t>
            </a:r>
            <a:r>
              <a:rPr lang="zh-CN" altLang="en-US" sz="6000" b="1">
                <a:solidFill>
                  <a:schemeClr val="tx1"/>
                </a:solidFill>
                <a:latin typeface="Times New Roman" panose="02020603050405020304" pitchFamily="18" charset="0"/>
                <a:cs typeface="Times New Roman" panose="02020603050405020304" pitchFamily="18" charset="0"/>
                <a:sym typeface="+mn-ea"/>
              </a:rPr>
              <a:t>he World</a:t>
            </a:r>
            <a:endParaRPr lang="zh-CN" altLang="en-US" sz="6000" b="1">
              <a:solidFill>
                <a:schemeClr val="tx1"/>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176020"/>
          </a:xfrm>
          <a:prstGeom prst="rect">
            <a:avLst/>
          </a:prstGeom>
        </p:spPr>
      </p:pic>
      <p:sp>
        <p:nvSpPr>
          <p:cNvPr id="3" name="文本框 2"/>
          <p:cNvSpPr txBox="1"/>
          <p:nvPr/>
        </p:nvSpPr>
        <p:spPr>
          <a:xfrm>
            <a:off x="2897505" y="167640"/>
            <a:ext cx="6976110" cy="583565"/>
          </a:xfrm>
          <a:prstGeom prst="rect">
            <a:avLst/>
          </a:prstGeom>
          <a:noFill/>
        </p:spPr>
        <p:txBody>
          <a:bodyPr wrap="square" rtlCol="0" anchor="t">
            <a:spAutoFit/>
          </a:bodyPr>
          <a:lstStyle/>
          <a:p>
            <a:r>
              <a:rPr lang="zh-CN" altLang="en-US" sz="3200">
                <a:solidFill>
                  <a:srgbClr val="FF0000"/>
                </a:solidFill>
                <a:latin typeface="Times New Roman" panose="02020603050405020304" pitchFamily="18" charset="0"/>
                <a:cs typeface="Times New Roman" panose="02020603050405020304" pitchFamily="18" charset="0"/>
              </a:rPr>
              <a:t>Some Famous Mothers Of The World</a:t>
            </a:r>
            <a:endParaRPr lang="zh-CN" altLang="en-US" sz="3200">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88975" y="1245870"/>
            <a:ext cx="2993390" cy="1076325"/>
          </a:xfrm>
          <a:prstGeom prst="rect">
            <a:avLst/>
          </a:prstGeom>
          <a:noFill/>
          <a:ln w="38100">
            <a:solidFill>
              <a:srgbClr val="FF0000"/>
            </a:solidFill>
            <a:prstDash val="sysDash"/>
          </a:ln>
        </p:spPr>
        <p:txBody>
          <a:bodyPr wrap="square" rtlCol="0" anchor="t">
            <a:spAutoFit/>
          </a:bodyPr>
          <a:lstStyle/>
          <a:p>
            <a:pPr algn="ctr">
              <a:buClrTx/>
              <a:buSzTx/>
              <a:buFontTx/>
            </a:pPr>
            <a:r>
              <a:rPr lang="zh-CN" altLang="en-US" sz="3200" b="1">
                <a:latin typeface="Times New Roman" panose="02020603050405020304" pitchFamily="18" charset="0"/>
                <a:ea typeface="宋体" panose="02010600030101010101" pitchFamily="2" charset="-122"/>
                <a:cs typeface="Times New Roman" panose="02020603050405020304" pitchFamily="18" charset="0"/>
                <a:sym typeface="+mn-ea"/>
              </a:rPr>
              <a:t>Mother Teresa</a:t>
            </a:r>
            <a:endParaRPr lang="zh-CN" altLang="en-US" sz="3200" b="1">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buClrTx/>
              <a:buSzTx/>
              <a:buFontTx/>
            </a:pPr>
            <a:r>
              <a:rPr lang="zh-CN" altLang="en-US" sz="3200" b="1">
                <a:latin typeface="Times New Roman" panose="02020603050405020304" pitchFamily="18" charset="0"/>
                <a:ea typeface="宋体" panose="02010600030101010101" pitchFamily="2" charset="-122"/>
                <a:cs typeface="Times New Roman" panose="02020603050405020304" pitchFamily="18" charset="0"/>
                <a:sym typeface="+mn-ea"/>
              </a:rPr>
              <a:t>特蕾莎 </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image"/>
          <p:cNvPicPr>
            <a:picLocks noChangeAspect="1"/>
          </p:cNvPicPr>
          <p:nvPr/>
        </p:nvPicPr>
        <p:blipFill>
          <a:blip r:embed="rId2"/>
          <a:stretch>
            <a:fillRect/>
          </a:stretch>
        </p:blipFill>
        <p:spPr>
          <a:xfrm flipH="1">
            <a:off x="423545" y="2464435"/>
            <a:ext cx="3601085" cy="4033520"/>
          </a:xfrm>
          <a:prstGeom prst="rect">
            <a:avLst/>
          </a:prstGeom>
        </p:spPr>
      </p:pic>
      <p:sp>
        <p:nvSpPr>
          <p:cNvPr id="6" name="文本框 5"/>
          <p:cNvSpPr txBox="1"/>
          <p:nvPr/>
        </p:nvSpPr>
        <p:spPr>
          <a:xfrm>
            <a:off x="4024630" y="3742690"/>
            <a:ext cx="7299960" cy="2553335"/>
          </a:xfrm>
          <a:prstGeom prst="rect">
            <a:avLst/>
          </a:prstGeom>
          <a:noFill/>
          <a:ln w="38100">
            <a:solidFill>
              <a:srgbClr val="FF0000"/>
            </a:solidFill>
            <a:prstDash val="sysDash"/>
          </a:ln>
        </p:spPr>
        <p:txBody>
          <a:bodyPr wrap="square" rtlCol="0" anchor="t">
            <a:spAutoFit/>
          </a:bodyPr>
          <a:lstStyle/>
          <a:p>
            <a:pPr>
              <a:buClrTx/>
              <a:buSzTx/>
              <a:buFontTx/>
            </a:pPr>
            <a:r>
              <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rPr>
              <a:t>She got the Nobel Peace Prize in 1979. She donated all of the money to the poor people and the patients  who suffered from the diseases. Additionally, she sold the medal to help the  people who needed help.</a:t>
            </a:r>
            <a:endPar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云形标注 6"/>
          <p:cNvSpPr/>
          <p:nvPr/>
        </p:nvSpPr>
        <p:spPr>
          <a:xfrm>
            <a:off x="3937635" y="906145"/>
            <a:ext cx="7770495" cy="2698750"/>
          </a:xfrm>
          <a:prstGeom prst="cloudCallout">
            <a:avLst>
              <a:gd name="adj1" fmla="val -69765"/>
              <a:gd name="adj2" fmla="val 3244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8" name="文本框 7"/>
          <p:cNvSpPr txBox="1"/>
          <p:nvPr/>
        </p:nvSpPr>
        <p:spPr>
          <a:xfrm>
            <a:off x="4961890" y="1370965"/>
            <a:ext cx="5958840" cy="1753235"/>
          </a:xfrm>
          <a:prstGeom prst="rect">
            <a:avLst/>
          </a:prstGeom>
          <a:noFill/>
        </p:spPr>
        <p:txBody>
          <a:bodyPr wrap="square" rtlCol="0">
            <a:spAutoFit/>
          </a:bodyPr>
          <a:lstStyle/>
          <a:p>
            <a:r>
              <a:rPr lang="en-US" altLang="zh-CN" sz="3600">
                <a:latin typeface="Times New Roman" panose="02020603050405020304" pitchFamily="18" charset="0"/>
                <a:cs typeface="Times New Roman" panose="02020603050405020304" pitchFamily="18" charset="0"/>
              </a:rPr>
              <a:t>She said, “We shold love poor people, understand poor people, so we must be a poor people!!!”  </a:t>
            </a:r>
            <a:endParaRPr lang="en-US" altLang="zh-CN" sz="3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dd23777a1a04ddb9d353c9791ed7a66"/>
          <p:cNvPicPr>
            <a:picLocks noChangeAspect="1"/>
          </p:cNvPicPr>
          <p:nvPr>
            <p:custDataLst>
              <p:tags r:id="rId1"/>
            </p:custDataLst>
          </p:nvPr>
        </p:nvPicPr>
        <p:blipFill>
          <a:blip r:embed="rId2"/>
          <a:srcRect l="25434" b="15989"/>
          <a:stretch>
            <a:fillRect/>
          </a:stretch>
        </p:blipFill>
        <p:spPr>
          <a:xfrm>
            <a:off x="8686800" y="2540635"/>
            <a:ext cx="3099435" cy="3936365"/>
          </a:xfrm>
          <a:prstGeom prst="rect">
            <a:avLst/>
          </a:prstGeom>
        </p:spPr>
      </p:pic>
      <p:sp>
        <p:nvSpPr>
          <p:cNvPr id="10" name="文本框 9"/>
          <p:cNvSpPr txBox="1"/>
          <p:nvPr/>
        </p:nvSpPr>
        <p:spPr>
          <a:xfrm>
            <a:off x="8253095" y="1072515"/>
            <a:ext cx="3208020" cy="1076325"/>
          </a:xfrm>
          <a:prstGeom prst="rect">
            <a:avLst/>
          </a:prstGeom>
          <a:noFill/>
          <a:ln w="38100">
            <a:solidFill>
              <a:srgbClr val="FF0000"/>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rPr>
              <a:t>lin Qiaozhi</a:t>
            </a:r>
            <a:endParaRPr lang="en-US" altLang="zh-CN" sz="3200">
              <a:latin typeface="Times New Roman" panose="02020603050405020304" pitchFamily="18" charset="0"/>
              <a:cs typeface="Times New Roman" panose="02020603050405020304" pitchFamily="18" charset="0"/>
            </a:endParaRPr>
          </a:p>
          <a:p>
            <a:pPr algn="ctr"/>
            <a:r>
              <a:rPr lang="zh-CN" altLang="en-US" sz="3200"/>
              <a:t>林巧稚</a:t>
            </a:r>
            <a:endParaRPr lang="en-US" altLang="zh-CN" sz="3200"/>
          </a:p>
        </p:txBody>
      </p:sp>
      <p:sp>
        <p:nvSpPr>
          <p:cNvPr id="12" name="圆角矩形 11"/>
          <p:cNvSpPr/>
          <p:nvPr/>
        </p:nvSpPr>
        <p:spPr>
          <a:xfrm>
            <a:off x="7895590" y="955040"/>
            <a:ext cx="3890010" cy="1456690"/>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Times New Roman" panose="02020603050405020304" pitchFamily="18" charset="0"/>
                <a:cs typeface="Times New Roman" panose="02020603050405020304" pitchFamily="18" charset="0"/>
              </a:rPr>
              <a:t>She had no children of her own, but she was the greatest mother</a:t>
            </a:r>
            <a:r>
              <a:rPr lang="en-US" altLang="zh-CN" sz="2800" b="1">
                <a:solidFill>
                  <a:schemeClr val="tx1"/>
                </a:solidFill>
                <a:latin typeface="Times New Roman" panose="02020603050405020304" pitchFamily="18" charset="0"/>
                <a:cs typeface="Times New Roman" panose="02020603050405020304" pitchFamily="18" charset="0"/>
              </a:rPr>
              <a:t>.</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563880" y="434340"/>
            <a:ext cx="5999480" cy="953135"/>
          </a:xfrm>
          <a:prstGeom prst="rect">
            <a:avLst/>
          </a:prstGeom>
          <a:noFill/>
          <a:ln w="38100">
            <a:solidFill>
              <a:srgbClr val="FF0000"/>
            </a:solidFill>
            <a:prstDash val="sysDash"/>
          </a:ln>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林巧稚被写入教材</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新人教版必修三第二单元</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20" name="图片 19"/>
          <p:cNvPicPr>
            <a:picLocks noChangeAspect="1"/>
          </p:cNvPicPr>
          <p:nvPr/>
        </p:nvPicPr>
        <p:blipFill>
          <a:blip r:embed="rId3"/>
          <a:stretch>
            <a:fillRect/>
          </a:stretch>
        </p:blipFill>
        <p:spPr>
          <a:xfrm>
            <a:off x="368935" y="288290"/>
            <a:ext cx="5279390" cy="6188710"/>
          </a:xfrm>
          <a:prstGeom prst="rect">
            <a:avLst/>
          </a:prstGeom>
        </p:spPr>
      </p:pic>
      <p:pic>
        <p:nvPicPr>
          <p:cNvPr id="21" name="图片 20"/>
          <p:cNvPicPr>
            <a:picLocks noChangeAspect="1"/>
          </p:cNvPicPr>
          <p:nvPr/>
        </p:nvPicPr>
        <p:blipFill>
          <a:blip r:embed="rId4"/>
          <a:stretch>
            <a:fillRect/>
          </a:stretch>
        </p:blipFill>
        <p:spPr>
          <a:xfrm>
            <a:off x="5647690" y="288925"/>
            <a:ext cx="5431155" cy="3950970"/>
          </a:xfrm>
          <a:prstGeom prst="rect">
            <a:avLst/>
          </a:prstGeom>
        </p:spPr>
      </p:pic>
      <p:sp>
        <p:nvSpPr>
          <p:cNvPr id="22" name="圆角矩形 21"/>
          <p:cNvSpPr/>
          <p:nvPr/>
        </p:nvSpPr>
        <p:spPr>
          <a:xfrm>
            <a:off x="2824480" y="782955"/>
            <a:ext cx="2734945" cy="6775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369570" y="1525270"/>
            <a:ext cx="5189855" cy="181356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To a person nothing is more precious than their life, and if they entrust me with that life, how could I refuse that trust.</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4" name="圆角矩形 23"/>
          <p:cNvSpPr/>
          <p:nvPr/>
        </p:nvSpPr>
        <p:spPr>
          <a:xfrm>
            <a:off x="2824480" y="3491230"/>
            <a:ext cx="2734945" cy="4102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58470" y="4003040"/>
            <a:ext cx="5189855" cy="100711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I’d rather stay single to study all my life!</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6" name="圆角矩形 25"/>
          <p:cNvSpPr/>
          <p:nvPr/>
        </p:nvSpPr>
        <p:spPr>
          <a:xfrm>
            <a:off x="5725160" y="1296035"/>
            <a:ext cx="2798445" cy="5638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5648325" y="288925"/>
            <a:ext cx="6136640" cy="100711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As doctors, we should be responsible for the patients and treat them as our sisters.</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8" name="圆角矩形 27"/>
          <p:cNvSpPr/>
          <p:nvPr/>
        </p:nvSpPr>
        <p:spPr>
          <a:xfrm>
            <a:off x="5692140" y="3209290"/>
            <a:ext cx="2854960" cy="61595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5647690" y="1903095"/>
            <a:ext cx="6137275" cy="126238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I’m ready to go. Don’t try to rescue me any more. Don’t waste the medicine any more.</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30" name="圆角矩形标注 29"/>
          <p:cNvSpPr/>
          <p:nvPr/>
        </p:nvSpPr>
        <p:spPr>
          <a:xfrm>
            <a:off x="5692140" y="4003040"/>
            <a:ext cx="5213985" cy="1796415"/>
          </a:xfrm>
          <a:prstGeom prst="wedgeRoundRectCallout">
            <a:avLst>
              <a:gd name="adj1" fmla="val 56552"/>
              <a:gd name="adj2" fmla="val -3411"/>
              <a:gd name="adj3" fmla="val 16667"/>
            </a:avLst>
          </a:prstGeom>
          <a:gradFill>
            <a:gsLst>
              <a:gs pos="0">
                <a:srgbClr val="FBFB11"/>
              </a:gs>
              <a:gs pos="100000">
                <a:srgbClr val="838309"/>
              </a:gs>
            </a:gsLst>
            <a:lin scaled="0"/>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Though Lin Qiaozhi never married, she was known as the “mother of ten thousand babies”</a:t>
            </a:r>
            <a:r>
              <a:rPr lang="en-US" altLang="zh-CN" sz="2800">
                <a:solidFill>
                  <a:schemeClr val="tx1"/>
                </a:solidFill>
                <a:latin typeface="Times New Roman" panose="02020603050405020304" pitchFamily="18" charset="0"/>
                <a:cs typeface="Times New Roman" panose="02020603050405020304" pitchFamily="18" charset="0"/>
                <a:sym typeface="+mn-ea"/>
              </a:rPr>
              <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2"/>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1000" fill="hold"/>
                                        <p:tgtEl>
                                          <p:spTgt spid="24"/>
                                        </p:tgtEl>
                                        <p:attrNameLst>
                                          <p:attrName>ppt_w</p:attrName>
                                        </p:attrNameLst>
                                      </p:cBhvr>
                                      <p:tavLst>
                                        <p:tav tm="0">
                                          <p:val>
                                            <p:fltVal val="0"/>
                                          </p:val>
                                        </p:tav>
                                        <p:tav tm="100000">
                                          <p:val>
                                            <p:strVal val="#ppt_w"/>
                                          </p:val>
                                        </p:tav>
                                      </p:tavLst>
                                    </p:anim>
                                    <p:anim calcmode="lin" valueType="num">
                                      <p:cBhvr>
                                        <p:cTn id="52" dur="1000" fill="hold"/>
                                        <p:tgtEl>
                                          <p:spTgt spid="24"/>
                                        </p:tgtEl>
                                        <p:attrNameLst>
                                          <p:attrName>ppt_h</p:attrName>
                                        </p:attrNameLst>
                                      </p:cBhvr>
                                      <p:tavLst>
                                        <p:tav tm="0">
                                          <p:val>
                                            <p:fltVal val="0"/>
                                          </p:val>
                                        </p:tav>
                                        <p:tav tm="100000">
                                          <p:val>
                                            <p:strVal val="#ppt_h"/>
                                          </p:val>
                                        </p:tav>
                                      </p:tavLst>
                                    </p:anim>
                                    <p:anim calcmode="lin" valueType="num">
                                      <p:cBhvr>
                                        <p:cTn id="5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4"/>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1000" fill="hold"/>
                                        <p:tgtEl>
                                          <p:spTgt spid="26"/>
                                        </p:tgtEl>
                                        <p:attrNameLst>
                                          <p:attrName>ppt_w</p:attrName>
                                        </p:attrNameLst>
                                      </p:cBhvr>
                                      <p:tavLst>
                                        <p:tav tm="0">
                                          <p:val>
                                            <p:fltVal val="0"/>
                                          </p:val>
                                        </p:tav>
                                        <p:tav tm="100000">
                                          <p:val>
                                            <p:strVal val="#ppt_w"/>
                                          </p:val>
                                        </p:tav>
                                      </p:tavLst>
                                    </p:anim>
                                    <p:anim calcmode="lin" valueType="num">
                                      <p:cBhvr>
                                        <p:cTn id="66" dur="1000" fill="hold"/>
                                        <p:tgtEl>
                                          <p:spTgt spid="26"/>
                                        </p:tgtEl>
                                        <p:attrNameLst>
                                          <p:attrName>ppt_h</p:attrName>
                                        </p:attrNameLst>
                                      </p:cBhvr>
                                      <p:tavLst>
                                        <p:tav tm="0">
                                          <p:val>
                                            <p:fltVal val="0"/>
                                          </p:val>
                                        </p:tav>
                                        <p:tav tm="100000">
                                          <p:val>
                                            <p:strVal val="#ppt_h"/>
                                          </p:val>
                                        </p:tav>
                                      </p:tavLst>
                                    </p:anim>
                                    <p:anim calcmode="lin" valueType="num">
                                      <p:cBhvr>
                                        <p:cTn id="67"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26"/>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fltVal val="0"/>
                                          </p:val>
                                        </p:tav>
                                        <p:tav tm="100000">
                                          <p:val>
                                            <p:strVal val="#ppt_w"/>
                                          </p:val>
                                        </p:tav>
                                      </p:tavLst>
                                    </p:anim>
                                    <p:anim calcmode="lin" valueType="num">
                                      <p:cBhvr>
                                        <p:cTn id="72" dur="1000" fill="hold"/>
                                        <p:tgtEl>
                                          <p:spTgt spid="27"/>
                                        </p:tgtEl>
                                        <p:attrNameLst>
                                          <p:attrName>ppt_h</p:attrName>
                                        </p:attrNameLst>
                                      </p:cBhvr>
                                      <p:tavLst>
                                        <p:tav tm="0">
                                          <p:val>
                                            <p:fltVal val="0"/>
                                          </p:val>
                                        </p:tav>
                                        <p:tav tm="100000">
                                          <p:val>
                                            <p:strVal val="#ppt_h"/>
                                          </p:val>
                                        </p:tav>
                                      </p:tavLst>
                                    </p:anim>
                                    <p:anim calcmode="lin" valueType="num">
                                      <p:cBhvr>
                                        <p:cTn id="73"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 calcmode="lin" valueType="num">
                                      <p:cBhvr>
                                        <p:cTn id="8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linds(horizontal)">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mph" presetSubtype="0" fill="hold" grpId="2" nodeType="clickEffect">
                                  <p:stCondLst>
                                    <p:cond delay="0"/>
                                  </p:stCondLst>
                                  <p:childTnLst>
                                    <p:animScale>
                                      <p:cBhvr>
                                        <p:cTn id="97"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7" grpId="0" bldLvl="0" animBg="1"/>
      <p:bldP spid="17"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0" grpId="2"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5</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2"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2" cstate="screen"/>
          <a:srcRect t="26516" r="11266"/>
          <a:stretch>
            <a:fillRect/>
          </a:stretch>
        </p:blipFill>
        <p:spPr>
          <a:xfrm>
            <a:off x="4297680" y="704215"/>
            <a:ext cx="7965440" cy="1493520"/>
          </a:xfrm>
          <a:prstGeom prst="rect">
            <a:avLst/>
          </a:prstGeom>
        </p:spPr>
      </p:pic>
      <p:sp>
        <p:nvSpPr>
          <p:cNvPr id="100" name="矩形 99"/>
          <p:cNvSpPr/>
          <p:nvPr/>
        </p:nvSpPr>
        <p:spPr>
          <a:xfrm>
            <a:off x="2926715" y="2336165"/>
            <a:ext cx="8776335" cy="1938020"/>
          </a:xfrm>
          <a:prstGeom prst="rect">
            <a:avLst/>
          </a:prstGeom>
          <a:noFill/>
        </p:spPr>
        <p:txBody>
          <a:bodyPr wrap="square" rtlCol="0">
            <a:spAutoFit/>
          </a:bodyPr>
          <a:lstStyle/>
          <a:p>
            <a:pPr algn="ctr"/>
            <a:r>
              <a:rPr lang="en-US" sz="6000" b="1">
                <a:solidFill>
                  <a:schemeClr val="tx1"/>
                </a:solidFill>
                <a:latin typeface="Times New Roman" panose="02020603050405020304" pitchFamily="18" charset="0"/>
                <a:cs typeface="Times New Roman" panose="02020603050405020304" pitchFamily="18" charset="0"/>
                <a:sym typeface="+mn-ea"/>
              </a:rPr>
              <a:t>Expressions and blessings for Mother’s Day</a:t>
            </a:r>
            <a:endParaRPr lang="en-US" sz="6000" b="1">
              <a:solidFill>
                <a:schemeClr val="tx1"/>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1655445"/>
            <a:chOff x="0" y="0"/>
            <a:chExt cx="12192000" cy="1655445"/>
          </a:xfrm>
        </p:grpSpPr>
        <p:pic>
          <p:nvPicPr>
            <p:cNvPr id="2" name="图片 1"/>
            <p:cNvPicPr>
              <a:picLocks noChangeAspect="1"/>
            </p:cNvPicPr>
            <p:nvPr>
              <p:custDataLst>
                <p:tags r:id="rId1"/>
              </p:custDataLst>
            </p:nvPr>
          </p:nvPicPr>
          <p:blipFill>
            <a:blip r:embed="rId2"/>
            <a:stretch>
              <a:fillRect/>
            </a:stretch>
          </p:blipFill>
          <p:spPr>
            <a:xfrm flipV="1">
              <a:off x="0" y="0"/>
              <a:ext cx="12192000" cy="1655445"/>
            </a:xfrm>
            <a:prstGeom prst="rect">
              <a:avLst/>
            </a:prstGeom>
          </p:spPr>
        </p:pic>
        <p:sp>
          <p:nvSpPr>
            <p:cNvPr id="3" name="矩形 2"/>
            <p:cNvSpPr/>
            <p:nvPr/>
          </p:nvSpPr>
          <p:spPr>
            <a:xfrm>
              <a:off x="1026795" y="243840"/>
              <a:ext cx="1037971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rPr>
                <a:t>Enjoy a song: This is to mother you</a:t>
              </a:r>
              <a:endParaRPr lang="en-US" altLang="zh-CN" sz="4800" b="1">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endParaRPr>
            </a:p>
          </p:txBody>
        </p:sp>
      </p:grpSp>
      <p:pic>
        <p:nvPicPr>
          <p:cNvPr id="5" name="图片 4" descr="46"/>
          <p:cNvPicPr>
            <a:picLocks noChangeAspect="1"/>
          </p:cNvPicPr>
          <p:nvPr/>
        </p:nvPicPr>
        <p:blipFill>
          <a:blip r:embed="rId3"/>
          <a:srcRect l="21104" t="4375" r="24431" b="8738"/>
          <a:stretch>
            <a:fillRect/>
          </a:stretch>
        </p:blipFill>
        <p:spPr>
          <a:xfrm flipH="1">
            <a:off x="6288405" y="1900555"/>
            <a:ext cx="5361305" cy="4591685"/>
          </a:xfrm>
          <a:prstGeom prst="rect">
            <a:avLst/>
          </a:prstGeom>
        </p:spPr>
      </p:pic>
      <p:pic>
        <p:nvPicPr>
          <p:cNvPr id="8" name="图片 7" descr="true (1)"/>
          <p:cNvPicPr>
            <a:picLocks noChangeAspect="1"/>
          </p:cNvPicPr>
          <p:nvPr/>
        </p:nvPicPr>
        <p:blipFill>
          <a:blip r:embed="rId4"/>
          <a:stretch>
            <a:fillRect/>
          </a:stretch>
        </p:blipFill>
        <p:spPr>
          <a:xfrm>
            <a:off x="393700" y="1900555"/>
            <a:ext cx="5636260" cy="4634865"/>
          </a:xfrm>
          <a:prstGeom prst="rect">
            <a:avLst/>
          </a:prstGeom>
        </p:spPr>
      </p:pic>
      <p:pic>
        <p:nvPicPr>
          <p:cNvPr id="4" name="This is to mother you000008-000320">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635" y="-635"/>
            <a:ext cx="12192635" cy="6255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343660"/>
          </a:xfrm>
          <a:prstGeom prst="rect">
            <a:avLst/>
          </a:prstGeom>
        </p:spPr>
      </p:pic>
      <p:sp>
        <p:nvSpPr>
          <p:cNvPr id="3" name="文本框 2"/>
          <p:cNvSpPr txBox="1"/>
          <p:nvPr/>
        </p:nvSpPr>
        <p:spPr>
          <a:xfrm>
            <a:off x="2952750" y="264795"/>
            <a:ext cx="6557010" cy="583565"/>
          </a:xfrm>
          <a:prstGeom prst="rect">
            <a:avLst/>
          </a:prstGeom>
          <a:noFill/>
          <a:ln w="38100">
            <a:solidFill>
              <a:srgbClr val="FF0000"/>
            </a:solidFill>
            <a:prstDash val="sysDash"/>
          </a:ln>
        </p:spPr>
        <p:txBody>
          <a:bodyPr wrap="square" rtlCol="0" anchor="t">
            <a:spAutoFit/>
          </a:bodyPr>
          <a:lstStyle/>
          <a:p>
            <a:pPr algn="ctr"/>
            <a:r>
              <a:rPr lang="zh-CN" altLang="en-US" sz="3200">
                <a:solidFill>
                  <a:srgbClr val="FF0000"/>
                </a:solidFill>
              </a:rPr>
              <a:t>与“母亲”相关的有趣英文表达</a:t>
            </a:r>
            <a:endParaRPr lang="zh-CN" altLang="en-US" sz="3200">
              <a:solidFill>
                <a:srgbClr val="FF0000"/>
              </a:solidFill>
            </a:endParaRPr>
          </a:p>
        </p:txBody>
      </p:sp>
      <p:sp>
        <p:nvSpPr>
          <p:cNvPr id="5" name="文本框 4"/>
          <p:cNvSpPr txBox="1"/>
          <p:nvPr/>
        </p:nvSpPr>
        <p:spPr>
          <a:xfrm>
            <a:off x="567055" y="1264285"/>
            <a:ext cx="8942705"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olidFill>
                  <a:schemeClr val="tx1"/>
                </a:solidFill>
                <a:sym typeface="+mn-ea"/>
              </a:rPr>
              <a:t>1. </a:t>
            </a:r>
            <a:r>
              <a:rPr lang="zh-CN" altLang="en-US" sz="3200">
                <a:solidFill>
                  <a:schemeClr val="tx1"/>
                </a:solidFill>
                <a:latin typeface="Times New Roman" panose="02020603050405020304" pitchFamily="18" charset="0"/>
                <a:cs typeface="Times New Roman" panose="02020603050405020304" pitchFamily="18" charset="0"/>
                <a:sym typeface="+mn-ea"/>
              </a:rPr>
              <a:t>mother hen</a:t>
            </a:r>
            <a:r>
              <a:rPr lang="zh-CN" altLang="en-US" sz="3200">
                <a:solidFill>
                  <a:schemeClr val="tx1"/>
                </a:solidFill>
                <a:sym typeface="+mn-ea"/>
              </a:rPr>
              <a:t> 关心他人冷暖的人；婆婆妈妈的人</a:t>
            </a:r>
            <a:endParaRPr lang="zh-CN" altLang="en-US" sz="3200">
              <a:solidFill>
                <a:schemeClr val="tx1"/>
              </a:solidFill>
              <a:sym typeface="+mn-ea"/>
            </a:endParaRPr>
          </a:p>
        </p:txBody>
      </p:sp>
      <p:sp>
        <p:nvSpPr>
          <p:cNvPr id="7" name="文本框 6"/>
          <p:cNvSpPr txBox="1"/>
          <p:nvPr/>
        </p:nvSpPr>
        <p:spPr>
          <a:xfrm>
            <a:off x="486410" y="2054225"/>
            <a:ext cx="929132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olidFill>
                  <a:schemeClr val="tx1"/>
                </a:solidFill>
                <a:sym typeface="+mn-ea"/>
              </a:rPr>
              <a:t>王老师就像个妈妈桑一样，满足学生们的各种需求。</a:t>
            </a:r>
            <a:endParaRPr lang="zh-CN" altLang="en-US" sz="3200">
              <a:solidFill>
                <a:schemeClr val="tx1"/>
              </a:solidFill>
              <a:sym typeface="+mn-ea"/>
            </a:endParaRPr>
          </a:p>
        </p:txBody>
      </p:sp>
      <p:sp>
        <p:nvSpPr>
          <p:cNvPr id="8" name="文本框 7"/>
          <p:cNvSpPr txBox="1"/>
          <p:nvPr/>
        </p:nvSpPr>
        <p:spPr>
          <a:xfrm>
            <a:off x="486410" y="2844165"/>
            <a:ext cx="1100836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Mr Wang </a:t>
            </a:r>
            <a:r>
              <a:rPr lang="zh-CN" altLang="en-US" sz="3200">
                <a:solidFill>
                  <a:schemeClr val="tx1"/>
                </a:solidFill>
                <a:latin typeface="Times New Roman" panose="02020603050405020304" pitchFamily="18" charset="0"/>
                <a:cs typeface="Times New Roman" panose="02020603050405020304" pitchFamily="18" charset="0"/>
                <a:sym typeface="+mn-ea"/>
              </a:rPr>
              <a:t>is like a mother hen, catering to the students' every need.</a:t>
            </a:r>
            <a:endParaRPr lang="zh-CN" altLang="en-US" sz="3200">
              <a:solidFill>
                <a:schemeClr val="tx1"/>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86410" y="3666490"/>
            <a:ext cx="7664450"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ym typeface="+mn-ea"/>
              </a:rPr>
              <a:t>2.</a:t>
            </a:r>
            <a:r>
              <a:rPr lang="zh-CN" altLang="en-US" sz="3200">
                <a:latin typeface="Times New Roman" panose="02020603050405020304" pitchFamily="18" charset="0"/>
                <a:cs typeface="Times New Roman" panose="02020603050405020304" pitchFamily="18" charset="0"/>
                <a:sym typeface="+mn-ea"/>
              </a:rPr>
              <a:t> mother figure</a:t>
            </a:r>
            <a:r>
              <a:rPr lang="zh-CN" altLang="en-US" sz="3200">
                <a:sym typeface="+mn-ea"/>
              </a:rPr>
              <a:t> 慈母般的人，母亲的化身</a:t>
            </a:r>
            <a:endParaRPr lang="zh-CN" altLang="en-US" sz="3200">
              <a:sym typeface="+mn-ea"/>
            </a:endParaRPr>
          </a:p>
        </p:txBody>
      </p:sp>
      <p:sp>
        <p:nvSpPr>
          <p:cNvPr id="10" name="文本框 9"/>
          <p:cNvSpPr txBox="1"/>
          <p:nvPr/>
        </p:nvSpPr>
        <p:spPr>
          <a:xfrm>
            <a:off x="486410" y="4417695"/>
            <a:ext cx="1109281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她就像我们的母亲一样，同时还兼任我们的健身教练。</a:t>
            </a:r>
            <a:endParaRPr lang="zh-CN" altLang="en-US" sz="3200">
              <a:sym typeface="+mn-ea"/>
            </a:endParaRPr>
          </a:p>
        </p:txBody>
      </p:sp>
      <p:sp>
        <p:nvSpPr>
          <p:cNvPr id="11" name="文本框 10"/>
          <p:cNvSpPr txBox="1"/>
          <p:nvPr/>
        </p:nvSpPr>
        <p:spPr>
          <a:xfrm>
            <a:off x="486410" y="5168900"/>
            <a:ext cx="1116647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It was similar to having a mother figure — and she was also our  conditioning coach.</a:t>
            </a:r>
            <a:endParaRPr lang="en-US" altLang="zh-CN" sz="3200">
              <a:latin typeface="Times New Roman" panose="02020603050405020304" pitchFamily="18" charset="0"/>
              <a:cs typeface="Times New Roman" panose="02020603050405020304" pitchFamily="18" charset="0"/>
              <a:sym typeface="+mn-ea"/>
            </a:endParaRPr>
          </a:p>
        </p:txBody>
      </p:sp>
      <p:pic>
        <p:nvPicPr>
          <p:cNvPr id="12" name="图片 11" descr="t01eaf677d3f31ee1c8"/>
          <p:cNvPicPr>
            <a:picLocks noChangeAspect="1"/>
          </p:cNvPicPr>
          <p:nvPr/>
        </p:nvPicPr>
        <p:blipFill>
          <a:blip r:embed="rId2"/>
          <a:stretch>
            <a:fillRect/>
          </a:stretch>
        </p:blipFill>
        <p:spPr>
          <a:xfrm flipH="1">
            <a:off x="9509760" y="661035"/>
            <a:ext cx="2597150" cy="1995170"/>
          </a:xfrm>
          <a:prstGeom prst="rect">
            <a:avLst/>
          </a:prstGeom>
        </p:spPr>
      </p:pic>
      <p:pic>
        <p:nvPicPr>
          <p:cNvPr id="4" name="图片 3"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8" grpId="0" bldLvl="0" animBg="1"/>
      <p:bldP spid="8" grpId="1" animBg="1"/>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pic>
        <p:nvPicPr>
          <p:cNvPr id="3" name="图片 2" descr="t01564e58e932353640"/>
          <p:cNvPicPr>
            <a:picLocks noChangeAspect="1"/>
          </p:cNvPicPr>
          <p:nvPr/>
        </p:nvPicPr>
        <p:blipFill>
          <a:blip r:embed="rId2"/>
          <a:srcRect l="10686" t="39667" r="15343" b="2633"/>
          <a:stretch>
            <a:fillRect/>
          </a:stretch>
        </p:blipFill>
        <p:spPr>
          <a:xfrm>
            <a:off x="331470" y="2983230"/>
            <a:ext cx="3020060" cy="3486785"/>
          </a:xfrm>
          <a:prstGeom prst="rect">
            <a:avLst/>
          </a:prstGeom>
        </p:spPr>
      </p:pic>
      <p:sp>
        <p:nvSpPr>
          <p:cNvPr id="4" name="文本框 3"/>
          <p:cNvSpPr txBox="1"/>
          <p:nvPr/>
        </p:nvSpPr>
        <p:spPr>
          <a:xfrm>
            <a:off x="466725" y="455930"/>
            <a:ext cx="10970895"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ym typeface="+mn-ea"/>
              </a:rPr>
              <a:t> </a:t>
            </a:r>
            <a:r>
              <a:rPr lang="en-US" altLang="zh-CN" sz="3200">
                <a:latin typeface="Times New Roman" panose="02020603050405020304" pitchFamily="18" charset="0"/>
                <a:cs typeface="Times New Roman" panose="02020603050405020304" pitchFamily="18" charset="0"/>
                <a:sym typeface="+mn-ea"/>
              </a:rPr>
              <a:t>3.</a:t>
            </a:r>
            <a:r>
              <a:rPr lang="en-US" altLang="zh-CN" sz="3200">
                <a:sym typeface="+mn-ea"/>
              </a:rPr>
              <a:t> </a:t>
            </a:r>
            <a:r>
              <a:rPr lang="zh-CN" altLang="en-US" sz="3200">
                <a:latin typeface="Times New Roman" panose="02020603050405020304" pitchFamily="18" charset="0"/>
                <a:cs typeface="Times New Roman" panose="02020603050405020304" pitchFamily="18" charset="0"/>
                <a:sym typeface="+mn-ea"/>
              </a:rPr>
              <a:t>mother's milk hardly dries on lips</a:t>
            </a:r>
            <a:r>
              <a:rPr lang="zh-CN" altLang="en-US" sz="3200">
                <a:sym typeface="+mn-ea"/>
              </a:rPr>
              <a:t> 乳臭未干，形容人幼稚</a:t>
            </a:r>
            <a:endParaRPr lang="zh-CN" altLang="en-US" sz="3200">
              <a:sym typeface="+mn-ea"/>
            </a:endParaRPr>
          </a:p>
        </p:txBody>
      </p:sp>
      <p:sp>
        <p:nvSpPr>
          <p:cNvPr id="5" name="文本框 4"/>
          <p:cNvSpPr txBox="1"/>
          <p:nvPr/>
        </p:nvSpPr>
        <p:spPr>
          <a:xfrm>
            <a:off x="466725" y="1181735"/>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你还是个乳臭未干的小子呢，竟然想着要去参军！</a:t>
            </a:r>
            <a:endParaRPr lang="zh-CN" altLang="en-US" sz="3200">
              <a:sym typeface="+mn-ea"/>
            </a:endParaRPr>
          </a:p>
        </p:txBody>
      </p:sp>
      <p:sp>
        <p:nvSpPr>
          <p:cNvPr id="6" name="文本框 5"/>
          <p:cNvSpPr txBox="1"/>
          <p:nvPr/>
        </p:nvSpPr>
        <p:spPr>
          <a:xfrm>
            <a:off x="466725" y="1907540"/>
            <a:ext cx="1097089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latin typeface="Times New Roman" panose="02020603050405020304" pitchFamily="18" charset="0"/>
                <a:cs typeface="Times New Roman" panose="02020603050405020304" pitchFamily="18" charset="0"/>
                <a:sym typeface="+mn-ea"/>
              </a:rPr>
              <a:t>Your mother's milk has hardly dried on your lips and you want to go into the army!</a:t>
            </a:r>
            <a:endParaRPr lang="zh-CN" altLang="en-US" sz="32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239895" y="3126105"/>
            <a:ext cx="536257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4. </a:t>
            </a:r>
            <a:r>
              <a:rPr lang="zh-CN" altLang="en-US" sz="3200">
                <a:latin typeface="Times New Roman" panose="02020603050405020304" pitchFamily="18" charset="0"/>
                <a:cs typeface="Times New Roman" panose="02020603050405020304" pitchFamily="18" charset="0"/>
                <a:sym typeface="+mn-ea"/>
              </a:rPr>
              <a:t>mother wit </a:t>
            </a:r>
            <a:r>
              <a:rPr lang="zh-CN" altLang="en-US" sz="3200">
                <a:sym typeface="+mn-ea"/>
              </a:rPr>
              <a:t> 天资，常识</a:t>
            </a:r>
            <a:endParaRPr lang="zh-CN" altLang="en-US" sz="3200">
              <a:sym typeface="+mn-ea"/>
            </a:endParaRPr>
          </a:p>
        </p:txBody>
      </p:sp>
      <p:sp>
        <p:nvSpPr>
          <p:cNvPr id="10" name="文本框 9"/>
          <p:cNvSpPr txBox="1"/>
          <p:nvPr/>
        </p:nvSpPr>
        <p:spPr>
          <a:xfrm>
            <a:off x="3414395" y="3920490"/>
            <a:ext cx="791083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当你需要靠常识生存的时候，我希望你的境遇能比我好一些。</a:t>
            </a:r>
            <a:endParaRPr lang="zh-CN" altLang="en-US" sz="3200">
              <a:sym typeface="+mn-ea"/>
            </a:endParaRPr>
          </a:p>
        </p:txBody>
      </p:sp>
      <p:sp>
        <p:nvSpPr>
          <p:cNvPr id="11" name="文本框 10"/>
          <p:cNvSpPr txBox="1"/>
          <p:nvPr/>
        </p:nvSpPr>
        <p:spPr>
          <a:xfrm>
            <a:off x="3462655" y="5207635"/>
            <a:ext cx="797496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latin typeface="Times New Roman" panose="02020603050405020304" pitchFamily="18" charset="0"/>
                <a:cs typeface="Times New Roman" panose="02020603050405020304" pitchFamily="18" charset="0"/>
                <a:sym typeface="+mn-ea"/>
              </a:rPr>
              <a:t>When you have to live by your mother wit, I hope you may get on better than I do.</a:t>
            </a:r>
            <a:endParaRPr lang="zh-CN" altLang="en-US" sz="3200">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4" name="文本框 3"/>
          <p:cNvSpPr txBox="1"/>
          <p:nvPr/>
        </p:nvSpPr>
        <p:spPr>
          <a:xfrm>
            <a:off x="466725" y="455930"/>
            <a:ext cx="1097089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5. s</a:t>
            </a:r>
            <a:r>
              <a:rPr sz="3200">
                <a:latin typeface="Times New Roman" panose="02020603050405020304" pitchFamily="18" charset="0"/>
                <a:cs typeface="Times New Roman" panose="02020603050405020304" pitchFamily="18" charset="0"/>
                <a:sym typeface="+mn-ea"/>
              </a:rPr>
              <a:t>heep </a:t>
            </a:r>
            <a:r>
              <a:rPr lang="en-US" sz="3200">
                <a:latin typeface="Times New Roman" panose="02020603050405020304" pitchFamily="18" charset="0"/>
                <a:cs typeface="Times New Roman" panose="02020603050405020304" pitchFamily="18" charset="0"/>
                <a:sym typeface="+mn-ea"/>
              </a:rPr>
              <a:t>m</a:t>
            </a:r>
            <a:r>
              <a:rPr sz="3200">
                <a:latin typeface="Times New Roman" panose="02020603050405020304" pitchFamily="18" charset="0"/>
                <a:cs typeface="Times New Roman" panose="02020603050405020304" pitchFamily="18" charset="0"/>
                <a:sym typeface="+mn-ea"/>
              </a:rPr>
              <a:t>om</a:t>
            </a:r>
            <a:r>
              <a:rPr lang="en-US" sz="3200">
                <a:latin typeface="Times New Roman" panose="02020603050405020304" pitchFamily="18" charset="0"/>
                <a:cs typeface="Times New Roman" panose="02020603050405020304" pitchFamily="18" charset="0"/>
                <a:sym typeface="+mn-ea"/>
              </a:rPr>
              <a:t> 羊妈   It refers to an extensive way of education. </a:t>
            </a:r>
            <a:endParaRPr lang="en-US" sz="32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66725" y="1181735"/>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她用一种羊妈的方式教育自己的孩子。</a:t>
            </a:r>
            <a:endParaRPr lang="zh-CN" altLang="en-US" sz="3200">
              <a:sym typeface="+mn-ea"/>
            </a:endParaRPr>
          </a:p>
        </p:txBody>
      </p:sp>
      <p:sp>
        <p:nvSpPr>
          <p:cNvPr id="6" name="文本框 5"/>
          <p:cNvSpPr txBox="1"/>
          <p:nvPr/>
        </p:nvSpPr>
        <p:spPr>
          <a:xfrm>
            <a:off x="466725" y="1907540"/>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She educates her own children in the way of  </a:t>
            </a:r>
            <a:r>
              <a:rPr lang="en-US" sz="3200">
                <a:latin typeface="Times New Roman" panose="02020603050405020304" pitchFamily="18" charset="0"/>
                <a:cs typeface="Times New Roman" panose="02020603050405020304" pitchFamily="18" charset="0"/>
                <a:sym typeface="+mn-ea"/>
              </a:rPr>
              <a:t>s</a:t>
            </a:r>
            <a:r>
              <a:rPr sz="3200">
                <a:latin typeface="Times New Roman" panose="02020603050405020304" pitchFamily="18" charset="0"/>
                <a:cs typeface="Times New Roman" panose="02020603050405020304" pitchFamily="18" charset="0"/>
                <a:sym typeface="+mn-ea"/>
              </a:rPr>
              <a:t>heep </a:t>
            </a:r>
            <a:r>
              <a:rPr lang="en-US" sz="3200">
                <a:latin typeface="Times New Roman" panose="02020603050405020304" pitchFamily="18" charset="0"/>
                <a:cs typeface="Times New Roman" panose="02020603050405020304" pitchFamily="18" charset="0"/>
                <a:sym typeface="+mn-ea"/>
              </a:rPr>
              <a:t>m</a:t>
            </a:r>
            <a:r>
              <a:rPr sz="3200">
                <a:latin typeface="Times New Roman" panose="02020603050405020304" pitchFamily="18" charset="0"/>
                <a:cs typeface="Times New Roman" panose="02020603050405020304" pitchFamily="18" charset="0"/>
                <a:sym typeface="+mn-ea"/>
              </a:rPr>
              <a:t>om</a:t>
            </a:r>
            <a:r>
              <a:rPr lang="en-US" altLang="zh-CN" sz="3200">
                <a:latin typeface="Times New Roman" panose="02020603050405020304" pitchFamily="18" charset="0"/>
                <a:cs typeface="Times New Roman" panose="02020603050405020304" pitchFamily="18" charset="0"/>
                <a:sym typeface="+mn-ea"/>
              </a:rPr>
              <a:t>.</a:t>
            </a:r>
            <a:endParaRPr lang="en-US" altLang="zh-CN" sz="32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66725" y="2610485"/>
            <a:ext cx="10233660"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6. </a:t>
            </a:r>
            <a:r>
              <a:rPr lang="zh-CN" altLang="en-US" sz="3200">
                <a:latin typeface="Times New Roman" panose="02020603050405020304" pitchFamily="18" charset="0"/>
                <a:cs typeface="Times New Roman" panose="02020603050405020304" pitchFamily="18" charset="0"/>
                <a:sym typeface="+mn-ea"/>
              </a:rPr>
              <a:t>tiger mother</a:t>
            </a:r>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虎妈；对子女学业要求严厉的母亲</a:t>
            </a:r>
            <a:endParaRPr lang="zh-CN" altLang="en-US" sz="32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467360" y="3324860"/>
            <a:ext cx="408940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我朋友约翰有个虎妈。</a:t>
            </a:r>
            <a:endParaRPr lang="zh-CN" altLang="en-US" sz="3200">
              <a:sym typeface="+mn-ea"/>
            </a:endParaRPr>
          </a:p>
        </p:txBody>
      </p:sp>
      <p:sp>
        <p:nvSpPr>
          <p:cNvPr id="9" name="文本框 8"/>
          <p:cNvSpPr txBox="1"/>
          <p:nvPr/>
        </p:nvSpPr>
        <p:spPr>
          <a:xfrm>
            <a:off x="4827905" y="3324860"/>
            <a:ext cx="587375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My friend John has a tiger mother.</a:t>
            </a:r>
            <a:endParaRPr lang="en-US" altLang="zh-CN" sz="3200">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466725" y="4039235"/>
            <a:ext cx="10234930" cy="107632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7. yummy mummy 辣妈 It is a slang term used in the United Kingdom to describe young, attractive and wealthy mothers.</a:t>
            </a:r>
            <a:endParaRPr lang="en-US" altLang="zh-CN" sz="32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66725" y="5212080"/>
            <a:ext cx="1023493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尽管生了三个孩子，可她仍然是辣妈一枚。</a:t>
            </a:r>
            <a:endParaRPr lang="zh-CN" altLang="en-US" sz="3200">
              <a:sym typeface="+mn-ea"/>
            </a:endParaRPr>
          </a:p>
        </p:txBody>
      </p:sp>
      <p:sp>
        <p:nvSpPr>
          <p:cNvPr id="12" name="文本框 11"/>
          <p:cNvSpPr txBox="1"/>
          <p:nvPr/>
        </p:nvSpPr>
        <p:spPr>
          <a:xfrm>
            <a:off x="466725" y="5892165"/>
            <a:ext cx="102342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Though she has three children, she is still a yummy mummy.</a:t>
            </a:r>
            <a:endParaRPr lang="zh-CN" altLang="en-US" sz="3200">
              <a:latin typeface="Times New Roman" panose="02020603050405020304" pitchFamily="18" charset="0"/>
              <a:cs typeface="Times New Roman" panose="02020603050405020304" pitchFamily="18" charset="0"/>
              <a:sym typeface="+mn-ea"/>
            </a:endParaRPr>
          </a:p>
        </p:txBody>
      </p:sp>
      <p:pic>
        <p:nvPicPr>
          <p:cNvPr id="13" name="图片 12" descr="t01743dee5d7a85efff(1)"/>
          <p:cNvPicPr>
            <a:picLocks noChangeAspect="1"/>
          </p:cNvPicPr>
          <p:nvPr/>
        </p:nvPicPr>
        <p:blipFill>
          <a:blip r:embed="rId2"/>
          <a:srcRect r="19244"/>
          <a:stretch>
            <a:fillRect/>
          </a:stretch>
        </p:blipFill>
        <p:spPr>
          <a:xfrm>
            <a:off x="10277475" y="2874645"/>
            <a:ext cx="1564640" cy="3711575"/>
          </a:xfrm>
          <a:prstGeom prst="rect">
            <a:avLst/>
          </a:prstGeom>
        </p:spPr>
      </p:pic>
      <p:pic>
        <p:nvPicPr>
          <p:cNvPr id="3" name="图片 2"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bldLvl="0" animBg="1"/>
      <p:bldP spid="7" grpId="1" animBg="1"/>
      <p:bldP spid="8" grpId="0" animBg="1"/>
      <p:bldP spid="8" grpId="1" animBg="1"/>
      <p:bldP spid="9" grpId="0" animBg="1"/>
      <p:bldP spid="9" grpId="1" animBg="1"/>
      <p:bldP spid="10" grpId="0" animBg="1"/>
      <p:bldP spid="10" grpId="1" animBg="1"/>
      <p:bldP spid="11" grpId="0" bldLvl="0" animBg="1"/>
      <p:bldP spid="11" grpId="1" animBg="1"/>
      <p:bldP spid="12" grpId="0" bldLvl="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78790" y="546100"/>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8. mother of states</a:t>
            </a:r>
            <a:endParaRPr lang="en-US" sz="32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78790" y="1569085"/>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9. mother’s help</a:t>
            </a:r>
            <a:endParaRPr lang="en-US" sz="3200">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4201795" y="546100"/>
            <a:ext cx="734568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nickname for the state of Virginia</a:t>
            </a:r>
            <a:endParaRPr lang="en-US" altLang="zh-CN" sz="32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201795" y="1322705"/>
            <a:ext cx="734568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person who helps a mother, mainly by looking after children. 看孩子的家庭保姆</a:t>
            </a:r>
            <a:endParaRPr lang="en-US" altLang="zh-CN" sz="32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478790" y="2838450"/>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10. mother imago</a:t>
            </a:r>
            <a:endParaRPr lang="en-US" sz="32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151630" y="2592070"/>
            <a:ext cx="744601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The mental or realized image of an idealized or archetypal mother. 理想化的母亲形象</a:t>
            </a:r>
            <a:endParaRPr lang="en-US" altLang="zh-CN" sz="3200">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478790" y="3825875"/>
            <a:ext cx="469963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11. </a:t>
            </a:r>
            <a:r>
              <a:rPr lang="en-US" altLang="zh-CN" sz="3200">
                <a:latin typeface="Times New Roman" panose="02020603050405020304" pitchFamily="18" charset="0"/>
                <a:cs typeface="Times New Roman" panose="02020603050405020304" pitchFamily="18" charset="0"/>
                <a:sym typeface="+mn-ea"/>
              </a:rPr>
              <a:t>m</a:t>
            </a:r>
            <a:r>
              <a:rPr lang="zh-CN" altLang="en-US" sz="3200">
                <a:latin typeface="Times New Roman" panose="02020603050405020304" pitchFamily="18" charset="0"/>
                <a:cs typeface="Times New Roman" panose="02020603050405020304" pitchFamily="18" charset="0"/>
                <a:sym typeface="+mn-ea"/>
              </a:rPr>
              <a:t>other-in-law</a:t>
            </a:r>
            <a:r>
              <a:rPr lang="en-US" altLang="zh-CN" sz="3200">
                <a:latin typeface="Times New Roman" panose="02020603050405020304" pitchFamily="18" charset="0"/>
                <a:cs typeface="Times New Roman" panose="02020603050405020304" pitchFamily="18" charset="0"/>
                <a:sym typeface="+mn-ea"/>
              </a:rPr>
              <a:t>’</a:t>
            </a:r>
            <a:r>
              <a:rPr lang="zh-CN" altLang="en-US" sz="3200">
                <a:latin typeface="Times New Roman" panose="02020603050405020304" pitchFamily="18" charset="0"/>
                <a:cs typeface="Times New Roman" panose="02020603050405020304" pitchFamily="18" charset="0"/>
                <a:sym typeface="+mn-ea"/>
              </a:rPr>
              <a:t>s tongue</a:t>
            </a:r>
            <a:endParaRPr lang="zh-CN" altLang="en-US" sz="320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478790" y="4584700"/>
            <a:ext cx="733171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west African plant of the agave family   </a:t>
            </a:r>
            <a:endParaRPr lang="en-US" altLang="zh-CN" sz="3200">
              <a:latin typeface="Times New Roman" panose="02020603050405020304" pitchFamily="18" charset="0"/>
              <a:cs typeface="Times New Roman" panose="02020603050405020304" pitchFamily="18" charset="0"/>
              <a:sym typeface="+mn-ea"/>
            </a:endParaRPr>
          </a:p>
          <a:p>
            <a:pPr lvl="0" algn="l">
              <a:buClrTx/>
              <a:buSzTx/>
              <a:buFontTx/>
            </a:pPr>
            <a:r>
              <a:rPr lang="en-US" altLang="zh-CN" sz="3200">
                <a:latin typeface="Times New Roman" panose="02020603050405020304" pitchFamily="18" charset="0"/>
                <a:cs typeface="Times New Roman" panose="02020603050405020304" pitchFamily="18" charset="0"/>
                <a:sym typeface="+mn-ea"/>
              </a:rPr>
              <a:t>虎尾兰，一种西非地区的龙舌兰属植物。   </a:t>
            </a:r>
            <a:endParaRPr lang="en-US" altLang="zh-CN" sz="32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78790" y="5761355"/>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12. mother of God</a:t>
            </a:r>
            <a:endParaRPr lang="en-US" sz="3200">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4027170" y="5804535"/>
            <a:ext cx="757047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name given to the Virgin Mary圣母玛利亚  </a:t>
            </a:r>
            <a:endParaRPr lang="en-US" altLang="zh-CN" sz="3200">
              <a:latin typeface="Times New Roman" panose="02020603050405020304" pitchFamily="18" charset="0"/>
              <a:cs typeface="Times New Roman" panose="02020603050405020304" pitchFamily="18" charset="0"/>
              <a:sym typeface="+mn-ea"/>
            </a:endParaRPr>
          </a:p>
        </p:txBody>
      </p:sp>
      <p:pic>
        <p:nvPicPr>
          <p:cNvPr id="17" name="图片 16" descr="t01317ebda5b38311b2"/>
          <p:cNvPicPr>
            <a:picLocks noChangeAspect="1"/>
          </p:cNvPicPr>
          <p:nvPr/>
        </p:nvPicPr>
        <p:blipFill>
          <a:blip r:embed="rId2"/>
          <a:stretch>
            <a:fillRect/>
          </a:stretch>
        </p:blipFill>
        <p:spPr>
          <a:xfrm>
            <a:off x="8261350" y="3774440"/>
            <a:ext cx="3461385" cy="1992630"/>
          </a:xfrm>
          <a:prstGeom prst="rect">
            <a:avLst/>
          </a:prstGeom>
        </p:spPr>
      </p:pic>
      <p:pic>
        <p:nvPicPr>
          <p:cNvPr id="4" name="图片 3"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6" grpId="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2" grpId="0" bldLvl="0" animBg="1"/>
      <p:bldP spid="12" grpId="1" animBg="1"/>
      <p:bldP spid="14" grpId="0" animBg="1"/>
      <p:bldP spid="14" grpId="1" animBg="1"/>
      <p:bldP spid="15" grpId="0" animBg="1"/>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737235"/>
          </a:xfrm>
          <a:prstGeom prst="rect">
            <a:avLst/>
          </a:prstGeom>
        </p:spPr>
      </p:pic>
      <p:sp>
        <p:nvSpPr>
          <p:cNvPr id="3" name="文本框 2"/>
          <p:cNvSpPr txBox="1"/>
          <p:nvPr/>
        </p:nvSpPr>
        <p:spPr>
          <a:xfrm>
            <a:off x="492125" y="737235"/>
            <a:ext cx="5611495" cy="3784600"/>
          </a:xfrm>
          <a:prstGeom prst="rect">
            <a:avLst/>
          </a:prstGeom>
          <a:noFill/>
          <a:ln w="38100">
            <a:solidFill>
              <a:schemeClr val="accent2"/>
            </a:solidFill>
            <a:prstDash val="sysDash"/>
          </a:ln>
        </p:spPr>
        <p:txBody>
          <a:bodyPr wrap="square" rtlCol="0" anchor="t">
            <a:spAutoFit/>
          </a:bodyPr>
          <a:lstStyle/>
          <a:p>
            <a:r>
              <a:rPr lang="zh-CN" altLang="en-US" sz="2800">
                <a:sym typeface="+mn-ea"/>
              </a:rPr>
              <a:t>1</a:t>
            </a:r>
            <a:r>
              <a:rPr lang="en-US" altLang="zh-CN" sz="2800">
                <a:sym typeface="+mn-ea"/>
              </a:rPr>
              <a:t>. </a:t>
            </a:r>
            <a:r>
              <a:rPr lang="zh-CN" altLang="en-US" sz="2800">
                <a:latin typeface="Times New Roman" panose="02020603050405020304" pitchFamily="18" charset="0"/>
                <a:cs typeface="Times New Roman" panose="02020603050405020304" pitchFamily="18" charset="0"/>
              </a:rPr>
              <a:t>On Mother's Day, I send carnations carefully picked. I wish my mother good health. Thank you for your support and love. I want to say that only mother is good in the world. My mother is your best!</a:t>
            </a:r>
            <a:endParaRPr lang="zh-CN" altLang="en-US" sz="2800">
              <a:latin typeface="Times New Roman" panose="02020603050405020304" pitchFamily="18" charset="0"/>
              <a:cs typeface="Times New Roman" panose="02020603050405020304" pitchFamily="18" charset="0"/>
            </a:endParaRPr>
          </a:p>
          <a:p>
            <a:r>
              <a:rPr lang="zh-CN" altLang="en-US" sz="2400">
                <a:sym typeface="+mn-ea"/>
              </a:rPr>
              <a:t>母亲节送上精心采摘的康乃馨，祝妈妈身体健康，感谢您对我的支持和关爱，想说世上只有妈妈好，我的妈妈您最好！</a:t>
            </a:r>
            <a:endParaRPr lang="zh-CN" altLang="en-US"/>
          </a:p>
        </p:txBody>
      </p:sp>
      <p:sp>
        <p:nvSpPr>
          <p:cNvPr id="4" name="文本框 3"/>
          <p:cNvSpPr txBox="1"/>
          <p:nvPr/>
        </p:nvSpPr>
        <p:spPr>
          <a:xfrm>
            <a:off x="6188075" y="3571875"/>
            <a:ext cx="5611495" cy="2922905"/>
          </a:xfrm>
          <a:prstGeom prst="rect">
            <a:avLst/>
          </a:prstGeom>
          <a:noFill/>
          <a:ln w="38100">
            <a:solidFill>
              <a:schemeClr val="accent2"/>
            </a:solidFill>
            <a:prstDash val="sysDash"/>
          </a:ln>
        </p:spPr>
        <p:txBody>
          <a:bodyPr wrap="square" rtlCol="0" anchor="t">
            <a:spAutoFit/>
          </a:bodyPr>
          <a:lstStyle/>
          <a:p>
            <a:r>
              <a:rPr lang="en-US" altLang="zh-CN" sz="2800">
                <a:sym typeface="+mn-ea"/>
              </a:rPr>
              <a:t>2. </a:t>
            </a:r>
            <a:r>
              <a:rPr lang="zh-CN" altLang="en-US" sz="2800">
                <a:latin typeface="Times New Roman" panose="02020603050405020304" pitchFamily="18" charset="0"/>
                <a:cs typeface="Times New Roman" panose="02020603050405020304" pitchFamily="18" charset="0"/>
              </a:rPr>
              <a:t>Mother is a crutch in difficulty. When you hobble, help you find the center of gravity and support a field of hope.</a:t>
            </a:r>
            <a:endParaRPr lang="zh-CN" altLang="en-US" sz="2800">
              <a:latin typeface="Times New Roman" panose="02020603050405020304" pitchFamily="18" charset="0"/>
              <a:cs typeface="Times New Roman" panose="02020603050405020304" pitchFamily="18" charset="0"/>
            </a:endParaRPr>
          </a:p>
          <a:p>
            <a:r>
              <a:rPr lang="zh-CN" altLang="en-US" sz="2400"/>
              <a:t>母亲是困难中的一根拐杖，当你脚步蹒跚时，帮助你找好重心，支撑起一片希望的原野。</a:t>
            </a:r>
            <a:endParaRPr lang="zh-CN" altLang="en-US" sz="2400"/>
          </a:p>
        </p:txBody>
      </p:sp>
      <p:sp>
        <p:nvSpPr>
          <p:cNvPr id="5" name="圆角矩形 4"/>
          <p:cNvSpPr/>
          <p:nvPr/>
        </p:nvSpPr>
        <p:spPr>
          <a:xfrm>
            <a:off x="6316345" y="613410"/>
            <a:ext cx="5354955" cy="2934335"/>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3. </a:t>
            </a:r>
            <a:r>
              <a:rPr lang="zh-CN" altLang="en-US" sz="2800">
                <a:solidFill>
                  <a:schemeClr val="tx1"/>
                </a:solidFill>
                <a:latin typeface="Times New Roman" panose="02020603050405020304" pitchFamily="18" charset="0"/>
                <a:cs typeface="Times New Roman" panose="02020603050405020304" pitchFamily="18" charset="0"/>
              </a:rPr>
              <a:t>It's your love that won't pass with time; it's my wish that won't fade with time: May Mother's Day be happy!</a:t>
            </a:r>
            <a:endParaRPr lang="zh-CN" altLang="en-US" sz="28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rPr>
              <a:t>不会随光阴流逝的，是您的爱；不会随岁月淡漠的，是我的愿：愿母亲节日康乐！</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492125" y="4521835"/>
            <a:ext cx="5537835" cy="1972945"/>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4. May my blessings, like a small flower, always blossom in this warm harvest season, embellishing you with joy all the time.</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697605" y="5715"/>
            <a:ext cx="4602480" cy="583565"/>
          </a:xfrm>
          <a:prstGeom prst="rect">
            <a:avLst/>
          </a:prstGeom>
          <a:noFill/>
          <a:ln w="38100">
            <a:solidFill>
              <a:srgbClr val="FF0000"/>
            </a:solidFill>
            <a:prstDash val="sysDash"/>
          </a:ln>
        </p:spPr>
        <p:txBody>
          <a:bodyPr wrap="square">
            <a:spAutoFit/>
          </a:bodyPr>
          <a:lstStyle/>
          <a:p>
            <a:pPr indent="0" algn="ctr"/>
            <a:r>
              <a:rPr lang="en-US" altLang="zh-CN" sz="3200" b="1">
                <a:solidFill>
                  <a:srgbClr val="FF0000"/>
                </a:solidFill>
                <a:ea typeface="宋体" panose="02010600030101010101" pitchFamily="2" charset="-122"/>
              </a:rPr>
              <a:t>Blessings(</a:t>
            </a:r>
            <a:r>
              <a:rPr lang="zh-CN" altLang="en-US" sz="3200" b="1">
                <a:solidFill>
                  <a:srgbClr val="FF0000"/>
                </a:solidFill>
                <a:ea typeface="宋体" panose="02010600030101010101" pitchFamily="2" charset="-122"/>
              </a:rPr>
              <a:t>祝福语</a:t>
            </a:r>
            <a:r>
              <a:rPr lang="en-US" altLang="zh-CN" sz="3200" b="1">
                <a:solidFill>
                  <a:srgbClr val="FF0000"/>
                </a:solidFill>
                <a:ea typeface="宋体" panose="02010600030101010101" pitchFamily="2" charset="-122"/>
              </a:rPr>
              <a:t>)</a:t>
            </a:r>
            <a:endParaRPr lang="en-US" altLang="zh-CN" sz="3200" b="1">
              <a:solidFill>
                <a:srgbClr val="FF0000"/>
              </a:solidFill>
              <a:ea typeface="宋体" panose="0201060003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5" grpId="0" bldLvl="0" animBg="1"/>
      <p:bldP spid="5" grpId="1" animBg="1"/>
      <p:bldP spid="6" grpId="0" bldLvl="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542925"/>
          </a:xfrm>
          <a:prstGeom prst="rect">
            <a:avLst/>
          </a:prstGeom>
        </p:spPr>
      </p:pic>
      <p:sp>
        <p:nvSpPr>
          <p:cNvPr id="5" name="圆角矩形 4"/>
          <p:cNvSpPr/>
          <p:nvPr/>
        </p:nvSpPr>
        <p:spPr>
          <a:xfrm>
            <a:off x="438150" y="498475"/>
            <a:ext cx="5527040" cy="2934335"/>
          </a:xfrm>
          <a:prstGeom prst="roundRect">
            <a:avLst/>
          </a:prstGeom>
          <a:solidFill>
            <a:srgbClr val="6DBC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5. </a:t>
            </a:r>
            <a:r>
              <a:rPr lang="zh-CN" altLang="en-US" sz="2800">
                <a:solidFill>
                  <a:schemeClr val="tx1"/>
                </a:solidFill>
                <a:latin typeface="Times New Roman" panose="02020603050405020304" pitchFamily="18" charset="0"/>
                <a:cs typeface="Times New Roman" panose="02020603050405020304" pitchFamily="18" charset="0"/>
              </a:rPr>
              <a:t>Let's give our mothers more love and care, even a fan in the heat, and a sweater in the winter, so that mothers can always feel the concern of their children.</a:t>
            </a:r>
            <a:endParaRPr lang="zh-CN" altLang="en-US" sz="2800">
              <a:solidFill>
                <a:schemeClr val="tx1"/>
              </a:solidFill>
              <a:latin typeface="Times New Roman" panose="02020603050405020304" pitchFamily="18" charset="0"/>
              <a:cs typeface="Times New Roman" panose="02020603050405020304" pitchFamily="18" charset="0"/>
            </a:endParaRPr>
          </a:p>
          <a:p>
            <a:pPr algn="l"/>
            <a:r>
              <a:rPr lang="zh-CN" altLang="en-US" sz="1600">
                <a:solidFill>
                  <a:schemeClr val="tx1"/>
                </a:solidFill>
                <a:latin typeface="Times New Roman" panose="02020603050405020304" pitchFamily="18" charset="0"/>
                <a:cs typeface="Times New Roman" panose="02020603050405020304" pitchFamily="18" charset="0"/>
              </a:rPr>
              <a:t>让我们多给母亲一点爱与关怀，那怕是酷暑中的一把扇子；寒冬中的一件毛衣，让母亲也时刻感受儿女的关心</a:t>
            </a:r>
            <a:r>
              <a:rPr lang="zh-CN" altLang="en-US" sz="2400">
                <a:solidFill>
                  <a:schemeClr val="tx1"/>
                </a:solidFill>
                <a:latin typeface="Times New Roman" panose="02020603050405020304" pitchFamily="18" charset="0"/>
                <a:cs typeface="Times New Roman" panose="02020603050405020304" pitchFamily="18" charset="0"/>
              </a:rPr>
              <a:t>。</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6133465" y="3538855"/>
            <a:ext cx="5587365" cy="2908300"/>
          </a:xfrm>
          <a:prstGeom prst="roundRect">
            <a:avLst/>
          </a:prstGeom>
          <a:solidFill>
            <a:srgbClr val="6DBCC9"/>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6. Write a warm poem, sing a moving song, draw a fresh picture, dedicate to the great mother, wish all mothers in the world can be happy and healthy! </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写一段温暖的诗，唱一首动人的歌，画一幅清新的图，献给伟大的母亲，愿世上所有的母亲都能快乐健康！</a:t>
            </a:r>
            <a:endParaRPr lang="zh-CN" altLang="en-US" sz="160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6134100" y="542925"/>
            <a:ext cx="5586730" cy="288988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7. May carnation, no graceful and gorgeous posture, no fragrance overflowing flavor, but a light look, just like the mother. Happy Mother's Day!</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五月的康乃馨，没有雍容华丽的姿态，没有浓香四溢的味道，只是清清淡淡的样子，就象母亲。祝妈妈母亲节快乐！</a:t>
            </a:r>
            <a:endParaRPr lang="zh-CN" altLang="en-US" sz="1600">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438150" y="3538855"/>
            <a:ext cx="5537835" cy="284734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8. Late at night! Countless stars light up and write your name in the sky. When the fashion goes out of date, you can send my thoughts and blessings to you!</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夜深了！无数的星辰亮起，在天空写下你的名字，当流行划过时，就能将我的思念与祝福传送给你！</a:t>
            </a:r>
            <a:endParaRPr lang="zh-CN" altLang="en-US" sz="160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P spid="8" grpId="0" bldLvl="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6</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2"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2" cstate="screen"/>
          <a:srcRect t="26516" r="11266"/>
          <a:stretch>
            <a:fillRect/>
          </a:stretch>
        </p:blipFill>
        <p:spPr>
          <a:xfrm>
            <a:off x="4297680" y="652780"/>
            <a:ext cx="7965440" cy="1493520"/>
          </a:xfrm>
          <a:prstGeom prst="rect">
            <a:avLst/>
          </a:prstGeom>
        </p:spPr>
      </p:pic>
      <p:sp>
        <p:nvSpPr>
          <p:cNvPr id="100" name="矩形 99"/>
          <p:cNvSpPr/>
          <p:nvPr/>
        </p:nvSpPr>
        <p:spPr>
          <a:xfrm>
            <a:off x="2952750" y="1825625"/>
            <a:ext cx="8465185" cy="1938020"/>
          </a:xfrm>
          <a:prstGeom prst="rect">
            <a:avLst/>
          </a:prstGeom>
          <a:noFill/>
        </p:spPr>
        <p:txBody>
          <a:bodyPr wrap="square" rtlCol="0">
            <a:spAutoFit/>
          </a:bodyPr>
          <a:lstStyle/>
          <a:p>
            <a:pPr algn="ctr"/>
            <a:r>
              <a:rPr lang="en-US" altLang="zh-CN" sz="6000" b="1">
                <a:effectLst>
                  <a:outerShdw blurRad="38100" dist="38100" dir="2700000" algn="tl">
                    <a:srgbClr val="0D2B2D">
                      <a:alpha val="82745"/>
                    </a:srgbClr>
                  </a:outerShdw>
                </a:effectLst>
                <a:cs typeface="+mn-ea"/>
                <a:sym typeface="+mn-ea"/>
              </a:rPr>
              <a:t>Mother’s Day </a:t>
            </a:r>
            <a:endParaRPr lang="en-US" altLang="zh-CN" sz="6000" b="1">
              <a:effectLst>
                <a:outerShdw blurRad="38100" dist="38100" dir="2700000" algn="tl">
                  <a:srgbClr val="0D2B2D">
                    <a:alpha val="82745"/>
                  </a:srgbClr>
                </a:outerShdw>
              </a:effectLst>
              <a:cs typeface="+mn-ea"/>
              <a:sym typeface="+mn-ea"/>
            </a:endParaRPr>
          </a:p>
          <a:p>
            <a:pPr algn="ctr"/>
            <a:r>
              <a:rPr lang="en-US" altLang="zh-CN" sz="6000" b="1">
                <a:effectLst>
                  <a:outerShdw blurRad="38100" dist="38100" dir="2700000" algn="tl">
                    <a:srgbClr val="0D2B2D">
                      <a:alpha val="82745"/>
                    </a:srgbClr>
                  </a:outerShdw>
                </a:effectLst>
                <a:cs typeface="+mn-ea"/>
                <a:sym typeface="+mn-ea"/>
              </a:rPr>
              <a:t>in the exams</a:t>
            </a:r>
            <a:endParaRPr lang="en-US" altLang="zh-CN" sz="6000" b="1">
              <a:effectLst>
                <a:outerShdw blurRad="38100" dist="38100" dir="2700000" algn="tl">
                  <a:srgbClr val="0D2B2D">
                    <a:alpha val="82745"/>
                  </a:srgbClr>
                </a:outerShdw>
              </a:effectLst>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1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nodeType="withEffect">
                                  <p:stCondLst>
                                    <p:cond delay="0"/>
                                  </p:stCondLst>
                                  <p:childTnLst>
                                    <p:animMotion origin="layout" path="M -1.25E-6 0.26273 L -1.25E-6 -1.48148E-6 " pathEditMode="relative" rAng="0" ptsTypes="AA">
                                      <p:cBhvr>
                                        <p:cTn id="12" dur="1500" fill="hold"/>
                                        <p:tgtEl>
                                          <p:spTgt spid="2"/>
                                        </p:tgtEl>
                                        <p:attrNameLst>
                                          <p:attrName>ppt_x</p:attrName>
                                          <p:attrName>ppt_y</p:attrName>
                                        </p:attrNameLst>
                                      </p:cBhvr>
                                      <p:rCtr x="0" y="-13148"/>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linds(horizontal)">
                                      <p:cBhvr>
                                        <p:cTn id="20" dur="500"/>
                                        <p:tgtEl>
                                          <p:spTgt spid="55"/>
                                        </p:tgtEl>
                                      </p:cBhvr>
                                    </p:animEffect>
                                  </p:childTnLst>
                                </p:cTn>
                              </p:par>
                              <p:par>
                                <p:cTn id="21" presetID="3"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635" y="0"/>
            <a:ext cx="12192000" cy="955675"/>
          </a:xfrm>
          <a:prstGeom prst="rect">
            <a:avLst/>
          </a:prstGeom>
        </p:spPr>
      </p:pic>
      <p:sp>
        <p:nvSpPr>
          <p:cNvPr id="100" name="文本框 99"/>
          <p:cNvSpPr txBox="1"/>
          <p:nvPr/>
        </p:nvSpPr>
        <p:spPr>
          <a:xfrm>
            <a:off x="487680" y="955675"/>
            <a:ext cx="11349355" cy="5908040"/>
          </a:xfrm>
          <a:prstGeom prst="rect">
            <a:avLst/>
          </a:prstGeom>
          <a:noFill/>
          <a:ln w="9525">
            <a:noFill/>
          </a:ln>
        </p:spPr>
        <p:txBody>
          <a:bodyPr wrap="square">
            <a:spAutoFit/>
          </a:bodyPr>
          <a:lstStyle/>
          <a:p>
            <a:pPr indent="0" algn="l"/>
            <a:r>
              <a:rPr lang="zh-CN" sz="2400" b="0">
                <a:ea typeface="宋体" panose="02010600030101010101" pitchFamily="2" charset="-122"/>
              </a:rPr>
              <a:t>阅读下面材料</a:t>
            </a:r>
            <a:r>
              <a:rPr lang="en-US" sz="2400" b="0">
                <a:latin typeface="Times New Roman" panose="02020603050405020304" pitchFamily="18" charset="0"/>
                <a:ea typeface="宋体" panose="02010600030101010101" pitchFamily="2" charset="-122"/>
              </a:rPr>
              <a:t>, </a:t>
            </a:r>
            <a:r>
              <a:rPr lang="zh-CN" sz="2400" b="0">
                <a:ea typeface="宋体" panose="02010600030101010101" pitchFamily="2" charset="-122"/>
              </a:rPr>
              <a:t>根据其内容和所给段落开头语续写两段</a:t>
            </a:r>
            <a:r>
              <a:rPr lang="en-US" sz="2400" b="0">
                <a:latin typeface="Times New Roman" panose="02020603050405020304" pitchFamily="18" charset="0"/>
                <a:ea typeface="宋体" panose="02010600030101010101" pitchFamily="2" charset="-122"/>
              </a:rPr>
              <a:t>, </a:t>
            </a:r>
            <a:r>
              <a:rPr lang="zh-CN" sz="2400" b="0">
                <a:ea typeface="宋体" panose="02010600030101010101" pitchFamily="2" charset="-122"/>
              </a:rPr>
              <a:t>使之构成一篇完整的短文。</a:t>
            </a:r>
            <a:endParaRPr lang="en-US" sz="2400" b="0">
              <a:latin typeface="Times New Roman" panose="02020603050405020304" pitchFamily="18" charset="0"/>
              <a:ea typeface="宋体" panose="02010600030101010101" pitchFamily="2" charset="-122"/>
            </a:endParaRPr>
          </a:p>
          <a:p>
            <a:pPr indent="0" algn="l"/>
            <a:r>
              <a:rPr lang="en-US" sz="2400" b="0">
                <a:latin typeface="Times New Roman" panose="02020603050405020304" pitchFamily="18" charset="0"/>
                <a:ea typeface="宋体" panose="02010600030101010101" pitchFamily="2" charset="-122"/>
              </a:rPr>
              <a:t>                                                 A MOTHER’S DAY SURPRISE</a:t>
            </a:r>
            <a:endParaRPr lang="en-US" sz="2400" b="0">
              <a:latin typeface="Times New Roman" panose="02020603050405020304" pitchFamily="18" charset="0"/>
              <a:ea typeface="宋体" panose="02010600030101010101" pitchFamily="2" charset="-122"/>
            </a:endParaRPr>
          </a:p>
          <a:p>
            <a:pPr indent="0" algn="l"/>
            <a:r>
              <a:rPr lang="en-US" sz="2400" b="0">
                <a:latin typeface="Times New Roman" panose="02020603050405020304" pitchFamily="18" charset="0"/>
                <a:ea typeface="宋体" panose="02010600030101010101" pitchFamily="2" charset="-122"/>
              </a:rPr>
              <a:t>       The twins were filled with excitement as they thought of the surprise they were planning for Mother’s Day. How pleased and proud Mother would be when they brought her breakfast in bed. They planned to make French toast and chicken porridge. They had watched their mother in the kitchen. There was nothing to it. Jenna and Jeff knew exactly what to do. </a:t>
            </a:r>
            <a:endParaRPr lang="en-US" sz="2400" b="0">
              <a:latin typeface="Times New Roman" panose="02020603050405020304" pitchFamily="18" charset="0"/>
              <a:ea typeface="宋体" panose="02010600030101010101" pitchFamily="2" charset="-122"/>
            </a:endParaRPr>
          </a:p>
          <a:p>
            <a:pPr indent="0" algn="l"/>
            <a:r>
              <a:rPr lang="en-US" sz="2400" b="0">
                <a:latin typeface="Times New Roman" panose="02020603050405020304" pitchFamily="18" charset="0"/>
                <a:ea typeface="宋体" panose="02010600030101010101" pitchFamily="2" charset="-122"/>
              </a:rPr>
              <a:t>        The big day came at last. The alarm rang at 6 a.m. The pair went down the stairs quietly to the kitchen. They decided to boil the porridge first. They put some rice into a pot of water and left it to boil while they made the French toast. Jeff broke two eggs into a plate and added in some milk. Jenna found the bread and put two slices into the egg mixture. Next, Jeff turned on the second stove burner to heat up the frying pan. Everything was going smoothly until Jeff started frying the bread. The pan was too hot and the bread turned black within seconds. Jenna threw the burnt piece into the sink and put in the other slice of bread. This time, she turned down the fire so it cooked nicely. </a:t>
            </a:r>
            <a:endParaRPr lang="en-US" sz="2400" b="0">
              <a:latin typeface="Times New Roman" panose="02020603050405020304" pitchFamily="18" charset="0"/>
              <a:ea typeface="宋体" panose="02010600030101010101" pitchFamily="2" charset="-122"/>
            </a:endParaRPr>
          </a:p>
          <a:p>
            <a:pPr indent="0" algn="l"/>
            <a:r>
              <a:rPr lang="en-US" b="0">
                <a:latin typeface="Times New Roman" panose="02020603050405020304" pitchFamily="18" charset="0"/>
                <a:ea typeface="宋体" panose="02010600030101010101" pitchFamily="2" charset="-122"/>
              </a:rPr>
              <a:t>     </a:t>
            </a:r>
            <a:endParaRPr lang="zh-CN" altLang="en-US">
              <a:latin typeface="Times New Roman" panose="02020603050405020304" pitchFamily="18" charset="0"/>
              <a:cs typeface="Times New Roman" panose="02020603050405020304" pitchFamily="18" charset="0"/>
            </a:endParaRPr>
          </a:p>
        </p:txBody>
      </p:sp>
      <p:sp>
        <p:nvSpPr>
          <p:cNvPr id="4" name="文本框 3"/>
          <p:cNvSpPr txBox="1"/>
          <p:nvPr/>
        </p:nvSpPr>
        <p:spPr>
          <a:xfrm>
            <a:off x="2179320" y="118110"/>
            <a:ext cx="8486140"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2021</a:t>
            </a:r>
            <a:r>
              <a:rPr lang="zh-CN" sz="3200" b="1">
                <a:solidFill>
                  <a:srgbClr val="FF0000"/>
                </a:solidFill>
                <a:ea typeface="宋体" panose="02010600030101010101" pitchFamily="2" charset="-122"/>
              </a:rPr>
              <a:t>年普通高等学校招生全国统一考试（</a:t>
            </a:r>
            <a:r>
              <a:rPr lang="en-US" altLang="zh-CN" sz="3200" b="1">
                <a:solidFill>
                  <a:srgbClr val="FF0000"/>
                </a:solidFill>
                <a:ea typeface="宋体" panose="02010600030101010101" pitchFamily="2" charset="-122"/>
              </a:rPr>
              <a:t>I</a:t>
            </a:r>
            <a:r>
              <a:rPr lang="zh-CN" altLang="en-US" sz="3200" b="1">
                <a:solidFill>
                  <a:srgbClr val="FF0000"/>
                </a:solidFill>
                <a:ea typeface="宋体" panose="02010600030101010101" pitchFamily="2" charset="-122"/>
              </a:rPr>
              <a:t>卷</a:t>
            </a:r>
            <a:r>
              <a:rPr lang="zh-CN" sz="3200" b="1">
                <a:solidFill>
                  <a:srgbClr val="FF0000"/>
                </a:solidFill>
                <a:ea typeface="宋体" panose="02010600030101010101" pitchFamily="2" charset="-122"/>
              </a:rPr>
              <a:t>）</a:t>
            </a:r>
            <a:endParaRPr lang="zh-CN" altLang="en-US" sz="3200" b="1">
              <a:solidFill>
                <a:srgbClr val="FF0000"/>
              </a:solidFill>
              <a:ea typeface="宋体" panose="0201060003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81330" y="455930"/>
            <a:ext cx="11207750" cy="6369685"/>
          </a:xfrm>
          <a:prstGeom prst="rect">
            <a:avLst/>
          </a:prstGeom>
          <a:noFill/>
        </p:spPr>
        <p:txBody>
          <a:bodyPr wrap="square" rtlCol="0" anchor="t">
            <a:spAutoFit/>
          </a:bodyPr>
          <a:lstStyle/>
          <a:p>
            <a:pPr indent="0"/>
            <a:r>
              <a:rPr lang="en-US">
                <a:latin typeface="Times New Roman" panose="02020603050405020304" pitchFamily="18" charset="0"/>
                <a:ea typeface="宋体" panose="02010600030101010101" pitchFamily="2" charset="-122"/>
                <a:sym typeface="+mn-ea"/>
              </a:rPr>
              <a:t>        </a:t>
            </a:r>
            <a:r>
              <a:rPr lang="en-US" sz="2400">
                <a:latin typeface="Times New Roman" panose="02020603050405020304" pitchFamily="18" charset="0"/>
                <a:ea typeface="宋体" panose="02010600030101010101" pitchFamily="2" charset="-122"/>
                <a:sym typeface="+mn-ea"/>
              </a:rPr>
              <a:t>Then Jeff noticed steam shooting out of the pot and the lid starting to shake. The next minute, the porridge boiled over and put out the fire. Jenna panicked. Thankfully, Jeff stayed calm and turned off the gas quickly. But the stove was a mess now. Jenna told Jeff to clean it up so they could continue to cook the rest of the porridge. But Jeff’s hand touched the hot burner and he gave a cry of pain. Jenna made him put his hand in cold water. Then she caught the smell of burning. Oh dear! The piece of bread in the pan had turned black as well. </a:t>
            </a:r>
            <a:endParaRPr lang="en-US" sz="2400" b="0">
              <a:latin typeface="Times New Roman" panose="02020603050405020304" pitchFamily="18" charset="0"/>
              <a:ea typeface="宋体" panose="02010600030101010101" pitchFamily="2" charset="-122"/>
            </a:endParaRPr>
          </a:p>
          <a:p>
            <a:pPr indent="0"/>
            <a:r>
              <a:rPr lang="zh-CN" altLang="en-US" sz="2400">
                <a:sym typeface="+mn-ea"/>
              </a:rPr>
              <a:t>注意：</a:t>
            </a:r>
            <a:endParaRPr lang="zh-CN" altLang="en-US" sz="2400"/>
          </a:p>
          <a:p>
            <a:pPr indent="0"/>
            <a:r>
              <a:rPr lang="zh-CN" altLang="en-US" sz="2400">
                <a:sym typeface="+mn-ea"/>
              </a:rPr>
              <a:t>1. 续写词数应为150左右；</a:t>
            </a:r>
            <a:endParaRPr lang="zh-CN" altLang="en-US" sz="2400"/>
          </a:p>
          <a:p>
            <a:pPr indent="0"/>
            <a:r>
              <a:rPr lang="zh-CN" altLang="en-US" sz="2400">
                <a:sym typeface="+mn-ea"/>
              </a:rPr>
              <a:t>2. 请按如下格式在答题卡的相应位置作答。</a:t>
            </a:r>
            <a:endParaRPr lang="zh-CN" altLang="en-US" sz="2400">
              <a:sym typeface="+mn-ea"/>
            </a:endParaRPr>
          </a:p>
          <a:p>
            <a:pPr indent="0"/>
            <a:r>
              <a:rPr lang="en-US" altLang="zh-CN" sz="2400">
                <a:latin typeface="Times New Roman" panose="02020603050405020304" pitchFamily="18" charset="0"/>
                <a:cs typeface="Times New Roman" panose="02020603050405020304" pitchFamily="18" charset="0"/>
                <a:sym typeface="+mn-ea"/>
              </a:rPr>
              <a:t>Para 1</a:t>
            </a:r>
            <a:endParaRPr lang="zh-CN" altLang="en-US" sz="2400">
              <a:latin typeface="Times New Roman" panose="02020603050405020304" pitchFamily="18" charset="0"/>
              <a:cs typeface="Times New Roman" panose="02020603050405020304" pitchFamily="18" charset="0"/>
            </a:endParaRPr>
          </a:p>
          <a:p>
            <a:pPr indent="0"/>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As the twins looked around them in disappointment, their father appeared.</a:t>
            </a:r>
            <a:r>
              <a:rPr lang="en-US" altLang="zh-CN" sz="2400">
                <a:latin typeface="Times New Roman" panose="02020603050405020304" pitchFamily="18" charset="0"/>
                <a:cs typeface="Times New Roman" panose="02020603050405020304" pitchFamily="18" charset="0"/>
                <a:sym typeface="+mn-ea"/>
              </a:rPr>
              <a:t>__________</a:t>
            </a:r>
            <a:endParaRPr lang="en-US" altLang="zh-CN" sz="2400">
              <a:latin typeface="Times New Roman" panose="02020603050405020304" pitchFamily="18" charset="0"/>
              <a:cs typeface="Times New Roman" panose="02020603050405020304" pitchFamily="18" charset="0"/>
              <a:sym typeface="+mn-ea"/>
            </a:endParaRPr>
          </a:p>
          <a:p>
            <a:pPr indent="0"/>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a:t>
            </a:r>
            <a:endParaRPr lang="zh-CN" altLang="en-US" sz="2400">
              <a:latin typeface="Times New Roman" panose="02020603050405020304" pitchFamily="18" charset="0"/>
              <a:cs typeface="Times New Roman" panose="02020603050405020304" pitchFamily="18" charset="0"/>
              <a:sym typeface="+mn-ea"/>
            </a:endParaRPr>
          </a:p>
          <a:p>
            <a:pPr indent="0"/>
            <a:r>
              <a:rPr lang="en-US" altLang="zh-CN" sz="2400">
                <a:latin typeface="Times New Roman" panose="02020603050405020304" pitchFamily="18" charset="0"/>
                <a:cs typeface="Times New Roman" panose="02020603050405020304" pitchFamily="18" charset="0"/>
                <a:sym typeface="+mn-ea"/>
              </a:rPr>
              <a:t>Para 2</a:t>
            </a:r>
            <a:endParaRPr lang="zh-CN" altLang="en-US" sz="2400">
              <a:latin typeface="Times New Roman" panose="02020603050405020304" pitchFamily="18" charset="0"/>
              <a:cs typeface="Times New Roman" panose="02020603050405020304" pitchFamily="18" charset="0"/>
            </a:endParaRPr>
          </a:p>
          <a:p>
            <a:pPr indent="0"/>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The twins carried the breakfast upstairs and woke their mother up. </a:t>
            </a:r>
            <a:r>
              <a:rPr lang="en-US" altLang="zh-CN" sz="2400">
                <a:latin typeface="Times New Roman" panose="02020603050405020304" pitchFamily="18" charset="0"/>
                <a:cs typeface="Times New Roman" panose="02020603050405020304" pitchFamily="18" charset="0"/>
                <a:sym typeface="+mn-ea"/>
              </a:rPr>
              <a:t>________________</a:t>
            </a:r>
            <a:endParaRPr lang="en-US" altLang="zh-CN" sz="2400">
              <a:latin typeface="Times New Roman" panose="02020603050405020304" pitchFamily="18" charset="0"/>
              <a:cs typeface="Times New Roman" panose="02020603050405020304" pitchFamily="18" charset="0"/>
              <a:sym typeface="+mn-ea"/>
            </a:endParaRPr>
          </a:p>
          <a:p>
            <a:pPr indent="0"/>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a:t>
            </a:r>
            <a:endParaRPr lang="en-US" altLang="zh-CN" sz="2400">
              <a:latin typeface="Times New Roman" panose="02020603050405020304" pitchFamily="18" charset="0"/>
              <a:cs typeface="Times New Roman" panose="02020603050405020304" pitchFamily="18" charset="0"/>
              <a:sym typeface="+mn-ea"/>
            </a:endParaRPr>
          </a:p>
          <a:p>
            <a:pPr indent="0"/>
            <a:endParaRPr lang="en-US" altLang="zh-CN" sz="2400">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1270" y="0"/>
            <a:ext cx="12192000" cy="993140"/>
          </a:xfrm>
          <a:prstGeom prst="rect">
            <a:avLst/>
          </a:prstGeom>
        </p:spPr>
      </p:pic>
      <p:sp>
        <p:nvSpPr>
          <p:cNvPr id="4" name="文本框 3"/>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A possible answer</a:t>
            </a:r>
            <a:endParaRPr lang="en-US" sz="3200" b="1">
              <a:solidFill>
                <a:srgbClr val="FF0000"/>
              </a:solidFill>
              <a:ea typeface="宋体" panose="02010600030101010101" pitchFamily="2" charset="-122"/>
            </a:endParaRPr>
          </a:p>
        </p:txBody>
      </p:sp>
      <p:sp>
        <p:nvSpPr>
          <p:cNvPr id="3" name="文本框 2"/>
          <p:cNvSpPr txBox="1"/>
          <p:nvPr/>
        </p:nvSpPr>
        <p:spPr>
          <a:xfrm>
            <a:off x="567690" y="993140"/>
            <a:ext cx="11053445" cy="526224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As the twins looked around them in disappointment, their father appeared. His appearance immediately nailed them where they were, dumbfounded . Then much beyond their expectation and to their great relief, he didn’t fly into a rage . Instead he went over,saying he understood the situation and instructed them to deal with the mess. Pot cleaned , the two brothers repeated the same process, but this time under the expert and patient guidance of their understanding father. Soon the delicious and inviting French toast and chicken porridge were ready. Their father then slipped back into the bedroom.</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The twins carried the breakfast upstairs and woke their mother up. When seeing her nose sniffing hard, they could hardly contain their excitement. A glance at the plates and bowls on the tray and Mum realized all that happened. Tears welling up in her eyes,she excitedly awoke her husband still “snoring”, who pretended to open his drowsy eyes, muttering he was still in a sweet dream.Gathering around the well-designed breakfast, the whole family was immersed in happiness and gratitude.</a:t>
            </a:r>
            <a:endParaRPr sz="24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pic>
        <p:nvPicPr>
          <p:cNvPr id="14" name="图片 13"/>
          <p:cNvPicPr>
            <a:picLocks noChangeAspect="1"/>
          </p:cNvPicPr>
          <p:nvPr/>
        </p:nvPicPr>
        <p:blipFill>
          <a:blip r:embed="rId2"/>
          <a:stretch>
            <a:fillRect/>
          </a:stretch>
        </p:blipFill>
        <p:spPr>
          <a:xfrm>
            <a:off x="504190" y="1875155"/>
            <a:ext cx="3181985" cy="4460240"/>
          </a:xfrm>
          <a:prstGeom prst="rect">
            <a:avLst/>
          </a:prstGeom>
        </p:spPr>
      </p:pic>
      <p:sp>
        <p:nvSpPr>
          <p:cNvPr id="4" name="矩形 3"/>
          <p:cNvSpPr/>
          <p:nvPr/>
        </p:nvSpPr>
        <p:spPr>
          <a:xfrm>
            <a:off x="422910" y="588010"/>
            <a:ext cx="3738245" cy="1014730"/>
          </a:xfrm>
          <a:prstGeom prst="rect">
            <a:avLst/>
          </a:prstGeom>
          <a:noFill/>
          <a:ln>
            <a:noFill/>
          </a:ln>
        </p:spPr>
        <p:txBody>
          <a:bodyPr wrap="squar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rPr>
              <a:t>Discuss?</a:t>
            </a:r>
            <a:endPar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4571365" y="712470"/>
            <a:ext cx="6154420" cy="953135"/>
          </a:xfrm>
          <a:prstGeom prst="rect">
            <a:avLst/>
          </a:prstGeom>
          <a:noFill/>
          <a:ln w="38100">
            <a:gradFill>
              <a:gsLst>
                <a:gs pos="0">
                  <a:srgbClr val="FBFB11"/>
                </a:gs>
                <a:gs pos="100000">
                  <a:srgbClr val="838309"/>
                </a:gs>
              </a:gsLst>
            </a:gradFill>
            <a:prstDash val="sysDash"/>
          </a:ln>
        </p:spPr>
        <p:txBody>
          <a:bodyPr wrap="square" rtlCol="0" anchor="t">
            <a:spAutoFit/>
          </a:bodyPr>
          <a:lstStyle/>
          <a:p>
            <a:r>
              <a:rPr lang="en-US" altLang="zh-CN" sz="2800">
                <a:solidFill>
                  <a:schemeClr val="tx1"/>
                </a:solidFill>
                <a:latin typeface="Times New Roman" panose="02020603050405020304" pitchFamily="18" charset="0"/>
                <a:cs typeface="Times New Roman" panose="02020603050405020304" pitchFamily="18" charset="0"/>
                <a:sym typeface="+mn-ea"/>
              </a:rPr>
              <a:t>1. What is t</a:t>
            </a:r>
            <a:r>
              <a:rPr lang="zh-CN" altLang="en-US" sz="2800">
                <a:solidFill>
                  <a:schemeClr val="tx1"/>
                </a:solidFill>
                <a:latin typeface="Times New Roman" panose="02020603050405020304" pitchFamily="18" charset="0"/>
                <a:cs typeface="Times New Roman" panose="02020603050405020304" pitchFamily="18" charset="0"/>
                <a:sym typeface="+mn-ea"/>
              </a:rPr>
              <a:t>he first word that every child </a:t>
            </a:r>
            <a:r>
              <a:rPr lang="en-US" altLang="zh-CN" sz="2800">
                <a:solidFill>
                  <a:schemeClr val="tx1"/>
                </a:solidFill>
                <a:latin typeface="Times New Roman" panose="02020603050405020304" pitchFamily="18" charset="0"/>
                <a:cs typeface="Times New Roman" panose="02020603050405020304" pitchFamily="18" charset="0"/>
                <a:sym typeface="+mn-ea"/>
              </a:rPr>
              <a:t> </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r>
              <a:rPr lang="en-US" altLang="zh-CN" sz="2800">
                <a:solidFill>
                  <a:schemeClr val="tx1"/>
                </a:solidFill>
                <a:latin typeface="Times New Roman" panose="02020603050405020304" pitchFamily="18" charset="0"/>
                <a:cs typeface="Times New Roman" panose="02020603050405020304" pitchFamily="18" charset="0"/>
                <a:sym typeface="+mn-ea"/>
              </a:rPr>
              <a:t>    </a:t>
            </a:r>
            <a:r>
              <a:rPr lang="zh-CN" altLang="en-US" sz="2800">
                <a:solidFill>
                  <a:schemeClr val="tx1"/>
                </a:solidFill>
                <a:latin typeface="Times New Roman" panose="02020603050405020304" pitchFamily="18" charset="0"/>
                <a:cs typeface="Times New Roman" panose="02020603050405020304" pitchFamily="18" charset="0"/>
                <a:sym typeface="+mn-ea"/>
              </a:rPr>
              <a:t>learns to speak</a:t>
            </a:r>
            <a:r>
              <a:rPr lang="en-US" altLang="zh-CN" sz="2800">
                <a:solidFill>
                  <a:schemeClr val="tx1"/>
                </a:solidFill>
                <a:latin typeface="Times New Roman" panose="02020603050405020304" pitchFamily="18" charset="0"/>
                <a:cs typeface="Times New Roman" panose="02020603050405020304" pitchFamily="18" charset="0"/>
                <a:sym typeface="+mn-ea"/>
              </a:rPr>
              <a:t>?</a:t>
            </a:r>
            <a:r>
              <a:rPr lang="zh-CN" altLang="en-US" sz="2800">
                <a:solidFill>
                  <a:schemeClr val="tx1"/>
                </a:solidFill>
                <a:latin typeface="Times New Roman" panose="02020603050405020304" pitchFamily="18" charset="0"/>
                <a:cs typeface="Times New Roman" panose="02020603050405020304" pitchFamily="18" charset="0"/>
                <a:sym typeface="+mn-ea"/>
              </a:rPr>
              <a:t> </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4072255" y="1862455"/>
            <a:ext cx="6653530" cy="953135"/>
          </a:xfrm>
          <a:prstGeom prst="rect">
            <a:avLst/>
          </a:prstGeom>
          <a:noFill/>
          <a:ln w="38100">
            <a:gradFill>
              <a:gsLst>
                <a:gs pos="0">
                  <a:srgbClr val="FBFB11"/>
                </a:gs>
                <a:gs pos="100000">
                  <a:srgbClr val="838309"/>
                </a:gs>
              </a:gsLst>
            </a:gradFill>
            <a:prstDash val="sysDash"/>
          </a:ln>
        </p:spPr>
        <p:txBody>
          <a:bodyPr wrap="square" rtlCol="0" anchor="t">
            <a:spAutoFit/>
          </a:bodyPr>
          <a:lstStyle/>
          <a:p>
            <a:r>
              <a:rPr lang="en-US" altLang="zh-CN" sz="2800">
                <a:solidFill>
                  <a:schemeClr val="tx1"/>
                </a:solidFill>
                <a:latin typeface="Times New Roman" panose="02020603050405020304" pitchFamily="18" charset="0"/>
                <a:cs typeface="Times New Roman" panose="02020603050405020304" pitchFamily="18" charset="0"/>
                <a:sym typeface="+mn-ea"/>
              </a:rPr>
              <a:t>2. </a:t>
            </a:r>
            <a:r>
              <a:rPr lang="zh-CN" altLang="en-US" sz="2800">
                <a:latin typeface="Times New Roman" panose="02020603050405020304" pitchFamily="18" charset="0"/>
                <a:cs typeface="Times New Roman" panose="02020603050405020304" pitchFamily="18" charset="0"/>
                <a:sym typeface="+mn-ea"/>
              </a:rPr>
              <a:t>When you are in pain or trouble, </a:t>
            </a:r>
            <a:r>
              <a:rPr lang="en-US" altLang="zh-CN" sz="2800">
                <a:latin typeface="Times New Roman" panose="02020603050405020304" pitchFamily="18" charset="0"/>
                <a:cs typeface="Times New Roman" panose="02020603050405020304" pitchFamily="18" charset="0"/>
                <a:sym typeface="+mn-ea"/>
              </a:rPr>
              <a:t>what is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the first word that comes out from you</a:t>
            </a:r>
            <a:r>
              <a:rPr lang="en-US" altLang="zh-CN" sz="2800">
                <a:latin typeface="Times New Roman" panose="02020603050405020304" pitchFamily="18" charset="0"/>
                <a:cs typeface="Times New Roman" panose="02020603050405020304" pitchFamily="18" charset="0"/>
                <a:sym typeface="+mn-ea"/>
              </a:rPr>
              <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8" name="矩形 7"/>
          <p:cNvSpPr/>
          <p:nvPr/>
        </p:nvSpPr>
        <p:spPr>
          <a:xfrm>
            <a:off x="7026275" y="774065"/>
            <a:ext cx="3560445" cy="829945"/>
          </a:xfrm>
          <a:prstGeom prst="rect">
            <a:avLst/>
          </a:prstGeom>
          <a:solidFill>
            <a:schemeClr val="accent1">
              <a:lumMod val="20000"/>
              <a:lumOff val="80000"/>
            </a:schemeClr>
          </a:solidFill>
          <a:ln w="57150">
            <a:solidFill>
              <a:srgbClr val="FFBBC3"/>
            </a:solidFill>
            <a:prstDash val="sysDash"/>
          </a:ln>
        </p:spPr>
        <p:txBody>
          <a:bodyPr wrap="squar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mother</a:t>
            </a:r>
            <a:endPar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9" name="矩形 8"/>
          <p:cNvSpPr/>
          <p:nvPr/>
        </p:nvSpPr>
        <p:spPr>
          <a:xfrm>
            <a:off x="7026275" y="1922145"/>
            <a:ext cx="3560445" cy="829945"/>
          </a:xfrm>
          <a:prstGeom prst="rect">
            <a:avLst/>
          </a:prstGeom>
          <a:solidFill>
            <a:schemeClr val="accent1">
              <a:lumMod val="20000"/>
              <a:lumOff val="80000"/>
            </a:schemeClr>
          </a:solidFill>
          <a:ln w="57150">
            <a:solidFill>
              <a:srgbClr val="FFBBC3"/>
            </a:solidFill>
            <a:prstDash val="sysDash"/>
          </a:ln>
        </p:spPr>
        <p:txBody>
          <a:bodyPr wrap="squar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mother</a:t>
            </a:r>
            <a:endPar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10" name="文本框 9"/>
          <p:cNvSpPr txBox="1"/>
          <p:nvPr/>
        </p:nvSpPr>
        <p:spPr>
          <a:xfrm>
            <a:off x="4436745" y="3161030"/>
            <a:ext cx="6289040" cy="1445260"/>
          </a:xfrm>
          <a:prstGeom prst="rect">
            <a:avLst/>
          </a:prstGeom>
          <a:noFill/>
          <a:ln w="38100">
            <a:solidFill>
              <a:srgbClr val="FF0000"/>
            </a:solidFill>
            <a:prstDash val="sysDash"/>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Mother's day is a special occasion that is meant to honor all the mothers for their </a:t>
            </a:r>
            <a:r>
              <a:rPr lang="en-US" altLang="zh-CN" sz="3200" b="1">
                <a:solidFill>
                  <a:srgbClr val="FF0000"/>
                </a:solidFill>
                <a:latin typeface="Times New Roman" panose="02020603050405020304" pitchFamily="18" charset="0"/>
                <a:cs typeface="Times New Roman" panose="02020603050405020304" pitchFamily="18" charset="0"/>
                <a:sym typeface="+mn-ea"/>
              </a:rPr>
              <a:t>love</a:t>
            </a:r>
            <a:r>
              <a:rPr lang="en-US" altLang="zh-CN" sz="2800">
                <a:latin typeface="Times New Roman" panose="02020603050405020304" pitchFamily="18" charset="0"/>
                <a:cs typeface="Times New Roman" panose="02020603050405020304" pitchFamily="18" charset="0"/>
                <a:sym typeface="+mn-ea"/>
              </a:rPr>
              <a:t>, </a:t>
            </a:r>
            <a:r>
              <a:rPr lang="en-US" altLang="zh-CN" sz="3200" b="1">
                <a:solidFill>
                  <a:srgbClr val="FF0000"/>
                </a:solidFill>
                <a:latin typeface="Times New Roman" panose="02020603050405020304" pitchFamily="18" charset="0"/>
                <a:cs typeface="Times New Roman" panose="02020603050405020304" pitchFamily="18" charset="0"/>
                <a:sym typeface="+mn-ea"/>
              </a:rPr>
              <a:t>support</a:t>
            </a:r>
            <a:r>
              <a:rPr lang="en-US" altLang="zh-CN" sz="2800">
                <a:latin typeface="Times New Roman" panose="02020603050405020304" pitchFamily="18" charset="0"/>
                <a:cs typeface="Times New Roman" panose="02020603050405020304" pitchFamily="18" charset="0"/>
                <a:sym typeface="+mn-ea"/>
              </a:rPr>
              <a:t>, </a:t>
            </a:r>
            <a:r>
              <a:rPr lang="en-US" altLang="zh-CN" sz="3200" b="1">
                <a:solidFill>
                  <a:srgbClr val="FF0000"/>
                </a:solidFill>
                <a:latin typeface="Times New Roman" panose="02020603050405020304" pitchFamily="18" charset="0"/>
                <a:cs typeface="Times New Roman" panose="02020603050405020304" pitchFamily="18" charset="0"/>
                <a:sym typeface="+mn-ea"/>
              </a:rPr>
              <a:t>care</a:t>
            </a:r>
            <a:r>
              <a:rPr lang="en-US" altLang="zh-CN" sz="2800">
                <a:latin typeface="Times New Roman" panose="02020603050405020304" pitchFamily="18" charset="0"/>
                <a:cs typeface="Times New Roman" panose="02020603050405020304" pitchFamily="18" charset="0"/>
                <a:sym typeface="+mn-ea"/>
              </a:rPr>
              <a:t>, and </a:t>
            </a:r>
            <a:r>
              <a:rPr lang="en-US" altLang="zh-CN" sz="3200" b="1">
                <a:solidFill>
                  <a:srgbClr val="FF0000"/>
                </a:solidFill>
                <a:latin typeface="Times New Roman" panose="02020603050405020304" pitchFamily="18" charset="0"/>
                <a:cs typeface="Times New Roman" panose="02020603050405020304" pitchFamily="18" charset="0"/>
                <a:sym typeface="+mn-ea"/>
              </a:rPr>
              <a:t>sacrifices</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p:txBody>
      </p:sp>
      <p:pic>
        <p:nvPicPr>
          <p:cNvPr id="7" name="图片 6" descr="t0141ed8ca9fc597108"/>
          <p:cNvPicPr>
            <a:picLocks noChangeAspect="1"/>
          </p:cNvPicPr>
          <p:nvPr/>
        </p:nvPicPr>
        <p:blipFill>
          <a:blip r:embed="rId3"/>
          <a:srcRect t="12835" b="20208"/>
          <a:stretch>
            <a:fillRect/>
          </a:stretch>
        </p:blipFill>
        <p:spPr>
          <a:xfrm>
            <a:off x="7942580" y="4762500"/>
            <a:ext cx="3810000" cy="1758950"/>
          </a:xfrm>
          <a:prstGeom prst="rect">
            <a:avLst/>
          </a:prstGeom>
        </p:spPr>
      </p:pic>
      <p:pic>
        <p:nvPicPr>
          <p:cNvPr id="16" name="图片 15"/>
          <p:cNvPicPr>
            <a:picLocks noChangeAspect="1"/>
          </p:cNvPicPr>
          <p:nvPr/>
        </p:nvPicPr>
        <p:blipFill>
          <a:blip r:embed="rId4"/>
          <a:stretch>
            <a:fillRect/>
          </a:stretch>
        </p:blipFill>
        <p:spPr>
          <a:xfrm rot="17285990" flipH="1">
            <a:off x="4008120" y="4561840"/>
            <a:ext cx="1767840" cy="2221230"/>
          </a:xfrm>
          <a:prstGeom prst="rect">
            <a:avLst/>
          </a:prstGeom>
        </p:spPr>
      </p:pic>
      <p:pic>
        <p:nvPicPr>
          <p:cNvPr id="11" name="图片 10"/>
          <p:cNvPicPr>
            <a:picLocks noChangeAspect="1"/>
          </p:cNvPicPr>
          <p:nvPr/>
        </p:nvPicPr>
        <p:blipFill>
          <a:blip r:embed="rId4"/>
          <a:stretch>
            <a:fillRect/>
          </a:stretch>
        </p:blipFill>
        <p:spPr>
          <a:xfrm rot="17285990" flipH="1">
            <a:off x="6452235" y="5112385"/>
            <a:ext cx="1261110" cy="1397635"/>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100" name="文本框 99"/>
          <p:cNvSpPr txBox="1"/>
          <p:nvPr/>
        </p:nvSpPr>
        <p:spPr>
          <a:xfrm>
            <a:off x="586740" y="613410"/>
            <a:ext cx="11018520" cy="5631180"/>
          </a:xfrm>
          <a:prstGeom prst="rect">
            <a:avLst/>
          </a:prstGeom>
          <a:noFill/>
          <a:ln w="9525">
            <a:noFill/>
          </a:ln>
        </p:spPr>
        <p:txBody>
          <a:bodyPr wrap="square">
            <a:spAutoFit/>
          </a:bodyPr>
          <a:lstStyle/>
          <a:p>
            <a:pPr indent="0"/>
            <a:r>
              <a:rPr lang="en-US" sz="2400" b="0">
                <a:solidFill>
                  <a:srgbClr val="191919"/>
                </a:solidFill>
                <a:latin typeface="Times New Roman" panose="02020603050405020304" pitchFamily="18" charset="0"/>
                <a:ea typeface="宋体" panose="02010600030101010101" pitchFamily="2" charset="-122"/>
                <a:cs typeface="Times New Roman" panose="02020603050405020304" pitchFamily="18" charset="0"/>
              </a:rPr>
              <a:t>        As the twins looked around them in disappointment, their father appeared. His jaw dropped open at the sight of the great mess. After the twins explained that they were trying to make a surprise for their mom, he smiled, put some ointment on Jeff’s hand and helped clean up the stove. “Dad, can you help us with the breakfast?” Jenna asked. “Sure! Now I am officially a member of the Mother’s-Day-surprise team!” Under their father’s instruction, Jess stood by the pot and stirred the porridge from time to time while Jenna carefully fried the French toast. “Eyes on your task!” the father reminded. Before long, the breakfast was ready.</a:t>
            </a:r>
            <a:endParaRPr lang="en-US" sz="2400" b="0">
              <a:solidFill>
                <a:srgbClr val="191919"/>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400" b="0">
                <a:solidFill>
                  <a:srgbClr val="191919"/>
                </a:solidFill>
                <a:latin typeface="Times New Roman" panose="02020603050405020304" pitchFamily="18" charset="0"/>
                <a:ea typeface="宋体" panose="02010600030101010101" pitchFamily="2" charset="-122"/>
                <a:cs typeface="Times New Roman" panose="02020603050405020304" pitchFamily="18" charset="0"/>
              </a:rPr>
              <a:t>        The twins carried the breakfast upstairs and woke their mother up. Before she asked, Jenna and Jeff said in chorus, “Happy Mother’s Day!” Blushed, Jenna said, “Mom, we would like to say thank you. Thank you for bringing us to the world, which makes everything possible. Thank you for being a loving and supportive mom. You are always there for us when we are cast down, and you are happier than anyone else when we achieve something, however small the accomplishment is.” With tears welling up, the mother threw her arms around them. Never has she been more pleased and proud.</a:t>
            </a:r>
            <a:endParaRPr lang="zh-CN" altLang="en-US" sz="24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990600"/>
          </a:xfrm>
          <a:prstGeom prst="rect">
            <a:avLst/>
          </a:prstGeom>
        </p:spPr>
      </p:pic>
      <p:sp>
        <p:nvSpPr>
          <p:cNvPr id="3" name="文本框 2"/>
          <p:cNvSpPr txBox="1"/>
          <p:nvPr/>
        </p:nvSpPr>
        <p:spPr>
          <a:xfrm>
            <a:off x="1152525" y="112395"/>
            <a:ext cx="9886950" cy="583565"/>
          </a:xfrm>
          <a:prstGeom prst="rect">
            <a:avLst/>
          </a:prstGeom>
          <a:noFill/>
          <a:ln w="38100">
            <a:solidFill>
              <a:srgbClr val="FFC000"/>
            </a:solidFill>
            <a:prstDash val="sysDash"/>
          </a:ln>
        </p:spPr>
        <p:txBody>
          <a:bodyPr wrap="square" rtlCol="0" anchor="t">
            <a:spAutoFit/>
          </a:bodyPr>
          <a:lstStyle/>
          <a:p>
            <a:pPr lvl="0" algn="ctr">
              <a:buClrTx/>
              <a:buSzTx/>
              <a:buFontTx/>
            </a:pPr>
            <a:r>
              <a:rPr lang="en-US" sz="3200" b="1">
                <a:solidFill>
                  <a:srgbClr val="FF0000"/>
                </a:solidFill>
                <a:latin typeface="Times New Roman" panose="02020603050405020304" pitchFamily="18" charset="0"/>
                <a:ea typeface="宋体" panose="02010600030101010101" pitchFamily="2" charset="-122"/>
                <a:sym typeface="+mn-ea"/>
              </a:rPr>
              <a:t>2021 届苏州八校联考英语读后续写： 母亲节的礼物</a:t>
            </a:r>
            <a:endParaRPr lang="en-US" sz="3200" b="1">
              <a:solidFill>
                <a:srgbClr val="FF0000"/>
              </a:solidFill>
              <a:latin typeface="Times New Roman" panose="02020603050405020304" pitchFamily="18" charset="0"/>
              <a:ea typeface="宋体" panose="02010600030101010101" pitchFamily="2" charset="-122"/>
              <a:sym typeface="+mn-ea"/>
            </a:endParaRPr>
          </a:p>
        </p:txBody>
      </p:sp>
      <p:sp>
        <p:nvSpPr>
          <p:cNvPr id="4" name="文本框 3"/>
          <p:cNvSpPr txBox="1"/>
          <p:nvPr/>
        </p:nvSpPr>
        <p:spPr>
          <a:xfrm>
            <a:off x="442595" y="917575"/>
            <a:ext cx="11317605" cy="5539105"/>
          </a:xfrm>
          <a:prstGeom prst="rect">
            <a:avLst/>
          </a:prstGeom>
          <a:noFill/>
        </p:spPr>
        <p:txBody>
          <a:bodyPr wrap="square" rtlCol="0" anchor="t">
            <a:spAutoFit/>
          </a:bodyPr>
          <a:lstStyle/>
          <a:p>
            <a:r>
              <a:rPr lang="zh-CN" altLang="en-US"/>
              <a:t>阅读下面材料， 根据其内容和所给段落开头语续写两段， 使之构成一篇完整的短文。</a:t>
            </a:r>
            <a:endParaRPr lang="zh-CN" altLang="en-US"/>
          </a:p>
          <a:p>
            <a:r>
              <a:rPr lang="en-US" altLang="zh-CN" sz="20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boy on in-line skates zoomed around the corner and crashed into me before I jumped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out of the way. We fell into a sprawling(摊开四肢躺着) heap as the box I</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d been carrying flew</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from my hands and landed in the street with a sickening beat. A moment later, a car whizzed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past, sending the box spinning in circles.</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The skater got up, mumbled sorry, and sped off around the corner.</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“Are you OK, Emily?” Aiden asked.</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think so.” My arm had slapped the sidewalk hard. I stood and slowly moved it in circles.</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“Oh no! Look at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present!” Aiden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face was red.</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picked up the crushed box and opened it. The drinking glasses inside were broken. I</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closed the box and left it in a garbage can on the sidewalk, then started hurrying toward home.</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Aiden had to run at full speed to keep up with me.</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0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sym typeface="+mn-ea"/>
              </a:rPr>
              <a:t>When we got to the apartment, we threw ourselves down on chairs in the kitchen.</a:t>
            </a:r>
            <a:endParaRPr lang="zh-CN" altLang="en-US" sz="20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443230" y="455930"/>
            <a:ext cx="11306175" cy="6000750"/>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“It isn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 fair! Why did that happen?” Aiden said.</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“I didn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 even see that guy! He came out of nowhere,” I said angrily.</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Aiden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s lower lip trembled. “Mom would</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ve loved these glasses.”</a:t>
            </a:r>
            <a:endParaRPr lang="zh-CN" altLang="en-US" sz="2400">
              <a:latin typeface="Times New Roman" panose="02020603050405020304" pitchFamily="18" charset="0"/>
              <a:cs typeface="Times New Roman" panose="02020603050405020304" pitchFamily="18" charset="0"/>
              <a:sym typeface="+mn-ea"/>
            </a:endParaRPr>
          </a:p>
          <a:p>
            <a:pPr algn="l">
              <a:buClrTx/>
              <a:buSzTx/>
              <a:buNone/>
            </a:pPr>
            <a:r>
              <a:rPr lang="en-US" altLang="zh-CN" sz="2400"/>
              <a:t>       </a:t>
            </a:r>
            <a:r>
              <a:rPr lang="zh-CN" altLang="en-US" sz="2400">
                <a:latin typeface="Times New Roman" panose="02020603050405020304" pitchFamily="18" charset="0"/>
                <a:cs typeface="Times New Roman" panose="02020603050405020304" pitchFamily="18" charset="0"/>
              </a:rPr>
              <a:t> We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d saved our money for weeks to buy glasses with pink flowers on them for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We have other glasses, but not a full set that matches. I wished I could hang something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against the wall and scream, but I knew I couldn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t. I</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m the older one. I had to hold it together.</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wanted to make her happy,” Aiden said.</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thought about how Mom had been before the divorce. She used to joke around and</a:t>
            </a:r>
            <a:endParaRPr lang="zh-CN" altLang="en-US" sz="2400">
              <a:latin typeface="Times New Roman" panose="02020603050405020304" pitchFamily="18" charset="0"/>
              <a:cs typeface="Times New Roman" panose="02020603050405020304" pitchFamily="18" charset="0"/>
            </a:endParaRPr>
          </a:p>
          <a:p>
            <a:pPr algn="l">
              <a:buClrTx/>
              <a:buSzTx/>
              <a:buNone/>
            </a:pPr>
            <a:r>
              <a:rPr lang="zh-CN" altLang="en-US" sz="2400">
                <a:latin typeface="Times New Roman" panose="02020603050405020304" pitchFamily="18" charset="0"/>
                <a:cs typeface="Times New Roman" panose="02020603050405020304" pitchFamily="18" charset="0"/>
              </a:rPr>
              <a:t>laugh a lot. Now she had a deep worry line between her eyes and hardly ever smiled.</a:t>
            </a:r>
            <a:endParaRPr lang="zh-CN" altLang="en-US" sz="2400">
              <a:latin typeface="Times New Roman" panose="02020603050405020304" pitchFamily="18" charset="0"/>
              <a:cs typeface="Times New Roman" panose="02020603050405020304" pitchFamily="18" charset="0"/>
            </a:endParaRPr>
          </a:p>
          <a:p>
            <a:pPr algn="l">
              <a:buClrTx/>
              <a:buSzTx/>
              <a:buNone/>
            </a:pPr>
            <a:r>
              <a:rPr lang="zh-CN" altLang="en-US" sz="2400">
                <a:latin typeface="Times New Roman" panose="02020603050405020304" pitchFamily="18" charset="0"/>
                <a:cs typeface="Times New Roman" panose="02020603050405020304" pitchFamily="18" charset="0"/>
              </a:rPr>
              <a:t>“We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ll think of something else to give her for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I said, trying to cheer up</a:t>
            </a:r>
            <a:endParaRPr lang="zh-CN" altLang="en-US" sz="2400">
              <a:latin typeface="Times New Roman" panose="02020603050405020304" pitchFamily="18" charset="0"/>
              <a:cs typeface="Times New Roman" panose="02020603050405020304" pitchFamily="18" charset="0"/>
            </a:endParaRPr>
          </a:p>
          <a:p>
            <a:pPr algn="l">
              <a:buClrTx/>
              <a:buSzTx/>
              <a:buNone/>
            </a:pPr>
            <a:r>
              <a:rPr lang="zh-CN" altLang="en-US" sz="2400">
                <a:latin typeface="Times New Roman" panose="02020603050405020304" pitchFamily="18" charset="0"/>
                <a:cs typeface="Times New Roman" panose="02020603050405020304" pitchFamily="18" charset="0"/>
              </a:rPr>
              <a:t>Aiden.</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“Like what?” he asked. “We don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t have any money left.”</a:t>
            </a:r>
            <a:endParaRPr lang="zh-CN" altLang="en-US" sz="2400">
              <a:latin typeface="Times New Roman" panose="02020603050405020304" pitchFamily="18" charset="0"/>
              <a:cs typeface="Times New Roman" panose="02020603050405020304" pitchFamily="18" charset="0"/>
            </a:endParaRPr>
          </a:p>
          <a:p>
            <a:pPr algn="l">
              <a:buClrTx/>
              <a:buSzTx/>
              <a:buNone/>
            </a:pPr>
            <a:r>
              <a:rPr lang="zh-CN" altLang="en-US" sz="2400">
                <a:latin typeface="Times New Roman" panose="02020603050405020304" pitchFamily="18" charset="0"/>
                <a:cs typeface="Times New Roman" panose="02020603050405020304" pitchFamily="18" charset="0"/>
              </a:rPr>
              <a:t>请按如下格式在相应位置作答。</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swallowed hard and said, “Maybe we can make a present for</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Mom.”</a:t>
            </a:r>
            <a:r>
              <a:rPr lang="en-US" altLang="zh-CN" sz="2400">
                <a:latin typeface="Times New Roman" panose="02020603050405020304" pitchFamily="18" charset="0"/>
                <a:cs typeface="Times New Roman" panose="02020603050405020304" pitchFamily="18" charset="0"/>
              </a:rPr>
              <a:t>__________</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When Aiden saw tears rolling down Mon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cheeks,</a:t>
            </a:r>
            <a:r>
              <a:rPr lang="en-US" altLang="zh-CN" sz="2400">
                <a:latin typeface="Times New Roman" panose="02020603050405020304" pitchFamily="18" charset="0"/>
                <a:cs typeface="Times New Roman" panose="02020603050405020304" pitchFamily="18" charset="0"/>
              </a:rPr>
              <a:t> ____________________________</a:t>
            </a:r>
            <a:endParaRPr lang="en-US" altLang="zh-CN" sz="24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855980"/>
          </a:xfrm>
          <a:prstGeom prst="rect">
            <a:avLst/>
          </a:prstGeom>
        </p:spPr>
      </p:pic>
      <p:sp>
        <p:nvSpPr>
          <p:cNvPr id="3" name="文本框 2"/>
          <p:cNvSpPr txBox="1"/>
          <p:nvPr/>
        </p:nvSpPr>
        <p:spPr>
          <a:xfrm>
            <a:off x="544195" y="982980"/>
            <a:ext cx="11101705" cy="489267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swallowed hard and said, “Maybe we can make a present for Mom.” Aiden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eyes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sparkled with confusion, as if to ask how. A sudden glance at the broken glasses brought me 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good idea—why not make a paper glass and decorate it with pictures? I poured out my plan to</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Aiden and he jumped to his feet with excitement. The next three days witnessed our effort to</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design, make and color the paper glass. Eventually, a special work of art was born! On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we carefully took it out and couldn't wait to give mom a surprise, only to find her eyes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red and wet. （ 94words）</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When Aiden saw tears rolling down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cheeks, he blurted out, “Mom, you are crying!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Are you sad with it?”His voice was worried and upset. But mom stroked the paper glass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lovingly as if it was the most precious jewel. Pulling us into her arms, she laughed brightly,“No. Never have I had a more beautiful gift than this. I am just too moved.” Hearing the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familiar laughter, how happy I was to see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gloomy days gone! How I wished Mom could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laugh as often as before! (80words)</a:t>
            </a:r>
            <a:endParaRPr lang="zh-CN" altLang="en-US" sz="2400">
              <a:latin typeface="Times New Roman" panose="02020603050405020304" pitchFamily="18" charset="0"/>
              <a:cs typeface="Times New Roman" panose="02020603050405020304" pitchFamily="18" charset="0"/>
            </a:endParaRPr>
          </a:p>
        </p:txBody>
      </p:sp>
      <p:sp>
        <p:nvSpPr>
          <p:cNvPr id="4" name="文本框 3"/>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A possible answer</a:t>
            </a:r>
            <a:endParaRPr lang="en-US" sz="3200" b="1">
              <a:solidFill>
                <a:srgbClr val="FF0000"/>
              </a:solidFill>
              <a:ea typeface="宋体" panose="0201060003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962660"/>
          </a:xfrm>
          <a:prstGeom prst="rect">
            <a:avLst/>
          </a:prstGeom>
        </p:spPr>
      </p:pic>
      <p:sp>
        <p:nvSpPr>
          <p:cNvPr id="4" name="文本框 3"/>
          <p:cNvSpPr txBox="1"/>
          <p:nvPr/>
        </p:nvSpPr>
        <p:spPr>
          <a:xfrm>
            <a:off x="430530" y="841375"/>
            <a:ext cx="11330940" cy="5692775"/>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Low-Cost Gifts for Mother's Day</a:t>
            </a:r>
            <a:endParaRPr lang="zh-CN" altLang="en-US" sz="2800" b="1">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No.1</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Of</a:t>
            </a:r>
            <a:r>
              <a:rPr lang="en-US" altLang="zh-CN" sz="2400">
                <a:latin typeface="Times New Roman" panose="02020603050405020304" pitchFamily="18" charset="0"/>
                <a:cs typeface="Times New Roman" panose="02020603050405020304" pitchFamily="18" charset="0"/>
              </a:rPr>
              <a:t>f</a:t>
            </a:r>
            <a:r>
              <a:rPr lang="zh-CN" altLang="en-US" sz="2400">
                <a:latin typeface="Times New Roman" panose="02020603050405020304" pitchFamily="18" charset="0"/>
                <a:cs typeface="Times New Roman" panose="02020603050405020304" pitchFamily="18" charset="0"/>
              </a:rPr>
              <a:t>er to b</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 your mo</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her's hea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 f</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nd. Promise</a:t>
            </a:r>
            <a:r>
              <a:rPr lang="en-US" altLang="zh-CN" sz="2400">
                <a:latin typeface="Times New Roman" panose="02020603050405020304" pitchFamily="18" charset="0"/>
                <a:cs typeface="Times New Roman" panose="02020603050405020304" pitchFamily="18" charset="0"/>
              </a:rPr>
              <a:t> t</a:t>
            </a:r>
            <a:r>
              <a:rPr lang="zh-CN" altLang="en-US" sz="2400">
                <a:latin typeface="Times New Roman" panose="02020603050405020304" pitchFamily="18" charset="0"/>
                <a:cs typeface="Times New Roman" panose="02020603050405020304" pitchFamily="18" charset="0"/>
              </a:rPr>
              <a:t>o be there for any and all of the doctor's visi</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whe</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her</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dis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ase or a regular medica</a:t>
            </a:r>
            <a:r>
              <a:rPr lang="en-US" altLang="zh-CN" sz="2400">
                <a:latin typeface="Times New Roman" panose="02020603050405020304" pitchFamily="18" charset="0"/>
                <a:cs typeface="Times New Roman" panose="02020603050405020304" pitchFamily="18" charset="0"/>
              </a:rPr>
              <a:t>l</a:t>
            </a:r>
            <a:r>
              <a:rPr lang="zh-CN" altLang="en-US" sz="2400">
                <a:latin typeface="Times New Roman" panose="02020603050405020304" pitchFamily="18" charset="0"/>
                <a:cs typeface="Times New Roman" panose="02020603050405020304" pitchFamily="18" charset="0"/>
              </a:rPr>
              <a:t> check-up. Most mother</a:t>
            </a:r>
            <a:r>
              <a:rPr lang="en-US" altLang="zh-CN" sz="2400">
                <a:latin typeface="Times New Roman" panose="02020603050405020304" pitchFamily="18" charset="0"/>
                <a:cs typeface="Times New Roman" panose="02020603050405020304" pitchFamily="18" charset="0"/>
              </a:rPr>
              <a:t>s </a:t>
            </a:r>
            <a:r>
              <a:rPr lang="zh-CN" altLang="en-US" sz="2400">
                <a:latin typeface="Times New Roman" panose="02020603050405020304" pitchFamily="18" charset="0"/>
                <a:cs typeface="Times New Roman" panose="02020603050405020304" pitchFamily="18" charset="0"/>
              </a:rPr>
              <a:t>always say "no need", but another set of </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yes and </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ars is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always a good idea at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doctor's visit</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The best par</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This one i</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 free</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 2</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Help your mother organize all of her medical re</a:t>
            </a:r>
            <a:r>
              <a:rPr lang="en-US" altLang="zh-CN" sz="2400">
                <a:latin typeface="Times New Roman" panose="02020603050405020304" pitchFamily="18" charset="0"/>
                <a:cs typeface="Times New Roman" panose="02020603050405020304" pitchFamily="18" charset="0"/>
              </a:rPr>
              <a:t>c</a:t>
            </a:r>
            <a:r>
              <a:rPr lang="zh-CN" altLang="en-US" sz="2400">
                <a:latin typeface="Times New Roman" panose="02020603050405020304" pitchFamily="18" charset="0"/>
                <a:cs typeface="Times New Roman" panose="02020603050405020304" pitchFamily="18" charset="0"/>
              </a:rPr>
              <a:t>ord</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 which include the test results and medical info</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mation</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Put them al</a:t>
            </a:r>
            <a:r>
              <a:rPr lang="en-US" altLang="zh-CN" sz="2400">
                <a:latin typeface="Times New Roman" panose="02020603050405020304" pitchFamily="18" charset="0"/>
                <a:cs typeface="Times New Roman" panose="02020603050405020304" pitchFamily="18" charset="0"/>
              </a:rPr>
              <a:t>l </a:t>
            </a:r>
            <a:r>
              <a:rPr lang="zh-CN" altLang="en-US" sz="2400">
                <a:latin typeface="Times New Roman" panose="02020603050405020304" pitchFamily="18" charset="0"/>
                <a:cs typeface="Times New Roman" panose="02020603050405020304" pitchFamily="18" charset="0"/>
              </a:rPr>
              <a:t>in on</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 p</a:t>
            </a:r>
            <a:r>
              <a:rPr lang="en-US" altLang="zh-CN" sz="2400">
                <a:latin typeface="Times New Roman" panose="02020603050405020304" pitchFamily="18" charset="0"/>
                <a:cs typeface="Times New Roman" panose="02020603050405020304" pitchFamily="18" charset="0"/>
              </a:rPr>
              <a:t>l</a:t>
            </a:r>
            <a:r>
              <a:rPr lang="zh-CN" altLang="en-US" sz="2400">
                <a:latin typeface="Times New Roman" panose="02020603050405020304" pitchFamily="18" charset="0"/>
                <a:cs typeface="Times New Roman" panose="02020603050405020304" pitchFamily="18" charset="0"/>
              </a:rPr>
              <a:t>ace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Be sure to make </a:t>
            </a:r>
            <a:r>
              <a:rPr lang="en-US" altLang="zh-CN" sz="2400">
                <a:latin typeface="Times New Roman" panose="02020603050405020304" pitchFamily="18" charset="0"/>
                <a:cs typeface="Times New Roman" panose="02020603050405020304" pitchFamily="18" charset="0"/>
              </a:rPr>
              <a:t>a </a:t>
            </a:r>
            <a:r>
              <a:rPr lang="zh-CN" altLang="en-US" sz="2400">
                <a:latin typeface="Times New Roman" panose="02020603050405020304" pitchFamily="18" charset="0"/>
                <a:cs typeface="Times New Roman" panose="02020603050405020304" pitchFamily="18" charset="0"/>
              </a:rPr>
              <a:t>list of</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all of</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her medicines and what </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imes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she takes them.</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"Having all</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this information in one place could end up saving your mother's life," Dr. Marie Savard said</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Gift No.3</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Enough sleep is con</a:t>
            </a:r>
            <a:r>
              <a:rPr lang="en-US" altLang="zh-CN" sz="2400">
                <a:latin typeface="Times New Roman" panose="02020603050405020304" pitchFamily="18" charset="0"/>
                <a:cs typeface="Times New Roman" panose="02020603050405020304" pitchFamily="18" charset="0"/>
                <a:sym typeface="+mn-ea"/>
              </a:rPr>
              <a:t>ne</a:t>
            </a:r>
            <a:r>
              <a:rPr lang="zh-CN" altLang="en-US" sz="2400">
                <a:latin typeface="Times New Roman" panose="02020603050405020304" pitchFamily="18" charset="0"/>
                <a:cs typeface="Times New Roman" panose="02020603050405020304" pitchFamily="18" charset="0"/>
                <a:sym typeface="+mn-ea"/>
              </a:rPr>
              <a:t>c</a:t>
            </a:r>
            <a:r>
              <a:rPr lang="en-US" altLang="zh-CN" sz="2400">
                <a:latin typeface="Times New Roman" panose="02020603050405020304" pitchFamily="18" charset="0"/>
                <a:cs typeface="Times New Roman" panose="02020603050405020304" pitchFamily="18" charset="0"/>
                <a:sym typeface="+mn-ea"/>
              </a:rPr>
              <a:t>t</a:t>
            </a:r>
            <a:r>
              <a:rPr lang="zh-CN" altLang="en-US" sz="2400">
                <a:latin typeface="Times New Roman" panose="02020603050405020304" pitchFamily="18" charset="0"/>
                <a:cs typeface="Times New Roman" panose="02020603050405020304" pitchFamily="18" charset="0"/>
                <a:sym typeface="+mn-ea"/>
              </a:rPr>
              <a:t>ed to general h</a:t>
            </a:r>
            <a:r>
              <a:rPr lang="en-US" altLang="zh-CN" sz="2400">
                <a:latin typeface="Times New Roman" panose="02020603050405020304" pitchFamily="18" charset="0"/>
                <a:cs typeface="Times New Roman" panose="02020603050405020304" pitchFamily="18" charset="0"/>
                <a:sym typeface="+mn-ea"/>
              </a:rPr>
              <a:t>e</a:t>
            </a:r>
            <a:r>
              <a:rPr lang="zh-CN" altLang="en-US" sz="2400">
                <a:latin typeface="Times New Roman" panose="02020603050405020304" pitchFamily="18" charset="0"/>
                <a:cs typeface="Times New Roman" panose="02020603050405020304" pitchFamily="18" charset="0"/>
                <a:sym typeface="+mn-ea"/>
              </a:rPr>
              <a:t>alth cond</a:t>
            </a:r>
            <a:r>
              <a:rPr lang="en-US" altLang="zh-CN" sz="2400">
                <a:latin typeface="Times New Roman" panose="02020603050405020304" pitchFamily="18" charset="0"/>
                <a:cs typeface="Times New Roman" panose="02020603050405020304" pitchFamily="18" charset="0"/>
                <a:sym typeface="+mn-ea"/>
              </a:rPr>
              <a:t>i</a:t>
            </a:r>
            <a:r>
              <a:rPr lang="zh-CN" altLang="en-US" sz="2400">
                <a:latin typeface="Times New Roman" panose="02020603050405020304" pitchFamily="18" charset="0"/>
                <a:cs typeface="Times New Roman" panose="02020603050405020304" pitchFamily="18" charset="0"/>
                <a:sym typeface="+mn-ea"/>
              </a:rPr>
              <a:t>tions. "Buy your mother co</a:t>
            </a:r>
            <a:r>
              <a:rPr lang="en-US" altLang="zh-CN" sz="2400">
                <a:latin typeface="Times New Roman" panose="02020603050405020304" pitchFamily="18" charset="0"/>
                <a:cs typeface="Times New Roman" panose="02020603050405020304" pitchFamily="18" charset="0"/>
                <a:sym typeface="+mn-ea"/>
              </a:rPr>
              <a:t>tt</a:t>
            </a:r>
            <a:r>
              <a:rPr lang="zh-CN" altLang="en-US" sz="2400">
                <a:latin typeface="Times New Roman" panose="02020603050405020304" pitchFamily="18" charset="0"/>
                <a:cs typeface="Times New Roman" panose="02020603050405020304" pitchFamily="18" charset="0"/>
                <a:sym typeface="+mn-ea"/>
              </a:rPr>
              <a:t>on sheets and comfor</a:t>
            </a:r>
            <a:r>
              <a:rPr lang="en-US" altLang="zh-CN" sz="2400">
                <a:latin typeface="Times New Roman" panose="02020603050405020304" pitchFamily="18" charset="0"/>
                <a:cs typeface="Times New Roman" panose="02020603050405020304" pitchFamily="18" charset="0"/>
                <a:sym typeface="+mn-ea"/>
              </a:rPr>
              <a:t>t</a:t>
            </a:r>
            <a:r>
              <a:rPr lang="zh-CN" altLang="en-US" sz="2400">
                <a:latin typeface="Times New Roman" panose="02020603050405020304" pitchFamily="18" charset="0"/>
                <a:cs typeface="Times New Roman" panose="02020603050405020304" pitchFamily="18" charset="0"/>
                <a:sym typeface="+mn-ea"/>
              </a:rPr>
              <a:t>able</a:t>
            </a:r>
            <a:r>
              <a:rPr lang="en-US" altLang="zh-CN" sz="2400">
                <a:latin typeface="Times New Roman" panose="02020603050405020304" pitchFamily="18" charset="0"/>
                <a:cs typeface="Times New Roman" panose="02020603050405020304" pitchFamily="18" charset="0"/>
                <a:sym typeface="+mn-ea"/>
              </a:rPr>
              <a:t> p</a:t>
            </a:r>
            <a:r>
              <a:rPr lang="zh-CN" altLang="en-US" sz="2400">
                <a:latin typeface="Times New Roman" panose="02020603050405020304" pitchFamily="18" charset="0"/>
                <a:cs typeface="Times New Roman" panose="02020603050405020304" pitchFamily="18" charset="0"/>
                <a:sym typeface="+mn-ea"/>
              </a:rPr>
              <a:t>illows to encourag</a:t>
            </a:r>
            <a:r>
              <a:rPr lang="en-US" altLang="zh-CN" sz="2400">
                <a:latin typeface="Times New Roman" panose="02020603050405020304" pitchFamily="18" charset="0"/>
                <a:cs typeface="Times New Roman" panose="02020603050405020304" pitchFamily="18" charset="0"/>
                <a:sym typeface="+mn-ea"/>
              </a:rPr>
              <a:t>e</a:t>
            </a:r>
            <a:r>
              <a:rPr lang="zh-CN" altLang="en-US" sz="2400">
                <a:latin typeface="Times New Roman" panose="02020603050405020304" pitchFamily="18" charset="0"/>
                <a:cs typeface="Times New Roman" panose="02020603050405020304" pitchFamily="18" charset="0"/>
                <a:sym typeface="+mn-ea"/>
              </a:rPr>
              <a:t> better sleep," Savard said. "We know that good sleep is very important to our health</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p:txBody>
      </p:sp>
      <p:sp>
        <p:nvSpPr>
          <p:cNvPr id="5" name="文本框 4"/>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Fit </a:t>
            </a:r>
            <a:r>
              <a:rPr lang="zh-CN" altLang="en-US" sz="3200" b="1">
                <a:solidFill>
                  <a:srgbClr val="FF0000"/>
                </a:solidFill>
                <a:latin typeface="Times New Roman" panose="02020603050405020304" pitchFamily="18" charset="0"/>
                <a:ea typeface="宋体" panose="02010600030101010101" pitchFamily="2" charset="-122"/>
              </a:rPr>
              <a:t>沸腾英语</a:t>
            </a:r>
            <a:r>
              <a:rPr lang="en-US" altLang="zh-CN" sz="3200" b="1">
                <a:solidFill>
                  <a:srgbClr val="FF0000"/>
                </a:solidFill>
                <a:latin typeface="Times New Roman" panose="02020603050405020304" pitchFamily="18" charset="0"/>
                <a:ea typeface="宋体" panose="02010600030101010101" pitchFamily="2" charset="-122"/>
              </a:rPr>
              <a:t> </a:t>
            </a:r>
            <a:r>
              <a:rPr lang="zh-CN" altLang="en-US" sz="3200" b="1">
                <a:solidFill>
                  <a:srgbClr val="FF0000"/>
                </a:solidFill>
                <a:latin typeface="Times New Roman" panose="02020603050405020304" pitchFamily="18" charset="0"/>
                <a:ea typeface="宋体" panose="02010600030101010101" pitchFamily="2" charset="-122"/>
              </a:rPr>
              <a:t>（高二）</a:t>
            </a:r>
            <a:r>
              <a:rPr lang="en-US" altLang="zh-CN" sz="3200" b="1">
                <a:solidFill>
                  <a:srgbClr val="FF0000"/>
                </a:solidFill>
                <a:latin typeface="Times New Roman" panose="02020603050405020304" pitchFamily="18" charset="0"/>
                <a:ea typeface="宋体" panose="02010600030101010101" pitchFamily="2" charset="-122"/>
              </a:rPr>
              <a:t> </a:t>
            </a:r>
            <a:r>
              <a:rPr lang="zh-CN" altLang="en-US" sz="3200" b="1">
                <a:solidFill>
                  <a:srgbClr val="FF0000"/>
                </a:solidFill>
                <a:latin typeface="Times New Roman" panose="02020603050405020304" pitchFamily="18" charset="0"/>
                <a:ea typeface="宋体" panose="02010600030101010101" pitchFamily="2" charset="-122"/>
              </a:rPr>
              <a:t>阅读理解</a:t>
            </a:r>
            <a:endParaRPr lang="zh-CN" altLang="en-US" sz="3200" b="1">
              <a:solidFill>
                <a:srgbClr val="FF0000"/>
              </a:solidFill>
              <a:latin typeface="Times New Roman" panose="02020603050405020304" pitchFamily="18" charset="0"/>
              <a:ea typeface="宋体" panose="0201060003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27990"/>
          </a:xfrm>
          <a:prstGeom prst="rect">
            <a:avLst/>
          </a:prstGeom>
        </p:spPr>
      </p:pic>
      <p:sp>
        <p:nvSpPr>
          <p:cNvPr id="4" name="文本框 3"/>
          <p:cNvSpPr txBox="1"/>
          <p:nvPr/>
        </p:nvSpPr>
        <p:spPr>
          <a:xfrm>
            <a:off x="557530" y="427990"/>
            <a:ext cx="10920730" cy="526224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Gift No.4</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Some gift compani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s such as Presen</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for Purpose allow you to pay it forward this Mother's Day by picking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in w</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ich 10 per</a:t>
            </a:r>
            <a:r>
              <a:rPr lang="en-US" altLang="zh-CN" sz="2400">
                <a:latin typeface="Times New Roman" panose="02020603050405020304" pitchFamily="18" charset="0"/>
                <a:cs typeface="Times New Roman" panose="02020603050405020304" pitchFamily="18" charset="0"/>
              </a:rPr>
              <a:t>cent</a:t>
            </a:r>
            <a:r>
              <a:rPr lang="zh-CN" altLang="en-US" sz="2400">
                <a:latin typeface="Times New Roman" panose="02020603050405020304" pitchFamily="18" charset="0"/>
                <a:cs typeface="Times New Roman" panose="02020603050405020304" pitchFamily="18" charset="0"/>
              </a:rPr>
              <a:t> of the price you pay go</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s</a:t>
            </a:r>
            <a:r>
              <a:rPr lang="en-US" altLang="zh-CN" sz="2400">
                <a:latin typeface="Times New Roman" panose="02020603050405020304" pitchFamily="18" charset="0"/>
                <a:cs typeface="Times New Roman" panose="02020603050405020304" pitchFamily="18" charset="0"/>
              </a:rPr>
              <a:t> t</a:t>
            </a:r>
            <a:r>
              <a:rPr lang="zh-CN" altLang="en-US" sz="2400">
                <a:latin typeface="Times New Roman" panose="02020603050405020304" pitchFamily="18" charset="0"/>
                <a:cs typeface="Times New Roman" panose="02020603050405020304" pitchFamily="18" charset="0"/>
              </a:rPr>
              <a:t>o 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cha</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i</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y</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give</a:t>
            </a:r>
            <a:r>
              <a:rPr lang="en-US" altLang="zh-CN" sz="2400">
                <a:latin typeface="Times New Roman" panose="02020603050405020304" pitchFamily="18" charset="0"/>
                <a:cs typeface="Times New Roman" panose="02020603050405020304" pitchFamily="18" charset="0"/>
              </a:rPr>
              <a:t>rs</a:t>
            </a:r>
            <a:r>
              <a:rPr lang="zh-CN" altLang="en-US" sz="2400">
                <a:latin typeface="Times New Roman" panose="02020603050405020304" pitchFamily="18" charset="0"/>
                <a:cs typeface="Times New Roman" panose="02020603050405020304" pitchFamily="18" charset="0"/>
              </a:rPr>
              <a:t> can choo</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e from </a:t>
            </a:r>
            <a:r>
              <a:rPr lang="en-US" altLang="zh-CN" sz="2400">
                <a:latin typeface="Times New Roman" panose="02020603050405020304" pitchFamily="18" charset="0"/>
                <a:cs typeface="Times New Roman" panose="02020603050405020304" pitchFamily="18" charset="0"/>
              </a:rPr>
              <a:t>a </a:t>
            </a:r>
            <a:r>
              <a:rPr lang="zh-CN" altLang="en-US" sz="2400">
                <a:latin typeface="Times New Roman" panose="02020603050405020304" pitchFamily="18" charset="0"/>
                <a:cs typeface="Times New Roman" panose="02020603050405020304" pitchFamily="18" charset="0"/>
              </a:rPr>
              <a:t>wide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vari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ty of us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ful</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but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in</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xpe</a:t>
            </a:r>
            <a:r>
              <a:rPr lang="en-US" altLang="zh-CN" sz="2400">
                <a:latin typeface="Times New Roman" panose="02020603050405020304" pitchFamily="18" charset="0"/>
                <a:cs typeface="Times New Roman" panose="02020603050405020304" pitchFamily="18" charset="0"/>
              </a:rPr>
              <a:t>n</a:t>
            </a:r>
            <a:r>
              <a:rPr lang="zh-CN" altLang="en-US" sz="2400">
                <a:latin typeface="Times New Roman" panose="02020603050405020304" pitchFamily="18" charset="0"/>
                <a:cs typeface="Times New Roman" panose="02020603050405020304" pitchFamily="18" charset="0"/>
              </a:rPr>
              <a:t>sive things-</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many of which are "</a:t>
            </a:r>
            <a:r>
              <a:rPr lang="en-US" altLang="zh-CN" sz="2400">
                <a:latin typeface="Times New Roman" panose="02020603050405020304" pitchFamily="18" charset="0"/>
                <a:cs typeface="Times New Roman" panose="02020603050405020304" pitchFamily="18" charset="0"/>
              </a:rPr>
              <a:t>g</a:t>
            </a:r>
            <a:r>
              <a:rPr lang="zh-CN" altLang="en-US" sz="2400">
                <a:latin typeface="Times New Roman" panose="02020603050405020304" pitchFamily="18" charset="0"/>
                <a:cs typeface="Times New Roman" panose="02020603050405020304" pitchFamily="18" charset="0"/>
              </a:rPr>
              <a:t>reen" -</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and then choose a meaningful cha</a:t>
            </a:r>
            <a:r>
              <a:rPr lang="en-US" altLang="zh-CN" sz="2400">
                <a:latin typeface="Times New Roman" panose="02020603050405020304" pitchFamily="18" charset="0"/>
                <a:cs typeface="Times New Roman" panose="02020603050405020304" pitchFamily="18" charset="0"/>
              </a:rPr>
              <a:t>ri</a:t>
            </a:r>
            <a:r>
              <a:rPr lang="zh-CN" altLang="en-US" sz="2400">
                <a:latin typeface="Times New Roman" panose="02020603050405020304" pitchFamily="18" charset="0"/>
                <a:cs typeface="Times New Roman" panose="02020603050405020304" pitchFamily="18" charset="0"/>
              </a:rPr>
              <a:t>ty from</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list</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W</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en you</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 moth</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r gets the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she will be told tha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she has helped </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 chosen charity</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1. Wha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are you advis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d to do for your mother 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the doctor's visits?</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Take notes.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Be with </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er.</a:t>
            </a:r>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Buy medicine.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Give her gifts.</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2</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Where can you find a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idea to improve your mother's s</a:t>
            </a:r>
            <a:r>
              <a:rPr lang="en-US" altLang="zh-CN" sz="2400">
                <a:latin typeface="Times New Roman" panose="02020603050405020304" pitchFamily="18" charset="0"/>
                <a:cs typeface="Times New Roman" panose="02020603050405020304" pitchFamily="18" charset="0"/>
              </a:rPr>
              <a:t>lee</a:t>
            </a:r>
            <a:r>
              <a:rPr lang="zh-CN" altLang="en-US" sz="2400">
                <a:latin typeface="Times New Roman" panose="02020603050405020304" pitchFamily="18" charset="0"/>
                <a:cs typeface="Times New Roman" panose="02020603050405020304" pitchFamily="18" charset="0"/>
              </a:rPr>
              <a:t>p</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In Gi</a:t>
            </a:r>
            <a:r>
              <a:rPr lang="en-US" altLang="zh-CN" sz="2400">
                <a:latin typeface="Times New Roman" panose="02020603050405020304" pitchFamily="18" charset="0"/>
                <a:cs typeface="Times New Roman" panose="02020603050405020304" pitchFamily="18" charset="0"/>
              </a:rPr>
              <a:t>f</a:t>
            </a:r>
            <a:r>
              <a:rPr lang="zh-CN" altLang="en-US" sz="2400">
                <a:latin typeface="Times New Roman" panose="02020603050405020304" pitchFamily="18" charset="0"/>
                <a:cs typeface="Times New Roman" panose="02020603050405020304" pitchFamily="18" charset="0"/>
              </a:rPr>
              <a:t>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No.1</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In Gift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No.2.</a:t>
            </a:r>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In</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 </a:t>
            </a:r>
            <a:r>
              <a:rPr lang="zh-CN" altLang="en-US" sz="2400">
                <a:latin typeface="Times New Roman" panose="02020603050405020304" pitchFamily="18" charset="0"/>
                <a:cs typeface="Times New Roman" panose="02020603050405020304" pitchFamily="18" charset="0"/>
              </a:rPr>
              <a:t>No. 3.</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In Gif</a:t>
            </a:r>
            <a:r>
              <a:rPr lang="en-US" altLang="zh-CN" sz="2400">
                <a:latin typeface="Times New Roman" panose="02020603050405020304" pitchFamily="18" charset="0"/>
                <a:cs typeface="Times New Roman" panose="02020603050405020304" pitchFamily="18" charset="0"/>
              </a:rPr>
              <a:t>t </a:t>
            </a:r>
            <a:r>
              <a:rPr lang="zh-CN" altLang="en-US" sz="2400">
                <a:latin typeface="Times New Roman" panose="02020603050405020304" pitchFamily="18" charset="0"/>
                <a:cs typeface="Times New Roman" panose="02020603050405020304" pitchFamily="18" charset="0"/>
              </a:rPr>
              <a:t>No 4</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3. Buying 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from Presents for Purpose allows mothers to</a:t>
            </a:r>
            <a:r>
              <a:rPr lang="en-US" altLang="zh-CN" sz="2400">
                <a:latin typeface="Times New Roman" panose="02020603050405020304" pitchFamily="18" charset="0"/>
                <a:cs typeface="Times New Roman" panose="02020603050405020304" pitchFamily="18" charset="0"/>
              </a:rPr>
              <a:t> ______.</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enjoy good sleep</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be </a:t>
            </a:r>
            <a:r>
              <a:rPr lang="en-US" altLang="zh-CN" sz="2400">
                <a:latin typeface="Times New Roman" panose="02020603050405020304" pitchFamily="18" charset="0"/>
                <a:cs typeface="Times New Roman" panose="02020603050405020304" pitchFamily="18" charset="0"/>
              </a:rPr>
              <a:t>w</a:t>
            </a:r>
            <a:r>
              <a:rPr lang="zh-CN" altLang="en-US" sz="2400">
                <a:latin typeface="Times New Roman" panose="02020603050405020304" pitchFamily="18" charset="0"/>
                <a:cs typeface="Times New Roman" panose="02020603050405020304" pitchFamily="18" charset="0"/>
              </a:rPr>
              <a:t>ell-organized</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get extra support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give othe</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s help</a:t>
            </a:r>
            <a:endParaRPr lang="zh-CN" altLang="en-US" sz="2400">
              <a:latin typeface="Times New Roman" panose="02020603050405020304" pitchFamily="18" charset="0"/>
              <a:cs typeface="Times New Roman" panose="02020603050405020304" pitchFamily="18" charset="0"/>
            </a:endParaRPr>
          </a:p>
        </p:txBody>
      </p:sp>
      <p:pic>
        <p:nvPicPr>
          <p:cNvPr id="3" name="图片 2" descr="5fb6087b_E999638_b7cd179e"/>
          <p:cNvPicPr>
            <a:picLocks noChangeAspect="1"/>
          </p:cNvPicPr>
          <p:nvPr/>
        </p:nvPicPr>
        <p:blipFill>
          <a:blip r:embed="rId2"/>
          <a:stretch>
            <a:fillRect/>
          </a:stretch>
        </p:blipFill>
        <p:spPr>
          <a:xfrm>
            <a:off x="2848610" y="3178810"/>
            <a:ext cx="1043940" cy="788670"/>
          </a:xfrm>
          <a:prstGeom prst="rect">
            <a:avLst/>
          </a:prstGeom>
        </p:spPr>
      </p:pic>
      <p:pic>
        <p:nvPicPr>
          <p:cNvPr id="6" name="图片 5" descr="5fb6087b_E999638_b7cd179e"/>
          <p:cNvPicPr>
            <a:picLocks noChangeAspect="1"/>
          </p:cNvPicPr>
          <p:nvPr/>
        </p:nvPicPr>
        <p:blipFill>
          <a:blip r:embed="rId2"/>
          <a:stretch>
            <a:fillRect/>
          </a:stretch>
        </p:blipFill>
        <p:spPr>
          <a:xfrm>
            <a:off x="5744210" y="3864610"/>
            <a:ext cx="1043940" cy="788670"/>
          </a:xfrm>
          <a:prstGeom prst="rect">
            <a:avLst/>
          </a:prstGeom>
        </p:spPr>
      </p:pic>
      <p:pic>
        <p:nvPicPr>
          <p:cNvPr id="7" name="图片 6" descr="5fb6087b_E999638_b7cd179e"/>
          <p:cNvPicPr>
            <a:picLocks noChangeAspect="1"/>
          </p:cNvPicPr>
          <p:nvPr/>
        </p:nvPicPr>
        <p:blipFill>
          <a:blip r:embed="rId2"/>
          <a:stretch>
            <a:fillRect/>
          </a:stretch>
        </p:blipFill>
        <p:spPr>
          <a:xfrm>
            <a:off x="5423535" y="5055235"/>
            <a:ext cx="1043940" cy="788670"/>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pic>
        <p:nvPicPr>
          <p:cNvPr id="5" name="疯传朋友圈的母亲节英文短片：这才是最珍貴的母亲节礼物！">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306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video>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圆角矩形 2"/>
          <p:cNvSpPr/>
          <p:nvPr/>
        </p:nvSpPr>
        <p:spPr>
          <a:xfrm>
            <a:off x="569595" y="561975"/>
            <a:ext cx="4578350" cy="72834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FF0000"/>
                </a:solidFill>
                <a:latin typeface="Times New Roman" panose="02020603050405020304" pitchFamily="18" charset="0"/>
                <a:cs typeface="Times New Roman" panose="02020603050405020304" pitchFamily="18" charset="0"/>
              </a:rPr>
              <a:t>Discuss</a:t>
            </a:r>
            <a:endParaRPr lang="en-US" altLang="zh-CN" sz="60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224655" y="3395980"/>
            <a:ext cx="6015990" cy="1568450"/>
          </a:xfrm>
          <a:prstGeom prst="rect">
            <a:avLst/>
          </a:prstGeom>
          <a:noFill/>
          <a:ln w="38100">
            <a:solidFill>
              <a:srgbClr val="FF0000"/>
            </a:solidFill>
            <a:prstDash val="sysDash"/>
          </a:ln>
        </p:spPr>
        <p:txBody>
          <a:bodyPr wrap="square" rtlCol="0" anchor="t">
            <a:spAutoFit/>
          </a:bodyPr>
          <a:lstStyle/>
          <a:p>
            <a:pPr lvl="0" algn="ctr">
              <a:buClrTx/>
              <a:buSzTx/>
              <a:buFontTx/>
            </a:pPr>
            <a:r>
              <a:rPr lang="en-US" sz="4800" b="1">
                <a:solidFill>
                  <a:schemeClr val="tx1"/>
                </a:solidFill>
                <a:latin typeface="Times New Roman" panose="02020603050405020304" pitchFamily="18" charset="0"/>
                <a:ea typeface="宋体" panose="02010600030101010101" pitchFamily="2" charset="-122"/>
                <a:sym typeface="+mn-ea"/>
              </a:rPr>
              <a:t>How can you repay your mother ?</a:t>
            </a:r>
            <a:endParaRPr lang="en-US" sz="4800" b="1">
              <a:solidFill>
                <a:schemeClr val="tx1"/>
              </a:solidFill>
              <a:latin typeface="Times New Roman" panose="02020603050405020304" pitchFamily="18" charset="0"/>
              <a:ea typeface="宋体" panose="02010600030101010101" pitchFamily="2" charset="-122"/>
              <a:sym typeface="+mn-ea"/>
            </a:endParaRPr>
          </a:p>
        </p:txBody>
      </p:sp>
      <p:pic>
        <p:nvPicPr>
          <p:cNvPr id="5" name="图片 4" descr="4a9ca2137e3d4457b11c0514ed58e5a3"/>
          <p:cNvPicPr>
            <a:picLocks noChangeAspect="1"/>
          </p:cNvPicPr>
          <p:nvPr/>
        </p:nvPicPr>
        <p:blipFill>
          <a:blip r:embed="rId2"/>
          <a:stretch>
            <a:fillRect/>
          </a:stretch>
        </p:blipFill>
        <p:spPr>
          <a:xfrm>
            <a:off x="393065" y="1985645"/>
            <a:ext cx="3188335" cy="4389755"/>
          </a:xfrm>
          <a:prstGeom prst="rect">
            <a:avLst/>
          </a:prstGeom>
        </p:spPr>
      </p:pic>
      <p:pic>
        <p:nvPicPr>
          <p:cNvPr id="6" name="图片 5" descr="16pic_1712383_s"/>
          <p:cNvPicPr>
            <a:picLocks noChangeAspect="1"/>
          </p:cNvPicPr>
          <p:nvPr/>
        </p:nvPicPr>
        <p:blipFill>
          <a:blip r:embed="rId3"/>
          <a:stretch>
            <a:fillRect/>
          </a:stretch>
        </p:blipFill>
        <p:spPr>
          <a:xfrm>
            <a:off x="9768205" y="312420"/>
            <a:ext cx="1564640" cy="1228090"/>
          </a:xfrm>
          <a:prstGeom prst="rect">
            <a:avLst/>
          </a:prstGeom>
        </p:spPr>
      </p:pic>
      <p:pic>
        <p:nvPicPr>
          <p:cNvPr id="7" name="图片 6" descr="16pic_1712383_s"/>
          <p:cNvPicPr>
            <a:picLocks noChangeAspect="1"/>
          </p:cNvPicPr>
          <p:nvPr/>
        </p:nvPicPr>
        <p:blipFill>
          <a:blip r:embed="rId3"/>
          <a:stretch>
            <a:fillRect/>
          </a:stretch>
        </p:blipFill>
        <p:spPr>
          <a:xfrm>
            <a:off x="7738110" y="312420"/>
            <a:ext cx="1564640" cy="1228090"/>
          </a:xfrm>
          <a:prstGeom prst="rect">
            <a:avLst/>
          </a:prstGeom>
        </p:spPr>
      </p:pic>
      <p:pic>
        <p:nvPicPr>
          <p:cNvPr id="8" name="图片 7" descr="16pic_1712383_s"/>
          <p:cNvPicPr>
            <a:picLocks noChangeAspect="1"/>
          </p:cNvPicPr>
          <p:nvPr/>
        </p:nvPicPr>
        <p:blipFill>
          <a:blip r:embed="rId3"/>
          <a:stretch>
            <a:fillRect/>
          </a:stretch>
        </p:blipFill>
        <p:spPr>
          <a:xfrm>
            <a:off x="5708015" y="312420"/>
            <a:ext cx="1564640" cy="1228090"/>
          </a:xfrm>
          <a:prstGeom prst="rect">
            <a:avLst/>
          </a:prstGeom>
        </p:spPr>
      </p:pic>
      <p:pic>
        <p:nvPicPr>
          <p:cNvPr id="9" name="图片 8" descr="300 (3)"/>
          <p:cNvPicPr>
            <a:picLocks noChangeAspect="1"/>
          </p:cNvPicPr>
          <p:nvPr/>
        </p:nvPicPr>
        <p:blipFill>
          <a:blip r:embed="rId4"/>
          <a:stretch>
            <a:fillRect/>
          </a:stretch>
        </p:blipFill>
        <p:spPr>
          <a:xfrm rot="21420000">
            <a:off x="9338945" y="5034915"/>
            <a:ext cx="2472690" cy="1457325"/>
          </a:xfrm>
          <a:prstGeom prst="rect">
            <a:avLst/>
          </a:prstGeom>
        </p:spPr>
      </p:pic>
      <p:sp>
        <p:nvSpPr>
          <p:cNvPr id="10" name="文本框 9"/>
          <p:cNvSpPr txBox="1"/>
          <p:nvPr/>
        </p:nvSpPr>
        <p:spPr>
          <a:xfrm>
            <a:off x="3504565" y="1807210"/>
            <a:ext cx="7930515" cy="1322070"/>
          </a:xfrm>
          <a:prstGeom prst="rect">
            <a:avLst/>
          </a:prstGeom>
          <a:noFill/>
          <a:ln w="38100">
            <a:solidFill>
              <a:srgbClr val="00B0F0"/>
            </a:solidFill>
            <a:prstDash val="sysDash"/>
          </a:ln>
        </p:spPr>
        <p:txBody>
          <a:bodyPr wrap="square" rtlCol="0" anchor="t">
            <a:spAutoFit/>
          </a:bodyPr>
          <a:lstStyle/>
          <a:p>
            <a:pPr lvl="0" algn="ctr">
              <a:buClrTx/>
              <a:buSzTx/>
              <a:buFontTx/>
            </a:pPr>
            <a:r>
              <a:rPr lang="en-US" sz="4000" b="1">
                <a:solidFill>
                  <a:schemeClr val="tx1"/>
                </a:solidFill>
                <a:latin typeface="Times New Roman" panose="02020603050405020304" pitchFamily="18" charset="0"/>
                <a:ea typeface="宋体" panose="02010600030101010101" pitchFamily="2" charset="-122"/>
                <a:sym typeface="+mn-ea"/>
              </a:rPr>
              <a:t>There’s only one person in this</a:t>
            </a:r>
            <a:endParaRPr lang="en-US" sz="4000" b="1">
              <a:solidFill>
                <a:schemeClr val="tx1"/>
              </a:solidFill>
              <a:latin typeface="Times New Roman" panose="02020603050405020304" pitchFamily="18" charset="0"/>
              <a:ea typeface="宋体" panose="02010600030101010101" pitchFamily="2" charset="-122"/>
              <a:sym typeface="+mn-ea"/>
            </a:endParaRPr>
          </a:p>
          <a:p>
            <a:pPr lvl="0" algn="ctr">
              <a:buClrTx/>
              <a:buSzTx/>
              <a:buFontTx/>
            </a:pPr>
            <a:r>
              <a:rPr lang="en-US" sz="4000" b="1">
                <a:solidFill>
                  <a:schemeClr val="tx1"/>
                </a:solidFill>
                <a:latin typeface="Times New Roman" panose="02020603050405020304" pitchFamily="18" charset="0"/>
                <a:ea typeface="宋体" panose="02010600030101010101" pitchFamily="2" charset="-122"/>
                <a:sym typeface="+mn-ea"/>
              </a:rPr>
              <a:t> world you’ll owe ---mom.</a:t>
            </a:r>
            <a:r>
              <a:rPr lang="en-US" sz="4000" b="1">
                <a:solidFill>
                  <a:srgbClr val="FF0000"/>
                </a:solidFill>
                <a:latin typeface="Times New Roman" panose="02020603050405020304" pitchFamily="18" charset="0"/>
                <a:ea typeface="宋体" panose="02010600030101010101" pitchFamily="2" charset="-122"/>
                <a:sym typeface="+mn-ea"/>
              </a:rPr>
              <a:t>   </a:t>
            </a:r>
            <a:endParaRPr lang="en-US" sz="4000" b="1">
              <a:solidFill>
                <a:srgbClr val="FF0000"/>
              </a:solidFill>
              <a:latin typeface="Times New Roman" panose="02020603050405020304" pitchFamily="18"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5" y="0"/>
            <a:ext cx="12181840" cy="5111750"/>
          </a:xfrm>
          <a:prstGeom prst="rect">
            <a:avLst/>
          </a:prstGeom>
        </p:spPr>
      </p:pic>
      <p:pic>
        <p:nvPicPr>
          <p:cNvPr id="9" name="图片 8"/>
          <p:cNvPicPr>
            <a:picLocks noChangeAspect="1"/>
          </p:cNvPicPr>
          <p:nvPr/>
        </p:nvPicPr>
        <p:blipFill>
          <a:blip r:embed="rId2"/>
          <a:stretch>
            <a:fillRect/>
          </a:stretch>
        </p:blipFill>
        <p:spPr>
          <a:xfrm>
            <a:off x="9524925" y="1463883"/>
            <a:ext cx="2699431" cy="5086187"/>
          </a:xfrm>
          <a:prstGeom prst="rect">
            <a:avLst/>
          </a:prstGeom>
        </p:spPr>
      </p:pic>
      <p:pic>
        <p:nvPicPr>
          <p:cNvPr id="5" name="图片 4"/>
          <p:cNvPicPr>
            <a:picLocks noChangeAspect="1"/>
          </p:cNvPicPr>
          <p:nvPr/>
        </p:nvPicPr>
        <p:blipFill>
          <a:blip r:embed="rId3"/>
          <a:stretch>
            <a:fillRect/>
          </a:stretch>
        </p:blipFill>
        <p:spPr>
          <a:xfrm>
            <a:off x="-5715" y="5296535"/>
            <a:ext cx="12192000" cy="1561465"/>
          </a:xfrm>
          <a:prstGeom prst="rect">
            <a:avLst/>
          </a:prstGeom>
        </p:spPr>
      </p:pic>
      <p:pic>
        <p:nvPicPr>
          <p:cNvPr id="12" name="图片 11"/>
          <p:cNvPicPr>
            <a:picLocks noChangeAspect="1"/>
          </p:cNvPicPr>
          <p:nvPr/>
        </p:nvPicPr>
        <p:blipFill>
          <a:blip r:embed="rId4"/>
          <a:stretch>
            <a:fillRect/>
          </a:stretch>
        </p:blipFill>
        <p:spPr>
          <a:xfrm>
            <a:off x="3699510" y="5022169"/>
            <a:ext cx="438150" cy="371475"/>
          </a:xfrm>
          <a:prstGeom prst="rect">
            <a:avLst/>
          </a:prstGeom>
        </p:spPr>
      </p:pic>
      <p:sp>
        <p:nvSpPr>
          <p:cNvPr id="19" name="矩形 18"/>
          <p:cNvSpPr/>
          <p:nvPr/>
        </p:nvSpPr>
        <p:spPr>
          <a:xfrm>
            <a:off x="1227455" y="100965"/>
            <a:ext cx="10091420" cy="1322070"/>
          </a:xfrm>
          <a:prstGeom prst="rect">
            <a:avLst/>
          </a:prstGeom>
          <a:noFill/>
          <a:ln w="28575">
            <a:solidFill>
              <a:srgbClr val="FFFF00"/>
            </a:solidFill>
            <a:prstDash val="sysDot"/>
          </a:ln>
        </p:spPr>
        <p:txBody>
          <a:bodyPr wrap="square" rtlCol="0">
            <a:spAutoFit/>
          </a:bodyPr>
          <a:lstStyle/>
          <a:p>
            <a:pPr algn="ctr"/>
            <a:r>
              <a:rPr lang="en-US" altLang="zh-CN" sz="8000" dirty="0">
                <a:solidFill>
                  <a:srgbClr val="FF0000"/>
                </a:solidFill>
                <a:latin typeface="Times New Roman" panose="02020603050405020304" pitchFamily="18" charset="0"/>
                <a:cs typeface="Times New Roman" panose="02020603050405020304" pitchFamily="18" charset="0"/>
                <a:sym typeface="+mn-lt"/>
              </a:rPr>
              <a:t>Happy Mother’s Day</a:t>
            </a:r>
            <a:endParaRPr lang="en-US" altLang="zh-CN" sz="8000" b="1" dirty="0">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a:blip r:embed="rId5"/>
          <a:stretch>
            <a:fillRect/>
          </a:stretch>
        </p:blipFill>
        <p:spPr>
          <a:xfrm>
            <a:off x="403225" y="1463675"/>
            <a:ext cx="2943860" cy="3372485"/>
          </a:xfrm>
          <a:prstGeom prst="rect">
            <a:avLst/>
          </a:prstGeom>
        </p:spPr>
      </p:pic>
      <p:pic>
        <p:nvPicPr>
          <p:cNvPr id="4" name="图片 3"/>
          <p:cNvPicPr>
            <a:picLocks noChangeAspect="1"/>
          </p:cNvPicPr>
          <p:nvPr/>
        </p:nvPicPr>
        <p:blipFill>
          <a:blip r:embed="rId4"/>
          <a:stretch>
            <a:fillRect/>
          </a:stretch>
        </p:blipFill>
        <p:spPr>
          <a:xfrm>
            <a:off x="472440" y="5022169"/>
            <a:ext cx="438150" cy="371475"/>
          </a:xfrm>
          <a:prstGeom prst="rect">
            <a:avLst/>
          </a:prstGeom>
        </p:spPr>
      </p:pic>
      <p:pic>
        <p:nvPicPr>
          <p:cNvPr id="6" name="图片 5"/>
          <p:cNvPicPr>
            <a:picLocks noChangeAspect="1"/>
          </p:cNvPicPr>
          <p:nvPr/>
        </p:nvPicPr>
        <p:blipFill>
          <a:blip r:embed="rId4"/>
          <a:stretch>
            <a:fillRect/>
          </a:stretch>
        </p:blipFill>
        <p:spPr>
          <a:xfrm>
            <a:off x="3021330" y="5022169"/>
            <a:ext cx="438150" cy="371475"/>
          </a:xfrm>
          <a:prstGeom prst="rect">
            <a:avLst/>
          </a:prstGeom>
        </p:spPr>
      </p:pic>
      <p:pic>
        <p:nvPicPr>
          <p:cNvPr id="8" name="图片 7"/>
          <p:cNvPicPr>
            <a:picLocks noChangeAspect="1"/>
          </p:cNvPicPr>
          <p:nvPr/>
        </p:nvPicPr>
        <p:blipFill>
          <a:blip r:embed="rId4"/>
          <a:stretch>
            <a:fillRect/>
          </a:stretch>
        </p:blipFill>
        <p:spPr>
          <a:xfrm>
            <a:off x="2343150" y="5022169"/>
            <a:ext cx="438150" cy="371475"/>
          </a:xfrm>
          <a:prstGeom prst="rect">
            <a:avLst/>
          </a:prstGeom>
        </p:spPr>
      </p:pic>
      <p:pic>
        <p:nvPicPr>
          <p:cNvPr id="11" name="图片 10"/>
          <p:cNvPicPr>
            <a:picLocks noChangeAspect="1"/>
          </p:cNvPicPr>
          <p:nvPr/>
        </p:nvPicPr>
        <p:blipFill>
          <a:blip r:embed="rId4"/>
          <a:stretch>
            <a:fillRect/>
          </a:stretch>
        </p:blipFill>
        <p:spPr>
          <a:xfrm>
            <a:off x="1664970" y="5022169"/>
            <a:ext cx="438150" cy="371475"/>
          </a:xfrm>
          <a:prstGeom prst="rect">
            <a:avLst/>
          </a:prstGeom>
        </p:spPr>
      </p:pic>
      <p:pic>
        <p:nvPicPr>
          <p:cNvPr id="14" name="图片 13"/>
          <p:cNvPicPr>
            <a:picLocks noChangeAspect="1"/>
          </p:cNvPicPr>
          <p:nvPr/>
        </p:nvPicPr>
        <p:blipFill>
          <a:blip r:embed="rId4"/>
          <a:stretch>
            <a:fillRect/>
          </a:stretch>
        </p:blipFill>
        <p:spPr>
          <a:xfrm>
            <a:off x="1068705" y="5022169"/>
            <a:ext cx="438150" cy="371475"/>
          </a:xfrm>
          <a:prstGeom prst="rect">
            <a:avLst/>
          </a:prstGeom>
        </p:spPr>
      </p:pic>
      <p:pic>
        <p:nvPicPr>
          <p:cNvPr id="28" name="图片 27"/>
          <p:cNvPicPr>
            <a:picLocks noChangeAspect="1"/>
          </p:cNvPicPr>
          <p:nvPr/>
        </p:nvPicPr>
        <p:blipFill>
          <a:blip r:embed="rId4"/>
          <a:stretch>
            <a:fillRect/>
          </a:stretch>
        </p:blipFill>
        <p:spPr>
          <a:xfrm>
            <a:off x="4377690" y="5022169"/>
            <a:ext cx="438150" cy="371475"/>
          </a:xfrm>
          <a:prstGeom prst="rect">
            <a:avLst/>
          </a:prstGeom>
        </p:spPr>
      </p:pic>
      <p:pic>
        <p:nvPicPr>
          <p:cNvPr id="29" name="图片 28"/>
          <p:cNvPicPr>
            <a:picLocks noChangeAspect="1"/>
          </p:cNvPicPr>
          <p:nvPr/>
        </p:nvPicPr>
        <p:blipFill>
          <a:blip r:embed="rId4"/>
          <a:stretch>
            <a:fillRect/>
          </a:stretch>
        </p:blipFill>
        <p:spPr>
          <a:xfrm>
            <a:off x="7768590" y="5022169"/>
            <a:ext cx="438150" cy="371475"/>
          </a:xfrm>
          <a:prstGeom prst="rect">
            <a:avLst/>
          </a:prstGeom>
        </p:spPr>
      </p:pic>
      <p:pic>
        <p:nvPicPr>
          <p:cNvPr id="39" name="图片 38"/>
          <p:cNvPicPr>
            <a:picLocks noChangeAspect="1"/>
          </p:cNvPicPr>
          <p:nvPr/>
        </p:nvPicPr>
        <p:blipFill>
          <a:blip r:embed="rId4"/>
          <a:stretch>
            <a:fillRect/>
          </a:stretch>
        </p:blipFill>
        <p:spPr>
          <a:xfrm>
            <a:off x="8446770" y="5022169"/>
            <a:ext cx="438150" cy="371475"/>
          </a:xfrm>
          <a:prstGeom prst="rect">
            <a:avLst/>
          </a:prstGeom>
        </p:spPr>
      </p:pic>
      <p:pic>
        <p:nvPicPr>
          <p:cNvPr id="40" name="图片 39"/>
          <p:cNvPicPr>
            <a:picLocks noChangeAspect="1"/>
          </p:cNvPicPr>
          <p:nvPr/>
        </p:nvPicPr>
        <p:blipFill>
          <a:blip r:embed="rId4"/>
          <a:stretch>
            <a:fillRect/>
          </a:stretch>
        </p:blipFill>
        <p:spPr>
          <a:xfrm>
            <a:off x="9086850" y="5022169"/>
            <a:ext cx="438150" cy="371475"/>
          </a:xfrm>
          <a:prstGeom prst="rect">
            <a:avLst/>
          </a:prstGeom>
        </p:spPr>
      </p:pic>
      <p:pic>
        <p:nvPicPr>
          <p:cNvPr id="41" name="图片 40"/>
          <p:cNvPicPr>
            <a:picLocks noChangeAspect="1"/>
          </p:cNvPicPr>
          <p:nvPr/>
        </p:nvPicPr>
        <p:blipFill>
          <a:blip r:embed="rId4"/>
          <a:stretch>
            <a:fillRect/>
          </a:stretch>
        </p:blipFill>
        <p:spPr>
          <a:xfrm>
            <a:off x="9639300" y="5022169"/>
            <a:ext cx="438150" cy="371475"/>
          </a:xfrm>
          <a:prstGeom prst="rect">
            <a:avLst/>
          </a:prstGeom>
        </p:spPr>
      </p:pic>
      <p:pic>
        <p:nvPicPr>
          <p:cNvPr id="42" name="图片 41"/>
          <p:cNvPicPr>
            <a:picLocks noChangeAspect="1"/>
          </p:cNvPicPr>
          <p:nvPr/>
        </p:nvPicPr>
        <p:blipFill>
          <a:blip r:embed="rId4"/>
          <a:stretch>
            <a:fillRect/>
          </a:stretch>
        </p:blipFill>
        <p:spPr>
          <a:xfrm>
            <a:off x="5055870" y="5022169"/>
            <a:ext cx="438150" cy="371475"/>
          </a:xfrm>
          <a:prstGeom prst="rect">
            <a:avLst/>
          </a:prstGeom>
        </p:spPr>
      </p:pic>
      <p:pic>
        <p:nvPicPr>
          <p:cNvPr id="43" name="图片 42"/>
          <p:cNvPicPr>
            <a:picLocks noChangeAspect="1"/>
          </p:cNvPicPr>
          <p:nvPr/>
        </p:nvPicPr>
        <p:blipFill>
          <a:blip r:embed="rId4"/>
          <a:stretch>
            <a:fillRect/>
          </a:stretch>
        </p:blipFill>
        <p:spPr>
          <a:xfrm>
            <a:off x="6412230" y="5022169"/>
            <a:ext cx="438150" cy="371475"/>
          </a:xfrm>
          <a:prstGeom prst="rect">
            <a:avLst/>
          </a:prstGeom>
        </p:spPr>
      </p:pic>
      <p:pic>
        <p:nvPicPr>
          <p:cNvPr id="44" name="图片 43"/>
          <p:cNvPicPr>
            <a:picLocks noChangeAspect="1"/>
          </p:cNvPicPr>
          <p:nvPr/>
        </p:nvPicPr>
        <p:blipFill>
          <a:blip r:embed="rId4"/>
          <a:stretch>
            <a:fillRect/>
          </a:stretch>
        </p:blipFill>
        <p:spPr>
          <a:xfrm>
            <a:off x="7090410" y="5022169"/>
            <a:ext cx="438150" cy="371475"/>
          </a:xfrm>
          <a:prstGeom prst="rect">
            <a:avLst/>
          </a:prstGeom>
        </p:spPr>
      </p:pic>
      <p:pic>
        <p:nvPicPr>
          <p:cNvPr id="45" name="图片 44"/>
          <p:cNvPicPr>
            <a:picLocks noChangeAspect="1"/>
          </p:cNvPicPr>
          <p:nvPr/>
        </p:nvPicPr>
        <p:blipFill>
          <a:blip r:embed="rId4"/>
          <a:stretch>
            <a:fillRect/>
          </a:stretch>
        </p:blipFill>
        <p:spPr>
          <a:xfrm>
            <a:off x="5734050" y="5022169"/>
            <a:ext cx="438150" cy="371475"/>
          </a:xfrm>
          <a:prstGeom prst="rect">
            <a:avLst/>
          </a:prstGeom>
        </p:spPr>
      </p:pic>
      <p:pic>
        <p:nvPicPr>
          <p:cNvPr id="13" name="图片 12" descr="14_副本"/>
          <p:cNvPicPr>
            <a:picLocks noChangeAspect="1"/>
          </p:cNvPicPr>
          <p:nvPr/>
        </p:nvPicPr>
        <p:blipFill>
          <a:blip r:embed="rId6"/>
          <a:stretch>
            <a:fillRect/>
          </a:stretch>
        </p:blipFill>
        <p:spPr>
          <a:xfrm>
            <a:off x="3248660" y="1496060"/>
            <a:ext cx="6276340" cy="3723005"/>
          </a:xfrm>
          <a:prstGeom prst="rect">
            <a:avLst/>
          </a:prstGeom>
        </p:spPr>
      </p:pic>
      <p:sp>
        <p:nvSpPr>
          <p:cNvPr id="15" name="文本框 14"/>
          <p:cNvSpPr txBox="1"/>
          <p:nvPr/>
        </p:nvSpPr>
        <p:spPr>
          <a:xfrm>
            <a:off x="753110" y="5679440"/>
            <a:ext cx="10686415" cy="953135"/>
          </a:xfrm>
          <a:prstGeom prst="rect">
            <a:avLst/>
          </a:prstGeom>
          <a:noFill/>
        </p:spPr>
        <p:txBody>
          <a:bodyPr wrap="square" rtlCol="0">
            <a:spAutoFit/>
          </a:bodyPr>
          <a:lstStyle/>
          <a:p>
            <a:pPr algn="ctr"/>
            <a:r>
              <a:rPr lang="zh-CN" altLang="en-US" sz="2800" b="1">
                <a:solidFill>
                  <a:srgbClr val="FF0000"/>
                </a:solidFill>
              </a:rPr>
              <a:t>"Such kindness of warm sun, can't be repaid by grass."</a:t>
            </a:r>
            <a:endParaRPr lang="zh-CN" altLang="en-US" sz="2800" b="1">
              <a:solidFill>
                <a:srgbClr val="FF0000"/>
              </a:solidFill>
            </a:endParaRPr>
          </a:p>
          <a:p>
            <a:pPr algn="ct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谁言寸草心，报得三春晖</a:t>
            </a: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ppt_y</p:attrName>
                                        </p:attrNameLst>
                                      </p:cBhvr>
                                      <p:tavLst>
                                        <p:tav tm="0">
                                          <p:val>
                                            <p:strVal val="#ppt_y+#ppt_h*1.125000"/>
                                          </p:val>
                                        </p:tav>
                                        <p:tav tm="100000">
                                          <p:val>
                                            <p:strVal val="#ppt_y"/>
                                          </p:val>
                                        </p:tav>
                                      </p:tavLst>
                                    </p:anim>
                                    <p:animEffect transition="in" filter="wipe(up)">
                                      <p:cBhvr>
                                        <p:cTn id="12" dur="1000"/>
                                        <p:tgtEl>
                                          <p:spTgt spid="5"/>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path" presetSubtype="0" accel="50000" decel="50000" fill="hold" nodeType="withEffect">
                                  <p:stCondLst>
                                    <p:cond delay="0"/>
                                  </p:stCondLst>
                                  <p:childTnLst>
                                    <p:animMotion origin="layout" path="M 0.14961 -0.00092 L -4.16667E-7 -1.85185E-6 " pathEditMode="relative" rAng="0" ptsTypes="AA">
                                      <p:cBhvr>
                                        <p:cTn id="21" dur="1500" fill="hold"/>
                                        <p:tgtEl>
                                          <p:spTgt spid="9"/>
                                        </p:tgtEl>
                                        <p:attrNameLst>
                                          <p:attrName>ppt_x</p:attrName>
                                          <p:attrName>ppt_y</p:attrName>
                                        </p:attrNameLst>
                                      </p:cBhvr>
                                      <p:rCtr x="-7487" y="46"/>
                                    </p:animMotion>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42" presetClass="path" presetSubtype="0" accel="50000" decel="50000" fill="hold" grpId="1" nodeType="withEffect">
                                  <p:stCondLst>
                                    <p:cond delay="0"/>
                                  </p:stCondLst>
                                  <p:childTnLst>
                                    <p:animMotion origin="layout" path="M -0.09518 -0.08657 L -8.33333E-7 0 " pathEditMode="relative" rAng="0" ptsTypes="AA">
                                      <p:cBhvr>
                                        <p:cTn id="26" dur="1500" fill="hold"/>
                                        <p:tgtEl>
                                          <p:spTgt spid="19"/>
                                        </p:tgtEl>
                                        <p:attrNameLst>
                                          <p:attrName>ppt_x</p:attrName>
                                          <p:attrName>ppt_y</p:attrName>
                                        </p:attrNameLst>
                                      </p:cBhvr>
                                      <p:rCtr x="4753"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1" cstate="screen">
            <a:extLst>
              <a:ext uri="{BEBA8EAE-BF5A-486C-A8C5-ECC9F3942E4B}">
                <a14:imgProps xmlns:a14="http://schemas.microsoft.com/office/drawing/2010/main">
                  <a14:imgLayer r:embed="rId2">
                    <a14:imgEffect>
                      <a14:colorTemperature colorTemp="5300"/>
                    </a14:imgEffect>
                    <a14:imgEffect>
                      <a14:saturation sat="66000"/>
                    </a14:imgEffect>
                  </a14:imgLayer>
                </a14:imgProps>
              </a:ext>
            </a:extLst>
          </a:blip>
          <a:srcRect/>
          <a:stretch>
            <a:fillRect/>
          </a:stretch>
        </p:blipFill>
        <p:spPr>
          <a:xfrm rot="5400000" flipH="1">
            <a:off x="7694295" y="2341880"/>
            <a:ext cx="6840855" cy="2156460"/>
          </a:xfrm>
          <a:prstGeom prst="rect">
            <a:avLst/>
          </a:prstGeom>
        </p:spPr>
      </p:pic>
      <p:sp>
        <p:nvSpPr>
          <p:cNvPr id="44" name="文本框 43"/>
          <p:cNvSpPr txBox="1"/>
          <p:nvPr/>
        </p:nvSpPr>
        <p:spPr>
          <a:xfrm>
            <a:off x="2419985" y="667385"/>
            <a:ext cx="662686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algn="l"/>
            <a:r>
              <a:rPr lang="zh-CN" altLang="en-US" sz="3600">
                <a:solidFill>
                  <a:schemeClr val="tx1"/>
                </a:solidFill>
                <a:latin typeface="Times New Roman" panose="02020603050405020304" pitchFamily="18" charset="0"/>
                <a:cs typeface="Times New Roman" panose="02020603050405020304" pitchFamily="18" charset="0"/>
                <a:sym typeface="+mn-ea"/>
              </a:rPr>
              <a:t>The history of Mother's Day</a:t>
            </a:r>
            <a:endParaRPr lang="zh-CN" altLang="en-US" sz="3600" dirty="0">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47" name="文本框 46"/>
          <p:cNvSpPr txBox="1"/>
          <p:nvPr/>
        </p:nvSpPr>
        <p:spPr>
          <a:xfrm>
            <a:off x="2514600" y="1579245"/>
            <a:ext cx="779653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zh-CN" altLang="en-US" sz="3600">
                <a:solidFill>
                  <a:schemeClr val="tx1"/>
                </a:solidFill>
                <a:latin typeface="Times New Roman" panose="02020603050405020304" pitchFamily="18" charset="0"/>
                <a:cs typeface="Times New Roman" panose="02020603050405020304" pitchFamily="18" charset="0"/>
                <a:sym typeface="+mn-ea"/>
              </a:rPr>
              <a:t>Culture </a:t>
            </a:r>
            <a:r>
              <a:rPr lang="en-US" altLang="zh-CN" sz="3600">
                <a:solidFill>
                  <a:schemeClr val="tx1"/>
                </a:solidFill>
                <a:latin typeface="Times New Roman" panose="02020603050405020304" pitchFamily="18" charset="0"/>
                <a:cs typeface="Times New Roman" panose="02020603050405020304" pitchFamily="18" charset="0"/>
                <a:sym typeface="+mn-ea"/>
              </a:rPr>
              <a:t>o</a:t>
            </a:r>
            <a:r>
              <a:rPr lang="zh-CN" altLang="en-US" sz="3600">
                <a:solidFill>
                  <a:schemeClr val="tx1"/>
                </a:solidFill>
                <a:latin typeface="Times New Roman" panose="02020603050405020304" pitchFamily="18" charset="0"/>
                <a:cs typeface="Times New Roman" panose="02020603050405020304" pitchFamily="18" charset="0"/>
                <a:sym typeface="+mn-ea"/>
              </a:rPr>
              <a:t>verview about Mother's Day</a:t>
            </a:r>
            <a:endParaRPr lang="zh-CN" alt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50" name="文本框 49"/>
          <p:cNvSpPr txBox="1"/>
          <p:nvPr/>
        </p:nvSpPr>
        <p:spPr>
          <a:xfrm>
            <a:off x="2514600" y="2367280"/>
            <a:ext cx="618172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lt"/>
              </a:rPr>
              <a:t>The f</a:t>
            </a:r>
            <a:r>
              <a:rPr lang="zh-CN" altLang="en-US" sz="3600">
                <a:solidFill>
                  <a:schemeClr val="tx1"/>
                </a:solidFill>
                <a:latin typeface="Times New Roman" panose="02020603050405020304" pitchFamily="18" charset="0"/>
                <a:cs typeface="Times New Roman" panose="02020603050405020304" pitchFamily="18" charset="0"/>
                <a:sym typeface="+mn-lt"/>
              </a:rPr>
              <a:t>eeling</a:t>
            </a:r>
            <a:r>
              <a:rPr lang="en-US" altLang="zh-CN" sz="3600">
                <a:solidFill>
                  <a:schemeClr val="tx1"/>
                </a:solidFill>
                <a:latin typeface="Times New Roman" panose="02020603050405020304" pitchFamily="18" charset="0"/>
                <a:cs typeface="Times New Roman" panose="02020603050405020304" pitchFamily="18" charset="0"/>
                <a:sym typeface="+mn-lt"/>
              </a:rPr>
              <a:t>s</a:t>
            </a:r>
            <a:r>
              <a:rPr lang="zh-CN" altLang="en-US" sz="3600">
                <a:solidFill>
                  <a:schemeClr val="tx1"/>
                </a:solidFill>
                <a:latin typeface="Times New Roman" panose="02020603050405020304" pitchFamily="18" charset="0"/>
                <a:cs typeface="Times New Roman" panose="02020603050405020304" pitchFamily="18" charset="0"/>
                <a:sym typeface="+mn-lt"/>
              </a:rPr>
              <a:t> of </a:t>
            </a:r>
            <a:r>
              <a:rPr lang="en-US" altLang="zh-CN" sz="3600">
                <a:solidFill>
                  <a:schemeClr val="tx1"/>
                </a:solidFill>
                <a:latin typeface="Times New Roman" panose="02020603050405020304" pitchFamily="18" charset="0"/>
                <a:cs typeface="Times New Roman" panose="02020603050405020304" pitchFamily="18" charset="0"/>
                <a:sym typeface="+mn-lt"/>
              </a:rPr>
              <a:t> </a:t>
            </a:r>
            <a:r>
              <a:rPr lang="zh-CN" altLang="en-US" sz="3600">
                <a:solidFill>
                  <a:schemeClr val="tx1"/>
                </a:solidFill>
                <a:latin typeface="Times New Roman" panose="02020603050405020304" pitchFamily="18" charset="0"/>
                <a:cs typeface="Times New Roman" panose="02020603050405020304" pitchFamily="18" charset="0"/>
                <a:sym typeface="+mn-lt"/>
              </a:rPr>
              <a:t>maternal love</a:t>
            </a:r>
            <a:endParaRPr lang="zh-CN" alt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53" name="文本框 52"/>
          <p:cNvSpPr txBox="1"/>
          <p:nvPr/>
        </p:nvSpPr>
        <p:spPr>
          <a:xfrm>
            <a:off x="2481580" y="3308350"/>
            <a:ext cx="661225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Famous mothers in the world</a:t>
            </a:r>
            <a:endParaRPr lang="en-US" altLang="zh-CN" sz="3600">
              <a:solidFill>
                <a:schemeClr val="tx1"/>
              </a:solidFill>
              <a:latin typeface="Times New Roman" panose="02020603050405020304" pitchFamily="18" charset="0"/>
              <a:cs typeface="Times New Roman" panose="02020603050405020304" pitchFamily="18" charset="0"/>
              <a:sym typeface="+mn-ea"/>
            </a:endParaRPr>
          </a:p>
        </p:txBody>
      </p:sp>
      <p:sp>
        <p:nvSpPr>
          <p:cNvPr id="56" name="文本框 55"/>
          <p:cNvSpPr txBox="1"/>
          <p:nvPr/>
        </p:nvSpPr>
        <p:spPr>
          <a:xfrm>
            <a:off x="2470785" y="4172585"/>
            <a:ext cx="924941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lt"/>
              </a:rPr>
              <a:t>Expressions and blessings about M</a:t>
            </a:r>
            <a:r>
              <a:rPr lang="en-US" altLang="zh-CN" sz="3600">
                <a:solidFill>
                  <a:schemeClr val="tx1"/>
                </a:solidFill>
                <a:latin typeface="Times New Roman" panose="02020603050405020304" pitchFamily="18" charset="0"/>
                <a:cs typeface="Times New Roman" panose="02020603050405020304" pitchFamily="18" charset="0"/>
                <a:sym typeface="+mn-lt"/>
              </a:rPr>
              <a:t>other’s Day </a:t>
            </a:r>
            <a:endParaRPr lang="en-US" altLang="zh-CN" sz="3600">
              <a:solidFill>
                <a:schemeClr val="tx1"/>
              </a:solidFill>
              <a:latin typeface="Times New Roman" panose="02020603050405020304" pitchFamily="18" charset="0"/>
              <a:cs typeface="Times New Roman" panose="02020603050405020304" pitchFamily="18" charset="0"/>
              <a:sym typeface="+mn-lt"/>
            </a:endParaRPr>
          </a:p>
        </p:txBody>
      </p:sp>
      <p:sp>
        <p:nvSpPr>
          <p:cNvPr id="59" name="文本框 58"/>
          <p:cNvSpPr txBox="1"/>
          <p:nvPr/>
        </p:nvSpPr>
        <p:spPr>
          <a:xfrm>
            <a:off x="2456815" y="5200650"/>
            <a:ext cx="816292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Mother’s Day in the exams</a:t>
            </a:r>
            <a:endParaRPr lang="en-US" altLang="zh-CN" sz="3600">
              <a:solidFill>
                <a:schemeClr val="tx1"/>
              </a:solidFill>
              <a:latin typeface="Times New Roman" panose="02020603050405020304" pitchFamily="18" charset="0"/>
              <a:cs typeface="Times New Roman" panose="02020603050405020304" pitchFamily="18" charset="0"/>
              <a:sym typeface="+mn-ea"/>
            </a:endParaRPr>
          </a:p>
        </p:txBody>
      </p:sp>
      <p:grpSp>
        <p:nvGrpSpPr>
          <p:cNvPr id="11" name="组合 10"/>
          <p:cNvGrpSpPr/>
          <p:nvPr/>
        </p:nvGrpSpPr>
        <p:grpSpPr>
          <a:xfrm>
            <a:off x="2514785" y="1313455"/>
            <a:ext cx="4471232" cy="3723701"/>
            <a:chOff x="5314950" y="1556660"/>
            <a:chExt cx="6153150" cy="3723701"/>
          </a:xfrm>
        </p:grpSpPr>
        <p:cxnSp>
          <p:nvCxnSpPr>
            <p:cNvPr id="8" name="直接连接符 7"/>
            <p:cNvCxnSpPr/>
            <p:nvPr/>
          </p:nvCxnSpPr>
          <p:spPr>
            <a:xfrm>
              <a:off x="5314950" y="1556660"/>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314950" y="2487585"/>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314950" y="3418510"/>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314950" y="4349435"/>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314950" y="5280361"/>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t="-252"/>
          <a:stretch>
            <a:fillRect/>
          </a:stretch>
        </p:blipFill>
        <p:spPr>
          <a:xfrm rot="16200000">
            <a:off x="-2149475" y="2167890"/>
            <a:ext cx="6840855" cy="2540635"/>
          </a:xfrm>
          <a:prstGeom prst="rect">
            <a:avLst/>
          </a:prstGeom>
        </p:spPr>
      </p:pic>
      <p:sp>
        <p:nvSpPr>
          <p:cNvPr id="45" name="文本框 44"/>
          <p:cNvSpPr txBox="1"/>
          <p:nvPr/>
        </p:nvSpPr>
        <p:spPr>
          <a:xfrm>
            <a:off x="1779981" y="667890"/>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r>
              <a:rPr lang="en-US" altLang="zh-CN" sz="3600" b="0" dirty="0">
                <a:solidFill>
                  <a:schemeClr val="tx1"/>
                </a:solidFill>
                <a:latin typeface="Times New Roman" panose="02020603050405020304" pitchFamily="18" charset="0"/>
                <a:ea typeface="+mn-ea"/>
                <a:cs typeface="Times New Roman" panose="02020603050405020304" pitchFamily="18" charset="0"/>
                <a:sym typeface="+mn-lt"/>
              </a:rPr>
              <a:t>01</a:t>
            </a:r>
            <a:endParaRPr lang="en-US" altLang="zh-CN" sz="3600" b="0" dirty="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48" name="文本框 47"/>
          <p:cNvSpPr txBox="1"/>
          <p:nvPr/>
        </p:nvSpPr>
        <p:spPr>
          <a:xfrm>
            <a:off x="1684731" y="1598878"/>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02</a:t>
            </a:r>
            <a:endParaRPr lang="en-US" altLang="zh-CN" sz="3600" b="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51" name="文本框 50"/>
          <p:cNvSpPr txBox="1"/>
          <p:nvPr/>
        </p:nvSpPr>
        <p:spPr>
          <a:xfrm>
            <a:off x="1684731" y="2395881"/>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03</a:t>
            </a:r>
            <a:endParaRPr lang="en-US" altLang="zh-CN" sz="3600" b="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54" name="文本框 53"/>
          <p:cNvSpPr txBox="1"/>
          <p:nvPr/>
        </p:nvSpPr>
        <p:spPr>
          <a:xfrm>
            <a:off x="1684731" y="3367509"/>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04</a:t>
            </a:r>
            <a:endParaRPr lang="en-US" altLang="zh-CN" sz="3600" b="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57" name="文本框 56"/>
          <p:cNvSpPr txBox="1"/>
          <p:nvPr/>
        </p:nvSpPr>
        <p:spPr>
          <a:xfrm>
            <a:off x="1684731" y="4222932"/>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05</a:t>
            </a:r>
            <a:endParaRPr lang="en-US" altLang="zh-CN" sz="3600" b="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60" name="文本框 59"/>
          <p:cNvSpPr txBox="1"/>
          <p:nvPr/>
        </p:nvSpPr>
        <p:spPr>
          <a:xfrm>
            <a:off x="1684731" y="5136139"/>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06</a:t>
            </a:r>
            <a:endParaRPr lang="en-US" altLang="zh-CN" sz="3600" b="0">
              <a:solidFill>
                <a:schemeClr val="tx1"/>
              </a:solidFill>
              <a:latin typeface="Times New Roman" panose="02020603050405020304" pitchFamily="18" charset="0"/>
              <a:ea typeface="+mn-ea"/>
              <a:cs typeface="Times New Roman" panose="02020603050405020304" pitchFamily="18" charset="0"/>
              <a:sym typeface="+mn-lt"/>
            </a:endParaRPr>
          </a:p>
        </p:txBody>
      </p:sp>
      <p:sp>
        <p:nvSpPr>
          <p:cNvPr id="2" name="文本框 1"/>
          <p:cNvSpPr txBox="1"/>
          <p:nvPr/>
        </p:nvSpPr>
        <p:spPr>
          <a:xfrm>
            <a:off x="10711815" y="843915"/>
            <a:ext cx="1290320" cy="2465705"/>
          </a:xfrm>
          <a:prstGeom prst="rect">
            <a:avLst/>
          </a:prstGeom>
          <a:gradFill>
            <a:gsLst>
              <a:gs pos="0">
                <a:srgbClr val="FBFB11"/>
              </a:gs>
              <a:gs pos="100000">
                <a:srgbClr val="838309"/>
              </a:gs>
            </a:gsLst>
            <a:lin scaled="0"/>
          </a:gradFill>
          <a:ln w="38100">
            <a:solidFill>
              <a:srgbClr val="FF0000"/>
            </a:solidFill>
            <a:prstDash val="sysDash"/>
          </a:ln>
        </p:spPr>
        <p:txBody>
          <a:bodyPr vert="eaVert" wrap="square" rtlCol="0">
            <a:spAutoFit/>
          </a:bodyPr>
          <a:lstStyle/>
          <a:p>
            <a:pPr algn="ctr"/>
            <a:r>
              <a:rPr lang="zh-CN" altLang="en-US" sz="7200"/>
              <a:t>目录</a:t>
            </a:r>
            <a:endParaRPr lang="zh-CN" altLang="en-US" sz="7200"/>
          </a:p>
        </p:txBody>
      </p:sp>
      <p:pic>
        <p:nvPicPr>
          <p:cNvPr id="5" name="图片 4" descr="379631781438291969"/>
          <p:cNvPicPr>
            <a:picLocks noChangeAspect="1"/>
          </p:cNvPicPr>
          <p:nvPr/>
        </p:nvPicPr>
        <p:blipFill>
          <a:blip r:embed="rId5"/>
          <a:stretch>
            <a:fillRect/>
          </a:stretch>
        </p:blipFill>
        <p:spPr>
          <a:xfrm>
            <a:off x="10751185" y="5100955"/>
            <a:ext cx="1442085" cy="1757680"/>
          </a:xfrm>
          <a:prstGeom prst="rect">
            <a:avLst/>
          </a:prstGeom>
        </p:spPr>
      </p:pic>
      <p:pic>
        <p:nvPicPr>
          <p:cNvPr id="6" name="图片 5" descr="4a9ca2137e3d4457b11c0514ed58e5a3"/>
          <p:cNvPicPr>
            <a:picLocks noChangeAspect="1"/>
          </p:cNvPicPr>
          <p:nvPr/>
        </p:nvPicPr>
        <p:blipFill>
          <a:blip r:embed="rId6"/>
          <a:stretch>
            <a:fillRect/>
          </a:stretch>
        </p:blipFill>
        <p:spPr>
          <a:xfrm>
            <a:off x="170180" y="3535045"/>
            <a:ext cx="1368425" cy="3235960"/>
          </a:xfrm>
          <a:prstGeom prst="rect">
            <a:avLst/>
          </a:prstGeom>
        </p:spPr>
      </p:pic>
      <p:pic>
        <p:nvPicPr>
          <p:cNvPr id="9" name="图片 8" descr="t017152463d5252c671(1)"/>
          <p:cNvPicPr>
            <a:picLocks noChangeAspect="1"/>
          </p:cNvPicPr>
          <p:nvPr/>
        </p:nvPicPr>
        <p:blipFill>
          <a:blip r:embed="rId7"/>
          <a:srcRect l="-1422" t="8121" r="9245" b="4074"/>
          <a:stretch>
            <a:fillRect/>
          </a:stretch>
        </p:blipFill>
        <p:spPr>
          <a:xfrm rot="18840000" flipH="1">
            <a:off x="-328295" y="665480"/>
            <a:ext cx="2322195" cy="2257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1+#ppt_w/2"/>
                                          </p:val>
                                        </p:tav>
                                        <p:tav tm="100000">
                                          <p:val>
                                            <p:strVal val="#ppt_x"/>
                                          </p:val>
                                        </p:tav>
                                      </p:tavLst>
                                    </p:anim>
                                    <p:anim calcmode="lin" valueType="num">
                                      <p:cBhvr additive="base">
                                        <p:cTn id="12" dur="10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linds(horizontal)">
                                      <p:cBhvr>
                                        <p:cTn id="21" dur="500"/>
                                        <p:tgtEl>
                                          <p:spTgt spid="4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linds(horizontal)">
                                      <p:cBhvr>
                                        <p:cTn id="24" dur="500"/>
                                        <p:tgtEl>
                                          <p:spTgt spid="4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linds(horizontal)">
                                      <p:cBhvr>
                                        <p:cTn id="27" dur="500"/>
                                        <p:tgtEl>
                                          <p:spTgt spid="5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linds(horizontal)">
                                      <p:cBhvr>
                                        <p:cTn id="30" dur="500"/>
                                        <p:tgtEl>
                                          <p:spTgt spid="5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linds(horizontal)">
                                      <p:cBhvr>
                                        <p:cTn id="33" dur="500"/>
                                        <p:tgtEl>
                                          <p:spTgt spid="5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linds(horizontal)">
                                      <p:cBhvr>
                                        <p:cTn id="36" dur="500"/>
                                        <p:tgtEl>
                                          <p:spTgt spid="4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linds(horizontal)">
                                      <p:cBhvr>
                                        <p:cTn id="39" dur="500"/>
                                        <p:tgtEl>
                                          <p:spTgt spid="4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linds(horizontal)">
                                      <p:cBhvr>
                                        <p:cTn id="42" dur="500"/>
                                        <p:tgtEl>
                                          <p:spTgt spid="5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linds(horizontal)">
                                      <p:cBhvr>
                                        <p:cTn id="45" dur="500"/>
                                        <p:tgtEl>
                                          <p:spTgt spid="5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blinds(horizontal)">
                                      <p:cBhvr>
                                        <p:cTn id="48" dur="500"/>
                                        <p:tgtEl>
                                          <p:spTgt spid="5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blinds(horizontal)">
                                      <p:cBhvr>
                                        <p:cTn id="51" dur="500"/>
                                        <p:tgtEl>
                                          <p:spTgt spid="60"/>
                                        </p:tgtEl>
                                      </p:cBhvr>
                                    </p:animEffect>
                                  </p:childTnLst>
                                </p:cTn>
                              </p:par>
                              <p:par>
                                <p:cTn id="52" presetID="3" presetClass="entr" presetSubtype="1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linds(horizontal)">
                                      <p:cBhvr>
                                        <p:cTn id="54" dur="500"/>
                                        <p:tgtEl>
                                          <p:spTgt spid="5"/>
                                        </p:tgtEl>
                                      </p:cBhvr>
                                    </p:animEffect>
                                  </p:childTnLst>
                                </p:cTn>
                              </p:par>
                              <p:par>
                                <p:cTn id="55" presetID="3" presetClass="entr" presetSubtype="1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blinds(horizontal)">
                                      <p:cBhvr>
                                        <p:cTn id="6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7" grpId="0"/>
      <p:bldP spid="47" grpId="1"/>
      <p:bldP spid="50" grpId="0"/>
      <p:bldP spid="50" grpId="1"/>
      <p:bldP spid="53" grpId="0"/>
      <p:bldP spid="53" grpId="1"/>
      <p:bldP spid="56" grpId="0"/>
      <p:bldP spid="56" grpId="1"/>
      <p:bldP spid="59" grpId="0"/>
      <p:bldP spid="59" grpId="1"/>
      <p:bldP spid="45" grpId="0"/>
      <p:bldP spid="45" grpId="1"/>
      <p:bldP spid="48" grpId="0"/>
      <p:bldP spid="48" grpId="1"/>
      <p:bldP spid="51" grpId="0"/>
      <p:bldP spid="51" grpId="1"/>
      <p:bldP spid="54" grpId="0"/>
      <p:bldP spid="54" grpId="1"/>
      <p:bldP spid="57" grpId="0"/>
      <p:bldP spid="57" grpId="1"/>
      <p:bldP spid="60" grpId="0"/>
      <p:bldP spid="6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1"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2"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360805"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62585"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4225"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1</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2" cstate="screen"/>
          <a:srcRect t="26516" r="11266"/>
          <a:stretch>
            <a:fillRect/>
          </a:stretch>
        </p:blipFill>
        <p:spPr>
          <a:xfrm>
            <a:off x="4111625" y="0"/>
            <a:ext cx="7965440" cy="1143635"/>
          </a:xfrm>
          <a:prstGeom prst="rect">
            <a:avLst/>
          </a:prstGeom>
        </p:spPr>
      </p:pic>
      <p:sp>
        <p:nvSpPr>
          <p:cNvPr id="100" name="矩形 99"/>
          <p:cNvSpPr/>
          <p:nvPr/>
        </p:nvSpPr>
        <p:spPr>
          <a:xfrm>
            <a:off x="2600325" y="890270"/>
            <a:ext cx="8186420" cy="829945"/>
          </a:xfrm>
          <a:prstGeom prst="rect">
            <a:avLst/>
          </a:prstGeom>
          <a:noFill/>
        </p:spPr>
        <p:txBody>
          <a:bodyPr wrap="none" rtlCol="0">
            <a:spAutoFit/>
          </a:bodyPr>
          <a:lstStyle/>
          <a:p>
            <a:pPr lvl="0" algn="l">
              <a:buClrTx/>
              <a:buSzTx/>
              <a:buFontTx/>
            </a:pPr>
            <a:r>
              <a:rPr lang="zh-CN" altLang="en-US" sz="4800" b="1">
                <a:effectLst>
                  <a:outerShdw blurRad="38100" dist="38100" dir="2700000" algn="tl">
                    <a:srgbClr val="0D2B2D">
                      <a:alpha val="82745"/>
                    </a:srgbClr>
                  </a:outerShdw>
                </a:effectLst>
                <a:cs typeface="+mn-ea"/>
                <a:sym typeface="+mn-ea"/>
              </a:rPr>
              <a:t>The history of Mother's Day</a:t>
            </a:r>
            <a:endParaRPr lang="zh-CN" altLang="en-US" sz="4800" b="1">
              <a:effectLst>
                <a:outerShdw blurRad="38100" dist="38100" dir="2700000" algn="tl">
                  <a:srgbClr val="0D2B2D">
                    <a:alpha val="82745"/>
                  </a:srgbClr>
                </a:outerShdw>
              </a:effectLst>
              <a:cs typeface="+mn-ea"/>
              <a:sym typeface="+mn-ea"/>
            </a:endParaRPr>
          </a:p>
        </p:txBody>
      </p:sp>
      <p:sp>
        <p:nvSpPr>
          <p:cNvPr id="4" name="矩形 3"/>
          <p:cNvSpPr/>
          <p:nvPr/>
        </p:nvSpPr>
        <p:spPr>
          <a:xfrm>
            <a:off x="2572385" y="1924685"/>
            <a:ext cx="8527415" cy="1383665"/>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①</a:t>
            </a:r>
            <a:r>
              <a:rPr lang="en-US" altLang="zh-CN" sz="4800" b="1">
                <a:effectLst>
                  <a:outerShdw blurRad="38100" dist="38100" dir="2700000" algn="tl">
                    <a:srgbClr val="0D2B2D">
                      <a:alpha val="82745"/>
                    </a:srgbClr>
                  </a:outerShdw>
                </a:effectLst>
                <a:cs typeface="+mn-ea"/>
                <a:sym typeface="+mn-ea"/>
              </a:rPr>
              <a:t> </a:t>
            </a:r>
            <a:r>
              <a:rPr lang="zh-CN" altLang="en-US" sz="3600" b="1">
                <a:effectLst>
                  <a:outerShdw blurRad="38100" dist="38100" dir="2700000" algn="tl">
                    <a:srgbClr val="0D2B2D">
                      <a:alpha val="82745"/>
                    </a:srgbClr>
                  </a:outerShdw>
                </a:effectLst>
                <a:cs typeface="+mn-ea"/>
                <a:sym typeface="+mn-ea"/>
              </a:rPr>
              <a:t>A </a:t>
            </a:r>
            <a:r>
              <a:rPr lang="en-US" altLang="zh-CN" sz="3600" b="1">
                <a:effectLst>
                  <a:outerShdw blurRad="38100" dist="38100" dir="2700000" algn="tl">
                    <a:srgbClr val="0D2B2D">
                      <a:alpha val="82745"/>
                    </a:srgbClr>
                  </a:outerShdw>
                </a:effectLst>
                <a:cs typeface="+mn-ea"/>
                <a:sym typeface="+mn-ea"/>
              </a:rPr>
              <a:t>b</a:t>
            </a:r>
            <a:r>
              <a:rPr lang="zh-CN" altLang="en-US" sz="3600" b="1">
                <a:effectLst>
                  <a:outerShdw blurRad="38100" dist="38100" dir="2700000" algn="tl">
                    <a:srgbClr val="0D2B2D">
                      <a:alpha val="82745"/>
                    </a:srgbClr>
                  </a:outerShdw>
                </a:effectLst>
                <a:cs typeface="+mn-ea"/>
                <a:sym typeface="+mn-ea"/>
              </a:rPr>
              <a:t>rief </a:t>
            </a:r>
            <a:r>
              <a:rPr lang="en-US" altLang="zh-CN" sz="3600" b="1">
                <a:effectLst>
                  <a:outerShdw blurRad="38100" dist="38100" dir="2700000" algn="tl">
                    <a:srgbClr val="0D2B2D">
                      <a:alpha val="82745"/>
                    </a:srgbClr>
                  </a:outerShdw>
                </a:effectLst>
                <a:cs typeface="+mn-ea"/>
                <a:sym typeface="+mn-ea"/>
              </a:rPr>
              <a:t>h</a:t>
            </a:r>
            <a:r>
              <a:rPr lang="zh-CN" altLang="en-US" sz="3600" b="1">
                <a:effectLst>
                  <a:outerShdw blurRad="38100" dist="38100" dir="2700000" algn="tl">
                    <a:srgbClr val="0D2B2D">
                      <a:alpha val="82745"/>
                    </a:srgbClr>
                  </a:outerShdw>
                </a:effectLst>
                <a:cs typeface="+mn-ea"/>
                <a:sym typeface="+mn-ea"/>
              </a:rPr>
              <a:t>istory of Mother's Day</a:t>
            </a:r>
            <a:endParaRPr lang="zh-CN" altLang="en-US" sz="3600" b="1">
              <a:effectLst>
                <a:outerShdw blurRad="38100" dist="38100" dir="2700000" algn="tl">
                  <a:srgbClr val="0D2B2D">
                    <a:alpha val="82745"/>
                  </a:srgbClr>
                </a:outerShdw>
              </a:effectLst>
              <a:cs typeface="+mn-ea"/>
              <a:sym typeface="+mn-ea"/>
            </a:endParaRPr>
          </a:p>
          <a:p>
            <a:pPr lvl="0" algn="ctr">
              <a:buClrTx/>
              <a:buSzTx/>
              <a:buFontTx/>
            </a:pPr>
            <a:r>
              <a:rPr lang="en-US" altLang="zh-CN" sz="3600" b="1">
                <a:effectLst>
                  <a:outerShdw blurRad="38100" dist="38100" dir="2700000" algn="tl">
                    <a:srgbClr val="0D2B2D">
                      <a:alpha val="82745"/>
                    </a:srgbClr>
                  </a:outerShdw>
                </a:effectLst>
                <a:cs typeface="+mn-ea"/>
                <a:sym typeface="+mn-ea"/>
              </a:rPr>
              <a:t>(</a:t>
            </a:r>
            <a:r>
              <a:rPr lang="zh-CN" altLang="en-US" sz="3600" b="1">
                <a:effectLst>
                  <a:outerShdw blurRad="38100" dist="38100" dir="2700000" algn="tl">
                    <a:srgbClr val="0D2B2D">
                      <a:alpha val="82745"/>
                    </a:srgbClr>
                  </a:outerShdw>
                </a:effectLst>
                <a:cs typeface="+mn-ea"/>
                <a:sym typeface="+mn-ea"/>
              </a:rPr>
              <a:t>题型开发：七选五</a:t>
            </a:r>
            <a:r>
              <a:rPr lang="en-US" altLang="zh-CN" sz="3600" b="1">
                <a:effectLst>
                  <a:outerShdw blurRad="38100" dist="38100" dir="2700000" algn="tl">
                    <a:srgbClr val="0D2B2D">
                      <a:alpha val="82745"/>
                    </a:srgbClr>
                  </a:outerShdw>
                </a:effectLst>
                <a:cs typeface="+mn-ea"/>
                <a:sym typeface="+mn-ea"/>
              </a:rPr>
              <a:t>)</a:t>
            </a:r>
            <a:endParaRPr lang="en-US" altLang="zh-CN" sz="3600" b="1">
              <a:effectLst>
                <a:outerShdw blurRad="38100" dist="38100" dir="2700000" algn="tl">
                  <a:srgbClr val="0D2B2D">
                    <a:alpha val="82745"/>
                  </a:srgbClr>
                </a:outerShdw>
              </a:effectLst>
              <a:cs typeface="+mn-ea"/>
              <a:sym typeface="+mn-ea"/>
            </a:endParaRPr>
          </a:p>
        </p:txBody>
      </p:sp>
      <p:sp>
        <p:nvSpPr>
          <p:cNvPr id="6" name="矩形 5"/>
          <p:cNvSpPr/>
          <p:nvPr/>
        </p:nvSpPr>
        <p:spPr>
          <a:xfrm>
            <a:off x="2600325" y="3483610"/>
            <a:ext cx="9436735" cy="1198880"/>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②</a:t>
            </a:r>
            <a:r>
              <a:rPr lang="en-US" altLang="zh-CN" sz="3600" b="1">
                <a:effectLst>
                  <a:outerShdw blurRad="38100" dist="38100" dir="2700000" algn="tl">
                    <a:srgbClr val="0D2B2D">
                      <a:alpha val="82745"/>
                    </a:srgbClr>
                  </a:outerShdw>
                </a:effectLst>
                <a:cs typeface="+mn-ea"/>
                <a:sym typeface="+mn-ea"/>
              </a:rPr>
              <a:t> The ancient meaning of Mother’s Day</a:t>
            </a:r>
            <a:endParaRPr lang="en-US" altLang="zh-CN" sz="3600" b="1">
              <a:effectLst>
                <a:outerShdw blurRad="38100" dist="38100" dir="2700000" algn="tl">
                  <a:srgbClr val="0D2B2D">
                    <a:alpha val="82745"/>
                  </a:srgbClr>
                </a:outerShdw>
              </a:effectLst>
              <a:cs typeface="+mn-ea"/>
              <a:sym typeface="+mn-ea"/>
            </a:endParaRPr>
          </a:p>
          <a:p>
            <a:pPr lvl="0" algn="ctr">
              <a:buClrTx/>
              <a:buSzTx/>
              <a:buFontTx/>
            </a:pPr>
            <a:r>
              <a:rPr lang="zh-CN" altLang="en-US" sz="3600" b="1">
                <a:effectLst>
                  <a:outerShdw blurRad="38100" dist="38100" dir="2700000" algn="tl">
                    <a:srgbClr val="0D2B2D">
                      <a:alpha val="82745"/>
                    </a:srgbClr>
                  </a:outerShdw>
                </a:effectLst>
                <a:cs typeface="+mn-ea"/>
                <a:sym typeface="+mn-ea"/>
              </a:rPr>
              <a:t>（题型开发：阅读理解）</a:t>
            </a:r>
            <a:endParaRPr lang="zh-CN" altLang="en-US" sz="3600" b="1">
              <a:effectLst>
                <a:outerShdw blurRad="38100" dist="38100" dir="2700000" algn="tl">
                  <a:srgbClr val="0D2B2D">
                    <a:alpha val="82745"/>
                  </a:srgbClr>
                </a:outerShdw>
              </a:effectLst>
              <a:cs typeface="+mn-ea"/>
              <a:sym typeface="+mn-ea"/>
            </a:endParaRPr>
          </a:p>
        </p:txBody>
      </p:sp>
      <p:sp>
        <p:nvSpPr>
          <p:cNvPr id="7" name="矩形 6"/>
          <p:cNvSpPr/>
          <p:nvPr/>
        </p:nvSpPr>
        <p:spPr>
          <a:xfrm>
            <a:off x="2515235" y="4682490"/>
            <a:ext cx="9208135" cy="1198880"/>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③</a:t>
            </a:r>
            <a:r>
              <a:rPr lang="en-US" altLang="zh-CN" sz="3600" b="1">
                <a:effectLst>
                  <a:outerShdw blurRad="38100" dist="38100" dir="2700000" algn="tl">
                    <a:srgbClr val="0D2B2D">
                      <a:alpha val="82745"/>
                    </a:srgbClr>
                  </a:outerShdw>
                </a:effectLst>
                <a:cs typeface="+mn-ea"/>
                <a:sym typeface="+mn-ea"/>
              </a:rPr>
              <a:t> The  modern meaning of Mother’s Day</a:t>
            </a:r>
            <a:endParaRPr lang="en-US" altLang="zh-CN" sz="3600" b="1">
              <a:effectLst>
                <a:outerShdw blurRad="38100" dist="38100" dir="2700000" algn="tl">
                  <a:srgbClr val="0D2B2D">
                    <a:alpha val="82745"/>
                  </a:srgbClr>
                </a:outerShdw>
              </a:effectLst>
              <a:cs typeface="+mn-ea"/>
              <a:sym typeface="+mn-ea"/>
            </a:endParaRPr>
          </a:p>
          <a:p>
            <a:pPr lvl="0" algn="ctr">
              <a:buClrTx/>
              <a:buSzTx/>
              <a:buFontTx/>
            </a:pPr>
            <a:r>
              <a:rPr lang="zh-CN" altLang="en-US" sz="3600" b="1">
                <a:effectLst>
                  <a:outerShdw blurRad="38100" dist="38100" dir="2700000" algn="tl">
                    <a:srgbClr val="0D2B2D">
                      <a:alpha val="82745"/>
                    </a:srgbClr>
                  </a:outerShdw>
                </a:effectLst>
                <a:cs typeface="+mn-ea"/>
                <a:sym typeface="+mn-ea"/>
              </a:rPr>
              <a:t>（题型开发：语篇填空）</a:t>
            </a:r>
            <a:endParaRPr lang="zh-CN" altLang="en-US" sz="3600" b="1">
              <a:effectLst>
                <a:outerShdw blurRad="38100" dist="38100" dir="2700000" algn="tl">
                  <a:srgbClr val="0D2B2D">
                    <a:alpha val="82745"/>
                  </a:srgbClr>
                </a:outerShdw>
              </a:effectLst>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1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nodeType="withEffect">
                                  <p:stCondLst>
                                    <p:cond delay="0"/>
                                  </p:stCondLst>
                                  <p:childTnLst>
                                    <p:animMotion origin="layout" path="M -1.25E-6 0.26273 L -1.25E-6 -1.48148E-6 " pathEditMode="relative" rAng="0" ptsTypes="AA">
                                      <p:cBhvr>
                                        <p:cTn id="12" dur="1500" fill="hold"/>
                                        <p:tgtEl>
                                          <p:spTgt spid="2"/>
                                        </p:tgtEl>
                                        <p:attrNameLst>
                                          <p:attrName>ppt_x</p:attrName>
                                          <p:attrName>ppt_y</p:attrName>
                                        </p:attrNameLst>
                                      </p:cBhvr>
                                      <p:rCtr x="0" y="-13148"/>
                                    </p:animMotion>
                                  </p:childTnLst>
                                </p:cTn>
                              </p:par>
                              <p:par>
                                <p:cTn id="13" presetID="3" presetClass="entr" presetSubtype="1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linds(horizontal)">
                                      <p:cBhvr>
                                        <p:cTn id="15" dur="500"/>
                                        <p:tgtEl>
                                          <p:spTgt spid="55"/>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135380"/>
          </a:xfrm>
          <a:prstGeom prst="rect">
            <a:avLst/>
          </a:prstGeom>
        </p:spPr>
      </p:pic>
      <p:sp>
        <p:nvSpPr>
          <p:cNvPr id="54" name="矩形 53"/>
          <p:cNvSpPr/>
          <p:nvPr/>
        </p:nvSpPr>
        <p:spPr>
          <a:xfrm>
            <a:off x="1067435" y="0"/>
            <a:ext cx="1038860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cs typeface="+mn-ea"/>
                <a:sym typeface="+mn-lt"/>
              </a:rPr>
              <a:t> A  video about Mother’s Day </a:t>
            </a:r>
            <a:endParaRPr lang="en-US" altLang="zh-CN" sz="4800" b="1">
              <a:solidFill>
                <a:srgbClr val="FF0000"/>
              </a:solidFill>
              <a:effectLst>
                <a:outerShdw blurRad="38100" dist="38100" dir="2700000" algn="tl">
                  <a:srgbClr val="0D2B2D">
                    <a:alpha val="82745"/>
                  </a:srgbClr>
                </a:outerShdw>
              </a:effectLst>
              <a:cs typeface="+mn-ea"/>
              <a:sym typeface="+mn-lt"/>
            </a:endParaRPr>
          </a:p>
        </p:txBody>
      </p:sp>
      <p:pic>
        <p:nvPicPr>
          <p:cNvPr id="5" name="时光不再，母爱永恒！ Happy Mother's day">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0" y="63500"/>
            <a:ext cx="12192000" cy="6731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1135380"/>
          </a:xfrm>
          <a:prstGeom prst="rect">
            <a:avLst/>
          </a:prstGeom>
        </p:spPr>
      </p:pic>
      <p:sp>
        <p:nvSpPr>
          <p:cNvPr id="54" name="矩形 53"/>
          <p:cNvSpPr/>
          <p:nvPr/>
        </p:nvSpPr>
        <p:spPr>
          <a:xfrm>
            <a:off x="2242941" y="60"/>
            <a:ext cx="787146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cs typeface="+mn-ea"/>
                <a:sym typeface="+mn-lt"/>
              </a:rPr>
              <a:t>Choose 5 out of 7</a:t>
            </a:r>
            <a:endParaRPr lang="en-US" altLang="zh-CN" sz="4800" b="1">
              <a:solidFill>
                <a:srgbClr val="FF0000"/>
              </a:solidFill>
              <a:effectLst>
                <a:outerShdw blurRad="38100" dist="38100" dir="2700000" algn="tl">
                  <a:srgbClr val="0D2B2D">
                    <a:alpha val="82745"/>
                  </a:srgbClr>
                </a:outerShdw>
              </a:effectLst>
              <a:cs typeface="+mn-ea"/>
              <a:sym typeface="+mn-lt"/>
            </a:endParaRPr>
          </a:p>
        </p:txBody>
      </p:sp>
      <p:sp>
        <p:nvSpPr>
          <p:cNvPr id="100" name="文本框 99"/>
          <p:cNvSpPr txBox="1"/>
          <p:nvPr/>
        </p:nvSpPr>
        <p:spPr>
          <a:xfrm>
            <a:off x="619125" y="908050"/>
            <a:ext cx="11130280" cy="5692775"/>
          </a:xfrm>
          <a:prstGeom prst="rect">
            <a:avLst/>
          </a:prstGeom>
          <a:noFill/>
          <a:ln w="9525">
            <a:noFill/>
          </a:ln>
        </p:spPr>
        <p:txBody>
          <a:bodyPr wrap="square">
            <a:spAutoFit/>
          </a:bodyPr>
          <a:lstStyle/>
          <a:p>
            <a:pPr indent="266700"/>
            <a:r>
              <a:rPr lang="en-US" sz="2400" b="0">
                <a:latin typeface="Times New Roman" panose="02020603050405020304" pitchFamily="18" charset="0"/>
                <a:ea typeface="宋体" panose="02010600030101010101" pitchFamily="2" charset="-122"/>
              </a:rPr>
              <a:t>   </a:t>
            </a:r>
            <a:r>
              <a:rPr lang="en-US" sz="2800" b="0">
                <a:latin typeface="Times New Roman" panose="02020603050405020304" pitchFamily="18" charset="0"/>
                <a:ea typeface="宋体" panose="02010600030101010101" pitchFamily="2" charset="-122"/>
              </a:rPr>
              <a:t> In the late 1850s, Ann Jarvis, widely considered the ‘mother’ of Mother’s Day, established Mother’s Work Day. </a:t>
            </a:r>
            <a:r>
              <a:rPr lang="en-US" sz="2800" b="0" u="sng">
                <a:solidFill>
                  <a:schemeClr val="tx1"/>
                </a:solidFill>
                <a:latin typeface="Times New Roman" panose="02020603050405020304" pitchFamily="18" charset="0"/>
                <a:ea typeface="宋体" panose="02010600030101010101" pitchFamily="2" charset="-122"/>
              </a:rPr>
              <a:t>   1    </a:t>
            </a:r>
            <a:r>
              <a:rPr lang="en-US" sz="2800" b="0">
                <a:solidFill>
                  <a:schemeClr val="tx1"/>
                </a:solidFill>
                <a:latin typeface="Times New Roman" panose="02020603050405020304" pitchFamily="18" charset="0"/>
                <a:ea typeface="宋体" panose="02010600030101010101" pitchFamily="2" charset="-122"/>
              </a:rPr>
              <a:t> </a:t>
            </a:r>
            <a:r>
              <a:rPr lang="en-US" sz="2800" b="0">
                <a:latin typeface="Times New Roman" panose="02020603050405020304" pitchFamily="18" charset="0"/>
                <a:ea typeface="宋体" panose="02010600030101010101" pitchFamily="2" charset="-122"/>
              </a:rPr>
              <a:t>This mission was driven by personal experience, as seven of her eleven children died before adulthood. This experience was anything but unique in a time before vaccines and a widespread understanding of germ theory.</a:t>
            </a:r>
            <a:endParaRPr lang="en-US" sz="2800" b="0">
              <a:latin typeface="Times New Roman" panose="02020603050405020304" pitchFamily="18" charset="0"/>
              <a:ea typeface="宋体" panose="02010600030101010101" pitchFamily="2" charset="-122"/>
            </a:endParaRPr>
          </a:p>
          <a:p>
            <a:pPr indent="266700"/>
            <a:r>
              <a:rPr lang="en-US" sz="2800" b="0">
                <a:latin typeface="Times New Roman" panose="02020603050405020304" pitchFamily="18" charset="0"/>
                <a:ea typeface="宋体" panose="02010600030101010101" pitchFamily="2" charset="-122"/>
              </a:rPr>
              <a:t>Jarvis’s work took on new meaning during the Civil War. The county was flooded with wounded Confederate and Union soldiers. </a:t>
            </a:r>
            <a:r>
              <a:rPr lang="en-US" sz="2800" b="0" u="sng">
                <a:latin typeface="Times New Roman" panose="02020603050405020304" pitchFamily="18" charset="0"/>
                <a:ea typeface="宋体" panose="02010600030101010101" pitchFamily="2" charset="-122"/>
              </a:rPr>
              <a:t>    2    </a:t>
            </a:r>
            <a:r>
              <a:rPr lang="en-US" sz="2800" b="0">
                <a:latin typeface="Times New Roman" panose="02020603050405020304" pitchFamily="18" charset="0"/>
                <a:ea typeface="宋体" panose="02010600030101010101" pitchFamily="2" charset="-122"/>
              </a:rPr>
              <a:t> She was not only concerned with the well-being of the young soldiers and sons, but also with that of a post-war, unified, country. The carnage of the war spurred women, like Jarvis, around the country to find ways to help where they could. </a:t>
            </a:r>
            <a:r>
              <a:rPr lang="en-US" sz="2800" b="0" u="sng">
                <a:latin typeface="Times New Roman" panose="02020603050405020304" pitchFamily="18" charset="0"/>
                <a:ea typeface="宋体" panose="02010600030101010101" pitchFamily="2" charset="-122"/>
              </a:rPr>
              <a:t>     3    </a:t>
            </a:r>
            <a:r>
              <a:rPr lang="en-US" sz="2800" b="0">
                <a:latin typeface="Times New Roman" panose="02020603050405020304" pitchFamily="18" charset="0"/>
                <a:ea typeface="宋体" panose="02010600030101010101" pitchFamily="2" charset="-122"/>
              </a:rPr>
              <a:t>   As a volunteer for the United States Sanitary Commission during the Civil War, she helped alleviate the effects of disease and injury. After the War, Julia </a:t>
            </a:r>
            <a:r>
              <a:rPr lang="en-US" sz="2800">
                <a:latin typeface="Times New Roman" panose="02020603050405020304" pitchFamily="18" charset="0"/>
                <a:ea typeface="宋体" panose="02010600030101010101" pitchFamily="2" charset="-122"/>
                <a:sym typeface="+mn-ea"/>
              </a:rPr>
              <a:t>wrote her“Appeal to womanhood throughout the world”. </a:t>
            </a:r>
            <a:endParaRPr lang="en-US" sz="2800" b="0">
              <a:latin typeface="Times New Roman" panose="02020603050405020304" pitchFamily="18" charset="0"/>
              <a:ea typeface="宋体" panose="02010600030101010101" pitchFamily="2" charset="-122"/>
            </a:endParaRPr>
          </a:p>
        </p:txBody>
      </p:sp>
      <p:sp>
        <p:nvSpPr>
          <p:cNvPr id="7" name="圆角矩形 6"/>
          <p:cNvSpPr/>
          <p:nvPr/>
        </p:nvSpPr>
        <p:spPr>
          <a:xfrm>
            <a:off x="7513320" y="139763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G</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圆角矩形 4"/>
          <p:cNvSpPr/>
          <p:nvPr/>
        </p:nvSpPr>
        <p:spPr>
          <a:xfrm>
            <a:off x="8672195" y="3488690"/>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6" name="圆角矩形 5"/>
          <p:cNvSpPr/>
          <p:nvPr/>
        </p:nvSpPr>
        <p:spPr>
          <a:xfrm>
            <a:off x="1725930" y="520890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F</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bldLvl="0" animBg="1"/>
      <p:bldP spid="5" grpId="1" animBg="1"/>
      <p:bldP spid="6" grpId="0" bldLvl="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flipV="1">
            <a:off x="0" y="0"/>
            <a:ext cx="12192000" cy="455930"/>
          </a:xfrm>
          <a:prstGeom prst="rect">
            <a:avLst/>
          </a:prstGeom>
        </p:spPr>
      </p:pic>
      <p:sp>
        <p:nvSpPr>
          <p:cNvPr id="3" name="文本框 2"/>
          <p:cNvSpPr txBox="1"/>
          <p:nvPr/>
        </p:nvSpPr>
        <p:spPr>
          <a:xfrm>
            <a:off x="399415" y="541020"/>
            <a:ext cx="11393170" cy="5262245"/>
          </a:xfrm>
          <a:prstGeom prst="rect">
            <a:avLst/>
          </a:prstGeom>
          <a:noFill/>
        </p:spPr>
        <p:txBody>
          <a:bodyPr wrap="square" rtlCol="0" anchor="t">
            <a:spAutoFit/>
          </a:bodyPr>
          <a:lstStyle/>
          <a:p>
            <a:pPr indent="266700"/>
            <a:r>
              <a:rPr lang="en-US" sz="2400">
                <a:latin typeface="Times New Roman" panose="02020603050405020304" pitchFamily="18" charset="0"/>
                <a:ea typeface="宋体" panose="02010600030101010101" pitchFamily="2" charset="-122"/>
                <a:sym typeface="+mn-ea"/>
              </a:rPr>
              <a:t>The“Mother’s Day  Proclamation”brought about a lasting peace. </a:t>
            </a:r>
            <a:endParaRPr lang="en-US" sz="2400">
              <a:latin typeface="Times New Roman" panose="02020603050405020304" pitchFamily="18" charset="0"/>
              <a:ea typeface="宋体" panose="02010600030101010101" pitchFamily="2" charset="-122"/>
              <a:sym typeface="+mn-ea"/>
            </a:endParaRPr>
          </a:p>
          <a:p>
            <a:pPr indent="266700"/>
            <a:r>
              <a:rPr lang="en-US" sz="2400">
                <a:latin typeface="Times New Roman" panose="02020603050405020304" pitchFamily="18" charset="0"/>
                <a:ea typeface="宋体" panose="02010600030101010101" pitchFamily="2" charset="-122"/>
              </a:rPr>
              <a:t>     </a:t>
            </a:r>
            <a:r>
              <a:rPr lang="en-US" sz="2400" u="sng">
                <a:latin typeface="Times New Roman" panose="02020603050405020304" pitchFamily="18" charset="0"/>
                <a:ea typeface="宋体" panose="02010600030101010101" pitchFamily="2" charset="-122"/>
              </a:rPr>
              <a:t>    4   </a:t>
            </a:r>
            <a:r>
              <a:rPr lang="en-US" sz="2400">
                <a:latin typeface="Times New Roman" panose="02020603050405020304" pitchFamily="18" charset="0"/>
                <a:ea typeface="宋体" panose="02010600030101010101" pitchFamily="2" charset="-122"/>
              </a:rPr>
              <a:t> In 1908, Anna Jarvis, daughter of the aforementioned Ann Jarvis, campaigned to make Mother’s Day a federally recognized day in honor of her mother who had died in 1905.  </a:t>
            </a:r>
            <a:r>
              <a:rPr lang="en-US" sz="2400" u="sng">
                <a:latin typeface="Times New Roman" panose="02020603050405020304" pitchFamily="18" charset="0"/>
                <a:ea typeface="宋体" panose="02010600030101010101" pitchFamily="2" charset="-122"/>
              </a:rPr>
              <a:t>    5    </a:t>
            </a:r>
            <a:r>
              <a:rPr lang="en-US" sz="2400">
                <a:latin typeface="Times New Roman" panose="02020603050405020304" pitchFamily="18" charset="0"/>
                <a:ea typeface="宋体" panose="02010600030101010101" pitchFamily="2" charset="-122"/>
              </a:rPr>
              <a:t> But what had been a day dedicated first to cleanliness and later to peace was again repurposed, this time to celebrate mothers themselves. </a:t>
            </a:r>
            <a:endParaRPr lang="en-US" sz="2400">
              <a:latin typeface="Times New Roman" panose="02020603050405020304" pitchFamily="18" charset="0"/>
              <a:ea typeface="宋体" panose="02010600030101010101" pitchFamily="2" charset="-122"/>
            </a:endParaRPr>
          </a:p>
          <a:p>
            <a:pPr indent="266700"/>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A.The war was very cruel.</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B. Jarvis organized groups of mothers to tend to the injuries.</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C. So the first nationally celebrated Mother’s Day was in May of 1914.</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D. But it was only celebrated at local levels until the turn of the century.</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E. We think back to the origins of the holiday and remember the goals of the mothers.</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F. After the war, Julia Ward Howe helped to reshape what Mother’s Day could mean. </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G. It was a day dedicated to teaching mothers how to better prepare food and clean to</a:t>
            </a:r>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    prevent disease.</a:t>
            </a:r>
            <a:endParaRPr lang="en-US" sz="2400">
              <a:latin typeface="Times New Roman" panose="02020603050405020304" pitchFamily="18" charset="0"/>
              <a:ea typeface="宋体" panose="02010600030101010101" pitchFamily="2" charset="-122"/>
            </a:endParaRPr>
          </a:p>
        </p:txBody>
      </p:sp>
      <p:sp>
        <p:nvSpPr>
          <p:cNvPr id="7" name="圆角矩形 6"/>
          <p:cNvSpPr/>
          <p:nvPr/>
        </p:nvSpPr>
        <p:spPr>
          <a:xfrm>
            <a:off x="977265" y="930910"/>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D</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圆角矩形 4"/>
          <p:cNvSpPr/>
          <p:nvPr/>
        </p:nvSpPr>
        <p:spPr>
          <a:xfrm>
            <a:off x="1231900" y="164147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C</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bldLvl="0" animBg="1"/>
      <p:bldP spid="5" grpId="1" animBg="1"/>
    </p:bldLst>
  </p:timing>
</p:sld>
</file>

<file path=ppt/tags/tag1.xml><?xml version="1.0" encoding="utf-8"?>
<p:tagLst xmlns:p="http://schemas.openxmlformats.org/presentationml/2006/main">
  <p:tag name="KSO_WM_UNIT_PLACING_PICTURE_USER_VIEWPORT" val="{&quot;height&quot;:1995,&quot;width&quot;:19200}"/>
</p:tagLst>
</file>

<file path=ppt/tags/tag2.xml><?xml version="1.0" encoding="utf-8"?>
<p:tagLst xmlns:p="http://schemas.openxmlformats.org/presentationml/2006/main">
  <p:tag name="KSO_WM_UNIT_PLACING_PICTURE_USER_VIEWPORT" val="{&quot;height&quot;:5535,&quot;width&quot;:6330}"/>
</p:tagLst>
</file>

<file path=ppt/theme/theme1.xml><?xml version="1.0" encoding="utf-8"?>
<a:theme xmlns:a="http://schemas.openxmlformats.org/drawingml/2006/main" name="www.99ppt.com">
  <a:themeElements>
    <a:clrScheme name="自定义 1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491A0"/>
      </a:hlink>
      <a:folHlink>
        <a:srgbClr val="954F72"/>
      </a:folHlink>
    </a:clrScheme>
    <a:fontScheme name="lwacntgo">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26607</Words>
  <Application>WPS 演示</Application>
  <PresentationFormat>宽屏</PresentationFormat>
  <Paragraphs>583</Paragraphs>
  <Slides>48</Slides>
  <Notes>47</Notes>
  <HiddenSlides>0</HiddenSlides>
  <MMClips>3</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Arial</vt:lpstr>
      <vt:lpstr>宋体</vt:lpstr>
      <vt:lpstr>Wingdings</vt:lpstr>
      <vt:lpstr>Calibri</vt:lpstr>
      <vt:lpstr>Times New Roman</vt:lpstr>
      <vt:lpstr>HelveticaNeue</vt:lpstr>
      <vt:lpstr>Corbel</vt:lpstr>
      <vt:lpstr>华文新魏</vt:lpstr>
      <vt:lpstr>黄彦文行书字体</vt:lpstr>
      <vt:lpstr>微软雅黑</vt:lpstr>
      <vt:lpstr>Arial Unicode MS</vt:lpstr>
      <vt:lpstr>等线</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24147</cp:lastModifiedBy>
  <cp:revision>169</cp:revision>
  <dcterms:created xsi:type="dcterms:W3CDTF">2022-04-30T14:00:00Z</dcterms:created>
  <dcterms:modified xsi:type="dcterms:W3CDTF">2022-05-07T06:50:17Z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C0D024B31D75406EB604F28E67C64239</vt:lpwstr>
  </property>
  <property fmtid="{D5CDD505-2E9C-101B-9397-08002B2CF9AE}" pid="3" name="KSOProductBuildVer">
    <vt:lpwstr>2052-11.8.2.8411</vt:lpwstr>
  </property>
</Properties>
</file>