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56" r:id="rId4"/>
    <p:sldId id="258" r:id="rId5"/>
    <p:sldId id="259" r:id="rId6"/>
    <p:sldId id="264" r:id="rId7"/>
    <p:sldId id="260" r:id="rId8"/>
    <p:sldId id="267" r:id="rId9"/>
    <p:sldId id="261" r:id="rId10"/>
    <p:sldId id="262" r:id="rId11"/>
    <p:sldId id="268" r:id="rId12"/>
    <p:sldId id="265" r:id="rId13"/>
    <p:sldId id="257" r:id="rId14"/>
    <p:sldId id="266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yu" initials="j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838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6418" y="289898"/>
            <a:ext cx="10979727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Expression: 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3. How to state the possible experiences in detail?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4. Write two or three sentences to show the possible experiences.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218" y="1468581"/>
            <a:ext cx="9386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 least two different angles,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specific information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7309" y="4010891"/>
            <a:ext cx="1058487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journey will provide you with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feast for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eyes, ranging from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buildings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Xi’an to the vast plains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dotted with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and cattle in Xinjiang.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you will be exposed to the local food served on the train.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" y="0"/>
            <a:ext cx="11878338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51216" y="644236"/>
            <a:ext cx="60198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Para1: </a:t>
            </a:r>
            <a:r>
              <a:rPr lang="zh-CN" altLang="en-US" sz="2400" b="1" dirty="0">
                <a:solidFill>
                  <a:srgbClr val="FF0000"/>
                </a:solidFill>
              </a:rPr>
              <a:t>简洁、明了、点出背景和写信目的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7782" y="4668982"/>
            <a:ext cx="504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Para2: </a:t>
            </a:r>
            <a:r>
              <a:rPr lang="zh-CN" altLang="en-US" sz="2400" b="1" dirty="0">
                <a:solidFill>
                  <a:srgbClr val="FF0000"/>
                </a:solidFill>
              </a:rPr>
              <a:t>内容完整、主次分明、并且具体地列出了沿路的景观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8291" y="579812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本文词汇、句式丰富、表达准确流畅，属于</a:t>
            </a:r>
            <a:r>
              <a:rPr lang="en-US" altLang="zh-CN" sz="2400" b="1" dirty="0">
                <a:solidFill>
                  <a:srgbClr val="FF0000"/>
                </a:solidFill>
              </a:rPr>
              <a:t>12-15</a:t>
            </a:r>
            <a:r>
              <a:rPr lang="zh-CN" altLang="en-US" sz="2400" b="1" dirty="0">
                <a:solidFill>
                  <a:srgbClr val="FF0000"/>
                </a:solidFill>
              </a:rPr>
              <a:t>档作文。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345" y="1149928"/>
            <a:ext cx="3179618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5472" y="2417619"/>
            <a:ext cx="2202873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73927" y="2999509"/>
            <a:ext cx="2008909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21381" y="2985656"/>
            <a:ext cx="1877292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4908" y="3636819"/>
            <a:ext cx="3075710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78091" y="3602182"/>
            <a:ext cx="3179618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837" y="0"/>
            <a:ext cx="120206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下水作文：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Stephan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Glad to know that you will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 visit to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in this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summer vacation. I strongly recommend that you take the newly opened high-speed rail line from Shanghai to Xinjiang.    32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Specially designed for this route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line can not only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guarantee/ensure you a safe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 journey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provide you with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feast for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eyes, ranging from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buildings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Xi’an to the vast plains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dotted with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and cattle in Xinjiang.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you will be exposed to the local food served on the train. These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 experiences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surely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engraved in your memory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68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Wish you a pleasant journey in China!     7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Yours,                                                                                                                                                                        Li Hua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436" y="221673"/>
            <a:ext cx="112221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Tips: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审题时充分理解题目中的关键词汇，如本文中的：旅游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---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专线，依据关键词汇，可以判断本文的重点；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第二段一定要详略得当；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重点内容需要不同维度写具体，如不同的景色可以写上海的</a:t>
            </a:r>
            <a:r>
              <a:rPr lang="en-US" altLang="zh-CN" sz="3600" dirty="0" err="1">
                <a:latin typeface="仿宋" panose="02010609060101010101" pitchFamily="49" charset="-122"/>
                <a:ea typeface="仿宋" panose="02010609060101010101" pitchFamily="49" charset="-122"/>
              </a:rPr>
              <a:t>skycrapers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西安的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historical buildings,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敦煌的 </a:t>
            </a:r>
            <a:r>
              <a:rPr lang="en-US" altLang="zh-CN" sz="3600" dirty="0" err="1">
                <a:latin typeface="仿宋" panose="02010609060101010101" pitchFamily="49" charset="-122"/>
                <a:ea typeface="仿宋" panose="02010609060101010101" pitchFamily="49" charset="-122"/>
              </a:rPr>
              <a:t>Mogao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 Caves, deserts;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或者新疆的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plains or cattle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；正宗的地方美食等等，具体的内容会让推荐的理由更加充分；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75" y="0"/>
            <a:ext cx="117971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Stephan,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am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excited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hear that you will visit China this Summer vacation. I recommend you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the newly opened high-speed rail line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travel from Shanghai to Xinjiang.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Many benefits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 travel time, improved safety and comfort, support for environmentally sustainable development, as well as tourism. There are many great things along the way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 your eyes on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the prosperity of China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experience the history and culture in Xi’an and enjoy spectacular natural scenery in Qinghai,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name a few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Wish you a pleasant journey and a relaxing vacation here in China!                                                                                                                                                         Yours,                                                                                                                                                                        Li Hua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93963"/>
            <a:ext cx="8257309" cy="4128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73" y="4530436"/>
            <a:ext cx="1140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2021</a:t>
            </a:r>
            <a:r>
              <a:rPr lang="zh-CN" altLang="en-US" sz="4000" dirty="0"/>
              <a:t>学年第二学期期中杭州地区（含周边）</a:t>
            </a:r>
            <a:endParaRPr lang="en-US" altLang="zh-CN" sz="4000" dirty="0"/>
          </a:p>
          <a:p>
            <a:pPr algn="ctr"/>
            <a:r>
              <a:rPr lang="zh-CN" altLang="en-US" sz="4000" dirty="0"/>
              <a:t>重点中学高二年级联考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9126" y="5929745"/>
            <a:ext cx="772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masis MT Pro Black" panose="02040A04050005020304" pitchFamily="18" charset="0"/>
              </a:rPr>
              <a:t>A Letter of Recommendation</a:t>
            </a:r>
            <a:endParaRPr lang="zh-CN" altLang="en-US" sz="3600" dirty="0">
              <a:latin typeface="Amasis MT Pro Black" panose="02040A040500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4273" y="6109855"/>
            <a:ext cx="259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临安中学</a:t>
            </a:r>
            <a:endParaRPr lang="en-US" altLang="zh-CN" dirty="0"/>
          </a:p>
          <a:p>
            <a:pPr algn="ctr"/>
            <a:r>
              <a:rPr lang="zh-CN" altLang="en-US" dirty="0"/>
              <a:t>余智良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6925" y="627580"/>
            <a:ext cx="114044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题目：   </a:t>
            </a:r>
            <a:endParaRPr lang="en-US" altLang="zh-CN" sz="4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4000" dirty="0"/>
              <a:t>     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假如你是李华，你的南非朋友</a:t>
            </a:r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Stephan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今年暑假来中国旅游，最近中国开通了一条从上海到新疆的高铁专线，你向他推荐这趟专列。内容如下：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1.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选择高铁的优势；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2.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沿途的经历（领略自然风光等）；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3.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你的祝愿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参考词汇：高铁 </a:t>
            </a:r>
            <a:r>
              <a:rPr lang="en-US" altLang="zh-CN" sz="40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high-speed rail line</a:t>
            </a:r>
            <a:endParaRPr lang="en-US" altLang="zh-CN" sz="40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dirty="0"/>
              <a:t>                          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 bwMode="auto">
          <a:xfrm>
            <a:off x="471053" y="235237"/>
            <a:ext cx="11326092" cy="629025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pPr marL="228600" indent="-228600" algn="ctr" eaLnBrk="0" hangingPunc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审题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对象：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人称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要点与结构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2237" y="976746"/>
            <a:ext cx="656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A Letter of recommendation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       (means of transport)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7436" y="2175164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Friend(friendly, casual, informal)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5636" y="3948545"/>
            <a:ext cx="696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Simple present tense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0726" y="3047999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The second and third person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7818" y="4759035"/>
            <a:ext cx="5853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Purpose of writing 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advantages+ experiences 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best wishes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" y="124691"/>
            <a:ext cx="12192001" cy="698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Thinking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：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Which point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should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the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main point of Para 2, the advantages or the experiences of traveling by rail?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How will you state the experiences, generally or in detail?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zh-CN" altLang="en-US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6056" y="1791521"/>
            <a:ext cx="6767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ndara" panose="020E0502030303020204" pitchFamily="34" charset="0"/>
              </a:rPr>
              <a:t>The experiences of traveling 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9" y="3743295"/>
            <a:ext cx="11616313" cy="1732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38206" y="5403204"/>
            <a:ext cx="714894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Candara" panose="020E0502030303020204" pitchFamily="34" charset="0"/>
              </a:rPr>
              <a:t>Enjoy the breathtaking views outside</a:t>
            </a:r>
            <a:endParaRPr lang="en-US" altLang="zh-CN" sz="3200" dirty="0">
              <a:latin typeface="Candara" panose="020E0502030303020204" pitchFamily="34" charset="0"/>
            </a:endParaRPr>
          </a:p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Have a taste of </a:t>
            </a:r>
            <a:r>
              <a:rPr lang="en-US" altLang="zh-CN" sz="3200" dirty="0">
                <a:latin typeface="Candara" panose="020E0502030303020204" pitchFamily="34" charset="0"/>
              </a:rPr>
              <a:t>the local food</a:t>
            </a:r>
            <a:endParaRPr lang="en-US" altLang="zh-CN" sz="3200" dirty="0">
              <a:latin typeface="Candara" panose="020E0502030303020204" pitchFamily="34" charset="0"/>
            </a:endParaRPr>
          </a:p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Candara" panose="020E0502030303020204" pitchFamily="34" charset="0"/>
              </a:rPr>
              <a:t>Interact with other passengers</a:t>
            </a:r>
            <a:endParaRPr lang="zh-CN" altLang="en-US" sz="3200" dirty="0">
              <a:latin typeface="Candara" panose="020E0502030303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2043" y="3120128"/>
            <a:ext cx="283394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general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66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108" y="131618"/>
            <a:ext cx="113815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Advantages/benefits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of taking a high-speed rail/train</a:t>
            </a:r>
            <a:endParaRPr lang="zh-CN" altLang="en-US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383" y="1295400"/>
            <a:ext cx="11305308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time because it runs at a high speed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due to the highly developed railway network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comfortable seats and excellent local food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cozy environment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equipped with customer-friendly facilities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 ticket price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tickets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the protection of the environment and the sustainable development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latin typeface="Abadi" panose="020B0604020104020204" pitchFamily="34" charset="0"/>
            </a:endParaRPr>
          </a:p>
          <a:p>
            <a:endParaRPr lang="en-US" altLang="zh-CN" sz="32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Abadi" panose="020B0604020104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6230" y="5437487"/>
            <a:ext cx="963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These advantages come along with the development of the high-speed rail technology.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1712" y="123527"/>
            <a:ext cx="11777368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Expression: 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How to state the advantages briefly?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Make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a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sentence by using the structures above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0360" y="1280276"/>
            <a:ext cx="72597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only---but also---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from---to---/vary from---to---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such as, including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8838" y="3890599"/>
            <a:ext cx="934488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can not only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 you a safe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 journey,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help you contribute to the protection of the environment.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91" y="4588026"/>
            <a:ext cx="3870388" cy="22699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0"/>
            <a:ext cx="4239491" cy="22416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36" y="4205424"/>
            <a:ext cx="4223007" cy="26525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0"/>
            <a:ext cx="3978688" cy="2722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37" y="0"/>
            <a:ext cx="4289304" cy="28631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928"/>
            <a:ext cx="4232564" cy="25771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2687782"/>
            <a:ext cx="1138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 will Stephan gain from this route?</a:t>
            </a:r>
            <a:endParaRPr lang="en-US" altLang="zh-CN" sz="3200" u="sng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(From Shanghai to Xinjiang)</a:t>
            </a:r>
            <a:endParaRPr lang="zh-CN" altLang="en-US" sz="32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2454" y="145473"/>
            <a:ext cx="1138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 will Stephan gain from this route?</a:t>
            </a:r>
            <a:endParaRPr lang="en-US" altLang="zh-CN" sz="3200" u="sng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(From Shanghai to Xinjiang)</a:t>
            </a:r>
            <a:endParaRPr lang="zh-CN" altLang="en-US" sz="3200" dirty="0"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218" y="1731819"/>
            <a:ext cx="1138151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city/ high skyscrapers of Shanghai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buildings of Xi’an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 desert dotted with the well-known Yue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Spring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flocks of sheep and cattle wandering on the plain in Xinjiang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Snow-capped/rolling mountains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 the authentic local food served on the trains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other passengers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8565" y="4440382"/>
            <a:ext cx="456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breathtaking views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50182" y="5472546"/>
            <a:ext cx="351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authentic food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6163" y="6102928"/>
            <a:ext cx="43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friendly local people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4702</Words>
  <Application>WPS 演示</Application>
  <PresentationFormat>宽屏</PresentationFormat>
  <Paragraphs>168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Amasis MT Pro Black</vt:lpstr>
      <vt:lpstr>Segoe Print</vt:lpstr>
      <vt:lpstr>华文隶书</vt:lpstr>
      <vt:lpstr>华文宋体</vt:lpstr>
      <vt:lpstr>Times New Roman</vt:lpstr>
      <vt:lpstr>微软雅黑</vt:lpstr>
      <vt:lpstr>Candara</vt:lpstr>
      <vt:lpstr>Abadi</vt:lpstr>
      <vt:lpstr>Comic Sans MS</vt:lpstr>
      <vt:lpstr>仿宋</vt:lpstr>
      <vt:lpstr>等线 Light</vt:lpstr>
      <vt:lpstr>等线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 yu</dc:creator>
  <cp:lastModifiedBy>24147</cp:lastModifiedBy>
  <cp:revision>14</cp:revision>
  <dcterms:created xsi:type="dcterms:W3CDTF">2022-04-27T00:55:00Z</dcterms:created>
  <dcterms:modified xsi:type="dcterms:W3CDTF">2022-05-17T08:09:45Z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