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3"/>
  </p:sldMasterIdLst>
  <p:notesMasterIdLst>
    <p:notesMasterId r:id="rId6"/>
  </p:notesMasterIdLst>
  <p:sldIdLst>
    <p:sldId id="526" r:id="rId4"/>
    <p:sldId id="256" r:id="rId5"/>
    <p:sldId id="498" r:id="rId7"/>
    <p:sldId id="499" r:id="rId8"/>
    <p:sldId id="500" r:id="rId9"/>
    <p:sldId id="501" r:id="rId10"/>
    <p:sldId id="502" r:id="rId11"/>
    <p:sldId id="479" r:id="rId12"/>
    <p:sldId id="480" r:id="rId13"/>
    <p:sldId id="481" r:id="rId14"/>
    <p:sldId id="482" r:id="rId15"/>
    <p:sldId id="483" r:id="rId16"/>
    <p:sldId id="484" r:id="rId17"/>
    <p:sldId id="485" r:id="rId18"/>
    <p:sldId id="486" r:id="rId19"/>
    <p:sldId id="487" r:id="rId20"/>
    <p:sldId id="488" r:id="rId21"/>
    <p:sldId id="257" r:id="rId22"/>
    <p:sldId id="441" r:id="rId23"/>
    <p:sldId id="316" r:id="rId24"/>
    <p:sldId id="473" r:id="rId25"/>
    <p:sldId id="417" r:id="rId26"/>
    <p:sldId id="522" r:id="rId27"/>
    <p:sldId id="523" r:id="rId28"/>
    <p:sldId id="276" r:id="rId29"/>
    <p:sldId id="327" r:id="rId3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3" name="Shape 253"/>
          <p:cNvSpPr/>
          <p:nvPr>
            <p:ph type="sldImg"/>
          </p:nvPr>
        </p:nvSpPr>
        <p:spPr>
          <a:xfrm>
            <a:off x="1143000" y="685800"/>
            <a:ext cx="4572000" cy="3429000"/>
          </a:xfrm>
          <a:prstGeom prst="rect">
            <a:avLst/>
          </a:prstGeom>
        </p:spPr>
        <p:txBody>
          <a:bodyPr/>
          <a:lstStyle/>
          <a:p/>
        </p:txBody>
      </p:sp>
      <p:sp>
        <p:nvSpPr>
          <p:cNvPr id="254" name="Shape 254"/>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标题文本"/>
          <p:cNvSpPr txBox="1"/>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13"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92" name="标题文本"/>
          <p:cNvSpPr txBox="1"/>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93" name="正文级别 1…"/>
          <p:cNvSpPr txBox="1"/>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94"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01" name="标题文本"/>
          <p:cNvSpPr txBox="1"/>
          <p:nvPr>
            <p:ph type="title" hasCustomPrompt="1"/>
          </p:nvPr>
        </p:nvSpPr>
        <p:spPr>
          <a:prstGeom prst="rect">
            <a:avLst/>
          </a:prstGeom>
        </p:spPr>
        <p:txBody>
          <a:bodyPr/>
          <a:lstStyle/>
          <a:p>
            <a:r>
              <a:t>标题文本</a:t>
            </a:r>
          </a:p>
        </p:txBody>
      </p:sp>
      <p:sp>
        <p:nvSpPr>
          <p:cNvPr id="102" name="正文级别 1…"/>
          <p:cNvSpPr txBox="1"/>
          <p:nvPr>
            <p:ph type="body" idx="1" hasCustomPrompt="1"/>
          </p:nvPr>
        </p:nvSpPr>
        <p:spPr>
          <a:prstGeom prst="rect">
            <a:avLst/>
          </a:prstGeom>
        </p:spPr>
        <p:txBody>
          <a:bodyPr/>
          <a:lstStyle/>
          <a:p>
            <a:r>
              <a:t>正文级别 1</a:t>
            </a:r>
          </a:p>
          <a:p>
            <a:pPr lvl="1"/>
          </a:p>
          <a:p>
            <a:pPr lvl="2"/>
          </a:p>
          <a:p>
            <a:pPr lvl="3"/>
          </a:p>
          <a:p>
            <a:pPr lvl="4"/>
          </a:p>
        </p:txBody>
      </p:sp>
      <p:sp>
        <p:nvSpPr>
          <p:cNvPr id="103"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10" name="标题文本"/>
          <p:cNvSpPr txBox="1"/>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111" name="正文级别 1…"/>
          <p:cNvSpPr txBox="1"/>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112"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19" name="标题文本"/>
          <p:cNvSpPr txBox="1"/>
          <p:nvPr>
            <p:ph type="title" hasCustomPrompt="1"/>
          </p:nvPr>
        </p:nvSpPr>
        <p:spPr>
          <a:prstGeom prst="rect">
            <a:avLst/>
          </a:prstGeom>
        </p:spPr>
        <p:txBody>
          <a:bodyPr/>
          <a:lstStyle/>
          <a:p>
            <a:r>
              <a:t>标题文本</a:t>
            </a:r>
          </a:p>
        </p:txBody>
      </p:sp>
      <p:sp>
        <p:nvSpPr>
          <p:cNvPr id="120" name="正文级别 1…"/>
          <p:cNvSpPr txBox="1"/>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12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128" name="标题文本"/>
          <p:cNvSpPr txBox="1"/>
          <p:nvPr>
            <p:ph type="title" hasCustomPrompt="1"/>
          </p:nvPr>
        </p:nvSpPr>
        <p:spPr>
          <a:xfrm>
            <a:off x="839787" y="365125"/>
            <a:ext cx="10515601" cy="1325563"/>
          </a:xfrm>
          <a:prstGeom prst="rect">
            <a:avLst/>
          </a:prstGeom>
        </p:spPr>
        <p:txBody>
          <a:bodyPr/>
          <a:lstStyle/>
          <a:p>
            <a:r>
              <a:t>标题文本</a:t>
            </a:r>
          </a:p>
        </p:txBody>
      </p:sp>
      <p:sp>
        <p:nvSpPr>
          <p:cNvPr id="129" name="正文级别 1…"/>
          <p:cNvSpPr txBox="1"/>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130" name="文本占位符 4"/>
          <p:cNvSpPr/>
          <p:nvPr>
            <p:ph type="body" sz="quarter" idx="21"/>
          </p:nvPr>
        </p:nvSpPr>
        <p:spPr>
          <a:xfrm>
            <a:off x="6172200" y="1681163"/>
            <a:ext cx="5183188" cy="823914"/>
          </a:xfrm>
          <a:prstGeom prst="rect">
            <a:avLst/>
          </a:prstGeom>
        </p:spPr>
        <p:txBody>
          <a:bodyPr anchor="b"/>
          <a:lstStyle/>
          <a:p/>
        </p:txBody>
      </p:sp>
      <p:sp>
        <p:nvSpPr>
          <p:cNvPr id="13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38" name="标题文本"/>
          <p:cNvSpPr txBox="1"/>
          <p:nvPr>
            <p:ph type="title" hasCustomPrompt="1"/>
          </p:nvPr>
        </p:nvSpPr>
        <p:spPr>
          <a:prstGeom prst="rect">
            <a:avLst/>
          </a:prstGeom>
        </p:spPr>
        <p:txBody>
          <a:bodyPr/>
          <a:lstStyle/>
          <a:p>
            <a:r>
              <a:t>标题文本</a:t>
            </a:r>
          </a:p>
        </p:txBody>
      </p:sp>
      <p:sp>
        <p:nvSpPr>
          <p:cNvPr id="139"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53"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54" name="正文级别 1…"/>
          <p:cNvSpPr txBox="1"/>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155" name="文本占位符 3"/>
          <p:cNvSpPr/>
          <p:nvPr>
            <p:ph type="body" sz="quarter" idx="21"/>
          </p:nvPr>
        </p:nvSpPr>
        <p:spPr>
          <a:xfrm>
            <a:off x="839787" y="2057400"/>
            <a:ext cx="3932238" cy="3811588"/>
          </a:xfrm>
          <a:prstGeom prst="rect">
            <a:avLst/>
          </a:prstGeom>
        </p:spPr>
        <p:txBody>
          <a:bodyPr/>
          <a:lstStyle/>
          <a:p/>
        </p:txBody>
      </p:sp>
      <p:sp>
        <p:nvSpPr>
          <p:cNvPr id="15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63"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64" name="图片占位符 2"/>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165" name="正文级别 1…"/>
          <p:cNvSpPr txBox="1"/>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166"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73" name="标题文本"/>
          <p:cNvSpPr txBox="1"/>
          <p:nvPr>
            <p:ph type="title" hasCustomPrompt="1"/>
          </p:nvPr>
        </p:nvSpPr>
        <p:spPr>
          <a:xfrm>
            <a:off x="1524000" y="1122362"/>
            <a:ext cx="9144000" cy="2387601"/>
          </a:xfrm>
          <a:prstGeom prst="rect">
            <a:avLst/>
          </a:prstGeom>
        </p:spPr>
        <p:txBody>
          <a:bodyPr lIns="45719" tIns="45719" rIns="45719" bIns="45719" anchor="b"/>
          <a:lstStyle>
            <a:lvl1pPr algn="ctr">
              <a:defRPr sz="6000"/>
            </a:lvl1pPr>
          </a:lstStyle>
          <a:p>
            <a:r>
              <a:t>标题文本</a:t>
            </a:r>
          </a:p>
        </p:txBody>
      </p:sp>
      <p:sp>
        <p:nvSpPr>
          <p:cNvPr id="174" name="正文级别 1…"/>
          <p:cNvSpPr txBox="1"/>
          <p:nvPr>
            <p:ph type="body" sz="quarter" idx="1" hasCustomPrompt="1"/>
          </p:nvPr>
        </p:nvSpPr>
        <p:spPr>
          <a:xfrm>
            <a:off x="1524000" y="3602037"/>
            <a:ext cx="9144000" cy="1655763"/>
          </a:xfrm>
          <a:prstGeom prst="rect">
            <a:avLst/>
          </a:prstGeom>
        </p:spPr>
        <p:txBody>
          <a:bodyPr lIns="45719" tIns="45719" rIns="45719" bIns="45719"/>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75"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标题文本"/>
          <p:cNvSpPr txBox="1"/>
          <p:nvPr>
            <p:ph type="title" hasCustomPrompt="1"/>
          </p:nvPr>
        </p:nvSpPr>
        <p:spPr>
          <a:prstGeom prst="rect">
            <a:avLst/>
          </a:prstGeom>
        </p:spPr>
        <p:txBody>
          <a:bodyPr/>
          <a:lstStyle/>
          <a:p>
            <a:r>
              <a:t>标题文本</a:t>
            </a:r>
          </a:p>
        </p:txBody>
      </p:sp>
      <p:sp>
        <p:nvSpPr>
          <p:cNvPr id="21" name="正文级别 1…"/>
          <p:cNvSpPr txBox="1"/>
          <p:nvPr>
            <p:ph type="body" idx="1" hasCustomPrompt="1"/>
          </p:nvPr>
        </p:nvSpPr>
        <p:spPr>
          <a:prstGeom prst="rect">
            <a:avLst/>
          </a:prstGeom>
        </p:spPr>
        <p:txBody>
          <a:bodyPr/>
          <a:lstStyle/>
          <a:p>
            <a:r>
              <a:t>正文级别 1</a:t>
            </a:r>
          </a:p>
          <a:p>
            <a:pPr lvl="1"/>
          </a:p>
          <a:p>
            <a:pPr lvl="2"/>
          </a:p>
          <a:p>
            <a:pPr lvl="3"/>
          </a:p>
          <a:p>
            <a:pPr lvl="4"/>
          </a:p>
        </p:txBody>
      </p:sp>
      <p:sp>
        <p:nvSpPr>
          <p:cNvPr id="22"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82" name="标题文本"/>
          <p:cNvSpPr txBox="1"/>
          <p:nvPr>
            <p:ph type="title" hasCustomPrompt="1"/>
          </p:nvPr>
        </p:nvSpPr>
        <p:spPr>
          <a:prstGeom prst="rect">
            <a:avLst/>
          </a:prstGeom>
        </p:spPr>
        <p:txBody>
          <a:bodyPr lIns="45719" tIns="45719" rIns="45719" bIns="45719"/>
          <a:lstStyle/>
          <a:p>
            <a:r>
              <a:t>标题文本</a:t>
            </a:r>
          </a:p>
        </p:txBody>
      </p:sp>
      <p:sp>
        <p:nvSpPr>
          <p:cNvPr id="183" name="正文级别 1…"/>
          <p:cNvSpPr txBox="1"/>
          <p:nvPr>
            <p:ph type="body" idx="1" hasCustomPrompt="1"/>
          </p:nvPr>
        </p:nvSpPr>
        <p:spPr>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184"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91" name="标题文本"/>
          <p:cNvSpPr txBox="1"/>
          <p:nvPr>
            <p:ph type="title" hasCustomPrompt="1"/>
          </p:nvPr>
        </p:nvSpPr>
        <p:spPr>
          <a:xfrm>
            <a:off x="831850" y="1709738"/>
            <a:ext cx="10515600" cy="2852737"/>
          </a:xfrm>
          <a:prstGeom prst="rect">
            <a:avLst/>
          </a:prstGeom>
        </p:spPr>
        <p:txBody>
          <a:bodyPr lIns="45719" tIns="45719" rIns="45719" bIns="45719" anchor="b"/>
          <a:lstStyle>
            <a:lvl1pPr>
              <a:defRPr sz="6000"/>
            </a:lvl1pPr>
          </a:lstStyle>
          <a:p>
            <a:r>
              <a:t>标题文本</a:t>
            </a:r>
          </a:p>
        </p:txBody>
      </p:sp>
      <p:sp>
        <p:nvSpPr>
          <p:cNvPr id="192" name="正文级别 1…"/>
          <p:cNvSpPr txBox="1"/>
          <p:nvPr>
            <p:ph type="body" sz="quarter" idx="1" hasCustomPrompt="1"/>
          </p:nvPr>
        </p:nvSpPr>
        <p:spPr>
          <a:xfrm>
            <a:off x="831850" y="4589462"/>
            <a:ext cx="10515600" cy="1500188"/>
          </a:xfrm>
          <a:prstGeom prst="rect">
            <a:avLst/>
          </a:prstGeom>
        </p:spPr>
        <p:txBody>
          <a:bodyPr lIns="45719" tIns="45719" rIns="45719" bIns="45719"/>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93"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200" name="标题文本"/>
          <p:cNvSpPr txBox="1"/>
          <p:nvPr>
            <p:ph type="title" hasCustomPrompt="1"/>
          </p:nvPr>
        </p:nvSpPr>
        <p:spPr>
          <a:prstGeom prst="rect">
            <a:avLst/>
          </a:prstGeom>
        </p:spPr>
        <p:txBody>
          <a:bodyPr lIns="45719" tIns="45719" rIns="45719" bIns="45719"/>
          <a:lstStyle/>
          <a:p>
            <a:r>
              <a:t>标题文本</a:t>
            </a:r>
          </a:p>
        </p:txBody>
      </p:sp>
      <p:sp>
        <p:nvSpPr>
          <p:cNvPr id="201" name="正文级别 1…"/>
          <p:cNvSpPr txBox="1"/>
          <p:nvPr>
            <p:ph type="body" sz="half" idx="1" hasCustomPrompt="1"/>
          </p:nvPr>
        </p:nvSpPr>
        <p:spPr>
          <a:xfrm>
            <a:off x="838200" y="1825625"/>
            <a:ext cx="5181600" cy="4351338"/>
          </a:xfrm>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202"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209" name="标题文本"/>
          <p:cNvSpPr txBox="1"/>
          <p:nvPr>
            <p:ph type="title" hasCustomPrompt="1"/>
          </p:nvPr>
        </p:nvSpPr>
        <p:spPr>
          <a:xfrm>
            <a:off x="839787" y="365125"/>
            <a:ext cx="10515601" cy="1325563"/>
          </a:xfrm>
          <a:prstGeom prst="rect">
            <a:avLst/>
          </a:prstGeom>
        </p:spPr>
        <p:txBody>
          <a:bodyPr lIns="45719" tIns="45719" rIns="45719" bIns="45719"/>
          <a:lstStyle/>
          <a:p>
            <a:r>
              <a:t>标题文本</a:t>
            </a:r>
          </a:p>
        </p:txBody>
      </p:sp>
      <p:sp>
        <p:nvSpPr>
          <p:cNvPr id="210" name="正文级别 1…"/>
          <p:cNvSpPr txBox="1"/>
          <p:nvPr>
            <p:ph type="body" sz="quarter" idx="1" hasCustomPrompt="1"/>
          </p:nvPr>
        </p:nvSpPr>
        <p:spPr>
          <a:xfrm>
            <a:off x="839787" y="1681163"/>
            <a:ext cx="5157789" cy="823913"/>
          </a:xfrm>
          <a:prstGeom prst="rect">
            <a:avLst/>
          </a:prstGeom>
        </p:spPr>
        <p:txBody>
          <a:bodyPr lIns="45719" tIns="45719" rIns="45719" bIns="45719"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211" name="文本占位符 4"/>
          <p:cNvSpPr/>
          <p:nvPr>
            <p:ph type="body" sz="quarter" idx="21"/>
          </p:nvPr>
        </p:nvSpPr>
        <p:spPr>
          <a:xfrm>
            <a:off x="6172200" y="1681163"/>
            <a:ext cx="5183188" cy="823913"/>
          </a:xfrm>
          <a:prstGeom prst="rect">
            <a:avLst/>
          </a:prstGeom>
        </p:spPr>
        <p:txBody>
          <a:bodyPr lIns="45719" tIns="45719" rIns="45719" bIns="45719" anchor="b"/>
          <a:lstStyle/>
          <a:p>
            <a:pPr marL="0" indent="0">
              <a:buSzTx/>
              <a:buFontTx/>
              <a:buNone/>
              <a:defRPr sz="2400" b="1"/>
            </a:pPr>
          </a:p>
        </p:txBody>
      </p:sp>
      <p:sp>
        <p:nvSpPr>
          <p:cNvPr id="212"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219" name="标题文本"/>
          <p:cNvSpPr txBox="1"/>
          <p:nvPr>
            <p:ph type="title" hasCustomPrompt="1"/>
          </p:nvPr>
        </p:nvSpPr>
        <p:spPr>
          <a:prstGeom prst="rect">
            <a:avLst/>
          </a:prstGeom>
        </p:spPr>
        <p:txBody>
          <a:bodyPr lIns="45719" tIns="45719" rIns="45719" bIns="45719"/>
          <a:lstStyle/>
          <a:p>
            <a:r>
              <a:t>标题文本</a:t>
            </a:r>
          </a:p>
        </p:txBody>
      </p:sp>
      <p:sp>
        <p:nvSpPr>
          <p:cNvPr id="220"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2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234" name="标题文本"/>
          <p:cNvSpPr txBox="1"/>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35" name="正文级别 1…"/>
          <p:cNvSpPr txBox="1"/>
          <p:nvPr>
            <p:ph type="body" sz="half" idx="1" hasCustomPrompt="1"/>
          </p:nvPr>
        </p:nvSpPr>
        <p:spPr>
          <a:xfrm>
            <a:off x="5183187" y="987425"/>
            <a:ext cx="6172201" cy="4873625"/>
          </a:xfrm>
          <a:prstGeom prst="rect">
            <a:avLst/>
          </a:prstGeom>
        </p:spPr>
        <p:txBody>
          <a:bodyPr lIns="45719" tIns="45719" rIns="45719" bIns="45719"/>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236" name="文本占位符 3"/>
          <p:cNvSpPr/>
          <p:nvPr>
            <p:ph type="body" sz="quarter" idx="21"/>
          </p:nvPr>
        </p:nvSpPr>
        <p:spPr>
          <a:xfrm>
            <a:off x="839787" y="2057400"/>
            <a:ext cx="3932238" cy="3811588"/>
          </a:xfrm>
          <a:prstGeom prst="rect">
            <a:avLst/>
          </a:prstGeom>
        </p:spPr>
        <p:txBody>
          <a:bodyPr lIns="45719" tIns="45719" rIns="45719" bIns="45719"/>
          <a:lstStyle/>
          <a:p>
            <a:pPr marL="0" indent="0">
              <a:buSzTx/>
              <a:buFontTx/>
              <a:buNone/>
              <a:defRPr sz="1600"/>
            </a:pPr>
          </a:p>
        </p:txBody>
      </p:sp>
      <p:sp>
        <p:nvSpPr>
          <p:cNvPr id="23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244" name="标题文本"/>
          <p:cNvSpPr txBox="1"/>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45" name="图片占位符 2"/>
          <p:cNvSpPr/>
          <p:nvPr>
            <p:ph type="pic" sz="half" idx="21"/>
          </p:nvPr>
        </p:nvSpPr>
        <p:spPr>
          <a:xfrm>
            <a:off x="5183187" y="987425"/>
            <a:ext cx="6172201" cy="4873625"/>
          </a:xfrm>
          <a:prstGeom prst="rect">
            <a:avLst/>
          </a:prstGeom>
        </p:spPr>
        <p:txBody>
          <a:bodyPr lIns="91439" tIns="45719" rIns="91439" bIns="45719">
            <a:noAutofit/>
          </a:bodyPr>
          <a:lstStyle/>
          <a:p/>
        </p:txBody>
      </p:sp>
      <p:sp>
        <p:nvSpPr>
          <p:cNvPr id="246" name="正文级别 1…"/>
          <p:cNvSpPr txBox="1"/>
          <p:nvPr>
            <p:ph type="body" sz="quarter" idx="1" hasCustomPrompt="1"/>
          </p:nvPr>
        </p:nvSpPr>
        <p:spPr>
          <a:xfrm>
            <a:off x="839787" y="2057400"/>
            <a:ext cx="3932239" cy="3811588"/>
          </a:xfrm>
          <a:prstGeom prst="rect">
            <a:avLst/>
          </a:prstGeom>
        </p:spPr>
        <p:txBody>
          <a:bodyPr lIns="45719" tIns="45719" rIns="45719" bIns="45719"/>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247" name="幻灯片编号"/>
          <p:cNvSpPr txBox="1"/>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标题文本"/>
          <p:cNvSpPr txBox="1"/>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30" name="正文级别 1…"/>
          <p:cNvSpPr txBox="1"/>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31"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标题文本"/>
          <p:cNvSpPr txBox="1"/>
          <p:nvPr>
            <p:ph type="title" hasCustomPrompt="1"/>
          </p:nvPr>
        </p:nvSpPr>
        <p:spPr>
          <a:prstGeom prst="rect">
            <a:avLst/>
          </a:prstGeom>
        </p:spPr>
        <p:txBody>
          <a:bodyPr/>
          <a:lstStyle/>
          <a:p>
            <a:r>
              <a:t>标题文本</a:t>
            </a:r>
          </a:p>
        </p:txBody>
      </p:sp>
      <p:sp>
        <p:nvSpPr>
          <p:cNvPr id="39" name="正文级别 1…"/>
          <p:cNvSpPr txBox="1"/>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40"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标题文本"/>
          <p:cNvSpPr txBox="1"/>
          <p:nvPr>
            <p:ph type="title" hasCustomPrompt="1"/>
          </p:nvPr>
        </p:nvSpPr>
        <p:spPr>
          <a:xfrm>
            <a:off x="839787" y="365125"/>
            <a:ext cx="10515601" cy="1325563"/>
          </a:xfrm>
          <a:prstGeom prst="rect">
            <a:avLst/>
          </a:prstGeom>
        </p:spPr>
        <p:txBody>
          <a:bodyPr/>
          <a:lstStyle/>
          <a:p>
            <a:r>
              <a:t>标题文本</a:t>
            </a:r>
          </a:p>
        </p:txBody>
      </p:sp>
      <p:sp>
        <p:nvSpPr>
          <p:cNvPr id="48" name="正文级别 1…"/>
          <p:cNvSpPr txBox="1"/>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49" name="文本占位符 4"/>
          <p:cNvSpPr/>
          <p:nvPr>
            <p:ph type="body" sz="quarter" idx="21"/>
          </p:nvPr>
        </p:nvSpPr>
        <p:spPr>
          <a:xfrm>
            <a:off x="6172200" y="1681163"/>
            <a:ext cx="5183188" cy="823914"/>
          </a:xfrm>
          <a:prstGeom prst="rect">
            <a:avLst/>
          </a:prstGeom>
        </p:spPr>
        <p:txBody>
          <a:bodyPr anchor="b"/>
          <a:lstStyle/>
          <a:p/>
        </p:txBody>
      </p:sp>
      <p:sp>
        <p:nvSpPr>
          <p:cNvPr id="50"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标题文本"/>
          <p:cNvSpPr txBox="1"/>
          <p:nvPr>
            <p:ph type="title" hasCustomPrompt="1"/>
          </p:nvPr>
        </p:nvSpPr>
        <p:spPr>
          <a:prstGeom prst="rect">
            <a:avLst/>
          </a:prstGeom>
        </p:spPr>
        <p:txBody>
          <a:bodyPr/>
          <a:lstStyle/>
          <a:p>
            <a:r>
              <a:t>标题文本</a:t>
            </a:r>
          </a:p>
        </p:txBody>
      </p:sp>
      <p:sp>
        <p:nvSpPr>
          <p:cNvPr id="58"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73" name="正文级别 1…"/>
          <p:cNvSpPr txBox="1"/>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74" name="文本占位符 3"/>
          <p:cNvSpPr/>
          <p:nvPr>
            <p:ph type="body" sz="quarter" idx="21"/>
          </p:nvPr>
        </p:nvSpPr>
        <p:spPr>
          <a:xfrm>
            <a:off x="839787" y="2057400"/>
            <a:ext cx="3932238" cy="3811588"/>
          </a:xfrm>
          <a:prstGeom prst="rect">
            <a:avLst/>
          </a:prstGeom>
        </p:spPr>
        <p:txBody>
          <a:bodyPr/>
          <a:lstStyle/>
          <a:p/>
        </p:txBody>
      </p:sp>
      <p:sp>
        <p:nvSpPr>
          <p:cNvPr id="7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标题文本"/>
          <p:cNvSpPr txBox="1"/>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83" name="图片占位符 2"/>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84" name="正文级别 1…"/>
          <p:cNvSpPr txBox="1"/>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85" name="幻灯片编号"/>
          <p:cNvSpPr txBox="1"/>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image" Target="../media/image1.png"/><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p:nvPr>
            <p:ph type="title" hasCustomPrompt="1"/>
          </p:nvPr>
        </p:nvSpPr>
        <p:spPr>
          <a:xfrm>
            <a:off x="838200" y="365125"/>
            <a:ext cx="10515600" cy="1325563"/>
          </a:xfrm>
          <a:prstGeom prst="rect">
            <a:avLst/>
          </a:prstGeom>
          <a:ln w="12700">
            <a:miter lim="400000"/>
          </a:ln>
        </p:spPr>
        <p:txBody>
          <a:bodyPr lIns="45718" tIns="45718" rIns="45718" bIns="45718" anchor="ctr">
            <a:normAutofit/>
          </a:bodyPr>
          <a:lstStyle/>
          <a:p>
            <a:r>
              <a:t>标题文本</a:t>
            </a:r>
          </a:p>
        </p:txBody>
      </p:sp>
      <p:sp>
        <p:nvSpPr>
          <p:cNvPr id="3" name="正文级别 1…"/>
          <p:cNvSpPr txBox="1"/>
          <p:nvPr>
            <p:ph type="body" idx="1" hasCustomPrompt="1"/>
          </p:nvPr>
        </p:nvSpPr>
        <p:spPr>
          <a:xfrm>
            <a:off x="838200" y="1825625"/>
            <a:ext cx="10515600" cy="4351338"/>
          </a:xfrm>
          <a:prstGeom prst="rect">
            <a:avLst/>
          </a:prstGeom>
          <a:ln w="12700">
            <a:miter lim="400000"/>
          </a:ln>
        </p:spPr>
        <p:txBody>
          <a:bodyPr lIns="45718" tIns="45718" rIns="45718" bIns="45718">
            <a:normAutofit/>
          </a:bodyPr>
          <a:lstStyle/>
          <a:p>
            <a:r>
              <a:t>正文级别 1</a:t>
            </a:r>
          </a:p>
          <a:p>
            <a:pPr lvl="1"/>
          </a:p>
          <a:p>
            <a:pPr lvl="2"/>
          </a:p>
          <a:p>
            <a:pPr lvl="3"/>
          </a:p>
          <a:p>
            <a:pPr lvl="4"/>
          </a:p>
        </p:txBody>
      </p:sp>
      <p:sp>
        <p:nvSpPr>
          <p:cNvPr id="4" name="幻灯片编号"/>
          <p:cNvSpPr txBox="1"/>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rPr/>
            </a:fld>
            <a:endParaRPr/>
          </a:p>
        </p:txBody>
      </p:sp>
      <p:pic>
        <p:nvPicPr>
          <p:cNvPr id="12" name="图片 11" descr="水印"/>
          <p:cNvPicPr>
            <a:picLocks noChangeAspect="1"/>
          </p:cNvPicPr>
          <p:nvPr userDrawn="1"/>
        </p:nvPicPr>
        <p:blipFill>
          <a:blip r:embed="rId2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1pPr>
      <a:lvl2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2pPr>
      <a:lvl3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3pPr>
      <a:lvl4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4pPr>
      <a:lvl5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5pPr>
      <a:lvl6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6pPr>
      <a:lvl7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7pPr>
      <a:lvl8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8pPr>
      <a:lvl9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8.png"/><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5.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10.png"/><Relationship Id="rId3" Type="http://schemas.openxmlformats.org/officeDocument/2006/relationships/tags" Target="../tags/tag6.xml"/><Relationship Id="rId2" Type="http://schemas.microsoft.com/office/2007/relationships/media" Target="../media/media1.mp4"/><Relationship Id="rId1" Type="http://schemas.openxmlformats.org/officeDocument/2006/relationships/video" Target="../media/media1.mp4"/></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9.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media/media2.mp3"/></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5.pn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98655" cy="54330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hypothesize</a:t>
            </a:r>
            <a:r>
              <a:rPr lang="en-US" altLang="zh-CN" sz="2800">
                <a:latin typeface="Times New Roman" panose="02020603050405020304" charset="0"/>
                <a:ea typeface="华文中宋" panose="02010600040101010101" charset="-122"/>
                <a:cs typeface="Times New Roman" panose="02020603050405020304" charset="0"/>
                <a:sym typeface="+mn-ea"/>
              </a:rPr>
              <a:t>: to suggest a way of explaining sth when you do not definitely know about it    </a:t>
            </a:r>
            <a:r>
              <a:rPr lang="zh-CN" altLang="en-US" sz="2800">
                <a:latin typeface="Times New Roman" panose="02020603050405020304" charset="0"/>
                <a:ea typeface="华文中宋" panose="02010600040101010101" charset="-122"/>
                <a:cs typeface="Times New Roman" panose="02020603050405020304" charset="0"/>
                <a:sym typeface="+mn-ea"/>
              </a:rPr>
              <a:t>假设；假定</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To explain this, they hypothesize that galaxies must contain a great deal of missing matter which cannot be detected.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ea typeface="华文中宋" panose="02010600040101010101" charset="-122"/>
                <a:sym typeface="+mn-ea"/>
              </a:rPr>
              <a:t>为了解释这一点，他们假定银河系一定包含了大量无法探测到的不明物质</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interfere</a:t>
            </a:r>
            <a:r>
              <a:rPr lang="en-US" altLang="zh-CN" sz="2800"/>
              <a:t>: </a:t>
            </a:r>
            <a:r>
              <a:rPr lang="en-US" sz="2800">
                <a:latin typeface="Times New Roman" panose="02020603050405020304" charset="0"/>
                <a:ea typeface="华文中宋" panose="02010600040101010101" charset="-122"/>
                <a:cs typeface="Times New Roman" panose="02020603050405020304" charset="0"/>
              </a:rPr>
              <a:t>to get involved in and try to influence a situation that does not concern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rPr>
              <a:t>you, in a way that annoys other people    </a:t>
            </a:r>
            <a:r>
              <a:rPr lang="zh-CN" altLang="en-US" sz="2800">
                <a:latin typeface="Times New Roman" panose="02020603050405020304" charset="0"/>
                <a:ea typeface="华文中宋" panose="02010600040101010101" charset="-122"/>
                <a:cs typeface="Times New Roman" panose="02020603050405020304" charset="0"/>
                <a:sym typeface="+mn-ea"/>
              </a:rPr>
              <a:t>干涉；干预；介入</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She never allows her personal feelings to interfere with her work.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她从不让她的个人感情妨碍工作</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05410" y="6278245"/>
            <a:ext cx="8778875" cy="553085"/>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When others interfere, it always makes trouble</a:t>
            </a:r>
            <a:r>
              <a:rPr sz="3000">
                <a:solidFill>
                  <a:srgbClr val="FF0000"/>
                </a:solidFill>
                <a:latin typeface="Times New Roman" panose="02020603050405020304" charset="0"/>
                <a:cs typeface="Times New Roman" panose="02020603050405020304" charset="0"/>
              </a:rPr>
              <a:t>.</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850" y="2853055"/>
            <a:ext cx="973137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研究人员推测，肥胖的人觉得扣上安全带会很不舒服。</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20015" y="3860800"/>
            <a:ext cx="11160760" cy="984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741160"/>
            <a:ext cx="7214870"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9992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1</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899920" y="5877560"/>
            <a:ext cx="8521065" cy="521970"/>
          </a:xfrm>
          <a:prstGeom prst="rect">
            <a:avLst/>
          </a:prstGeom>
          <a:noFill/>
        </p:spPr>
        <p:txBody>
          <a:bodyPr wrap="square" rtlCol="0" anchor="t">
            <a:spAutoFit/>
          </a:bodyPr>
          <a:p>
            <a:pPr algn="l"/>
            <a:r>
              <a:rPr lang="zh-CN" altLang="en-US" sz="2800">
                <a:ea typeface="华文中宋" panose="02010600040101010101" charset="-122"/>
                <a:sym typeface="+mn-ea"/>
              </a:rPr>
              <a:t>别人一干涉，麻烦就来了。</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27635" y="2853055"/>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20015" y="3354705"/>
            <a:ext cx="11835130" cy="553085"/>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 researchers hypothesize that overweight people find belts uncomfortable </a:t>
            </a:r>
            <a:r>
              <a:t>.</a:t>
            </a:r>
          </a:p>
        </p:txBody>
      </p:sp>
      <p:sp>
        <p:nvSpPr>
          <p:cNvPr id="5" name="文本框 4"/>
          <p:cNvSpPr txBox="1"/>
          <p:nvPr/>
        </p:nvSpPr>
        <p:spPr>
          <a:xfrm>
            <a:off x="120015" y="5877560"/>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607695"/>
            <a:ext cx="12098655" cy="51574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fatigue</a:t>
            </a:r>
            <a:r>
              <a:rPr lang="en-US" altLang="zh-CN" sz="2800">
                <a:latin typeface="Times New Roman" panose="02020603050405020304" charset="0"/>
                <a:ea typeface="华文中宋" panose="02010600040101010101" charset="-122"/>
                <a:cs typeface="Times New Roman" panose="02020603050405020304" charset="0"/>
                <a:sym typeface="+mn-ea"/>
              </a:rPr>
              <a:t>: a feeling of being extremely tired, usually because of hard work or exercise     </a:t>
            </a:r>
            <a:r>
              <a:rPr lang="zh-CN" altLang="en-US" sz="2800">
                <a:latin typeface="Times New Roman" panose="02020603050405020304" charset="0"/>
                <a:ea typeface="华文中宋" panose="02010600040101010101" charset="-122"/>
                <a:cs typeface="Times New Roman" panose="02020603050405020304" charset="0"/>
                <a:sym typeface="+mn-ea"/>
              </a:rPr>
              <a:t>疲劳；劳累</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She continued to have severe stomach cramps, aches, fatigue, and depression.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华文中宋" panose="02010600040101010101" charset="-122"/>
                <a:ea typeface="华文中宋" panose="02010600040101010101" charset="-122"/>
                <a:cs typeface="华文中宋" panose="02010600040101010101" charset="-122"/>
                <a:sym typeface="+mn-ea"/>
              </a:rPr>
              <a:t>她仍有严重的胃痉挛、疼痛、疲惫和抑郁症状</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4. </a:t>
            </a:r>
            <a:r>
              <a:rPr lang="en-US" altLang="zh-CN" sz="2800">
                <a:solidFill>
                  <a:srgbClr val="3333FF"/>
                </a:solidFill>
                <a:latin typeface="Times New Roman" panose="02020603050405020304" charset="0"/>
                <a:cs typeface="Times New Roman" panose="02020603050405020304" charset="0"/>
              </a:rPr>
              <a:t>subsequent</a:t>
            </a:r>
            <a:r>
              <a:rPr lang="en-US" altLang="zh-CN" sz="2800"/>
              <a:t>: </a:t>
            </a:r>
            <a:r>
              <a:rPr lang="en-US" sz="2800">
                <a:latin typeface="Times New Roman" panose="02020603050405020304" charset="0"/>
                <a:ea typeface="华文中宋" panose="02010600040101010101" charset="-122"/>
                <a:cs typeface="Times New Roman" panose="02020603050405020304" charset="0"/>
              </a:rPr>
              <a:t>happening or coming after sth else </a:t>
            </a:r>
            <a:r>
              <a:rPr lang="zh-CN" altLang="en-US" sz="2800">
                <a:latin typeface="Times New Roman" panose="02020603050405020304" charset="0"/>
                <a:ea typeface="华文中宋" panose="02010600040101010101" charset="-122"/>
                <a:cs typeface="Times New Roman" panose="02020603050405020304" charset="0"/>
                <a:sym typeface="+mn-ea"/>
              </a:rPr>
              <a:t>随后的；后来的；之后的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Developments on this issue will be dealt with in a subsequent report.</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这个问题的发展将在以后的报道中予以说明</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47625" y="6237605"/>
            <a:ext cx="788797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Subsequent events confirmed our doubts.</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99920" y="2493010"/>
            <a:ext cx="570547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这个事故是驾驶员疲劳所致</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201930" y="3500755"/>
            <a:ext cx="6685915" cy="273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19380" y="6669405"/>
            <a:ext cx="612076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1899920" y="5715635"/>
            <a:ext cx="5765165" cy="521970"/>
          </a:xfrm>
          <a:prstGeom prst="rect">
            <a:avLst/>
          </a:prstGeom>
          <a:noFill/>
        </p:spPr>
        <p:txBody>
          <a:bodyPr wrap="square" rtlCol="0" anchor="t">
            <a:spAutoFit/>
          </a:bodyPr>
          <a:p>
            <a:pPr algn="l"/>
            <a:r>
              <a:rPr lang="zh-CN" altLang="en-US" sz="2800">
                <a:ea typeface="华文中宋" panose="02010600040101010101" charset="-122"/>
                <a:sym typeface="+mn-ea"/>
              </a:rPr>
              <a:t>后来发生的事证实了我们的怀疑。</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91135" y="2493010"/>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201929" y="2974812"/>
            <a:ext cx="8260797" cy="553085"/>
          </a:xfrm>
          <a:prstGeom prst="rect">
            <a:avLst/>
          </a:prstGeom>
          <a:ln w="12700">
            <a:miter lim="400000"/>
          </a:ln>
        </p:spPr>
        <p:txBody>
          <a:bodyPr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Driver fatigue was to blame for the accident</a:t>
            </a:r>
            <a:r>
              <a:t>.</a:t>
            </a:r>
          </a:p>
        </p:txBody>
      </p:sp>
      <p:sp>
        <p:nvSpPr>
          <p:cNvPr id="5" name="文本框 4"/>
          <p:cNvSpPr txBox="1"/>
          <p:nvPr/>
        </p:nvSpPr>
        <p:spPr>
          <a:xfrm>
            <a:off x="191135" y="5733415"/>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4" name="文本框 3"/>
          <p:cNvSpPr txBox="1"/>
          <p:nvPr/>
        </p:nvSpPr>
        <p:spPr>
          <a:xfrm>
            <a:off x="0" y="0"/>
            <a:ext cx="189992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2</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361950" y="4003040"/>
            <a:ext cx="11662410" cy="891540"/>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600"/>
              <a:t>Those who tackled the difficult version claimed greater cognitive fatigue afterward—but performed better on the subsequent language task..</a:t>
            </a:r>
            <a:endParaRPr sz="2600"/>
          </a:p>
        </p:txBody>
      </p:sp>
      <p:sp>
        <p:nvSpPr>
          <p:cNvPr id="291" name="文本框 16"/>
          <p:cNvSpPr txBox="1"/>
          <p:nvPr/>
        </p:nvSpPr>
        <p:spPr>
          <a:xfrm>
            <a:off x="0" y="44449"/>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2" name="圆角矩形 4"/>
          <p:cNvSpPr/>
          <p:nvPr/>
        </p:nvSpPr>
        <p:spPr>
          <a:xfrm>
            <a:off x="168275" y="1437005"/>
            <a:ext cx="11856085" cy="1969135"/>
          </a:xfrm>
          <a:prstGeom prst="roundRect">
            <a:avLst>
              <a:gd name="adj" fmla="val 16667"/>
            </a:avLst>
          </a:prstGeom>
          <a:ln w="63500">
            <a:solidFill>
              <a:srgbClr val="0070C0"/>
            </a:solidFill>
          </a:ln>
        </p:spPr>
        <p:txBody>
          <a:bodyPr lIns="0" tIns="0" rIns="0" bIns="0"/>
          <a:lstStyle/>
          <a:p/>
        </p:txBody>
      </p:sp>
      <p:sp>
        <p:nvSpPr>
          <p:cNvPr id="293" name="文本框 5"/>
          <p:cNvSpPr txBox="1"/>
          <p:nvPr/>
        </p:nvSpPr>
        <p:spPr>
          <a:xfrm>
            <a:off x="407034" y="1483994"/>
            <a:ext cx="11579226" cy="891540"/>
          </a:xfrm>
          <a:prstGeom prst="rect">
            <a:avLst/>
          </a:prstGeom>
          <a:ln w="12700">
            <a:miter lim="400000"/>
          </a:ln>
        </p:spPr>
        <p:txBody>
          <a:bodyPr lIns="45719" rIns="45719">
            <a:spAutoFit/>
          </a:bodyPr>
          <a:lstStyle/>
          <a:p>
            <a:pPr algn="l">
              <a:defRPr sz="2800">
                <a:latin typeface="Times New Roman" panose="02020603050405020304"/>
                <a:ea typeface="Times New Roman" panose="02020603050405020304"/>
                <a:cs typeface="Times New Roman" panose="02020603050405020304"/>
                <a:sym typeface="Times New Roman" panose="02020603050405020304"/>
              </a:defRPr>
            </a:pPr>
            <a:r>
              <a:rPr sz="2600"/>
              <a:t>Some hypothesize that grasping a language requires absorbing subtle patterns unconsciously and that adults’ superior conscious reasoning interferes.</a:t>
            </a:r>
            <a:r>
              <a:rPr sz="2600">
                <a:sym typeface="+mn-ea"/>
              </a:rPr>
              <a:t>?</a:t>
            </a:r>
            <a:endParaRPr sz="2600"/>
          </a:p>
        </p:txBody>
      </p:sp>
      <p:sp>
        <p:nvSpPr>
          <p:cNvPr id="294" name="文本框 11"/>
          <p:cNvSpPr txBox="1"/>
          <p:nvPr/>
        </p:nvSpPr>
        <p:spPr>
          <a:xfrm>
            <a:off x="360044" y="2635884"/>
            <a:ext cx="949962"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5" name="文本框 13"/>
          <p:cNvSpPr txBox="1"/>
          <p:nvPr/>
        </p:nvSpPr>
        <p:spPr>
          <a:xfrm>
            <a:off x="1415414" y="2492375"/>
            <a:ext cx="10487026" cy="769620"/>
          </a:xfrm>
          <a:prstGeom prst="rect">
            <a:avLst/>
          </a:prstGeom>
          <a:ln w="12700">
            <a:miter lim="400000"/>
          </a:ln>
        </p:spPr>
        <p:txBody>
          <a:bodyPr lIns="45719" rIns="45719">
            <a:spAutoFit/>
          </a:bodyPr>
          <a:lstStyle/>
          <a:p>
            <a: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pPr>
            <a:r>
              <a:t>一些人假设，掌握一种语言需要无意识地吸收微妙的模式，而成年人的高级有意识推理会起到干扰作用。  </a:t>
            </a:r>
            <a:r>
              <a:rPr sz="2500"/>
              <a:t> </a:t>
            </a:r>
            <a:endParaRPr sz="2500"/>
          </a:p>
        </p:txBody>
      </p:sp>
      <p:sp>
        <p:nvSpPr>
          <p:cNvPr id="296" name="文本框 1"/>
          <p:cNvSpPr txBox="1"/>
          <p:nvPr/>
        </p:nvSpPr>
        <p:spPr>
          <a:xfrm>
            <a:off x="351155" y="5373370"/>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168275" y="3877945"/>
            <a:ext cx="11856085" cy="2225675"/>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504315" y="5229225"/>
            <a:ext cx="10325735" cy="755650"/>
          </a:xfrm>
          <a:prstGeom prst="rect">
            <a:avLst/>
          </a:prstGeom>
          <a:ln w="12700">
            <a:miter lim="400000"/>
          </a:ln>
        </p:spPr>
        <p:txBody>
          <a:bodyPr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那些完成了难度较大的版本的人声称在之后的认知疲劳更严重，但在随后的语言任务中表现得更好。  </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iterate type="el">
                                    <p:tmAbs val="0"/>
                                  </p:iterate>
                                  <p:childTnLst>
                                    <p:set>
                                      <p:cBhvr>
                                        <p:cTn id="6" dur="indefinite" fill="hold"/>
                                        <p:tgtEl>
                                          <p:spTgt spid="295"/>
                                        </p:tgtEl>
                                        <p:attrNameLst>
                                          <p:attrName>style.visibility</p:attrName>
                                        </p:attrNameLst>
                                      </p:cBhvr>
                                      <p:to>
                                        <p:strVal val="visible"/>
                                      </p:to>
                                    </p:set>
                                    <p:animEffect transition="in" filter="blinds(horizontal)">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type="el">
                                    <p:tmAbs val="0"/>
                                  </p:iterate>
                                  <p:childTnLst>
                                    <p:set>
                                      <p:cBhvr>
                                        <p:cTn id="11" dur="indefinite" fill="hold"/>
                                        <p:tgtEl>
                                          <p:spTgt spid="298"/>
                                        </p:tgtEl>
                                        <p:attrNameLst>
                                          <p:attrName>style.visibility</p:attrName>
                                        </p:attrNameLst>
                                      </p:cBhvr>
                                      <p:to>
                                        <p:strVal val="visible"/>
                                      </p:to>
                                    </p:set>
                                    <p:animEffect transition="in" filter="blinds(horizontal)">
                                      <p:cBhvr>
                                        <p:cTn id="12" dur="5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298" grpId="2" animBg="1" advAuto="0"/>
      <p:bldP spid="295"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107949"/>
            <a:ext cx="11497310" cy="1076325"/>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3</a:t>
            </a:r>
            <a:r>
              <a:rPr sz="3600">
                <a:latin typeface="+mj-lt"/>
                <a:cs typeface="+mj-lt"/>
              </a:rPr>
              <a:t>. </a:t>
            </a:r>
            <a:r>
              <a:rPr lang="en-US" sz="3600">
                <a:latin typeface="+mj-lt"/>
                <a:cs typeface="+mj-lt"/>
              </a:rPr>
              <a:t>Doctors urged to delay retirement </a:t>
            </a:r>
            <a:r>
              <a:rPr sz="3200"/>
              <a:t>  </a:t>
            </a:r>
            <a:endParaRPr sz="3200"/>
          </a:p>
          <a:p>
            <a:pPr algn="ctr">
              <a:defRPr sz="2800" b="1">
                <a:latin typeface="+mn-lt"/>
                <a:ea typeface="+mn-ea"/>
                <a:cs typeface="+mn-cs"/>
                <a:sym typeface="Helvetica"/>
              </a:defRPr>
            </a:pPr>
            <a:r>
              <a:rPr lang="zh-CN" altLang="en-US" b="1">
                <a:solidFill>
                  <a:schemeClr val="accent2"/>
                </a:solidFill>
                <a:latin typeface="微软雅黑" panose="020B0503020204020204" charset="-122"/>
                <a:ea typeface="微软雅黑" panose="020B0503020204020204" charset="-122"/>
                <a:cs typeface="Arial" panose="020B0604020202020204" pitchFamily="34" charset="0"/>
              </a:rPr>
              <a:t>医生们要推迟退休了</a:t>
            </a:r>
            <a:endParaRPr lang="zh-CN" altLang="en-US" b="1">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101" name="图片 100"/>
          <p:cNvPicPr/>
          <p:nvPr/>
        </p:nvPicPr>
        <p:blipFill>
          <a:blip r:embed="rId1"/>
          <a:stretch>
            <a:fillRect/>
          </a:stretch>
        </p:blipFill>
        <p:spPr>
          <a:xfrm>
            <a:off x="2038350" y="1412875"/>
            <a:ext cx="8115300" cy="4572000"/>
          </a:xfrm>
          <a:prstGeom prst="rect">
            <a:avLst/>
          </a:prstGeom>
          <a:noFill/>
          <a:ln w="9525">
            <a:noFill/>
          </a:ln>
        </p:spPr>
      </p:pic>
      <p:sp>
        <p:nvSpPr>
          <p:cNvPr id="2" name="文本框 1"/>
          <p:cNvSpPr txBox="1"/>
          <p:nvPr/>
        </p:nvSpPr>
        <p:spPr>
          <a:xfrm>
            <a:off x="3500120" y="6236970"/>
            <a:ext cx="5191760" cy="460375"/>
          </a:xfrm>
          <a:prstGeom prst="rect">
            <a:avLst/>
          </a:prstGeom>
          <a:noFill/>
        </p:spPr>
        <p:txBody>
          <a:bodyPr wrap="none" rtlCol="0">
            <a:spAutoFit/>
          </a:bodyPr>
          <a:p>
            <a:pPr algn="l"/>
            <a:r>
              <a:rPr lang="en-US" sz="2400">
                <a:latin typeface="Calibri" panose="020F0502020204030204" charset="0"/>
                <a:ea typeface="宋体" panose="02010600030101010101" pitchFamily="2" charset="-122"/>
                <a:sym typeface="+mn-ea"/>
              </a:rPr>
              <a:t>Plea for retired doctors to staff hospitals</a:t>
            </a:r>
            <a:endParaRPr lang="en-US" altLang="en-US" sz="2400">
              <a:latin typeface="Calibri" panose="020F0502020204030204" charset="0"/>
              <a:ea typeface="宋体" panose="02010600030101010101" pitchFamily="2" charset="-122"/>
              <a:sym typeface="+mn-ea"/>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文本框 4"/>
          <p:cNvSpPr txBox="1"/>
          <p:nvPr/>
        </p:nvSpPr>
        <p:spPr>
          <a:xfrm>
            <a:off x="1811020" y="33020"/>
            <a:ext cx="8421370" cy="460375"/>
          </a:xfrm>
          <a:prstGeom prst="rect">
            <a:avLst/>
          </a:prstGeom>
          <a:ln w="12700">
            <a:miter lim="400000"/>
          </a:ln>
        </p:spPr>
        <p:txBody>
          <a:bodyPr wrap="square" lIns="45719" rIns="45719">
            <a:spAutoFit/>
          </a:bodyPr>
          <a:lstStyle/>
          <a:p>
            <a:pPr algn="l"/>
            <a:r>
              <a:rPr sz="2400">
                <a:latin typeface="微软雅黑" panose="020B0503020204020204" charset="-122"/>
                <a:ea typeface="微软雅黑" panose="020B0503020204020204" charset="-122"/>
                <a:cs typeface="微软雅黑" panose="020B0503020204020204" charset="-122"/>
              </a:rPr>
              <a:t> </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（《泰晤士报》2022年</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5</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月</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5</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日 </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1&amp;2</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页）</a:t>
            </a:r>
            <a:endPar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266" name="文本框 16"/>
          <p:cNvSpPr txBox="1"/>
          <p:nvPr/>
        </p:nvSpPr>
        <p:spPr>
          <a:xfrm>
            <a:off x="635" y="7620"/>
            <a:ext cx="1504315" cy="491490"/>
          </a:xfrm>
          <a:prstGeom prst="rect">
            <a:avLst/>
          </a:prstGeom>
          <a:solidFill>
            <a:schemeClr val="accent6"/>
          </a:solidFill>
          <a:ln w="12700">
            <a:miter lim="400000"/>
          </a:ln>
        </p:spPr>
        <p:txBody>
          <a:bodyPr wrap="square" lIns="45719" rIns="45719">
            <a:spAutoFit/>
          </a:bodyPr>
          <a:lstStyle>
            <a:lvl1pPr>
              <a:defRPr sz="26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语篇填空</a:t>
            </a:r>
            <a:endParaRPr>
              <a:latin typeface="微软雅黑" panose="020B0503020204020204" charset="-122"/>
              <a:ea typeface="微软雅黑" panose="020B0503020204020204" charset="-122"/>
              <a:cs typeface="+mn-cs"/>
              <a:sym typeface="Helvetica"/>
            </a:endParaRPr>
          </a:p>
        </p:txBody>
      </p:sp>
      <p:sp>
        <p:nvSpPr>
          <p:cNvPr id="267" name="文本框 42"/>
          <p:cNvSpPr txBox="1"/>
          <p:nvPr/>
        </p:nvSpPr>
        <p:spPr>
          <a:xfrm>
            <a:off x="53340" y="449580"/>
            <a:ext cx="12167235" cy="6475095"/>
          </a:xfrm>
          <a:prstGeom prst="rect">
            <a:avLst/>
          </a:prstGeom>
          <a:ln w="12700">
            <a:miter lim="400000"/>
          </a:ln>
        </p:spPr>
        <p:txBody>
          <a:bodyPr wrap="square" lIns="45719" rIns="45719">
            <a:spAutoFit/>
          </a:bodyPr>
          <a:lstStyle/>
          <a:p>
            <a:pPr eaLnBrk="1">
              <a:lnSpc>
                <a:spcPts val="2620"/>
              </a:lnSpc>
              <a:defRPr sz="2700">
                <a:latin typeface="Times New Roman" panose="02020603050405020304"/>
                <a:ea typeface="Times New Roman" panose="02020603050405020304"/>
                <a:cs typeface="Times New Roman" panose="02020603050405020304"/>
                <a:sym typeface="Times New Roman" panose="02020603050405020304"/>
              </a:defRPr>
            </a:pPr>
            <a:r>
              <a:rPr sz="2600">
                <a:latin typeface="Times New Roman" panose="02020603050405020304" charset="0"/>
              </a:rPr>
              <a:t>    </a:t>
            </a:r>
            <a:r>
              <a:rPr lang="en-US" sz="2600">
                <a:latin typeface="Times New Roman" panose="02020603050405020304" charset="0"/>
              </a:rPr>
              <a:t>  </a:t>
            </a:r>
            <a:r>
              <a:rPr sz="2600">
                <a:latin typeface="Times New Roman" panose="02020603050405020304" charset="0"/>
              </a:rPr>
              <a:t>Senior doctors are being asked </a:t>
            </a:r>
            <a:r>
              <a:rPr lang="en-US" sz="2600">
                <a:latin typeface="Times New Roman" panose="02020603050405020304" charset="0"/>
              </a:rPr>
              <a:t>_____________ (</a:t>
            </a:r>
            <a:r>
              <a:rPr sz="2600">
                <a:latin typeface="Times New Roman" panose="02020603050405020304" charset="0"/>
              </a:rPr>
              <a:t>postpone</a:t>
            </a:r>
            <a:r>
              <a:rPr lang="en-US" sz="2600">
                <a:latin typeface="Times New Roman" panose="02020603050405020304" charset="0"/>
              </a:rPr>
              <a:t>)</a:t>
            </a:r>
            <a:r>
              <a:rPr sz="2600">
                <a:latin typeface="Times New Roman" panose="02020603050405020304" charset="0"/>
              </a:rPr>
              <a:t> their retirement and work from home or part-time under a new drive to </a:t>
            </a:r>
            <a:r>
              <a:rPr lang="en-US" altLang="zh-CN" sz="2800">
                <a:solidFill>
                  <a:srgbClr val="0000FF"/>
                </a:solidFill>
                <a:latin typeface="Times New Roman" panose="02020603050405020304" charset="0"/>
                <a:ea typeface="+mj-ea"/>
                <a:cs typeface="Times New Roman" panose="02020603050405020304" charset="0"/>
              </a:rPr>
              <a:t>tackle</a:t>
            </a:r>
            <a:r>
              <a:rPr sz="2600">
                <a:latin typeface="Times New Roman" panose="02020603050405020304" charset="0"/>
              </a:rPr>
              <a:t> record waiting lists. </a:t>
            </a:r>
            <a:endParaRPr sz="2600">
              <a:latin typeface="Times New Roman" panose="02020603050405020304" charset="0"/>
            </a:endParaRPr>
          </a:p>
          <a:p>
            <a:pPr eaLnBrk="1">
              <a:lnSpc>
                <a:spcPts val="26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a:t>
            </a:r>
            <a:r>
              <a:rPr sz="2600">
                <a:latin typeface="Times New Roman" panose="02020603050405020304" charset="0"/>
              </a:rPr>
              <a:t>NHS England bosses wrote to hospital trusts yesterday </a:t>
            </a:r>
            <a:r>
              <a:rPr lang="en-US" sz="2600">
                <a:latin typeface="Times New Roman" panose="02020603050405020304" charset="0"/>
              </a:rPr>
              <a:t>_______ (</a:t>
            </a:r>
            <a:r>
              <a:rPr sz="2600">
                <a:latin typeface="Times New Roman" panose="02020603050405020304" charset="0"/>
              </a:rPr>
              <a:t>urg</a:t>
            </a:r>
            <a:r>
              <a:rPr lang="en-US" sz="2600">
                <a:latin typeface="Times New Roman" panose="02020603050405020304" charset="0"/>
              </a:rPr>
              <a:t>e)</a:t>
            </a:r>
            <a:r>
              <a:rPr sz="2600">
                <a:latin typeface="Times New Roman" panose="02020603050405020304" charset="0"/>
              </a:rPr>
              <a:t> them to </a:t>
            </a:r>
            <a:r>
              <a:rPr lang="en-US" altLang="zh-CN" sz="2800">
                <a:solidFill>
                  <a:srgbClr val="0000FF"/>
                </a:solidFill>
                <a:latin typeface="Times New Roman" panose="02020603050405020304" charset="0"/>
                <a:ea typeface="+mj-ea"/>
                <a:cs typeface="Times New Roman" panose="02020603050405020304" charset="0"/>
              </a:rPr>
              <a:t>coax </a:t>
            </a:r>
            <a:r>
              <a:rPr sz="2600">
                <a:latin typeface="Times New Roman" panose="02020603050405020304" charset="0"/>
              </a:rPr>
              <a:t>elderly doctors out of retirement and persuade others to stay on. About 21,000 doctors over the age of 65 are due to retire this year, worsening a </a:t>
            </a:r>
            <a:r>
              <a:rPr lang="en-US" sz="2600">
                <a:latin typeface="Times New Roman" panose="02020603050405020304" charset="0"/>
              </a:rPr>
              <a:t>_________ (</a:t>
            </a:r>
            <a:r>
              <a:rPr sz="2600">
                <a:latin typeface="Times New Roman" panose="02020603050405020304" charset="0"/>
              </a:rPr>
              <a:t>short</a:t>
            </a:r>
            <a:r>
              <a:rPr lang="en-US" sz="2600">
                <a:latin typeface="Times New Roman" panose="02020603050405020304" charset="0"/>
              </a:rPr>
              <a:t>)</a:t>
            </a:r>
            <a:r>
              <a:rPr sz="2600">
                <a:latin typeface="Times New Roman" panose="02020603050405020304" charset="0"/>
              </a:rPr>
              <a:t> of 110,000 NHS staff that is undermining efforts to tackle the Covid backlog.</a:t>
            </a:r>
            <a:endParaRPr sz="2600">
              <a:latin typeface="Times New Roman" panose="02020603050405020304" charset="0"/>
            </a:endParaRPr>
          </a:p>
          <a:p>
            <a:pPr eaLnBrk="1">
              <a:lnSpc>
                <a:spcPts val="26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a:t>
            </a:r>
            <a:r>
              <a:rPr sz="2600">
                <a:latin typeface="Times New Roman" panose="02020603050405020304" charset="0"/>
              </a:rPr>
              <a:t>The letter, seen by The Times, said that hospital doctors approaching retirement could be offered jobs working </a:t>
            </a:r>
            <a:r>
              <a:rPr lang="en-US" sz="2600">
                <a:latin typeface="Times New Roman" panose="02020603050405020304" charset="0"/>
              </a:rPr>
              <a:t>______ </a:t>
            </a:r>
            <a:r>
              <a:rPr sz="2600">
                <a:latin typeface="Times New Roman" panose="02020603050405020304" charset="0"/>
              </a:rPr>
              <a:t> home monitoring “virtual wards” or giving video consultations to patients. Hospitals </a:t>
            </a:r>
            <a:r>
              <a:rPr lang="en-US" sz="2600">
                <a:latin typeface="Times New Roman" panose="02020603050405020304" charset="0"/>
              </a:rPr>
              <a:t>__________ (</a:t>
            </a:r>
            <a:r>
              <a:rPr sz="2600">
                <a:latin typeface="Times New Roman" panose="02020603050405020304" charset="0"/>
              </a:rPr>
              <a:t>t</a:t>
            </a:r>
            <a:r>
              <a:rPr lang="en-US" sz="2600">
                <a:latin typeface="Times New Roman" panose="02020603050405020304" charset="0"/>
              </a:rPr>
              <a:t>ell)</a:t>
            </a:r>
            <a:r>
              <a:rPr sz="2600">
                <a:latin typeface="Times New Roman" panose="02020603050405020304" charset="0"/>
              </a:rPr>
              <a:t> to </a:t>
            </a:r>
            <a:r>
              <a:rPr lang="en-US" altLang="zh-CN" sz="2800">
                <a:solidFill>
                  <a:schemeClr val="tx1"/>
                </a:solidFill>
                <a:latin typeface="Times New Roman" panose="02020603050405020304" charset="0"/>
                <a:ea typeface="+mj-ea"/>
                <a:cs typeface="Times New Roman" panose="02020603050405020304" charset="0"/>
              </a:rPr>
              <a:t>take advantage of</a:t>
            </a:r>
            <a:r>
              <a:rPr sz="2600">
                <a:solidFill>
                  <a:schemeClr val="tx1"/>
                </a:solidFill>
                <a:latin typeface="Times New Roman" panose="02020603050405020304" charset="0"/>
              </a:rPr>
              <a:t> </a:t>
            </a:r>
            <a:r>
              <a:rPr sz="2600">
                <a:latin typeface="Times New Roman" panose="02020603050405020304" charset="0"/>
              </a:rPr>
              <a:t>the experience of retired consultants by getting them to train younger doctors, even if they did not want to return to treat patients themselves.</a:t>
            </a:r>
            <a:endParaRPr sz="2600">
              <a:latin typeface="Times New Roman" panose="02020603050405020304" charset="0"/>
            </a:endParaRPr>
          </a:p>
          <a:p>
            <a:pPr eaLnBrk="1">
              <a:lnSpc>
                <a:spcPts val="26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a:t>
            </a:r>
            <a:r>
              <a:rPr sz="2600">
                <a:latin typeface="Times New Roman" panose="02020603050405020304" charset="0"/>
              </a:rPr>
              <a:t>The </a:t>
            </a:r>
            <a:r>
              <a:rPr lang="en-US" altLang="zh-CN" sz="2800">
                <a:solidFill>
                  <a:srgbClr val="0000FF"/>
                </a:solidFill>
                <a:latin typeface="Times New Roman" panose="02020603050405020304" charset="0"/>
                <a:ea typeface="+mj-ea"/>
                <a:cs typeface="Times New Roman" panose="02020603050405020304" charset="0"/>
              </a:rPr>
              <a:t>initiative</a:t>
            </a:r>
            <a:r>
              <a:rPr sz="2600">
                <a:latin typeface="Times New Roman" panose="02020603050405020304" charset="0"/>
              </a:rPr>
              <a:t> is part of a new package of measures to tackle the workforce crisis</a:t>
            </a:r>
            <a:r>
              <a:rPr lang="en-US" altLang="zh-CN" sz="2800">
                <a:solidFill>
                  <a:schemeClr val="tx1"/>
                </a:solidFill>
                <a:latin typeface="Times New Roman" panose="02020603050405020304" charset="0"/>
                <a:ea typeface="+mj-ea"/>
                <a:cs typeface="Times New Roman" panose="02020603050405020304" charset="0"/>
              </a:rPr>
              <a:t>, __</a:t>
            </a:r>
            <a:r>
              <a:rPr lang="en-US" sz="2600">
                <a:solidFill>
                  <a:schemeClr val="tx1"/>
                </a:solidFill>
                <a:latin typeface="Times New Roman" panose="02020603050405020304" charset="0"/>
              </a:rPr>
              <a:t>_</a:t>
            </a:r>
            <a:r>
              <a:rPr lang="en-US" sz="2600">
                <a:latin typeface="Times New Roman" panose="02020603050405020304" charset="0"/>
              </a:rPr>
              <a:t>___ </a:t>
            </a:r>
            <a:r>
              <a:rPr sz="2600">
                <a:latin typeface="Times New Roman" panose="02020603050405020304" charset="0"/>
              </a:rPr>
              <a:t> medical leaders have warned is making it </a:t>
            </a:r>
            <a:r>
              <a:rPr lang="en-US" sz="2600">
                <a:latin typeface="Times New Roman" panose="02020603050405020304" charset="0"/>
              </a:rPr>
              <a:t>___________ (</a:t>
            </a:r>
            <a:r>
              <a:rPr sz="2600">
                <a:latin typeface="Times New Roman" panose="02020603050405020304" charset="0"/>
              </a:rPr>
              <a:t>possible</a:t>
            </a:r>
            <a:r>
              <a:rPr lang="en-US" sz="2600">
                <a:latin typeface="Times New Roman" panose="02020603050405020304" charset="0"/>
              </a:rPr>
              <a:t>)</a:t>
            </a:r>
            <a:r>
              <a:rPr sz="2600">
                <a:latin typeface="Times New Roman" panose="02020603050405020304" charset="0"/>
              </a:rPr>
              <a:t> to bring down the record waiting list of 6.2 million patients. Hospitals will also encourage all staff to take on extra hours, remove caps on the amount that </a:t>
            </a:r>
            <a:r>
              <a:rPr lang="en-US" sz="2600">
                <a:latin typeface="Times New Roman" panose="02020603050405020304" charset="0"/>
              </a:rPr>
              <a:t>__________ (</a:t>
            </a:r>
            <a:r>
              <a:rPr sz="2600">
                <a:latin typeface="Times New Roman" panose="02020603050405020304" charset="0"/>
              </a:rPr>
              <a:t>surgeon</a:t>
            </a:r>
            <a:r>
              <a:rPr lang="en-US" sz="2600">
                <a:latin typeface="Times New Roman" panose="02020603050405020304" charset="0"/>
              </a:rPr>
              <a:t>)</a:t>
            </a:r>
            <a:r>
              <a:rPr sz="2600">
                <a:latin typeface="Times New Roman" panose="02020603050405020304" charset="0"/>
              </a:rPr>
              <a:t> can work perweek, </a:t>
            </a:r>
            <a:r>
              <a:rPr lang="en-US" altLang="zh-CN" sz="2800">
                <a:solidFill>
                  <a:srgbClr val="0000FF"/>
                </a:solidFill>
                <a:latin typeface="Times New Roman" panose="02020603050405020304" charset="0"/>
                <a:ea typeface="+mj-ea"/>
                <a:cs typeface="Times New Roman" panose="02020603050405020304" charset="0"/>
              </a:rPr>
              <a:t>deploy</a:t>
            </a:r>
            <a:r>
              <a:rPr sz="2600">
                <a:latin typeface="Times New Roman" panose="02020603050405020304" charset="0"/>
              </a:rPr>
              <a:t> vaccine volunteers  </a:t>
            </a:r>
            <a:r>
              <a:rPr lang="en-US" sz="2600">
                <a:latin typeface="Times New Roman" panose="02020603050405020304" charset="0"/>
              </a:rPr>
              <a:t>_____ </a:t>
            </a:r>
            <a:r>
              <a:rPr sz="2600">
                <a:latin typeface="Times New Roman" panose="02020603050405020304" charset="0"/>
              </a:rPr>
              <a:t> use medical students to staff wards. </a:t>
            </a:r>
            <a:endParaRPr sz="2600">
              <a:latin typeface="Times New Roman" panose="02020603050405020304" charset="0"/>
            </a:endParaRPr>
          </a:p>
          <a:p>
            <a:pPr eaLnBrk="1">
              <a:lnSpc>
                <a:spcPts val="26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_________ </a:t>
            </a:r>
            <a:r>
              <a:rPr sz="2600">
                <a:latin typeface="Times New Roman" panose="02020603050405020304" charset="0"/>
              </a:rPr>
              <a:t>, Jeremy Hunt, a former health secretary, said “the NHS should not be left to beg doctors to postpone their retirement”, and that the only solution was a long-term workforce plan. </a:t>
            </a:r>
            <a:endParaRPr sz="2600">
              <a:latin typeface="Times New Roman" panose="02020603050405020304" charset="0"/>
            </a:endParaRPr>
          </a:p>
        </p:txBody>
      </p:sp>
      <p:sp>
        <p:nvSpPr>
          <p:cNvPr id="2" name="文本框 1"/>
          <p:cNvSpPr txBox="1"/>
          <p:nvPr/>
        </p:nvSpPr>
        <p:spPr>
          <a:xfrm>
            <a:off x="7896225" y="1009015"/>
            <a:ext cx="1236345" cy="537210"/>
          </a:xfrm>
          <a:prstGeom prst="rect">
            <a:avLst/>
          </a:prstGeom>
          <a:noFill/>
        </p:spPr>
        <p:txBody>
          <a:bodyPr wrap="none" rtlCol="0" anchor="t">
            <a:spAutoFit/>
          </a:bodyPr>
          <a:p>
            <a:pPr algn="l"/>
            <a:r>
              <a:rPr lang="zh-CN" altLang="en-US" sz="2900">
                <a:solidFill>
                  <a:srgbClr val="FF0000"/>
                </a:solidFill>
                <a:latin typeface="Times New Roman" panose="02020603050405020304" charset="0"/>
                <a:cs typeface="Times New Roman" panose="02020603050405020304" charset="0"/>
                <a:sym typeface="+mn-ea"/>
              </a:rPr>
              <a:t>urging </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4799965" y="333375"/>
            <a:ext cx="189103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to postpone</a:t>
            </a:r>
            <a:endParaRPr sz="2900">
              <a:solidFill>
                <a:srgbClr val="FF0000"/>
              </a:solidFill>
              <a:latin typeface="Times New Roman" panose="02020603050405020304" charset="0"/>
              <a:sym typeface="+mn-ea"/>
            </a:endParaRPr>
          </a:p>
        </p:txBody>
      </p:sp>
      <p:sp>
        <p:nvSpPr>
          <p:cNvPr id="6" name="文本框 5"/>
          <p:cNvSpPr txBox="1"/>
          <p:nvPr/>
        </p:nvSpPr>
        <p:spPr>
          <a:xfrm>
            <a:off x="7031990" y="1701165"/>
            <a:ext cx="143002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shortage</a:t>
            </a:r>
            <a:endParaRPr sz="2900">
              <a:solidFill>
                <a:srgbClr val="FF0000"/>
              </a:solidFill>
              <a:latin typeface="Times New Roman" panose="02020603050405020304" charset="0"/>
              <a:sym typeface="+mn-ea"/>
            </a:endParaRPr>
          </a:p>
        </p:txBody>
      </p:sp>
      <p:sp>
        <p:nvSpPr>
          <p:cNvPr id="7" name="文本框 6"/>
          <p:cNvSpPr txBox="1"/>
          <p:nvPr/>
        </p:nvSpPr>
        <p:spPr>
          <a:xfrm>
            <a:off x="3359785" y="2709545"/>
            <a:ext cx="99060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from </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799965" y="2997200"/>
            <a:ext cx="1633220" cy="537210"/>
          </a:xfrm>
          <a:prstGeom prst="rect">
            <a:avLst/>
          </a:prstGeom>
          <a:noFill/>
        </p:spPr>
        <p:txBody>
          <a:bodyPr wrap="square" rtlCol="0" anchor="t">
            <a:spAutoFit/>
          </a:bodyPr>
          <a:p>
            <a:r>
              <a:rPr sz="2900">
                <a:solidFill>
                  <a:srgbClr val="FF0000"/>
                </a:solidFill>
                <a:latin typeface="Times New Roman" panose="02020603050405020304" charset="0"/>
                <a:sym typeface="+mn-ea"/>
              </a:rPr>
              <a:t>were told</a:t>
            </a:r>
            <a:endParaRPr sz="2900">
              <a:solidFill>
                <a:srgbClr val="FF0000"/>
              </a:solidFill>
              <a:latin typeface="Times New Roman" panose="02020603050405020304" charset="0"/>
              <a:sym typeface="+mn-ea"/>
            </a:endParaRPr>
          </a:p>
        </p:txBody>
      </p:sp>
      <p:sp>
        <p:nvSpPr>
          <p:cNvPr id="9" name="文本框 8"/>
          <p:cNvSpPr txBox="1"/>
          <p:nvPr/>
        </p:nvSpPr>
        <p:spPr>
          <a:xfrm>
            <a:off x="53340" y="4365625"/>
            <a:ext cx="1082675" cy="537210"/>
          </a:xfrm>
          <a:prstGeom prst="rect">
            <a:avLst/>
          </a:prstGeom>
          <a:noFill/>
        </p:spPr>
        <p:txBody>
          <a:bodyPr wrap="none" rtlCol="0" anchor="t">
            <a:spAutoFit/>
          </a:bodyPr>
          <a:p>
            <a:pPr algn="l"/>
            <a:r>
              <a:rPr lang="en-US" altLang="zh-CN" sz="2900">
                <a:solidFill>
                  <a:srgbClr val="FF0000"/>
                </a:solidFill>
                <a:latin typeface="Times New Roman" panose="02020603050405020304" charset="0"/>
                <a:cs typeface="Times New Roman" panose="02020603050405020304" charset="0"/>
                <a:sym typeface="+mn-ea"/>
              </a:rPr>
              <a:t>which</a:t>
            </a:r>
            <a:endParaRPr lang="en-US" altLang="zh-CN" sz="29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6816090" y="4365625"/>
            <a:ext cx="187071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impossible </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6527800" y="5013325"/>
            <a:ext cx="149225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surgeons</a:t>
            </a:r>
            <a:endParaRPr sz="2900">
              <a:solidFill>
                <a:srgbClr val="FF0000"/>
              </a:solidFill>
              <a:latin typeface="Times New Roman" panose="02020603050405020304" charset="0"/>
              <a:sym typeface="+mn-ea"/>
            </a:endParaRPr>
          </a:p>
        </p:txBody>
      </p:sp>
      <p:sp>
        <p:nvSpPr>
          <p:cNvPr id="12" name="文本框 11"/>
          <p:cNvSpPr txBox="1"/>
          <p:nvPr/>
        </p:nvSpPr>
        <p:spPr>
          <a:xfrm>
            <a:off x="3719830" y="5373370"/>
            <a:ext cx="714375"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and</a:t>
            </a:r>
            <a:endParaRPr sz="2900">
              <a:solidFill>
                <a:srgbClr val="FF0000"/>
              </a:solidFill>
              <a:latin typeface="Times New Roman" panose="02020603050405020304" charset="0"/>
              <a:sym typeface="+mn-ea"/>
            </a:endParaRPr>
          </a:p>
        </p:txBody>
      </p:sp>
      <p:sp>
        <p:nvSpPr>
          <p:cNvPr id="13" name="文本框 12"/>
          <p:cNvSpPr txBox="1"/>
          <p:nvPr/>
        </p:nvSpPr>
        <p:spPr>
          <a:xfrm>
            <a:off x="407670" y="5733415"/>
            <a:ext cx="1716405"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 However </a:t>
            </a:r>
            <a:endParaRPr lang="zh-CN" altLang="en-US" sz="2900">
              <a:solidFill>
                <a:srgbClr val="FF0000"/>
              </a:solidFill>
              <a:latin typeface="Times New Roman" panose="02020603050405020304" charset="0"/>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p:bldP spid="11" grpId="0"/>
      <p:bldP spid="12" grpId="0"/>
      <p:bldP spid="13" grpId="0"/>
      <p:bldP spid="2" grpId="1"/>
      <p:bldP spid="3" grpId="1"/>
      <p:bldP spid="6" grpId="1"/>
      <p:bldP spid="7" grpId="1"/>
      <p:bldP spid="8" grpId="1"/>
      <p:bldP spid="9" grpId="1"/>
      <p:bldP spid="11" grpId="1"/>
      <p:bldP spid="12" grpId="1"/>
      <p:bldP spid="13" grpId="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98655" cy="54330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tackle</a:t>
            </a:r>
            <a:r>
              <a:rPr lang="en-US" altLang="zh-CN" sz="2800">
                <a:latin typeface="Times New Roman" panose="02020603050405020304" charset="0"/>
                <a:ea typeface="华文中宋" panose="02010600040101010101" charset="-122"/>
                <a:cs typeface="Times New Roman" panose="02020603050405020304" charset="0"/>
                <a:sym typeface="+mn-ea"/>
              </a:rPr>
              <a:t>: to make a determined effort to deal with a difficult problem or situation     </a:t>
            </a:r>
            <a:r>
              <a:rPr lang="zh-CN" altLang="en-US" sz="2800">
                <a:latin typeface="Times New Roman" panose="02020603050405020304" charset="0"/>
                <a:ea typeface="华文中宋" panose="02010600040101010101" charset="-122"/>
                <a:cs typeface="Times New Roman" panose="02020603050405020304" charset="0"/>
                <a:sym typeface="+mn-ea"/>
              </a:rPr>
              <a:t>应付，处理，解决（难题或局面）</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problems are not serious. Nonetheless, we shall need to tackle them soon..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ea typeface="华文中宋" panose="02010600040101010101" charset="-122"/>
                <a:sym typeface="+mn-ea"/>
              </a:rPr>
              <a:t>问题不严重，不过我们还是需要尽快处理</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coax </a:t>
            </a:r>
            <a:r>
              <a:rPr lang="en-US" altLang="zh-CN" sz="2800"/>
              <a:t>: </a:t>
            </a:r>
            <a:r>
              <a:rPr lang="en-US" sz="2800">
                <a:latin typeface="Times New Roman" panose="02020603050405020304" charset="0"/>
                <a:ea typeface="华文中宋" panose="02010600040101010101" charset="-122"/>
                <a:cs typeface="Times New Roman" panose="02020603050405020304" charset="0"/>
              </a:rPr>
              <a:t>to persuade sb to do sth by talking to them in a kind and gentle way        </a:t>
            </a:r>
            <a:r>
              <a:rPr lang="zh-CN" altLang="en-US" sz="2800">
                <a:latin typeface="Times New Roman" panose="02020603050405020304" charset="0"/>
                <a:ea typeface="华文中宋" panose="02010600040101010101" charset="-122"/>
                <a:cs typeface="Times New Roman" panose="02020603050405020304" charset="0"/>
              </a:rPr>
              <a:t>哄</a:t>
            </a:r>
            <a:r>
              <a:rPr lang="zh-CN" altLang="en-US" sz="2800">
                <a:latin typeface="Times New Roman" panose="02020603050405020304" charset="0"/>
                <a:ea typeface="华文中宋" panose="02010600040101010101" charset="-122"/>
                <a:cs typeface="Times New Roman" panose="02020603050405020304" charset="0"/>
                <a:sym typeface="+mn-ea"/>
              </a:rPr>
              <a:t>劝；劝诱</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However little there is to eat, he always saves a bit o' his bread to coax his pets.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不管吃的有多么少，他总是省下一点他的面包来哄他的宠物</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05410" y="6278245"/>
            <a:ext cx="8778875" cy="553085"/>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 coaxed the horse into coming a little closer</a:t>
            </a:r>
            <a:r>
              <a:rPr sz="3000">
                <a:solidFill>
                  <a:srgbClr val="FF0000"/>
                </a:solidFill>
                <a:latin typeface="Times New Roman" panose="02020603050405020304" charset="0"/>
                <a:cs typeface="Times New Roman" panose="02020603050405020304" charset="0"/>
              </a:rPr>
              <a:t>.</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99920" y="2420620"/>
            <a:ext cx="973137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我们必须带着同情和谅解来处理这个问题。</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78435" y="3429000"/>
            <a:ext cx="9589770" cy="666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741160"/>
            <a:ext cx="7214870"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9992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1</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899920" y="5877560"/>
            <a:ext cx="8521065" cy="521970"/>
          </a:xfrm>
          <a:prstGeom prst="rect">
            <a:avLst/>
          </a:prstGeom>
          <a:noFill/>
        </p:spPr>
        <p:txBody>
          <a:bodyPr wrap="square" rtlCol="0" anchor="t">
            <a:spAutoFit/>
          </a:bodyPr>
          <a:p>
            <a:pPr algn="l"/>
            <a:r>
              <a:rPr lang="zh-CN" altLang="en-US" sz="2800">
                <a:ea typeface="华文中宋" panose="02010600040101010101" charset="-122"/>
                <a:sym typeface="+mn-ea"/>
              </a:rPr>
              <a:t>她哄着那匹马让它再靠近了一点。</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27635" y="2420620"/>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78435" y="2942590"/>
            <a:ext cx="9305290" cy="553085"/>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We must tackle the problem with sympathy and understanding</a:t>
            </a:r>
            <a:r>
              <a:t>.</a:t>
            </a:r>
          </a:p>
        </p:txBody>
      </p:sp>
      <p:sp>
        <p:nvSpPr>
          <p:cNvPr id="5" name="文本框 4"/>
          <p:cNvSpPr txBox="1"/>
          <p:nvPr/>
        </p:nvSpPr>
        <p:spPr>
          <a:xfrm>
            <a:off x="120015" y="5877560"/>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607695"/>
            <a:ext cx="12098655" cy="53606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initiative</a:t>
            </a:r>
            <a:r>
              <a:rPr lang="en-US" altLang="zh-CN" sz="2800">
                <a:latin typeface="Times New Roman" panose="02020603050405020304" charset="0"/>
                <a:ea typeface="华文中宋" panose="02010600040101010101" charset="-122"/>
                <a:cs typeface="Times New Roman" panose="02020603050405020304" charset="0"/>
                <a:sym typeface="+mn-ea"/>
              </a:rPr>
              <a:t>: a new plan for dealing with a particular problem or for achieving a particular purpose   </a:t>
            </a:r>
            <a:r>
              <a:rPr lang="zh-CN" altLang="en-US" sz="2800">
                <a:latin typeface="Times New Roman" panose="02020603050405020304" charset="0"/>
                <a:ea typeface="华文中宋" panose="02010600040101010101" charset="-122"/>
                <a:cs typeface="Times New Roman" panose="02020603050405020304" charset="0"/>
                <a:sym typeface="+mn-ea"/>
              </a:rPr>
              <a:t>倡议；新方案</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Britain is expected to put forward a fresh initiative on reducing the debts of the poorest countries.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ea typeface="华文中宋" panose="02010600040101010101" charset="-122"/>
                <a:sym typeface="+mn-ea"/>
              </a:rPr>
              <a:t>     </a:t>
            </a:r>
            <a:r>
              <a:rPr sz="2800">
                <a:ea typeface="华文中宋" panose="02010600040101010101" charset="-122"/>
                <a:sym typeface="+mn-ea"/>
              </a:rPr>
              <a:t>预计英国将提出一项减少最贫穷国家债务的新倡议</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4. </a:t>
            </a:r>
            <a:r>
              <a:rPr lang="en-US" altLang="zh-CN" sz="2800">
                <a:solidFill>
                  <a:srgbClr val="3333FF"/>
                </a:solidFill>
                <a:latin typeface="Times New Roman" panose="02020603050405020304" charset="0"/>
                <a:cs typeface="Times New Roman" panose="02020603050405020304" charset="0"/>
              </a:rPr>
              <a:t>deploy</a:t>
            </a:r>
            <a:r>
              <a:rPr lang="en-US" altLang="zh-CN" sz="2800"/>
              <a:t>: </a:t>
            </a:r>
            <a:r>
              <a:rPr lang="en-US" sz="2800">
                <a:latin typeface="Times New Roman" panose="02020603050405020304" charset="0"/>
                <a:ea typeface="华文中宋" panose="02010600040101010101" charset="-122"/>
                <a:cs typeface="Times New Roman" panose="02020603050405020304" charset="0"/>
              </a:rPr>
              <a:t> to move soldiers or weapons into a position where they are ready for military action </a:t>
            </a:r>
            <a:r>
              <a:rPr lang="zh-CN" altLang="en-US" sz="2800">
                <a:latin typeface="Times New Roman" panose="02020603050405020304" charset="0"/>
                <a:ea typeface="华文中宋" panose="02010600040101010101" charset="-122"/>
                <a:cs typeface="Times New Roman" panose="02020603050405020304" charset="0"/>
                <a:sym typeface="+mn-ea"/>
              </a:rPr>
              <a:t>部署，调度</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The president said he had no intention of deploying ground troops.</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总统说他无意调遣地面部队</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19380" y="6381115"/>
            <a:ext cx="990346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At least 5 000 missiles were deployed along the border. </a:t>
            </a:r>
            <a:endParaRPr 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36420" y="2867025"/>
            <a:ext cx="7656195" cy="521970"/>
          </a:xfrm>
          <a:prstGeom prst="rect">
            <a:avLst/>
          </a:prstGeom>
          <a:noFill/>
        </p:spPr>
        <p:txBody>
          <a:bodyPr wrap="square" rtlCol="0" anchor="t">
            <a:spAutoFit/>
          </a:bodyPr>
          <a:lstStyle/>
          <a:p>
            <a:r>
              <a:rPr lang="zh-CN" sz="2800">
                <a:ea typeface="华文中宋" panose="02010600040101010101" charset="-122"/>
              </a:rPr>
              <a:t>他提出了一个新的试图阻止战争的外交倡议。</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216535" y="3789045"/>
            <a:ext cx="9206230" cy="273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19380" y="6812915"/>
            <a:ext cx="828103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1899920" y="5877560"/>
            <a:ext cx="5765165" cy="521970"/>
          </a:xfrm>
          <a:prstGeom prst="rect">
            <a:avLst/>
          </a:prstGeom>
          <a:noFill/>
        </p:spPr>
        <p:txBody>
          <a:bodyPr wrap="square" rtlCol="0" anchor="t">
            <a:spAutoFit/>
          </a:bodyPr>
          <a:p>
            <a:pPr algn="l"/>
            <a:r>
              <a:rPr lang="zh-CN" altLang="en-US" sz="2800">
                <a:ea typeface="华文中宋" panose="02010600040101010101" charset="-122"/>
                <a:sym typeface="+mn-ea"/>
              </a:rPr>
              <a:t>沿边境至少部署了5000枚导弹。</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27635" y="2867025"/>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216535" y="3319145"/>
            <a:ext cx="9885680" cy="553085"/>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He proposed a new diplomatic initiative to try to stop the war</a:t>
            </a:r>
            <a:r>
              <a:t>.</a:t>
            </a:r>
          </a:p>
        </p:txBody>
      </p:sp>
      <p:sp>
        <p:nvSpPr>
          <p:cNvPr id="5" name="文本框 4"/>
          <p:cNvSpPr txBox="1"/>
          <p:nvPr/>
        </p:nvSpPr>
        <p:spPr>
          <a:xfrm>
            <a:off x="254635" y="5897245"/>
            <a:ext cx="164528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4" name="文本框 3"/>
          <p:cNvSpPr txBox="1"/>
          <p:nvPr/>
        </p:nvSpPr>
        <p:spPr>
          <a:xfrm>
            <a:off x="0" y="0"/>
            <a:ext cx="189992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2</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文本框 16"/>
          <p:cNvSpPr txBox="1"/>
          <p:nvPr/>
        </p:nvSpPr>
        <p:spPr>
          <a:xfrm>
            <a:off x="0" y="0"/>
            <a:ext cx="2003425" cy="521970"/>
          </a:xfrm>
          <a:prstGeom prst="rect">
            <a:avLst/>
          </a:prstGeom>
          <a:solidFill>
            <a:schemeClr val="accent6"/>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长难句分析</a:t>
            </a:r>
            <a:endParaRPr kumimoji="1" lang="zh-CN" sz="2800" b="1" dirty="0">
              <a:solidFill>
                <a:schemeClr val="lt1"/>
              </a:solidFill>
              <a:latin typeface="微软雅黑" panose="020B0503020204020204" charset="-122"/>
              <a:ea typeface="微软雅黑" panose="020B0503020204020204" charset="-122"/>
            </a:endParaRPr>
          </a:p>
        </p:txBody>
      </p:sp>
      <p:sp>
        <p:nvSpPr>
          <p:cNvPr id="7" name="圆角矩形 6"/>
          <p:cNvSpPr/>
          <p:nvPr/>
        </p:nvSpPr>
        <p:spPr>
          <a:xfrm>
            <a:off x="191135" y="620395"/>
            <a:ext cx="11356340" cy="4373880"/>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 name="文本框 3"/>
          <p:cNvSpPr txBox="1"/>
          <p:nvPr/>
        </p:nvSpPr>
        <p:spPr>
          <a:xfrm>
            <a:off x="407670" y="5301615"/>
            <a:ext cx="967740" cy="521970"/>
          </a:xfrm>
          <a:prstGeom prst="rect">
            <a:avLst/>
          </a:prstGeom>
          <a:solidFill>
            <a:srgbClr val="0070C0"/>
          </a:solidFill>
        </p:spPr>
        <p:txBody>
          <a:bodyPr wrap="square" rtlCol="0">
            <a:spAutoFit/>
          </a:bodyPr>
          <a:p>
            <a:r>
              <a:rPr kumimoji="1" lang="zh-CN" altLang="en-US" sz="2800" b="1" dirty="0">
                <a:solidFill>
                  <a:schemeClr val="lt1"/>
                </a:solidFill>
                <a:latin typeface="微软雅黑" panose="020B0503020204020204" charset="-122"/>
                <a:ea typeface="微软雅黑" panose="020B0503020204020204" charset="-122"/>
              </a:rPr>
              <a:t>翻译</a:t>
            </a:r>
            <a:endParaRPr kumimoji="1" lang="zh-CN" altLang="en-US" sz="2800" b="1" dirty="0">
              <a:solidFill>
                <a:schemeClr val="lt1"/>
              </a:solidFill>
              <a:latin typeface="微软雅黑" panose="020B0503020204020204" charset="-122"/>
              <a:ea typeface="微软雅黑" panose="020B0503020204020204" charset="-122"/>
            </a:endParaRPr>
          </a:p>
        </p:txBody>
      </p:sp>
      <p:sp>
        <p:nvSpPr>
          <p:cNvPr id="10" name="文本框 9"/>
          <p:cNvSpPr txBox="1"/>
          <p:nvPr/>
        </p:nvSpPr>
        <p:spPr>
          <a:xfrm>
            <a:off x="1375410" y="5229225"/>
            <a:ext cx="10459720" cy="953135"/>
          </a:xfrm>
          <a:prstGeom prst="rect">
            <a:avLst/>
          </a:prstGeom>
          <a:noFill/>
        </p:spPr>
        <p:txBody>
          <a:bodyPr wrap="square" rtlCol="0">
            <a:spAutoFit/>
          </a:bodyPr>
          <a:p>
            <a:pPr algn="l">
              <a:buClrTx/>
              <a:buSzTx/>
              <a:buFontTx/>
            </a:pPr>
            <a:r>
              <a:rPr sz="2800">
                <a:latin typeface="华文中宋" panose="02010600040101010101" charset="-122"/>
                <a:ea typeface="华文中宋" panose="02010600040101010101" charset="-122"/>
                <a:cs typeface="华文中宋" panose="02010600040101010101" charset="-122"/>
              </a:rPr>
              <a:t>这一举措是解决劳动力危机的一揽子新措施的一部分。医疗领导者警告说，劳动力危机使620万患者的等候名单无法减少。</a:t>
            </a:r>
            <a:r>
              <a:rPr sz="2400">
                <a:latin typeface="华文中宋" panose="02010600040101010101" charset="-122"/>
                <a:ea typeface="华文中宋" panose="02010600040101010101" charset="-122"/>
                <a:cs typeface="华文中宋" panose="02010600040101010101" charset="-122"/>
              </a:rPr>
              <a:t> </a:t>
            </a:r>
            <a:r>
              <a:rPr sz="2800">
                <a:latin typeface="华文中宋" panose="02010600040101010101" charset="-122"/>
                <a:ea typeface="华文中宋" panose="02010600040101010101" charset="-122"/>
              </a:rPr>
              <a:t> </a:t>
            </a:r>
            <a:endParaRPr sz="2800">
              <a:latin typeface="华文中宋" panose="02010600040101010101" charset="-122"/>
              <a:ea typeface="华文中宋" panose="02010600040101010101" charset="-122"/>
            </a:endParaRPr>
          </a:p>
        </p:txBody>
      </p:sp>
      <p:sp>
        <p:nvSpPr>
          <p:cNvPr id="11" name="文本框 10"/>
          <p:cNvSpPr txBox="1"/>
          <p:nvPr/>
        </p:nvSpPr>
        <p:spPr>
          <a:xfrm>
            <a:off x="4810125" y="3429000"/>
            <a:ext cx="1933575" cy="521970"/>
          </a:xfrm>
          <a:prstGeom prst="rect">
            <a:avLst/>
          </a:prstGeom>
          <a:noFill/>
        </p:spPr>
        <p:txBody>
          <a:bodyPr wrap="square" rtlCol="0" anchor="t">
            <a:spAutoFit/>
          </a:bodyPr>
          <a:p>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measures</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5" name="文本框 4"/>
          <p:cNvSpPr txBox="1"/>
          <p:nvPr/>
        </p:nvSpPr>
        <p:spPr>
          <a:xfrm>
            <a:off x="623570" y="764540"/>
            <a:ext cx="10705465" cy="4092575"/>
          </a:xfrm>
          <a:prstGeom prst="rect">
            <a:avLst/>
          </a:prstGeom>
          <a:noFill/>
        </p:spPr>
        <p:txBody>
          <a:bodyPr wrap="square">
            <a:spAutoFit/>
          </a:bodyPr>
          <a:p>
            <a:pPr algn="l"/>
            <a:r>
              <a:rPr sz="3000" b="0" i="0">
                <a:effectLst/>
                <a:latin typeface="Times New Roman" panose="02020603050405020304" charset="0"/>
                <a:cs typeface="Times New Roman" panose="02020603050405020304" charset="0"/>
              </a:rPr>
              <a:t>The initiative is part of a new package of measures to tackle the workforce crisis, which medical leaders have warned is making it impossible to bring down the record waiting list of 6.2 million patients.</a:t>
            </a:r>
            <a:endParaRPr sz="3000" b="0" i="0">
              <a:effectLst/>
              <a:latin typeface="Times New Roman" panose="02020603050405020304" charset="0"/>
              <a:cs typeface="Times New Roman" panose="02020603050405020304" charset="0"/>
            </a:endParaRPr>
          </a:p>
          <a:p>
            <a:pPr algn="l"/>
            <a:r>
              <a:rPr lang="en-US" altLang="zh-CN" sz="2800" b="0" i="0" dirty="0">
                <a:effectLst/>
                <a:latin typeface="华文中宋" panose="02010600040101010101" charset="-122"/>
                <a:ea typeface="华文中宋" panose="02010600040101010101" charset="-122"/>
                <a:cs typeface="宋体" panose="02010600030101010101" pitchFamily="2" charset="-122"/>
              </a:rPr>
              <a:t>分析：本句是一个</a:t>
            </a:r>
            <a:r>
              <a:rPr lang="zh-CN" altLang="en-US" sz="2800" b="0" i="0" dirty="0">
                <a:effectLst/>
                <a:latin typeface="华文中宋" panose="02010600040101010101" charset="-122"/>
                <a:ea typeface="华文中宋" panose="02010600040101010101" charset="-122"/>
                <a:cs typeface="宋体" panose="02010600030101010101" pitchFamily="2" charset="-122"/>
              </a:rPr>
              <a:t>复合句，</a:t>
            </a:r>
            <a:r>
              <a:rPr lang="en-US" altLang="zh-CN" sz="2800" b="0" i="0" dirty="0">
                <a:effectLst/>
                <a:latin typeface="华文中宋" panose="02010600040101010101" charset="-122"/>
                <a:ea typeface="华文中宋" panose="02010600040101010101" charset="-122"/>
                <a:cs typeface="宋体" panose="02010600030101010101" pitchFamily="2" charset="-122"/>
              </a:rPr>
              <a:t>“</a:t>
            </a:r>
            <a:r>
              <a:rPr lang="en-US" altLang="zh-CN" sz="2800">
                <a:latin typeface="Times New Roman" panose="02020603050405020304" charset="0"/>
                <a:cs typeface="Times New Roman" panose="02020603050405020304" charset="0"/>
                <a:sym typeface="+mn-ea"/>
              </a:rPr>
              <a:t>which medical leaders... </a:t>
            </a:r>
            <a:r>
              <a:rPr sz="2800">
                <a:latin typeface="Times New Roman" panose="02020603050405020304" charset="0"/>
                <a:cs typeface="Times New Roman" panose="02020603050405020304" charset="0"/>
                <a:sym typeface="+mn-ea"/>
              </a:rPr>
              <a:t>patients</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zh-CN" altLang="en-US" sz="2800" dirty="0">
                <a:latin typeface="华文中宋" panose="02010600040101010101" charset="-122"/>
                <a:ea typeface="华文中宋" panose="02010600040101010101" charset="-122"/>
                <a:cs typeface="宋体" panose="02010600030101010101" pitchFamily="2" charset="-122"/>
                <a:sym typeface="+mn-ea"/>
              </a:rPr>
              <a:t>是</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______________________________</a:t>
            </a:r>
            <a:r>
              <a:rPr lang="zh-CN" altLang="en-US"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Times New Roman" panose="02020603050405020304" charset="0"/>
                <a:ea typeface="华文中宋" panose="02010600040101010101" charset="-122"/>
                <a:cs typeface="Times New Roman" panose="02020603050405020304" charset="0"/>
                <a:sym typeface="+mn-ea"/>
              </a:rPr>
              <a:t>to tackle the workforce crisis</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zh-CN" altLang="en-US" sz="2800" dirty="0">
                <a:latin typeface="华文中宋" panose="02010600040101010101" charset="-122"/>
                <a:ea typeface="华文中宋" panose="02010600040101010101" charset="-122"/>
                <a:cs typeface="宋体" panose="02010600030101010101" pitchFamily="2" charset="-122"/>
                <a:sym typeface="+mn-ea"/>
              </a:rPr>
              <a:t>是</a:t>
            </a:r>
            <a:r>
              <a:rPr lang="en-US" altLang="zh-CN" sz="2800" dirty="0">
                <a:latin typeface="华文中宋" panose="02010600040101010101" charset="-122"/>
                <a:ea typeface="华文中宋" panose="02010600040101010101" charset="-122"/>
                <a:cs typeface="宋体" panose="02010600030101010101" pitchFamily="2" charset="-122"/>
                <a:sym typeface="+mn-ea"/>
              </a:rPr>
              <a:t>____</a:t>
            </a:r>
            <a:r>
              <a:rPr lang="en-US" altLang="zh-CN" sz="2800" b="0" i="0" dirty="0">
                <a:effectLst/>
                <a:latin typeface="华文中宋" panose="02010600040101010101" charset="-122"/>
                <a:ea typeface="华文中宋" panose="02010600040101010101" charset="-122"/>
                <a:cs typeface="宋体" panose="02010600030101010101" pitchFamily="2" charset="-122"/>
              </a:rPr>
              <a:t>______ </a:t>
            </a:r>
            <a:r>
              <a:rPr lang="zh-CN" altLang="en-US" sz="2800" b="0" i="0" dirty="0">
                <a:effectLst/>
                <a:latin typeface="华文中宋" panose="02010600040101010101" charset="-122"/>
                <a:ea typeface="华文中宋" panose="02010600040101010101" charset="-122"/>
                <a:cs typeface="宋体" panose="02010600030101010101" pitchFamily="2" charset="-122"/>
              </a:rPr>
              <a:t>修饰</a:t>
            </a:r>
            <a:r>
              <a:rPr lang="en-US" altLang="zh-CN" sz="2800" b="0" i="0" dirty="0">
                <a:effectLst/>
                <a:latin typeface="华文中宋" panose="02010600040101010101" charset="-122"/>
                <a:ea typeface="华文中宋" panose="02010600040101010101" charset="-122"/>
                <a:cs typeface="宋体" panose="02010600030101010101" pitchFamily="2" charset="-122"/>
              </a:rPr>
              <a:t>___________  </a:t>
            </a:r>
            <a:r>
              <a:rPr lang="zh-CN" altLang="en-US" sz="2800" b="0" i="0" dirty="0">
                <a:effectLst/>
                <a:latin typeface="华文中宋" panose="02010600040101010101" charset="-122"/>
                <a:ea typeface="华文中宋" panose="02010600040101010101" charset="-122"/>
                <a:cs typeface="宋体" panose="02010600030101010101" pitchFamily="2" charset="-122"/>
              </a:rPr>
              <a:t>；</a:t>
            </a:r>
            <a:r>
              <a:rPr lang="en-US" altLang="zh-CN" sz="2800" b="0" i="0" dirty="0">
                <a:effectLst/>
                <a:latin typeface="华文中宋" panose="02010600040101010101" charset="-122"/>
                <a:ea typeface="华文中宋" panose="02010600040101010101" charset="-122"/>
                <a:cs typeface="宋体" panose="02010600030101010101" pitchFamily="2" charset="-122"/>
              </a:rPr>
              <a:t>“</a:t>
            </a:r>
            <a:r>
              <a:rPr lang="en-US" altLang="zh-CN" sz="2800" b="0" i="0" dirty="0">
                <a:effectLst/>
                <a:latin typeface="Times New Roman" panose="02020603050405020304" charset="0"/>
                <a:ea typeface="华文中宋" panose="02010600040101010101" charset="-122"/>
                <a:cs typeface="Times New Roman" panose="02020603050405020304" charset="0"/>
              </a:rPr>
              <a:t>to bring down the record waiting list of 6.2 million patients.</a:t>
            </a:r>
            <a:r>
              <a:rPr lang="en-US" altLang="zh-CN" sz="2800" b="0" i="0" dirty="0">
                <a:effectLst/>
                <a:latin typeface="华文中宋" panose="02010600040101010101" charset="-122"/>
                <a:ea typeface="华文中宋" panose="02010600040101010101" charset="-122"/>
                <a:cs typeface="宋体" panose="02010600030101010101" pitchFamily="2" charset="-122"/>
              </a:rPr>
              <a:t>”</a:t>
            </a:r>
            <a:r>
              <a:rPr lang="zh-CN" altLang="en-US" sz="2800" b="0" i="0" dirty="0">
                <a:effectLst/>
                <a:latin typeface="华文中宋" panose="02010600040101010101" charset="-122"/>
                <a:ea typeface="华文中宋" panose="02010600040101010101" charset="-122"/>
                <a:cs typeface="宋体" panose="02010600030101010101" pitchFamily="2" charset="-122"/>
              </a:rPr>
              <a:t>是</a:t>
            </a:r>
            <a:r>
              <a:rPr lang="en-US" altLang="zh-CN" sz="2800" b="0" i="0" dirty="0">
                <a:effectLst/>
                <a:latin typeface="华文中宋" panose="02010600040101010101" charset="-122"/>
                <a:ea typeface="华文中宋" panose="02010600040101010101" charset="-122"/>
                <a:cs typeface="宋体" panose="02010600030101010101" pitchFamily="2" charset="-122"/>
              </a:rPr>
              <a:t>_____</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__________________, it</a:t>
            </a:r>
            <a:r>
              <a:rPr lang="zh-CN" altLang="en-US" sz="2800" dirty="0">
                <a:latin typeface="华文中宋" panose="02010600040101010101" charset="-122"/>
                <a:ea typeface="华文中宋" panose="02010600040101010101" charset="-122"/>
                <a:cs typeface="宋体" panose="02010600030101010101" pitchFamily="2" charset="-122"/>
                <a:sym typeface="+mn-ea"/>
              </a:rPr>
              <a:t>是</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__________</a:t>
            </a:r>
            <a:r>
              <a:rPr lang="zh-CN" altLang="en-US" sz="2800" dirty="0">
                <a:latin typeface="华文中宋" panose="02010600040101010101" charset="-122"/>
                <a:ea typeface="华文中宋" panose="02010600040101010101" charset="-122"/>
                <a:cs typeface="宋体" panose="02010600030101010101" pitchFamily="2" charset="-122"/>
                <a:sym typeface="+mn-ea"/>
              </a:rPr>
              <a:t>。</a:t>
            </a:r>
            <a:endParaRPr lang="zh-CN" altLang="en-US" sz="2800" dirty="0">
              <a:latin typeface="华文中宋" panose="02010600040101010101" charset="-122"/>
              <a:ea typeface="华文中宋" panose="02010600040101010101" charset="-122"/>
              <a:cs typeface="宋体" panose="02010600030101010101" pitchFamily="2" charset="-122"/>
              <a:sym typeface="+mn-ea"/>
            </a:endParaRPr>
          </a:p>
        </p:txBody>
      </p:sp>
      <p:sp>
        <p:nvSpPr>
          <p:cNvPr id="6" name="文本框 5"/>
          <p:cNvSpPr txBox="1"/>
          <p:nvPr/>
        </p:nvSpPr>
        <p:spPr>
          <a:xfrm>
            <a:off x="911225" y="2997200"/>
            <a:ext cx="4963795" cy="521970"/>
          </a:xfrm>
          <a:prstGeom prst="rect">
            <a:avLst/>
          </a:prstGeom>
          <a:noFill/>
        </p:spPr>
        <p:txBody>
          <a:bodyPr wrap="none" rtlCol="0" anchor="t">
            <a:spAutoFit/>
          </a:bodyPr>
          <a:p>
            <a:r>
              <a:rPr lang="en-US"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which</a:t>
            </a:r>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引导的非限制性定语从句</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14" name="文本框 13"/>
          <p:cNvSpPr txBox="1"/>
          <p:nvPr/>
        </p:nvSpPr>
        <p:spPr>
          <a:xfrm>
            <a:off x="2351405" y="3429000"/>
            <a:ext cx="1605280" cy="521970"/>
          </a:xfrm>
          <a:prstGeom prst="rect">
            <a:avLst/>
          </a:prstGeom>
          <a:noFill/>
        </p:spPr>
        <p:txBody>
          <a:bodyPr wrap="none" rtlCol="0" anchor="t">
            <a:spAutoFit/>
          </a:bodyPr>
          <a:p>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后置定语</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2" name="文本框 1"/>
          <p:cNvSpPr txBox="1"/>
          <p:nvPr/>
        </p:nvSpPr>
        <p:spPr>
          <a:xfrm>
            <a:off x="6456045" y="3789045"/>
            <a:ext cx="3864610" cy="521970"/>
          </a:xfrm>
          <a:prstGeom prst="rect">
            <a:avLst/>
          </a:prstGeom>
          <a:noFill/>
        </p:spPr>
        <p:txBody>
          <a:bodyPr wrap="square" rtlCol="0" anchor="t">
            <a:spAutoFit/>
          </a:bodyPr>
          <a:p>
            <a:r>
              <a:rPr lang="en-US" altLang="zh-CN"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is making </a:t>
            </a:r>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的真正宾语</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3" name="文本框 2"/>
          <p:cNvSpPr txBox="1"/>
          <p:nvPr/>
        </p:nvSpPr>
        <p:spPr>
          <a:xfrm>
            <a:off x="1127760" y="4220845"/>
            <a:ext cx="1605280" cy="521970"/>
          </a:xfrm>
          <a:prstGeom prst="rect">
            <a:avLst/>
          </a:prstGeom>
          <a:noFill/>
        </p:spPr>
        <p:txBody>
          <a:bodyPr wrap="none" rtlCol="0" anchor="t">
            <a:spAutoFit/>
          </a:bodyPr>
          <a:p>
            <a:r>
              <a:rPr lang="zh-CN" altLang="en-US"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形式宾语</a:t>
            </a:r>
            <a:endParaRPr lang="zh-CN" altLang="en-US"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1" animBg="1"/>
      <p:bldP spid="11" grpId="0"/>
      <p:bldP spid="11" grpId="1"/>
      <p:bldP spid="6" grpId="0"/>
      <p:bldP spid="14" grpId="0"/>
      <p:bldP spid="2" grpId="0"/>
      <p:bldP spid="2" grpId="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45084"/>
            <a:ext cx="11497310" cy="89154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a:latin typeface="+mj-lt"/>
                <a:cs typeface="+mj-lt"/>
              </a:rPr>
              <a:t>4</a:t>
            </a:r>
            <a:r>
              <a:rPr>
                <a:latin typeface="+mj-lt"/>
                <a:cs typeface="+mj-lt"/>
              </a:rPr>
              <a:t>. </a:t>
            </a:r>
            <a:r>
              <a:rPr lang="en-US">
                <a:latin typeface="+mj-lt"/>
                <a:cs typeface="+mj-lt"/>
              </a:rPr>
              <a:t>Fighting Fire with Fire    </a:t>
            </a:r>
            <a:endParaRPr lang="en-US">
              <a:latin typeface="+mj-lt"/>
              <a:cs typeface="+mj-lt"/>
            </a:endParaRPr>
          </a:p>
          <a:p>
            <a:pPr algn="ctr">
              <a:defRPr sz="2800" b="1">
                <a:latin typeface="+mn-lt"/>
                <a:ea typeface="+mn-ea"/>
                <a:cs typeface="+mn-cs"/>
                <a:sym typeface="Helvetica"/>
              </a:defRPr>
            </a:pPr>
            <a:r>
              <a:rPr lang="zh-CN" altLang="en-US" sz="2400" b="1">
                <a:solidFill>
                  <a:schemeClr val="accent2"/>
                </a:solidFill>
                <a:latin typeface="微软雅黑" panose="020B0503020204020204" charset="-122"/>
                <a:ea typeface="微软雅黑" panose="020B0503020204020204" charset="-122"/>
                <a:cs typeface="Arial" panose="020B0604020202020204" pitchFamily="34" charset="0"/>
              </a:rPr>
              <a:t>澳大利亚土著</a:t>
            </a:r>
            <a:r>
              <a:rPr lang="en-US" altLang="zh-CN" sz="2400" b="1">
                <a:solidFill>
                  <a:schemeClr val="accent2"/>
                </a:solidFill>
                <a:latin typeface="微软雅黑" panose="020B0503020204020204" charset="-122"/>
                <a:ea typeface="微软雅黑" panose="020B0503020204020204" charset="-122"/>
                <a:cs typeface="Arial" panose="020B0604020202020204" pitchFamily="34" charset="0"/>
              </a:rPr>
              <a:t>“</a:t>
            </a:r>
            <a:r>
              <a:rPr lang="zh-CN" altLang="en-US" sz="2400" b="1">
                <a:solidFill>
                  <a:schemeClr val="accent2"/>
                </a:solidFill>
                <a:latin typeface="微软雅黑" panose="020B0503020204020204" charset="-122"/>
                <a:ea typeface="微软雅黑" panose="020B0503020204020204" charset="-122"/>
                <a:cs typeface="Arial" panose="020B0604020202020204" pitchFamily="34" charset="0"/>
              </a:rPr>
              <a:t>以火攻火</a:t>
            </a:r>
            <a:r>
              <a:rPr lang="en-US" altLang="zh-CN" sz="2400" b="1">
                <a:solidFill>
                  <a:schemeClr val="accent2"/>
                </a:solidFill>
                <a:latin typeface="微软雅黑" panose="020B0503020204020204" charset="-122"/>
                <a:ea typeface="微软雅黑" panose="020B0503020204020204" charset="-122"/>
                <a:cs typeface="Arial" panose="020B0604020202020204" pitchFamily="34" charset="0"/>
              </a:rPr>
              <a:t>”</a:t>
            </a:r>
            <a:r>
              <a:rPr lang="zh-CN" altLang="en-US" sz="2400" b="1">
                <a:solidFill>
                  <a:schemeClr val="accent2"/>
                </a:solidFill>
                <a:latin typeface="微软雅黑" panose="020B0503020204020204" charset="-122"/>
                <a:ea typeface="微软雅黑" panose="020B0503020204020204" charset="-122"/>
                <a:cs typeface="Arial" panose="020B0604020202020204" pitchFamily="34" charset="0"/>
              </a:rPr>
              <a:t>以减少灾难性山火爆发</a:t>
            </a:r>
            <a:endParaRPr lang="zh-CN" altLang="en-US" sz="2400" b="1">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3" name="图片 2"/>
          <p:cNvPicPr>
            <a:picLocks noChangeAspect="1"/>
          </p:cNvPicPr>
          <p:nvPr>
            <p:custDataLst>
              <p:tags r:id="rId1"/>
            </p:custDataLst>
          </p:nvPr>
        </p:nvPicPr>
        <p:blipFill>
          <a:blip r:embed="rId2"/>
          <a:stretch>
            <a:fillRect/>
          </a:stretch>
        </p:blipFill>
        <p:spPr>
          <a:xfrm>
            <a:off x="2431380" y="1052830"/>
            <a:ext cx="7604776" cy="4968000"/>
          </a:xfrm>
          <a:prstGeom prst="rect">
            <a:avLst/>
          </a:prstGeom>
        </p:spPr>
      </p:pic>
      <p:sp>
        <p:nvSpPr>
          <p:cNvPr id="4" name="文本框 3"/>
          <p:cNvSpPr txBox="1"/>
          <p:nvPr/>
        </p:nvSpPr>
        <p:spPr>
          <a:xfrm>
            <a:off x="126365" y="6093460"/>
            <a:ext cx="11882755" cy="706755"/>
          </a:xfrm>
          <a:prstGeom prst="rect">
            <a:avLst/>
          </a:prstGeom>
          <a:solidFill>
            <a:schemeClr val="bg1">
              <a:alpha val="26000"/>
            </a:schemeClr>
          </a:solidFill>
        </p:spPr>
        <p:txBody>
          <a:bodyPr wrap="square" rtlCol="0">
            <a:spAutoFit/>
          </a:bodyPr>
          <a:p>
            <a:pPr algn="ctr"/>
            <a:r>
              <a:rPr lang="en-US" sz="2000">
                <a:latin typeface="Times New Roman" panose="02020603050405020304" charset="0"/>
                <a:cs typeface="Times New Roman" panose="02020603050405020304" charset="0"/>
              </a:rPr>
              <a:t>A helicopter guided by Terrah Guymala, a Warddeken ranger, drops incendiary devices that slowly react chemically and then ignite after they are on the ground.</a:t>
            </a:r>
            <a:endParaRPr lang="zh-CN" altLang="en-US" sz="2000">
              <a:latin typeface="Times New Roman" panose="02020603050405020304" charset="0"/>
              <a:ea typeface="宋体" panose="02010600030101010101" pitchFamily="2" charset="-122"/>
              <a:cs typeface="Times New Roman" panose="02020603050405020304"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35" y="516890"/>
            <a:ext cx="12192635" cy="6400800"/>
          </a:xfrm>
          <a:prstGeom prst="rect">
            <a:avLst/>
          </a:prstGeom>
          <a:noFill/>
        </p:spPr>
        <p:txBody>
          <a:bodyPr wrap="square" rtlCol="0" anchor="t">
            <a:spAutoFit/>
          </a:bodyPr>
          <a:p>
            <a:pPr fontAlgn="auto">
              <a:lnSpc>
                <a:spcPct val="95000"/>
              </a:lnSpc>
            </a:pPr>
            <a:r>
              <a:rPr lang="en-US" altLang="zh-CN"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Between August and December, fire is </a:t>
            </a:r>
            <a:r>
              <a:rPr lang="en-US" altLang="zh-CN" sz="2700">
                <a:solidFill>
                  <a:srgbClr val="0000FF"/>
                </a:solidFill>
                <a:latin typeface="Times New Roman" panose="02020603050405020304" charset="0"/>
                <a:cs typeface="Times New Roman" panose="02020603050405020304" charset="0"/>
              </a:rPr>
              <a:t>relentless</a:t>
            </a:r>
            <a:r>
              <a:rPr sz="2700">
                <a:latin typeface="Times New Roman" panose="02020603050405020304" charset="0"/>
                <a:cs typeface="Times New Roman" panose="02020603050405020304" charset="0"/>
              </a:rPr>
              <a:t>. Tropical savanna is the most fire-</a:t>
            </a:r>
            <a:r>
              <a:rPr lang="en-US" altLang="zh-CN" sz="2700">
                <a:solidFill>
                  <a:srgbClr val="0000FF"/>
                </a:solidFill>
                <a:latin typeface="Times New Roman" panose="02020603050405020304" charset="0"/>
                <a:cs typeface="Times New Roman" panose="02020603050405020304" charset="0"/>
              </a:rPr>
              <a:t>prone </a:t>
            </a:r>
            <a:r>
              <a:rPr sz="2700">
                <a:latin typeface="Times New Roman" panose="02020603050405020304" charset="0"/>
                <a:cs typeface="Times New Roman" panose="02020603050405020304" charset="0"/>
              </a:rPr>
              <a:t>landscape </a:t>
            </a:r>
            <a:r>
              <a:rPr lang="en-US" sz="2700">
                <a:latin typeface="Times New Roman" panose="02020603050405020304" charset="0"/>
                <a:cs typeface="Times New Roman" panose="02020603050405020304" charset="0"/>
              </a:rPr>
              <a:t>___</a:t>
            </a:r>
            <a:r>
              <a:rPr sz="2700">
                <a:solidFill>
                  <a:srgbClr val="FF0000"/>
                </a:solidFill>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the planet, and up to one-third of northern Australia </a:t>
            </a:r>
            <a:r>
              <a:rPr lang="en-US" sz="2700">
                <a:latin typeface="Times New Roman" panose="02020603050405020304" charset="0"/>
                <a:cs typeface="Times New Roman" panose="02020603050405020304" charset="0"/>
              </a:rPr>
              <a:t>_____ (burn)</a:t>
            </a:r>
            <a:r>
              <a:rPr sz="2700">
                <a:solidFill>
                  <a:srgbClr val="FF0000"/>
                </a:solidFill>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every year. </a:t>
            </a:r>
            <a:endParaRPr sz="2700">
              <a:latin typeface="Times New Roman" panose="02020603050405020304" charset="0"/>
              <a:cs typeface="Times New Roman" panose="02020603050405020304" charset="0"/>
            </a:endParaRPr>
          </a:p>
          <a:p>
            <a:pPr fontAlgn="auto">
              <a:lnSpc>
                <a:spcPct val="95000"/>
              </a:lnSpc>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But fire isn’t just the problem—here, it’s also the solution. </a:t>
            </a:r>
            <a:endParaRPr sz="2700">
              <a:latin typeface="Times New Roman" panose="02020603050405020304" charset="0"/>
              <a:cs typeface="Times New Roman" panose="02020603050405020304" charset="0"/>
            </a:endParaRPr>
          </a:p>
          <a:p>
            <a:pPr fontAlgn="auto">
              <a:lnSpc>
                <a:spcPct val="95000"/>
              </a:lnSpc>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During the cool of northern Australia’s early dry season, </a:t>
            </a:r>
            <a:r>
              <a:rPr lang="en-US" sz="2700">
                <a:latin typeface="Times New Roman" panose="02020603050405020304" charset="0"/>
                <a:cs typeface="Times New Roman" panose="02020603050405020304" charset="0"/>
              </a:rPr>
              <a:t>_____ </a:t>
            </a:r>
            <a:r>
              <a:rPr sz="2700">
                <a:latin typeface="Times New Roman" panose="02020603050405020304" charset="0"/>
                <a:cs typeface="Times New Roman" panose="02020603050405020304" charset="0"/>
              </a:rPr>
              <a:t>moisture </a:t>
            </a:r>
            <a:r>
              <a:rPr lang="en-US" altLang="zh-CN" sz="2700">
                <a:solidFill>
                  <a:srgbClr val="0000FF"/>
                </a:solidFill>
                <a:latin typeface="Times New Roman" panose="02020603050405020304" charset="0"/>
                <a:cs typeface="Times New Roman" panose="02020603050405020304" charset="0"/>
              </a:rPr>
              <a:t>linger</a:t>
            </a:r>
            <a:r>
              <a:rPr sz="2700">
                <a:latin typeface="Times New Roman" panose="02020603050405020304" charset="0"/>
                <a:cs typeface="Times New Roman" panose="02020603050405020304" charset="0"/>
              </a:rPr>
              <a:t>ed on the land, rangers weren’t fighting fires; they were lighting them. From April to July each year, rangers walk </a:t>
            </a:r>
            <a:r>
              <a:rPr lang="en-US" sz="2700">
                <a:latin typeface="Times New Roman" panose="02020603050405020304" charset="0"/>
                <a:cs typeface="Times New Roman" panose="02020603050405020304" charset="0"/>
              </a:rPr>
              <a:t>________ (hundred) </a:t>
            </a:r>
            <a:r>
              <a:rPr sz="2700">
                <a:latin typeface="Times New Roman" panose="02020603050405020304" charset="0"/>
                <a:cs typeface="Times New Roman" panose="02020603050405020304" charset="0"/>
              </a:rPr>
              <a:t>of miles armed with drip torches, setting the land </a:t>
            </a:r>
            <a:r>
              <a:rPr lang="en-US" altLang="zh-CN" sz="2700">
                <a:solidFill>
                  <a:srgbClr val="0000FF"/>
                </a:solidFill>
                <a:latin typeface="Times New Roman" panose="02020603050405020304" charset="0"/>
                <a:cs typeface="Times New Roman" panose="02020603050405020304" charset="0"/>
              </a:rPr>
              <a:t>alight</a:t>
            </a:r>
            <a:r>
              <a:rPr sz="2700">
                <a:latin typeface="Times New Roman" panose="02020603050405020304" charset="0"/>
                <a:cs typeface="Times New Roman" panose="02020603050405020304" charset="0"/>
              </a:rPr>
              <a:t>, and conduct </a:t>
            </a:r>
            <a:r>
              <a:rPr lang="en-US" sz="2700">
                <a:latin typeface="Times New Roman" panose="02020603050405020304" charset="0"/>
                <a:cs typeface="Times New Roman" panose="02020603050405020304" charset="0"/>
              </a:rPr>
              <a:t>_________ (prescribe) </a:t>
            </a:r>
            <a:r>
              <a:rPr sz="2700">
                <a:latin typeface="Times New Roman" panose="02020603050405020304" charset="0"/>
                <a:cs typeface="Times New Roman" panose="02020603050405020304" charset="0"/>
              </a:rPr>
              <a:t>burns from the air, dropping incendiary pellets from helicopters. </a:t>
            </a:r>
            <a:endParaRPr sz="2700">
              <a:latin typeface="Times New Roman" panose="02020603050405020304" charset="0"/>
              <a:cs typeface="Times New Roman" panose="02020603050405020304" charset="0"/>
            </a:endParaRPr>
          </a:p>
          <a:p>
            <a:pPr fontAlgn="auto">
              <a:lnSpc>
                <a:spcPct val="95000"/>
              </a:lnSpc>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Moist vegetation, low winds, and lower temperatures at that time of year mean the fires they light are smaller and less intense, typically burning out overnight. If the land is burned </a:t>
            </a:r>
            <a:r>
              <a:rPr lang="en-US" sz="2700">
                <a:latin typeface="Times New Roman" panose="02020603050405020304" charset="0"/>
                <a:cs typeface="Times New Roman" panose="02020603050405020304" charset="0"/>
              </a:rPr>
              <a:t>______(gentle)</a:t>
            </a:r>
            <a:r>
              <a:rPr sz="2700">
                <a:latin typeface="Times New Roman" panose="02020603050405020304" charset="0"/>
                <a:cs typeface="Times New Roman" panose="02020603050405020304" charset="0"/>
              </a:rPr>
              <a:t>, the wildfires that will inevitably come later won’t be </a:t>
            </a:r>
            <a:r>
              <a:rPr lang="en-US" sz="2700">
                <a:latin typeface="Times New Roman" panose="02020603050405020304" charset="0"/>
                <a:cs typeface="Times New Roman" panose="02020603050405020304" charset="0"/>
              </a:rPr>
              <a:t>___</a:t>
            </a:r>
            <a:r>
              <a:rPr sz="2700">
                <a:latin typeface="Times New Roman" panose="02020603050405020304" charset="0"/>
                <a:cs typeface="Times New Roman" panose="02020603050405020304" charset="0"/>
              </a:rPr>
              <a:t> destructive.</a:t>
            </a: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It also gives the rangers </a:t>
            </a:r>
            <a:r>
              <a:rPr lang="en-US" sz="2700">
                <a:latin typeface="Times New Roman" panose="02020603050405020304" charset="0"/>
                <a:cs typeface="Times New Roman" panose="02020603050405020304" charset="0"/>
              </a:rPr>
              <a:t>__</a:t>
            </a:r>
            <a:r>
              <a:rPr sz="2700">
                <a:solidFill>
                  <a:srgbClr val="FF0000"/>
                </a:solidFill>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fighting chance at extinguishing them. </a:t>
            </a:r>
            <a:endParaRPr sz="2700">
              <a:latin typeface="Times New Roman" panose="02020603050405020304" charset="0"/>
              <a:cs typeface="Times New Roman" panose="02020603050405020304" charset="0"/>
            </a:endParaRPr>
          </a:p>
          <a:p>
            <a:pPr fontAlgn="auto">
              <a:lnSpc>
                <a:spcPct val="95000"/>
              </a:lnSpc>
            </a:pPr>
            <a:r>
              <a:rPr lang="en-US" sz="2700">
                <a:latin typeface="Times New Roman" panose="02020603050405020304" charset="0"/>
                <a:cs typeface="Times New Roman" panose="02020603050405020304" charset="0"/>
              </a:rPr>
              <a:t>     _________ (protect) </a:t>
            </a:r>
            <a:r>
              <a:rPr sz="2700">
                <a:latin typeface="Times New Roman" panose="02020603050405020304" charset="0"/>
                <a:cs typeface="Times New Roman" panose="02020603050405020304" charset="0"/>
              </a:rPr>
              <a:t>the environment with fire, and from fire, is a role Aboriginal</a:t>
            </a:r>
            <a:r>
              <a:rPr lang="en-US" sz="2700">
                <a:latin typeface="Times New Roman" panose="02020603050405020304" charset="0"/>
                <a:cs typeface="Times New Roman" panose="02020603050405020304" charset="0"/>
              </a:rPr>
              <a:t> (</a:t>
            </a:r>
            <a:r>
              <a:rPr lang="en-US" sz="2300">
                <a:latin typeface="华文中宋" panose="02010600040101010101" charset="-122"/>
                <a:ea typeface="华文中宋" panose="02010600040101010101" charset="-122"/>
                <a:cs typeface="Times New Roman" panose="02020603050405020304" charset="0"/>
              </a:rPr>
              <a:t>澳大利亚土著居民的</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 rangers take seriously. They are the land’s owners, its caretakers, and they have a deep, spiritual </a:t>
            </a:r>
            <a:r>
              <a:rPr lang="en-US" sz="2700">
                <a:latin typeface="Times New Roman" panose="02020603050405020304" charset="0"/>
                <a:cs typeface="Times New Roman" panose="02020603050405020304" charset="0"/>
              </a:rPr>
              <a:t>__________ (connect) </a:t>
            </a:r>
            <a:r>
              <a:rPr sz="2700">
                <a:latin typeface="Times New Roman" panose="02020603050405020304" charset="0"/>
                <a:cs typeface="Times New Roman" panose="02020603050405020304" charset="0"/>
              </a:rPr>
              <a:t>to it.</a:t>
            </a:r>
            <a:endParaRPr sz="2700">
              <a:latin typeface="Times New Roman" panose="02020603050405020304" charset="0"/>
              <a:cs typeface="Times New Roman" panose="02020603050405020304" charset="0"/>
            </a:endParaRPr>
          </a:p>
        </p:txBody>
      </p:sp>
      <p:sp>
        <p:nvSpPr>
          <p:cNvPr id="1048598" name="文本框 4"/>
          <p:cNvSpPr txBox="1"/>
          <p:nvPr/>
        </p:nvSpPr>
        <p:spPr>
          <a:xfrm>
            <a:off x="1871980" y="65405"/>
            <a:ext cx="537337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《国家地理</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5</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sz="2300" b="1">
                <a:solidFill>
                  <a:srgbClr val="ED7D31"/>
                </a:solidFill>
                <a:latin typeface="微软雅黑" panose="020B0503020204020204" charset="-122"/>
                <a:ea typeface="微软雅黑" panose="020B0503020204020204" charset="-122"/>
                <a:cs typeface="微软雅黑" panose="020B0503020204020204" charset="-122"/>
              </a:rPr>
              <a:t>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81</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2" name="文本框 1"/>
          <p:cNvSpPr txBox="1"/>
          <p:nvPr/>
        </p:nvSpPr>
        <p:spPr>
          <a:xfrm>
            <a:off x="4340225" y="6351270"/>
            <a:ext cx="1773555" cy="506730"/>
          </a:xfrm>
          <a:prstGeom prst="rect">
            <a:avLst/>
          </a:prstGeom>
          <a:noFill/>
        </p:spPr>
        <p:txBody>
          <a:bodyPr wrap="none" rtlCol="0" anchor="t">
            <a:spAutoFit/>
          </a:bodyPr>
          <a:p>
            <a:pPr algn="l"/>
            <a:r>
              <a:rPr sz="2700">
                <a:solidFill>
                  <a:srgbClr val="FF0000"/>
                </a:solidFill>
                <a:latin typeface="Times New Roman" panose="02020603050405020304" charset="0"/>
                <a:cs typeface="Times New Roman" panose="02020603050405020304" charset="0"/>
                <a:sym typeface="+mn-ea"/>
              </a:rPr>
              <a:t>connection </a:t>
            </a:r>
            <a:endParaRPr lang="zh-CN" altLang="en-US" sz="2700">
              <a:solidFill>
                <a:srgbClr val="FF0000"/>
              </a:solidFill>
              <a:latin typeface="Times New Roman" panose="02020603050405020304" charset="0"/>
              <a:cs typeface="Times New Roman" panose="02020603050405020304" charset="0"/>
              <a:sym typeface="+mn-ea"/>
            </a:endParaRPr>
          </a:p>
        </p:txBody>
      </p:sp>
      <p:pic>
        <p:nvPicPr>
          <p:cNvPr id="24" name="图片 23"/>
          <p:cNvPicPr>
            <a:picLocks noChangeAspect="1"/>
          </p:cNvPicPr>
          <p:nvPr/>
        </p:nvPicPr>
        <p:blipFill>
          <a:blip r:embed="rId1"/>
          <a:stretch>
            <a:fillRect/>
          </a:stretch>
        </p:blipFill>
        <p:spPr>
          <a:xfrm>
            <a:off x="10756265" y="0"/>
            <a:ext cx="1435735" cy="498475"/>
          </a:xfrm>
          <a:prstGeom prst="rect">
            <a:avLst/>
          </a:prstGeom>
        </p:spPr>
      </p:pic>
      <p:sp>
        <p:nvSpPr>
          <p:cNvPr id="3" name="文本框 2"/>
          <p:cNvSpPr txBox="1"/>
          <p:nvPr/>
        </p:nvSpPr>
        <p:spPr>
          <a:xfrm>
            <a:off x="479425" y="5589270"/>
            <a:ext cx="1718310" cy="506730"/>
          </a:xfrm>
          <a:prstGeom prst="rect">
            <a:avLst/>
          </a:prstGeom>
          <a:noFill/>
        </p:spPr>
        <p:txBody>
          <a:bodyPr wrap="square" rtlCol="0" anchor="t">
            <a:spAutoFit/>
          </a:bodyPr>
          <a:p>
            <a:r>
              <a:rPr sz="2700">
                <a:solidFill>
                  <a:srgbClr val="FF0000"/>
                </a:solidFill>
                <a:latin typeface="Times New Roman" panose="02020603050405020304" charset="0"/>
                <a:cs typeface="Times New Roman" panose="02020603050405020304" charset="0"/>
                <a:sym typeface="+mn-ea"/>
              </a:rPr>
              <a:t>Protecting </a:t>
            </a:r>
            <a:endParaRPr lang="zh-CN" altLang="en-US" sz="27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5087620" y="5157470"/>
            <a:ext cx="421640" cy="506730"/>
          </a:xfrm>
          <a:prstGeom prst="rect">
            <a:avLst/>
          </a:prstGeom>
          <a:noFill/>
        </p:spPr>
        <p:txBody>
          <a:bodyPr wrap="square" rtlCol="0" anchor="t">
            <a:spAutoFit/>
          </a:bodyPr>
          <a:p>
            <a:pPr algn="l"/>
            <a:r>
              <a:rPr sz="2700">
                <a:solidFill>
                  <a:srgbClr val="FF0000"/>
                </a:solidFill>
                <a:latin typeface="Times New Roman" panose="02020603050405020304" charset="0"/>
                <a:cs typeface="Times New Roman" panose="02020603050405020304" charset="0"/>
                <a:sym typeface="+mn-ea"/>
              </a:rPr>
              <a:t>a</a:t>
            </a:r>
            <a:endParaRPr lang="zh-CN" altLang="en-US" sz="27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0992485" y="4797425"/>
            <a:ext cx="468630" cy="506730"/>
          </a:xfrm>
          <a:prstGeom prst="rect">
            <a:avLst/>
          </a:prstGeom>
          <a:noFill/>
        </p:spPr>
        <p:txBody>
          <a:bodyPr wrap="none" rtlCol="0" anchor="t">
            <a:spAutoFit/>
          </a:bodyPr>
          <a:p>
            <a:pPr algn="l"/>
            <a:r>
              <a:rPr sz="2700">
                <a:solidFill>
                  <a:srgbClr val="FF0000"/>
                </a:solidFill>
                <a:latin typeface="Times New Roman" panose="02020603050405020304" charset="0"/>
                <a:cs typeface="Times New Roman" panose="02020603050405020304" charset="0"/>
                <a:sym typeface="+mn-ea"/>
              </a:rPr>
              <a:t>as</a:t>
            </a:r>
            <a:endParaRPr lang="zh-CN" altLang="en-US" sz="27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415415" y="4797425"/>
            <a:ext cx="1040130" cy="506730"/>
          </a:xfrm>
          <a:prstGeom prst="rect">
            <a:avLst/>
          </a:prstGeom>
          <a:noFill/>
        </p:spPr>
        <p:txBody>
          <a:bodyPr wrap="none" rtlCol="0" anchor="t">
            <a:spAutoFit/>
          </a:bodyPr>
          <a:p>
            <a:pPr algn="l"/>
            <a:r>
              <a:rPr sz="2700">
                <a:solidFill>
                  <a:srgbClr val="FF0000"/>
                </a:solidFill>
                <a:latin typeface="Times New Roman" panose="02020603050405020304" charset="0"/>
                <a:cs typeface="Times New Roman" panose="02020603050405020304" charset="0"/>
                <a:sym typeface="+mn-ea"/>
              </a:rPr>
              <a:t>gently</a:t>
            </a:r>
            <a:endParaRPr lang="zh-CN" altLang="en-US" sz="27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3935730" y="3213100"/>
            <a:ext cx="1697355" cy="506730"/>
          </a:xfrm>
          <a:prstGeom prst="rect">
            <a:avLst/>
          </a:prstGeom>
          <a:noFill/>
        </p:spPr>
        <p:txBody>
          <a:bodyPr wrap="none" rtlCol="0" anchor="t">
            <a:spAutoFit/>
          </a:bodyPr>
          <a:p>
            <a:pPr algn="l"/>
            <a:r>
              <a:rPr sz="2700">
                <a:solidFill>
                  <a:srgbClr val="FF0000"/>
                </a:solidFill>
                <a:latin typeface="Times New Roman" panose="02020603050405020304" charset="0"/>
                <a:cs typeface="Times New Roman" panose="02020603050405020304" charset="0"/>
                <a:sym typeface="+mn-ea"/>
              </a:rPr>
              <a:t>prescribed </a:t>
            </a:r>
            <a:endParaRPr lang="zh-CN" altLang="en-US" sz="27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3359785" y="2853055"/>
            <a:ext cx="1462405" cy="506730"/>
          </a:xfrm>
          <a:prstGeom prst="rect">
            <a:avLst/>
          </a:prstGeom>
          <a:noFill/>
        </p:spPr>
        <p:txBody>
          <a:bodyPr wrap="square" rtlCol="0" anchor="t">
            <a:spAutoFit/>
          </a:bodyPr>
          <a:p>
            <a:r>
              <a:rPr sz="2700">
                <a:solidFill>
                  <a:srgbClr val="FF0000"/>
                </a:solidFill>
                <a:latin typeface="Times New Roman" panose="02020603050405020304" charset="0"/>
                <a:cs typeface="Times New Roman" panose="02020603050405020304" charset="0"/>
                <a:sym typeface="+mn-ea"/>
              </a:rPr>
              <a:t>hundreds </a:t>
            </a:r>
            <a:endParaRPr lang="zh-CN" altLang="en-US" sz="27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8323580" y="2061210"/>
            <a:ext cx="1011555" cy="506730"/>
          </a:xfrm>
          <a:prstGeom prst="rect">
            <a:avLst/>
          </a:prstGeom>
          <a:noFill/>
        </p:spPr>
        <p:txBody>
          <a:bodyPr wrap="none" rtlCol="0" anchor="t">
            <a:spAutoFit/>
          </a:bodyPr>
          <a:p>
            <a:pPr algn="l"/>
            <a:r>
              <a:rPr sz="2700">
                <a:solidFill>
                  <a:srgbClr val="FF0000"/>
                </a:solidFill>
                <a:latin typeface="Times New Roman" panose="02020603050405020304" charset="0"/>
                <a:cs typeface="Times New Roman" panose="02020603050405020304" charset="0"/>
                <a:sym typeface="+mn-ea"/>
              </a:rPr>
              <a:t>when </a:t>
            </a:r>
            <a:endParaRPr lang="zh-CN" altLang="en-US" sz="27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0128250" y="909320"/>
            <a:ext cx="944880" cy="506730"/>
          </a:xfrm>
          <a:prstGeom prst="rect">
            <a:avLst/>
          </a:prstGeom>
          <a:noFill/>
        </p:spPr>
        <p:txBody>
          <a:bodyPr wrap="none" rtlCol="0" anchor="t">
            <a:spAutoFit/>
          </a:bodyPr>
          <a:p>
            <a:pPr algn="l"/>
            <a:r>
              <a:rPr sz="2700">
                <a:solidFill>
                  <a:srgbClr val="FF0000"/>
                </a:solidFill>
                <a:latin typeface="Times New Roman" panose="02020603050405020304" charset="0"/>
                <a:cs typeface="Times New Roman" panose="02020603050405020304" charset="0"/>
                <a:sym typeface="+mn-ea"/>
              </a:rPr>
              <a:t>burns</a:t>
            </a:r>
            <a:endParaRPr lang="zh-CN" altLang="en-US" sz="27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2352040" y="909320"/>
            <a:ext cx="525780" cy="506730"/>
          </a:xfrm>
          <a:prstGeom prst="rect">
            <a:avLst/>
          </a:prstGeom>
          <a:noFill/>
        </p:spPr>
        <p:txBody>
          <a:bodyPr wrap="none" rtlCol="0" anchor="t">
            <a:spAutoFit/>
          </a:bodyPr>
          <a:p>
            <a:pPr algn="l"/>
            <a:r>
              <a:rPr sz="2700">
                <a:solidFill>
                  <a:srgbClr val="FF0000"/>
                </a:solidFill>
                <a:latin typeface="Times New Roman" panose="02020603050405020304" charset="0"/>
                <a:cs typeface="Times New Roman" panose="02020603050405020304" charset="0"/>
                <a:sym typeface="+mn-ea"/>
              </a:rPr>
              <a:t>on</a:t>
            </a:r>
            <a:endParaRPr lang="zh-CN" altLang="en-US" sz="27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1"/>
      <p:bldP spid="2" grpId="1"/>
      <p:bldP spid="3" grpId="0"/>
      <p:bldP spid="3" grpId="1"/>
      <p:bldP spid="4" grpId="0"/>
      <p:bldP spid="4"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2282" y="4930673"/>
            <a:ext cx="5907435" cy="1936750"/>
          </a:xfrm>
          <a:prstGeom prst="rect">
            <a:avLst/>
          </a:prstGeom>
          <a:ln w="12700">
            <a:miter lim="400000"/>
          </a:ln>
        </p:spPr>
        <p:txBody>
          <a:bodyPr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May</a:t>
            </a:r>
            <a:r>
              <a:t> </a:t>
            </a:r>
            <a:r>
              <a:rPr lang="en-US"/>
              <a:t>1st</a:t>
            </a:r>
            <a:r>
              <a:t>-</a:t>
            </a:r>
            <a:r>
              <a:rPr lang="en-US"/>
              <a:t>10th</a:t>
            </a:r>
            <a:r>
              <a:t>,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26265" cy="62052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relentless</a:t>
            </a:r>
            <a:r>
              <a:rPr lang="en-US" altLang="zh-CN" sz="2800">
                <a:latin typeface="Times New Roman" panose="02020603050405020304" charset="0"/>
                <a:ea typeface="华文中宋" panose="02010600040101010101" charset="-122"/>
                <a:cs typeface="Times New Roman" panose="02020603050405020304" charset="0"/>
                <a:sym typeface="+mn-ea"/>
              </a:rPr>
              <a:t>: not stopping or getting less strong </a:t>
            </a:r>
            <a:r>
              <a:rPr lang="zh-CN" altLang="en-US" sz="2800">
                <a:latin typeface="Times New Roman" panose="02020603050405020304" charset="0"/>
                <a:ea typeface="华文中宋" panose="02010600040101010101" charset="-122"/>
                <a:cs typeface="Times New Roman" panose="02020603050405020304" charset="0"/>
                <a:sym typeface="+mn-ea"/>
              </a:rPr>
              <a:t>不停的；持续强烈的；不减弱的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is campaigning relentlessly, trying to build support.</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他正在不懈地竞选，试图</a:t>
            </a:r>
            <a:r>
              <a:rPr lang="zh-CN" altLang="en-US" sz="2800">
                <a:latin typeface="华文中宋" panose="02010600040101010101" charset="-122"/>
                <a:ea typeface="华文中宋" panose="02010600040101010101" charset="-122"/>
                <a:cs typeface="华文中宋" panose="02010600040101010101" charset="-122"/>
                <a:sym typeface="+mn-ea"/>
              </a:rPr>
              <a:t>赢得（选民）</a:t>
            </a:r>
            <a:r>
              <a:rPr lang="en-US" altLang="zh-CN" sz="2800">
                <a:latin typeface="华文中宋" panose="02010600040101010101" charset="-122"/>
                <a:ea typeface="华文中宋" panose="02010600040101010101" charset="-122"/>
                <a:cs typeface="华文中宋" panose="02010600040101010101" charset="-122"/>
                <a:sym typeface="+mn-ea"/>
              </a:rPr>
              <a:t>支持。</a:t>
            </a: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prone</a:t>
            </a:r>
            <a:r>
              <a:rPr lang="en-US" altLang="zh-CN" sz="2800"/>
              <a:t>: </a:t>
            </a:r>
            <a:r>
              <a:rPr lang="en-US" altLang="zh-CN" sz="2800">
                <a:latin typeface="Calibri" panose="020F0502020204030204" charset="0"/>
                <a:ea typeface="华文中宋" panose="02010600040101010101" charset="-122"/>
                <a:cs typeface="Times New Roman" panose="02020603050405020304" charset="0"/>
              </a:rPr>
              <a:t>① </a:t>
            </a:r>
            <a:r>
              <a:rPr lang="en-US" altLang="zh-CN" sz="2800">
                <a:latin typeface="Times New Roman" panose="02020603050405020304" charset="0"/>
                <a:ea typeface="华文中宋" panose="02010600040101010101" charset="-122"/>
                <a:cs typeface="Times New Roman" panose="02020603050405020304" charset="0"/>
              </a:rPr>
              <a:t>(in adjectives) likely to suffer or do the thing mentioned</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有做</a:t>
            </a:r>
            <a:r>
              <a:rPr lang="en-US" altLang="zh-CN"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倾向的；易于遭受</a:t>
            </a:r>
            <a:r>
              <a:rPr lang="en-US" altLang="zh-CN" sz="2800">
                <a:latin typeface="Times New Roman" panose="02020603050405020304" charset="0"/>
                <a:ea typeface="华文中宋" panose="02010600040101010101" charset="-122"/>
                <a:cs typeface="Times New Roman" panose="02020603050405020304" charset="0"/>
                <a:sym typeface="+mn-ea"/>
              </a:rPr>
              <a:t>……</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injury-prone    </a:t>
            </a:r>
            <a:r>
              <a:rPr lang="zh-CN" altLang="en-US" sz="2800">
                <a:latin typeface="华文中宋" panose="02010600040101010101" charset="-122"/>
                <a:ea typeface="华文中宋" panose="02010600040101010101" charset="-122"/>
                <a:cs typeface="Times New Roman" panose="02020603050405020304" charset="0"/>
                <a:sym typeface="+mn-ea"/>
              </a:rPr>
              <a:t>容易受伤的</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sz="2800">
                <a:latin typeface="Calibri" panose="020F0502020204030204" charset="0"/>
                <a:ea typeface="华文中宋" panose="02010600040101010101" charset="-122"/>
                <a:cs typeface="华文中宋" panose="02010600040101010101" charset="-122"/>
                <a:sym typeface="华文中宋" panose="02010600040101010101" charset="-122"/>
              </a:rPr>
              <a:t>②</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likely to suffer from sth or to do sth bad    </a:t>
            </a:r>
            <a:r>
              <a:rPr lang="zh-CN" altLang="en-US" sz="2800">
                <a:latin typeface="Times New Roman" panose="02020603050405020304" charset="0"/>
                <a:ea typeface="华文中宋" panose="02010600040101010101" charset="-122"/>
                <a:cs typeface="Times New Roman" panose="02020603050405020304" charset="0"/>
                <a:sym typeface="华文中宋" panose="02010600040101010101" charset="-122"/>
              </a:rPr>
              <a:t>易于遭受；有做（坏事）的倾向</a:t>
            </a:r>
            <a:endPar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For all her experience, she was still prone to nerves.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cs typeface="Times New Roman" panose="02020603050405020304" charset="0"/>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尽管有经验，她还是容易紧张。 </a:t>
            </a:r>
            <a:r>
              <a:rPr lang="en-US" altLang="zh-CN" sz="2800">
                <a:latin typeface="Times New Roman" panose="02020603050405020304" charset="0"/>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华文中宋" panose="02010600040101010101" charset="-122"/>
              </a:rPr>
              <a:t> </a:t>
            </a:r>
            <a:r>
              <a:rPr lang="en-US" sz="2800">
                <a:latin typeface="Calibri" panose="020F0502020204030204" charset="0"/>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249670"/>
            <a:ext cx="838200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Working without a break makes you more prone to error.</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063115"/>
            <a:ext cx="5735955"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太阳还是那么热</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5015865" y="2493010"/>
            <a:ext cx="3384550" cy="285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741795"/>
            <a:ext cx="822261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9605" y="5734050"/>
            <a:ext cx="8521065" cy="521970"/>
          </a:xfrm>
          <a:prstGeom prst="rect">
            <a:avLst/>
          </a:prstGeom>
          <a:noFill/>
        </p:spPr>
        <p:txBody>
          <a:bodyPr wrap="square" rtlCol="0" anchor="t">
            <a:spAutoFit/>
          </a:bodyPr>
          <a:p>
            <a:pPr algn="l"/>
            <a:r>
              <a:rPr lang="zh-CN" altLang="en-US" sz="2800">
                <a:ea typeface="华文中宋" panose="02010600040101010101" charset="-122"/>
                <a:sym typeface="+mn-ea"/>
              </a:rPr>
              <a:t>连续工作不停歇使人更容易出错。</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91770" y="2132330"/>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5015865" y="2061210"/>
            <a:ext cx="3520440"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 sun is relentless.</a:t>
            </a:r>
            <a:endParaRPr lang="en-US"/>
          </a:p>
        </p:txBody>
      </p:sp>
      <p:sp>
        <p:nvSpPr>
          <p:cNvPr id="5" name="文本框 4"/>
          <p:cNvSpPr txBox="1"/>
          <p:nvPr/>
        </p:nvSpPr>
        <p:spPr>
          <a:xfrm>
            <a:off x="191135" y="5805805"/>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48602">
                                            <p:txEl>
                                              <p:pRg st="8" end="8"/>
                                            </p:txEl>
                                          </p:spTgt>
                                        </p:tgtEl>
                                        <p:attrNameLst>
                                          <p:attrName>style.visibility</p:attrName>
                                        </p:attrNameLst>
                                      </p:cBhvr>
                                      <p:to>
                                        <p:strVal val="visible"/>
                                      </p:to>
                                    </p:set>
                                    <p:animEffect transition="in" filter="wipe(down)">
                                      <p:cBhvr>
                                        <p:cTn id="36" dur="500"/>
                                        <p:tgtEl>
                                          <p:spTgt spid="1048602">
                                            <p:txEl>
                                              <p:pRg st="8" end="8"/>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1048602">
                                            <p:txEl>
                                              <p:pRg st="9" end="9"/>
                                            </p:txEl>
                                          </p:spTgt>
                                        </p:tgtEl>
                                        <p:attrNameLst>
                                          <p:attrName>style.visibility</p:attrName>
                                        </p:attrNameLst>
                                      </p:cBhvr>
                                      <p:to>
                                        <p:strVal val="visible"/>
                                      </p:to>
                                    </p:set>
                                    <p:animEffect transition="in" filter="wipe(down)">
                                      <p:cBhvr>
                                        <p:cTn id="39" dur="500"/>
                                        <p:tgtEl>
                                          <p:spTgt spid="1048602">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linds(horizontal)">
                                      <p:cBhvr>
                                        <p:cTn id="44" dur="500"/>
                                        <p:tgtEl>
                                          <p:spTgt spid="5"/>
                                        </p:tgtEl>
                                      </p:cBhvr>
                                    </p:animEffect>
                                  </p:childTnLst>
                                </p:cTn>
                              </p:par>
                              <p:par>
                                <p:cTn id="45" presetID="22" presetClass="entr" presetSubtype="4" fill="hold" nodeType="withEffect">
                                  <p:stCondLst>
                                    <p:cond delay="0"/>
                                  </p:stCondLst>
                                  <p:childTnLst>
                                    <p:set>
                                      <p:cBhvr>
                                        <p:cTn id="46" dur="1" fill="hold">
                                          <p:stCondLst>
                                            <p:cond delay="0"/>
                                          </p:stCondLst>
                                        </p:cTn>
                                        <p:tgtEl>
                                          <p:spTgt spid="3145729"/>
                                        </p:tgtEl>
                                        <p:attrNameLst>
                                          <p:attrName>style.visibility</p:attrName>
                                        </p:attrNameLst>
                                      </p:cBhvr>
                                      <p:to>
                                        <p:strVal val="visible"/>
                                      </p:to>
                                    </p:set>
                                    <p:animEffect transition="in" filter="wipe(down)">
                                      <p:cBhvr>
                                        <p:cTn id="47" dur="500"/>
                                        <p:tgtEl>
                                          <p:spTgt spid="314572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linds(horizontal)">
                                      <p:cBhvr>
                                        <p:cTn id="50" dur="500"/>
                                        <p:tgtEl>
                                          <p:spTgt spid="3"/>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048607"/>
                                        </p:tgtEl>
                                        <p:attrNameLst>
                                          <p:attrName>style.visibility</p:attrName>
                                        </p:attrNameLst>
                                      </p:cBhvr>
                                      <p:to>
                                        <p:strVal val="visible"/>
                                      </p:to>
                                    </p:set>
                                    <p:animEffect transition="in" filter="blinds(horizontal)">
                                      <p:cBhvr>
                                        <p:cTn id="55"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685800"/>
            <a:ext cx="12026265" cy="46583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linger</a:t>
            </a:r>
            <a:r>
              <a:rPr lang="en-US" altLang="zh-CN" sz="2800">
                <a:latin typeface="Times New Roman" panose="02020603050405020304" charset="0"/>
                <a:ea typeface="华文中宋" panose="02010600040101010101" charset="-122"/>
                <a:cs typeface="Times New Roman" panose="02020603050405020304" charset="0"/>
                <a:sym typeface="+mn-ea"/>
              </a:rPr>
              <a:t>: to continue to exist for longer than expected    </a:t>
            </a:r>
            <a:r>
              <a:rPr lang="zh-CN" altLang="en-US" sz="2800">
                <a:latin typeface="Times New Roman" panose="02020603050405020304" charset="0"/>
                <a:ea typeface="华文中宋" panose="02010600040101010101" charset="-122"/>
                <a:cs typeface="Times New Roman" panose="02020603050405020304" charset="0"/>
                <a:sym typeface="+mn-ea"/>
              </a:rPr>
              <a:t>继续留存；缓慢消失</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scent of her perfume lingered on in the room.  </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她的香水味道在房间里久久不散。</a:t>
            </a: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4. </a:t>
            </a:r>
            <a:r>
              <a:rPr lang="en-US" altLang="zh-CN" sz="2800">
                <a:solidFill>
                  <a:srgbClr val="3333FF"/>
                </a:solidFill>
                <a:latin typeface="Times New Roman" panose="02020603050405020304" charset="0"/>
                <a:cs typeface="Times New Roman" panose="02020603050405020304" charset="0"/>
              </a:rPr>
              <a:t>alight</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on fire    </a:t>
            </a:r>
            <a:r>
              <a:rPr lang="zh-CN" altLang="en-US" sz="2800">
                <a:latin typeface="Times New Roman" panose="02020603050405020304" charset="0"/>
                <a:ea typeface="华文中宋" panose="02010600040101010101" charset="-122"/>
                <a:cs typeface="Times New Roman" panose="02020603050405020304" charset="0"/>
              </a:rPr>
              <a:t>燃烧；着火</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Several buildings were set alight.    </a:t>
            </a:r>
            <a:r>
              <a:rPr lang="en-US" altLang="zh-CN" sz="2800">
                <a:latin typeface="华文中宋" panose="02010600040101010101" charset="-122"/>
                <a:ea typeface="华文中宋" panose="02010600040101010101" charset="-122"/>
                <a:cs typeface="Times New Roman" panose="02020603050405020304" charset="0"/>
                <a:sym typeface="+mn-ea"/>
              </a:rPr>
              <a:t>几幢大楼着了火。</a:t>
            </a:r>
            <a:endParaRPr lang="en-US" altLang="zh-CN" sz="2800">
              <a:latin typeface="华文中宋" panose="02010600040101010101" charset="-122"/>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 gas fire was still alight.    </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燃气引起的大火还在熊熊燃烧。</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97485" y="5962650"/>
            <a:ext cx="516382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Her dress caught alight in the fire.</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350135"/>
            <a:ext cx="635762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房间里仍飘逸着她那淡淡的香水味</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19380" y="3355975"/>
            <a:ext cx="7632700" cy="285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48920" y="6453505"/>
            <a:ext cx="4911090"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9605" y="5445760"/>
            <a:ext cx="8521065" cy="521970"/>
          </a:xfrm>
          <a:prstGeom prst="rect">
            <a:avLst/>
          </a:prstGeom>
          <a:noFill/>
        </p:spPr>
        <p:txBody>
          <a:bodyPr wrap="square" rtlCol="0" anchor="t">
            <a:spAutoFit/>
          </a:bodyPr>
          <a:p>
            <a:pPr algn="l"/>
            <a:r>
              <a:rPr lang="zh-CN" altLang="en-US" sz="2800">
                <a:ea typeface="华文中宋" panose="02010600040101010101" charset="-122"/>
                <a:sym typeface="+mn-ea"/>
              </a:rPr>
              <a:t>她的衣服让火烧着了。</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91770" y="2347595"/>
            <a:ext cx="153479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19380" y="2924810"/>
            <a:ext cx="764730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 faint smell of her perfume lingered in the room.</a:t>
            </a:r>
            <a:endParaRPr lang="en-US"/>
          </a:p>
        </p:txBody>
      </p:sp>
      <p:sp>
        <p:nvSpPr>
          <p:cNvPr id="5" name="文本框 4"/>
          <p:cNvSpPr txBox="1"/>
          <p:nvPr/>
        </p:nvSpPr>
        <p:spPr>
          <a:xfrm>
            <a:off x="191770" y="5445760"/>
            <a:ext cx="1539875" cy="491490"/>
          </a:xfrm>
          <a:prstGeom prst="rect">
            <a:avLst/>
          </a:prstGeom>
          <a:solidFill>
            <a:srgbClr val="0070C0"/>
          </a:solidFill>
        </p:spPr>
        <p:txBody>
          <a:bodyPr wrap="square" rtlCol="0">
            <a:spAutoFit/>
          </a:bodyPr>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48602">
                                            <p:txEl>
                                              <p:pRg st="8" end="8"/>
                                            </p:txEl>
                                          </p:spTgt>
                                        </p:tgtEl>
                                        <p:attrNameLst>
                                          <p:attrName>style.visibility</p:attrName>
                                        </p:attrNameLst>
                                      </p:cBhvr>
                                      <p:to>
                                        <p:strVal val="visible"/>
                                      </p:to>
                                    </p:set>
                                    <p:animEffect transition="in" filter="wipe(down)">
                                      <p:cBhvr>
                                        <p:cTn id="36" dur="500"/>
                                        <p:tgtEl>
                                          <p:spTgt spid="1048602">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linds(horizontal)">
                                      <p:cBhvr>
                                        <p:cTn id="41" dur="500"/>
                                        <p:tgtEl>
                                          <p:spTgt spid="5"/>
                                        </p:tgtEl>
                                      </p:cBhvr>
                                    </p:animEffect>
                                  </p:childTnLst>
                                </p:cTn>
                              </p:par>
                              <p:par>
                                <p:cTn id="42" presetID="22" presetClass="entr" presetSubtype="4" fill="hold" nodeType="withEffect">
                                  <p:stCondLst>
                                    <p:cond delay="0"/>
                                  </p:stCondLst>
                                  <p:childTnLst>
                                    <p:set>
                                      <p:cBhvr>
                                        <p:cTn id="43" dur="1" fill="hold">
                                          <p:stCondLst>
                                            <p:cond delay="0"/>
                                          </p:stCondLst>
                                        </p:cTn>
                                        <p:tgtEl>
                                          <p:spTgt spid="3145729"/>
                                        </p:tgtEl>
                                        <p:attrNameLst>
                                          <p:attrName>style.visibility</p:attrName>
                                        </p:attrNameLst>
                                      </p:cBhvr>
                                      <p:to>
                                        <p:strVal val="visible"/>
                                      </p:to>
                                    </p:set>
                                    <p:animEffect transition="in" filter="wipe(down)">
                                      <p:cBhvr>
                                        <p:cTn id="44" dur="500"/>
                                        <p:tgtEl>
                                          <p:spTgt spid="3145729"/>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linds(horizont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048607"/>
                                        </p:tgtEl>
                                        <p:attrNameLst>
                                          <p:attrName>style.visibility</p:attrName>
                                        </p:attrNameLst>
                                      </p:cBhvr>
                                      <p:to>
                                        <p:strVal val="visible"/>
                                      </p:to>
                                    </p:set>
                                    <p:animEffect transition="in" filter="blinds(horizontal)">
                                      <p:cBhvr>
                                        <p:cTn id="52"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3764915"/>
            <a:ext cx="11800205" cy="26930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40360" y="3861435"/>
            <a:ext cx="11818620" cy="1337945"/>
          </a:xfrm>
          <a:prstGeom prst="rect">
            <a:avLst/>
          </a:prstGeom>
          <a:noFill/>
        </p:spPr>
        <p:txBody>
          <a:bodyPr wrap="square">
            <a:spAutoFit/>
          </a:bodyPr>
          <a:lstStyle/>
          <a:p>
            <a:pPr algn="l"/>
            <a:r>
              <a:rPr lang="en-US" altLang="zh-CN" sz="2700">
                <a:latin typeface="Times New Roman" panose="02020603050405020304" charset="0"/>
                <a:cs typeface="Times New Roman" panose="02020603050405020304" charset="0"/>
                <a:sym typeface="+mn-ea"/>
              </a:rPr>
              <a:t>From April to July each year, rangers walk hundreds of miles armed with drip torches, setting the land alight, and conduct prescribed burns from the air, dropping incendiary pellets from helicopters. </a:t>
            </a:r>
            <a:endParaRPr lang="en-US" altLang="zh-CN" sz="2700">
              <a:latin typeface="Times New Roman" panose="02020603050405020304" charset="0"/>
              <a:cs typeface="Times New Roman" panose="02020603050405020304" charset="0"/>
              <a:sym typeface="+mn-ea"/>
            </a:endParaRPr>
          </a:p>
        </p:txBody>
      </p:sp>
      <p:sp>
        <p:nvSpPr>
          <p:cNvPr id="4" name="文本框 3"/>
          <p:cNvSpPr txBox="1"/>
          <p:nvPr/>
        </p:nvSpPr>
        <p:spPr>
          <a:xfrm>
            <a:off x="479425" y="54451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58925" y="5352415"/>
            <a:ext cx="10439400" cy="829945"/>
          </a:xfrm>
          <a:prstGeom prst="rect">
            <a:avLst/>
          </a:prstGeom>
          <a:noFill/>
        </p:spPr>
        <p:txBody>
          <a:bodyPr wrap="square" rtlCol="0">
            <a:spAutoFit/>
          </a:bodyPr>
          <a:lstStyle/>
          <a:p>
            <a:pPr algn="l">
              <a:buClrTx/>
              <a:buSzTx/>
              <a:buFontTx/>
            </a:pPr>
            <a:r>
              <a:rPr sz="2400">
                <a:ea typeface="华文中宋" panose="02010600040101010101" charset="-122"/>
              </a:rPr>
              <a:t>每年4月到7月，护林员带着滴水</a:t>
            </a:r>
            <a:r>
              <a:rPr lang="zh-CN" sz="2400">
                <a:ea typeface="华文中宋" panose="02010600040101010101" charset="-122"/>
              </a:rPr>
              <a:t>枪</a:t>
            </a:r>
            <a:r>
              <a:rPr sz="2400">
                <a:ea typeface="华文中宋" panose="02010600040101010101" charset="-122"/>
              </a:rPr>
              <a:t>步行数百英里，点燃土地，从空中进行规定的燃烧，从直升机上投下燃烧弹。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946150"/>
            <a:ext cx="11856085" cy="228600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268605" y="1054735"/>
            <a:ext cx="11708765" cy="922020"/>
          </a:xfrm>
          <a:prstGeom prst="rect">
            <a:avLst/>
          </a:prstGeom>
          <a:noFill/>
        </p:spPr>
        <p:txBody>
          <a:bodyPr wrap="square">
            <a:spAutoFit/>
          </a:bodyPr>
          <a:lstStyle/>
          <a:p>
            <a:pPr algn="l"/>
            <a:r>
              <a:rPr lang="en-US" altLang="zh-CN" sz="2700">
                <a:latin typeface="Times New Roman" panose="02020603050405020304" charset="0"/>
                <a:cs typeface="Times New Roman" panose="02020603050405020304" charset="0"/>
                <a:sym typeface="+mn-ea"/>
              </a:rPr>
              <a:t>During the cool of northern Australia’s early dry season, when moisture lingered on the land, rangers weren’t fighting fires; they were lighting them.</a:t>
            </a:r>
            <a:endParaRPr lang="en-US" altLang="zh-CN" sz="2700">
              <a:latin typeface="Times New Roman" panose="02020603050405020304" charset="0"/>
              <a:cs typeface="Times New Roman" panose="02020603050405020304" charset="0"/>
              <a:sym typeface="+mn-ea"/>
            </a:endParaRPr>
          </a:p>
        </p:txBody>
      </p:sp>
      <p:sp>
        <p:nvSpPr>
          <p:cNvPr id="12" name="文本框 11"/>
          <p:cNvSpPr txBox="1"/>
          <p:nvPr/>
        </p:nvSpPr>
        <p:spPr>
          <a:xfrm>
            <a:off x="351155" y="22047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43660" y="2126615"/>
            <a:ext cx="10728325" cy="829945"/>
          </a:xfrm>
          <a:prstGeom prst="rect">
            <a:avLst/>
          </a:prstGeom>
          <a:noFill/>
        </p:spPr>
        <p:txBody>
          <a:bodyPr wrap="square" rtlCol="0">
            <a:spAutoFit/>
          </a:bodyPr>
          <a:lstStyle/>
          <a:p>
            <a:pPr algn="l">
              <a:buClrTx/>
              <a:buSzTx/>
              <a:buFontTx/>
            </a:pPr>
            <a:r>
              <a:rPr sz="2400">
                <a:ea typeface="华文中宋" panose="02010600040101010101" charset="-122"/>
                <a:cs typeface="Times New Roman" panose="02020603050405020304" charset="0"/>
              </a:rPr>
              <a:t>在澳大利亚北部早期旱季凉爽的时候，当水分在土地上挥之不去时，护林员并没有扑灭大火； 他们正在</a:t>
            </a:r>
            <a:r>
              <a:rPr lang="zh-CN" sz="2400">
                <a:ea typeface="华文中宋" panose="02010600040101010101" charset="-122"/>
                <a:cs typeface="Times New Roman" panose="02020603050405020304" charset="0"/>
              </a:rPr>
              <a:t>点燃大火</a:t>
            </a:r>
            <a:r>
              <a:rPr sz="2400">
                <a:latin typeface="Times New Roman" panose="02020603050405020304" charset="0"/>
                <a:ea typeface="华文中宋" panose="02010600040101010101" charset="-122"/>
                <a:cs typeface="Times New Roman" panose="02020603050405020304" charset="0"/>
              </a:rPr>
              <a:t>。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BC One-minute World 05.04.22">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43230" y="609600"/>
            <a:ext cx="11294110" cy="6248400"/>
          </a:xfrm>
          <a:prstGeom prst="rect">
            <a:avLst/>
          </a:prstGeom>
        </p:spPr>
      </p:pic>
      <p:sp>
        <p:nvSpPr>
          <p:cNvPr id="4" name="文本框 4"/>
          <p:cNvSpPr txBox="1"/>
          <p:nvPr/>
        </p:nvSpPr>
        <p:spPr>
          <a:xfrm>
            <a:off x="1776095" y="116840"/>
            <a:ext cx="8721725" cy="829945"/>
          </a:xfrm>
          <a:prstGeom prst="rect">
            <a:avLst/>
          </a:prstGeom>
          <a:ln w="12700">
            <a:miter lim="400000"/>
          </a:ln>
        </p:spPr>
        <p:txBody>
          <a:bodyPr wrap="square" lIns="45719" rIns="45719">
            <a:spAutoFit/>
          </a:bodyPr>
          <a:p>
            <a:pPr algn="l">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5. BBC一分钟新闻听写填空 One-minute World 0</a:t>
            </a:r>
            <a:r>
              <a:rPr lang="en-US"/>
              <a:t>5</a:t>
            </a:r>
            <a:r>
              <a:t>/</a:t>
            </a:r>
            <a:r>
              <a:rPr lang="en-US"/>
              <a:t>04</a:t>
            </a:r>
            <a:r>
              <a:t>/22</a:t>
            </a:r>
            <a:br/>
          </a:p>
        </p:txBody>
      </p:sp>
    </p:spTree>
  </p:cSld>
  <p:clrMapOvr>
    <a:masterClrMapping/>
  </p:clrMapOvr>
  <p:transition spd="med"/>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3017" y="544818"/>
            <a:ext cx="12180576" cy="6337935"/>
          </a:xfrm>
          <a:prstGeom prst="rect">
            <a:avLst/>
          </a:prstGeom>
          <a:ln w="12700">
            <a:miter lim="400000"/>
          </a:ln>
        </p:spPr>
        <p:txBody>
          <a:bodyPr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900">
                <a:latin typeface="Times New Roman" panose="02020603050405020304" charset="0"/>
                <a:cs typeface="Times New Roman" panose="02020603050405020304" charset="0"/>
              </a:rPr>
              <a:t>     This is BBC World news, the headlines. The United Nations Secretary General Antonio Guterres has visited the </a:t>
            </a:r>
            <a:r>
              <a:rPr lang="en-US" sz="2900">
                <a:latin typeface="Times New Roman" panose="02020603050405020304" charset="0"/>
                <a:cs typeface="Times New Roman" panose="02020603050405020304" charset="0"/>
              </a:rPr>
              <a:t>________</a:t>
            </a:r>
            <a:r>
              <a:rPr sz="2900">
                <a:latin typeface="Times New Roman" panose="02020603050405020304" charset="0"/>
                <a:cs typeface="Times New Roman" panose="02020603050405020304" charset="0"/>
              </a:rPr>
              <a:t> Ukrainian towns of Borodyanka, Bucha and Irpin </a:t>
            </a:r>
            <a:r>
              <a:rPr lang="en-US" sz="2900">
                <a:latin typeface="Times New Roman" panose="02020603050405020304" charset="0"/>
                <a:cs typeface="Times New Roman" panose="02020603050405020304" charset="0"/>
              </a:rPr>
              <a:t>________________</a:t>
            </a:r>
            <a:r>
              <a:rPr sz="2900">
                <a:latin typeface="Times New Roman" panose="02020603050405020304" charset="0"/>
                <a:cs typeface="Times New Roman" panose="02020603050405020304" charset="0"/>
              </a:rPr>
              <a:t> President Zelensky in Kiev.</a:t>
            </a: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Mr Guterres says he is working on a plan to </a:t>
            </a:r>
            <a:r>
              <a:rPr lang="en-US" sz="2900">
                <a:latin typeface="Times New Roman" panose="02020603050405020304" charset="0"/>
                <a:cs typeface="Times New Roman" panose="02020603050405020304" charset="0"/>
              </a:rPr>
              <a:t>________ </a:t>
            </a:r>
            <a:r>
              <a:rPr sz="2900">
                <a:latin typeface="Times New Roman" panose="02020603050405020304" charset="0"/>
                <a:cs typeface="Times New Roman" panose="02020603050405020304" charset="0"/>
              </a:rPr>
              <a:t>hundreds of civilians from Mariupol. </a:t>
            </a:r>
            <a:endParaRPr sz="29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Russian forces must be pushed out of the whole of Ukraine according to</a:t>
            </a: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Britain</a:t>
            </a:r>
            <a:r>
              <a:rPr lang="en-US" sz="2900">
                <a:latin typeface="Times New Roman" panose="02020603050405020304" charset="0"/>
                <a:cs typeface="Times New Roman" panose="02020603050405020304" charset="0"/>
              </a:rPr>
              <a:t>’</a:t>
            </a:r>
            <a:r>
              <a:rPr sz="2900">
                <a:latin typeface="Times New Roman" panose="02020603050405020304" charset="0"/>
                <a:cs typeface="Times New Roman" panose="02020603050405020304" charset="0"/>
              </a:rPr>
              <a:t>s Foreign Secretary Liz Truss, as she says, western allies must</a:t>
            </a:r>
            <a:r>
              <a:rPr lang="en-US" sz="2900">
                <a:latin typeface="Times New Roman" panose="02020603050405020304" charset="0"/>
                <a:cs typeface="Times New Roman" panose="02020603050405020304" charset="0"/>
              </a:rPr>
              <a:t> ___________</a:t>
            </a:r>
            <a:r>
              <a:rPr sz="2900">
                <a:latin typeface="Times New Roman" panose="02020603050405020304" charset="0"/>
                <a:cs typeface="Times New Roman" panose="02020603050405020304" charset="0"/>
              </a:rPr>
              <a:t> in their support </a:t>
            </a:r>
            <a:r>
              <a:rPr lang="en-US" sz="2900">
                <a:latin typeface="Times New Roman" panose="02020603050405020304" charset="0"/>
                <a:cs typeface="Times New Roman" panose="02020603050405020304" charset="0"/>
              </a:rPr>
              <a:t>of </a:t>
            </a:r>
            <a:r>
              <a:rPr sz="2900">
                <a:latin typeface="Times New Roman" panose="02020603050405020304" charset="0"/>
                <a:cs typeface="Times New Roman" panose="02020603050405020304" charset="0"/>
              </a:rPr>
              <a:t>Ukraine.</a:t>
            </a:r>
            <a:endParaRPr sz="29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An </a:t>
            </a:r>
            <a:r>
              <a:rPr lang="en-US" sz="2900">
                <a:latin typeface="Times New Roman" panose="02020603050405020304" charset="0"/>
                <a:cs typeface="Times New Roman" panose="02020603050405020304" charset="0"/>
              </a:rPr>
              <a:t>____________ </a:t>
            </a:r>
            <a:r>
              <a:rPr sz="2900">
                <a:latin typeface="Times New Roman" panose="02020603050405020304" charset="0"/>
                <a:cs typeface="Times New Roman" panose="02020603050405020304" charset="0"/>
              </a:rPr>
              <a:t>by the US state of Minnesota following </a:t>
            </a:r>
            <a:r>
              <a:rPr lang="en-US" sz="2900">
                <a:latin typeface="Times New Roman" panose="02020603050405020304" charset="0"/>
                <a:cs typeface="Times New Roman" panose="02020603050405020304" charset="0"/>
              </a:rPr>
              <a:t>______________</a:t>
            </a:r>
            <a:r>
              <a:rPr sz="2900">
                <a:latin typeface="Times New Roman" panose="02020603050405020304" charset="0"/>
                <a:cs typeface="Times New Roman" panose="02020603050405020304" charset="0"/>
              </a:rPr>
              <a:t> of George Floyd in 2020 has found the city</a:t>
            </a:r>
            <a:r>
              <a:rPr lang="en-US" sz="2900">
                <a:latin typeface="Times New Roman" panose="02020603050405020304" charset="0"/>
                <a:cs typeface="Times New Roman" panose="02020603050405020304" charset="0"/>
              </a:rPr>
              <a:t>’</a:t>
            </a:r>
            <a:r>
              <a:rPr sz="2900">
                <a:latin typeface="Times New Roman" panose="02020603050405020304" charset="0"/>
                <a:cs typeface="Times New Roman" panose="02020603050405020304" charset="0"/>
              </a:rPr>
              <a:t>s police </a:t>
            </a:r>
            <a:r>
              <a:rPr lang="en-US" sz="2900">
                <a:latin typeface="Times New Roman" panose="02020603050405020304" charset="0"/>
                <a:cs typeface="Times New Roman" panose="02020603050405020304" charset="0"/>
              </a:rPr>
              <a:t>________ </a:t>
            </a:r>
            <a:r>
              <a:rPr sz="2900">
                <a:latin typeface="Times New Roman" panose="02020603050405020304" charset="0"/>
                <a:cs typeface="Times New Roman" panose="02020603050405020304" charset="0"/>
              </a:rPr>
              <a:t>in a pattern of race </a:t>
            </a:r>
            <a:r>
              <a:rPr lang="en-US" sz="2900">
                <a:latin typeface="Times New Roman" panose="02020603050405020304" charset="0"/>
                <a:cs typeface="Times New Roman" panose="02020603050405020304" charset="0"/>
              </a:rPr>
              <a:t>_____________ </a:t>
            </a:r>
            <a:r>
              <a:rPr sz="2900">
                <a:latin typeface="Times New Roman" panose="02020603050405020304" charset="0"/>
                <a:cs typeface="Times New Roman" panose="02020603050405020304" charset="0"/>
              </a:rPr>
              <a:t>for at least the past decade.</a:t>
            </a:r>
            <a:endParaRPr sz="29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900">
                <a:latin typeface="Times New Roman" panose="02020603050405020304" charset="0"/>
                <a:cs typeface="Times New Roman" panose="02020603050405020304" charset="0"/>
              </a:rPr>
              <a:t> </a:t>
            </a:r>
            <a:r>
              <a:rPr lang="en-US" sz="2900">
                <a:latin typeface="Times New Roman" panose="02020603050405020304" charset="0"/>
                <a:cs typeface="Times New Roman" panose="02020603050405020304" charset="0"/>
              </a:rPr>
              <a:t>    </a:t>
            </a:r>
            <a:r>
              <a:rPr sz="2900">
                <a:latin typeface="Times New Roman" panose="02020603050405020304" charset="0"/>
                <a:cs typeface="Times New Roman" panose="02020603050405020304" charset="0"/>
              </a:rPr>
              <a:t>Trade unions in Sri Lanka have called for a </a:t>
            </a:r>
            <a:r>
              <a:rPr lang="en-US" sz="2900">
                <a:latin typeface="Times New Roman" panose="02020603050405020304" charset="0"/>
                <a:cs typeface="Times New Roman" panose="02020603050405020304" charset="0"/>
              </a:rPr>
              <a:t>_______________</a:t>
            </a:r>
            <a:r>
              <a:rPr sz="2900">
                <a:latin typeface="Times New Roman" panose="02020603050405020304" charset="0"/>
                <a:cs typeface="Times New Roman" panose="02020603050405020304" charset="0"/>
              </a:rPr>
              <a:t> to increase pressure on the government of President Rajapaksa to resign, [which] made an </a:t>
            </a:r>
            <a:r>
              <a:rPr lang="en-US" altLang="zh-CN" sz="2900">
                <a:solidFill>
                  <a:srgbClr val="0000FF"/>
                </a:solidFill>
                <a:latin typeface="Times New Roman" panose="02020603050405020304" charset="0"/>
                <a:ea typeface="+mj-ea"/>
                <a:cs typeface="Times New Roman" panose="02020603050405020304" charset="0"/>
              </a:rPr>
              <a:t>unprecedented </a:t>
            </a:r>
            <a:r>
              <a:rPr lang="en-US" sz="2900">
                <a:latin typeface="Times New Roman" panose="02020603050405020304" charset="0"/>
                <a:cs typeface="Times New Roman" panose="02020603050405020304" charset="0"/>
              </a:rPr>
              <a:t>_____________</a:t>
            </a:r>
            <a:r>
              <a:rPr sz="2900">
                <a:latin typeface="Times New Roman" panose="02020603050405020304" charset="0"/>
                <a:cs typeface="Times New Roman" panose="02020603050405020304" charset="0"/>
              </a:rPr>
              <a:t>.</a:t>
            </a:r>
            <a:endParaRPr sz="29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605280"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听力填空</a:t>
            </a:r>
            <a:r>
              <a:rPr lang="en-US"/>
              <a:t> </a:t>
            </a:r>
            <a:endParaRPr lang="en-US"/>
          </a:p>
        </p:txBody>
      </p:sp>
      <p:sp>
        <p:nvSpPr>
          <p:cNvPr id="23" name="文本框 22"/>
          <p:cNvSpPr txBox="1"/>
          <p:nvPr/>
        </p:nvSpPr>
        <p:spPr>
          <a:xfrm>
            <a:off x="4583430" y="1479550"/>
            <a:ext cx="294830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ahead of talks with</a:t>
            </a:r>
            <a:endParaRPr kumimoji="0" lang="zh-CN" alt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4" name="文本框 23"/>
          <p:cNvSpPr txBox="1"/>
          <p:nvPr/>
        </p:nvSpPr>
        <p:spPr>
          <a:xfrm>
            <a:off x="6292850" y="1052830"/>
            <a:ext cx="147129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war-torn</a:t>
            </a:r>
            <a:endParaRPr kumimoji="0" lang="zh-CN" alt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5" name="文本框 24"/>
          <p:cNvSpPr txBox="1"/>
          <p:nvPr/>
        </p:nvSpPr>
        <p:spPr>
          <a:xfrm>
            <a:off x="1198245" y="4149090"/>
            <a:ext cx="222948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investigation </a:t>
            </a:r>
            <a:endParaRPr kumimoji="0" lang="zh-CN" alt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6" name="文本框 25"/>
          <p:cNvSpPr txBox="1"/>
          <p:nvPr/>
        </p:nvSpPr>
        <p:spPr>
          <a:xfrm>
            <a:off x="118745" y="3717290"/>
            <a:ext cx="236918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900">
                <a:solidFill>
                  <a:srgbClr val="FF0000"/>
                </a:solidFill>
                <a:latin typeface="Times New Roman" panose="02020603050405020304" charset="0"/>
                <a:cs typeface="Times New Roman" panose="02020603050405020304" charset="0"/>
                <a:sym typeface="+mn-ea"/>
              </a:rPr>
              <a:t>double down </a:t>
            </a:r>
            <a:endParaRPr kumimoji="0" 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7" name="文本框 26"/>
          <p:cNvSpPr txBox="1"/>
          <p:nvPr/>
        </p:nvSpPr>
        <p:spPr>
          <a:xfrm>
            <a:off x="6743700" y="1917700"/>
            <a:ext cx="147701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evacuate</a:t>
            </a:r>
            <a:r>
              <a:rPr sz="2900">
                <a:latin typeface="Times New Roman" panose="02020603050405020304" charset="0"/>
                <a:cs typeface="Times New Roman" panose="02020603050405020304" charset="0"/>
                <a:sym typeface="+mn-ea"/>
              </a:rPr>
              <a:t> </a:t>
            </a:r>
            <a:endParaRPr kumimoji="0" lang="zh-CN" altLang="en-US" sz="29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28" name="文本框 27"/>
          <p:cNvSpPr txBox="1"/>
          <p:nvPr/>
        </p:nvSpPr>
        <p:spPr>
          <a:xfrm>
            <a:off x="7895590" y="4580890"/>
            <a:ext cx="178562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engaged</a:t>
            </a:r>
            <a:r>
              <a:rPr sz="2900">
                <a:latin typeface="Times New Roman" panose="02020603050405020304" charset="0"/>
                <a:cs typeface="Times New Roman" panose="02020603050405020304" charset="0"/>
                <a:sym typeface="+mn-ea"/>
              </a:rPr>
              <a:t> </a:t>
            </a:r>
            <a:endParaRPr kumimoji="0" lang="zh-CN" alt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0" name="文本框 29"/>
          <p:cNvSpPr txBox="1"/>
          <p:nvPr/>
        </p:nvSpPr>
        <p:spPr>
          <a:xfrm>
            <a:off x="7103745" y="5478145"/>
            <a:ext cx="295338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nationwide strike</a:t>
            </a:r>
            <a:endParaRPr kumimoji="0" lang="zh-CN" alt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1" name="文本框 30"/>
          <p:cNvSpPr txBox="1"/>
          <p:nvPr/>
        </p:nvSpPr>
        <p:spPr>
          <a:xfrm>
            <a:off x="145415" y="5026660"/>
            <a:ext cx="2270760"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discrimination </a:t>
            </a:r>
            <a:endParaRPr kumimoji="0" lang="zh-CN" alt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2" name="文本框 31"/>
          <p:cNvSpPr txBox="1"/>
          <p:nvPr/>
        </p:nvSpPr>
        <p:spPr>
          <a:xfrm>
            <a:off x="9288780" y="4149090"/>
            <a:ext cx="259524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the police killing</a:t>
            </a:r>
            <a:endParaRPr kumimoji="0" lang="en-US" altLang="zh-CN"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3" name="BBC One-minute World 05.04.22">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24590" y="6237605"/>
            <a:ext cx="619125" cy="619125"/>
          </a:xfrm>
          <a:prstGeom prst="rect">
            <a:avLst/>
          </a:prstGeom>
        </p:spPr>
      </p:pic>
      <p:sp>
        <p:nvSpPr>
          <p:cNvPr id="4" name="文本框 3"/>
          <p:cNvSpPr txBox="1"/>
          <p:nvPr/>
        </p:nvSpPr>
        <p:spPr>
          <a:xfrm>
            <a:off x="2344420" y="6309995"/>
            <a:ext cx="2953385" cy="44577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900">
                <a:solidFill>
                  <a:srgbClr val="FF0000"/>
                </a:solidFill>
                <a:latin typeface="Times New Roman" panose="02020603050405020304" charset="0"/>
                <a:cs typeface="Times New Roman" panose="02020603050405020304" charset="0"/>
                <a:sym typeface="+mn-ea"/>
              </a:rPr>
              <a:t>economic crisis</a:t>
            </a:r>
            <a:endParaRPr kumimoji="0" lang="zh-CN" altLang="en-US" sz="29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down)">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23" grpId="0" bldLvl="0" animBg="1"/>
      <p:bldP spid="24" grpId="0" bldLvl="0" animBg="1"/>
      <p:bldP spid="27" grpId="0" bldLvl="0" animBg="1"/>
      <p:bldP spid="26" grpId="0" bldLvl="0" animBg="1"/>
      <p:bldP spid="25" grpId="0" bldLvl="0" animBg="1"/>
      <p:bldP spid="30" grpId="0" bldLvl="0" animBg="1"/>
      <p:bldP spid="28" grpId="0" bldLvl="0" animBg="1"/>
      <p:bldP spid="31" grpId="0" bldLvl="0" animBg="1"/>
      <p:bldP spid="32" grpId="0" bldLvl="0" animBg="1"/>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178030" cy="504571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double down</a:t>
            </a:r>
            <a:r>
              <a:rPr lang="en-US" altLang="zh-CN" sz="2800">
                <a:latin typeface="Times New Roman" panose="02020603050405020304" charset="0"/>
                <a:ea typeface="华文中宋" panose="02010600040101010101" charset="-122"/>
                <a:cs typeface="Times New Roman" panose="02020603050405020304" charset="0"/>
                <a:sym typeface="+mn-ea"/>
              </a:rPr>
              <a:t>: to become more tenacious, zealous, or resolute in a position or undertaking    </a:t>
            </a:r>
            <a:r>
              <a:rPr lang="zh-CN" altLang="en-US" sz="2800">
                <a:latin typeface="Times New Roman" panose="02020603050405020304" charset="0"/>
                <a:ea typeface="华文中宋" panose="02010600040101010101" charset="-122"/>
                <a:cs typeface="Times New Roman" panose="02020603050405020304" charset="0"/>
                <a:sym typeface="+mn-ea"/>
              </a:rPr>
              <a:t>加倍（努力）</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The administration needs to double down on the call for political reform.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政府需要加倍呼吁政治改革</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mj-ea"/>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unprecedented</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that has never happened, been done or been known before</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mj-ea"/>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前所未有的；空前的；没有先例的</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Such a move is rare, but not unprecedented.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sz="2800">
                <a:ea typeface="华文中宋" panose="02010600040101010101" charset="-122"/>
                <a:sym typeface="+mn-ea"/>
              </a:rPr>
              <a:t>这种做法很罕见，但也不是没有先例的。</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106160"/>
            <a:ext cx="712470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situation is unprecedented in modern times.</a:t>
            </a:r>
            <a:endParaRPr lang="zh-CN" alt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18970" y="2421255"/>
            <a:ext cx="8878570" cy="521970"/>
          </a:xfrm>
          <a:prstGeom prst="rect">
            <a:avLst/>
          </a:prstGeom>
          <a:noFill/>
        </p:spPr>
        <p:txBody>
          <a:bodyPr wrap="square" rtlCol="0" anchor="t">
            <a:spAutoFit/>
          </a:bodyPr>
          <a:lstStyle/>
          <a:p>
            <a:r>
              <a:rPr lang="zh-CN" altLang="en-US" sz="2800">
                <a:ea typeface="华文中宋" panose="02010600040101010101" charset="-122"/>
              </a:rPr>
              <a:t>许多公司正在加倍开发移动应用程序和游戏。  </a:t>
            </a:r>
            <a:endParaRPr lang="zh-CN" altLang="en-US" sz="2800">
              <a:ea typeface="华文中宋" panose="02010600040101010101" charset="-122"/>
            </a:endParaRPr>
          </a:p>
        </p:txBody>
      </p:sp>
      <p:cxnSp>
        <p:nvCxnSpPr>
          <p:cNvPr id="3145728" name="直接连接符 8"/>
          <p:cNvCxnSpPr/>
          <p:nvPr/>
        </p:nvCxnSpPr>
        <p:spPr>
          <a:xfrm flipV="1">
            <a:off x="67310" y="3430905"/>
            <a:ext cx="11861165" cy="152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597650"/>
            <a:ext cx="6998335"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01190" y="5541010"/>
            <a:ext cx="8521065" cy="521970"/>
          </a:xfrm>
          <a:prstGeom prst="rect">
            <a:avLst/>
          </a:prstGeom>
          <a:noFill/>
        </p:spPr>
        <p:txBody>
          <a:bodyPr wrap="square" rtlCol="0" anchor="t">
            <a:spAutoFit/>
          </a:bodyPr>
          <a:p>
            <a:pPr algn="l"/>
            <a:r>
              <a:rPr lang="zh-CN" altLang="en-US" sz="2800">
                <a:ea typeface="华文中宋" panose="02010600040101010101" charset="-122"/>
                <a:sym typeface="+mn-ea"/>
              </a:rPr>
              <a:t>这种情况在现代还没有出现过。</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39065" y="2433955"/>
            <a:ext cx="1605280"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92710" y="2998470"/>
            <a:ext cx="1202753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Many companies are doubling down their development in mobile apps and games.</a:t>
            </a:r>
            <a:endParaRPr lang="en-US" sz="2800"/>
          </a:p>
        </p:txBody>
      </p:sp>
      <p:sp>
        <p:nvSpPr>
          <p:cNvPr id="5" name="文本框 4"/>
          <p:cNvSpPr txBox="1"/>
          <p:nvPr/>
        </p:nvSpPr>
        <p:spPr>
          <a:xfrm>
            <a:off x="119380" y="5517515"/>
            <a:ext cx="1624965" cy="521970"/>
          </a:xfrm>
          <a:prstGeom prst="rect">
            <a:avLst/>
          </a:prstGeom>
          <a:solidFill>
            <a:srgbClr val="0070C0"/>
          </a:solidFill>
        </p:spPr>
        <p:txBody>
          <a:bodyPr wrap="square" rtlCol="0">
            <a:spAutoFit/>
          </a:bodyPr>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5" grpId="0" bldLvl="0" animBg="1"/>
      <p:bldP spid="28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279400" y="1053465"/>
            <a:ext cx="12066270" cy="1337945"/>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700"/>
              <a:t>An investigation by the US state of Minnesota following the police killing of George Floyd in 2020 has found the city’s police engaged in a pattern of race discrimination for at least the past decade.</a:t>
            </a:r>
            <a:endParaRPr sz="2700"/>
          </a:p>
        </p:txBody>
      </p:sp>
      <p:sp>
        <p:nvSpPr>
          <p:cNvPr id="291" name="文本框 16"/>
          <p:cNvSpPr txBox="1"/>
          <p:nvPr/>
        </p:nvSpPr>
        <p:spPr>
          <a:xfrm>
            <a:off x="0" y="-1"/>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6" name="文本框 1"/>
          <p:cNvSpPr txBox="1"/>
          <p:nvPr/>
        </p:nvSpPr>
        <p:spPr>
          <a:xfrm>
            <a:off x="263525" y="2493010"/>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142875" y="909320"/>
            <a:ext cx="11928475" cy="2663190"/>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383030" y="2493010"/>
            <a:ext cx="10325735" cy="810260"/>
          </a:xfrm>
          <a:prstGeom prst="rect">
            <a:avLst/>
          </a:prstGeom>
          <a:ln w="12700">
            <a:miter lim="400000"/>
          </a:ln>
        </p:spPr>
        <p:txBody>
          <a:bodyPr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sz="2600"/>
              <a:t>美国明尼苏达州在</a:t>
            </a:r>
            <a:r>
              <a:rPr lang="en-US" sz="2600">
                <a:latin typeface="Times New Roman" panose="02020603050405020304" charset="0"/>
                <a:cs typeface="Times New Roman" panose="02020603050405020304" charset="0"/>
              </a:rPr>
              <a:t>2020</a:t>
            </a:r>
            <a:r>
              <a:rPr sz="2600"/>
              <a:t>年乔治·弗洛伊德被警察杀害后进行的一项调查发现，该市警察至少在过去十年中一直存在种族歧视。</a:t>
            </a:r>
            <a:endParaRPr sz="2600"/>
          </a:p>
        </p:txBody>
      </p:sp>
      <p:sp>
        <p:nvSpPr>
          <p:cNvPr id="2" name="文本框 8"/>
          <p:cNvSpPr txBox="1"/>
          <p:nvPr/>
        </p:nvSpPr>
        <p:spPr>
          <a:xfrm>
            <a:off x="240665" y="4060825"/>
            <a:ext cx="12082145" cy="1337945"/>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700"/>
              <a:t>Trade unions in Sri Lanka have called for a nationwide strike to increase pressure on the government of President Rajapaksa to resign, which made an unprecedented economic crisis.</a:t>
            </a:r>
            <a:endParaRPr sz="2700"/>
          </a:p>
        </p:txBody>
      </p:sp>
      <p:sp>
        <p:nvSpPr>
          <p:cNvPr id="3" name="圆角矩形 3"/>
          <p:cNvSpPr/>
          <p:nvPr/>
        </p:nvSpPr>
        <p:spPr>
          <a:xfrm>
            <a:off x="173990" y="3933825"/>
            <a:ext cx="11897360" cy="2651125"/>
          </a:xfrm>
          <a:prstGeom prst="roundRect">
            <a:avLst>
              <a:gd name="adj" fmla="val 14620"/>
            </a:avLst>
          </a:prstGeom>
          <a:ln w="63500">
            <a:solidFill>
              <a:schemeClr val="accent3"/>
            </a:solidFill>
          </a:ln>
        </p:spPr>
        <p:txBody>
          <a:bodyPr lIns="0" tIns="0" rIns="0" bIns="0"/>
          <a:lstStyle/>
          <a:p/>
        </p:txBody>
      </p:sp>
      <p:sp>
        <p:nvSpPr>
          <p:cNvPr id="4" name="文本框 9"/>
          <p:cNvSpPr txBox="1"/>
          <p:nvPr/>
        </p:nvSpPr>
        <p:spPr>
          <a:xfrm>
            <a:off x="1557020" y="5518785"/>
            <a:ext cx="10400665" cy="755650"/>
          </a:xfrm>
          <a:prstGeom prst="rect">
            <a:avLst/>
          </a:prstGeom>
          <a:ln w="12700">
            <a:miter lim="400000"/>
          </a:ln>
        </p:spPr>
        <p:txBody>
          <a:bodyPr wrap="square"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斯里兰卡工会呼吁在全国范围内举行罢工，以加大对拉贾帕克萨总统政府下台的压力，造成前所未有的经济危机。</a:t>
            </a:r>
          </a:p>
        </p:txBody>
      </p:sp>
      <p:sp>
        <p:nvSpPr>
          <p:cNvPr id="5" name="文本框 1"/>
          <p:cNvSpPr txBox="1"/>
          <p:nvPr/>
        </p:nvSpPr>
        <p:spPr>
          <a:xfrm>
            <a:off x="415290" y="5518150"/>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iterate type="el">
                                    <p:tmAbs val="0"/>
                                  </p:iterate>
                                  <p:childTnLst>
                                    <p:set>
                                      <p:cBhvr>
                                        <p:cTn id="6" dur="indefinite" fill="hold"/>
                                        <p:tgtEl>
                                          <p:spTgt spid="298"/>
                                        </p:tgtEl>
                                        <p:attrNameLst>
                                          <p:attrName>style.visibility</p:attrName>
                                        </p:attrNameLst>
                                      </p:cBhvr>
                                      <p:to>
                                        <p:strVal val="visible"/>
                                      </p:to>
                                    </p:set>
                                    <p:animEffect transition="in" filter="blinds(horizontal)">
                                      <p:cBhvr>
                                        <p:cTn id="7" dur="500"/>
                                        <p:tgtEl>
                                          <p:spTgt spid="2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iterate type="el">
                                    <p:tmAbs val="0"/>
                                  </p:iterate>
                                  <p:childTnLst>
                                    <p:set>
                                      <p:cBhvr>
                                        <p:cTn id="11" dur="indefinite" fill="hold"/>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spid="298" grpId="2" animBg="1" advAuto="0"/>
      <p:bldP spid="4"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a:picLocks noChangeAspect="1"/>
          </p:cNvPicPr>
          <p:nvPr/>
        </p:nvPicPr>
        <p:blipFill>
          <a:blip r:embed="rId1"/>
          <a:stretch>
            <a:fillRect/>
          </a:stretch>
        </p:blipFill>
        <p:spPr>
          <a:xfrm>
            <a:off x="2310266" y="1157923"/>
            <a:ext cx="7571468" cy="5040000"/>
          </a:xfrm>
          <a:prstGeom prst="rect">
            <a:avLst/>
          </a:prstGeom>
          <a:noFill/>
          <a:ln w="9525">
            <a:noFill/>
          </a:ln>
        </p:spPr>
      </p:pic>
      <p:pic>
        <p:nvPicPr>
          <p:cNvPr id="101" name="图片 100"/>
          <p:cNvPicPr>
            <a:picLocks noChangeAspect="1"/>
          </p:cNvPicPr>
          <p:nvPr/>
        </p:nvPicPr>
        <p:blipFill>
          <a:blip r:embed="rId2"/>
          <a:stretch>
            <a:fillRect/>
          </a:stretch>
        </p:blipFill>
        <p:spPr>
          <a:xfrm>
            <a:off x="10477500" y="0"/>
            <a:ext cx="1714285" cy="792000"/>
          </a:xfrm>
          <a:prstGeom prst="rect">
            <a:avLst/>
          </a:prstGeom>
          <a:noFill/>
          <a:ln w="9525">
            <a:noFill/>
          </a:ln>
        </p:spPr>
      </p:pic>
      <p:sp>
        <p:nvSpPr>
          <p:cNvPr id="3" name="文本框 2"/>
          <p:cNvSpPr txBox="1"/>
          <p:nvPr/>
        </p:nvSpPr>
        <p:spPr>
          <a:xfrm>
            <a:off x="2638425" y="80010"/>
            <a:ext cx="6915150" cy="953135"/>
          </a:xfrm>
          <a:prstGeom prst="rect">
            <a:avLst/>
          </a:prstGeom>
          <a:noFill/>
        </p:spPr>
        <p:txBody>
          <a:bodyPr wrap="square" rtlCol="0" anchor="t">
            <a:spAutoFit/>
          </a:bodyPr>
          <a:p>
            <a:pPr algn="ctr"/>
            <a:r>
              <a:rPr lang="en-US" altLang="zh-CN" sz="2800" b="1">
                <a:latin typeface="微软雅黑" panose="020B0503020204020204" charset="-122"/>
                <a:ea typeface="微软雅黑" panose="020B0503020204020204" charset="-122"/>
              </a:rPr>
              <a:t>1. </a:t>
            </a:r>
            <a:r>
              <a:rPr lang="zh-CN" altLang="en-US" sz="2800" b="1">
                <a:latin typeface="微软雅黑" panose="020B0503020204020204" charset="-122"/>
                <a:ea typeface="微软雅黑" panose="020B0503020204020204" charset="-122"/>
              </a:rPr>
              <a:t>Life Cycles</a:t>
            </a:r>
            <a:r>
              <a:rPr lang="en-US" altLang="zh-CN" sz="2800" b="1">
                <a:latin typeface="微软雅黑" panose="020B0503020204020204" charset="-122"/>
                <a:ea typeface="微软雅黑" panose="020B0503020204020204" charset="-122"/>
              </a:rPr>
              <a:t> </a:t>
            </a:r>
            <a:endParaRPr lang="zh-CN" altLang="en-US" sz="2800" b="1">
              <a:latin typeface="微软雅黑" panose="020B0503020204020204" charset="-122"/>
              <a:ea typeface="微软雅黑" panose="020B0503020204020204" charset="-122"/>
            </a:endParaRPr>
          </a:p>
          <a:p>
            <a:pPr algn="ctr" hangingPunct="0">
              <a:spcBef>
                <a:spcPts val="0"/>
              </a:spcBef>
              <a:spcAft>
                <a:spcPts val="0"/>
              </a:spcAft>
              <a:buClrTx/>
              <a:buSzTx/>
              <a:buFontTx/>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生命之轮</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8105" y="561975"/>
            <a:ext cx="12038330" cy="6210300"/>
          </a:xfrm>
          <a:prstGeom prst="rect">
            <a:avLst/>
          </a:prstGeom>
          <a:noFill/>
        </p:spPr>
        <p:txBody>
          <a:bodyPr wrap="square" rtlCol="0" anchor="t">
            <a:spAutoFit/>
          </a:bodyPr>
          <a:p>
            <a:pPr fontAlgn="auto">
              <a:lnSpc>
                <a:spcPct val="90000"/>
              </a:lnSpc>
            </a:pPr>
            <a:r>
              <a:rPr lang="en-US" altLang="zh-CN" sz="2400">
                <a:latin typeface="Times New Roman" panose="02020603050405020304" charset="0"/>
                <a:cs typeface="Times New Roman" panose="02020603050405020304" charset="0"/>
              </a:rPr>
              <a:t>    </a:t>
            </a:r>
            <a:r>
              <a:rPr lang="zh-CN" altLang="en-US" sz="2200">
                <a:latin typeface="Times New Roman" panose="02020603050405020304" charset="0"/>
                <a:cs typeface="Times New Roman" panose="02020603050405020304" charset="0"/>
              </a:rPr>
              <a:t>About 15 years ago, Andrew McLindon, an entrepreneur and avid </a:t>
            </a:r>
            <a:r>
              <a:rPr lang="en-US" altLang="zh-CN" sz="2200">
                <a:latin typeface="Times New Roman" panose="02020603050405020304" charset="0"/>
                <a:cs typeface="Times New Roman" panose="02020603050405020304" charset="0"/>
              </a:rPr>
              <a:t>___1___</a:t>
            </a:r>
            <a:r>
              <a:rPr lang="zh-CN" altLang="en-US" sz="2200">
                <a:latin typeface="Times New Roman" panose="02020603050405020304" charset="0"/>
                <a:cs typeface="Times New Roman" panose="02020603050405020304" charset="0"/>
              </a:rPr>
              <a:t>, was riding his bike in Austin, Texas, when he thought about a friend</a:t>
            </a:r>
            <a:r>
              <a:rPr lang="en-US" altLang="zh-CN" sz="2200">
                <a:latin typeface="Times New Roman" panose="02020603050405020304" charset="0"/>
                <a:cs typeface="Times New Roman" panose="02020603050405020304" charset="0"/>
              </a:rPr>
              <a:t>’</a:t>
            </a:r>
            <a:r>
              <a:rPr lang="zh-CN" altLang="en-US" sz="2200">
                <a:latin typeface="Times New Roman" panose="02020603050405020304" charset="0"/>
                <a:cs typeface="Times New Roman" panose="02020603050405020304" charset="0"/>
              </a:rPr>
              <a:t>s 12-year-old son. The boy had never known the </a:t>
            </a:r>
            <a:r>
              <a:rPr lang="zh-CN" altLang="en-US" sz="2200">
                <a:solidFill>
                  <a:schemeClr val="tx1"/>
                </a:solidFill>
                <a:latin typeface="Times New Roman" panose="02020603050405020304" charset="0"/>
                <a:cs typeface="Times New Roman" panose="02020603050405020304" charset="0"/>
              </a:rPr>
              <a:t>joy </a:t>
            </a:r>
            <a:r>
              <a:rPr lang="zh-CN" altLang="en-US" sz="2200">
                <a:latin typeface="Times New Roman" panose="02020603050405020304" charset="0"/>
                <a:cs typeface="Times New Roman" panose="02020603050405020304" charset="0"/>
              </a:rPr>
              <a:t>of biking because he </a:t>
            </a:r>
            <a:r>
              <a:rPr lang="zh-CN" altLang="en-US" sz="2200">
                <a:solidFill>
                  <a:schemeClr val="tx1"/>
                </a:solidFill>
                <a:latin typeface="Times New Roman" panose="02020603050405020304" charset="0"/>
                <a:cs typeface="Times New Roman" panose="02020603050405020304" charset="0"/>
              </a:rPr>
              <a:t>suffered </a:t>
            </a:r>
            <a:r>
              <a:rPr lang="zh-CN" altLang="en-US" sz="2200">
                <a:latin typeface="Times New Roman" panose="02020603050405020304" charset="0"/>
                <a:cs typeface="Times New Roman" panose="02020603050405020304" charset="0"/>
              </a:rPr>
              <a:t>from hydrocephalus</a:t>
            </a:r>
            <a:r>
              <a:rPr lang="en-US" altLang="zh-CN" sz="2200">
                <a:latin typeface="Times New Roman" panose="02020603050405020304" charset="0"/>
                <a:cs typeface="Times New Roman" panose="02020603050405020304" charset="0"/>
              </a:rPr>
              <a:t> (</a:t>
            </a:r>
            <a:r>
              <a:rPr lang="en-US" altLang="zh-CN" sz="2200">
                <a:latin typeface="华文中宋" panose="02010600040101010101" charset="-122"/>
                <a:ea typeface="华文中宋" panose="02010600040101010101" charset="-122"/>
                <a:cs typeface="Times New Roman" panose="02020603050405020304" charset="0"/>
                <a:sym typeface="华文中宋" panose="02010600040101010101" charset="-122"/>
              </a:rPr>
              <a:t>脑积水</a:t>
            </a:r>
            <a:r>
              <a:rPr lang="en-US" altLang="zh-CN" sz="2200">
                <a:latin typeface="Times New Roman" panose="02020603050405020304" charset="0"/>
                <a:cs typeface="Times New Roman" panose="02020603050405020304" charset="0"/>
              </a:rPr>
              <a:t>)</a:t>
            </a:r>
            <a:r>
              <a:rPr lang="zh-CN" altLang="en-US" sz="2200">
                <a:latin typeface="Times New Roman" panose="02020603050405020304" charset="0"/>
                <a:cs typeface="Times New Roman" panose="02020603050405020304" charset="0"/>
              </a:rPr>
              <a:t>, a buildup of fluid in the brain that often causes </a:t>
            </a:r>
            <a:r>
              <a:rPr lang="en-US" altLang="zh-CN" sz="2200">
                <a:latin typeface="Times New Roman" panose="02020603050405020304" charset="0"/>
                <a:cs typeface="Times New Roman" panose="02020603050405020304" charset="0"/>
                <a:sym typeface="+mn-ea"/>
              </a:rPr>
              <a:t>___2___ </a:t>
            </a:r>
            <a:r>
              <a:rPr lang="zh-CN" altLang="en-US" sz="2200">
                <a:latin typeface="Times New Roman" panose="02020603050405020304" charset="0"/>
                <a:cs typeface="Times New Roman" panose="02020603050405020304" charset="0"/>
              </a:rPr>
              <a:t>disturbances. </a:t>
            </a:r>
            <a:endParaRPr lang="zh-CN" altLang="en-US" sz="2200">
              <a:latin typeface="Times New Roman" panose="02020603050405020304" charset="0"/>
              <a:cs typeface="Times New Roman" panose="02020603050405020304" charset="0"/>
            </a:endParaRPr>
          </a:p>
          <a:p>
            <a:pPr fontAlgn="auto">
              <a:lnSpc>
                <a:spcPct val="90000"/>
              </a:lnSpc>
            </a:pPr>
            <a:r>
              <a:rPr lang="zh-CN" altLang="en-US" sz="2200">
                <a:latin typeface="Times New Roman" panose="02020603050405020304" charset="0"/>
                <a:cs typeface="Times New Roman" panose="02020603050405020304" charset="0"/>
              </a:rPr>
              <a:t> </a:t>
            </a:r>
            <a:r>
              <a:rPr lang="en-US" altLang="zh-CN" sz="2200">
                <a:latin typeface="Times New Roman" panose="02020603050405020304" charset="0"/>
                <a:cs typeface="Times New Roman" panose="02020603050405020304" charset="0"/>
              </a:rPr>
              <a:t>   </a:t>
            </a:r>
            <a:r>
              <a:rPr lang="zh-CN" altLang="en-US" sz="2200">
                <a:latin typeface="Times New Roman" panose="02020603050405020304" charset="0"/>
                <a:cs typeface="Times New Roman" panose="02020603050405020304" charset="0"/>
              </a:rPr>
              <a:t>When he got home, McLindon, now 60, went online and found a three-wheel recumbent bike with a seat belt, </a:t>
            </a:r>
            <a:r>
              <a:rPr lang="en-US" altLang="zh-CN" sz="2200">
                <a:latin typeface="Times New Roman" panose="02020603050405020304" charset="0"/>
                <a:cs typeface="Times New Roman" panose="02020603050405020304" charset="0"/>
                <a:sym typeface="+mn-ea"/>
              </a:rPr>
              <a:t>___3___ </a:t>
            </a:r>
            <a:r>
              <a:rPr lang="zh-CN" altLang="en-US" sz="2200">
                <a:latin typeface="Times New Roman" panose="02020603050405020304" charset="0"/>
                <a:cs typeface="Times New Roman" panose="02020603050405020304" charset="0"/>
              </a:rPr>
              <a:t>for a child with balance issues. Soon the boy was pedaling around the street with his peers, having </a:t>
            </a:r>
            <a:r>
              <a:rPr lang="zh-CN" altLang="en-US" sz="2200">
                <a:solidFill>
                  <a:schemeClr val="tx1"/>
                </a:solidFill>
                <a:latin typeface="Times New Roman" panose="02020603050405020304" charset="0"/>
                <a:cs typeface="Times New Roman" panose="02020603050405020304" charset="0"/>
              </a:rPr>
              <a:t>fun</a:t>
            </a:r>
            <a:r>
              <a:rPr lang="zh-CN" altLang="en-US" sz="2200">
                <a:solidFill>
                  <a:srgbClr val="FF0000"/>
                </a:solidFill>
                <a:latin typeface="Times New Roman" panose="02020603050405020304" charset="0"/>
                <a:cs typeface="Times New Roman" panose="02020603050405020304" charset="0"/>
              </a:rPr>
              <a:t> </a:t>
            </a:r>
            <a:r>
              <a:rPr lang="zh-CN" altLang="en-US" sz="2200">
                <a:latin typeface="Times New Roman" panose="02020603050405020304" charset="0"/>
                <a:cs typeface="Times New Roman" panose="02020603050405020304" charset="0"/>
              </a:rPr>
              <a:t>and getting </a:t>
            </a:r>
            <a:r>
              <a:rPr lang="en-US" altLang="zh-CN" sz="2200">
                <a:latin typeface="Times New Roman" panose="02020603050405020304" charset="0"/>
                <a:cs typeface="Times New Roman" panose="02020603050405020304" charset="0"/>
                <a:sym typeface="+mn-ea"/>
              </a:rPr>
              <a:t>___4___</a:t>
            </a:r>
            <a:r>
              <a:rPr lang="zh-CN" altLang="en-US" sz="2200">
                <a:latin typeface="Times New Roman" panose="02020603050405020304" charset="0"/>
                <a:cs typeface="Times New Roman" panose="02020603050405020304" charset="0"/>
              </a:rPr>
              <a:t>. But there was more, as McLindon </a:t>
            </a:r>
            <a:r>
              <a:rPr lang="en-US" altLang="zh-CN" sz="2200">
                <a:solidFill>
                  <a:srgbClr val="3333FF"/>
                </a:solidFill>
                <a:latin typeface="Times New Roman" panose="02020603050405020304" charset="0"/>
                <a:cs typeface="Times New Roman" panose="02020603050405020304" charset="0"/>
              </a:rPr>
              <a:t>glean</a:t>
            </a:r>
            <a:r>
              <a:rPr lang="zh-CN" altLang="en-US" sz="2200">
                <a:latin typeface="Times New Roman" panose="02020603050405020304" charset="0"/>
                <a:cs typeface="Times New Roman" panose="02020603050405020304" charset="0"/>
              </a:rPr>
              <a:t>ed from his friend</a:t>
            </a:r>
            <a:r>
              <a:rPr lang="en-US" altLang="zh-CN" sz="2200">
                <a:latin typeface="Times New Roman" panose="02020603050405020304" charset="0"/>
                <a:cs typeface="Times New Roman" panose="02020603050405020304" charset="0"/>
              </a:rPr>
              <a:t>’</a:t>
            </a:r>
            <a:r>
              <a:rPr lang="zh-CN" altLang="en-US" sz="2200">
                <a:latin typeface="Times New Roman" panose="02020603050405020304" charset="0"/>
                <a:cs typeface="Times New Roman" panose="02020603050405020304" charset="0"/>
              </a:rPr>
              <a:t>s </a:t>
            </a:r>
            <a:r>
              <a:rPr lang="en-US" altLang="zh-CN" sz="2200">
                <a:latin typeface="Times New Roman" panose="02020603050405020304" charset="0"/>
                <a:cs typeface="Times New Roman" panose="02020603050405020304" charset="0"/>
                <a:sym typeface="+mn-ea"/>
              </a:rPr>
              <a:t>___5___</a:t>
            </a:r>
            <a:r>
              <a:rPr lang="zh-CN" altLang="en-US" sz="2200">
                <a:latin typeface="Times New Roman" panose="02020603050405020304" charset="0"/>
                <a:cs typeface="Times New Roman" panose="02020603050405020304" charset="0"/>
              </a:rPr>
              <a:t>. </a:t>
            </a:r>
            <a:r>
              <a:rPr lang="en-US" altLang="zh-CN" sz="2200">
                <a:latin typeface="Times New Roman" panose="02020603050405020304" charset="0"/>
                <a:cs typeface="Times New Roman" panose="02020603050405020304" charset="0"/>
              </a:rPr>
              <a:t>“</a:t>
            </a:r>
            <a:r>
              <a:rPr lang="zh-CN" altLang="en-US" sz="2200">
                <a:latin typeface="Times New Roman" panose="02020603050405020304" charset="0"/>
                <a:cs typeface="Times New Roman" panose="02020603050405020304" charset="0"/>
              </a:rPr>
              <a:t>To see his son </a:t>
            </a:r>
            <a:r>
              <a:rPr lang="en-US" altLang="zh-CN" sz="2200">
                <a:solidFill>
                  <a:srgbClr val="3333FF"/>
                </a:solidFill>
                <a:latin typeface="Times New Roman" panose="02020603050405020304" charset="0"/>
                <a:cs typeface="Times New Roman" panose="02020603050405020304" charset="0"/>
              </a:rPr>
              <a:t>interact</a:t>
            </a:r>
            <a:r>
              <a:rPr lang="en-US" altLang="zh-CN" sz="2200">
                <a:solidFill>
                  <a:schemeClr val="tx1"/>
                </a:solidFill>
                <a:latin typeface="Times New Roman" panose="02020603050405020304" charset="0"/>
                <a:cs typeface="Times New Roman" panose="02020603050405020304" charset="0"/>
              </a:rPr>
              <a:t>i</a:t>
            </a:r>
            <a:r>
              <a:rPr lang="zh-CN" altLang="en-US" sz="2200">
                <a:solidFill>
                  <a:schemeClr val="tx1"/>
                </a:solidFill>
                <a:latin typeface="Times New Roman" panose="02020603050405020304" charset="0"/>
                <a:cs typeface="Times New Roman" panose="02020603050405020304" charset="0"/>
              </a:rPr>
              <a:t>ng</a:t>
            </a:r>
            <a:r>
              <a:rPr lang="zh-CN" altLang="en-US" sz="2200">
                <a:latin typeface="Times New Roman" panose="02020603050405020304" charset="0"/>
                <a:cs typeface="Times New Roman" panose="02020603050405020304" charset="0"/>
              </a:rPr>
              <a:t> with other kids,</a:t>
            </a:r>
            <a:r>
              <a:rPr lang="en-US" altLang="zh-CN" sz="2200">
                <a:latin typeface="Times New Roman" panose="02020603050405020304" charset="0"/>
                <a:cs typeface="Times New Roman" panose="02020603050405020304" charset="0"/>
              </a:rPr>
              <a:t>”</a:t>
            </a:r>
            <a:r>
              <a:rPr lang="zh-CN" altLang="en-US" sz="2200">
                <a:latin typeface="Times New Roman" panose="02020603050405020304" charset="0"/>
                <a:cs typeface="Times New Roman" panose="02020603050405020304" charset="0"/>
              </a:rPr>
              <a:t> McLindon says. </a:t>
            </a:r>
            <a:r>
              <a:rPr lang="en-US" altLang="zh-CN" sz="2200">
                <a:latin typeface="Times New Roman" panose="02020603050405020304" charset="0"/>
                <a:cs typeface="Times New Roman" panose="02020603050405020304" charset="0"/>
              </a:rPr>
              <a:t>“</a:t>
            </a:r>
            <a:r>
              <a:rPr lang="zh-CN" altLang="en-US" sz="2200">
                <a:latin typeface="Times New Roman" panose="02020603050405020304" charset="0"/>
                <a:cs typeface="Times New Roman" panose="02020603050405020304" charset="0"/>
              </a:rPr>
              <a:t>I</a:t>
            </a:r>
            <a:r>
              <a:rPr lang="en-US" altLang="zh-CN" sz="2200">
                <a:latin typeface="Times New Roman" panose="02020603050405020304" charset="0"/>
                <a:cs typeface="Times New Roman" panose="02020603050405020304" charset="0"/>
              </a:rPr>
              <a:t>’</a:t>
            </a:r>
            <a:r>
              <a:rPr lang="zh-CN" altLang="en-US" sz="2200">
                <a:latin typeface="Times New Roman" panose="02020603050405020304" charset="0"/>
                <a:cs typeface="Times New Roman" panose="02020603050405020304" charset="0"/>
              </a:rPr>
              <a:t>ll never forget the </a:t>
            </a:r>
            <a:r>
              <a:rPr lang="en-US" altLang="zh-CN" sz="2200">
                <a:latin typeface="Times New Roman" panose="02020603050405020304" charset="0"/>
                <a:cs typeface="Times New Roman" panose="02020603050405020304" charset="0"/>
                <a:sym typeface="+mn-ea"/>
              </a:rPr>
              <a:t>___6___</a:t>
            </a:r>
            <a:r>
              <a:rPr lang="zh-CN" altLang="en-US" sz="2200">
                <a:latin typeface="Times New Roman" panose="02020603050405020304" charset="0"/>
                <a:cs typeface="Times New Roman" panose="02020603050405020304" charset="0"/>
              </a:rPr>
              <a:t>on his face.</a:t>
            </a:r>
            <a:r>
              <a:rPr lang="en-US" altLang="zh-CN" sz="2200">
                <a:latin typeface="Times New Roman" panose="02020603050405020304" charset="0"/>
                <a:cs typeface="Times New Roman" panose="02020603050405020304" charset="0"/>
              </a:rPr>
              <a:t>”</a:t>
            </a:r>
            <a:endParaRPr lang="zh-CN" altLang="en-US" sz="2200">
              <a:latin typeface="Times New Roman" panose="02020603050405020304" charset="0"/>
              <a:cs typeface="Times New Roman" panose="02020603050405020304" charset="0"/>
            </a:endParaRPr>
          </a:p>
          <a:p>
            <a:pPr fontAlgn="auto">
              <a:lnSpc>
                <a:spcPct val="90000"/>
              </a:lnSpc>
            </a:pPr>
            <a:r>
              <a:rPr lang="zh-CN" altLang="en-US" sz="2200">
                <a:latin typeface="Times New Roman" panose="02020603050405020304" charset="0"/>
                <a:cs typeface="Times New Roman" panose="02020603050405020304" charset="0"/>
              </a:rPr>
              <a:t> </a:t>
            </a:r>
            <a:r>
              <a:rPr lang="en-US" altLang="zh-CN" sz="2200">
                <a:latin typeface="Times New Roman" panose="02020603050405020304" charset="0"/>
                <a:cs typeface="Times New Roman" panose="02020603050405020304" charset="0"/>
              </a:rPr>
              <a:t> </a:t>
            </a:r>
            <a:r>
              <a:rPr lang="zh-CN" altLang="en-US" sz="2200">
                <a:latin typeface="Times New Roman" panose="02020603050405020304" charset="0"/>
                <a:cs typeface="Times New Roman" panose="02020603050405020304" charset="0"/>
              </a:rPr>
              <a:t> That smile </a:t>
            </a:r>
            <a:r>
              <a:rPr lang="en-US" altLang="zh-CN" sz="2200">
                <a:latin typeface="Times New Roman" panose="02020603050405020304" charset="0"/>
                <a:cs typeface="Times New Roman" panose="02020603050405020304" charset="0"/>
                <a:sym typeface="+mn-ea"/>
              </a:rPr>
              <a:t>___7___</a:t>
            </a:r>
            <a:r>
              <a:rPr lang="zh-CN" altLang="en-US" sz="2200">
                <a:latin typeface="Times New Roman" panose="02020603050405020304" charset="0"/>
                <a:cs typeface="Times New Roman" panose="02020603050405020304" charset="0"/>
              </a:rPr>
              <a:t>the McLindon Family Foundation. Funded by donations, the group works with pediatric rehab</a:t>
            </a:r>
            <a:r>
              <a:rPr lang="en-US" altLang="zh-CN" sz="2200">
                <a:latin typeface="Times New Roman" panose="02020603050405020304" charset="0"/>
                <a:cs typeface="Times New Roman" panose="02020603050405020304" charset="0"/>
                <a:sym typeface="+mn-ea"/>
              </a:rPr>
              <a:t> (</a:t>
            </a:r>
            <a:r>
              <a:rPr lang="zh-CN" altLang="en-US" sz="2200">
                <a:latin typeface="华文中宋" panose="02010600040101010101" charset="-122"/>
                <a:ea typeface="华文中宋" panose="02010600040101010101" charset="-122"/>
                <a:cs typeface="Times New Roman" panose="02020603050405020304" charset="0"/>
                <a:sym typeface="+mn-ea"/>
              </a:rPr>
              <a:t>儿童康复中心</a:t>
            </a:r>
            <a:r>
              <a:rPr lang="en-US" altLang="zh-CN" sz="2200">
                <a:latin typeface="Times New Roman" panose="02020603050405020304" charset="0"/>
                <a:cs typeface="Times New Roman" panose="02020603050405020304" charset="0"/>
                <a:sym typeface="+mn-ea"/>
              </a:rPr>
              <a:t>)</a:t>
            </a:r>
            <a:r>
              <a:rPr lang="zh-CN" altLang="en-US" sz="2200">
                <a:latin typeface="Times New Roman" panose="02020603050405020304" charset="0"/>
                <a:cs typeface="Times New Roman" panose="02020603050405020304" charset="0"/>
              </a:rPr>
              <a:t> clinics to find children who can </a:t>
            </a:r>
            <a:r>
              <a:rPr lang="en-US" altLang="zh-CN" sz="2200">
                <a:latin typeface="Times New Roman" panose="02020603050405020304" charset="0"/>
                <a:cs typeface="Times New Roman" panose="02020603050405020304" charset="0"/>
                <a:sym typeface="+mn-ea"/>
              </a:rPr>
              <a:t>___8___</a:t>
            </a:r>
            <a:r>
              <a:rPr lang="zh-CN" altLang="en-US" sz="2200">
                <a:latin typeface="Times New Roman" panose="02020603050405020304" charset="0"/>
                <a:cs typeface="Times New Roman" panose="02020603050405020304" charset="0"/>
              </a:rPr>
              <a:t>from owning an adaptive bike—and to help craft each bike to the </a:t>
            </a:r>
            <a:r>
              <a:rPr lang="en-US" altLang="zh-CN" sz="2200">
                <a:latin typeface="Times New Roman" panose="02020603050405020304" charset="0"/>
                <a:cs typeface="Times New Roman" panose="02020603050405020304" charset="0"/>
                <a:sym typeface="+mn-ea"/>
              </a:rPr>
              <a:t>___9___</a:t>
            </a:r>
            <a:r>
              <a:rPr lang="zh-CN" altLang="en-US" sz="2200">
                <a:latin typeface="Times New Roman" panose="02020603050405020304" charset="0"/>
                <a:cs typeface="Times New Roman" panose="02020603050405020304" charset="0"/>
              </a:rPr>
              <a:t>needs of the child. A bike may include a headrest, a shoulder harness, a seat belt, and a caregiver</a:t>
            </a:r>
            <a:r>
              <a:rPr lang="en-US" altLang="zh-CN" sz="2200">
                <a:latin typeface="Times New Roman" panose="02020603050405020304" charset="0"/>
                <a:cs typeface="Times New Roman" panose="02020603050405020304" charset="0"/>
              </a:rPr>
              <a:t>’</a:t>
            </a:r>
            <a:r>
              <a:rPr lang="zh-CN" altLang="en-US" sz="2200">
                <a:latin typeface="Times New Roman" panose="02020603050405020304" charset="0"/>
                <a:cs typeface="Times New Roman" panose="02020603050405020304" charset="0"/>
              </a:rPr>
              <a:t>s steering and braking </a:t>
            </a:r>
            <a:r>
              <a:rPr lang="en-US" altLang="zh-CN" sz="2200">
                <a:solidFill>
                  <a:schemeClr val="tx1"/>
                </a:solidFill>
                <a:latin typeface="Times New Roman" panose="02020603050405020304" charset="0"/>
                <a:cs typeface="Times New Roman" panose="02020603050405020304" charset="0"/>
              </a:rPr>
              <a:t>mechanism</a:t>
            </a:r>
            <a:r>
              <a:rPr lang="zh-CN" altLang="en-US" sz="2200">
                <a:solidFill>
                  <a:schemeClr val="tx1"/>
                </a:solidFill>
                <a:latin typeface="Times New Roman" panose="02020603050405020304" charset="0"/>
                <a:cs typeface="Times New Roman" panose="02020603050405020304" charset="0"/>
              </a:rPr>
              <a:t> </a:t>
            </a:r>
            <a:r>
              <a:rPr lang="zh-CN" altLang="en-US" sz="2200">
                <a:latin typeface="Times New Roman" panose="02020603050405020304" charset="0"/>
                <a:cs typeface="Times New Roman" panose="02020603050405020304" charset="0"/>
              </a:rPr>
              <a:t>in the back. The bikes are </a:t>
            </a:r>
            <a:r>
              <a:rPr lang="en-US" altLang="zh-CN" sz="2200">
                <a:latin typeface="Times New Roman" panose="02020603050405020304" charset="0"/>
                <a:cs typeface="Times New Roman" panose="02020603050405020304" charset="0"/>
                <a:sym typeface="+mn-ea"/>
              </a:rPr>
              <a:t>___10___</a:t>
            </a:r>
            <a:r>
              <a:rPr lang="zh-CN" altLang="en-US" sz="2200">
                <a:latin typeface="Times New Roman" panose="02020603050405020304" charset="0"/>
                <a:cs typeface="Times New Roman" panose="02020603050405020304" charset="0"/>
              </a:rPr>
              <a:t>—$3,000 to $4,000, and that</a:t>
            </a:r>
            <a:r>
              <a:rPr lang="en-US" altLang="zh-CN" sz="2200">
                <a:latin typeface="Times New Roman" panose="02020603050405020304" charset="0"/>
                <a:cs typeface="Times New Roman" panose="02020603050405020304" charset="0"/>
              </a:rPr>
              <a:t>’</a:t>
            </a:r>
            <a:r>
              <a:rPr lang="zh-CN" altLang="en-US" sz="2200">
                <a:latin typeface="Times New Roman" panose="02020603050405020304" charset="0"/>
                <a:cs typeface="Times New Roman" panose="02020603050405020304" charset="0"/>
              </a:rPr>
              <a:t>s with the foundation</a:t>
            </a:r>
            <a:r>
              <a:rPr lang="en-US" altLang="zh-CN" sz="2200">
                <a:latin typeface="Times New Roman" panose="02020603050405020304" charset="0"/>
                <a:cs typeface="Times New Roman" panose="02020603050405020304" charset="0"/>
              </a:rPr>
              <a:t>’</a:t>
            </a:r>
            <a:r>
              <a:rPr lang="zh-CN" altLang="en-US" sz="2200">
                <a:latin typeface="Times New Roman" panose="02020603050405020304" charset="0"/>
                <a:cs typeface="Times New Roman" panose="02020603050405020304" charset="0"/>
              </a:rPr>
              <a:t>s steep manufacturer</a:t>
            </a:r>
            <a:r>
              <a:rPr lang="en-US" altLang="zh-CN" sz="2200">
                <a:latin typeface="Times New Roman" panose="02020603050405020304" charset="0"/>
                <a:cs typeface="Times New Roman" panose="02020603050405020304" charset="0"/>
              </a:rPr>
              <a:t>’</a:t>
            </a:r>
            <a:r>
              <a:rPr lang="zh-CN" altLang="en-US" sz="2200">
                <a:latin typeface="Times New Roman" panose="02020603050405020304" charset="0"/>
                <a:cs typeface="Times New Roman" panose="02020603050405020304" charset="0"/>
              </a:rPr>
              <a:t>s</a:t>
            </a:r>
            <a:r>
              <a:rPr lang="en-US" altLang="zh-CN" sz="2200">
                <a:latin typeface="Times New Roman" panose="02020603050405020304" charset="0"/>
                <a:cs typeface="Times New Roman" panose="02020603050405020304" charset="0"/>
              </a:rPr>
              <a:t> discount. For kids lucky enough to get one, they’re a life changer. </a:t>
            </a:r>
            <a:endParaRPr lang="en-US" altLang="zh-CN" sz="2200">
              <a:latin typeface="Times New Roman" panose="02020603050405020304" charset="0"/>
              <a:cs typeface="Times New Roman" panose="02020603050405020304" charset="0"/>
            </a:endParaRPr>
          </a:p>
          <a:p>
            <a:pPr fontAlgn="auto">
              <a:lnSpc>
                <a:spcPct val="90000"/>
              </a:lnSpc>
            </a:pPr>
            <a:r>
              <a:rPr lang="en-US" altLang="zh-CN" sz="2200">
                <a:latin typeface="Times New Roman" panose="02020603050405020304" charset="0"/>
                <a:cs typeface="Times New Roman" panose="02020603050405020304" charset="0"/>
              </a:rPr>
              <a:t>   “We worked with a 14-year-old who has spina bifida</a:t>
            </a:r>
            <a:r>
              <a:rPr lang="en-US" altLang="zh-CN" sz="2200">
                <a:latin typeface="Times New Roman" panose="02020603050405020304" charset="0"/>
                <a:cs typeface="Times New Roman" panose="02020603050405020304" charset="0"/>
                <a:sym typeface="+mn-ea"/>
              </a:rPr>
              <a:t> (</a:t>
            </a:r>
            <a:r>
              <a:rPr lang="zh-CN" altLang="en-US" sz="2200">
                <a:latin typeface="华文中宋" panose="02010600040101010101" charset="-122"/>
                <a:ea typeface="华文中宋" panose="02010600040101010101" charset="-122"/>
                <a:cs typeface="Times New Roman" panose="02020603050405020304" charset="0"/>
                <a:sym typeface="+mn-ea"/>
              </a:rPr>
              <a:t>脊柱裂</a:t>
            </a:r>
            <a:r>
              <a:rPr lang="en-US" altLang="zh-CN" sz="2200">
                <a:latin typeface="Times New Roman" panose="02020603050405020304" charset="0"/>
                <a:cs typeface="Times New Roman" panose="02020603050405020304" charset="0"/>
                <a:sym typeface="+mn-ea"/>
              </a:rPr>
              <a:t>)</a:t>
            </a:r>
            <a:r>
              <a:rPr lang="en-US" altLang="zh-CN" sz="2200">
                <a:latin typeface="Times New Roman" panose="02020603050405020304" charset="0"/>
                <a:cs typeface="Times New Roman" panose="02020603050405020304" charset="0"/>
              </a:rPr>
              <a:t>,” says McLindon. “She spent most </a:t>
            </a:r>
            <a:r>
              <a:rPr lang="en-US" altLang="zh-CN" sz="2200">
                <a:latin typeface="Times New Roman" panose="02020603050405020304" charset="0"/>
                <a:cs typeface="Times New Roman" panose="02020603050405020304" charset="0"/>
                <a:sym typeface="+mn-ea"/>
              </a:rPr>
              <a:t>___11___</a:t>
            </a:r>
            <a:r>
              <a:rPr lang="en-US" altLang="zh-CN" sz="2200">
                <a:latin typeface="Times New Roman" panose="02020603050405020304" charset="0"/>
                <a:cs typeface="Times New Roman" panose="02020603050405020304" charset="0"/>
              </a:rPr>
              <a:t>on the couch watching TV. Soon after she got her bike, she was training for special-needs triathlons. In a magazine </a:t>
            </a:r>
            <a:r>
              <a:rPr lang="en-US" altLang="zh-CN" sz="2200">
                <a:latin typeface="Times New Roman" panose="02020603050405020304" charset="0"/>
                <a:cs typeface="Times New Roman" panose="02020603050405020304" charset="0"/>
                <a:sym typeface="+mn-ea"/>
              </a:rPr>
              <a:t>___12___</a:t>
            </a:r>
            <a:r>
              <a:rPr lang="en-US" altLang="zh-CN" sz="2200">
                <a:latin typeface="Times New Roman" panose="02020603050405020304" charset="0"/>
                <a:cs typeface="Times New Roman" panose="02020603050405020304" charset="0"/>
              </a:rPr>
              <a:t>, she said, ‘I always knew there was an </a:t>
            </a:r>
            <a:r>
              <a:rPr lang="en-US" altLang="zh-CN" sz="2200">
                <a:latin typeface="Times New Roman" panose="02020603050405020304" charset="0"/>
                <a:cs typeface="Times New Roman" panose="02020603050405020304" charset="0"/>
                <a:sym typeface="+mn-ea"/>
              </a:rPr>
              <a:t>___13___</a:t>
            </a:r>
            <a:r>
              <a:rPr lang="en-US" altLang="zh-CN" sz="2200">
                <a:latin typeface="Times New Roman" panose="02020603050405020304" charset="0"/>
                <a:cs typeface="Times New Roman" panose="02020603050405020304" charset="0"/>
              </a:rPr>
              <a:t>in me.’” So far, the foundation has </a:t>
            </a:r>
            <a:r>
              <a:rPr lang="en-US" altLang="zh-CN" sz="2200">
                <a:latin typeface="Times New Roman" panose="02020603050405020304" charset="0"/>
                <a:cs typeface="Times New Roman" panose="02020603050405020304" charset="0"/>
                <a:sym typeface="+mn-ea"/>
              </a:rPr>
              <a:t>___14___</a:t>
            </a:r>
            <a:r>
              <a:rPr lang="en-US" altLang="zh-CN" sz="2200">
                <a:latin typeface="Times New Roman" panose="02020603050405020304" charset="0"/>
                <a:cs typeface="Times New Roman" panose="02020603050405020304" charset="0"/>
              </a:rPr>
              <a:t> 450 bikes, and that’s just a start. “I do a lot of things. I </a:t>
            </a:r>
            <a:r>
              <a:rPr lang="en-US" altLang="zh-CN" sz="2200">
                <a:latin typeface="Times New Roman" panose="02020603050405020304" charset="0"/>
                <a:cs typeface="Times New Roman" panose="02020603050405020304" charset="0"/>
                <a:sym typeface="+mn-ea"/>
              </a:rPr>
              <a:t>___15___</a:t>
            </a:r>
            <a:r>
              <a:rPr lang="en-US" altLang="zh-CN" sz="2200">
                <a:latin typeface="Times New Roman" panose="02020603050405020304" charset="0"/>
                <a:cs typeface="Times New Roman" panose="02020603050405020304" charset="0"/>
              </a:rPr>
              <a:t>a lot of companies,” McLindon says. “But getting these kids their bikes is the most important thing that I do.”</a:t>
            </a:r>
            <a:endParaRPr lang="en-US" altLang="zh-CN" sz="2200">
              <a:latin typeface="Times New Roman" panose="02020603050405020304" charset="0"/>
              <a:cs typeface="Times New Roman" panose="02020603050405020304" charset="0"/>
            </a:endParaRPr>
          </a:p>
        </p:txBody>
      </p:sp>
      <p:sp>
        <p:nvSpPr>
          <p:cNvPr id="1048598" name="文本框 4"/>
          <p:cNvSpPr txBox="1"/>
          <p:nvPr/>
        </p:nvSpPr>
        <p:spPr>
          <a:xfrm>
            <a:off x="1871980" y="65405"/>
            <a:ext cx="580644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《读者文摘</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5</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zh-CN" sz="2300" b="1">
                <a:solidFill>
                  <a:srgbClr val="ED7D31"/>
                </a:solidFill>
                <a:latin typeface="微软雅黑" panose="020B0503020204020204" charset="-122"/>
                <a:ea typeface="微软雅黑" panose="020B0503020204020204" charset="-122"/>
                <a:cs typeface="微软雅黑" panose="020B0503020204020204" charset="-122"/>
              </a:rPr>
              <a:t>版</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13</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完形填空</a:t>
            </a:r>
            <a:endParaRPr kumimoji="1" lang="zh-CN" altLang="zh-CN" sz="2800" b="1" dirty="0">
              <a:solidFill>
                <a:sysClr val="window" lastClr="FFFFFF"/>
              </a:solidFill>
              <a:sym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608330" y="631190"/>
            <a:ext cx="11149330" cy="6092825"/>
          </a:xfrm>
          <a:prstGeom prst="rect">
            <a:avLst/>
          </a:prstGeom>
          <a:noFill/>
        </p:spPr>
        <p:txBody>
          <a:bodyPr wrap="square" rtlCol="0">
            <a:spAutoFit/>
          </a:bodyPr>
          <a:p>
            <a:r>
              <a:rPr lang="en-US" altLang="zh-CN" sz="2600">
                <a:solidFill>
                  <a:schemeClr val="tx1"/>
                </a:solidFill>
                <a:latin typeface="Times New Roman" panose="02020603050405020304" charset="0"/>
                <a:cs typeface="Times New Roman" panose="02020603050405020304" charset="0"/>
              </a:rPr>
              <a:t>1. A. scientist    	B. cyclist            	C. pianist             	D. environmentalist</a:t>
            </a:r>
            <a:endParaRPr lang="en-US" altLang="zh-CN" sz="2600">
              <a:solidFill>
                <a:schemeClr val="tx1"/>
              </a:solidFill>
              <a:latin typeface="Times New Roman" panose="02020603050405020304" charset="0"/>
              <a:cs typeface="Times New Roman" panose="02020603050405020304" charset="0"/>
            </a:endParaRPr>
          </a:p>
          <a:p>
            <a:r>
              <a:rPr lang="en-US" altLang="zh-CN" sz="2600">
                <a:solidFill>
                  <a:schemeClr val="tx1"/>
                </a:solidFill>
                <a:latin typeface="Times New Roman" panose="02020603050405020304" charset="0"/>
                <a:cs typeface="Times New Roman" panose="02020603050405020304" charset="0"/>
                <a:sym typeface="+mn-ea"/>
              </a:rPr>
              <a:t>2. A. sleep          	B. emotion              	C. diet            	D. balance</a:t>
            </a:r>
            <a:endParaRPr lang="en-US" altLang="zh-CN" sz="2600">
              <a:solidFill>
                <a:schemeClr val="tx1"/>
              </a:solidFill>
              <a:latin typeface="Times New Roman" panose="02020603050405020304" charset="0"/>
              <a:cs typeface="Times New Roman" panose="02020603050405020304" charset="0"/>
              <a:sym typeface="+mn-ea"/>
            </a:endParaRPr>
          </a:p>
          <a:p>
            <a:r>
              <a:rPr lang="en-US" altLang="zh-CN" sz="2600">
                <a:solidFill>
                  <a:schemeClr val="tx1"/>
                </a:solidFill>
                <a:latin typeface="Times New Roman" panose="02020603050405020304" charset="0"/>
                <a:cs typeface="Times New Roman" panose="02020603050405020304" charset="0"/>
                <a:sym typeface="+mn-ea"/>
              </a:rPr>
              <a:t>3. A. famous           	B. perfect            	C. eager                 	D. responsible</a:t>
            </a:r>
            <a:endParaRPr lang="en-US" altLang="zh-CN" sz="2600">
              <a:solidFill>
                <a:schemeClr val="tx1"/>
              </a:solidFill>
              <a:latin typeface="Times New Roman" panose="02020603050405020304" charset="0"/>
              <a:cs typeface="Times New Roman" panose="02020603050405020304" charset="0"/>
              <a:sym typeface="+mn-ea"/>
            </a:endParaRPr>
          </a:p>
          <a:p>
            <a:r>
              <a:rPr lang="en-US" altLang="zh-CN" sz="2600">
                <a:solidFill>
                  <a:schemeClr val="tx1"/>
                </a:solidFill>
                <a:latin typeface="Times New Roman" panose="02020603050405020304" charset="0"/>
                <a:cs typeface="Times New Roman" panose="02020603050405020304" charset="0"/>
                <a:sym typeface="+mn-ea"/>
              </a:rPr>
              <a:t>4. A. exercise         	B. wisdom     	C. courage             	D. experience</a:t>
            </a:r>
            <a:endParaRPr lang="en-US" altLang="zh-CN" sz="2600">
              <a:solidFill>
                <a:schemeClr val="tx1"/>
              </a:solidFill>
              <a:latin typeface="Times New Roman" panose="02020603050405020304" charset="0"/>
              <a:cs typeface="Times New Roman" panose="02020603050405020304" charset="0"/>
              <a:sym typeface="+mn-ea"/>
            </a:endParaRPr>
          </a:p>
          <a:p>
            <a:r>
              <a:rPr lang="en-US" altLang="zh-CN" sz="2600">
                <a:solidFill>
                  <a:schemeClr val="tx1"/>
                </a:solidFill>
                <a:latin typeface="Times New Roman" panose="02020603050405020304" charset="0"/>
                <a:cs typeface="Times New Roman" panose="02020603050405020304" charset="0"/>
                <a:sym typeface="+mn-ea"/>
              </a:rPr>
              <a:t>5. A. attention          	B. description   	C. reaction               	D. explanation</a:t>
            </a:r>
            <a:endParaRPr lang="en-US" altLang="zh-CN" sz="2600">
              <a:solidFill>
                <a:schemeClr val="tx1"/>
              </a:solidFill>
              <a:latin typeface="Times New Roman" panose="02020603050405020304" charset="0"/>
              <a:cs typeface="Times New Roman" panose="02020603050405020304" charset="0"/>
              <a:sym typeface="+mn-ea"/>
            </a:endParaRPr>
          </a:p>
          <a:p>
            <a:r>
              <a:rPr lang="en-US" altLang="zh-CN" sz="2600">
                <a:solidFill>
                  <a:schemeClr val="tx1"/>
                </a:solidFill>
                <a:latin typeface="Times New Roman" panose="02020603050405020304" charset="0"/>
                <a:cs typeface="Times New Roman" panose="02020603050405020304" charset="0"/>
                <a:sym typeface="+mn-ea"/>
              </a:rPr>
              <a:t>6. A. blood          	B. wound            	C. sweat                   	D. smile</a:t>
            </a:r>
            <a:endParaRPr lang="en-US" altLang="zh-CN" sz="2600">
              <a:solidFill>
                <a:schemeClr val="tx1"/>
              </a:solidFill>
              <a:latin typeface="Times New Roman" panose="02020603050405020304" charset="0"/>
              <a:cs typeface="Times New Roman" panose="02020603050405020304" charset="0"/>
              <a:sym typeface="+mn-ea"/>
            </a:endParaRPr>
          </a:p>
          <a:p>
            <a:r>
              <a:rPr lang="en-US" altLang="zh-CN" sz="2600">
                <a:solidFill>
                  <a:schemeClr val="tx1"/>
                </a:solidFill>
                <a:latin typeface="Times New Roman" panose="02020603050405020304" charset="0"/>
                <a:cs typeface="Times New Roman" panose="02020603050405020304" charset="0"/>
                <a:sym typeface="+mn-ea"/>
              </a:rPr>
              <a:t>7. A. launched          B. affected         	C. delivered   	D. organized</a:t>
            </a:r>
            <a:endParaRPr lang="en-US" altLang="zh-CN" sz="2600">
              <a:solidFill>
                <a:schemeClr val="tx1"/>
              </a:solidFill>
              <a:latin typeface="Times New Roman" panose="02020603050405020304" charset="0"/>
              <a:cs typeface="Times New Roman" panose="02020603050405020304" charset="0"/>
              <a:sym typeface="+mn-ea"/>
            </a:endParaRPr>
          </a:p>
          <a:p>
            <a:r>
              <a:rPr lang="en-US" altLang="zh-CN" sz="2600">
                <a:solidFill>
                  <a:schemeClr val="tx1"/>
                </a:solidFill>
                <a:latin typeface="Times New Roman" panose="02020603050405020304" charset="0"/>
                <a:cs typeface="Times New Roman" panose="02020603050405020304" charset="0"/>
                <a:sym typeface="+mn-ea"/>
              </a:rPr>
              <a:t>8. A. recover           	B. suffer            	C. benefit           	D. differ</a:t>
            </a:r>
            <a:endParaRPr lang="en-US" altLang="zh-CN" sz="2600">
              <a:solidFill>
                <a:schemeClr val="tx1"/>
              </a:solidFill>
              <a:latin typeface="Times New Roman" panose="02020603050405020304" charset="0"/>
              <a:cs typeface="Times New Roman" panose="02020603050405020304" charset="0"/>
              <a:sym typeface="+mn-ea"/>
            </a:endParaRPr>
          </a:p>
          <a:p>
            <a:r>
              <a:rPr lang="en-US" altLang="zh-CN" sz="2600">
                <a:solidFill>
                  <a:schemeClr val="tx1"/>
                </a:solidFill>
                <a:latin typeface="Times New Roman" panose="02020603050405020304" charset="0"/>
                <a:cs typeface="Times New Roman" panose="02020603050405020304" charset="0"/>
                <a:sym typeface="+mn-ea"/>
              </a:rPr>
              <a:t>9. A. growing           B. unusual        	C. urgent               	D. particular</a:t>
            </a:r>
            <a:endParaRPr lang="en-US" altLang="zh-CN" sz="2600">
              <a:solidFill>
                <a:schemeClr val="tx1"/>
              </a:solidFill>
              <a:latin typeface="Times New Roman" panose="02020603050405020304" charset="0"/>
              <a:cs typeface="Times New Roman" panose="02020603050405020304" charset="0"/>
              <a:sym typeface="+mn-ea"/>
            </a:endParaRPr>
          </a:p>
          <a:p>
            <a:r>
              <a:rPr lang="en-US" altLang="zh-CN" sz="2600">
                <a:solidFill>
                  <a:schemeClr val="tx1"/>
                </a:solidFill>
                <a:latin typeface="Times New Roman" panose="02020603050405020304" charset="0"/>
                <a:cs typeface="Times New Roman" panose="02020603050405020304" charset="0"/>
                <a:sym typeface="+mn-ea"/>
              </a:rPr>
              <a:t>10. A. </a:t>
            </a:r>
            <a:r>
              <a:rPr lang="en-US" altLang="zh-CN" sz="2600">
                <a:latin typeface="Times New Roman" panose="02020603050405020304" charset="0"/>
                <a:cs typeface="Times New Roman" panose="02020603050405020304" charset="0"/>
                <a:sym typeface="+mn-ea"/>
              </a:rPr>
              <a:t>fancy</a:t>
            </a:r>
            <a:r>
              <a:rPr lang="en-US" altLang="zh-CN" sz="2600">
                <a:solidFill>
                  <a:schemeClr val="tx1"/>
                </a:solidFill>
                <a:latin typeface="Times New Roman" panose="02020603050405020304" charset="0"/>
                <a:cs typeface="Times New Roman" panose="02020603050405020304" charset="0"/>
                <a:sym typeface="+mn-ea"/>
              </a:rPr>
              <a:t>           	B. impressive        	C. </a:t>
            </a:r>
            <a:r>
              <a:rPr lang="en-US" altLang="zh-CN" sz="2600">
                <a:latin typeface="Times New Roman" panose="02020603050405020304" charset="0"/>
                <a:cs typeface="Times New Roman" panose="02020603050405020304" charset="0"/>
                <a:sym typeface="+mn-ea"/>
              </a:rPr>
              <a:t>comfortable</a:t>
            </a:r>
            <a:r>
              <a:rPr lang="en-US" altLang="zh-CN" sz="2600">
                <a:solidFill>
                  <a:schemeClr val="tx1"/>
                </a:solidFill>
                <a:latin typeface="Times New Roman" panose="02020603050405020304" charset="0"/>
                <a:cs typeface="Times New Roman" panose="02020603050405020304" charset="0"/>
                <a:sym typeface="+mn-ea"/>
              </a:rPr>
              <a:t>        	D. expensive</a:t>
            </a:r>
            <a:endParaRPr lang="en-US" altLang="zh-CN" sz="2600">
              <a:solidFill>
                <a:schemeClr val="tx1"/>
              </a:solidFill>
              <a:latin typeface="Times New Roman" panose="02020603050405020304" charset="0"/>
              <a:cs typeface="Times New Roman" panose="02020603050405020304" charset="0"/>
              <a:sym typeface="+mn-ea"/>
            </a:endParaRPr>
          </a:p>
          <a:p>
            <a:r>
              <a:rPr lang="en-US" altLang="zh-CN" sz="2600">
                <a:solidFill>
                  <a:schemeClr val="tx1"/>
                </a:solidFill>
                <a:latin typeface="Times New Roman" panose="02020603050405020304" charset="0"/>
                <a:cs typeface="Times New Roman" panose="02020603050405020304" charset="0"/>
                <a:sym typeface="+mn-ea"/>
              </a:rPr>
              <a:t>11. A. days       	B. decades   		C. months      	D. centuries</a:t>
            </a:r>
            <a:endParaRPr lang="en-US" altLang="zh-CN" sz="2600">
              <a:solidFill>
                <a:schemeClr val="tx1"/>
              </a:solidFill>
              <a:latin typeface="Times New Roman" panose="02020603050405020304" charset="0"/>
              <a:cs typeface="Times New Roman" panose="02020603050405020304" charset="0"/>
              <a:sym typeface="+mn-ea"/>
            </a:endParaRPr>
          </a:p>
          <a:p>
            <a:r>
              <a:rPr lang="en-US" altLang="zh-CN" sz="2600">
                <a:solidFill>
                  <a:schemeClr val="tx1"/>
                </a:solidFill>
                <a:latin typeface="Times New Roman" panose="02020603050405020304" charset="0"/>
                <a:cs typeface="Times New Roman" panose="02020603050405020304" charset="0"/>
                <a:sym typeface="+mn-ea"/>
              </a:rPr>
              <a:t>12. A. report           	B. sale           		C. meeting         	D. interview</a:t>
            </a:r>
            <a:endParaRPr lang="en-US" altLang="zh-CN" sz="2600">
              <a:solidFill>
                <a:schemeClr val="tx1"/>
              </a:solidFill>
              <a:latin typeface="Times New Roman" panose="02020603050405020304" charset="0"/>
              <a:cs typeface="Times New Roman" panose="02020603050405020304" charset="0"/>
              <a:sym typeface="+mn-ea"/>
            </a:endParaRPr>
          </a:p>
          <a:p>
            <a:r>
              <a:rPr lang="en-US" altLang="zh-CN" sz="2600">
                <a:solidFill>
                  <a:schemeClr val="tx1"/>
                </a:solidFill>
                <a:latin typeface="Times New Roman" panose="02020603050405020304" charset="0"/>
                <a:cs typeface="Times New Roman" panose="02020603050405020304" charset="0"/>
                <a:sym typeface="+mn-ea"/>
              </a:rPr>
              <a:t>13. A. athlete           	B. singer            	C. actor                 	D. businessman</a:t>
            </a:r>
            <a:endParaRPr lang="en-US" altLang="zh-CN" sz="2600">
              <a:solidFill>
                <a:schemeClr val="tx1"/>
              </a:solidFill>
              <a:latin typeface="Times New Roman" panose="02020603050405020304" charset="0"/>
              <a:cs typeface="Times New Roman" panose="02020603050405020304" charset="0"/>
              <a:sym typeface="+mn-ea"/>
            </a:endParaRPr>
          </a:p>
          <a:p>
            <a:r>
              <a:rPr lang="en-US" altLang="zh-CN" sz="2600">
                <a:solidFill>
                  <a:schemeClr val="tx1"/>
                </a:solidFill>
                <a:latin typeface="Times New Roman" panose="02020603050405020304" charset="0"/>
                <a:cs typeface="Times New Roman" panose="02020603050405020304" charset="0"/>
                <a:sym typeface="+mn-ea"/>
              </a:rPr>
              <a:t>14. A. given out	B. given up		C. given in		D. given away</a:t>
            </a:r>
            <a:endParaRPr lang="en-US" altLang="zh-CN" sz="2600">
              <a:solidFill>
                <a:schemeClr val="tx1"/>
              </a:solidFill>
              <a:latin typeface="Times New Roman" panose="02020603050405020304" charset="0"/>
              <a:cs typeface="Times New Roman" panose="02020603050405020304" charset="0"/>
              <a:sym typeface="+mn-ea"/>
            </a:endParaRPr>
          </a:p>
          <a:p>
            <a:r>
              <a:rPr lang="en-US" altLang="zh-CN" sz="2600">
                <a:solidFill>
                  <a:schemeClr val="tx1"/>
                </a:solidFill>
                <a:latin typeface="Times New Roman" panose="02020603050405020304" charset="0"/>
                <a:cs typeface="Times New Roman" panose="02020603050405020304" charset="0"/>
                <a:sym typeface="+mn-ea"/>
              </a:rPr>
              <a:t>15. A. run         	B. found       		C. design     		D. admire</a:t>
            </a:r>
            <a:endParaRPr lang="en-US" altLang="zh-CN" sz="2600">
              <a:solidFill>
                <a:schemeClr val="tx1"/>
              </a:solidFill>
              <a:latin typeface="Times New Roman" panose="02020603050405020304" charset="0"/>
              <a:cs typeface="Times New Roman" panose="02020603050405020304" charset="0"/>
              <a:sym typeface="+mn-ea"/>
            </a:endParaRPr>
          </a:p>
        </p:txBody>
      </p:sp>
      <p:sp>
        <p:nvSpPr>
          <p:cNvPr id="2" name="文本框 1"/>
          <p:cNvSpPr txBox="1"/>
          <p:nvPr/>
        </p:nvSpPr>
        <p:spPr>
          <a:xfrm>
            <a:off x="280035" y="631190"/>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B</a:t>
            </a:r>
            <a:endParaRPr lang="en-US" altLang="zh-CN" sz="2600">
              <a:solidFill>
                <a:srgbClr val="FF0000"/>
              </a:solidFill>
              <a:latin typeface="Times New Roman" panose="02020603050405020304" charset="0"/>
              <a:cs typeface="Times New Roman" panose="02020603050405020304" charset="0"/>
            </a:endParaRPr>
          </a:p>
        </p:txBody>
      </p:sp>
      <p:sp>
        <p:nvSpPr>
          <p:cNvPr id="3"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完形填空</a:t>
            </a:r>
            <a:endParaRPr kumimoji="1" lang="zh-CN" altLang="zh-CN" sz="2800" b="1" dirty="0">
              <a:solidFill>
                <a:sysClr val="window" lastClr="FFFFFF"/>
              </a:solidFill>
              <a:sym typeface="微软雅黑" panose="020B0503020204020204" charset="-122"/>
            </a:endParaRPr>
          </a:p>
        </p:txBody>
      </p:sp>
      <p:sp>
        <p:nvSpPr>
          <p:cNvPr id="7" name="文本框 6"/>
          <p:cNvSpPr txBox="1"/>
          <p:nvPr/>
        </p:nvSpPr>
        <p:spPr>
          <a:xfrm>
            <a:off x="280035" y="1030605"/>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D</a:t>
            </a:r>
            <a:endParaRPr lang="en-US" altLang="zh-CN" sz="2600">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280035" y="1430020"/>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B</a:t>
            </a:r>
            <a:endParaRPr lang="en-US" altLang="zh-CN" sz="2600">
              <a:solidFill>
                <a:srgbClr val="FF0000"/>
              </a:solidFill>
              <a:latin typeface="Times New Roman" panose="02020603050405020304" charset="0"/>
              <a:cs typeface="Times New Roman" panose="02020603050405020304" charset="0"/>
            </a:endParaRPr>
          </a:p>
        </p:txBody>
      </p:sp>
      <p:sp>
        <p:nvSpPr>
          <p:cNvPr id="23" name="文本框 22"/>
          <p:cNvSpPr txBox="1"/>
          <p:nvPr/>
        </p:nvSpPr>
        <p:spPr>
          <a:xfrm>
            <a:off x="280035" y="1829435"/>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A</a:t>
            </a:r>
            <a:endParaRPr lang="en-US" altLang="zh-CN" sz="2600">
              <a:solidFill>
                <a:srgbClr val="FF0000"/>
              </a:solidFill>
              <a:latin typeface="Times New Roman" panose="02020603050405020304" charset="0"/>
              <a:cs typeface="Times New Roman" panose="02020603050405020304" charset="0"/>
            </a:endParaRPr>
          </a:p>
        </p:txBody>
      </p:sp>
      <p:sp>
        <p:nvSpPr>
          <p:cNvPr id="24" name="文本框 23"/>
          <p:cNvSpPr txBox="1"/>
          <p:nvPr/>
        </p:nvSpPr>
        <p:spPr>
          <a:xfrm>
            <a:off x="280035" y="2228850"/>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C</a:t>
            </a:r>
            <a:endParaRPr lang="en-US" altLang="zh-CN" sz="2600">
              <a:solidFill>
                <a:srgbClr val="FF0000"/>
              </a:solidFill>
              <a:latin typeface="Times New Roman" panose="02020603050405020304" charset="0"/>
              <a:cs typeface="Times New Roman" panose="02020603050405020304" charset="0"/>
            </a:endParaRPr>
          </a:p>
        </p:txBody>
      </p:sp>
      <p:sp>
        <p:nvSpPr>
          <p:cNvPr id="25" name="文本框 24"/>
          <p:cNvSpPr txBox="1"/>
          <p:nvPr/>
        </p:nvSpPr>
        <p:spPr>
          <a:xfrm>
            <a:off x="280035" y="2628265"/>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D</a:t>
            </a:r>
            <a:endParaRPr lang="en-US" altLang="zh-CN" sz="2600">
              <a:solidFill>
                <a:srgbClr val="FF0000"/>
              </a:solidFill>
              <a:latin typeface="Times New Roman" panose="02020603050405020304" charset="0"/>
              <a:cs typeface="Times New Roman" panose="02020603050405020304" charset="0"/>
            </a:endParaRPr>
          </a:p>
        </p:txBody>
      </p:sp>
      <p:sp>
        <p:nvSpPr>
          <p:cNvPr id="26" name="文本框 25"/>
          <p:cNvSpPr txBox="1"/>
          <p:nvPr/>
        </p:nvSpPr>
        <p:spPr>
          <a:xfrm>
            <a:off x="280035" y="3018155"/>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A</a:t>
            </a:r>
            <a:endParaRPr lang="en-US" altLang="zh-CN" sz="2600">
              <a:solidFill>
                <a:srgbClr val="FF0000"/>
              </a:solidFill>
              <a:latin typeface="Times New Roman" panose="02020603050405020304" charset="0"/>
              <a:cs typeface="Times New Roman" panose="02020603050405020304" charset="0"/>
            </a:endParaRPr>
          </a:p>
        </p:txBody>
      </p:sp>
      <p:sp>
        <p:nvSpPr>
          <p:cNvPr id="27" name="文本框 26"/>
          <p:cNvSpPr txBox="1"/>
          <p:nvPr/>
        </p:nvSpPr>
        <p:spPr>
          <a:xfrm>
            <a:off x="280035" y="3420745"/>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C</a:t>
            </a:r>
            <a:endParaRPr lang="en-US" altLang="zh-CN" sz="2600">
              <a:solidFill>
                <a:srgbClr val="FF0000"/>
              </a:solidFill>
              <a:latin typeface="Times New Roman" panose="02020603050405020304" charset="0"/>
              <a:cs typeface="Times New Roman" panose="02020603050405020304" charset="0"/>
            </a:endParaRPr>
          </a:p>
        </p:txBody>
      </p:sp>
      <p:sp>
        <p:nvSpPr>
          <p:cNvPr id="28" name="文本框 27"/>
          <p:cNvSpPr txBox="1"/>
          <p:nvPr/>
        </p:nvSpPr>
        <p:spPr>
          <a:xfrm>
            <a:off x="280035" y="3832860"/>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D</a:t>
            </a:r>
            <a:endParaRPr lang="en-US" altLang="zh-CN" sz="2600">
              <a:solidFill>
                <a:srgbClr val="FF0000"/>
              </a:solidFill>
              <a:latin typeface="Times New Roman" panose="02020603050405020304" charset="0"/>
              <a:cs typeface="Times New Roman" panose="02020603050405020304" charset="0"/>
            </a:endParaRPr>
          </a:p>
        </p:txBody>
      </p:sp>
      <p:sp>
        <p:nvSpPr>
          <p:cNvPr id="29" name="文本框 28"/>
          <p:cNvSpPr txBox="1"/>
          <p:nvPr/>
        </p:nvSpPr>
        <p:spPr>
          <a:xfrm>
            <a:off x="280035" y="4235450"/>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D</a:t>
            </a:r>
            <a:endParaRPr lang="en-US" altLang="zh-CN" sz="2600">
              <a:solidFill>
                <a:srgbClr val="FF0000"/>
              </a:solidFill>
              <a:latin typeface="Times New Roman" panose="02020603050405020304" charset="0"/>
              <a:cs typeface="Times New Roman" panose="02020603050405020304" charset="0"/>
            </a:endParaRPr>
          </a:p>
        </p:txBody>
      </p:sp>
      <p:sp>
        <p:nvSpPr>
          <p:cNvPr id="30" name="文本框 29"/>
          <p:cNvSpPr txBox="1"/>
          <p:nvPr/>
        </p:nvSpPr>
        <p:spPr>
          <a:xfrm>
            <a:off x="280035" y="4628515"/>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A</a:t>
            </a:r>
            <a:endParaRPr lang="en-US" altLang="zh-CN" sz="2600">
              <a:solidFill>
                <a:srgbClr val="FF0000"/>
              </a:solidFill>
              <a:latin typeface="Times New Roman" panose="02020603050405020304" charset="0"/>
              <a:cs typeface="Times New Roman" panose="02020603050405020304" charset="0"/>
            </a:endParaRPr>
          </a:p>
        </p:txBody>
      </p:sp>
      <p:sp>
        <p:nvSpPr>
          <p:cNvPr id="31" name="文本框 30"/>
          <p:cNvSpPr txBox="1"/>
          <p:nvPr/>
        </p:nvSpPr>
        <p:spPr>
          <a:xfrm>
            <a:off x="280035" y="5031105"/>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D</a:t>
            </a:r>
            <a:endParaRPr lang="en-US" altLang="zh-CN" sz="2600">
              <a:solidFill>
                <a:srgbClr val="FF0000"/>
              </a:solidFill>
              <a:latin typeface="Times New Roman" panose="02020603050405020304" charset="0"/>
              <a:cs typeface="Times New Roman" panose="02020603050405020304" charset="0"/>
            </a:endParaRPr>
          </a:p>
        </p:txBody>
      </p:sp>
      <p:sp>
        <p:nvSpPr>
          <p:cNvPr id="32" name="文本框 31"/>
          <p:cNvSpPr txBox="1"/>
          <p:nvPr/>
        </p:nvSpPr>
        <p:spPr>
          <a:xfrm>
            <a:off x="280035" y="5395595"/>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A</a:t>
            </a:r>
            <a:endParaRPr lang="en-US" altLang="zh-CN" sz="2600">
              <a:solidFill>
                <a:srgbClr val="FF0000"/>
              </a:solidFill>
              <a:latin typeface="Times New Roman" panose="02020603050405020304" charset="0"/>
              <a:cs typeface="Times New Roman" panose="02020603050405020304" charset="0"/>
            </a:endParaRPr>
          </a:p>
        </p:txBody>
      </p:sp>
      <p:sp>
        <p:nvSpPr>
          <p:cNvPr id="33" name="文本框 32"/>
          <p:cNvSpPr txBox="1"/>
          <p:nvPr/>
        </p:nvSpPr>
        <p:spPr>
          <a:xfrm>
            <a:off x="280035" y="5798185"/>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D</a:t>
            </a:r>
            <a:endParaRPr lang="en-US" altLang="zh-CN" sz="2600">
              <a:solidFill>
                <a:srgbClr val="FF0000"/>
              </a:solidFill>
              <a:latin typeface="Times New Roman" panose="02020603050405020304" charset="0"/>
              <a:cs typeface="Times New Roman" panose="02020603050405020304" charset="0"/>
            </a:endParaRPr>
          </a:p>
        </p:txBody>
      </p:sp>
      <p:sp>
        <p:nvSpPr>
          <p:cNvPr id="34" name="文本框 33"/>
          <p:cNvSpPr txBox="1"/>
          <p:nvPr/>
        </p:nvSpPr>
        <p:spPr>
          <a:xfrm>
            <a:off x="280035" y="6191250"/>
            <a:ext cx="397510" cy="491490"/>
          </a:xfrm>
          <a:prstGeom prst="rect">
            <a:avLst/>
          </a:prstGeom>
          <a:noFill/>
        </p:spPr>
        <p:txBody>
          <a:bodyPr wrap="square" rtlCol="0">
            <a:spAutoFit/>
          </a:bodyPr>
          <a:p>
            <a:r>
              <a:rPr lang="en-US" altLang="zh-CN" sz="2600">
                <a:solidFill>
                  <a:srgbClr val="FF0000"/>
                </a:solidFill>
                <a:latin typeface="Times New Roman" panose="02020603050405020304" charset="0"/>
                <a:cs typeface="Times New Roman" panose="02020603050405020304" charset="0"/>
              </a:rPr>
              <a:t>A</a:t>
            </a:r>
            <a:endParaRPr lang="en-US" altLang="zh-CN" sz="2600">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23" grpId="0"/>
      <p:bldP spid="24" grpId="0"/>
      <p:bldP spid="25" grpId="0"/>
      <p:bldP spid="26" grpId="0"/>
      <p:bldP spid="27" grpId="0"/>
      <p:bldP spid="28" grpId="0"/>
      <p:bldP spid="29" grpId="0"/>
      <p:bldP spid="30" grpId="0"/>
      <p:bldP spid="31" grpId="0"/>
      <p:bldP spid="32" grpId="0"/>
      <p:bldP spid="33" grpId="0"/>
      <p:bldP spid="34" grpId="0"/>
      <p:bldP spid="2" grpId="1"/>
      <p:bldP spid="7" grpId="1"/>
      <p:bldP spid="9" grpId="1"/>
      <p:bldP spid="23" grpId="1"/>
      <p:bldP spid="24" grpId="1"/>
      <p:bldP spid="25" grpId="1"/>
      <p:bldP spid="26" grpId="1"/>
      <p:bldP spid="27" grpId="1"/>
      <p:bldP spid="28" grpId="1"/>
      <p:bldP spid="29" grpId="1"/>
      <p:bldP spid="30" grpId="1"/>
      <p:bldP spid="31" grpId="1"/>
      <p:bldP spid="32" grpId="1"/>
      <p:bldP spid="33" grpId="1"/>
      <p:bldP spid="3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06680" y="856615"/>
            <a:ext cx="12098655" cy="455231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glean</a:t>
            </a:r>
            <a:r>
              <a:rPr lang="en-US" altLang="zh-CN" sz="2800">
                <a:latin typeface="Times New Roman" panose="02020603050405020304" charset="0"/>
                <a:ea typeface="华文中宋" panose="02010600040101010101" charset="-122"/>
                <a:cs typeface="Times New Roman" panose="02020603050405020304" charset="0"/>
                <a:sym typeface="+mn-ea"/>
              </a:rPr>
              <a:t>: to find out information slowly and with difficulty 费力地收集</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These figures have been gleaned from a number of studies.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这些数据是通过多次研究收集得来的</a:t>
            </a:r>
            <a:r>
              <a:rPr lang="zh-CN" altLang="en-US" sz="2800">
                <a:latin typeface="华文中宋" panose="02010600040101010101" charset="-122"/>
                <a:ea typeface="华文中宋" panose="02010600040101010101" charset="-122"/>
                <a:cs typeface="华文中宋" panose="02010600040101010101" charset="-122"/>
                <a:sym typeface="华文中宋" panose="02010600040101010101" charset="-122"/>
              </a:rPr>
              <a:t>。</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interact</a:t>
            </a:r>
            <a:r>
              <a:rPr lang="en-US" altLang="zh-CN" sz="2800"/>
              <a:t>: </a:t>
            </a:r>
            <a:r>
              <a:rPr sz="2800">
                <a:latin typeface="Times New Roman" panose="02020603050405020304" charset="0"/>
                <a:ea typeface="华文中宋" panose="02010600040101010101" charset="-122"/>
                <a:cs typeface="Times New Roman" panose="02020603050405020304" charset="0"/>
              </a:rPr>
              <a:t>to communicate with sb, especially while you work, play or spend time with them 交流；沟通；合作</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Teachers have a limited amount of time to interact with each child. </a:t>
            </a:r>
            <a:r>
              <a:rPr lang="en-US" altLang="zh-CN" sz="3600">
                <a:latin typeface="Times New Roman" panose="02020603050405020304" charset="0"/>
                <a:ea typeface="华文中宋" panose="02010600040101010101" charset="-122"/>
                <a:cs typeface="Times New Roman" panose="02020603050405020304" charset="0"/>
                <a:sym typeface="+mn-ea"/>
              </a:rPr>
              <a:t> </a:t>
            </a:r>
            <a:r>
              <a:rPr lang="en-US" altLang="zh-CN" sz="3600">
                <a:latin typeface="华文中宋" panose="02010600040101010101" charset="-122"/>
                <a:ea typeface="华文中宋" panose="02010600040101010101" charset="-122"/>
                <a:cs typeface="华文中宋" panose="02010600040101010101" charset="-122"/>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教师和每个孩子沟通的时间有限。  </a:t>
            </a:r>
            <a:endParaRPr lang="en-US" altLang="zh-CN" sz="2800">
              <a:latin typeface="华文中宋" panose="02010600040101010101" charset="-122"/>
              <a:ea typeface="华文中宋" panose="02010600040101010101" charset="-122"/>
              <a:cs typeface="华文中宋" panose="02010600040101010101" charset="-122"/>
              <a:sym typeface="+mn-ea"/>
            </a:endParaRPr>
          </a:p>
        </p:txBody>
      </p:sp>
      <p:sp>
        <p:nvSpPr>
          <p:cNvPr id="1048604" name="文本框 1"/>
          <p:cNvSpPr txBox="1"/>
          <p:nvPr/>
        </p:nvSpPr>
        <p:spPr>
          <a:xfrm>
            <a:off x="259715" y="235267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855595"/>
            <a:ext cx="10843895"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Several lessons can be gleaned from our experience so far.</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036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953760"/>
            <a:ext cx="1055370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Lucy interacts well with other children in the class.</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352675"/>
            <a:ext cx="9061450" cy="521970"/>
          </a:xfrm>
          <a:prstGeom prst="rect">
            <a:avLst/>
          </a:prstGeom>
          <a:noFill/>
        </p:spPr>
        <p:txBody>
          <a:bodyPr wrap="square" rtlCol="0" anchor="t">
            <a:spAutoFit/>
          </a:bodyPr>
          <a:lstStyle/>
          <a:p>
            <a:r>
              <a:rPr lang="zh-CN" altLang="en-US" sz="2800">
                <a:ea typeface="华文中宋" panose="02010600040101010101" charset="-122"/>
              </a:rPr>
              <a:t>到目前为止，我们可以从我们的经验中吸取一些教训。  </a:t>
            </a:r>
            <a:endParaRPr lang="zh-CN" altLang="en-US" sz="2800">
              <a:ea typeface="华文中宋" panose="02010600040101010101" charset="-122"/>
            </a:endParaRPr>
          </a:p>
        </p:txBody>
      </p:sp>
      <p:cxnSp>
        <p:nvCxnSpPr>
          <p:cNvPr id="3145728" name="直接连接符 8"/>
          <p:cNvCxnSpPr/>
          <p:nvPr/>
        </p:nvCxnSpPr>
        <p:spPr>
          <a:xfrm flipV="1">
            <a:off x="311150" y="3368040"/>
            <a:ext cx="9043035"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14135"/>
            <a:ext cx="7892415" cy="736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zh-CN" sz="2800" b="1" dirty="0">
              <a:solidFill>
                <a:schemeClr val="lt1"/>
              </a:solidFill>
              <a:sym typeface="+mn-ea"/>
            </a:endParaRPr>
          </a:p>
        </p:txBody>
      </p:sp>
      <p:sp>
        <p:nvSpPr>
          <p:cNvPr id="3" name="文本框 6"/>
          <p:cNvSpPr txBox="1"/>
          <p:nvPr/>
        </p:nvSpPr>
        <p:spPr>
          <a:xfrm>
            <a:off x="2052320" y="5460365"/>
            <a:ext cx="6352540" cy="521970"/>
          </a:xfrm>
          <a:prstGeom prst="rect">
            <a:avLst/>
          </a:prstGeom>
          <a:noFill/>
        </p:spPr>
        <p:txBody>
          <a:bodyPr wrap="square" rtlCol="0" anchor="t">
            <a:spAutoFit/>
          </a:bodyPr>
          <a:p>
            <a:r>
              <a:rPr lang="en-US" altLang="zh-CN" sz="2800">
                <a:latin typeface="Times New Roman" panose="02020603050405020304" charset="0"/>
                <a:ea typeface="华文中宋" panose="02010600040101010101" charset="-122"/>
                <a:cs typeface="Times New Roman" panose="02020603050405020304" charset="0"/>
              </a:rPr>
              <a:t>Lucy</a:t>
            </a:r>
            <a:r>
              <a:rPr lang="zh-CN" altLang="en-US" sz="2800">
                <a:ea typeface="华文中宋" panose="02010600040101010101" charset="-122"/>
              </a:rPr>
              <a:t>和班上的其他孩子相处得很好。    </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3764915"/>
            <a:ext cx="11800205" cy="250063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2115" y="3838575"/>
            <a:ext cx="1161478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Funded by donations, the group works with pediatric rehab clinics to find children who can benefit from owning an adaptive bike—and to help craft each bike to the particular needs of the child. </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78790" y="542798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46530" y="5273675"/>
            <a:ext cx="10439400" cy="829945"/>
          </a:xfrm>
          <a:prstGeom prst="rect">
            <a:avLst/>
          </a:prstGeom>
          <a:noFill/>
        </p:spPr>
        <p:txBody>
          <a:bodyPr wrap="square" rtlCol="0">
            <a:spAutoFit/>
          </a:bodyPr>
          <a:lstStyle/>
          <a:p>
            <a:pPr algn="l">
              <a:buClrTx/>
              <a:buSzTx/>
              <a:buFontTx/>
            </a:pPr>
            <a:r>
              <a:rPr sz="2400">
                <a:ea typeface="华文中宋" panose="02010600040101010101" charset="-122"/>
              </a:rPr>
              <a:t>在捐款的资助下，该组织与儿童康复诊所合作，寻找能够从拥有一辆自适应自行车中受益的儿童，并帮助设计每一辆自行车，以满足儿童的特殊需求。        </a:t>
            </a:r>
            <a:r>
              <a:rPr sz="24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1017905"/>
            <a:ext cx="11856085" cy="23793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2115" y="1054735"/>
            <a:ext cx="1170876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But there was more, as McLindon gleaned from his friend’s reaction. “To see his son interacting with other kids,” McLindon says. “I’ll never forget the smile on his face.”</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51155" y="25634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46530" y="2438400"/>
            <a:ext cx="10728325" cy="829945"/>
          </a:xfrm>
          <a:prstGeom prst="rect">
            <a:avLst/>
          </a:prstGeom>
          <a:noFill/>
        </p:spPr>
        <p:txBody>
          <a:bodyPr wrap="square" rtlCol="0">
            <a:spAutoFit/>
          </a:bodyPr>
          <a:lstStyle/>
          <a:p>
            <a:pPr algn="l">
              <a:buClrTx/>
              <a:buSzTx/>
              <a:buFontTx/>
            </a:pPr>
            <a:r>
              <a:rPr sz="2400">
                <a:latin typeface="华文中宋" panose="02010600040101010101" charset="-122"/>
                <a:ea typeface="华文中宋" panose="02010600040101010101" charset="-122"/>
                <a:cs typeface="华文中宋" panose="02010600040101010101" charset="-122"/>
                <a:sym typeface="华文中宋" panose="02010600040101010101" charset="-122"/>
              </a:rPr>
              <a:t>但麦克林登从朋友的反应中了解到，事情还不止这些。 “看到他的儿子和其他孩子互动，”麦克林登说。 “我永远不会忘记他脸上的笑容。”  </a:t>
            </a:r>
            <a:endParaRPr sz="2400">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107949"/>
            <a:ext cx="11497310" cy="1137285"/>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600">
                <a:latin typeface="+mj-lt"/>
                <a:cs typeface="+mj-lt"/>
              </a:rPr>
              <a:t>2</a:t>
            </a:r>
            <a:r>
              <a:rPr sz="3600">
                <a:latin typeface="+mj-lt"/>
                <a:cs typeface="+mj-lt"/>
              </a:rPr>
              <a:t>. </a:t>
            </a:r>
            <a:r>
              <a:rPr lang="en-US" sz="3600">
                <a:latin typeface="+mj-lt"/>
                <a:cs typeface="+mj-lt"/>
              </a:rPr>
              <a:t>Don’t Overthink It </a:t>
            </a:r>
            <a:endParaRPr lang="en-US" sz="3600">
              <a:latin typeface="+mj-lt"/>
              <a:cs typeface="+mj-lt"/>
            </a:endParaRPr>
          </a:p>
          <a:p>
            <a:pPr algn="ctr">
              <a:defRPr sz="2800" b="1">
                <a:latin typeface="+mn-lt"/>
                <a:ea typeface="+mn-ea"/>
                <a:cs typeface="+mn-cs"/>
                <a:sym typeface="Helvetica"/>
              </a:defRPr>
            </a:pPr>
            <a:r>
              <a:rPr lang="zh-CN" altLang="en-US" sz="3200" b="1">
                <a:solidFill>
                  <a:schemeClr val="accent2"/>
                </a:solidFill>
                <a:latin typeface="微软雅黑" panose="020B0503020204020204" charset="-122"/>
                <a:ea typeface="微软雅黑" panose="020B0503020204020204" charset="-122"/>
                <a:cs typeface="Arial" panose="020B0604020202020204" pitchFamily="34" charset="0"/>
              </a:rPr>
              <a:t>不要想太多</a:t>
            </a:r>
            <a:endParaRPr lang="zh-CN" altLang="en-US" sz="3200" b="1">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4" name="图片 3"/>
          <p:cNvPicPr>
            <a:picLocks noChangeAspect="1"/>
          </p:cNvPicPr>
          <p:nvPr>
            <p:custDataLst>
              <p:tags r:id="rId1"/>
            </p:custDataLst>
          </p:nvPr>
        </p:nvPicPr>
        <p:blipFill>
          <a:blip r:embed="rId2"/>
          <a:stretch>
            <a:fillRect/>
          </a:stretch>
        </p:blipFill>
        <p:spPr>
          <a:xfrm>
            <a:off x="4116000" y="1664265"/>
            <a:ext cx="3960000" cy="3960000"/>
          </a:xfrm>
          <a:prstGeom prst="rect">
            <a:avLst/>
          </a:prstGeom>
        </p:spPr>
      </p:pic>
      <p:sp>
        <p:nvSpPr>
          <p:cNvPr id="5" name="文本框 4"/>
          <p:cNvSpPr txBox="1"/>
          <p:nvPr/>
        </p:nvSpPr>
        <p:spPr>
          <a:xfrm>
            <a:off x="2256790" y="5405120"/>
            <a:ext cx="493395" cy="645160"/>
          </a:xfrm>
          <a:prstGeom prst="rect">
            <a:avLst/>
          </a:prstGeom>
          <a:noFill/>
        </p:spPr>
        <p:txBody>
          <a:bodyPr wrap="none" rtlCol="0">
            <a:spAutoFit/>
          </a:bodyPr>
          <a:p>
            <a:pPr algn="l"/>
            <a:r>
              <a:rPr lang="en-US" sz="3600">
                <a:latin typeface="Calibri" panose="020F0502020204030204" charset="0"/>
                <a:ea typeface="宋体" panose="02010600030101010101" pitchFamily="2" charset="-122"/>
                <a:sym typeface="+mn-ea"/>
              </a:rPr>
              <a:t>   </a:t>
            </a:r>
            <a:endParaRPr lang="en-US" altLang="en-US" sz="2400">
              <a:latin typeface="Calibri" panose="020F0502020204030204" charset="0"/>
              <a:ea typeface="宋体" panose="02010600030101010101" pitchFamily="2" charset="-122"/>
            </a:endParaRPr>
          </a:p>
        </p:txBody>
      </p:sp>
      <p:sp>
        <p:nvSpPr>
          <p:cNvPr id="6" name="文本框 5"/>
          <p:cNvSpPr txBox="1"/>
          <p:nvPr/>
        </p:nvSpPr>
        <p:spPr>
          <a:xfrm>
            <a:off x="3287395" y="6165215"/>
            <a:ext cx="6041390" cy="460375"/>
          </a:xfrm>
          <a:prstGeom prst="rect">
            <a:avLst/>
          </a:prstGeom>
          <a:noFill/>
        </p:spPr>
        <p:txBody>
          <a:bodyPr wrap="none" rtlCol="0">
            <a:spAutoFit/>
          </a:bodyPr>
          <a:p>
            <a:pPr algn="l"/>
            <a:r>
              <a:rPr lang="en-US" sz="2400">
                <a:latin typeface="Calibri" panose="020F0502020204030204" charset="0"/>
                <a:ea typeface="宋体" panose="02010600030101010101" pitchFamily="2" charset="-122"/>
                <a:sym typeface="+mn-ea"/>
              </a:rPr>
              <a:t>Reducing reasoning may help to learn language</a:t>
            </a:r>
            <a:endParaRPr lang="en-US" altLang="en-US" sz="2400">
              <a:latin typeface="Calibri" panose="020F0502020204030204" charset="0"/>
              <a:ea typeface="宋体" panose="02010600030101010101" pitchFamily="2" charset="-122"/>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文本框 4"/>
          <p:cNvSpPr txBox="1"/>
          <p:nvPr/>
        </p:nvSpPr>
        <p:spPr>
          <a:xfrm>
            <a:off x="1811020" y="33020"/>
            <a:ext cx="8421370" cy="460375"/>
          </a:xfrm>
          <a:prstGeom prst="rect">
            <a:avLst/>
          </a:prstGeom>
          <a:ln w="12700">
            <a:miter lim="400000"/>
          </a:ln>
        </p:spPr>
        <p:txBody>
          <a:bodyPr wrap="square" lIns="45719" rIns="45719">
            <a:spAutoFit/>
          </a:bodyPr>
          <a:lstStyle/>
          <a:p>
            <a:pPr algn="l"/>
            <a:r>
              <a:rPr sz="2400">
                <a:latin typeface="微软雅黑" panose="020B0503020204020204" charset="-122"/>
                <a:ea typeface="微软雅黑" panose="020B0503020204020204" charset="-122"/>
                <a:cs typeface="微软雅黑" panose="020B0503020204020204" charset="-122"/>
              </a:rPr>
              <a:t> </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（《科学美国人》2022年</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5</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月刊 </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18</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页）</a:t>
            </a:r>
            <a:endPar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266" name="文本框 16"/>
          <p:cNvSpPr txBox="1"/>
          <p:nvPr/>
        </p:nvSpPr>
        <p:spPr>
          <a:xfrm>
            <a:off x="635" y="7620"/>
            <a:ext cx="1504315" cy="491490"/>
          </a:xfrm>
          <a:prstGeom prst="rect">
            <a:avLst/>
          </a:prstGeom>
          <a:solidFill>
            <a:schemeClr val="accent6"/>
          </a:solidFill>
          <a:ln w="12700">
            <a:miter lim="400000"/>
          </a:ln>
        </p:spPr>
        <p:txBody>
          <a:bodyPr wrap="square" lIns="45719" rIns="45719">
            <a:spAutoFit/>
          </a:bodyPr>
          <a:lstStyle>
            <a:lvl1pPr>
              <a:defRPr sz="26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语篇填空</a:t>
            </a:r>
            <a:endParaRPr>
              <a:latin typeface="微软雅黑" panose="020B0503020204020204" charset="-122"/>
              <a:ea typeface="微软雅黑" panose="020B0503020204020204" charset="-122"/>
              <a:cs typeface="+mn-cs"/>
              <a:sym typeface="Helvetica"/>
            </a:endParaRPr>
          </a:p>
        </p:txBody>
      </p:sp>
      <p:sp>
        <p:nvSpPr>
          <p:cNvPr id="267" name="文本框 42"/>
          <p:cNvSpPr txBox="1"/>
          <p:nvPr/>
        </p:nvSpPr>
        <p:spPr>
          <a:xfrm>
            <a:off x="53340" y="449580"/>
            <a:ext cx="12167235" cy="6369685"/>
          </a:xfrm>
          <a:prstGeom prst="rect">
            <a:avLst/>
          </a:prstGeom>
          <a:ln w="12700">
            <a:miter lim="400000"/>
          </a:ln>
        </p:spPr>
        <p:txBody>
          <a:bodyPr wrap="square" lIns="45719" rIns="45719">
            <a:spAutoFit/>
          </a:bodyPr>
          <a:lstStyle/>
          <a:p>
            <a:pPr eaLnBrk="1">
              <a:lnSpc>
                <a:spcPts val="2720"/>
              </a:lnSpc>
              <a:defRPr sz="2700">
                <a:latin typeface="Times New Roman" panose="02020603050405020304"/>
                <a:ea typeface="Times New Roman" panose="02020603050405020304"/>
                <a:cs typeface="Times New Roman" panose="02020603050405020304"/>
                <a:sym typeface="Times New Roman" panose="02020603050405020304"/>
              </a:defRPr>
            </a:pPr>
            <a:r>
              <a:rPr sz="2600">
                <a:latin typeface="Times New Roman" panose="02020603050405020304" charset="0"/>
              </a:rPr>
              <a:t>     Children often learn new languages more easily than adults do, but it’s </a:t>
            </a:r>
            <a:r>
              <a:rPr lang="en-US" sz="2600">
                <a:latin typeface="Times New Roman" panose="02020603050405020304" charset="0"/>
              </a:rPr>
              <a:t>________(</a:t>
            </a:r>
            <a:r>
              <a:rPr sz="2600">
                <a:latin typeface="Times New Roman" panose="02020603050405020304" charset="0"/>
              </a:rPr>
              <a:t>clear</a:t>
            </a:r>
            <a:r>
              <a:rPr lang="en-US" sz="2600">
                <a:latin typeface="Times New Roman" panose="02020603050405020304" charset="0"/>
              </a:rPr>
              <a:t>)</a:t>
            </a:r>
            <a:r>
              <a:rPr sz="2600">
                <a:latin typeface="Times New Roman" panose="02020603050405020304" charset="0"/>
              </a:rPr>
              <a:t> why. Some </a:t>
            </a:r>
            <a:r>
              <a:rPr lang="en-US" altLang="zh-CN" sz="2800">
                <a:solidFill>
                  <a:srgbClr val="0000FF"/>
                </a:solidFill>
                <a:latin typeface="Times New Roman" panose="02020603050405020304" charset="0"/>
                <a:ea typeface="+mj-ea"/>
                <a:cs typeface="Times New Roman" panose="02020603050405020304" charset="0"/>
              </a:rPr>
              <a:t>hypothesize</a:t>
            </a:r>
            <a:r>
              <a:rPr sz="2600">
                <a:latin typeface="Times New Roman" panose="02020603050405020304" charset="0"/>
              </a:rPr>
              <a:t> that grasping a language </a:t>
            </a:r>
            <a:r>
              <a:rPr lang="en-US" sz="2600">
                <a:latin typeface="Times New Roman" panose="02020603050405020304" charset="0"/>
              </a:rPr>
              <a:t>________ (</a:t>
            </a:r>
            <a:r>
              <a:rPr sz="2600">
                <a:latin typeface="Times New Roman" panose="02020603050405020304" charset="0"/>
              </a:rPr>
              <a:t>require</a:t>
            </a:r>
            <a:r>
              <a:rPr lang="en-US" sz="2600">
                <a:latin typeface="Times New Roman" panose="02020603050405020304" charset="0"/>
              </a:rPr>
              <a:t>)</a:t>
            </a:r>
            <a:r>
              <a:rPr sz="2600">
                <a:latin typeface="Times New Roman" panose="02020603050405020304" charset="0"/>
              </a:rPr>
              <a:t> absorbing subtle patterns unconsciously and </a:t>
            </a:r>
            <a:r>
              <a:rPr lang="en-US" sz="2600">
                <a:latin typeface="Times New Roman" panose="02020603050405020304" charset="0"/>
              </a:rPr>
              <a:t>_____ </a:t>
            </a:r>
            <a:r>
              <a:rPr sz="2600">
                <a:latin typeface="Times New Roman" panose="02020603050405020304" charset="0"/>
              </a:rPr>
              <a:t> adults’ superior conscious reasoning </a:t>
            </a:r>
            <a:r>
              <a:rPr lang="en-US" altLang="zh-CN" sz="2800">
                <a:solidFill>
                  <a:srgbClr val="0000FF"/>
                </a:solidFill>
                <a:latin typeface="Times New Roman" panose="02020603050405020304" charset="0"/>
                <a:ea typeface="+mj-ea"/>
                <a:cs typeface="Times New Roman" panose="02020603050405020304" charset="0"/>
              </a:rPr>
              <a:t>interferes</a:t>
            </a:r>
            <a:r>
              <a:rPr sz="2600">
                <a:latin typeface="Times New Roman" panose="02020603050405020304" charset="0"/>
              </a:rPr>
              <a:t>. New research suggests that, indeed, grown-ups might just be too smart for their own good. </a:t>
            </a:r>
            <a:endParaRPr sz="2600">
              <a:latin typeface="Times New Roman" panose="02020603050405020304" charset="0"/>
            </a:endParaRPr>
          </a:p>
          <a:p>
            <a:pPr eaLnBrk="1">
              <a:lnSpc>
                <a:spcPts val="27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a:t>
            </a:r>
            <a:r>
              <a:rPr sz="2600">
                <a:latin typeface="Times New Roman" panose="02020603050405020304" charset="0"/>
              </a:rPr>
              <a:t>For a recent study, a group of Belgian adults simultaneously read and heard strings of four made-up words. Specific consonants always appeared at the </a:t>
            </a:r>
            <a:r>
              <a:rPr lang="en-US" sz="2600">
                <a:latin typeface="Times New Roman" panose="02020603050405020304" charset="0"/>
              </a:rPr>
              <a:t>___________ (</a:t>
            </a:r>
            <a:r>
              <a:rPr sz="2600">
                <a:latin typeface="Times New Roman" panose="02020603050405020304" charset="0"/>
              </a:rPr>
              <a:t>begin</a:t>
            </a:r>
            <a:r>
              <a:rPr lang="en-US" sz="2600">
                <a:latin typeface="Times New Roman" panose="02020603050405020304" charset="0"/>
              </a:rPr>
              <a:t>)</a:t>
            </a:r>
            <a:r>
              <a:rPr sz="2600">
                <a:latin typeface="Times New Roman" panose="02020603050405020304" charset="0"/>
              </a:rPr>
              <a:t> or end of a word if the word contained a certain vowel. Participants next read the sequences aloud quickly. Their ability to avoid </a:t>
            </a:r>
            <a:r>
              <a:rPr lang="en-US" sz="2600">
                <a:latin typeface="Times New Roman" panose="02020603050405020304" charset="0"/>
              </a:rPr>
              <a:t>_________ (</a:t>
            </a:r>
            <a:r>
              <a:rPr sz="2600">
                <a:latin typeface="Times New Roman" panose="02020603050405020304" charset="0"/>
              </a:rPr>
              <a:t>mistake</a:t>
            </a:r>
            <a:r>
              <a:rPr lang="en-US" sz="2600">
                <a:latin typeface="Times New Roman" panose="02020603050405020304" charset="0"/>
              </a:rPr>
              <a:t>)</a:t>
            </a:r>
            <a:r>
              <a:rPr sz="2600">
                <a:latin typeface="Times New Roman" panose="02020603050405020304" charset="0"/>
              </a:rPr>
              <a:t> doing so indicated how well they absorbed the consonant-vowel patterns. </a:t>
            </a:r>
            <a:endParaRPr sz="2600">
              <a:latin typeface="Times New Roman" panose="02020603050405020304" charset="0"/>
            </a:endParaRPr>
          </a:p>
          <a:p>
            <a:pPr eaLnBrk="1">
              <a:lnSpc>
                <a:spcPts val="27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a:t>
            </a:r>
            <a:r>
              <a:rPr sz="2600">
                <a:latin typeface="Times New Roman" panose="02020603050405020304" charset="0"/>
              </a:rPr>
              <a:t>But before </a:t>
            </a:r>
            <a:r>
              <a:rPr lang="en-US" sz="2600">
                <a:latin typeface="Times New Roman" panose="02020603050405020304" charset="0"/>
              </a:rPr>
              <a:t>_________ (</a:t>
            </a:r>
            <a:r>
              <a:rPr sz="2600">
                <a:latin typeface="Times New Roman" panose="02020603050405020304" charset="0"/>
              </a:rPr>
              <a:t>expose</a:t>
            </a:r>
            <a:r>
              <a:rPr lang="en-US" sz="2600">
                <a:latin typeface="Times New Roman" panose="02020603050405020304" charset="0"/>
              </a:rPr>
              <a:t>)</a:t>
            </a:r>
            <a:r>
              <a:rPr sz="2600">
                <a:latin typeface="Times New Roman" panose="02020603050405020304" charset="0"/>
              </a:rPr>
              <a:t> to the new words, the participants had carried out a separate test: pressing keys </a:t>
            </a:r>
            <a:r>
              <a:rPr lang="en-US" sz="2600">
                <a:latin typeface="Times New Roman" panose="02020603050405020304" charset="0"/>
              </a:rPr>
              <a:t>________ (</a:t>
            </a:r>
            <a:r>
              <a:rPr sz="2600">
                <a:latin typeface="Times New Roman" panose="02020603050405020304" charset="0"/>
              </a:rPr>
              <a:t>react</a:t>
            </a:r>
            <a:r>
              <a:rPr lang="en-US" sz="2600">
                <a:latin typeface="Times New Roman" panose="02020603050405020304" charset="0"/>
              </a:rPr>
              <a:t>)</a:t>
            </a:r>
            <a:r>
              <a:rPr sz="2600">
                <a:latin typeface="Times New Roman" panose="02020603050405020304" charset="0"/>
              </a:rPr>
              <a:t> to letters and numbers. Some got a much faster, more mentally draining version of this test. </a:t>
            </a:r>
            <a:endParaRPr sz="2600">
              <a:latin typeface="Times New Roman" panose="02020603050405020304" charset="0"/>
            </a:endParaRPr>
          </a:p>
          <a:p>
            <a:pPr eaLnBrk="1">
              <a:lnSpc>
                <a:spcPts val="27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a:t>
            </a:r>
            <a:r>
              <a:rPr sz="2600">
                <a:latin typeface="Times New Roman" panose="02020603050405020304" charset="0"/>
              </a:rPr>
              <a:t>Those who tackled the difficult version </a:t>
            </a:r>
            <a:r>
              <a:rPr lang="en-US" sz="2600">
                <a:latin typeface="Times New Roman" panose="02020603050405020304" charset="0"/>
              </a:rPr>
              <a:t>________ (</a:t>
            </a:r>
            <a:r>
              <a:rPr sz="2600">
                <a:latin typeface="Times New Roman" panose="02020603050405020304" charset="0"/>
              </a:rPr>
              <a:t>claim</a:t>
            </a:r>
            <a:r>
              <a:rPr lang="en-US" sz="2600">
                <a:latin typeface="Times New Roman" panose="02020603050405020304" charset="0"/>
              </a:rPr>
              <a:t>)</a:t>
            </a:r>
            <a:r>
              <a:rPr sz="2600">
                <a:latin typeface="Times New Roman" panose="02020603050405020304" charset="0"/>
              </a:rPr>
              <a:t> greater cognitive </a:t>
            </a:r>
            <a:r>
              <a:rPr lang="en-US" altLang="zh-CN" sz="2800">
                <a:solidFill>
                  <a:srgbClr val="0000FF"/>
                </a:solidFill>
                <a:latin typeface="Times New Roman" panose="02020603050405020304" charset="0"/>
                <a:ea typeface="+mj-ea"/>
                <a:cs typeface="Times New Roman" panose="02020603050405020304" charset="0"/>
              </a:rPr>
              <a:t>fatigue</a:t>
            </a:r>
            <a:r>
              <a:rPr sz="2600">
                <a:latin typeface="Times New Roman" panose="02020603050405020304" charset="0"/>
              </a:rPr>
              <a:t> afterward—but performed better on the </a:t>
            </a:r>
            <a:r>
              <a:rPr lang="en-US" altLang="zh-CN" sz="2800">
                <a:solidFill>
                  <a:srgbClr val="0000FF"/>
                </a:solidFill>
                <a:latin typeface="Times New Roman" panose="02020603050405020304" charset="0"/>
                <a:ea typeface="+mj-ea"/>
                <a:cs typeface="Times New Roman" panose="02020603050405020304" charset="0"/>
              </a:rPr>
              <a:t>subsequent</a:t>
            </a:r>
            <a:r>
              <a:rPr sz="2600">
                <a:latin typeface="Times New Roman" panose="02020603050405020304" charset="0"/>
              </a:rPr>
              <a:t> language task. The researchers hypothesize that tired learners used </a:t>
            </a:r>
            <a:r>
              <a:rPr lang="en-US" sz="2600">
                <a:latin typeface="Times New Roman" panose="02020603050405020304" charset="0"/>
              </a:rPr>
              <a:t>______________ (</a:t>
            </a:r>
            <a:r>
              <a:rPr sz="2600">
                <a:latin typeface="Times New Roman" panose="02020603050405020304" charset="0"/>
              </a:rPr>
              <a:t>conscious</a:t>
            </a:r>
            <a:r>
              <a:rPr lang="en-US" sz="2600">
                <a:latin typeface="Times New Roman" panose="02020603050405020304" charset="0"/>
              </a:rPr>
              <a:t>)</a:t>
            </a:r>
            <a:r>
              <a:rPr sz="2600">
                <a:latin typeface="Times New Roman" panose="02020603050405020304" charset="0"/>
              </a:rPr>
              <a:t> analysis on the word rules: they were free to learn like a child. </a:t>
            </a:r>
            <a:endParaRPr sz="2600">
              <a:latin typeface="Times New Roman" panose="02020603050405020304" charset="0"/>
            </a:endParaRPr>
          </a:p>
          <a:p>
            <a:pPr eaLnBrk="1">
              <a:lnSpc>
                <a:spcPts val="27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a:t>
            </a:r>
            <a:r>
              <a:rPr sz="2600">
                <a:latin typeface="Times New Roman" panose="02020603050405020304" charset="0"/>
              </a:rPr>
              <a:t>When beginning to learn a language, Eleonore Smalle a psychologist says, immerse yourself in its sounds, even—or </a:t>
            </a:r>
            <a:r>
              <a:rPr lang="en-US" sz="2600">
                <a:latin typeface="Times New Roman" panose="02020603050405020304" charset="0"/>
              </a:rPr>
              <a:t>___________ (</a:t>
            </a:r>
            <a:r>
              <a:rPr sz="2600">
                <a:latin typeface="Times New Roman" panose="02020603050405020304" charset="0"/>
              </a:rPr>
              <a:t>especial</a:t>
            </a:r>
            <a:r>
              <a:rPr lang="en-US" sz="2600">
                <a:latin typeface="Times New Roman" panose="02020603050405020304" charset="0"/>
              </a:rPr>
              <a:t>)</a:t>
            </a:r>
            <a:r>
              <a:rPr sz="2600">
                <a:latin typeface="Times New Roman" panose="02020603050405020304" charset="0"/>
              </a:rPr>
              <a:t>—while distracted.</a:t>
            </a:r>
            <a:endParaRPr sz="2600">
              <a:latin typeface="Times New Roman" panose="02020603050405020304" charset="0"/>
            </a:endParaRPr>
          </a:p>
        </p:txBody>
      </p:sp>
      <p:sp>
        <p:nvSpPr>
          <p:cNvPr id="2" name="文本框 1"/>
          <p:cNvSpPr txBox="1"/>
          <p:nvPr/>
        </p:nvSpPr>
        <p:spPr>
          <a:xfrm>
            <a:off x="6744335" y="692785"/>
            <a:ext cx="1460500" cy="537210"/>
          </a:xfrm>
          <a:prstGeom prst="rect">
            <a:avLst/>
          </a:prstGeom>
          <a:noFill/>
        </p:spPr>
        <p:txBody>
          <a:bodyPr wrap="none" rtlCol="0" anchor="t">
            <a:spAutoFit/>
          </a:bodyPr>
          <a:p>
            <a:pPr algn="l"/>
            <a:r>
              <a:rPr lang="zh-CN" altLang="en-US" sz="2900">
                <a:solidFill>
                  <a:srgbClr val="FF0000"/>
                </a:solidFill>
                <a:latin typeface="Times New Roman" panose="02020603050405020304" charset="0"/>
                <a:cs typeface="Times New Roman" panose="02020603050405020304" charset="0"/>
                <a:sym typeface="+mn-ea"/>
              </a:rPr>
              <a:t>requires </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9912350" y="405130"/>
            <a:ext cx="1265555"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unclear</a:t>
            </a:r>
            <a:endParaRPr sz="2900">
              <a:solidFill>
                <a:srgbClr val="FF0000"/>
              </a:solidFill>
              <a:latin typeface="Times New Roman" panose="02020603050405020304" charset="0"/>
              <a:sym typeface="+mn-ea"/>
            </a:endParaRPr>
          </a:p>
        </p:txBody>
      </p:sp>
      <p:sp>
        <p:nvSpPr>
          <p:cNvPr id="6" name="文本框 5"/>
          <p:cNvSpPr txBox="1"/>
          <p:nvPr/>
        </p:nvSpPr>
        <p:spPr>
          <a:xfrm>
            <a:off x="3791585" y="1052830"/>
            <a:ext cx="82677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that </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832215" y="2061210"/>
            <a:ext cx="174752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beginning </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4944110" y="2781300"/>
            <a:ext cx="1527175" cy="537210"/>
          </a:xfrm>
          <a:prstGeom prst="rect">
            <a:avLst/>
          </a:prstGeom>
          <a:noFill/>
        </p:spPr>
        <p:txBody>
          <a:bodyPr wrap="square" rtlCol="0" anchor="t">
            <a:spAutoFit/>
          </a:bodyPr>
          <a:p>
            <a:r>
              <a:rPr sz="2900">
                <a:solidFill>
                  <a:srgbClr val="FF0000"/>
                </a:solidFill>
                <a:latin typeface="Times New Roman" panose="02020603050405020304" charset="0"/>
                <a:sym typeface="+mn-ea"/>
              </a:rPr>
              <a:t>mistakes </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1991360" y="3429635"/>
            <a:ext cx="1511935" cy="537210"/>
          </a:xfrm>
          <a:prstGeom prst="rect">
            <a:avLst/>
          </a:prstGeom>
          <a:noFill/>
        </p:spPr>
        <p:txBody>
          <a:bodyPr wrap="none" rtlCol="0" anchor="t">
            <a:spAutoFit/>
          </a:bodyPr>
          <a:p>
            <a:pPr algn="l"/>
            <a:r>
              <a:rPr lang="en-US" altLang="zh-CN" sz="2900">
                <a:solidFill>
                  <a:srgbClr val="FF0000"/>
                </a:solidFill>
                <a:latin typeface="Times New Roman" panose="02020603050405020304" charset="0"/>
                <a:cs typeface="Times New Roman" panose="02020603050405020304" charset="0"/>
                <a:sym typeface="+mn-ea"/>
              </a:rPr>
              <a:t>exposure</a:t>
            </a:r>
            <a:endParaRPr lang="en-US" altLang="zh-CN" sz="29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3791585" y="3861435"/>
            <a:ext cx="136779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to react </a:t>
            </a:r>
            <a:endParaRPr lang="zh-CN" altLang="en-US" sz="29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5735955" y="4509135"/>
            <a:ext cx="134747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claimed</a:t>
            </a:r>
            <a:endParaRPr sz="2900">
              <a:solidFill>
                <a:srgbClr val="FF0000"/>
              </a:solidFill>
              <a:latin typeface="Times New Roman" panose="02020603050405020304" charset="0"/>
              <a:sym typeface="+mn-ea"/>
            </a:endParaRPr>
          </a:p>
        </p:txBody>
      </p:sp>
      <p:sp>
        <p:nvSpPr>
          <p:cNvPr id="12" name="文本框 11"/>
          <p:cNvSpPr txBox="1"/>
          <p:nvPr/>
        </p:nvSpPr>
        <p:spPr>
          <a:xfrm>
            <a:off x="4881880" y="5229225"/>
            <a:ext cx="227965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less conscious</a:t>
            </a:r>
            <a:endParaRPr sz="2900">
              <a:solidFill>
                <a:srgbClr val="FF0000"/>
              </a:solidFill>
              <a:latin typeface="Times New Roman" panose="02020603050405020304" charset="0"/>
              <a:sym typeface="+mn-ea"/>
            </a:endParaRPr>
          </a:p>
        </p:txBody>
      </p:sp>
      <p:sp>
        <p:nvSpPr>
          <p:cNvPr id="13" name="文本框 12"/>
          <p:cNvSpPr txBox="1"/>
          <p:nvPr/>
        </p:nvSpPr>
        <p:spPr>
          <a:xfrm>
            <a:off x="4439920" y="6236970"/>
            <a:ext cx="1746250" cy="537210"/>
          </a:xfrm>
          <a:prstGeom prst="rect">
            <a:avLst/>
          </a:prstGeom>
          <a:noFill/>
        </p:spPr>
        <p:txBody>
          <a:bodyPr wrap="none" rtlCol="0" anchor="t">
            <a:spAutoFit/>
          </a:bodyPr>
          <a:p>
            <a:pPr algn="l"/>
            <a:r>
              <a:rPr sz="2900">
                <a:solidFill>
                  <a:srgbClr val="FF0000"/>
                </a:solidFill>
                <a:latin typeface="Times New Roman" panose="02020603050405020304" charset="0"/>
                <a:sym typeface="+mn-ea"/>
              </a:rPr>
              <a:t>especially </a:t>
            </a:r>
            <a:endParaRPr lang="zh-CN" altLang="en-US" sz="2900">
              <a:solidFill>
                <a:srgbClr val="FF0000"/>
              </a:solidFill>
              <a:latin typeface="Times New Roman" panose="02020603050405020304" charset="0"/>
              <a:cs typeface="Times New Roman" panose="02020603050405020304" charset="0"/>
              <a:sym typeface="+mn-ea"/>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P spid="9" grpId="0"/>
      <p:bldP spid="11" grpId="0"/>
      <p:bldP spid="12" grpId="0"/>
      <p:bldP spid="13" grpId="0"/>
      <p:bldP spid="2" grpId="1"/>
      <p:bldP spid="3" grpId="1"/>
      <p:bldP spid="6" grpId="1"/>
      <p:bldP spid="7" grpId="1"/>
      <p:bldP spid="8" grpId="1"/>
      <p:bldP spid="9" grpId="1"/>
      <p:bldP spid="11" grpId="1"/>
      <p:bldP spid="12" grpId="1"/>
      <p:bldP spid="13" grpId="1"/>
      <p:bldP spid="10" grpId="0"/>
      <p:bldP spid="10" grpId="1"/>
    </p:bldLst>
  </p:timing>
</p:sld>
</file>

<file path=ppt/tags/tag1.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UNIT_PLACING_PICTURE_USER_VIEWPORT" val="{&quot;height&quot;:4050,&quot;width&quot;:4050}"/>
</p:tagLst>
</file>

<file path=ppt/tags/tag4.xml><?xml version="1.0" encoding="utf-8"?>
<p:tagLst xmlns:p="http://schemas.openxmlformats.org/presentationml/2006/main">
  <p:tag name="KSO_WM_UNIT_PLACING_PICTURE_USER_VIEWPORT" val="{&quot;height&quot;:8955,&quot;width&quot;:13710}"/>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MEDIACOVER_FLAG" val="1"/>
  <p:tag name="KSO_WM_UNIT_MEDIACOVER_BTN_STATE" val="1"/>
  <p:tag name="KSO_WM_UNIT_MEDIACOVER_BTNRECT" val="8617*4644*552*55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15790</Words>
  <Application>WPS 演示</Application>
  <PresentationFormat/>
  <Paragraphs>472</Paragraphs>
  <Slides>26</Slides>
  <Notes>0</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26</vt:i4>
      </vt:variant>
    </vt:vector>
  </HeadingPairs>
  <TitlesOfParts>
    <vt:vector size="45" baseType="lpstr">
      <vt:lpstr>Arial</vt:lpstr>
      <vt:lpstr>宋体</vt:lpstr>
      <vt:lpstr>Wingdings</vt:lpstr>
      <vt:lpstr>Calibri</vt:lpstr>
      <vt:lpstr>Arial</vt:lpstr>
      <vt:lpstr>Trebuchet MS</vt:lpstr>
      <vt:lpstr>微软雅黑</vt:lpstr>
      <vt:lpstr>Times New Roman</vt:lpstr>
      <vt:lpstr>华文中宋</vt:lpstr>
      <vt:lpstr>Wingdings</vt:lpstr>
      <vt:lpstr>Helvetica</vt:lpstr>
      <vt:lpstr>Calibri</vt:lpstr>
      <vt:lpstr>Times New Roman</vt:lpstr>
      <vt:lpstr>Arial Unicode MS</vt:lpstr>
      <vt:lpstr>HelveticaNeue</vt:lpstr>
      <vt:lpstr>Corbel</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208</cp:revision>
  <dcterms:created xsi:type="dcterms:W3CDTF">2022-04-05T02:15:00Z</dcterms:created>
  <dcterms:modified xsi:type="dcterms:W3CDTF">2022-05-21T09:24:45Z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19731D1306A3443DAD6C4A25B08D1133</vt:lpwstr>
  </property>
  <property fmtid="{D5CDD505-2E9C-101B-9397-08002B2CF9AE}" pid="3" name="KSOProductBuildVer">
    <vt:lpwstr>2052-11.8.2.8411</vt:lpwstr>
  </property>
  <property fmtid="{D5CDD505-2E9C-101B-9397-08002B2CF9AE}" pid="4" name="commondata">
    <vt:lpwstr>eyJoZGlkIjoiOTcyOGM2ZTRiZmI4MzgxMmE1OWI1MGMyNDA3YTk5ZjUifQ==</vt:lpwstr>
  </property>
</Properties>
</file>