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customXml/itemProps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8" r:id="rId3"/>
    <p:sldId id="256" r:id="rId4"/>
    <p:sldId id="257" r:id="rId5"/>
    <p:sldId id="258" r:id="rId7"/>
    <p:sldId id="260" r:id="rId8"/>
    <p:sldId id="261" r:id="rId9"/>
    <p:sldId id="262" r:id="rId10"/>
    <p:sldId id="263" r:id="rId11"/>
    <p:sldId id="264" r:id="rId12"/>
    <p:sldId id="284" r:id="rId13"/>
    <p:sldId id="285" r:id="rId14"/>
    <p:sldId id="267" r:id="rId15"/>
    <p:sldId id="266" r:id="rId16"/>
    <p:sldId id="268" r:id="rId17"/>
    <p:sldId id="270" r:id="rId18"/>
    <p:sldId id="271" r:id="rId19"/>
    <p:sldId id="279" r:id="rId20"/>
    <p:sldId id="275" r:id="rId21"/>
    <p:sldId id="276" r:id="rId22"/>
    <p:sldId id="277" r:id="rId23"/>
    <p:sldId id="278" r:id="rId24"/>
    <p:sldId id="296" r:id="rId25"/>
    <p:sldId id="297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D00"/>
    <a:srgbClr val="CA9800"/>
    <a:srgbClr val="FAB700"/>
    <a:srgbClr val="C6CB33"/>
    <a:srgbClr val="0FB62A"/>
    <a:srgbClr val="FFFFFF"/>
    <a:srgbClr val="051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705" y="57"/>
      </p:cViewPr>
      <p:guideLst>
        <p:guide orient="horz" pos="2140"/>
        <p:guide pos="2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ustomXml" Target="../customXml/item1.xml"/><Relationship Id="rId31" Type="http://schemas.openxmlformats.org/officeDocument/2006/relationships/customXmlProps" Target="../customXml/itemProps6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这个课程可以结合一下</a:t>
            </a:r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月的真题卷，应用文也是写一封应聘信，做为课后作业。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22106" y="2349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0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While-reading: read for content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675" y="1772920"/>
            <a:ext cx="9011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</a:rPr>
              <a:t>Do you think she is a good match for the job? Why?</a:t>
            </a:r>
            <a:endParaRPr lang="en-US" altLang="zh-CN" sz="2800" b="1">
              <a:solidFill>
                <a:srgbClr val="7030A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3068955"/>
            <a:ext cx="4800600" cy="3000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90" y="3068955"/>
            <a:ext cx="2870835" cy="2792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5560" y="0"/>
          <a:ext cx="9105900" cy="690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175"/>
                <a:gridCol w="3719830"/>
                <a:gridCol w="2588895"/>
              </a:tblGrid>
              <a:tr h="648970"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0FB6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requirement</a:t>
                      </a:r>
                      <a:endParaRPr lang="en-US" altLang="zh-CN" sz="2400" b="1">
                        <a:solidFill>
                          <a:srgbClr val="0FB62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0FB6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letter </a:t>
                      </a:r>
                      <a:endParaRPr lang="en-US" altLang="zh-CN" sz="2800" b="1">
                        <a:solidFill>
                          <a:srgbClr val="0FB62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0FB6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  <a:endParaRPr lang="en-US" altLang="zh-CN" sz="2800" b="1">
                        <a:solidFill>
                          <a:srgbClr val="0FB62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39000"/>
                      </a:srgbClr>
                    </a:solidFill>
                  </a:tcPr>
                </a:tc>
              </a:tr>
              <a:tr h="669290"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r>
                        <a:rPr lang="en-US" altLang="zh-CN" sz="2200" b="1">
                          <a:solidFill>
                            <a:srgbClr val="0FB6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good level of English</a:t>
                      </a:r>
                      <a:endParaRPr lang="en-US" altLang="zh-CN" sz="2200" b="1">
                        <a:solidFill>
                          <a:srgbClr val="0FB62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384935"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r>
                        <a:rPr lang="en-US" altLang="zh-CN" sz="2200" b="1">
                          <a:solidFill>
                            <a:srgbClr val="0FB6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organisational and teamwork skills</a:t>
                      </a:r>
                      <a:endParaRPr lang="en-US" altLang="zh-CN" sz="2200" b="1">
                        <a:solidFill>
                          <a:srgbClr val="0FB62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49475"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r>
                        <a:rPr lang="en-US" altLang="zh-CN" sz="2200" b="1">
                          <a:solidFill>
                            <a:srgbClr val="0FB6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passion for Chinese and international culture</a:t>
                      </a:r>
                      <a:endParaRPr lang="en-US" altLang="zh-CN" sz="2200" b="1">
                        <a:solidFill>
                          <a:srgbClr val="0FB62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51230"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r>
                        <a:rPr lang="en-US" altLang="zh-CN" sz="2200" b="1">
                          <a:solidFill>
                            <a:srgbClr val="0FB6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 with animals</a:t>
                      </a:r>
                      <a:endParaRPr lang="en-US" altLang="zh-CN" sz="2200" b="1">
                        <a:solidFill>
                          <a:srgbClr val="0FB62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63295"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r>
                        <a:rPr lang="en-US" altLang="zh-CN" sz="2200" b="1">
                          <a:solidFill>
                            <a:srgbClr val="0FB6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friendly, welcoming attitude and good handwriting </a:t>
                      </a:r>
                      <a:endParaRPr lang="en-US" altLang="zh-CN" sz="2200" b="1">
                        <a:solidFill>
                          <a:srgbClr val="0FB62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80"/>
                        </a:lnSpc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347720" y="765175"/>
            <a:ext cx="31242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AB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an intermedia level </a:t>
            </a:r>
            <a:endParaRPr lang="en-US" altLang="zh-CN" sz="2200" b="1">
              <a:solidFill>
                <a:srgbClr val="FAB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88125" y="671195"/>
            <a:ext cx="33718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AB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PETS 3 English qualification</a:t>
            </a:r>
            <a:endParaRPr lang="en-US" altLang="zh-CN" sz="2200" b="1">
              <a:solidFill>
                <a:srgbClr val="FAB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15920" y="1341120"/>
            <a:ext cx="37198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AB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volunteered at local library; captain of school table tennis team; knew how to lead and decide on priorities </a:t>
            </a:r>
            <a:endParaRPr lang="en-US" altLang="zh-CN" sz="2200" b="1">
              <a:solidFill>
                <a:srgbClr val="FAB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90665" y="1423670"/>
            <a:ext cx="28143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AB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 organise city tour for visiting students from Canada</a:t>
            </a:r>
            <a:endParaRPr lang="en-US" altLang="zh-CN" sz="2200" b="1">
              <a:solidFill>
                <a:srgbClr val="FAB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44165" y="2746375"/>
            <a:ext cx="39681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AB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 about the prospect of welcoming exchange students to our country; keen to give them a warm welcome and an experience they will always remember </a:t>
            </a:r>
            <a:endParaRPr lang="en-US" altLang="zh-CN" sz="2200" b="1">
              <a:solidFill>
                <a:srgbClr val="FAB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80835" y="3141345"/>
            <a:ext cx="25311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AB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visited UK on high school exchange programme</a:t>
            </a:r>
            <a:endParaRPr lang="en-US" altLang="zh-CN" sz="2200" b="1">
              <a:solidFill>
                <a:srgbClr val="FAB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04210" y="5013325"/>
            <a:ext cx="25285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AB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US" altLang="zh-CN" sz="2200" b="1">
              <a:solidFill>
                <a:srgbClr val="FAB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16370" y="4869180"/>
            <a:ext cx="26955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AB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worked during holidays at local pet shop </a:t>
            </a:r>
            <a:endParaRPr lang="en-US" altLang="zh-CN" sz="2200" b="1">
              <a:solidFill>
                <a:srgbClr val="FAB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36240" y="5975985"/>
            <a:ext cx="27965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AB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proficient in Chinese calligraphy </a:t>
            </a:r>
            <a:endParaRPr lang="en-US" altLang="zh-CN" sz="2200" b="1">
              <a:solidFill>
                <a:srgbClr val="FAB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16370" y="5949315"/>
            <a:ext cx="31730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FAB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in Chinese calligraphy </a:t>
            </a:r>
            <a:endParaRPr lang="en-US" altLang="zh-CN" sz="2200" b="1">
              <a:solidFill>
                <a:srgbClr val="FAB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/>
          <p:nvPr/>
        </p:nvSpPr>
        <p:spPr>
          <a:xfrm>
            <a:off x="297815" y="956945"/>
            <a:ext cx="8645525" cy="911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How does the applicant respond to each of the </a:t>
            </a:r>
            <a:endParaRPr lang="en-US" altLang="zh-CN" sz="320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job requirements? </a:t>
            </a:r>
            <a:endParaRPr lang="en-US" altLang="zh-CN" sz="320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" y="900430"/>
            <a:ext cx="8744585" cy="54895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22913" y="5344478"/>
            <a:ext cx="3413125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0000FF"/>
                </a:solidFill>
                <a:latin typeface="Arial Narrow" panose="020B0606020202030204" pitchFamily="34" charset="0"/>
                <a:sym typeface="宋体" panose="02010600030101010101" pitchFamily="2" charset="-122"/>
              </a:rPr>
              <a:t>Personality and attitude</a:t>
            </a:r>
            <a:endParaRPr lang="en-US" altLang="zh-CN" sz="2400" b="1">
              <a:solidFill>
                <a:srgbClr val="0000FF"/>
              </a:solidFill>
              <a:latin typeface="Arial Narrow" panose="020B0606020202030204" pitchFamily="34" charset="0"/>
              <a:sym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78763" y="4606290"/>
            <a:ext cx="935038" cy="252413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zh-CN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352425" y="4915853"/>
            <a:ext cx="8278813" cy="252413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8" name="文本框 17"/>
          <p:cNvSpPr txBox="1"/>
          <p:nvPr/>
        </p:nvSpPr>
        <p:spPr>
          <a:xfrm>
            <a:off x="5286375" y="1156653"/>
            <a:ext cx="2592388" cy="460375"/>
          </a:xfrm>
          <a:prstGeom prst="rect">
            <a:avLst/>
          </a:prstGeom>
          <a:solidFill>
            <a:srgbClr val="75FFB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Language </a:t>
            </a:r>
            <a:r>
              <a:rPr lang="en-US" altLang="zh-CN" sz="2400" b="1">
                <a:solidFill>
                  <a:srgbClr val="0000FF"/>
                </a:solidFill>
                <a:latin typeface="Arial Narrow" panose="020B0606020202030204" pitchFamily="34" charset="0"/>
                <a:sym typeface="宋体" panose="02010600030101010101" pitchFamily="2" charset="-122"/>
              </a:rPr>
              <a:t>skills</a:t>
            </a:r>
            <a:endParaRPr lang="en-US" altLang="zh-CN" sz="2400" b="1">
              <a:solidFill>
                <a:srgbClr val="0000FF"/>
              </a:solidFill>
              <a:latin typeface="Arial Narrow" panose="020B0606020202030204" pitchFamily="34" charset="0"/>
              <a:sym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86375" y="1704340"/>
            <a:ext cx="3529013" cy="250825"/>
          </a:xfrm>
          <a:prstGeom prst="rect">
            <a:avLst/>
          </a:prstGeom>
          <a:solidFill>
            <a:srgbClr val="00B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矩形 13"/>
          <p:cNvSpPr/>
          <p:nvPr/>
        </p:nvSpPr>
        <p:spPr>
          <a:xfrm>
            <a:off x="352425" y="2012315"/>
            <a:ext cx="8459788" cy="252413"/>
          </a:xfrm>
          <a:prstGeom prst="rect">
            <a:avLst/>
          </a:prstGeom>
          <a:solidFill>
            <a:srgbClr val="00B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>
            <a:off x="352425" y="2355215"/>
            <a:ext cx="4967288" cy="252413"/>
          </a:xfrm>
          <a:prstGeom prst="rect">
            <a:avLst/>
          </a:prstGeom>
          <a:solidFill>
            <a:srgbClr val="00B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文本框 19"/>
          <p:cNvSpPr txBox="1"/>
          <p:nvPr/>
        </p:nvSpPr>
        <p:spPr>
          <a:xfrm>
            <a:off x="352425" y="2273935"/>
            <a:ext cx="3132138" cy="404813"/>
          </a:xfrm>
          <a:prstGeom prst="rect">
            <a:avLst/>
          </a:prstGeom>
          <a:solidFill>
            <a:srgbClr val="C3FBFC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0000FF"/>
                </a:solidFill>
                <a:latin typeface="Arial Narrow" panose="020B0606020202030204" pitchFamily="34" charset="0"/>
                <a:sym typeface="宋体" panose="02010600030101010101" pitchFamily="2" charset="-122"/>
              </a:rPr>
              <a:t>Experience and skills </a:t>
            </a:r>
            <a:endParaRPr lang="en-US" altLang="zh-CN" sz="2400" b="1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70375" y="3506153"/>
            <a:ext cx="4613275" cy="352425"/>
          </a:xfrm>
          <a:prstGeom prst="rect">
            <a:avLst/>
          </a:prstGeom>
          <a:solidFill>
            <a:srgbClr val="C3FBFC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85000"/>
              </a:lnSpc>
              <a:buFont typeface="Wingdings" panose="05000000000000000000" pitchFamily="2" charset="2"/>
            </a:pPr>
            <a:r>
              <a:rPr lang="zh-CN" altLang="en-US" sz="2000" b="1" i="1">
                <a:solidFill>
                  <a:srgbClr val="0000FF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①  </a:t>
            </a:r>
            <a:r>
              <a:rPr lang="en-US" altLang="zh-CN" sz="2000" b="1" i="1">
                <a:solidFill>
                  <a:srgbClr val="0000FF"/>
                </a:solidFill>
                <a:latin typeface="Arial Narrow" panose="020B0606020202030204" pitchFamily="34" charset="0"/>
                <a:sym typeface="宋体" panose="02010600030101010101" pitchFamily="2" charset="-122"/>
              </a:rPr>
              <a:t>Good organisational and teamwork skills</a:t>
            </a:r>
            <a:endParaRPr lang="en-US" altLang="zh-CN" sz="2000" b="1" i="1">
              <a:solidFill>
                <a:srgbClr val="0000FF"/>
              </a:solidFill>
              <a:latin typeface="Arial Narrow" panose="020B0606020202030204" pitchFamily="34" charset="0"/>
              <a:sym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24263" y="2996565"/>
            <a:ext cx="5219700" cy="252413"/>
          </a:xfrm>
          <a:prstGeom prst="rect">
            <a:avLst/>
          </a:prstGeom>
          <a:solidFill>
            <a:srgbClr val="44E8F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矩形 18"/>
          <p:cNvSpPr/>
          <p:nvPr/>
        </p:nvSpPr>
        <p:spPr>
          <a:xfrm>
            <a:off x="369888" y="3328353"/>
            <a:ext cx="8459788" cy="252413"/>
          </a:xfrm>
          <a:prstGeom prst="rect">
            <a:avLst/>
          </a:prstGeom>
          <a:solidFill>
            <a:srgbClr val="44E8F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矩形 20"/>
          <p:cNvSpPr/>
          <p:nvPr/>
        </p:nvSpPr>
        <p:spPr>
          <a:xfrm>
            <a:off x="387350" y="3666490"/>
            <a:ext cx="1150938" cy="252413"/>
          </a:xfrm>
          <a:prstGeom prst="rect">
            <a:avLst/>
          </a:prstGeom>
          <a:solidFill>
            <a:srgbClr val="44E8F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文本框 21"/>
          <p:cNvSpPr txBox="1"/>
          <p:nvPr/>
        </p:nvSpPr>
        <p:spPr>
          <a:xfrm>
            <a:off x="71438" y="4520565"/>
            <a:ext cx="7524750" cy="350838"/>
          </a:xfrm>
          <a:prstGeom prst="rect">
            <a:avLst/>
          </a:prstGeom>
          <a:solidFill>
            <a:srgbClr val="C3FBFC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85000"/>
              </a:lnSpc>
              <a:buFont typeface="Wingdings" panose="05000000000000000000" pitchFamily="2" charset="2"/>
            </a:pPr>
            <a:r>
              <a:rPr lang="zh-CN" altLang="en-US" sz="2000" b="1" i="1">
                <a:solidFill>
                  <a:srgbClr val="0000FF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② </a:t>
            </a:r>
            <a:r>
              <a:rPr lang="en-US" altLang="zh-CN" sz="2000" b="1" i="1">
                <a:solidFill>
                  <a:srgbClr val="0000FF"/>
                </a:solidFill>
                <a:latin typeface="Arial Narrow" panose="020B0606020202030204" pitchFamily="34" charset="0"/>
                <a:sym typeface="宋体" panose="02010600030101010101" pitchFamily="2" charset="-122"/>
              </a:rPr>
              <a:t> </a:t>
            </a:r>
            <a:r>
              <a:rPr lang="zh-CN" altLang="en-US" sz="2000" b="1" i="1">
                <a:solidFill>
                  <a:srgbClr val="0000FF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 passion for Chinese and international culture</a:t>
            </a:r>
            <a:r>
              <a:rPr lang="en-US" altLang="zh-CN" sz="2000" b="1" i="1">
                <a:solidFill>
                  <a:srgbClr val="0000FF"/>
                </a:solidFill>
                <a:latin typeface="Arial Narrow" panose="020B0606020202030204" pitchFamily="34" charset="0"/>
                <a:sym typeface="宋体" panose="02010600030101010101" pitchFamily="2" charset="-122"/>
              </a:rPr>
              <a:t> &amp;</a:t>
            </a:r>
            <a:r>
              <a:rPr lang="zh-CN" altLang="en-US" sz="2000" b="1" i="1">
                <a:solidFill>
                  <a:srgbClr val="0000FF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b="1" i="1">
                <a:solidFill>
                  <a:srgbClr val="0000FF"/>
                </a:solidFill>
                <a:latin typeface="Arial Narrow" panose="020B0606020202030204" pitchFamily="34" charset="0"/>
                <a:sym typeface="宋体" panose="02010600030101010101" pitchFamily="2" charset="-122"/>
              </a:rPr>
              <a:t>Good handwriting</a:t>
            </a:r>
            <a:endParaRPr lang="zh-CN" altLang="en-US" sz="2000" b="1" i="1">
              <a:solidFill>
                <a:srgbClr val="0000FF"/>
              </a:solidFill>
              <a:latin typeface="Arial Narrow" panose="020B0606020202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2750" y="3976053"/>
            <a:ext cx="8459788" cy="252413"/>
          </a:xfrm>
          <a:prstGeom prst="rect">
            <a:avLst/>
          </a:prstGeom>
          <a:solidFill>
            <a:srgbClr val="44E8F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矩形 23"/>
          <p:cNvSpPr/>
          <p:nvPr/>
        </p:nvSpPr>
        <p:spPr>
          <a:xfrm>
            <a:off x="396875" y="4261803"/>
            <a:ext cx="5975350" cy="252413"/>
          </a:xfrm>
          <a:prstGeom prst="rect">
            <a:avLst/>
          </a:prstGeom>
          <a:solidFill>
            <a:srgbClr val="44E8F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" name="文本框 24"/>
          <p:cNvSpPr txBox="1"/>
          <p:nvPr/>
        </p:nvSpPr>
        <p:spPr>
          <a:xfrm>
            <a:off x="5765800" y="2326323"/>
            <a:ext cx="3074988" cy="352425"/>
          </a:xfrm>
          <a:prstGeom prst="rect">
            <a:avLst/>
          </a:prstGeom>
          <a:solidFill>
            <a:srgbClr val="C3FBFC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2000" b="1" i="1">
                <a:solidFill>
                  <a:srgbClr val="0000FF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③  </a:t>
            </a:r>
            <a:r>
              <a:rPr lang="zh-CN" altLang="en-US" sz="2000" b="1" i="1">
                <a:solidFill>
                  <a:srgbClr val="0000FF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Experience with animals</a:t>
            </a:r>
            <a:endParaRPr lang="zh-CN" altLang="en-US" sz="2000" b="1" i="1">
              <a:solidFill>
                <a:srgbClr val="0000FF"/>
              </a:solidFill>
              <a:latin typeface="Arial Narrow" panose="020B0606020202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8300" y="2698115"/>
            <a:ext cx="8461375" cy="252413"/>
          </a:xfrm>
          <a:prstGeom prst="rect">
            <a:avLst/>
          </a:prstGeom>
          <a:solidFill>
            <a:srgbClr val="44E8F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341313" y="2996565"/>
            <a:ext cx="3240088" cy="252413"/>
          </a:xfrm>
          <a:prstGeom prst="rect">
            <a:avLst/>
          </a:prstGeom>
          <a:solidFill>
            <a:srgbClr val="44E8F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30" name="组合 29"/>
          <p:cNvGrpSpPr/>
          <p:nvPr/>
        </p:nvGrpSpPr>
        <p:grpSpPr>
          <a:xfrm>
            <a:off x="-468630" y="6021070"/>
            <a:ext cx="9432925" cy="638810"/>
            <a:chOff x="-738" y="9482"/>
            <a:chExt cx="14855" cy="1006"/>
          </a:xfrm>
        </p:grpSpPr>
        <p:sp>
          <p:nvSpPr>
            <p:cNvPr id="28" name="五边形 27"/>
            <p:cNvSpPr/>
            <p:nvPr/>
          </p:nvSpPr>
          <p:spPr>
            <a:xfrm>
              <a:off x="-738" y="9482"/>
              <a:ext cx="14855" cy="1006"/>
            </a:xfrm>
            <a:prstGeom prst="homePlat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38" y="9578"/>
              <a:ext cx="1245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Do you think she is a good match for the job?</a:t>
              </a:r>
              <a:endParaRPr lang="en-US" altLang="zh-CN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805420" y="5299710"/>
            <a:ext cx="85217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960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 panose="020B0604020202020204" pitchFamily="34" charset="0"/>
              </a:rPr>
              <a:t>√</a:t>
            </a:r>
            <a:endParaRPr lang="en-US" altLang="zh-CN" sz="960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810" y="0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While-reading: read for content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3" grpId="0" bldLvl="0" animBg="1"/>
      <p:bldP spid="6" grpId="0" bldLvl="0" animBg="1"/>
      <p:bldP spid="18" grpId="0" bldLvl="0" animBg="1"/>
      <p:bldP spid="12" grpId="0" bldLvl="0" animBg="1"/>
      <p:bldP spid="14" grpId="0" bldLvl="0" animBg="1"/>
      <p:bldP spid="15" grpId="0" bldLvl="0" animBg="1"/>
      <p:bldP spid="20" grpId="0" bldLvl="0" animBg="1"/>
      <p:bldP spid="16" grpId="0" bldLvl="0" animBg="1"/>
      <p:bldP spid="17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162050"/>
            <a:ext cx="8965565" cy="548957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95263" y="1223645"/>
            <a:ext cx="1584325" cy="287338"/>
          </a:xfrm>
          <a:prstGeom prst="roundRect">
            <a:avLst>
              <a:gd name="adj" fmla="val 3719"/>
            </a:avLst>
          </a:prstGeom>
          <a:noFill/>
          <a:ln w="28575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文本框 11"/>
          <p:cNvSpPr txBox="1"/>
          <p:nvPr/>
        </p:nvSpPr>
        <p:spPr>
          <a:xfrm>
            <a:off x="177800" y="763270"/>
            <a:ext cx="1197610" cy="398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Greeting</a:t>
            </a:r>
            <a:endParaRPr lang="en-US" altLang="zh-CN" sz="2000" b="1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79705" y="1581150"/>
            <a:ext cx="8804275" cy="3910330"/>
          </a:xfrm>
          <a:prstGeom prst="roundRect">
            <a:avLst>
              <a:gd name="adj" fmla="val 3719"/>
            </a:avLst>
          </a:prstGeom>
          <a:noFill/>
          <a:ln w="28575">
            <a:solidFill>
              <a:srgbClr val="0000E4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6118860" y="1113155"/>
            <a:ext cx="756000" cy="398780"/>
          </a:xfrm>
          <a:prstGeom prst="rect">
            <a:avLst/>
          </a:prstGeom>
          <a:solidFill>
            <a:srgbClr val="0000E4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Body</a:t>
            </a:r>
            <a:endParaRPr lang="en-US" altLang="zh-CN" sz="2000" b="1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06693" y="5528310"/>
            <a:ext cx="5003800" cy="360363"/>
          </a:xfrm>
          <a:prstGeom prst="roundRect">
            <a:avLst>
              <a:gd name="adj" fmla="val 3719"/>
            </a:avLst>
          </a:prstGeom>
          <a:noFill/>
          <a:ln w="28575">
            <a:solidFill>
              <a:srgbClr val="DB1CE2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5336540" y="5567680"/>
            <a:ext cx="1063625" cy="398780"/>
          </a:xfrm>
          <a:prstGeom prst="rect">
            <a:avLst/>
          </a:prstGeom>
          <a:solidFill>
            <a:srgbClr val="DB1CE2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Closing</a:t>
            </a:r>
            <a:endParaRPr lang="en-US" altLang="zh-CN" sz="2000" b="1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2248" y="5931218"/>
            <a:ext cx="1493838" cy="636588"/>
          </a:xfrm>
          <a:prstGeom prst="roundRect">
            <a:avLst>
              <a:gd name="adj" fmla="val 3719"/>
            </a:avLst>
          </a:prstGeom>
          <a:noFill/>
          <a:ln w="28575">
            <a:solidFill>
              <a:srgbClr val="8B4E24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1804035" y="6125210"/>
            <a:ext cx="1302385" cy="398780"/>
          </a:xfrm>
          <a:prstGeom prst="rect">
            <a:avLst/>
          </a:prstGeom>
          <a:solidFill>
            <a:srgbClr val="8B4E24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Signature</a:t>
            </a:r>
            <a:endParaRPr lang="en-US" altLang="zh-CN" sz="2000" b="1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550" y="1595120"/>
            <a:ext cx="7272338" cy="2159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文本框 10"/>
          <p:cNvSpPr txBox="1"/>
          <p:nvPr/>
        </p:nvSpPr>
        <p:spPr>
          <a:xfrm>
            <a:off x="7575550" y="1112520"/>
            <a:ext cx="1408113" cy="70802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r"/>
            <a:r>
              <a:rPr lang="en-US" altLang="zh-CN" sz="2000" b="1">
                <a:latin typeface="Times New Roman" panose="02020603050405020304" pitchFamily="18" charset="0"/>
              </a:rPr>
              <a:t>Purpose of the letter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8125" y="1969135"/>
            <a:ext cx="8695690" cy="873125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文本框 13"/>
          <p:cNvSpPr txBox="1"/>
          <p:nvPr/>
        </p:nvSpPr>
        <p:spPr>
          <a:xfrm>
            <a:off x="5419725" y="2449195"/>
            <a:ext cx="3563938" cy="3984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r"/>
            <a:r>
              <a:rPr lang="en-US" altLang="zh-CN" sz="2000" b="1">
                <a:latin typeface="Times New Roman" panose="02020603050405020304" pitchFamily="18" charset="0"/>
              </a:rPr>
              <a:t>The applicant's language skills 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5580" y="2921000"/>
            <a:ext cx="8671560" cy="1222375"/>
          </a:xfrm>
          <a:prstGeom prst="rect">
            <a:avLst/>
          </a:prstGeom>
          <a:solidFill>
            <a:srgbClr val="44E8F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文本框 16"/>
          <p:cNvSpPr txBox="1"/>
          <p:nvPr/>
        </p:nvSpPr>
        <p:spPr>
          <a:xfrm>
            <a:off x="3687763" y="3436620"/>
            <a:ext cx="5295900" cy="70643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r"/>
            <a:r>
              <a:rPr lang="en-US" altLang="zh-CN" sz="2000" b="1">
                <a:latin typeface="Times New Roman" panose="02020603050405020304" pitchFamily="18" charset="0"/>
              </a:rPr>
              <a:t>The applicant's organisational and teamwork skills, and her </a:t>
            </a:r>
            <a:r>
              <a:rPr lang="en-US" altLang="zh-CN" sz="2000" b="1">
                <a:latin typeface="Times New Roman" panose="02020603050405020304" pitchFamily="18" charset="0"/>
                <a:sym typeface="宋体" panose="02010600030101010101" pitchFamily="2" charset="-122"/>
              </a:rPr>
              <a:t>experience with animals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2880" y="4230370"/>
            <a:ext cx="8715375" cy="574675"/>
          </a:xfrm>
          <a:prstGeom prst="rect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文本框 18"/>
          <p:cNvSpPr txBox="1"/>
          <p:nvPr/>
        </p:nvSpPr>
        <p:spPr>
          <a:xfrm>
            <a:off x="1616075" y="4436745"/>
            <a:ext cx="7380288" cy="4349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r"/>
            <a:r>
              <a:rPr lang="en-US" altLang="zh-CN" sz="2000" b="1">
                <a:latin typeface="Times New Roman" panose="02020603050405020304" pitchFamily="18" charset="0"/>
              </a:rPr>
              <a:t>The applicant's passion for Chinese culture &amp; Good handwriting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7005" y="4930775"/>
            <a:ext cx="8743950" cy="576580"/>
          </a:xfrm>
          <a:prstGeom prst="rect">
            <a:avLst/>
          </a:prstGeom>
          <a:solidFill>
            <a:srgbClr val="A1421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文本框 20"/>
          <p:cNvSpPr txBox="1"/>
          <p:nvPr/>
        </p:nvSpPr>
        <p:spPr>
          <a:xfrm>
            <a:off x="6140450" y="5038408"/>
            <a:ext cx="2843213" cy="39846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r"/>
            <a:r>
              <a:rPr lang="en-US" altLang="zh-CN" sz="2000" b="1">
                <a:latin typeface="Times New Roman" panose="02020603050405020304" pitchFamily="18" charset="0"/>
              </a:rPr>
              <a:t>The applicant's attitude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3810" y="0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While-reading: read for structure 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  <p:bldP spid="2" grpId="0" bldLvl="0" animBg="1"/>
      <p:bldP spid="3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6035"/>
            <a:ext cx="6559550" cy="680593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5778500" y="523240"/>
            <a:ext cx="1826895" cy="763270"/>
          </a:xfrm>
          <a:prstGeom prst="roundRect">
            <a:avLst>
              <a:gd name="adj" fmla="val 3719"/>
            </a:avLst>
          </a:prstGeom>
          <a:noFill/>
          <a:ln w="28575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文本框 23"/>
          <p:cNvSpPr txBox="1"/>
          <p:nvPr/>
        </p:nvSpPr>
        <p:spPr>
          <a:xfrm>
            <a:off x="4411345" y="109855"/>
            <a:ext cx="4344670" cy="39878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address, phone number, email address</a:t>
            </a:r>
            <a:endParaRPr lang="en-US" altLang="zh-CN" sz="2000" b="1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403350" y="1894205"/>
            <a:ext cx="5826125" cy="2183765"/>
          </a:xfrm>
          <a:prstGeom prst="roundRect">
            <a:avLst>
              <a:gd name="adj" fmla="val 3719"/>
            </a:avLst>
          </a:prstGeom>
          <a:noFill/>
          <a:ln w="28575">
            <a:solidFill>
              <a:srgbClr val="0070C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" name="矩形 25"/>
          <p:cNvSpPr/>
          <p:nvPr/>
        </p:nvSpPr>
        <p:spPr>
          <a:xfrm>
            <a:off x="1520508" y="1550035"/>
            <a:ext cx="1835150" cy="250825"/>
          </a:xfrm>
          <a:prstGeom prst="rect">
            <a:avLst/>
          </a:prstGeom>
          <a:solidFill>
            <a:srgbClr val="44E8F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圆角矩形 26"/>
          <p:cNvSpPr/>
          <p:nvPr/>
        </p:nvSpPr>
        <p:spPr>
          <a:xfrm>
            <a:off x="1426210" y="4592320"/>
            <a:ext cx="3843020" cy="483870"/>
          </a:xfrm>
          <a:prstGeom prst="roundRect">
            <a:avLst>
              <a:gd name="adj" fmla="val 3719"/>
            </a:avLst>
          </a:prstGeom>
          <a:noFill/>
          <a:ln w="28575">
            <a:solidFill>
              <a:srgbClr val="7030A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8" name="矩形 27"/>
          <p:cNvSpPr/>
          <p:nvPr/>
        </p:nvSpPr>
        <p:spPr>
          <a:xfrm>
            <a:off x="1509078" y="4205605"/>
            <a:ext cx="1008063" cy="250825"/>
          </a:xfrm>
          <a:prstGeom prst="rect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9" name="圆角矩形 28"/>
          <p:cNvSpPr/>
          <p:nvPr/>
        </p:nvSpPr>
        <p:spPr>
          <a:xfrm>
            <a:off x="1440180" y="5512435"/>
            <a:ext cx="5831840" cy="313690"/>
          </a:xfrm>
          <a:prstGeom prst="roundRect">
            <a:avLst>
              <a:gd name="adj" fmla="val 3719"/>
            </a:avLst>
          </a:prstGeom>
          <a:noFill/>
          <a:ln w="28575">
            <a:solidFill>
              <a:srgbClr val="FFC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0" name="矩形 29"/>
          <p:cNvSpPr/>
          <p:nvPr/>
        </p:nvSpPr>
        <p:spPr>
          <a:xfrm>
            <a:off x="1527493" y="5229225"/>
            <a:ext cx="2051050" cy="252413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1" name="圆角矩形 30"/>
          <p:cNvSpPr/>
          <p:nvPr/>
        </p:nvSpPr>
        <p:spPr>
          <a:xfrm>
            <a:off x="1426210" y="6262370"/>
            <a:ext cx="5846445" cy="506095"/>
          </a:xfrm>
          <a:prstGeom prst="roundRect">
            <a:avLst>
              <a:gd name="adj" fmla="val 3719"/>
            </a:avLst>
          </a:prstGeom>
          <a:noFill/>
          <a:ln w="28575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2" name="矩形 31"/>
          <p:cNvSpPr/>
          <p:nvPr/>
        </p:nvSpPr>
        <p:spPr>
          <a:xfrm>
            <a:off x="1509395" y="6043930"/>
            <a:ext cx="1956435" cy="243205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0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 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070" y="666115"/>
            <a:ext cx="9067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</a:rPr>
              <a:t>In an application letter, what elements should be included? </a:t>
            </a:r>
            <a:endParaRPr lang="en-US" altLang="zh-CN" sz="2800" b="1">
              <a:solidFill>
                <a:srgbClr val="7030A0"/>
              </a:solidFill>
            </a:endParaRPr>
          </a:p>
        </p:txBody>
      </p:sp>
      <p:pic>
        <p:nvPicPr>
          <p:cNvPr id="5" name="C9F754DE-2CAD-44b6-B708-469DEB6407EB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619250"/>
            <a:ext cx="7638415" cy="499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-27305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While-reading: read for language  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6520" y="765175"/>
          <a:ext cx="8952230" cy="578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360"/>
                <a:gridCol w="7087870"/>
              </a:tblGrid>
              <a:tr h="669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CA9800"/>
                          </a:solidFill>
                        </a:rPr>
                        <a:t>Letter content </a:t>
                      </a:r>
                      <a:endParaRPr lang="en-US" altLang="zh-CN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CA9800"/>
                          </a:solidFill>
                        </a:rPr>
                        <a:t>Expression</a:t>
                      </a:r>
                      <a:endParaRPr lang="en-US" altLang="zh-CN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056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CA9800"/>
                          </a:solidFill>
                        </a:rPr>
                        <a:t>Beginning</a:t>
                      </a:r>
                      <a:endParaRPr lang="en-US" altLang="zh-CN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9000"/>
                      </a:srgbClr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CA9800"/>
                          </a:solidFill>
                        </a:rPr>
                        <a:t>Skill</a:t>
                      </a:r>
                      <a:endParaRPr lang="en-US" altLang="zh-CN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9000"/>
                      </a:srgbClr>
                    </a:solidFill>
                  </a:tcPr>
                </a:tc>
              </a:tr>
              <a:tr h="11976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CA9800"/>
                          </a:solidFill>
                        </a:rPr>
                        <a:t>Experience </a:t>
                      </a:r>
                      <a:endParaRPr lang="en-US" altLang="zh-CN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9000"/>
                      </a:srgbClr>
                    </a:solidFill>
                  </a:tcPr>
                </a:tc>
              </a:tr>
              <a:tr h="11976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CA9800"/>
                          </a:solidFill>
                        </a:rPr>
                        <a:t>Specialty </a:t>
                      </a:r>
                      <a:endParaRPr lang="en-US" altLang="zh-CN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>
                        <a:alpha val="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79295" y="1557020"/>
            <a:ext cx="7430135" cy="197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apply for the position of...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consider me as an applicant for...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letter is in response to your advertisement in ... 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consider me for the position of ...in ...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writing in response/ reply to your advertisement in... for...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51685" y="3645535"/>
            <a:ext cx="7245985" cy="40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believe I would be a valuable addition to your team. 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7585" y="4221480"/>
            <a:ext cx="7685405" cy="103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experience in...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volunteered...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worked as... before.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9340" y="5424805"/>
            <a:ext cx="6014720" cy="40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my proficiency in..., I could... 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-27305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While-reading: read for the language  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7790" y="662305"/>
          <a:ext cx="8840470" cy="615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690"/>
                <a:gridCol w="6240780"/>
              </a:tblGrid>
              <a:tr h="12814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CA9800"/>
                          </a:solidFill>
                        </a:rPr>
                        <a:t>Personality and attitude </a:t>
                      </a:r>
                      <a:endParaRPr lang="en-US" altLang="zh-CN" sz="2400">
                        <a:solidFill>
                          <a:srgbClr val="CA98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84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CA9800"/>
                          </a:solidFill>
                        </a:rPr>
                        <a:t>What the job means to you </a:t>
                      </a:r>
                      <a:endParaRPr lang="en-US" altLang="zh-CN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>
                        <a:alpha val="17000"/>
                      </a:srgbClr>
                    </a:solidFill>
                  </a:tcPr>
                </a:tc>
              </a:tr>
              <a:tr h="38938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 b="1">
                        <a:solidFill>
                          <a:srgbClr val="CA9800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zh-CN" sz="2400" b="1">
                        <a:solidFill>
                          <a:srgbClr val="CA98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CA9800"/>
                          </a:solidFill>
                        </a:rPr>
                        <a:t>Ending </a:t>
                      </a:r>
                      <a:endParaRPr lang="en-US" altLang="zh-CN" sz="24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FFF00">
                        <a:alpha val="1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707765" y="692785"/>
            <a:ext cx="5391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</a:rPr>
              <a:t>I am keen to...</a:t>
            </a:r>
            <a:endParaRPr lang="en-US" altLang="zh-CN" sz="2400" b="1">
              <a:solidFill>
                <a:srgbClr val="7030A0"/>
              </a:solidFill>
            </a:endParaRPr>
          </a:p>
          <a:p>
            <a:r>
              <a:rPr lang="en-US" altLang="zh-CN" sz="2400" b="1">
                <a:solidFill>
                  <a:srgbClr val="7030A0"/>
                </a:solidFill>
              </a:rPr>
              <a:t>I will be more than happy if I can...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5965" y="1988820"/>
            <a:ext cx="46888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</a:rPr>
              <a:t>It would be a great honour to...</a:t>
            </a:r>
            <a:endParaRPr lang="en-US" altLang="zh-CN" sz="2400" b="1">
              <a:solidFill>
                <a:srgbClr val="7030A0"/>
              </a:solidFill>
            </a:endParaRPr>
          </a:p>
          <a:p>
            <a:r>
              <a:rPr lang="en-US" altLang="zh-CN" sz="2400" b="1">
                <a:solidFill>
                  <a:srgbClr val="7030A0"/>
                </a:solidFill>
              </a:rPr>
              <a:t>I will be more than happy to...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0020" y="2891155"/>
            <a:ext cx="623824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</a:rPr>
              <a:t>I look forword to hearing from you as soon as possible.</a:t>
            </a:r>
            <a:endParaRPr lang="en-US" altLang="zh-CN" sz="2400" b="1">
              <a:solidFill>
                <a:srgbClr val="7030A0"/>
              </a:solidFill>
            </a:endParaRPr>
          </a:p>
          <a:p>
            <a:r>
              <a:rPr lang="en-US" altLang="zh-CN" sz="2400" b="1">
                <a:solidFill>
                  <a:srgbClr val="7030A0"/>
                </a:solidFill>
              </a:rPr>
              <a:t>Please give me a chance. Thank you for you time.</a:t>
            </a:r>
            <a:endParaRPr lang="en-US" altLang="zh-CN" sz="2400" b="1">
              <a:solidFill>
                <a:srgbClr val="7030A0"/>
              </a:solidFill>
            </a:endParaRPr>
          </a:p>
          <a:p>
            <a:r>
              <a:rPr lang="en-US" altLang="zh-CN" sz="2400" b="1">
                <a:solidFill>
                  <a:srgbClr val="7030A0"/>
                </a:solidFill>
              </a:rPr>
              <a:t>Thank you for you consideration and I am looking forward to hearing from you soon. </a:t>
            </a:r>
            <a:endParaRPr lang="en-US" altLang="zh-CN" sz="2400" b="1">
              <a:solidFill>
                <a:srgbClr val="7030A0"/>
              </a:solidFill>
            </a:endParaRPr>
          </a:p>
          <a:p>
            <a:r>
              <a:rPr lang="en-US" altLang="zh-CN" sz="2400" b="1">
                <a:solidFill>
                  <a:srgbClr val="7030A0"/>
                </a:solidFill>
              </a:rPr>
              <a:t>I would welcome an interview at any time convenient for you.</a:t>
            </a:r>
            <a:endParaRPr lang="en-US" altLang="zh-CN" sz="2400" b="1">
              <a:solidFill>
                <a:srgbClr val="7030A0"/>
              </a:solidFill>
            </a:endParaRPr>
          </a:p>
          <a:p>
            <a:r>
              <a:rPr lang="en-US" altLang="zh-CN" sz="2400" b="1">
                <a:solidFill>
                  <a:srgbClr val="7030A0"/>
                </a:solidFill>
              </a:rPr>
              <a:t>I would appreciate it if you would grant me an interview. </a:t>
            </a:r>
            <a:endParaRPr lang="en-US" altLang="zh-CN" sz="2400" b="1">
              <a:solidFill>
                <a:srgbClr val="7030A0"/>
              </a:solidFill>
            </a:endParaRPr>
          </a:p>
          <a:p>
            <a:endParaRPr lang="en-US" altLang="zh-CN" sz="24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-27305"/>
            <a:ext cx="9152255" cy="521970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Pre-writing 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" y="621030"/>
            <a:ext cx="9105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Arial Black" panose="020B0A04020102020204" charset="0"/>
                <a:cs typeface="Arial Black" panose="020B0A04020102020204" charset="0"/>
              </a:rPr>
              <a:t>Read the following job advertisement and find out the job’s requirements. </a:t>
            </a:r>
            <a:endParaRPr lang="en-US" altLang="zh-CN" sz="2800" b="1">
              <a:solidFill>
                <a:srgbClr val="0070C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" y="494665"/>
            <a:ext cx="9083675" cy="6433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9705" y="836930"/>
            <a:ext cx="2018030" cy="3683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50" y="3213100"/>
            <a:ext cx="2018030" cy="3683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950" y="5013325"/>
            <a:ext cx="4361180" cy="3683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0515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-27305"/>
            <a:ext cx="9152255" cy="521970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While-writing 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950" y="548640"/>
            <a:ext cx="88944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</a:rPr>
              <a:t>Use the table below to make an outline of your application letter and CV for the job above. </a:t>
            </a:r>
            <a:endParaRPr lang="en-US" altLang="zh-CN" sz="2800" b="1">
              <a:solidFill>
                <a:srgbClr val="0070C0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07950" y="1487170"/>
          <a:ext cx="8675370" cy="470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685"/>
                <a:gridCol w="4337685"/>
              </a:tblGrid>
              <a:tr h="7048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C00000"/>
                          </a:solidFill>
                        </a:rPr>
                        <a:t>Content</a:t>
                      </a:r>
                      <a:endParaRPr lang="en-US" altLang="zh-CN" sz="2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C00000"/>
                          </a:solidFill>
                        </a:rPr>
                        <a:t>Personal information </a:t>
                      </a:r>
                      <a:endParaRPr lang="en-US" altLang="zh-CN" sz="2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5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FFC000"/>
                          </a:solidFill>
                        </a:rPr>
                        <a:t>My skill</a:t>
                      </a:r>
                      <a:endParaRPr lang="en-US" altLang="zh-CN" sz="2400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7042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FFC000"/>
                          </a:solidFill>
                        </a:rPr>
                        <a:t>My experience</a:t>
                      </a:r>
                      <a:endParaRPr lang="en-US" altLang="zh-CN" sz="2400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FFC000"/>
                          </a:solidFill>
                        </a:rPr>
                        <a:t>My personality and attitude</a:t>
                      </a:r>
                      <a:endParaRPr lang="en-US" altLang="zh-CN" sz="2400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11842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FFC000"/>
                          </a:solidFill>
                        </a:rPr>
                        <a:t>What special things I can offer or bring to the job </a:t>
                      </a:r>
                      <a:endParaRPr lang="en-US" altLang="zh-CN" sz="2400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FFC000"/>
                          </a:solidFill>
                        </a:rPr>
                        <a:t>What the job means to me </a:t>
                      </a:r>
                      <a:endParaRPr lang="en-US" altLang="zh-CN" sz="2400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-26035" y="0"/>
            <a:ext cx="9182735" cy="1817370"/>
          </a:xfrm>
          <a:solidFill>
            <a:srgbClr val="92D050">
              <a:alpha val="54000"/>
            </a:srgbClr>
          </a:solidFill>
        </p:spPr>
        <p:txBody>
          <a:bodyPr anchor="ctr" anchorCtr="0"/>
          <a:lstStyle/>
          <a:p>
            <a:pPr defTabSz="914400">
              <a:buClrTx/>
              <a:buSzTx/>
              <a:buFontTx/>
              <a:buNone/>
            </a:pPr>
            <a:r>
              <a:rPr lang="en-US" sz="4000" kern="1200" baseline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Unit 5 Launching your career </a:t>
            </a:r>
            <a:br>
              <a:rPr lang="en-US" sz="4000" kern="1200" baseline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sz="4000" kern="1200" baseline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Using language 2</a:t>
            </a:r>
            <a:br>
              <a:rPr lang="en-US" sz="4000" kern="1200" baseline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sz="4000" kern="1200" baseline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Apply for a summer job </a:t>
            </a:r>
            <a:endParaRPr lang="en-US" sz="4000" kern="1200" baseline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3130d2387de612cf4b1b23c6e703d81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5310"/>
            <a:ext cx="9166225" cy="5137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-27305"/>
            <a:ext cx="9152255" cy="521970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Sample application letter 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76885"/>
            <a:ext cx="890587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/>
              <a:t>Dear Sir/Madam,</a:t>
            </a:r>
            <a:endParaRPr lang="en-US" altLang="zh-CN" sz="2100"/>
          </a:p>
          <a:p>
            <a:pPr algn="just"/>
            <a:r>
              <a:rPr lang="en-US" altLang="zh-CN" sz="2100"/>
              <a:t>I would like to apply for the position of Summer Activities Attendant that was posted on your website.</a:t>
            </a:r>
            <a:endParaRPr lang="en-US" altLang="zh-CN" sz="2100"/>
          </a:p>
          <a:p>
            <a:pPr algn="just"/>
            <a:r>
              <a:rPr lang="en-US" altLang="zh-CN" sz="2100"/>
              <a:t>As you can see from my attached CV, I have experience working with children and teaching them how to swim. I have certificates in both first aid and lifesaving. I also have experience both in retail and maintenance, so I should be able to help out with these duties when required. As a physically strong and healthy young person, I absolutely love working outdoors. </a:t>
            </a:r>
            <a:endParaRPr lang="en-US" altLang="zh-CN" sz="2100"/>
          </a:p>
          <a:p>
            <a:pPr algn="just"/>
            <a:r>
              <a:rPr lang="en-US" altLang="zh-CN" sz="2100"/>
              <a:t>On a personal note, I visited your resort several years ago with my family and took part in your summer programme. I enjoyed it immensely and would recommend it to any family wanting to give their children a wonderful summer experience. Since then, I have often thought that I would like to work there, and so I was excited when I saw the ad and made the application immediately. I hope I will have the chance to work on your fine team.</a:t>
            </a:r>
            <a:endParaRPr lang="en-US" altLang="zh-CN" sz="2100"/>
          </a:p>
          <a:p>
            <a:pPr algn="just"/>
            <a:r>
              <a:rPr lang="en-US" altLang="zh-CN" sz="2100"/>
              <a:t>Please contact me via my email address: mike.lee@ prp.com.cn. I look forward to hearing from you!</a:t>
            </a:r>
            <a:endParaRPr lang="en-US" altLang="zh-CN" sz="2100"/>
          </a:p>
          <a:p>
            <a:r>
              <a:rPr lang="en-US" altLang="zh-CN" sz="2100"/>
              <a:t>Your faithfully, </a:t>
            </a:r>
            <a:endParaRPr lang="en-US" altLang="zh-CN" sz="2100"/>
          </a:p>
          <a:p>
            <a:r>
              <a:rPr lang="en-US" altLang="zh-CN" sz="2100"/>
              <a:t>Mike Lee</a:t>
            </a:r>
            <a:endParaRPr lang="en-US" altLang="zh-CN" sz="2100"/>
          </a:p>
        </p:txBody>
      </p:sp>
      <p:cxnSp>
        <p:nvCxnSpPr>
          <p:cNvPr id="4" name="直接连接符 3"/>
          <p:cNvCxnSpPr/>
          <p:nvPr/>
        </p:nvCxnSpPr>
        <p:spPr>
          <a:xfrm>
            <a:off x="115570" y="1179195"/>
            <a:ext cx="4744720" cy="17780"/>
          </a:xfrm>
          <a:prstGeom prst="line">
            <a:avLst/>
          </a:prstGeom>
          <a:ln w="31750">
            <a:solidFill>
              <a:srgbClr val="E6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860290" y="1772920"/>
            <a:ext cx="3888105" cy="24765"/>
          </a:xfrm>
          <a:prstGeom prst="line">
            <a:avLst/>
          </a:prstGeom>
          <a:ln w="31750">
            <a:solidFill>
              <a:srgbClr val="E6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189220" y="2116455"/>
            <a:ext cx="2551430" cy="16510"/>
          </a:xfrm>
          <a:prstGeom prst="line">
            <a:avLst/>
          </a:prstGeom>
          <a:ln w="31750">
            <a:solidFill>
              <a:srgbClr val="E6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19020" y="2451100"/>
            <a:ext cx="3621405" cy="41910"/>
          </a:xfrm>
          <a:prstGeom prst="line">
            <a:avLst/>
          </a:prstGeom>
          <a:ln w="31750">
            <a:solidFill>
              <a:srgbClr val="E6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25730" y="3068955"/>
            <a:ext cx="5310505" cy="635"/>
          </a:xfrm>
          <a:prstGeom prst="line">
            <a:avLst/>
          </a:prstGeom>
          <a:ln w="31750">
            <a:solidFill>
              <a:srgbClr val="E6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239760" y="2781300"/>
            <a:ext cx="581025" cy="8890"/>
          </a:xfrm>
          <a:prstGeom prst="line">
            <a:avLst/>
          </a:prstGeom>
          <a:ln w="31750">
            <a:solidFill>
              <a:srgbClr val="E6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379085" y="4016375"/>
            <a:ext cx="3513455" cy="60960"/>
          </a:xfrm>
          <a:prstGeom prst="line">
            <a:avLst/>
          </a:prstGeom>
          <a:ln w="31750">
            <a:solidFill>
              <a:srgbClr val="E6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6200" y="4365625"/>
            <a:ext cx="8744585" cy="19685"/>
          </a:xfrm>
          <a:prstGeom prst="line">
            <a:avLst/>
          </a:prstGeom>
          <a:ln w="31750">
            <a:solidFill>
              <a:srgbClr val="E6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45415" y="4714240"/>
            <a:ext cx="3850640" cy="11430"/>
          </a:xfrm>
          <a:prstGeom prst="line">
            <a:avLst/>
          </a:prstGeom>
          <a:ln w="31750">
            <a:solidFill>
              <a:srgbClr val="E6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-27305"/>
            <a:ext cx="9152255" cy="521970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Sample CV 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IMG_1227.HEIC"/>
          <p:cNvPicPr>
            <a:picLocks noChangeAspect="1"/>
          </p:cNvPicPr>
          <p:nvPr/>
        </p:nvPicPr>
        <p:blipFill>
          <a:blip r:embed="rId1"/>
          <a:srcRect l="1965" t="8000" r="2653" b="6954"/>
          <a:stretch>
            <a:fillRect/>
          </a:stretch>
        </p:blipFill>
        <p:spPr>
          <a:xfrm rot="5400000">
            <a:off x="3131185" y="720090"/>
            <a:ext cx="6767830" cy="53270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315" y="692785"/>
            <a:ext cx="8747760" cy="5816600"/>
          </a:xfrm>
        </p:spPr>
        <p:txBody>
          <a:bodyPr/>
          <a:p>
            <a:pPr marL="0" indent="0">
              <a:buNone/>
            </a:pPr>
            <a:r>
              <a:rPr lang="zh-CN" altLang="en-US" sz="2800"/>
              <a:t>（2018·浙江卷）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/>
              <a:t>第一节  应用文写作 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  </a:t>
            </a:r>
            <a:r>
              <a:rPr lang="zh-CN" altLang="en-US" sz="2800"/>
              <a:t>假定你是李华，你校英语协会招聘志愿者，接待来访的国外中学生。请你写信应聘，内容包括：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  </a:t>
            </a:r>
            <a:r>
              <a:rPr lang="zh-CN" altLang="en-US" sz="2800"/>
              <a:t>1. 口语能力：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  </a:t>
            </a:r>
            <a:r>
              <a:rPr lang="zh-CN" altLang="en-US" sz="2800"/>
              <a:t>2. 相关经验；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  </a:t>
            </a:r>
            <a:r>
              <a:rPr lang="zh-CN" altLang="en-US" sz="2800"/>
              <a:t>3. 应聘目的。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/>
              <a:t>注意：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  </a:t>
            </a:r>
            <a:r>
              <a:rPr lang="zh-CN" altLang="en-US" sz="2800"/>
              <a:t>1. 词数80左右；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  </a:t>
            </a:r>
            <a:r>
              <a:rPr lang="zh-CN" altLang="en-US" sz="2800"/>
              <a:t>2. 可以适当增加细节，以使行文连贯。</a:t>
            </a:r>
            <a:endParaRPr lang="zh-CN" altLang="en-US" sz="2800"/>
          </a:p>
        </p:txBody>
      </p:sp>
      <p:sp>
        <p:nvSpPr>
          <p:cNvPr id="9217" name="文本框 1"/>
          <p:cNvSpPr txBox="1"/>
          <p:nvPr/>
        </p:nvSpPr>
        <p:spPr>
          <a:xfrm>
            <a:off x="-3810" y="-27305"/>
            <a:ext cx="9152255" cy="521970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Homework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070" y="692785"/>
            <a:ext cx="8229600" cy="4525963"/>
          </a:xfrm>
        </p:spPr>
        <p:txBody>
          <a:bodyPr/>
          <a:p>
            <a:pPr marL="0" indent="0" algn="just">
              <a:buNone/>
            </a:pPr>
            <a:r>
              <a:rPr lang="zh-CN" altLang="en-US" sz="2400" b="1"/>
              <a:t>Dear Sir or Madam,</a:t>
            </a:r>
            <a:endParaRPr lang="zh-CN" altLang="en-US" sz="2400" b="1"/>
          </a:p>
          <a:p>
            <a:pPr marL="0" indent="0" algn="just">
              <a:buNone/>
            </a:pPr>
            <a:r>
              <a:rPr lang="en-US" altLang="zh-CN" sz="2400" b="1"/>
              <a:t>    </a:t>
            </a:r>
            <a:r>
              <a:rPr lang="zh-CN" altLang="en-US" sz="2400" b="1"/>
              <a:t>My name is Li Hua. And I am writing to apply for being a volunteer of our school English association.</a:t>
            </a:r>
            <a:endParaRPr lang="zh-CN" altLang="en-US" sz="2400" b="1"/>
          </a:p>
          <a:p>
            <a:pPr marL="0" indent="0" algn="just">
              <a:buNone/>
            </a:pPr>
            <a:r>
              <a:rPr lang="en-US" altLang="zh-CN" sz="2400" b="1"/>
              <a:t>    </a:t>
            </a:r>
            <a:r>
              <a:rPr lang="zh-CN" altLang="en-US" sz="2400" b="1"/>
              <a:t>I have a good command of English and have been to the USA twice. So I can communicate well with native speakers of English. What’s more, I am kind and friendly to other people. So I can easily get along with foreign students.</a:t>
            </a:r>
            <a:endParaRPr lang="zh-CN" altLang="en-US" sz="2400" b="1"/>
          </a:p>
          <a:p>
            <a:pPr marL="0" indent="0" algn="just">
              <a:buNone/>
            </a:pPr>
            <a:r>
              <a:rPr lang="en-US" altLang="zh-CN" sz="2400" b="1"/>
              <a:t>    </a:t>
            </a:r>
            <a:r>
              <a:rPr lang="zh-CN" altLang="en-US" sz="2400" b="1"/>
              <a:t>I’m particularly interested in this job because I want to further improve my oral English capabilities and interpersonal communication skills.</a:t>
            </a:r>
            <a:endParaRPr lang="zh-CN" altLang="en-US" sz="2400" b="1"/>
          </a:p>
          <a:p>
            <a:pPr marL="0" indent="0" algn="just">
              <a:buNone/>
            </a:pPr>
            <a:r>
              <a:rPr lang="en-US" altLang="zh-CN" sz="2400" b="1"/>
              <a:t>    </a:t>
            </a:r>
            <a:r>
              <a:rPr lang="zh-CN" altLang="en-US" sz="2400" b="1"/>
              <a:t>Hopefully I can receive your acceptance.</a:t>
            </a:r>
            <a:endParaRPr lang="zh-CN" altLang="en-US" sz="2400" b="1"/>
          </a:p>
          <a:p>
            <a:pPr marL="0" indent="0" algn="just">
              <a:buNone/>
            </a:pPr>
            <a:r>
              <a:rPr lang="zh-CN" altLang="en-US" sz="2400" b="1"/>
              <a:t>                                                            </a:t>
            </a:r>
            <a:r>
              <a:rPr lang="en-US" altLang="zh-CN" sz="2400" b="1"/>
              <a:t>     </a:t>
            </a:r>
            <a:r>
              <a:rPr lang="zh-CN" altLang="en-US" sz="2400" b="1"/>
              <a:t> Yours faithfully,</a:t>
            </a:r>
            <a:endParaRPr lang="zh-CN" altLang="en-US" sz="2400" b="1"/>
          </a:p>
          <a:p>
            <a:pPr marL="0" indent="0" algn="just">
              <a:buNone/>
            </a:pPr>
            <a:r>
              <a:rPr lang="zh-CN" altLang="en-US" sz="2400" b="1"/>
              <a:t>                                                             </a:t>
            </a:r>
            <a:r>
              <a:rPr lang="en-US" altLang="zh-CN" sz="2400" b="1"/>
              <a:t>               </a:t>
            </a:r>
            <a:r>
              <a:rPr lang="zh-CN" altLang="en-US" sz="2400" b="1"/>
              <a:t>LiHua.</a:t>
            </a:r>
            <a:endParaRPr lang="zh-CN" altLang="en-US" sz="2400" b="1"/>
          </a:p>
        </p:txBody>
      </p:sp>
      <p:sp>
        <p:nvSpPr>
          <p:cNvPr id="9217" name="文本框 1"/>
          <p:cNvSpPr txBox="1"/>
          <p:nvPr/>
        </p:nvSpPr>
        <p:spPr>
          <a:xfrm>
            <a:off x="-3810" y="-27305"/>
            <a:ext cx="9152255" cy="521970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Sample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1"/>
          <p:cNvSpPr txBox="1"/>
          <p:nvPr/>
        </p:nvSpPr>
        <p:spPr>
          <a:xfrm>
            <a:off x="0" y="0"/>
            <a:ext cx="3204210" cy="706755"/>
          </a:xfrm>
          <a:prstGeom prst="rect">
            <a:avLst/>
          </a:prstGeom>
          <a:solidFill>
            <a:srgbClr val="3C8C93"/>
          </a:solidFill>
          <a:ln w="9525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anchor="t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Pre-reading</a:t>
            </a:r>
            <a:endParaRPr lang="en-US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src=http___loopnewslive.blob.core.windows.net_liveimage_sites_default_files_rshzdKg5BT.jpg&amp;refer=http___loopnewslive.blob.core.window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1623060"/>
            <a:ext cx="7341870" cy="461518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20760000">
            <a:off x="-421649" y="980998"/>
            <a:ext cx="5112385" cy="2807970"/>
            <a:chOff x="396" y="5514"/>
            <a:chExt cx="8051" cy="4422"/>
          </a:xfrm>
          <a:solidFill>
            <a:srgbClr val="F0E122"/>
          </a:solidFill>
        </p:grpSpPr>
        <p:sp>
          <p:nvSpPr>
            <p:cNvPr id="6" name="爆炸形 1 5"/>
            <p:cNvSpPr/>
            <p:nvPr/>
          </p:nvSpPr>
          <p:spPr>
            <a:xfrm>
              <a:off x="396" y="5514"/>
              <a:ext cx="8051" cy="4422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 rot="21300000">
              <a:off x="2180" y="6748"/>
              <a:ext cx="4719" cy="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ts val="2800"/>
                </a:lnSpc>
                <a:buFont typeface="+mj-ea"/>
              </a:pPr>
              <a:r>
                <a:rPr lang="en-US" altLang="zh-CN" sz="28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Trebuchet MS" panose="020B0603020202020204" charset="0"/>
                  <a:ea typeface="+mn-ea"/>
                  <a:cs typeface="Trebuchet MS" panose="020B0603020202020204" charset="0"/>
                  <a:sym typeface="+mn-ea"/>
                </a:rPr>
                <a:t>Have you ever applied for </a:t>
              </a:r>
              <a:endParaRPr lang="en-US" altLang="zh-CN" sz="2800" b="1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603020202020204" charset="0"/>
                <a:ea typeface="+mn-ea"/>
                <a:cs typeface="Trebuchet MS" panose="020B0603020202020204" charset="0"/>
                <a:sym typeface="+mn-ea"/>
              </a:endParaRPr>
            </a:p>
            <a:p>
              <a:pPr algn="ctr">
                <a:lnSpc>
                  <a:spcPts val="2800"/>
                </a:lnSpc>
                <a:buFont typeface="+mj-ea"/>
              </a:pPr>
              <a:r>
                <a:rPr lang="en-US" altLang="zh-CN" sz="28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Trebuchet MS" panose="020B0603020202020204" charset="0"/>
                  <a:ea typeface="+mn-ea"/>
                  <a:cs typeface="Trebuchet MS" panose="020B0603020202020204" charset="0"/>
                  <a:sym typeface="+mn-ea"/>
                </a:rPr>
                <a:t>a summer job?</a:t>
              </a:r>
              <a:endParaRPr lang="en-US" altLang="zh-CN" sz="2800" b="1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603020202020204" charset="0"/>
                <a:ea typeface="+mn-ea"/>
                <a:cs typeface="Trebuchet MS" panose="020B0603020202020204" charset="0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51685" y="4222115"/>
            <a:ext cx="5112385" cy="2807970"/>
            <a:chOff x="396" y="5514"/>
            <a:chExt cx="8051" cy="4422"/>
          </a:xfrm>
          <a:solidFill>
            <a:srgbClr val="77AC52"/>
          </a:solidFill>
        </p:grpSpPr>
        <p:sp>
          <p:nvSpPr>
            <p:cNvPr id="12" name="爆炸形 1 11"/>
            <p:cNvSpPr/>
            <p:nvPr/>
          </p:nvSpPr>
          <p:spPr>
            <a:xfrm>
              <a:off x="396" y="5514"/>
              <a:ext cx="8051" cy="4422"/>
            </a:xfrm>
            <a:prstGeom prst="irregularSeal1">
              <a:avLst/>
            </a:prstGeom>
            <a:solidFill>
              <a:srgbClr val="248F3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06" y="6750"/>
              <a:ext cx="6072" cy="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ts val="2800"/>
                </a:lnSpc>
                <a:buFont typeface="+mj-ea"/>
              </a:pPr>
              <a:r>
                <a:rPr lang="en-US" altLang="zh-CN" sz="28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Trebuchet MS" panose="020B0603020202020204" charset="0"/>
                  <a:ea typeface="+mn-ea"/>
                  <a:cs typeface="Trebuchet MS" panose="020B0603020202020204" charset="0"/>
                  <a:sym typeface="+mn-ea"/>
                </a:rPr>
                <a:t>Which job </a:t>
              </a:r>
              <a:endParaRPr lang="en-US" altLang="zh-CN" sz="2800" b="1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603020202020204" charset="0"/>
                <a:ea typeface="+mn-ea"/>
                <a:cs typeface="Trebuchet MS" panose="020B0603020202020204" charset="0"/>
                <a:sym typeface="+mn-ea"/>
              </a:endParaRPr>
            </a:p>
            <a:p>
              <a:pPr algn="ctr">
                <a:lnSpc>
                  <a:spcPts val="2800"/>
                </a:lnSpc>
                <a:buFont typeface="+mj-ea"/>
              </a:pPr>
              <a:r>
                <a:rPr lang="en-US" altLang="zh-CN" sz="28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Trebuchet MS" panose="020B0603020202020204" charset="0"/>
                  <a:ea typeface="+mn-ea"/>
                  <a:cs typeface="Trebuchet MS" panose="020B0603020202020204" charset="0"/>
                  <a:sym typeface="+mn-ea"/>
                </a:rPr>
                <a:t>have you ever </a:t>
              </a:r>
              <a:endParaRPr lang="en-US" altLang="zh-CN" sz="2800" b="1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603020202020204" charset="0"/>
                <a:ea typeface="+mn-ea"/>
                <a:cs typeface="Trebuchet MS" panose="020B0603020202020204" charset="0"/>
                <a:sym typeface="+mn-ea"/>
              </a:endParaRPr>
            </a:p>
            <a:p>
              <a:pPr algn="ctr">
                <a:lnSpc>
                  <a:spcPts val="2800"/>
                </a:lnSpc>
                <a:buFont typeface="+mj-ea"/>
              </a:pPr>
              <a:r>
                <a:rPr lang="en-US" altLang="zh-CN" sz="28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Trebuchet MS" panose="020B0603020202020204" charset="0"/>
                  <a:ea typeface="+mn-ea"/>
                  <a:cs typeface="Trebuchet MS" panose="020B0603020202020204" charset="0"/>
                  <a:sym typeface="+mn-ea"/>
                </a:rPr>
                <a:t>applied for?  </a:t>
              </a:r>
              <a:endParaRPr lang="en-US" altLang="zh-CN" sz="2800" b="1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603020202020204" charset="0"/>
                <a:ea typeface="+mn-ea"/>
                <a:cs typeface="Trebuchet MS" panose="020B0603020202020204" charset="0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2220000">
            <a:off x="4542155" y="1083945"/>
            <a:ext cx="5112385" cy="2807970"/>
            <a:chOff x="396" y="5514"/>
            <a:chExt cx="8051" cy="4422"/>
          </a:xfrm>
          <a:solidFill>
            <a:srgbClr val="D93333"/>
          </a:solidFill>
        </p:grpSpPr>
        <p:sp>
          <p:nvSpPr>
            <p:cNvPr id="15" name="爆炸形 1 14"/>
            <p:cNvSpPr/>
            <p:nvPr/>
          </p:nvSpPr>
          <p:spPr>
            <a:xfrm>
              <a:off x="396" y="5514"/>
              <a:ext cx="8051" cy="4422"/>
            </a:xfrm>
            <a:prstGeom prst="irregularSeal1">
              <a:avLst/>
            </a:prstGeom>
            <a:solidFill>
              <a:srgbClr val="286DB3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 rot="21300000">
              <a:off x="2180" y="6748"/>
              <a:ext cx="4719" cy="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ts val="2800"/>
                </a:lnSpc>
                <a:buFont typeface="+mj-ea"/>
              </a:pPr>
              <a:r>
                <a:rPr lang="en-US" altLang="zh-CN" sz="28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Trebuchet MS" panose="020B0603020202020204" charset="0"/>
                  <a:ea typeface="+mn-ea"/>
                  <a:cs typeface="Trebuchet MS" panose="020B0603020202020204" charset="0"/>
                  <a:sym typeface="+mn-ea"/>
                </a:rPr>
                <a:t>Which job </a:t>
              </a:r>
              <a:endParaRPr lang="en-US" altLang="zh-CN" sz="2800" b="1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603020202020204" charset="0"/>
                <a:ea typeface="+mn-ea"/>
                <a:cs typeface="Trebuchet MS" panose="020B0603020202020204" charset="0"/>
                <a:sym typeface="+mn-ea"/>
              </a:endParaRPr>
            </a:p>
            <a:p>
              <a:pPr algn="ctr">
                <a:lnSpc>
                  <a:spcPts val="2800"/>
                </a:lnSpc>
                <a:buFont typeface="+mj-ea"/>
              </a:pPr>
              <a:r>
                <a:rPr lang="en-US" altLang="zh-CN" sz="2800" b="1">
                  <a:solidFill>
                    <a:schemeClr val="tx2">
                      <a:lumMod val="75000"/>
                      <a:lumOff val="25000"/>
                    </a:schemeClr>
                  </a:solidFill>
                  <a:latin typeface="Trebuchet MS" panose="020B0603020202020204" charset="0"/>
                  <a:ea typeface="+mn-ea"/>
                  <a:cs typeface="Trebuchet MS" panose="020B0603020202020204" charset="0"/>
                  <a:sym typeface="+mn-ea"/>
                </a:rPr>
                <a:t>would you like to apply for?</a:t>
              </a:r>
              <a:endParaRPr lang="en-US" altLang="zh-CN" sz="2800" b="1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603020202020204" charset="0"/>
                <a:ea typeface="+mn-ea"/>
                <a:cs typeface="Trebuchet MS" panose="020B060302020202020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3850" y="404495"/>
            <a:ext cx="8590915" cy="911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 b="1">
                <a:latin typeface="Trebuchet MS" panose="020B0603020202020204" charset="0"/>
                <a:ea typeface="+mn-ea"/>
                <a:cs typeface="Trebuchet MS" panose="020B0603020202020204" charset="0"/>
                <a:sym typeface="+mn-ea"/>
              </a:rPr>
              <a:t>2. What are the steps for applying for a</a:t>
            </a:r>
            <a:endParaRPr lang="en-US" altLang="zh-CN" sz="3200" b="1">
              <a:latin typeface="Trebuchet MS" panose="020B0603020202020204" charset="0"/>
              <a:ea typeface="+mn-ea"/>
              <a:cs typeface="Trebuchet MS" panose="020B0603020202020204" charset="0"/>
              <a:sym typeface="+mn-ea"/>
            </a:endParaRPr>
          </a:p>
          <a:p>
            <a:pPr>
              <a:lnSpc>
                <a:spcPts val="3200"/>
              </a:lnSpc>
            </a:pPr>
            <a:r>
              <a:rPr lang="en-US" altLang="zh-CN" sz="3200" b="1">
                <a:latin typeface="Trebuchet MS" panose="020B0603020202020204" charset="0"/>
                <a:ea typeface="+mn-ea"/>
                <a:cs typeface="Trebuchet MS" panose="020B0603020202020204" charset="0"/>
                <a:sym typeface="+mn-ea"/>
              </a:rPr>
              <a:t>    summer job?</a:t>
            </a:r>
            <a:endParaRPr lang="zh-CN" altLang="en-US" sz="3200">
              <a:latin typeface="Trebuchet MS" panose="020B0603020202020204" charset="0"/>
              <a:cs typeface="Trebuchet MS" panose="020B060302020202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lum contrast="11999"/>
          </a:blip>
          <a:stretch>
            <a:fillRect/>
          </a:stretch>
        </p:blipFill>
        <p:spPr>
          <a:xfrm>
            <a:off x="4234815" y="2082800"/>
            <a:ext cx="1703705" cy="201358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020" y="3082925"/>
            <a:ext cx="1614805" cy="2093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795" y="4199255"/>
            <a:ext cx="1774825" cy="2020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"/>
          <p:cNvSpPr txBox="1"/>
          <p:nvPr/>
        </p:nvSpPr>
        <p:spPr>
          <a:xfrm>
            <a:off x="4147185" y="1343025"/>
            <a:ext cx="1856105" cy="70675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ts val="2400"/>
              </a:lnSpc>
              <a:buClrTx/>
              <a:buSzTx/>
              <a:buNone/>
            </a:pPr>
            <a:r>
              <a:rPr lang="en-US" altLang="zh-CN" sz="2400" b="1">
                <a:solidFill>
                  <a:srgbClr val="C00000"/>
                </a:solidFill>
                <a:latin typeface="Agency FB" panose="020B0503020202020204" charset="0"/>
                <a:cs typeface="Agency FB" panose="020B0503020202020204" charset="0"/>
              </a:rPr>
              <a:t>list proper job information</a:t>
            </a:r>
            <a:endParaRPr lang="en-US" altLang="zh-CN" sz="2400" b="1">
              <a:solidFill>
                <a:srgbClr val="C00000"/>
              </a:solidFill>
              <a:latin typeface="Agency FB" panose="020B0503020202020204" charset="0"/>
              <a:cs typeface="Agency FB" panose="020B05030202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2240" y="6228080"/>
            <a:ext cx="2292985" cy="4603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Agency FB" panose="020B0503020202020204" charset="0"/>
                <a:cs typeface="Agency FB" panose="020B0503020202020204" charset="0"/>
              </a:rPr>
              <a:t>write a cover letter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99618" y="2606358"/>
            <a:ext cx="1654175" cy="4603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Agency FB" panose="020B0503020202020204" charset="0"/>
                <a:cs typeface="Agency FB" panose="020B0503020202020204" charset="0"/>
              </a:rPr>
              <a:t>write a CV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" y="4456430"/>
            <a:ext cx="2633980" cy="173291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375920" y="6233795"/>
            <a:ext cx="2859405" cy="39878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ts val="2400"/>
              </a:lnSpc>
              <a:buClrTx/>
              <a:buSzTx/>
              <a:buNone/>
            </a:pPr>
            <a:r>
              <a:rPr lang="en-US" altLang="zh-CN" sz="2400" b="1">
                <a:solidFill>
                  <a:srgbClr val="C00000"/>
                </a:solidFill>
                <a:latin typeface="Agency FB" panose="020B0503020202020204" charset="0"/>
                <a:cs typeface="Agency FB" panose="020B0503020202020204" charset="0"/>
              </a:rPr>
              <a:t>send CV and cover letter </a:t>
            </a:r>
            <a:endParaRPr lang="en-US" altLang="zh-CN" sz="2400" b="1">
              <a:solidFill>
                <a:srgbClr val="C00000"/>
              </a:solidFill>
              <a:latin typeface="Agency FB" panose="020B0503020202020204" charset="0"/>
              <a:cs typeface="Agency FB" panose="020B050302020202020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377565" y="2759710"/>
            <a:ext cx="621665" cy="544830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右箭头 14"/>
          <p:cNvSpPr/>
          <p:nvPr/>
        </p:nvSpPr>
        <p:spPr>
          <a:xfrm rot="780000">
            <a:off x="6289675" y="2934335"/>
            <a:ext cx="609600" cy="511175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右箭头 15"/>
          <p:cNvSpPr/>
          <p:nvPr/>
        </p:nvSpPr>
        <p:spPr>
          <a:xfrm rot="9000000">
            <a:off x="6174740" y="4682490"/>
            <a:ext cx="681990" cy="470535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右箭头 16"/>
          <p:cNvSpPr/>
          <p:nvPr/>
        </p:nvSpPr>
        <p:spPr>
          <a:xfrm rot="10800000">
            <a:off x="3268980" y="5064125"/>
            <a:ext cx="694690" cy="493395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40" y="2152015"/>
            <a:ext cx="2612390" cy="171132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</p:pic>
      <p:sp>
        <p:nvSpPr>
          <p:cNvPr id="19" name="文本框 1"/>
          <p:cNvSpPr txBox="1"/>
          <p:nvPr/>
        </p:nvSpPr>
        <p:spPr>
          <a:xfrm>
            <a:off x="407035" y="1397635"/>
            <a:ext cx="2733040" cy="70675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2400" b="1">
                <a:solidFill>
                  <a:srgbClr val="C00000"/>
                </a:solidFill>
                <a:latin typeface="Agency FB" panose="020B0503020202020204" charset="0"/>
                <a:cs typeface="Agency FB" panose="020B0503020202020204" charset="0"/>
              </a:rPr>
              <a:t>search for </a:t>
            </a:r>
            <a:endParaRPr lang="en-US" altLang="zh-CN" sz="2400" b="1">
              <a:solidFill>
                <a:srgbClr val="C00000"/>
              </a:solidFill>
              <a:latin typeface="Agency FB" panose="020B0503020202020204" charset="0"/>
              <a:cs typeface="Agency FB" panose="020B0503020202020204" charset="0"/>
            </a:endParaRPr>
          </a:p>
          <a:p>
            <a:pPr algn="ctr">
              <a:lnSpc>
                <a:spcPts val="2400"/>
              </a:lnSpc>
            </a:pPr>
            <a:r>
              <a:rPr lang="en-US" altLang="zh-CN" sz="2400" b="1">
                <a:solidFill>
                  <a:srgbClr val="C00000"/>
                </a:solidFill>
                <a:latin typeface="Agency FB" panose="020B0503020202020204" charset="0"/>
                <a:cs typeface="Agency FB" panose="020B0503020202020204" charset="0"/>
              </a:rPr>
              <a:t>recruitment information</a:t>
            </a:r>
            <a:endParaRPr lang="en-US" altLang="zh-CN" sz="2400" b="1">
              <a:solidFill>
                <a:srgbClr val="C00000"/>
              </a:solidFill>
              <a:latin typeface="Agency FB" panose="020B0503020202020204" charset="0"/>
              <a:cs typeface="Agency FB" panose="020B0503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0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While-reading: read for text type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981075"/>
            <a:ext cx="5746750" cy="300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1390"/>
            <a:ext cx="5537200" cy="3460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1125220"/>
            <a:ext cx="4356100" cy="4235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560" y="621030"/>
            <a:ext cx="772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515EB"/>
                </a:solidFill>
              </a:rPr>
              <a:t>What are these three different texts about?</a:t>
            </a:r>
            <a:endParaRPr lang="en-US" altLang="zh-CN" sz="2800" b="1">
              <a:solidFill>
                <a:srgbClr val="0515EB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39975" y="2925445"/>
            <a:ext cx="292290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Text 1 </a:t>
            </a:r>
            <a:endParaRPr lang="en-US" altLang="zh-CN" sz="54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5965" y="6040120"/>
            <a:ext cx="230505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Text 2 </a:t>
            </a:r>
            <a:endParaRPr lang="en-US" altLang="zh-CN" sz="54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94170" y="5445125"/>
            <a:ext cx="211455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Text 3</a:t>
            </a:r>
            <a:endParaRPr lang="en-US" altLang="zh-CN" sz="54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0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While-reading: read for text type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692785"/>
            <a:ext cx="6116955" cy="3197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805" y="2896870"/>
            <a:ext cx="5435600" cy="39230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-3810" y="1052830"/>
            <a:ext cx="1514475" cy="1476375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solidFill>
                <a:srgbClr val="0515EB"/>
              </a:solidFill>
            </a:endParaRPr>
          </a:p>
          <a:p>
            <a:endParaRPr lang="zh-CN" altLang="en-US">
              <a:solidFill>
                <a:srgbClr val="0515EB"/>
              </a:solidFill>
            </a:endParaRPr>
          </a:p>
          <a:p>
            <a:endParaRPr lang="zh-CN" altLang="en-US">
              <a:solidFill>
                <a:srgbClr val="0515EB"/>
              </a:solidFill>
            </a:endParaRPr>
          </a:p>
          <a:p>
            <a:endParaRPr lang="zh-CN" altLang="en-US">
              <a:solidFill>
                <a:srgbClr val="0515EB"/>
              </a:solidFill>
            </a:endParaRPr>
          </a:p>
          <a:p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1640" y="836930"/>
            <a:ext cx="4204335" cy="645160"/>
          </a:xfrm>
          <a:prstGeom prst="rect">
            <a:avLst/>
          </a:prstGeom>
          <a:noFill/>
          <a:ln w="38100" cmpd="sng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solidFill>
                <a:srgbClr val="0515EB"/>
              </a:solidFill>
            </a:endParaRPr>
          </a:p>
          <a:p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96055" y="4149090"/>
            <a:ext cx="4968240" cy="368300"/>
          </a:xfrm>
          <a:prstGeom prst="rect">
            <a:avLst/>
          </a:prstGeom>
          <a:noFill/>
          <a:ln w="38100" cmpd="sng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2720" y="4221480"/>
            <a:ext cx="36576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latinLnBrk="0" hangingPunct="1">
              <a:lnSpc>
                <a:spcPct val="100000"/>
              </a:lnSpc>
              <a:buClrTx/>
              <a:buSzTx/>
              <a:buFont typeface="+mj-ea"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first text is a job ad looking for helpers at a summer camp. 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6" grpId="0" bldLvl="0" animBg="1"/>
      <p:bldP spid="6" grpId="1" animBg="1"/>
      <p:bldP spid="7" grpId="0" bldLvl="0" animBg="1"/>
      <p:bldP spid="7" grpId="1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0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While-reading: read for text type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621030"/>
            <a:ext cx="7114540" cy="4446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15695" y="669925"/>
            <a:ext cx="1644650" cy="368300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5695" y="4422775"/>
            <a:ext cx="1644650" cy="645160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solidFill>
                <a:srgbClr val="0515EB"/>
              </a:solidFill>
            </a:endParaRPr>
          </a:p>
          <a:p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5695" y="1075690"/>
            <a:ext cx="5662930" cy="368300"/>
          </a:xfrm>
          <a:prstGeom prst="rect">
            <a:avLst/>
          </a:prstGeom>
          <a:noFill/>
          <a:ln w="38100" cmpd="sng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8020" y="5157470"/>
            <a:ext cx="772350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latinLnBrk="0" hangingPunct="1">
              <a:lnSpc>
                <a:spcPts val="3000"/>
              </a:lnSpc>
              <a:buClrTx/>
              <a:buSzTx/>
              <a:buFont typeface="+mj-ea"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second is an appliation letter for that job as a camp helper. 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4" grpId="0" bldLvl="0" animBg="1"/>
      <p:bldP spid="4" grpId="1" animBg="1"/>
      <p:bldP spid="7" grpId="0" bldLvl="0" animBg="1"/>
      <p:bldP spid="7" grpId="1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0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While-reading: read for text type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583565"/>
            <a:ext cx="5746750" cy="558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87450" y="1196975"/>
            <a:ext cx="1194435" cy="368300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1917065"/>
            <a:ext cx="1644650" cy="368300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460" y="3933190"/>
            <a:ext cx="990600" cy="368300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4653280"/>
            <a:ext cx="1644650" cy="368300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1460" y="5301615"/>
            <a:ext cx="1644650" cy="368300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0515EB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92090" y="5589270"/>
            <a:ext cx="377571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latinLnBrk="0" hangingPunct="1">
              <a:lnSpc>
                <a:spcPts val="3000"/>
              </a:lnSpc>
              <a:buClrTx/>
              <a:buSzTx/>
              <a:buFont typeface="+mj-ea"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third is the CV of the job applicant.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/>
          <p:nvPr/>
        </p:nvSpPr>
        <p:spPr>
          <a:xfrm>
            <a:off x="-3810" y="0"/>
            <a:ext cx="9152255" cy="583565"/>
          </a:xfrm>
          <a:prstGeom prst="rect">
            <a:avLst/>
          </a:prstGeom>
          <a:solidFill>
            <a:srgbClr val="3C8C9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While-reading: read for content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76835" y="2781300"/>
          <a:ext cx="8990330" cy="397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295"/>
                <a:gridCol w="2394585"/>
                <a:gridCol w="4108450"/>
              </a:tblGrid>
              <a:tr h="4343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300" b="1">
                          <a:solidFill>
                            <a:srgbClr val="CA9800"/>
                          </a:solidFill>
                        </a:rPr>
                        <a:t>Job responsibility </a:t>
                      </a:r>
                      <a:endParaRPr lang="en-US" altLang="zh-CN" sz="23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75000"/>
                        <a:alpha val="26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3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75000"/>
                        <a:alpha val="26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882650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300" b="1">
                        <a:solidFill>
                          <a:srgbClr val="CA9800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zh-CN" sz="2300" b="1">
                        <a:solidFill>
                          <a:srgbClr val="CA98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300" b="1">
                          <a:solidFill>
                            <a:srgbClr val="CA9800"/>
                          </a:solidFill>
                        </a:rPr>
                        <a:t>Job requirement </a:t>
                      </a:r>
                      <a:endParaRPr lang="en-US" altLang="zh-CN" sz="23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75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300" b="1">
                          <a:solidFill>
                            <a:srgbClr val="CA9800"/>
                          </a:solidFill>
                        </a:rPr>
                        <a:t>Personality and attitude </a:t>
                      </a:r>
                      <a:endParaRPr lang="en-US" altLang="zh-CN" sz="23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75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4386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300" b="1">
                          <a:solidFill>
                            <a:srgbClr val="CA9800"/>
                          </a:solidFill>
                        </a:rPr>
                        <a:t>Language skills </a:t>
                      </a:r>
                      <a:endParaRPr lang="en-US" altLang="zh-CN" sz="23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75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6337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300" b="1">
                          <a:solidFill>
                            <a:srgbClr val="CA9800"/>
                          </a:solidFill>
                        </a:rPr>
                        <a:t>Experience and skills </a:t>
                      </a:r>
                      <a:endParaRPr lang="en-US" altLang="zh-CN" sz="2300" b="1">
                        <a:solidFill>
                          <a:srgbClr val="CA9800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zh-CN" sz="2300" b="1">
                        <a:solidFill>
                          <a:srgbClr val="CA9800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zh-CN" sz="2300" b="1">
                        <a:solidFill>
                          <a:srgbClr val="CA9800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zh-CN" sz="2300" b="1">
                        <a:solidFill>
                          <a:srgbClr val="CA98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75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292090" y="2925445"/>
            <a:ext cx="1953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 helpers 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32045" y="3573145"/>
            <a:ext cx="4543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and outgoing, enthusiastic, friendly, welcoming attitude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92090" y="4509135"/>
            <a:ext cx="3424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level of English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03800" y="4919980"/>
            <a:ext cx="41821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organisational and teamwork skills, a passion for Chinese and international culture, experience with animals, good handwriting</a:t>
            </a:r>
            <a:endParaRPr lang="en-US" altLang="zh-C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" y="491490"/>
            <a:ext cx="4380865" cy="2289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705" y="1772920"/>
            <a:ext cx="9104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</a:rPr>
              <a:t>Find the details of these requirements in the job advertisement, and report your findings to the class. 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ags/tag1.xml><?xml version="1.0" encoding="utf-8"?>
<p:tagLst xmlns:p="http://schemas.openxmlformats.org/presentationml/2006/main">
  <p:tag name="KSO_WM_UNIT_TABLE_BEAUTIFY" val="smartTable{65c5c222-342c-4b16-8f56-8b20bba4e43a}"/>
  <p:tag name="TABLE_ENDDRAG_ORIGIN_RECT" val="707*267"/>
  <p:tag name="TABLE_ENDDRAG_RECT" val="8*258*707*267"/>
</p:tagLst>
</file>

<file path=ppt/tags/tag2.xml><?xml version="1.0" encoding="utf-8"?>
<p:tagLst xmlns:p="http://schemas.openxmlformats.org/presentationml/2006/main">
  <p:tag name="KSO_WM_UNIT_TABLE_BEAUTIFY" val="smartTable{e5d9dab7-d6e0-43f9-ac06-8625079cc200}"/>
  <p:tag name="TABLE_ENDDRAG_ORIGIN_RECT" val="717*536"/>
  <p:tag name="TABLE_ENDDRAG_RECT" val="2*0*717*536"/>
</p:tagLst>
</file>

<file path=ppt/tags/tag3.xml><?xml version="1.0" encoding="utf-8"?>
<p:tagLst xmlns:p="http://schemas.openxmlformats.org/presentationml/2006/main">
  <p:tag name="KSO_WM_UNIT_TABLE_BEAUTIFY" val="smartTable{eb50aee7-7dde-4d33-bf60-fbaeebaf3311}"/>
  <p:tag name="TABLE_ENDDRAG_ORIGIN_RECT" val="704*471"/>
  <p:tag name="TABLE_ENDDRAG_RECT" val="8*60*704*471"/>
</p:tagLst>
</file>

<file path=ppt/tags/tag4.xml><?xml version="1.0" encoding="utf-8"?>
<p:tagLst xmlns:p="http://schemas.openxmlformats.org/presentationml/2006/main">
  <p:tag name="KSO_WM_UNIT_TABLE_BEAUTIFY" val="smartTable{e2bdbba9-7d8c-4f07-8d1d-09eb6b913ca4}"/>
  <p:tag name="TABLE_ENDDRAG_ORIGIN_RECT" val="696*485"/>
  <p:tag name="TABLE_ENDDRAG_RECT" val="7*52*696*485"/>
</p:tagLst>
</file>

<file path=ppt/tags/tag5.xml><?xml version="1.0" encoding="utf-8"?>
<p:tagLst xmlns:p="http://schemas.openxmlformats.org/presentationml/2006/main">
  <p:tag name="KSO_WM_UNIT_TABLE_BEAUTIFY" val="smartTable{7d5071b7-0aa1-4271-9f78-60cf52454ff8}"/>
  <p:tag name="TABLE_ENDDRAG_ORIGIN_RECT" val="711*428"/>
  <p:tag name="TABLE_ENDDRAG_RECT" val="8*117*711*428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Y1MjQzNjAxNDQwIiwKCSJHcm91cElkIiA6ICI5MzI4NDkxODgiLAoJIkltYWdlIiA6ICJpVkJPUncwS0dnb0FBQUFOU1VoRVVnQUFBNjhBQUFKcENBWUFBQUJDWGdUMEFBQUFDWEJJV1hNQUFBc1RBQUFMRXdFQW1wd1lBQUFnQUVsRVFWUjRuT3pkZVhSVGg0SDIvMGVXdk12N2hvMDNqTTFtQTRZc09JRUVra0RTcEMwcExabTBtYWJ0MjA2R3RtazZ5YlNubWVucE5zbk1uRW56cHBsME9TbHRZVHFucDUyY1g1bUdORzFKSUdTQkxCQTJBN2J4Q2phMlpSdGJYdVZObG5SL2YxRDg0dGdPTnJhNWt2MzluS09EZGFWNzc2TjdqYXhIZDdNWWhtRUlBQUFBQUFBL1liRllMQjhjRm1SR0VBQUFBQUFBSm9QeUNnQUFBQUR3ZTVSWEFBQUFBSURmbzd3Q0FBQUFBUHdlNVJVQUFBQUE0UGNvcndBQUFBQUF2MGQ1QlFBQUFBRDRQY29yQUFBQUFNRHZVVjRCQUFBQUFINlA4Z29BQUFBQThIdVVWd0FBQUFDQTM2TzhBZ0FBQUFEOEh1VVZBQUFBQU9EM0tLOEFBQUFBQUw5SGVRVUFBQUFBK0QzS0t3QUFBQURBNzFGZUFRQUFBQUIrai9JS0FBQUFBUEI3bEZjQUFBQUFnTitqdkFJQUFBQUEvQjdsRlFBQUFBRGc5eWl2QUFBQUFBQy9SM2tGQUFBQUFQZzl5aXNBQUFBQXdPOVJYZ0VBQUFBQWZvL3lDZ0FBQUFEd2U1UlhBQUFBQUlEZm83d0NBQUFBQVB3ZTVSVUFBQUFBNFBjb3J3QUFBQUFBdjBkNUJRQUFBQUQ0UGNvckFBQUFBTUR2VVY0QkFBQUFBSDZQOGdvQUFBQUE4SHVVVndBQUFBQ0EzNk84QWdBQUFBRDhIdVVWQUFBQUFPRDNLSzhBQUFBQUFMOUhlUVVBQUFBQStEM0tLd0FBQUFEQTcxRmVBUUFBQUFCK2ovSUtBQUFBQVBCN2xGY0FBQUFBZ04ranZBSUFBQUFBL0I3bEZRQUFBQURnOTJ4bUJ3QUFBSUhONC9Hb3JxNU9yYTJ0NnUvdmw5ZnJOVHVTNmF4V3E4TER3NVdVbEtTc3JDelpiSHprQW9DcHNoaUdZWmdkQWdBQUJLYjI5bmFWbFpVcElTRkJhV2xwc3R2dHNscXRac2N5bmRmcmxjdmxrc1Boa05QcDFMSmx5eFFmSDI5MkxBQUlHQmFMeFRKcUdPVVZBQUJjamZiMmRwV1dscXFnb0VCeGNYRm14L0ZiSFIwZEtpa3BVWDUrUGdVV0FDWm9yUExLTWE4QUFHRFNQQjZQeXNyS0tLNFRFQmNYcDRLQ0FwV1ZsY25qOFpnZEJ3QUNGdVVWQUFCTVdsMWRuUklTRWlpdUV4UVhGNmVFaEFUVjFkV1pIUVVBQWhibEZRQUFURnByYTZ2UzB0TE1qaEZRMHRMUzFOYldabllNQUFoWWxGY0FBREJwL2YzOXN0dnRac2NJS0hhN1hYMTlmV2JIQUlDQVJYa0ZBQUNUNXZWNk9hdndKRm10Vmk0akJBQlRRSGtGQUFBQUFQZzl5aXNBQUFBQXdPOVJYZ0VBQUFBQWZvL3lDZ0FBQUFEd2U1UlhBQUFBQUlEZm83d0NBQUFBQVB3ZTVSVUFBQUFBNFBjb3J3QUFBQUFBdjBkNUJRQUFBQUQ0UGNvckFBQUFBTUR2VVY0QkFBQUFBSDZQOGdvQUFBQUE4SHVVVndBQUFBQ0EzNk84QWdBQUFBRDhIdVVWQUFBQUFPRDNLSzhBQUFBQUFMOUhlUVVBQUFBQStEM0tLd0FBQUFEQTcxRmVBUUJBd05pMGFaTTJiZHFrN2R1M1QycThIVHQyYVBQbXpkcTVjK2VrcG5tMTh3TUFURC9LS3dBQW1QVjI3OTZ0L3Y1KzdkNjkyK3dvQUlDclJIa0ZBQUN6M3NjKzlqR0ZoWVZwOCtiTlprY0JBRndsbTlrQkFBQUFadHEyYmR1MGJkczJzMk1BQUthQUxhOEFBQUFBQUw5SGVRVUFBQUFBK0QzS0t3QUFBQURBNzNITUt3QUFNSTFoR0hyOTlkZTFiOTgrVlZkWHkrVnlLVHc4WEZsWldWcS9mcjIyYk5reTRXbWRQMzllWC8vNjE5WGIyNnVZbUJqOStNYy9WbHBhbWlScCsvYnQyclZybHlScDM3NTlNL0phQUFBemkvSUtBQUJNMGRmWHArOS8vL3NxTGk0ZU1kemxjcW0wdEZSdGJXMFRMcTg5UFQzNjduZS9xOTdlWG9XR2h1ckpKNThjTHE0QWdObUI4Z29Bd0N6bjlYcmw5WHJsOFhpR2Y3NThtTS9uazgvbmsyRVk0OTQrK1BoMDJMRmp4M0J4M2J4NXN6WnUzS2pJeUVnNW5VNFZGeGZyK1BIakUzNTlUenp4aEJ3T2h5d1dpLzc1bi85WlM1Y3VuWmFNQUFEL1FYa0ZBTUJQR1lZaHQ5dXRvYUdoQ2Y4N05EUTBxcVRPaExpNHVDbFA0NjIzM3BJa3JWMjdWbzg4OHNqdzhNek1USzFhdFVvUFB2amdoS2J6MDUvK2RMZ0VQL3p3dzFxN2R1MlVzd0VBL0EvbEZRQ0FhOGd3REEwT0RtcGdZR0Q0TnQ3OXdjSEJENTJXMVdwVmNIQ3dRa0pDRkJ3Y3JORFFVTm50ZHRsc05sbXQxaEczRHc3NzRIMkx4VEtwMi83OSs2ZThMUHI2K2lSSlVWRlJZejV1czEzNVk4cExMNzJrUC8zcFQ1S2srKzY3VC9mZWUrK1Vjd0VBL0JQbEZRQ0FhVFEwTktUZTNsNzE5ZlVOM3k2L1B6QXdNT1o0TnB0TllXRmh3d1UwTVRGeCtQN2xCZlhTdjhIQndiSmFyZGY0MVUydlJZc1dxYlMwVkcrODhZWldyMTZ0MjI2N2JWTGpIejkrWE04Ly83d2thY09HRFhyb29ZZG1JaVlBd0U5UVhnRUFtQVNmejZlK3ZqNzE5UFRJNVhMSjVYS05LS2REUTBNam5tKzFXaFVSRWFHSWlBaWxwcVlxSWlKQ29hR2hDZ3NMRzc2RmhvWk9hQ3ZqYlBQUVF3L3A4Y2NmMStEZ29QNzkzLzlkdi92ZDczVHZ2ZmZxamp2dVVIaDQrSWVPMjlEUW9GZGVlVVZlcjFmTGx5L1h0NzcxTFZrc2xtdVVIQUJnaHJuM2x4SUFnQ3N3REVNREF3UHE2ZWtaTHFtWGw5WExUMWdVRWhLaXlNaEkyZTEySlNjbkt5SWlRcEdSa2NPRk5UUTAxTVJYNHQveTgvUDEwNS8rVk04Ly83eU9Ieit1MnRwYVBmZmNjOXF4WTRjKy9lbFBhK3ZXcmVOdVhUNXg0c1R3YnRWcjE2NVZjSER3dFl3T0FEQUI1UlVBTUtjTkRBeW9xNnRMWFYxZDZ1enNWRmRYbDNwNmVrYWM2TWhtc3lrcUtrcXhzYkhLeU1pUTNXNVhWRlNVN0hhN1FrSkNURXdmK0xLenMvWFVVMCtwcXFwS2YvclRuN1IvLzM2NVhDNzk2bGUvVW1scHFmN2xYLzVsekMycWQ5OTl0MnBxYW5UNjlHbjk0aGUvVUhwNnV0YXNXV1BDS3dBQVhDdVVWd0RBbk9EeGVOVGQzVDJxcUxyZDd1SG5SRVJFS0NZbVJpa3BLWXFLaWhvdXFHRmhZU1ltbnh2eTh2TDAyR09QNmZPZi83eWVmdnBwSFQxNlZPKzk5NTRPSHo2c29xS2lVYyszMld6Ni92ZS9yNGNmZmxndExTMzYxMy85VnozenpETmF0R2lSQ2VrQkFOY0M1UlVBTU90NHZWNTFkbmFxdmIxZDdlM3Q2dWpvVUU5UHovRGp3Y0hCaW9tSlVVWkdobUppWW9adjdIcHF2dmo0ZVAzVFAvMlR0bTdkS2trNmMrYk1tT1ZWa21KaVl2VGtrMC9xSC83aEg5VGYzNi92Zk9jNyt2R1BmNng1OCtaZHk4Z0FnR3VFOGdvQUNHaUdZYWlycTJ1NHBMYTN0NnVycTJ2NHVOVEl5RWpGeGNVcE96dGJzYkd4aW9tSnVlTEpnSEJ0VkZWVktTOHZiOVR3eTdlR1IwWkdmdWcwRml4WW9HOS8rOXY2M3ZlK3A0Nk9EbjM3MjkvV2M4ODlOKzdsZHdBQWdZdnlDZ0FJS0c2M1cwNm5VNjJ0clhJNm5lcm82QmcrUGpVME5GVHg4ZkdhUDMrKzR1TGlGQjhmendtVC9Oalh2dlkxclYyN1ZyZmNjb3V5c3JKa3M5blUwTkNnMy83MnQ1SXU3aHA4ODgwM1gzRTZSVVZGK3RLWHZxUmYvZXBYcXErdjEzZS8rMTM5OEljLzVIaGtBSmhsS0s4QUFML1czOSt2dHJZMnRiYTJxcTJ0VFYxZFhaS2tvS0FneGNmSEt6YzNWL0h4OFlxTGk3dmlWanI0RjUvUHA0TUhEK3Jnd1lPakhyUFpiSHIwMFVlVm5wNCtvV25kZi8vOXFxMnQxV3V2dmFiUzBsSTk5ZFJUK3M1M3ZzUGxjd0JnRnFHOEFnRDhTbTl2cnk1Y3VEQmNXSHQ3ZXlWZFBFNDFNVEZSbVptWlNreE1WSHg4dklLQ2dreE9pNm40OXJlL3JkZGZmMTFWVlZYcTdPeVV6V1pUY25LeVZxMWFwVTk4NGhQS3lNaVkxUFQrOFIvL1VZMk5qVHB6NW93T0hEaWduLy84NS9yS1Y3NHlRK2tCQU5lYXhiajhZblVBQUZ4alEwTkRhbTF0VlhOenMxcGFXdVJ5dVNSSjRlSGhTa3hNVkdKaW9wS1NraFFkSGMxV05EL3kybXV2YWVQR2pXYkhDRGdzTndDWUdNc1lmL1RaOGdvQXVLWU13MUJIUjhkd1dYVTZuVElNUThIQndVcEpTZEhpeFl1VmtwTENMc0FBQUdBRXlpc0FZTVlORGc2cXFhbEpUVTFOYW1scDBkRFFrQ3dXaXhJU0VyUnMyVEtscEtRb1BqNmVMYXNBQUdCY2xGY0F3SXpvNmVtUncrR1F3K0ZRVzF1YnBJdVhQY25Nek5TOGVmT1VsSlRFZFZVQkFNQ0VVVjRCQU5QQ01BeTF0YlVORjlaTHg2NG1KQ1JvK2ZMbFNrdExVM1IwdE1rcEFRQkFvS0s4QWdDdW1zL25VMHRMaXhvYUd1UndPT1IydTJXejJaU1NrcUtsUzVjcU5UV1Y2NndDQUlCcFFYa0ZBRXlLWVJpNmNPR0M2dXZyMWRqWUtMZmJyYkN3TUdWa1pDZ3RMVTFKU1VteVdxMW14d1FBQUxNTTVSVUFjRVdYZGdtdXI2OVhRME9EQmdjSEZSb2FxdlQwZEdWa1pDZ3BLWW1UTFFFQWdCbEZlUVVBakt1am8wTzF0YlZxYUdqUXdNQ0Fnb09EaHd0cmNuSXloUlVBQUZ3emxGY0F3QWdEQXdNNmYvNjhhbXRyMWRYVkpadk5wdm56NXlzakkwTXBLU2tLQ2dveU95SUFBSmlES0s4QUFQbDhQamtjRHRYVzFxcTV1Vm1HWVNnNU9WazMzbmlqNXMrZkw1dU5QeGNBQU1CY2ZCb0JnRG5zMG03QjU4K2ZsOXZ0bHQxdVYzNSt2ckt5c2hRUkVXRjJQQUFBZ0dHVVZ3Q1lZN3hlcitycjYxVlRVNlAyOW5iWmJEWmxaR1FvT3p0YmlZbUpac2NEQUFBWUUrVVZBT2FJbnA0ZW5UMTdWclcxdFhLNzNZcUxpOU1OTjl5ZzlQUjBkZ3NHQUFCK2owOHJBRENMR1lZaGg4T2htcG9hdGJTMHlHcTFLak16VXdzWExsUmNYSnpaOFFBQUFDYU04Z29BczVEYjdWWk5UWTFxYW1yVTM5K3ZxS2dvRlJZV0tpc3JTeUVoSVdiSEF3QUFtRFRLS3dETUlpNlhTMVZWVlRwMzdweDhQcC9TMHRLVW01dXI1T1JrczZNQkFBQk1DZVVWQUdZQnA5T3Bpb29LTlRZMnltYXphY0dDQlZxMGFKRWlJeVBOamdZQUFEQXRLSzhBRUtBTXcxQmpZNk1xS3l2bGREb1ZGaGFtNWN1WEt5Y25oMTJEQVFEQXJFTjVCWUFBNC9QNVZGZFhwL0x5Y3JsY0xzWEV4T2pHRzI5VVJrYUdnb0tDekk2SE9jSnF0Y3JyOWNwcXRab2RKV0N3dkFCZ2FpaXZBQkFnZkQ2ZmFtdHJWVjVlcnQ3ZVhpVWxKV24xNnRWS1NVa3hPeHJtb1BEdzhPRXZUekF4THBkTEVSRVJac2NBZ0lCRmVRVUFQK2YxZW5YdTNEbVZsNWVydjc5ZktTa3B1dUdHRzVTVWxHUjJOTXhoU1VsSmNqZ2NsTmRKY0RnY1NreE1ORHNHQUFRc3lpc0ErQ212MTZ1YW1ocFZWRlJvWUdCQTgrYk4wMDAzM2FTRWhBU3pvd0hLeXNyU29VT0gxTkhSd1RXREo2Q2pvME5PcDFNMzNYU1QyVkVBSUdCWkRNTXd6QTRCQVBoL2ZENmZ6cDA3cDdLeU1nME1EQ2d0TFUzTGxpMmpJTUR2dExlM3E3UzBWQVVGQmZ4K2ZvaU9qZzZWbEpRb1B6OWY4Zkh4WnNjQmdJQmdzVmdzbzRaUlhnSEFQeGlHb2ZyNmVwV1VsS2kzdDFlcHFha3FLQ2hRYkd5czJkR0FjYlczdDZ1c3JFd0pDUWxLUzB1VDNXN25wRVM2dU9lRXkrV1N3K0dRMCtuVXNtWExLSzRBTUFtVVZ3RHdVMDFOVFNvcEtWRm5aNmNTRXhPMWZQbHlqbzFEd1BCNFBLcXJxMU5iVzV2Nit2cms5WHJOam1RNnE5V3FpSWdJSlNZbUtpc3JTelliUjJvQndHUlFYZ0hBenppZFRwMDZkVXB0YlcyS2lZblI4dVhMbFpxYWFuWXNBQUFBVTFGZUFjQlA5UGIyNnVUSmsycHNiRlJrWktRS0NncVVrWkdoTWQ2bkFRQUE1aHpLS3dDWXpPUHg2TXlaTTZxc3JKVE5adE95WmN1MGNPRkNCUVVGbVIwTkFBREFiNHhWWGprQUF3Q3VBY013VkZkWHA5T25UMnR3Y0ZBTEZ5NVVmbjYrUWtKQ3pJNEdBQUFRRUNpdkFEREQydHJhVkZ4Y3JJNk9EcVdrcEtpd3NGRFIwZEZteHdJQUFBZ283RFlNQUROa1lHQkFKMCtlMVBuejUyVzMyMVZZV01qSm1BQUFBQ2FBWTE0QjRCb3dERU5uejU3VjZkT25aUmlHOHZQemxadWJ5M0d0QUFBQUU4UXhyd0F3d3pvN08zWHMyREcxdDdkci92ejVXclZxbGNMRHc4Mk9CUUFBRVBEWThnb0EwOERqOGFpMHRGUlZWVlVLRHcvWDZ0V3IyVVVZQUFEZ0tySGxGUUJtUUdOam8wNmNPS0dCZ1FFdFdyUkl5NVl0azgzRzJ5c0FBTUIwWXNzckFGeWx3Y0ZCblRoeFF2WDE5VXBJU05CMTExMm5tSmdZczJNQkFBQUVQRTdZQkFEVHBMNitYaWRPbkpESDQ5SHk1Y3VWbTV1ck1kNWpBUUFBY0JYWWJSZ0FwbWhnWUVBblRweFFRME9Ea3BLU2RQMzExOHR1dDVzZEN3QUFZTlpqeXlzQVRORDU4K2QxNHNRSmViMWVyVml4UWdzWExtUnJLd0FBd0F4Z3l5c0FYSVdob1NFZFBYcFVEUTBOU2s1TzF2WFhYNi9JeUVpell3RUFBTXdwbEZjQStCQk9wMU9IRGgzU3dNQ0FWcTFheGRaV0FBQUFrN0RiTUFDTXdUQU1WVlJVcUtTa1JIYTdYVVZGUllxTmpUVTdGZ0FBd0p6QWJzTUFNQUVEQXdONi8vMzMxZExTb3V6c2JLMWF0WXJydGdJQUFKaU1MYThBY0ptV2xoYTkvLzc3OG5nOFdyMTZ0Ykt5c3N5T0JBQUFNT2V3NVJVQXhtRVloa3BMUzNYbXpCbkZ4c2FxcUtoSVVWRlJac2NDQUFEQVgxRmVBY3g1ZlgxOU9uejRzTnJhMnBTWGw2Y1ZLMVlvS0NqSTdGZ0FBQUM0RExzTkE1alRHaHNiZGZUb1VVblNEVGZjb0xTME5KTVRBUUFBZ04yR0FlQ3Z2RjZ2VHAwNnBlcnFhaVVtSm1yTm1qV0tpSWd3T3hZQUFBREdRWGtGTU9lNFhDNjk5OTU3NnV6czFOS2xTNVdmbjgrMVd3RUFBUHdjdXcwRG1GTmFXMXYxN3J2dnltS3hxS2lvU01uSnlXWkhBZ0FBd0FldzJ6Q0FPYTIydGxiSGpoMVRWRlNVMXExYngyN0NBQUFBQVlUeUNtRFdNd3hEcDArZlZrVkZoVkpUVTFWVVZDU2JqYmMvQUFDQVFNS25Od0N6bXNmajBlSERoK1Z3T0xSbzBTS3RXTEdDNDFzQkFBQUNFT1VWd0t6VjE5ZW50OTkrVzkzZDNicisrdXUxWU1FQ3N5TUJBQURnS25IQ0pnQ3prdFBwMUR2dnZDUERNSFR6elRjcktTbko3RWdBQUFDWUlFN1lCR0JPT0gvK3ZJNGNPYUxJeUVpdFc3ZE9kcnZkN0VnQUFBQ1lJc29yZ0ZuRE1BeVZscGJxekprelNrbEpVVkZSa1VKQ1FzeU9CUUFBZ0dsQWVRVXdLM2k5WHIzLy92dHFhR2pRd29VTFZWaFlxS0NnSUxOakFRQUFZSnBRWGdFRXZNSEJRUjA4ZUZDZG5aMWF0V3FWY25OenpZNEVBQUNBYVVaNUJSRFErdnY3ZGVEQUFmWDI5bXJ0MnJWS1RVMDFPeElBQUFCbUFPVVZRTURxN2UzVlcyKzlwY0hCUWQxNjY2MUtURXcwT3hJQUFBQm1DT1VWUUVEcTZlblJXMis5SmEvWHF3MGJOaWd1THM3c1NBQUFBSmhCbEZjQUFhZXJxMHNIRGh5UUpHM1lzRUV4TVRFbUp3SUFBTUJNbzd3Q0NDanQ3ZTA2ZVBDZ2JEYWIxcTlmenpWY0FUL2c4WGhVVjFlbjF0Wlc5ZmYzeSt2MW1oMEpzNXpWYWxWNGVMaVNrcEtVbFpVbG00MlB0TUJjWURFTXd6QTdCQUJNUkZ0Ym13NGVQS2l3c0RDdFg3OWVFUkVSWmtjQzVyejI5bmFWbFpVcElTRkJhV2xwc3R2dHNscXRac2ZDTE9mMWV1Vnl1ZVJ3T09SME9yVnMyVExGeDhlYkhRdkFOTEpZTEpaUnd5aXZBQUpCUzB1TDNubm5IVVZHUm1yOSt2VUtDd3N6T3hJdzU3VzN0NnUwdEZRRkJRVWNkdzdUZEhSMHFLU2tSUG41K1JSWVlCWVpxN3dHbVJFRUFDYkQ0WERvN2JmZlZuUjB0RFpzMkVCeEJmeUF4K05SV1ZrWnhSV21pNHVMVTBGQmdjckt5dVR4ZU15T0EyQUdVVjRCK0xYejU4L3IzWGZmVlh4OHZOYXZYNi9RMEZDekl3R1FWRmRYcDRTRUJJb3IvRUpjWEp3U0VoSlVWMWRuZGhRQU00anlDc0J2MWRiVzZ2RGh3MHBPVHRZdHQ5eWk0T0Jnc3lNQitLdlcxbGFscGFXWkhRTVlscGFXcHJhMk5yTmpBSmhCbkpvTmdGOXFhR2pRMGFOSGxacWFxcHR1dW9rVHdBQitwcisvbjdOOXc2L1k3WGIxOWZXWkhRUEFER0xMS3dDLzA5TFNvc09IRHlzeE1aSGlDdmdwcjlmTC8wMzRGYXZWeW1XYWdGbU84Z3JBcnppZFRyM3p6anVLaVluUjJyVnIrWEFNQUFBQVNaUlhBSDZrcTZ0TEJ3OGVWRVJFQk1lNEFnQUFZQVRLS3dDLzRISzVkT0RBQVFVSEIrdldXMi9sck1JQUFBQVlnZklLd0hUOS9mMDZjT0NBRE1QUXJiZmVxb2lJQ0xNakFRQUF3TTlRWGdHWXl1MTI2OENCQTNLNzNicjExbHNWRlJWbGRpUUFBQUQ0SWNvckFOTjRQQjRkUEhoUXZiMjlXcmR1bldKalk4Mk9CQUFBQUQ5RmVRVmdDcS9YcTNmZWVVY2RIUjI2K2VhYmxaaVlhSFlrQUFBQStESEtLNEJyempBTUhUcDBTQmN1WE5DYU5XczBiOTQ4c3lNQkFBREF6MUZlQVZ4enhjWEZjamdjdXU2NjY1U1JrV0YySEFBQUFBUUF5aXVBYStyczJiT3FycTdXNHNXTGxaT1RZM1ljQUFBQUJBaktLNEJycHJXMVZjZVBIMWRxYXFxV0wxOXVkaHdBQUFBRUVNb3JnR3VpdDdkWDc3NzdycUtpb3JSbXpScFpMQmF6SXdFQUFDQ0FVRjRCekxpaG9TRzkvZmJia3FSMTY5WXBPRGpZNUVRQUFBQUlOSlJYQURQS01Bd2RQbnhZUFQwOXV2bm1teFVaR1dsMkpBQUFBQVFneWl1QUdWVlNVcUttcGlhdFhyMWFTVWxKWnNjQkFBQkFnS0s4QXBneGRYVjFLaTh2VjI1dUxtY1dCZ0FBd0pSUVhnSE1DS2ZUcWFOSGp5b2xKVVdGaFlWbXh3RUFBRUNBbzd3Q21IWjlmWDE2OTkxM0ZSRVJvYUtpSXM0c0RBQUFnQ21qdkFLWVZsNnZWKysrKzY2OFhxL1dyVnVua0pBUXN5TUJBQUJnRnFDOEFwaFdwMDZkVWtkSGg0cUtpaFFWRldWMkhBQUlPRHQyN05EbXpadTFjK2RPczZNQWdGK2h2QUtZTm8yTmphcXVydGJpeFlzMWI5NDhzK01BUUVEYXZYdTMrdnY3dFh2M2JyT2pBSUJmb2J3Q21CWjlmWDA2Y3VTSUVoSVNWRkJRWUhZY0FBaFlIL3ZZeHhRV0ZxYk5temViSFFVQS9Jck43QUFBQXAvUDU5T2hRNGNrU1d2V3JGRlFFTitMQWNEVjJyWnRtN1p0MjJaMkRBRHdPM3pDQkRCbHBhV2xjanFkdXVHR0d4UVpHV2wySEFBQUFNeENsRmNBVTlMUzBxTHk4bkl0WExoUTgrZlBOenNPQUFBQVppbktLNENyTmpBd29NT0hEeXMyTmxZclY2NDBPdzRBQUFCbU1ZNTVCWEJWRE1QUTRjT0g1ZlY2VlZSVUpLdlZhbllrQUFHc3BxWkd2Ly85NzFWY1hLek96azVGUmtZcUx5OVA5OXh6ajI2OTlkWVJ6NjJ0cmRXWHYvemw0ZmVmSjU5OGN0VDB6cDgvcjRjZWVrZytuMC8zMzMrLy91N3YvazZTdEduVEprblMxcTFidFczYk5wV1ZsZW1GRjE1UVNVbUordnY3bFpTVXBLS2lJajN3d0FPS2pZMmRscnlYWEQ3dkwzM3BTOXE1YzZmMjdkdW56czVPUGZqZ2cvcmM1ejRuU2RxK2ZidDI3ZG9sU2RxM2I5K016SC9idG0wcUxpN1dDeSs4b1BMeWNybmRicVdtcG1yanhvMjY3Nzc3WkxPTi94SFI2WFJxOSs3ZGV2Lzk5OVhZMkNpUHg2UFkyRmd0VzdaTUR6endnSEp6YzZjbEx3QjhFT1VWd0ZVcEx5L1hoUXNYZE9PTk4zSTlWd0JUc212WEx2M3lsNytVeitjYkh0YmQzYTFqeDQ3cDJMRmp1dU9PTy9UNDQ0L0xZckZJa3JLenMzWHZ2ZmZxRDMvNGd3NGRPcVF6Wjg1bzZkS2xJNlo1YVhvcEtTbDY4TUVIeDV6dm5qMTc5T3l6ejhvd2pPRmhUVTFOZXZIRkYvWG1tMi9xbVdlZVVVWkd4cFR6anVYWlo1L1YzcjE3SjdhQVptRCt1M2J0MHZidDIwY01PMy8rdkhidTNLa3paODdvaVNlZUdITzh0OTU2Uzg4ODg0ejYrL3RIREhjNm5UcDQ4S0N5czdOSGxkZnB5QXNBRXVVVndGVm9hMnRUYVdtcHNyS3lsSldWWlhZY1lOWXdERU5lcjFjZWowZGVyL2VxZnZaNnZmTDVmRElNWTBLM3lUejM4bkhpNHVLbTVUWHYyN2R2dUVRVkZoWnE2OWF0U2sxTlZYdDd1MTUrK1dVZE9IQkErL2Z2MTRJRkMzVC8vZmNQai9mNXozOWViNzc1cHRyYjI3Vno1MDQ5L2ZUVHc0K2RQSGx5K0F6b1gvLzYxeFVhR2pwcXZsVlZWWHJ4eFJlMVpNa1MzWGZmZmNySXlGQm5aNmYyN05tajExOS9YUjBkSFhyaWlTZjAvUFBQajlnS2ViVjVMMWRUVTZQaTRtSnQyYkpGZDk1NXB3WUdCa1lVNkpsWVhwY3JLU2xSUlVXRmJydnROdDF6enoyS2pZMVZlWG01ZHV6WW9jN09UcjMzM250NisrMjN0VzdkdWhIakhUbHlSUC8yYi84bXd6Qmt0OXYxcVU5OVN0ZGRkNTBpSWlMVTFOU2sxMTU3YlZRQm5ZNjhBSEFKNVJYQXBIZzhIaDArZkZoMnUxMnJWNjgyT3c3Z0YzdytuNGFHaHVSMnUrVjJ1MGY4L01IN0hvOW4zT0o1K1phcGliSllMTEphcmJMWmJMSmFyYkphcmJKWUxBb0tDcExGWWhseEcydllaQjYvL05iYzNEemw1ZGJkM2EyZi92U25rcVM3N3JwTDMvakdONGJMVDJabXBnb0xDL1VmLy9FZjJyOS92MTU0NFFWOTRoT2ZHQzZpRVJFUmV1aWhoL1RVVTArcHVMaFl4NDhmMStyVnEyVVl4bkJadXVXV1czVGpqVGVPT2UrVEowK3FxS2hJUC9qQkQwWWM5bEJZV0tqbzZHanQzcjFidGJXMU9uRGdnRzYvL2ZZcDU3M2NpUk1udEdYTEZuMzFxMSs5WnN2cmN1WGw1ZnJVcHo2bEwzLzV5OFBEc3JPemxaR1JvVWNmZlZTUzlOcHJyNDBvcndNREEvcmhEMzhvd3pDVW1KaW9aNTU1Um1scGFjT1BaMlZscWFpb2FNUVcyZW5LQ3dDWFVGNEJUTXFwVTZmVTM5K3YyMisvL1VPUGlRSUNrZGZyMWNEQWdBWUhCNjlZUWkrLzcvRjRQblM2TnB0TndjSEJDZ2tKVVhCd3NJS0RneFVlSGo1Y05pOHZuaCs4ZjZXZnpicXU4blNVMXovLytjL3E2K3RUVEV5TUhubmtrVEYzRy8yYnYva2I3ZCsvWHk2WFM2ZE9uZElOTjl3dy9OakdqUnYxNXovL1dTVWxKZnF2Ly9vdnJWNjlXbSs4OFlhcXFxb1VFUkh4b2VVd0pDUkUzL2pHTjhZOFh2K0xYL3lpOXU3ZHE3Nit2aEhsZGFwNUx3a09EaDQrdm5VeXBtdiswZEhSK3VJWHZ6aHFlSDUrdm5KeWNuVDI3RmxWVmxhT2VHenYzcjNxN095VUpEMzIyR01qaXV2bHdzUERwejB2QUZ6Q0owOEFFOWJhMnFxYW1ob3RYcnhZOGZIeFpzY0JKc3p0ZG10Z1lFQURBd1BxNys4Zi92bUQ5NGVHaHNhZHh1VUZOQ1FrUkpHUmtjTS9Yejc4OHA4djNUZXJZUHE3STBlT1NKSldyRmdocDlNNTVuTXVMNWZuenAwYlZXNGVlZVFSZmVVclgxRjVlYmtPSERpZ25UdDNTcEsrOElVdktERXhjZHg1RnhZV2pudENwdkR3Y0sxWXNVS0hEaDFTZFhYMXRPYVZMcFpFdTkwK2JyYnhUTmY4VjYxYXBaQ1FrREhIejgzTjFkbXpaOVhWMVRWaStLWGRzTlBTMHNiZG1qMVRlUUhnRXNvcmdBbnhlRHc2Y3VTSW9xS2lsSitmYjNZY1FJWmhqRnRDUDNoL3JOMXhyVmFyd3NQREZSWVdwcGlZR00yYk4wOWhZV0VLQ3d0VGFHam9xREpLQVoxK2RYVjFrcVNEQncvcTRNR0RWM3grVDAvUHFHRTVPVG5hdkhtemR1L2VyYWVlZWtwdXQxdDVlWG02OTk1N1AzUmE0MjA1dkNRNU9WbVNocmMyVGxkZVNVcFBUNy9pdUdPWnJ2a25KQ1NNTzg2bEUvQzUzZTRSdzJ0cWFpUnAxSW14UHN4MDVRV0FTeWl2QUNha3BLUkV2YjI5dXUyMjI3Z3NEcTZad2NGQjlmYjJqbm5yNitzYnM1U0doSVFNbDlLb3FDaUZoWVVOMzc5MEN3OFBaN2QzUDlEYjJ6dXA1NCszZS9hRER6Nm9sMTkrZWJody9lM2YvdTBWdjJ5NDB2cS9OTDdYNngwZU5sMTV3OExDSmpXZDZaNy9oeTJiOGM3NDI5M2RMZW5pTHNjVE5WMTVBZUFTL25JRHVLSzJ0alpWVlZVcEx5L3ZRM2ZEQXliTDQvR01XMDU3ZTN0SGZaZ05EUTFWUkVTRVltTmpOWC8rZkVWR1JvNHFwbXdoRFJ5aG9hSHE2K3ZUNXMyYjljZ2pqMXoxZFBidTNUdWlaUDd4ajMvVTJyVnJwNVR0MG02emw1ZTE2Y3A3dGN5Y3Y4MW1rOGZqMGNEQXdJVEhNWHQ1QVpoOUtLOEFQcFRYNjlXUkkwY1VHUm1wZ29JQ3MrTWdBQTBORGFtN3UxczlQVDNxNmVtUnkrVWFMcWNmM0RVeE9EaFlrWkdSc3R2dFNrNU9WbVJrNUlnYlcwdG5sK1RrWk5YVzFxcXBxZW1xcCtGd09QVHJYLzlha3ZTNXozMU92L25OYjNUOCtISHQzNzlmZDl4eHg3ampYZHFTT0o2cXFpcEpGOCtLTzUxNXA4TE0rU2NsSmFtK3ZsN256dG1Jd3RZQUFDQUFTVVJCVkoyYjhEaG1MeThBc3crZkFnQjhxSktTRXJsY0xtM1lzSUhpZ0E4MU9EaW83dTd1NFZ0UFQ0KzZ1N3RIWERyRGFyVU9GOUdFaEFSRlJrWXFJaUppZU5oNEo1SEI3SlNmbjYvYTJscWRPblZLWFYxZGlvbUptZFQ0aG1IbzJXZWYxZURnb1BMejgvWGdndy9LNFhEb3RkZGUwODkvL25PdFdiTm0zQk1qblRoeFFsNnZkOHpESUNvcUt0VFEwQ0RwNG9tZHBpdnZWSms1LzVVclY2cSt2bDRWRlJXcXE2dWIwRFcrelY1ZUFHWWY5cTBDTUM2bjA2bXFxaW90WExoUVNVbEpac2VCbitqcjYxTkxTNHVxcXFwMDdOZ3h2ZkhHRzNycHBaZjB4ei8rVVcrKythYU9Ieit1dXJvNmVUd2V6WnMzVHl0WHJ0UXR0OXlpZSs2NVIxdTJiTkZkZDkybGRldldhZFdxVlZxMGFKSFMwOU1WRnhkSGNaMkQ3cnJyTGtrWHYvajQwWTkrTk80eGorM3Q3VHA2OU9pbzRYLzV5MTlVWEZ3c2k4V2loeDkrV05MRnk5eUVob2FxczdOVHYvemxMOGVkZDJ0cnEzN3ptOStNR3U1MnU0ZXZUV3F6MlhUbm5YZE9XOTZwTW5QK0gvLzR4eVZkL01MZ2h6Lzg0YmpIczNaMGRQaEZYZ0N6RTV0UkFJenAwdTdDbHk0Wmdibkg3WGFybzZORG5aMmRJN2FvWHY0Qk5Dd3NUTkhSMGNyTXpGUlVWSlNpbzZNVkhSMTkxU2Vrd2R5eWRPbFMzWEhISGRxL2Y3L2VmZmRkZmUxclg5TW5QL2xKNWVibUtpZ29TTTNOelRweTVJajI3dDJyZSsrOVY5ZGZmLzN3dUcxdGJmckZMMzRoU2JyenpqdVZsNWNuNmVMdXJWdTNidFZ2Zi90YjdkbXpSM2ZlZWVlWVowaTMyKzM2N1c5L3ErYm1adDE5OTkyS2pZMVZYVjJkZnZlNzN3MmZXZmN6bi9uTWlDL3VwcExYN09VMVZUazVPZnJrSnorcFAvemhENnFzck5TWHYveGwzWGZmZlZxNmRLbUNnNE4xN3R3NTdkbXpSd1VGQmNQWHNEVjdlUUdZZlNpdkFNWlVWbGFtbnA0ZTNYcnJyZXd1UEFjTURnNnFvNk5qdUt4MmRIU00yTElTR1JtcHFLZ281ZVRrREJmVXFLZ290cFppeWg1NzdERzVYQzRkUG54WU5UVTFldnJwcDBjOXgyS3hhTjY4ZVNPR1BmZmNjK3JyNjFONGVMaSsrTVV2am5qcy92dnYxNTQ5ZTlUZTNxNy8vTS8vMVBQUFB6L3FmV3pUcGsxcWFHalEvdjM3dFgvLy9sSHp2UDMyMi9YWnozNTIydkpPRnpQbi8vZC8vL2NhR0JqUVgvN3lGelUzTitzblAvbkpxT2Q4OE53SVppOHZBTE1MbjBnQmpOTFQwNlBLeWtwbFoyY3JKU1hGN0RpWVpwY1gxVXUzdnI2KzRjZWpvNk9Wa0pDZzNOeGN4Y1hGS1RZMlZzSEJ3U1lteG13V0docXFKNTk4VWdjT0hORGV2WHRWV1ZtcG5wNGVoWWFHS2lVbFJjdVhMOWRIUHZLUjRTMnJrdlRHRzIvbzBLRkRraTV1SFkyUGp4OHh6ZkR3Y0gzaEMxL1FqMzcwSTlYVzFtclhybDM2OUtjL1BlSTVWcXRWVHp6eGhIYnQycVZYWDMxVkRvZERZV0ZoeXN2TDA4Yy8vbkd0WDc5KzJ2Sk9KelBuYjdWYTlkaGpqK20yMjI3VHl5Ky9yTkxTVW5WMWRTa2tKRVFaR1JtNitlYWJ0WG56WnIvSkMyRDJzUmlHWVpnZEFvQi9PWGp3b0p4T3ArNisrMjZGaG9hYUhRZFRNREF3TUtxb1hqcUJrc1ZpVVZSVWxPTGk0b1p2c2JHeGJHbkhoTHoyMm12YXVIR2oyVEVtYmRPbVRaS2tyVnUzYXR1MmJTYW53WFFMMU45TEFLTlp4cmp3Tko5UUFJemdjRGpVM055c3dzSkNpbXVBTVF4RDNkM2RhbXRyRzc1ZDJxSnFzVmdVSFIydGxKU1U0YUlhRXhORFVRVUFBQUdEVHkwQWhubTlYaFVYRnlzNk9sb0xGeTQwT3c2dXdPZnpxYU9qWTBSWnZYVGQxSWlJQ0NVbUppb2hJVUh4OGZHS2lZa1o4NUlnQUFBQWdZTHlDbUJZWldXbGVudDd0WDc5ZWdVRmNTVXRmek0wTkNTbjB6bGNWTnZiMitYMWVpVmRQRTQxSXlORGlZbUpTa3hNVkVSRWhNbHBBUUFBcGhmbEZZQ2tpOWZ1UEhQbWpOTFQwNVdjbkd4MkhPamlpWlZhVzF1SHkycG5aNmNNdzFCUVVKRGk0dUtVbTVzN1hGWTU2eThBQUpqdEtLOEFKRW1uVHAyU0pLMWN1ZExrSkhPWHorZVQwK2xVYzNPem1wdWIxZG5aS1VteTJXeEtTRWhRZm42K0VoTVRGUjhmenk3QUFBQmd6cUc4QXRDRkN4ZFVYMSt2L1B4OGRqZTl4bnA3ZTRmTDZvVUxGK1R4ZUJRVUZLVEV4RVN0V0xGQ3ljbkppbzJOMVJnbjNBTUFBSmhUS0svQUhHY1lob3FMaXhVWkdhbkZpeGViSFdmVzgzZzhhbTF0SFM2c0xwZExraFFWRmFYczdHek5temRQU1VsSm5BVVltQ0g3OXUwek93SUE0Q3J4NlFpWTQycHFhdFRWMWFXYmI3NlpYVkZuU0dkbnAxcGFXdFRjM0t5MnRqYjVmRDRGQndjck9UbFppeGN2VmtwS2lpSWpJODJPQ1FBQTROY29yOEFjNW5hN1ZWSlNvcFNVRk0yZlA5L3NPTE9HWVJocWEydFRRME9ER2hzYjFkL2ZMMG1LaTR2VDRzV0xOVy9lUE1YSHgzTkdad0FBZ0VtZ3ZBSnpXRVZGaFlhR2hqaEowelR3K1h5NmNPR0NHaG9hNUhBNE5EZzRLSnZOcHRUVVZLV2xwU2tsSlVXaG9hRm14d1FBQUFoWWxGZGdqaG9ZR0ZCVlZaVXlNek1WRXhOamRweUE1UFY2MWR6Y3JJYUdCalUxTldsb2FFZ2hJU0ZLUzB2VC9QbnpsWktTd3E3WUFBQUEwNFR5Q3N4UlpXVmw4dmw4eXMvUE56dEtRQmthR2xKVFU1TWFHeHZWMU5Ra3I5ZXJzTEF3WldabWF2NzgrVXBLU21KM1lBQUFnQmxBZVFYbW9ON2VYcDA5ZTFZNU9UbXkyKzFteC9GN0hvOUhqWTJOcXErdlYwdExpM3crbnlJaUlwU1RrNlAwOUhRbEpDUndLUnNBQUlBWlJua0Y1cURTMGxJRkJRVnAyYkpsWmtmeFc0WmhxTFcxVmJXMXRXcHNiSlRINDVIZGJ0ZWlSWXVVbnA2dXVMZzRzeU1DQUFETUtaUlhZSTdwNnVwU1hWMmRGaTllckxDd01MUGorSjJlbmg3VjFkV3BycTVPZlgxOUNna0pVVlpXbHJLenN4VWZIMjkyUEFBQWdEbUw4Z3JNTVNVbEpRb09EdGFTSlV2TWp1STMzRzYzNnV2clZWZFhKNmZUS1l2Rm90VFVWSzFjdVZKcGFXa2N3d29BQU9BSEtLL0FIT0owT3VWd09GUlFVS0NRa0JDejQ1aks1L09wcGFWRnRiVzFjamdjOHZsOGlvdUxVMkZob1RJek03bXNEUUFBZ0oraHZBSnp5T25UcHhVYUdxcTh2RHl6bzVpbXI2OVBOVFUxT25mdW5BWUhCeFVXRnFhOHZEeGxaV1Z4eVNCZ0VxeFdxN3hlTDVlRGd0L2c5eEdZL1NpdndCelIwdEtpMXRaV3JWcTFTamJiM1B1dmYrSENCVlZYVjh2aGNFaVM1cytmcndVTEZpZ2xKWVV6QlFOWElUdzhYQzZYaXk5OTREZGNMcGNpSWlMTWpnRmdCczI5VDdEQUhIWG16Qm1GaDRjckp5Zkg3Q2pYak1malVWMWRuYXFycTlYZDNhMndzREF0WGJwVU9UazVDZzhQTnpzZUVOQ1NrcExrY0Rnb3IvQWJEb2REaVltSlpzY0FNSU1vcjhBYzRIUTYxZHJhcXNMQ3dqbHg4cUdlbmg3VjFOU290clpXUTBORFNraEkwSm8xYTVTZW5qNG5Yajl3TFdSbFplblFvVVBxNk9qZzBsRXdYVWRIaDV4T3AyNjY2U2F6b3dDWVFaUlhZQTRvTHk5WFNFaUlGaXhZWUhhVUdXTVlocHFibTFWZFhhM201bVlGQlFVcE16TlR1Ym01ZkxBR1pvRE5adE95WmN0VVVsS2lnb0lDL3AvQk5CMGRIU29wS1ZGK2ZqN0h2QUt6SE9VVm1PVzZ1cnJrY0RpVW41OC9LNDkxOWZsOHFxMnRWVVZGeGZEeFRpdFdyRkIyZGpabkRBWm1XSHg4dlBMejgxVmFXcXFFaEFTbHBhWEpicmRUSUREanZGNnZYQzZYSEE2SG5FNm44dlB6dVJZM01BZFlETU13ekE0QllPYTgvLzc3YW14czFFYy8rdEZaZFhrY2o4ZWpzMmZQcXJLeVV2MzkvVXBJU05EaXhZdVZscGJHQ1ppQWErelM4ZVZ0YlczcTYrdVQxK3MxT3hKbU9hdlZxb2lJQ0NVbUppb3JLMnRXZmprTHpIV1dNVDdRVVY2QldheTN0MWQ3OXV4UlhsNmVWcTVjYVhhY2FURTBOS1RxNm1wVlZsYks3WFlySlNWRlM1Y3VWVkpTa3RuUkFBQUFNRTNHS3E5OFRRWE1ZaFVWRmJKWUxGcTBhSkhaVWFac2NIQlFsWldWcXE2dWxzZmowZno1ODdWa3lSSjJFd01BQUpnaktLL0FMRFV3TUtEYTJscGxaV1VGOUdWaCt2cjZWRkZSb1hQbnpzbm44eWtqSTBOTGxpemg4aHdBQUFCekRPVVZtS1dxcXFyazlYcTFlUEZpczZOY2xZR0JBWldXbHFxMnRsYVNsSjJkcmNXTEY4dHV0NXNiREFBQUFLYWd2QUt6ME5EUWtHcHFhcFNlbnE2b3FDaXo0MHpLME5DUUtpb3FWRmxaS2NNd2xKT1RveVZMbGdUMDFtTUFBQUJNSGVVVm1JVnFhMnMxTkRTa0pVdVdtQjFsd253K24ycHFhblRtekJrTkRnNHFNek5UQlFVRmlveU1ORHNhQUFBQS9BRGxGWmhsRE1OUVRVMk5FaElTRkJjWFozYWNLeklNUS9YMTlTb3BLVkZ2YjY5U1VsSzBZc1VLeGNiR21oME5BQUFBZm9UeUNzd3lGeTVjVUU5UGo5YXNXV04ybEN0cWFXblJxVk9uMU5uWnFiaTRPRjEzM1hWS1NVa3hPeFlBQUFEOEVPVVZtR1dxcTZzVkdocXE5UFIwczZPTXE2dXJTeWRQbmxSTFM0c2lJeU8xWnMwYVpXUmthSXpMZVFFQUFBQ1NLSy9Bck5MYjJ5dUh3NkdsUzVjcUtDakk3RGlqZUR3ZWxaV1ZxYkt5VXNIQndTb3NMTlRDaFF2OU1pc0FBQUQ4QytVVm1FWE9uajByaThXaW5Kd2NzNk9NMHREUW9PTGlZdlgzOXlzbkowZkxseTlYU0VpSTJiRUFBQUFRSUNpdndDemg5WHAxOXV4WnBhV2xLU0lpd3V3NHcxd3VsMDZjT0tIbTVtYkZ4c2JxcHB0dVVrSkNndG14QUFBQUVHQW9yOEFzVVY5Zkw3ZmJyZHpjWExPalNMcFlwc3ZMeTFWZVhpNnIxYXBWcTFacDRjS0ZITmNLQUFDQXEwSjVCV2FKNnVwcVJVZEhLems1MmV3b2FtNXUxb2tUSitSeXVaU1ptYW1WSzFjcUxDek03RmdBQUFBSVlKUlhZQlpvYjI5WFIwZUhWcTFhWldxT29hRWhuVHg1VXVmT25WTlVWSlRXcjEvdkYyVWFBQUFBZ1kveUNzd0N0Ylcxc2xxdHlzcktNaTNEaFFzWGRPVElFZlgzOTJ2cDBxVmF0bXdaWnhFR0FBREF0S0c4QWdITzYvWHEvUG56U2s5UFYzQndzQ256UDMzNnRLcXFxaFFWRmFYYmI3OWQ4Zkh4MXp3SEFBQUFaamZLS3hEZ0hBNkhob2FHbEoyZGZjM243WFE2ZGVUSUVmWDA5Q2d2TDAvTGx5K1gxV3E5NWprQUFBQXcrMUZlZ1FCWFcxdXJpSWdJSlNVbFhiTjUrbncrbFphV3FxS2lRdUhoNFJ6YkNnQUFnQmxIZVFVQ1dIOS92MXBhV3JSa3laSnJkZ2thbDh1bDk5NTdUNTJkblZxd1lJRldybHhweXU3S0FBQUFtRnNvcjBBQXE2dXJrMkVZMTJ5WDRjYkdSaDA1Y2tRV2kwVnIxNjVWV2xyYU5aa3ZBQUFBUUhrRkFsaGRYWjBTRXhObHQ5dG5kRDQrbjArblQ1OVdaV1dsNHVQalZWUlVwTWpJeUJtZEp3QUFBSEE1eWlzUW9OcmIyOVhkM2EzcnI3OStSdWZUMzkrdlE0Y09xYTJ0VGJtNXVWcTVjaVdYd0FFQUFNQTFSM2tGQXRTbGE3dW1wNmZQMkR4YVdscDArUEJoZWIxZUZSVVZLU01qWThibUJRQUFBSHdZaTJFWWh0a2hwcXJQNjlaTERVZjB2ck5helFPZEd2QU9tUjBKQUdhOU1HdXc1b1hGNnNhRVhOMmJmb01pckNGbVJ3SUFBTE9FWll5emtRWjhlVDNaV2FlZlZiNnExc0Z1czZNQXdKeVZGQnF0aHhmZHBaV3hXV1pIQVFBQXM4Q3NLNjhuTyt2MGc5Ty9OenNHQU9Ddi9tWDUzMmhGYktiWk1RQUFRSUFicTd3RzdGbFgrcnh1L2F6eVZiTmpBQUF1ODlQS1Y5VG5kWnNkQXdBQXpFSUJXMTVmYWpqQ3JzSUE0R2RhQjd2MVVzTVJzMk1BQUlCWktHREw2L3ZPYXJNakFBREd3UHN6QUFDWUNRRmJYcHNIT3MyT0FBQVlBKy9QQUFCZ0pnUnNlZVZ5T0FEZ24zaC9CZ0FBTXlGZ3l5c0FBQUFBWU82Z3ZBSUFBQUFBL0I3bEZRQUFBQURnOXlpdkFBQUFBQUMvUjNrRkFBQUFBUGc5eWlzQUFBQUF3TzlSWGdFQUFBQUFmczltZGdBQUFCRFlQQjZQNnVycTFOcmFxdjcrZm5tOVhyTWpBWURwckZhcndzUERsWlNVcEt5c0xObHNWSytwWWdrQ0FJQ3IxdDdlcnJLeU1pVWtKR2pwMHFXeTIrMnlXcTFteHdJQTAzbTlYcmxjTGprY0RoMDZkRWpMbGkxVGZIeTgyYkVDR3VVVkFBQmNsZmIyZHBXV2xxcWdvRUJ4Y1hGbXh3RUF2MksxV2hVVEU2T1ltQmgxZEhTb3BLUkUrZm41Rk5ncDRKaFhBQUF3YVI2UFIyVmxaUlJYQUppQXVMZzRGUlFVcUt5c1RCNlB4K3c0QVl2eUNnQUFKcTJ1cms0SkNRa1VWd0NZb0xpNE9DVWtKS2l1cnM3c0tBR0w4Z29BQUNhdHRiVlZhV2xwWnNjQWdJQ1NscGFtdHJZMnMyTUVMTW9yQUFDWXRQNytmdG50ZHJOakFFQkFzZHZ0NnV2ck16dEd3S0s4QWdDQVNmTjZ2WnhWR0FBbXlXcTFjam14S2FDOEFnQUFBQUQ4SHVVVkFBQUFBT0QzS0s4QUFBQUFBTDlIZVFVQUFBQUErRDNLS3dBQUFBREE3MUZlQVFBQUFBQitqL0lLQUFBQUFQQjdsRmNBQUFBQWdOK2p2QUlBQUFBQS9CN2xGUUFBQUFEZzl5aXZBQUFBQUFDL1Iza0ZBQUFBQVBnOXlpc0FBQUFBd085UlhnRUFBQUFBZm8veUNnQUFBQUR3ZXphekE4RC92WGpMTjRkL1B0RlJxeWRLZG8zNXZPU3dHSDB0N3k3bFJhV3Fvc2VobjFXK3F0YkI3bXNWMDIrd0hNWTMwZDhsQUFBQTRJUFk4b3BwODdXOHU3UThObE5oMW1DdGpNM1MxeFo5eE94SXBtQTVBQUFBQU5PUDhvcHBreGVWT3VMK29nL2NEM1JCRnN1RW5qZmJsOE5zTXRGMU9sM2pBUUFBNE9wUlhqRnR6dlZlR0hHL3h0VnNVcExwRXhvVXJLS0VQSDE5MGQzNjlacXZUbWljMmJnY1pwT3JXYWRUR1E4QUFzV21UWnUwYWRNbWJkKytmZFJqTzNiczBPYk5tN1Z6NTA0VGtnV3U3ZHUzRHkvWFFCVW82MzQyTEd0Y0dlVVYwK1lubGErb3ZMdFJBOTRobmU0OHI1OVV2bUoycENuNzFyTE5lbnpadmJvdEpWOVJ3ZUVUR21jMkxvZlo1R3JXNlZUR0E0RFpZUGZ1M2Vydjc5ZnUzYnZOam9KcmpIVVBmOElKbXpCdG12bzc5TThuLzhmc0dOUEtvc252SGpvYmw4TnNjalhyZENyakFjQnM4TEdQZlV4Lyt0T2Z0SG56NWc5OTN0bXpaNVdUazNPTlV1RktKcm8rUHV4NXJIdjRFOG9yQUFBQVB0UzJiZHUwYmR1MmNSOC9jT0NBZHU3Y3FjYkdSdTNidCs4YUpzTllKcm8rSnZJODFqMzhDYnNOQXdBQVlFck9uRG1qeHNaR3MyUGdyeWE2UHFaanZiSHVjUzFSWGdFQUFBQUFmby9kaHNlUlkwL1dUWW1MbEdkUFZYcEV2Q0p0WWJJRkJjazFOS2o2dmphZDZxelRxODJuMURQVWY4VnB2WGpMTjRkL1B0RlJxeWRLZGttU3JKWWdYUitmbzl0VENwUVJrYWlFVUx2Y1BvL2FCbnQwb3VPYzlqZVhxTEcvM2ZUcFQ5VDNDclpxVlZ6MjhQMHRCLy92aE1jTnNsaDBYVnlPYmtqSVZWN1VQQ1dGUml2Y0dpS1A0VldIdTFkMXZhMDYxbjVXQjF2TDFlOTFqenVkNlZodmx5L1BpVHoyd2RjNWxlVVFIR1RUbW9SY1hSZWZveHg3c2hKRG94VVdGQ3lQNFZXbnUxZDFmVzA2MlZHbnR5NlV5ZVVabU5BMHgvdjlDQTZ5YWtOeXZtNU9YS1FGOW1UWmJXRWE4bm5WTk5DaDQrM245R2ZIY1hXNGV5ZWNmU2FsaE1WbzQ3emxLb3pOVmxwNG5NSnRJUnJ3RHFsNW9GTmxYUTNhMzF3eTZpelBsN3ZhZFRyVjM0VVBtdXJyR0d2ZWw2L1ROUW01K3RqODY3VFFucUp3YThpRU1nRUFBQVFLeXVzSHJJcGJvTTltcjFPT1BXWE14Mk5ESWhRYmtxbmxzWm42Wk1ZYS9iVHlGYjNiVmpucCtTU0h4ZWp4cFp0SHpTY2t5Q2E3TFV6WmtVbmFQUDk2L1cvOVlmMVAzVHQrTi8zcGRGMThqdjV1NGUyYUZ4WTc2ckVRaTAwcFlURktDWXZSalFtNWlnKzE2NFc2ZDBjOTcxcXR0NW0wYWQ0Sy9XMzJPc1VFUjR4NkxNUmlVM0pZakpMRFluUkQvRUk5dU9BVzdUcC9TSDlvZUY4K3c1ajB2QmJhVS9TTkpSOVhhdmpJWlc2MUJtbEJaTElXUkNicjdyUlYrbEg1bjNTcy9leFZ2NmFwc2xxQzlFRDJPdDA3LzNwWkxTTjNGQW0zaGd4bi9XamFhdTF2T2ExZlZPK1gyK2N4S2UzNHJzWHIrTnlDVzdVbC9jYnBqQTFjRTVjdWE3RjE2MVp0MjdaTlpXVmxldUdGRjFSU1VxTCsvbjRsSlNXcHFLaElEenp3Z0dKalIvK2R1S1NtcGthLy8vM3ZWVnhjck03T1RrVkdSaW92TDAvMzNIT1BicjMxMWl2TyswdGYrcEoyN3R5cGZmdjJxYk96VXc4KytLQSs5N25QU1pJTXc5RHJyNyt1ZmZ2MnFicTZXaTZYUytIaDRjckt5dEw2OWV1MVpjdVdNYWZ2Y0RqMDBrc3Y2Zmp4NDJwcWFwTFg2MVZjWEp6eTgvUDEwWTkrVklXRmhSTmFKc1hGeFhyaGhSZFVYbDR1dDl1dDFOUlViZHk0VWZmZGQ1OXN0ckUveWxWWFYrdlZWMS9WcVZPbjFOemNMTGZiclppWUdCVVVGT2orKys5WFhsN2V1TXR5TE51M2I5ZXVYUmUvS0x2OHVNYXhMa3R5K2JCOSsvYnBuWGZlMFE5KzhBTkowdGUvL25WOS9PTWZIM2MrMy96bU4zWHk1RWt0V2JKRVAvbkpUeWFjNzJwZTczUXNaMGw2NzczMzlOSkxMNm1pb2tMOS9mMUtUazdXaGcwYjlNQUREMHc0LzNTOXJvbXNqOGs4VDVyYXV2L2c4RXZMZWl6anplZHlVMTNXVi9NK0FmOUNlZjJBYnkzZHJEQnI4SVNlRzI0TjBUZVhmbHpmUC8xN25lNDhQK0Y1cElURjZPbkN6MTd4Y2h0V1M1RCtKdk1tUlFXSDZ4ZlZyL25OOUtmVFo3TnYwYWN5MWt4NU90ZGl2YzJVNENDckhsMThqMjVPWER6aGNVS0RndlczMmJkb1dVeTYvcVBzcFVrVm5WejdQRDI1NHY0ckxxOElhNGdlWDNxdnZubmlOenJmMXpiaDZVK1gwS0JnZlR0L2kxYkVaazdvK1hla0xOZThzRmo5NFBRdWVRenZES2VidUd2eE9tNU9YRXh4eGF5d1o4OGVQZnZzc3pJdSsxS3VxYWxKTDc3NG90NTg4MDA5ODh3enlzaklHRFhlcmwyNzlNdGYvbEkrbjI5NFdIZDN0NDRkTzZaang0N3BqanZ1ME9PUFB5NkxaZnl6aGovNzdMUGF1M2Z2cU9GOWZYMzYvdmUvcitMaTRoSERYUzZYU2t0TDFkYldObVo1M2IxN3Q3WnYzeTZQWitUN2MydHJxOTU4ODAyOStlYWIrc2hIUHFKSEgzMVVWcXQxM0Z5N2R1MGFkZDNWOCtmUGErZk9uVHB6NW95ZWVPS0pVZU84OE1JTDJyRmp4NmpoVHFkVGI3MzFsdDU1NXgxOTczdmYwMDAzM1RUdWZLZlRtalZyRkIwZHJlN3ViaDA4ZUhEYzh0cmUzcTVUcDA1Smt1Njg4ODRKVDM4Nlh1L1ZMR2ZETVBUY2M4L3B6My8rODRqaFRVMU4rcC8vK1IrZE9IRkNpeFl0bXZEcitDQi9XNDltbW81bFBSM3ZFekFmNVhVY1RyZExiN1dVcXJpelR1ZDcyK1R5RENqVUdxekZVV2w2SUh1dGN1M3pKRjI4Zk1aWGNqZnA0YU03TkpIdFh5RkJWbjFyNmIyS0NnNlgwKzNTaS9YdjYxajdXVG5kUFFxemhtaHhWSm8yejc5T3l5LzdvSHQzYXFGS09zOVBhRXZoVEU5L09qMlF0VzVVY1QzWlVhZTl6U2QxcHJ0UjNVUDlDclVHS3owOFh0ZkY1K2pPZVN1dU9NM3BXRytYNzJZNWxWMkFKK3JSeFIvVnpZbi83dzNYYS9pMHY2VkVCeTZjVVYxdnEvcTlidGx0WVZwZ1Q5WXRTVXUwSVRsZlFYOTlZMTBWdDBDUExQcUluaW4vMDRUbUZXa0wxZVBMN2xXWU5WaVZQVTM2US8xaG5lbHVWTC9YcmFUUWFLMVBYcVl0NlRjcU9PamlCNm5nSUt2K2J1SHQrdDdwLzIvYVgvZUhzVWg2Yk1sSFJ4Uys2cDVtdmRqd3ZrcTdHdVR5RENnMk9FSXI0N0oxWDJiUjhGYjcvSmdNZlRiN0Z2MzYzSnNqcG5lMTYzU3F2d3ZUL1RyR0VpU0xQcmZnNHJmRmU1dFA2WThOUjlVODBLa29XNWpXSkU1dXk4cDBhbWhvR0ZGQXhuS2x4eWZ5SEgrWXgzUk1ZN2JNWXlxcXFxcjA0b3N2YXNtU0picnZ2dnVVa1pHaHpzNU83ZG16UjYrLy9ybzZPanIweEJOUDZQbm5ueCt4Rld6ZnZuM0RwYU93c0ZCYnQyNVZhbXFxMnR2YjlmTExMK3ZBZ1FQYXYzKy9GaXhZb1B2dnYzL01lZGZVMUtpNHVGaGJ0bXpSblhmZXFZR0JnZUhYdW1QSGp1SGl1bm56Wm0zY3VGR1JrWkZ5T3AwcUxpN1c4ZVBIUjAzdjFWZGYxYzkrOWpOSlVuSnlzdTYvLzM0dFhicFVWcXRWNTg2ZDAvLys3LytxcXFwS3I3enlpc0xEdy9YVnIzNTF6RndsSlNXcXFLalFiYmZkcG52dXVVZXhzYkVxTHkvWGpoMDcxTm5acWZmZWUwOXZ2LzIyMXExYk4ySThoOE1obTgybTlldlhxNmlvU1BQbno1Zk5adFBSbzBmMTYxLy9XbTYzV3ovNjBZLzB1OS85VHNIQkUvdmlkenovL2QvL0xlbGkwZHF6WjgrSVlaZlliRFp0MkxCQmYvempIM1hxMUNsMWQzY3JPanA2MUxRT0hEZ2d3ekJrczlsMDIyMjNUVGpEVkYvdjFTN25GMTU0WWJoTUxWeTRVSi81ekdlVWxaV2w3dTV1dmZMS0s5cTNiNTlxYTJzbi9EcW00M1ZOWkgxTTVua2ZaanFtTVZGVFhkYlQ4VDRCLzBCNS9ZQmU3NkIrVTN0QXJ6YWRsTmZ3alhpc3p6T29FeDNuVk5wVnI2Y0xQNnZNeUVSSlVtcDRuQXBpTXllMEZTOC81dUkzeHFWZDlmcjNzdDNxOHd3T1B6Yms2OWZSOWhvZGJhL1IvOG01VFp2blh6ZjgyUC9KdVUySG5GVlgzRVYwcHFjL1hWYkVabXByWnRId2ZZL2gxVThxWDlHQkMyZEdQSy9QTTZqS25pWlY5alRweFliM2xSWWVQK2IwWm5xOXpaUTc1NjBZVVZ3NzNiMzYxOUkvcU1iVk11SjVYVU45S3U2b1ZYRkhyZmEzbE9qYnk3WW8waFlxU1ZxWHRFVHZ0RlhvVUZ2VkZlZTNLQ3BWL3o5N2R4NFhWMzN2ai84MU93ekROakRzTUFNRUV0YVFGVXl1eGdZU2E2dlJhdHBHYjcyOVA3M1cvbTdWMjlSdTErdTNWZnV0djdTOTJ1dFAyM1RSZTcxYTg3WFh0VFhSR2tOaUlERmtJUVJrSjhPK2hoMkdZWnRodm44Z0V3WUdHR0NHTXdPdjUrT1JoekJ6NXB6M09TZE81aldmRFFEKzFuWUZmN2g2d2lhNHR3NzM0djgwbkVYMVlCdWVTTG5MK25oYVFBekN2UVBSTnR5N2pETmRuRDFoNmNnTVdtZjkvVmpyWmZ4bjdTbWJ2NS9kWXdhYzdDaEZRWGNOZnA1K0FEb2ZEUURneTVHYjhINXJJYnBIQjFlczNybXN4SGtrK1VkQ0xwYmlTTU1adk5sWVlIMjhiOXlJajlxS25YeEdqanQzN3B4Z3g2YVZFUmdZNk5UOUZSY1hJeXNyQzA4KythUk5TMlJHUmdiOC9QenczbnZ2b2I2K0hubDVlZGk5ZXplQXlWYVRGMTk4RVFCd3l5MjM0TEhISHJPMm1zVEV4Q0FqSXdPSERoMUNibTR1M25qakRkeDU1NTFRS0JTempsMVVWSVN2Zk9VcmRrUGs2ZE9uQVFBN2QrN0VJNDg4WW4wOEppWUdtelp0d24zMzNXZXpmVjlmbjdXN2EyeHNMSjU5OWxuNCt2cGFuNCtMaThPdVhidnd4Qk5Qb0xDd0VPKysreTYrOUtVdlFhZlR6VHAyWldVbDdyNzdibno3MjkrMlBxYlQ2UkFkSFkzdmZ2ZTdBSUFUSjA3TUNsVkpTVWs0Y09BQUlpSWliQjZQalkyRlJDTEI0Y09IMGRmWGg4dVhMeU16YzNtOW42YU80ZVBqTSt1eDZmYnMyWU8vL3ZXdk1Kdk5PSHYyTEc2OTlkWloyM3p5eVNjQWdCdHV1QUVxbGNyaEdwWjd2a3U1emwxZFhYanR0ZGNBQUNrcEtmamxMMzhKdVZ4dWZUNDlQUjJSa1pGNDVaVlhIRDRQWjV5WG8vZkQwZTNtNDR4OU9HSzUxOXBaN3hQa0hoaGVaL2hoMFovUU0yYVlkNXV4Q1JQZWJqNlBnK3UvYkgwc3lTL1M0UkIwYmFSL1ZyQ2M2WlhhVDdEZU54enIvU2JmQklJVnZ0aXFqc09GYnIzZysxOHVFWUQ3NDNaamVxZU0zMVIvTkN1NHpqUmlIa2Z0akZBM1pTWHVtN1BKeEZMY3E3ditENkhaTW9IL3IveTlXY0YxcHZMK1pqeGY5UUVlVDduZVRlM3JNVHNjQ3E4QVVESFFnajljeloyenAwQmhUeTBLdW11UUZYUzkxUzQ5SUdiRndxdE1MTVU5MnV2WHBiQ25GaS9wVDg2NXZkRTBpc00xeC9HTGpMOEhBRWhGRXV6U0pPR2Q1Z3N1cjNVK0szVWVjckVVdFlZT3ZEVXR1THFEVzI2NVpkN25GK3FXdGR6blBlVVl6dGlIVU1jNGNjSzV3MDNrY2prZWUrd3h1MTFvNzcvL2Zody9maHhHbzlFbXZCNDdkZ3hHb3hIKy92NTQ1SkZIN05iNXRhOTlEYm01dVRBWURDZ3BLY0cyYmR0bWJTT1R5YXpqVzJjeUE2L0FqQUFBSUFCSlJFRlVHbzBBWUJOQXA1czVGdkxvMGFNWUhaMzg5L2NIUC9pQjNkZEpwVkljUEhnUTk5MTNIeXdXQzQ0ZE80YnZmT2M3czdiejgvUEQvZmZmUCt2eGxKUVV4TVhGb2JhMkZ0WFZzM3ROMlF1R1UyNjY2U1ljUG53WUFGQmJXN3ZzOE9xb0RSczJJRG82R2sxTlRjalB6NTlWWTJkbko4ckx5d0hZSDBzNW4rV2U3MUt1ODkvKzlqZU1qNDhEQVA3bFgvN0ZKa3hOdWVlZWUvRFJSeCtocmExdFVlY3p4UjN2b3hDV2U2MmQ5VDVCN29IaGRZYUZBdENVc3Y1bW05L0R2T2VlUkdLbS85TndkdDVnQ1FBV1dQQlcwM244MjdTQXNpa3cxcUZ3NmVyOUwxZHFRQXkwbjdkK0FzREZIajArdVZhK3JIMnV4SDF6dHF5Z2RUYVRNeDF2TDBIMW9HUC93RjNzMGFPMHZ3bXBuN2UwNjN3MDBQb0VvMkZvNGJHcHI5ZWZnV1dCVHU3NTF5cHR3dXRVYStCS3lBcGFod0Q1NUhXeEFIaWw3dlNDcjZrZWJFUDNtQUZCOHNsdjZ0TUNZZ1FQcnl0NUh1ODJYM1JvMk1KS3N0Y2xrR2crR1JrWmMwN0k1TzN0amZUMGRCUVVGT0RxMWF2V3h5OWV2QWhnc3VXbHU3dmI3bXVuaCtHNnVqcTdIMHBUVWxMbWJPbExURXhFV1ZrWlRwMDZoYzJiTnkvWW5iV3dzQkRBWkF2cmZKTWloWWFHWXNPR0RhaW9xTENPODV4cDA2Wk5kaitvQThDNmRldFFXMXVML3Y3K2VldVpZalFhMGRMU2d1Ym02LzhPRGcydDdJenlPVGs1K0svLytpOFVGUlhCWUREWVhQT3BMc1ArL3Y1T0NRNkxPZCtsWE9laW9pSUFrL2M1TmpiVzdtdkZZakV5TWpLV0hGN3RjWWY3dU5LV2U2MmQ5VDVCN29IaGRRbEVtQnhuTnAxSzZ1WFFhOGNuekRqcjROalNvdDQ2akUrWXJlTVBFejd2OGluay9wMWhlamRLQVBoTDg2VVZPZTV5N3BzcmJGSEgyZnorVWR1Vk9iYTA3L1MxY210NEJZQlUvNWdGdzZ2Qk5JTHkvcVlGOXoyemhkdFhPdi9rWDg2MFZSMXYvYmxocUJQTlJ2di8wTXpVUHR4bkRYM1J5aUNYMUxZWUszVWVGbGdFblJHYXlGa1c2bTRZRWhJQ1lMSmI3cFNHaGdZQVFINStQdkx6OHhjOHh1Q2cvVzc0VVZGUmM3N213UWNmeEk5KzlDT01qbzdpbVdlZXdaRWpSM0RISFhjZ096c2IzdDZ6M3h1Ym1pYmZZOWV0V3pmcnVabDBPaDBxS2lwdzdacjlKYktDZ3VaK0Q1aHEwUjBiczc5OFhGMWRIWEp6YzFGZVhvN0d4a2E3SWRkc1h0bko3WEp5Y3ZES0s2L0FaRExoM0xsek5pMnNVMTJHZCsvZVBlL012bk5aenZrdTVUbzNOazcyMmxyb1BrL3ZVcnNVN25nZlY5cHlyN1d6M2lmSVBUQzh6bU5xa3B3b2J6WEN2QU1RNWpYNUo5VGJId3F4N1lCL3FXanVtUUtuYXpKMlk5ekJtV0hObGdtMERQZFlXNzJDNVBhN0xLM2svcDFodmUvMUR5Z2o1bkZVRHJRNGRmK3V1Ryt1RUtzS3NmNXNNSTJnMFlGVzArbG10dEk2RW5SYWpEME90ZEQxamR0K2krc3R0ZitOdEN2RVQxdnVTT2VqbVhldDFibjQyVmx1YUtXdDFIbTBEL2ZOdS9ZeGthZFlLTENJeFpQTFRFMy9vTDdZRnFlWk0vOU84ZkthKzR2TWxKUVV2UGppaXpoOCtEQXVYNzZNK3ZwNlBQLzg4M2o1NVpkeDRNQUI3TisvMzZiVnhtQ1k3QW5reUpqTnFlTU9EOXRmZTN6cW5PMlpyNnYzNzM3M083enp6anZXU2FjVUNnVjBPaDBpSWlJUUVSRmhYWTVrcFlXRWhDQTlQUjNGeGNYSXo4KzNodGVPamc1VVZsWUNXSHlYWVdENTU3dVU2N3lZKzd4VTdub2ZWOXB5cjdXejNpZklQVEM4emlBUmlaRWRtb3Fjc0RTczh3M0h3aU9KRm1mUVpQOGZxRG0zSDcrKy9kUUVQVUx1M3hsQ3ZmeXRQN2NPOTh5YVlHa3BYSDNmWEVHanVONnRzbjI0YjlIZFBtZE81T012WHpqb0dCME1PU1BtY1p2ZlJTdDRSWU1VeS84U1phbzNnWkJXNmp6NnhvM0xQZzZSSjVocWNacmVKVjJoVU1Cb05HTGZ2bjAya3lrNW0wNm53eTkrOFF2VTFOVGc2TkdqMXJGeEw3MzBFc3JLeXZEVVUwOVpRNDZYbHhlR2hvYm1ES1RUall5TUFIQnVBRHA2OUNqZWZ2dHRBSk5qSnUrKysyN0V4TVRZaERBaFE4K2VQWHRRWEZ5TXdzSkNEQThQdzl2YjJ6b3BsazZuVy9UNnMwS2RyMFFpZ2Nsa21yUGxlOHJVV00zRmN2Zjd1RlR6elZnKzEzUEx2ZFlyOVQ1QksyUHVyNXJXb0ZBdmYvejdwdnZ3L3lic1JZS2RBTlEvYmtUTllCdk9kbFl0ZVR6ZFltZnpGWXV1MzZJSkxCenlYTDEvWi9DWjFsWFhzTURZWEVlc3hIMXpoZW5yckRvYUtxZWJHVEJsQXJZaU81TkNzanErVTF1cDg1ajU5NERJVXcwTURNejdmRTNONUtSME1USFhsNTZhNmtyc3pER0Y4MGxJU01EQmd3Zng2cXV2WXV2V3JRQW1aOVkrZi82OGRadXdzTWtsMmZUNmhlZVFtRnJhWTc1dXk0djEvdnZ2QTVoc01mN2U5NzRIclZackUzaW1XckdFY3VPTk4wS2hVR0JzYkF3RkJaTVR6VTExR1Y1S3E2dFE1enMxUG51cW0vaGNsdnAzMDkzdjQySk5qU21lcis2ZW5oNjdqeS8zV3EvMCt3UzUxdXI0bE9nRVhoSVpmcHE2SCtIZTE2ZisxeHM2Y0txakRCVURMV2d4OW1CMHd2WkQ0bDFSMjExZTEvVFdVR2NFdlpYZXZ6MlRrd1ZOdmdFcnhNdjdLK2l1OTgwUnBva0phOHZhOUNEcnFKbXZtWG1lbm1yNmRTbnJiOElUSlg4V3VLS2xXUzNuUWJSU2lvcUtZRGFiN2M0MlhGVlZaWjJnSmlNancvcDRTa29LNnV2clVWSlNndjcrZnZqNys4OTZyU3VvMVdyOCtNYy94djc5K3dFQUZSVVZ5TXFhWFA1dDA2Wk4wT3YxcUs2dVJuMTl2ZDBsY0FEYnJySlRRZGdacHNZSEppWW0ybjErYXZJYlo1c2VyQ1ltSnVic2lxdFVLckZ6NTA2Y1BIa1NaODZjd2ZyMTYxRlRVd094V0l5Y25KeEZIMWVvODAxTVRFUkhSd2ZLeXNyUTI5dHJkK21vdnI0KzZ4ckJpN1hjODNMMGZqaTYzWEtQcFZhcjBkN2VialBoMm5RbWsybk9hN1hjYXkzVSt3UzVCbHRlUC9mbGlNMDJBZWk5NW92NFFkRnJPTlo2R2JXR2psbkJRQ0phMnFXVEx1SjFZcEVJRWROcTZoMWQrRnMyVisvZkdhWjNWVjV1MThxVnVtK3VNSDFjYWZBU3JvTmFidHZOck1zTjFqVjFob0ZwM1dEZFllenFVcTJXOHlCYUtaMmRuZGExSEtjYkd4dXpydEVvbFVxeGQrOWU2M05UU3pLTmpvN2l1ZWVlbTNPc1drOVBEeTVkV3Rya2dGTXR2dmJxbWpKOW9wamJiNy9kK3VIOVY3LzZsWFdwbmVsTUpoTisvZXRmdzJLeFFLRlE0UGJiYjE5U2JmWk10WERacTN0d2NCQXZ2L3l5MDQ0MW5WSjUvWDJ1bzJQK0pkK21XbGd2WExoZ2JYWGR2SGt6MUdyN2E3blBSNmp6dmVtbW13Qk0zc3NYWDN4eFZwZlhpWWtKL01kLy9NZUNYVjNuc3R6emN2UitMT2ErTFdjZlV5RmNyOWZqczg4K20vWDhrU05IME50cmYwbSs1VjdybFhpZm9KWGpQcC9rQlhaRDhQVnZ0Z2JHaC9Hbit2eDV4eURPREE2T1dreElpZk1KaFh4YXkyU05BOHVvdUhyL3p0QTBiZGJWWUlXdnpkalB4VnFwKytZS0RVT2QxcC9WY2hYQ0Y3bHNUK0tNMmFFWFdoL1dVN1JPVzA4MjBsdTlwRlpwZDdCYXpvTm9wYWhVS3J6Kyt1czRkT2dRaW91TDBkRFFnTHk4UER6NjZLUFdGc3A3N3JrSEdzMzFwYnVTa3BLUW5aME5BUGowMDAveDhNTVA0L2p4NDZpdHJVVjlmVDBLQ2dyd3dnc3Y0SnZmL09hU1c4QWVmdmhoUFAzMDB6aDE2aFJxYTJ2UjJOaUlUei85RkU4KytTU0F5VUM5WThjTzYvWVJFUkg0eDMvOFJ3QkFkWFUxdnYzdGIrUG8wYVBRNi9Xb3E2dkR5Wk1uOGVpamoxcVgxSG4wMFVlZDJoSzBjZU5HQUVCcGFTa09IVHFFaW9vSzFOZlg0L2p4NC9qT2Q3NWp0MlhiR2FZdllmTFNTeStodHJZV0owL2FYOXQ2S3FpT2pJemczWGZmQlFDYkx5VVdRNmp6dmZIR0d4RWZQem1yZkY1ZUhoNS8vSEZjdkhnUkRRME5LQ2dvd0E5LytFTjgrdW1uMkxCaHc1TDJ2OXp6Y3ZSK0xPYStMZWRZMDd1RVAvbmtremg2OUNqcTYrdFJYbDZPNTU5L0hxKzk5cHJOa0lEcGxudXRWK0o5Z2xZT3V3MS9MdEw3K3JkOURVT2RDMDRpdERGUXU2VGpoSHNISXR3N0VHM0Q5cjlkbXU3bTBHU2Izejl6WUlrVFYrL2ZHVXI2R3BFV2NQME42cGJ3amZoVC9jSlRsOXZqK3Z0bUc0WEZJdEdpeHhYUDVVcHZnODF5S252RE51Sy9IVmdMZE1xdWtPdjN6Mnlad0pYZWVxZlVKYlNLZ1JicjN3K3hTSVNkd2V1UjIxSHF4Q01zOVo0dTduV3VQdytpMVdYUG5qMW9ibTVHYm00dWNuTnpaejIvZS9kdWZPTWIzNWoxK01HREIyRXdHSEQrL0hubzlYcjg2bGUvbXJXTlNDU3lqa1ZkckltSmlUbVgySkJLcGZqdWQ3ODdhOHpxZ1FNSE1EUTBoUC81bi85Qlcxc2Jubi8rK1ZtdmxVZ2srTmEzdnJYazBEYVhCeDU0QUNVbEpSZ2FHcHAxTGYzOC9QRHNzOC9pd1FjZmRPb3hBV0RidG0wSUNRbkJ0V3ZYa0plWGg3eThQQUNUOTIwbXNWaU03T3hzdlBubW0ranI2NE5TcWJUNUFtQXhoRHBmaVVTQ24vemtKL2orOTcrUHpzNU9YTHAwYVZhcjNZTVBQb2plM2w3cmx5K0xzZHp6Y3ZSK0xPYStMZWRZV1ZsWnlNN09SbTV1TGdZR0JtYjlQM0hublhkQ0twVmF1MHRQNTR4cjdlcjNDVm81YkhuOTNQVHVwTDZ5K2RlMGxJdWwrTW95eGszZXE5MjU0RGJoM2dIWUc3YlIrbnZmbUJFWHV1MlBFMWpwL1MvWDZXdmxOaC82YjR2Y2pCaWY0Q1h0eTlYM2JXekNkdTAwUHlldWQ1clhXWUd4YWNzYWZUbGlrM1hab29Wc0NveTErUUxnWEZjMUJzWVhOOU8wdXpvM1k1M2lyOGJjQUtYRThhVjZGbXJoWE9vOVhlenJYSDBlUkt1TlJDTEIwMDgvalFjZWVBQlJVVkVRaThWUUtwWFl1SEVqbm5qaUNmenJ2LzZyM2JGMENvVUNQL3Zaei9ERUUwOWcrL2J0Q0FnSWdFUWlnVktwUkd4c0xQYnQyNGZmL09ZM3VPMjIyNVpVMStPUFA0NnNyQ3dFQlFWQklwRkFvVkFnT2pvYSsvYnR3eC8rOEFkcmw4VHBSQ0lSL3VtZi9na3Z2UEFDOXV6Wmc5RFFVRWdrRWtpbFVrUkZSZUgyMjIvSEgvLzRSOXgxMTExTHFtaytXcTBXdi8zdGI1R2RuUTIxV2cyeFdJekF3RURzM2JzWGh3OGZubk1NN25MSjVYSWNPblFJVzdac2dVS2hnRnd1dDdZZTJqTTl0Ty9hdFFzS3hkSldQQkRxZklISlZ2YmYvLzczMkw5L1B5SWlJaUNWU3VIajQ0TXRXN2JnMEtGRCtOclh2cmJrZlMvM3ZCeTlINHU5YjhzNTFnOS8rRU04L1BERFNFaElnRUtoZ0V3bVEwSkNBbjd3Z3gvZ085LzV6cnpIV082MWR2WDdCSzBja1dXK09hdmQyRmZ5LzkycCsvdnQxZ2RzeGs0K1VmSm5sTmxwaVpTSkpmamUrdHVRRld3N2xYdFJiejJlTHJVL1pibTk5UjNmYVBnVWYyNzgxTzcyQVRJbC9uZjZBVVFxcjdjcXZscVhoM2ZubUNsM0pmYy8zM24rSkhVL05nWHFyTC9QZDQ4ZVdwZURMNFpmbjNTamUzUVF6NVMvaTFxRC9ZWGFnY2t1eHBIZWFoVDNOVmdmYytWOXMxZm5jNVZIa2Q4NS96ZW9pN2tPOTJoMzRtc3hOMWgvN3hrejRPZGw3OHg3SFJKOXcvRkV5bDNXc0Q0MlljSy9GTDZDOXBFK3U5czdlditjOVRwbjdQT25xZnVSTWUwYWx2WTM0VkQ1ZXhpYVoxSXhINmtDWDQvWkFZTnBCUC9UZUc3TzdaWnlUNWY2T2xlZGh5dnVqYk10WlYxYjhpd25UcHhZMGdRN00wMTFKOXkvZno4ZWV1aWhaZStQUEVObFphVjEyWkxubm5zT2FXbHBBbGRFdEhLYzlmNjUyb25zTExUTWx0ZlBYZXl4bmRMKzhaU3Y0TGJJelFpU3F5QVJpUkVnOThGTklVbjQ5NHo3a0JXY3NPVHhvUWJUNUpwdUI3UTc4R1RhVjdFNU1CWXFxUmRrWWduQ3ZRT3dMM0lybnQveS85Z0V5NnVHZHZ5bDVhSmI3TjlaWHEzTFE0dngrcFRvUVFwZi9ETGpHL2puaEZ1d01VQUxQNWszSkNJeC9HUktaQVRxOE04SmUvR2JyUThneVQvU1pqK3V2bS9WQTdiYjN4KzNHNWxCNjZDU2VzRmZwc1N0RVpzV2VlYTIzbXdzUU5WQXEvVjN0VnhsdlE3cEFUSFRyb00zMGdOaThNOEp0K0NaamZmWXRETC83dXJIY3daWFQvVlM3VW1iSldCUy9hUHg0cFlIY0ZkMEpuUStHbmhMNUJDTFJBaVErMkJUWUN5K0ZaK05QMno3Rm02UDNBTHhIQXZLVDFucVBWM0s2MXg1SGtSRW51eUREejRBTUxtMFVHcHFxc0RWRUpHbjRKalh6NzNUZEFFM2h5UmJad1ZWU3VSNElHNDNIb2liM2VmZllCckJyNnVPNGJkYi8yblJ4NmtaYkVlZG9RTjNSV2RpWTRBV0d3UG1INFBaT3R5TFEyWHZPVHpPMHRYN2Q1Wmg4eGllS24wTFQ2VjkxZHB5S2hHSnNTY3NEWHZDSFAvMjFkWDM3VngzTmY1eC9HYjRmUjRXQStSSy9EajVUcHR0UG14ZCtqVDhKb3NaLzd2c0hmeXYxTHV0RXpBNWVoMG1MQmE4WEhzU3B6cktsbng4ZDlWaTdNR3psVWZ4bytSOWtINitmbTJBWEluN2REZmlQdDJOeTlyM1V1L3BVbDdueXZNZ0l2SlVScU1ScDA2ZEFqQTVFNnlkeGhVaUlydlk4dnE1L25Fam52enNMWFNPenI5SWV2dElINTRvZVFOdHcwdHY2ZnBUL1JtODFWUXc3Nnk0QUhDaCt5cityZVFOZEk4dGJna2JWKy9mV1RwSEIvQ0RLMy9DcVk2eUJXc0ZKb1Blek92dTZ2czJZaDdIODFVZllIekMvclRxem1Bd2plQ0pramZ3VHRONWpNOFlWem1YeHFFdS9LL1Avb3dQbGhHYzNkMmxIajMrcmZnTm14YjYrVmdBNUYycndQRzJrbm0zVytvOVhlcnJYSFVlUkVTZTZ1MjMzOGJJeUFnVUNnVysvT1V2QzEwT0VYa1F0cnhPVXpkMERmOVMrQXIyaEtWaGUxQUN0RDdCVUVvVUdER1BvY0hZaGJPZFZUalIvdG1zdFVNWHl3SUxYcTgvZy9OZFYzRkwrRWFrK0VjaFNPRUwwNFFaUFdNR2xQVTNJNyt6QW1YOXpXNjVmMmNhTW8zaS82LytFRzgzbmNmTm9jbEk5WTlCcEhjZ2ZLUmVNRnZNR0JnZlJxT3hHeVY5RGNqdnJFUzNuYlZNWFgzZkx2Zlc0ZnRYL29RN283WWh6VDhHZ1hJZmpKckgwVFU2aUFzOXpwbmthbnpDak5mcTgvSFhsa0xzQ2tuQ3hrQWRZcFRCOEpjcElSV0xNV3dhdzdYUkFWUVB0dUZjVnpXS2Urc2RDdnllcm5xd0RZOWUvaTlrQmlYZ2h1QkVyRk9GSWtqaEM2bElnbUh6R0FaTncyZ1k2a0xsUUF2T2RGWTZ2TmJ0VXUvcFVsL25xdk1nSXZJVXAwNmRRa2hJQ0M1ZHVvVFhYMzhkd09Tc3pJR0JnUXU4a29qb09rN1l0QUpjUGJtS0owemVRa1JyQ3lkc1d2MDRZUk10eHZSMVBnRmcrL2J0ZVBycHAxMjJEaXVSTytPRVRZNnhOMkVUVzE2SmlJaUl5S1UwR2cxNmVub1FIQnlNTDM3eGl6aHc0QUNES3hFdEdzTXJFUkVSQ2Viamp6OFd1Z1JhQVVlT0hCRzZCQ0phQlRoaEV4RVJFUkVSRWJrOWhsY2lJaUlpSWlKeWV3eXZSRVJFUkVSRTVQWVlYb21JaUlpSWlNanRNYndTRVJFUkVSR1IyMk40SlNJaUlpSWlJcmZIcFhKV3dGZnkvOTJqOTA5RVJFUkVSQ1EwdHJ3U0VSRVJFUkdSMjJONEpTSWlJaUlpSXJmSDhFcEVSRVJFUkVSdWorR1ZpSWlJaUlpSTNCN0RLeEVSRVMyYVJDS0IyV3dXdWd3aUlvOWlOcHNoa1VpRUxzTmpNYndTRVJIUm9ubDdlOE5nTUFoZEJoR1JSekVZREZBcWxVS1g0YkVZWG9tSWlHalJOQm9OV2x0YmhTNkRpTWlqdExhMklqZzRXT2d5UEJiREt4RVJFUzJhVnF0RmQzYzNlbnQ3aFM2RmlNZ2o5UGIyb3J1N0d6cWRUdWhTUEJiREt4RVJFUzJhVkNwRmNuSXlTa3RMR1dDSmlCYlEyOXVMMHRKU0pDY25jOHpyTWtpRkxvQ0lpSWc4azFxdFJrcEtDc3JLeWhBVUZJU0lpQWlvVkNwK01DTWl3dVRrVEFhREFhMnRyZWp1N2taS1NnclVhclhRWlhrMGhsY2lJaUphTXJWYWpheXNMRFEwTktDeXNoSkdvNUd6RUJNUllYSldkcVZTaWVEZ1lHUmxaVUVxWmZSYUxsNUJJaUlpV2hhcFZJcjQrSGpFeDhjTFhRb1JFYTFpSFBOS1JFUkVSRVJFYm8vaGxZaUlpSWlJaU53ZXd5c1JFUkVSRVJHNVBZWlhJaUlpSWlJaWNuc01yMFJFUkVSRVJPVDJHRjZKaUlpSWlJakk3WGxzZVBXU3lJUXVnWWlJN09EN014RVJFYm1DeDRiWE1LOEFvVXNnSWlJNytQNU1SRVJFcnVDeDRYVjcwRHFoU3lBaUlqdjQva3hFUkVTdTRMSGg5WTZvYmRBby9JUXVnNGlJcHRFby9IQm4xRGFoeXlBaUlxSlZ5R1BEcTFJaXgzY1NieEc2RENJaW11Ymh4Qy9DV3lJWHVnd2lJaUphaFVRV2k4VWlkQkhMVWR6WGdOOVVmNFRPMFFHaFN5RWlXck0wQ2o4OG5QaEZwQWZFQ0YwS0VSRVJyUUlpa1VnMDZ6RlBENjhBWURTUDRTL05GM0doK3lyYVIvb3dZaDRYdWlRaW9sWFBTeUpEbUZjQXRnZXR3eDFSMjZCa2l5c1JFUkU1eWFvTnIwUnJUVTlQRDNKemM3RnQyemJvZERxbjczOWlZZ0tGaFlXb3I2OUhTRWdJTWpNejRlWGw1ZlRqRUJFUkVSSFpZeSs4ZXV5WVY2SzFUSzFXUTZsVW9xbXB5U1g3RjR2RjJMWnRHN1p0MjRidTdtNGNQMzRjSFIwZExqa1dFUkVSRVpFakdGNkpQSlJXcTBWSFJ3ZUdoNGRkZGd5ZFRvZWNuQng0ZVhraEx5OFBwYVdsWUdjTklpSWlJaElDd3l1Umg5THBkTEJZTEtpdnIzZnBjZno4L0pDZG5ZM1kyRmhVVkZUZ2swOCtjV2xnSmlJaUlpS3loK0dWeUVPcFZDcG9OQnFYaDFjQWtFZ2syTHAxS3pJek05SFgxNGZqeDQranRiWFY1Y2NsSWlJaUlwckM4RXJrd1hRNkhRd0dBN3E2dWxia2VERXhNZGl6WncrVVNpWE9uajJMQ3hjdVlHeHNiRVdPVFVSRVJFUnJHOE1ya1FlTGlvcUNWQ3BGWFYzZGloMVRwVkloT3pzYnljbkphR3hzeEVjZmZjUldXQ0lpSWlKeU9ZWlhJZzhtbFVvUkZSV0Y1dVptbUV5bUZUdXVXQ3hHU2tvS2NuSnlvRkFvMkFwTFJFUkVSQzdIOEVyazRXSmpZMkV5bWREYzNMeml4dzRJQ0VCT1RnNWJZWW1JaUlqSTVSaGVpVHhjY0hBd1ZDclZpbllkbm01Nks2eVhseGZPbmoyTDgrZlBzeFdXaUlpSWlKeUs0WlZvRmREcGRPanE2c0xnNEtCZ05RUUVCQ0E3T3hzcEtTbG9hbXJDaHg5K0NMMWV6M1ZoaVlpSWlNZ3BHRjZKVmdHZFRnZVJTQVM5WGk5b0hXS3hHTW5KeWRpelp3OENBZ0p3K2ZKbG5EaHhZc1ZtUXlZaUlpS2kxVXRrWWJNSTBhcFFVRkNBOXZaMjNIYmJiWkJLcFVLWEF3Qm9hbXBDY1hFeGhvZUhvZFZxa1o2ZURpOHZMNkhMSWlJaUlpSTNKeEtKUkxNZVkzZ2xXaDI2dTd0eDh1UkpiTjY4R2ZIeDhVS1hZMlV5bVZCWldZbXFxaXByeTJ4Q1FnTEVZbmI4SUNJaUlpTDdHRjZKVnJrVEowN0FiRGJqbGx0dUVicVVXUXdHQTRxTGk5SGEyZ3BmWDE5czJyUUpvYUdoUXBkRlJFUkVSRzZJNFpWb2xhdXZyOGZGaXhleGE5Y3VoSVNFQ0YyT1hlM3Q3U2dxS29MQllFQm9hQ2pTMHRJUUdCZ29kRmxFUkVSRTVFWVlYb2xXT2JQWmpHUEhqaUVvS0FnN2QrNFV1cHc1VFV4TTRPclZxNmlzck1UbzZDaWlvcUtRbXBvS1gxOWZvVXNqSWlJaUlqZkE4RXEwQnBTV2xxS3lzaEszM25vcmZIeDhoQzVuWGlhVENkWFYxYWlxcW9MWmJJWk9wME55Y2pLVVNxWFFwUkVSRVJHUmdCaGVpZGFBNGVGaEhEdDJESW1KaVVoUFR4ZTZISWVNam82aXNySVNWNjllQlFERXg4Y2pLU2tKQ29WQzRNcUlpSWlJU0FnTXIwUnJ4TGx6NTNEdDJqWGNkdHR0a0Vna1FwZmpzT0hoWVpTWGw2T3VyZzRTaVFTSmlZbElURXlFVENZVHVqUWlJaUlpV2tFTXIwUnJSRmRYRjA2ZE91VjJ5K1k0YW5Cd0VHVmxaV2hxYW9KTUpzTzZkZXVRa0pEQWxsZ2lJaUtpTllMaGxXZ05PWG55SkVaR1JuRHJyYmZDenYvN0hxR3ZydzhWRlJWb2FXbUJXQ3lHVHFmRCt2WHIzWDRzTHhFUkVSRXREOE1yMFJyUzF0YUdNMmZPWVB2MjdkQnF0VUtYc3l3R2d3RlZWVldvcjYrSHhXSkJkSFEwMXE5Zmo0Q0FBS0ZMSXlJaUlpSVhZSGdsV21PT0h6OE9pOFdDdlh2M2VtenI2M1FqSXlPb3FhbUJYcS9IK1BnNHdzTENzR0hEQm1nMEdxRkxJeUlpSWlJblluZ2xXbU9hbXBwUVVGQ0FIVHQySURJeVV1aHluR1o4ZkJ5MXRiV29ycTdHeU1nSTFHbzFObXpZZ0lpSWlGVVIwb2s4amNsa1FrTkRBem83T3pFOFBBeXoyU3gwU1NRQWlVUUNiMjl2YURRYWFMVmFTS1ZTb1VzaUlnL0c4RXEweGxnc0Z2enRiMytEVENaRFRrNk8wT1U0M2NURUJCb2FHbEJWVllYQndVSDQrUGdnUGo0ZU9wMk9renNSclpDZW5oNlVsNWNqS0NnSUVSRVJVS2xVSGpYTE9UbVAyV3lHd1dCQWEyc3J1cnU3a1p5Y0RMVmFMWFJaUk9TaEdGNkoxcUM2dWpwY3VuUUpOOTEwRTBKRFE0VXV4eVVzRmd2YTJ0cHc5ZXBWZEhSMFFDd1dJeW9xQ3V2V3JVTlFVSkRRNVJHdFdqMDlQU2dySzBOcWFpb0NBd09GTG9mY1NHOXZMMHBMUzVHU2tzSUFTMFJMd3ZCS3RBWk5URXpnZ3c4K2dFcWx3czAzM3l4ME9TNW5NQmlnMSt0UlgxK1BzYkV4K1B2N0l6NCtubDNZaUp6TVpES2hvS0FBS1NrcERLNWtWMjl2TDhyS3lwQ1ZsY1gzWHlKYU5JWlhvaldxcHFZR1Y2NWN3UmUrOEFVRUJ3Y0xYYzZLTUp2TmFHcHFnbDZ2UjA5UEQ2UlNLYlJhTGVMajQrSHY3eTkwZVVRZVQ2L1hZMnhzREVsSlNVS1hRbTZzb3FJQ2NybmNJOWNjSnlKaE1id1NyVkZtc3huSGpoMkRXcTNHMy8zZDN3bGR6b3JyN2UyRlhxOUhZMk1qekdZemdvT0RFUjhmajhqSVNJN05JMXFpZ29JQ0pDVWw4Y3NnbWxkL2Z6OHFLeXVSbVprcGRDbEU1R0hzaFZmMjRTQmFBeVFTQ1JJVEUvSFpaNStocDZkbnpZMC9DZ3dNeE5hdFc1R2VubzZHaGdibzlYcWNQMzhlTXBrTVVWRlJpSW1KZ1VhajRVekZSSXN3UER3TWxVb2xkQm5rNWxRcUZZeEdvOUJsRU5FcXdmQkt0RWFzVzdjTzFkWFYrT3l6ejdCcjF5Nmh5eEdFWEM1SFFrSUNFaElTME5uWmljYkdSalExTmFHdXJnN2UzdDdRYXJXSWlZbGhTeEtSQTh4bU0zc3UwSUlrRWdtWFRpSWlwMkY0SlZvanBGSXBrcE9UVVZSVWhJNk9qbFU3ODdDak5Cb05OQm9OTWpJeTBON2Vqb2FHQmxSWFY2T3lzaElCQVFIUWFyV0lqbzZHdDdlMzBLVVNFUkVSRVJoZWlkYVV1TGc0VkZkWG82U2tCRGs1T2V3bWk4bFdnY2pJU0VSR1JtSnNiQXpOemMxb2FHaEFjWEV4U2twS0VCSVNBcTFXaThqSVNNNldTVVJFUkNRZ2ZoSWpXa1BFWWpGU1UxTngvdng1TkRjM0l6bzZXdWlTM0lwY0xrZGNYQnppNHVJd05EU0V4c1pHTkRRMDRNS0ZDNUJJSklpSWlFQmtaQ1RDdzhNWlpJbUlpSWhXR0Q5OUVhMHgwZEhScUt5c1JHbHBLU0lqSXlFV2k0VXV5UzM1K1BnZ0tTa0pTVWxKNk9ucFFVTkRBMXBhV3REVTFBU3hXSXpRMEZCRVJFUWdJaUlDWGw1ZVFwZExSRVJFdE9veHZCS3RNU0tSQ0dscGFUaHo1Z3pxNnVxNDlwNEQxR28xMUdvMU1qSXkwTnZiaTVhV0ZyUzB0S0N3c0JDRmhZVUlEZzYydHNweTlsVWlJaUlpMTJCNEpWcUR3c1BEb2RGb1VGNWVEcTFXeXk2d0RoS0pSTllnbTVhV2hzSEJRV3VRTFNrcFFVbEpDZno5L2ExQk5qQXdVT2lTaVlpSWlGWU5mbUlsV3FQUzB0Snc4dVJKMU5UVUlDa3BTZWh5UEpLdnJ5ODJiTmlBRFJzMllIaDRHSzJ0cldocGFVRmxaU1VxS2lxZ1ZDcXRYWXVEZzRPNXJBZ1JFUkhSTWpDOEVxMVJRVUZCaUlpSVFGVlZGZUxqNHlHWHk0VXV5YU41ZTNzalBqNGU4Zkh4R0JzYlExdGJHMXBiVzFGWFY0ZXJWNjlDTEJaRG85RWdORFFVb2FHaDhQZjM1MnpQUkVSRVJJdkE4RXEwaHFXbHBlSDQ4ZU1vTHk5SFJrYUcwT1dzR25LNUhGcXRGbHF0Rm1hekdWMWRYZWpvNkVCSFJ3ZEtTa29BQUFxRndocGtRME5EdVo0c0VSRVIwUUlZWG9uV01EOC9QOFRGeGVIcTFhdUlqWTJGdjcrLzBDV3RPaEtKeEJwUUFXQjBkTlFhWkRzNk90RFkyQWhnOGw1TWJhZlJhRGdPbVlpSWlHZ0dmam9pV3VOU1UxUFIxTlNFb3FJaTNIenp6VUtYcytvcEZBckV4TVFnSmlZR0FEQTRPSWoyOW5aMGRIU2dycTRPTlRVMUVJbEVDQXBNZTBoaUFBQWdBRWxFUVZRS1FsaFlHRFFhRGRScU5aYzBJaUlpb2pXUDRaVm9qWlBMNVVoTFMwTmhZU0VhR3h1dG9ZcFdocSt2TDN4OWZaR1FrSUNKaVFuMDlQU2dvNk1EN2UzdEtDc3JnOFZpZ1Znc1JtQmdJSUtEZ3hFY0hJeWdvQ0FvRkFxaFN5Y2lJaUphVVF5dlJJVFkyRmpVMXRhaXBLUUVFUkVSN0xJcUVMRlliQTJvS1NrcEdCOGZSMWRYRjdxN3U5SFYxWVdyVjYraXFxb0tBS0JTcVd6Q3JLK3ZMeWVBSWlJaW9sV05uMUNKQ0NLUkNKczNiMFp1Ymk3S3k4dVJucDR1ZEVrRVFDYVRJVHc4SE9IaDRRQ0FpWWtKOVBYMW9hdXJDMTFkWFdodmIwZDlmVDJBeVJiMG9LQWdhNWhWcTlWY21vZUlpSWhXRllaWElnSUFxTlZxeE1iR29ycTZHanFkRG41K2ZrS1hSRE9JeFdLbzFXcW8xV29rSmlZQ0FBd0dnN1ZsdHF1ckMyMXRiZFp0QXdJQ0VCUVVoTURBUUFRRUJNRFB6NCt0czBSRVJPU3hHRjZKeUNvdExRMHRMUzBvS2lyQ3JsMjdoQzZISEtCU3FhQlNxYURWYWdFQVkyTmo2Tzd1dGdiYXFVbWdnTW1aai8zOS9SRVFFR0FOdFA3Ky9teWhKU0lpSW8vQThFcEVWZ3FGQXFtcHFiaDgrVEthbTVzUkZSVWxkRW0wU0hLNTNLYXJzY1ZpZ2NGZ1FHOXZML3I2K3REYjI0dm01bWJVMXRZQ21Pd3k3dWZuWnhOb0F3SUNJSlBKaER3TklpSWlvbGtZWG9uSVJseGNIR3ByYTNIbHloV0VoWVZ4OGlZUEp4S0pyRE1hVDU5SjJtZzBXZ050WDE4ZnJsMjdob2FHQnV2ektwWEtHbVFEQXdQaDUrY0hwVklweENrUUVSRVJBV0I0SmFJWnBpWnZPbm55SkNvcUtwQ1dsaVowU2VRQ1NxVVNTcVVTa1pHUjFzZEdSMGR0QXUxVUsrMFVxVlJxRGNKK2ZuN1cvNnBVS3E1RFMwUkVSQzdIOEVwRXN3UUZCU0UyTmhaVlZWV0lpb3BDWUdDZzBDWFJDbEFvRkFnTEMwTllXSmoxc2ZIeGNmVDM5Mk5nWUFDRGc0TVlHQmhBZDNjM0doc2JyZHVJUkNMNCtQallCTnFwLzdMN01hMTFMNy84TXY3eWw3L2d6anZ2eFAzMzMrK1VmZTdac3djQXNILy9manowMEVOTzJTY1JrU2RnZUNVaXV6WnUzSWoyOW5aY3VIQUJlL2JzWWN2YUdpV1R5YXpyeVU1bk5wc3hPRGhvRGJSVC8yMXZiOGZFeElSMU95OHZMNXRBNit2ckN4OGZIeWlWU2s0VVJXdkNlKys5aDVHUkViejMzbnRPQzY5RVJHc1Z3eXNSMlNXVHliQjE2MWJrNStlanZMd2NxYW1wUXBkRWJrUWlrVmpIeEU1bnNWaGdOQnB0QXUzZzRDQ2FtcG93TmpabXM2MlhseGQ4Zkh5c1lYYnE1Nm5mK1lVSnJRYTMzWFliamg0OWluMzc5cTM0c1d0cmF4RVhGN2ZpeHlVaWNoV0dWeUthVTFoWUdHSmpZMUZaV1ltSWlBaW8xV3FoU3lJM045V0YyTWZIeHpyajhaVFIwVkVNRGc3Q2FEUmlhR2dJUTBORE1CcU42T25wUVhOenMwMkxMUUI0ZTN2YmhOcVpQelBja2lkNDZLR0hWcnhyYjE1ZUh2N3pQLzhUTFMwdCtQampqMWYwMkVSRXJzVHdTa1R6bXVvK2ZQSGlSZVRrNUxDckp5MlpRcUdBUXFHdys1ekZZc0hJeUlnMTBDNG0zSHA3ZThQTHk4dnVINFZDd1pCTGEwNUZSUVZhV2xxRUxvT0l5T2tZWG9sb1hqTzdEM1AyWVhJRmtVZ0ViMjl2ZUh0NzIzMStLdHpPRExaRFEwTVlIQnhFWjJjblJrZEg3YjVXTHBmUEdXNm4vNUhMNVJDSlJLNDhUU0lpSWxvR2hsY2lXdEJVOStHcXFpcEVSa2F5K3pDdHVPbmhOaWdveU80MkV4TVRHQjBkeGNqSXlKeC9lbnA2TURJeUFwUEpaUGNZMDF0czVYSTVaRExaZ3YrVnlXUU12VVJFUkN1QTRaV0lITUx1dytUdXhHTHh2SzIzMDVsTXBubEQ3dWpvS0lhR2hqQTJOb2F4c1RGWUxKWjU5emNWWXVWeXVVTmhWeUtSUUNLUlFDcVZXbitXU0NSck1nUmJMQmFjUEhrU0gzLzhNYTVldlFxRHdRQnZiMjlvdFZyczJyVUxYL25LVjJ5Mm43bE1USGw1T2Q1NDR3MlVscFppZUhnWUdvMEdXVmxadVBmZWUyZE5LRGFkWHEvSG0yKytpU3RYcnFDdnJ3OCtQajVJU0VqQWw3NzBKZHgwMDAzejF0emQzWTMzM25zUEZ5NWNRRXRMQzB3bUV3SUNBcENjbkl4Nzc3MFg2OWF0czI3Nys5Ly9IbSs5OVJZQTJCMS9ldlhxVlh6MDBVY29LU2xCZTNzN3hzYkc0Ty92ajlUVVZIejk2MTlIUWtLQ3c5ZHk2dHJNOWRqSEgzK01zMmZQNHNrbm53UUFQUHJvbzdqOTl0dm4zTi8zdi85OUZCY1hZOE9HRFhqaGhSY2Nyb09JeUZVWVhvbklJZXcrVEt1SlZDcUZTcVdDU3FWeWFIdVR5WVR4OFhHTWpZMVovenY5NTVuL0hSd2N0UDVzTnBzZHJrc3NGdHNFMnBuaGRyN2ZwLzhzRW9tYzlrY3NGdHQ5M0JtTVJpTisrdE9mNHNxVkt6YVBHd3dHbEpXVm9hdXJhMVo0bmU3RER6L0VyMy85YTVzdkY5cmEydkR1dSsvaWswOCt3YlBQUG92bzZPaFpyM3ZycmJmd3h6LyswV1ljOWNEQUFBb0xDMUZZV0lqczdHejg2RWMvc251ZXAwK2Z4clBQUG92aDRXR2J4N3U3dTVHZm53K2RUbWNUWHVmenhodHY0T1dYWDU3MWVIZDNOMDZmUG8yelo4L2lKei81Q1c2NDRRYUg5dWVJek14TStQbjVZV0JnQVBuNStYT0cxNTZlSHBTVWxBQUE5dTdkNjdUakV4RXRCOE1yRVRsc2V2ZmhpSWlJT2J0dkVxMDJVcWtVVXFuVW9WYmRtU1ltSm13Q3I4bGtndGxzaHRsc3R2bDU1dTh6bjVzS3dqT2ZGMHBnWU9DeTkvSHl5eTliZyt1K2ZmdVFrNU1ESHg4ZmRIZDM0OHFWSzdoOCtmS2NyNjJwcWNHNzc3NkxEUnMyNEt0Zi9TcWlvNlBSMTllSER6LzhFQ2RQbmtSdmJ5K2VmdnBwSEQ1OEdGTHA5WTg3SDMvOE1YNy8rOThEQURJeU1yQi8vMzZFaDRlanA2Y0g3Ny8vUHZMeThwQ2JtNHZZMkZoOC9ldGZ0em5teFlzWDhmT2YveHdXaXdVcWxRcDMzMzAzdG16WkFxVlNpYmEyTnB3NGNXSlJ3YjYxdFJWU3FSUzdkdTFDVmxZV0lpTWpJWlZLY2VuU0pienl5aXNZR3h2RGM4ODloeU5IamtBbWt5MjR2Ly8rNy84R01CbUtQL3p3UTV2SHBraWxVdHg4ODgzNDYxLy9pcEtTRWd3TURNRFB6Mi9XdnZMeThtQ3hXQ0NWU3ZHRkwzekI0WE1pSW5JbGhsY2lXcFNOR3plaW82TURGeTVjUUU1T2prTWZxSWpXTXJGWVBPOU15OHRsTDlCYUxCYW4vWm1ZbUxEN2VHdHI2N0pyUDMzNk5BQmc1ODZkZU9TUlI2eVB4OFRFWU5PbVRianZ2dnZtZkcxeGNUR3lzckx3NUpOUDJneGp5TWpJZ0orZkg5NTc3ejNVMTljakx5OFB1M2Z2QmpEWnV2cmlpeThDQUc2NTVSWTg5dGhqMXJBWkV4T0RqSXdNSERwMENMbTV1WGpqalRkdzU1MTNXdS9ieU1nSWZ2bkxYOEppc1NBNE9CalBQdnNzSWlJaXJNZlZhclhJeXNxYTFTSTduNlNrSkJ3NGNNQm1Qd0FRR3hzTGlVU0N3NGNQbzYrdkQ1Y3ZYMFptWnVhQys1dmFqNCtQejZ6SHB0dXpady8rK3RlL3dtdzI0K3paczdqMTFsdG5iZlBKSjU4QUFHNjQ0UWFIZXlnUUVia2F3eXNSTFlwTUprTm1aaVkrK2VRVEZCWVdJaXNyUytpU2lOYTBxYTdDSzgwWjRkVm9OQUlBZkgxOTdUNC92Y1YwSnJsY2pzY2VlOHp1dWQ5Ly8vMDRmdnc0akVhalRYZzlkdXdZakVZai9QMzk4Y2dqajlodEpmM2ExNzZHM054Y0dBd0dsSlNVWU51MmJRQ0E0OGVQbzYrdkR3Qnc4T0JCdTZFUXdLSmE1KzJGeGlrMzNYUVREaDgrREFDb3JhMTFLTHc2YXNPR0RZaU9qa1pUVXhQeTgvTm4xZEhaMllueThuSUE5c2ZSRWhFSmhZdmZFZEdpQlFjSEl6VTFGVTFOVGFpdHJSVzZIQ0x5VUltSmlRQ0FVNmRPNGRTcFU0dDZiVVpHeHB3VE1ubDdleU05UFIzQTVJUklVeTVldkFnQVNFOVBSM2QzTjFwYlcyZjltUjZHNitycXJEOFhGQlFBbUd6SjNMNTkrNkpxWFF5ajBZaWFtaHA4OXRsbjFzZUdob2FjZnB5Y25Cd0FRRkZSRVF3R2c4MXpVMTJHL2YzOXJlR2RpTWdkc09XVmlKWmsvZnIxNk96c1JGRlJFZFJxOWJ5emVoSVIyZlBnZ3cvaVJ6LzZFVVpIUi9ITU04L2d5SkVqdU9PT081Q2RuYjFnQytaY0xaOVRRa0pDQU1EYVdnb0FEUTBOQUlEOC9Iems1K2N2V04vZzRLRDFaNzFlRDJDeXE2OHoxZFhWSVRjM0YrWGw1V2hzYkVSL2YvK3NiVnd4dGprbkp3ZXZ2UElLVENZVHpwMDdaOVBDT3RWbGVQZnUzZk8yZmhNUnJUUzJ2QkxSa29oRUltemZ2aDBLaFFJRkJRVjIxODBrSXBwUFNrb0tYbnp4Uld6ZXZCa0FVRjlmaitlZmZ4NzMzbnN2L3Z6blA4OGIyaFlLVldMeDVFZWM2ZnRZYkF2bTlQZTFnWUVCQUxBN3VkRlMvZTUzdjhORER6MkVQLy81ei9qc3M4OHdNaklDblU2SEhUdDJZUC8rL1U0N2pqMGhJU0hXMXVucFFiNmpvd09WbFpVQTJHV1lpTndQdjA0am9pVlRLQlRJek16RTZkT25VVmhZNk5ReFdVUzBOdWgwT3Z6aUY3OUFUVTBOamg0OWFoMXYrdEpMTDZHc3JBeFBQZlhVa3BibW1XckJuQjQyRlFvRmpFWWo5dTNiWnpOQmxDT2tVcWwxZldCbk9IcjBLTjUrKzIwQWsyTmY3Nzc3YnNURXhOaWM2OVQ2c0s2eVo4OGVGQmNYbzdDd0VNUER3L0QyOXJaT29xWFQ2UmExeGl3UjBVcGd5eXNSTFl0R28wRktTZ29hR3h0dHhvY1JFUzFHUWtJQ0RoNDhpRmRmZlJWYnQyNEZBSnc3ZHc3bno1KzN1LzFVUytoY2FtcHFBRXpPSWp4bHFpdHhXMXZib3V2VGFEUUE0TFQzdWZmZmZ4L0FaT3Z6OTc3M1BXaTFXcHZnT25NY3FpdmNlT09OVUNnVUdCc2JzNDdwbmVveXpGWlhJbkpIREs5RXRHd2JObXhBYUdnb2lvcUs3STdYSWlKeWxGcXR4bzkvL0dQcjd4VVZGWGEzS3lvcW1yTmJjVlZWRlpxYm13Rk1UdXcwSlNVbEJRQlFVbEt5NlBlcWpSczNXdmM5TlhaMk9Sb2JHd0ZjbjdScXBxS2lvaVh2ZTNvSW5waVltSE03cFZLSm5UdDNBZ0RPbkRtRDF0WlcxTlRVUUN3V1d5ZDBJaUp5Snd5dlJMUnNJcEVJbVptWmtNbGtPSGZ1SE1lL0VwRkRwbHBIWnhvYkc3UCtQSDNOMHVrNk96dngybXV2MlgzdDFGcXVVcWtVZS9mdXRUNTN5eTIzQUFCR1IwZngzSFBQemZsZTFkUFRnMHVYTHRrOGR2dnR0d01BTEJZTGZ2bkxYODQ1ZnJhM3Q5ZnU0elBKNVhJQTlxL0I0T0FnWG43NVpZZjJZNDlTcWJUKzNOSFJNZSsyVXkyc0Z5NWNzTGE2YnQ2OEdXcTFlc25ISnlKeUZZNTVKU0tuVUNnVXlNckt3dW5UcDNINThtV1hMaVZCUkt2RHd3OC9qSjA3ZCtMR0cyK0VWcXVGVkNwRmMzTXpYbi85ZFFDVDRYUEhqaDEyWDZ0U3FmRDY2NitqdmIwZHQ5NTZLd0lDQXREUTBJQWpSNDVZWndhKzU1NTdyTjE5Z2NtWmdyT3pzNUdibTR0UFAvMFVEei84TU82NjZ5NnNXN2NPWXJFWTdlM3R1SGp4SW80ZlA0NDc3cmpEMm4wWkFPTGk0bkRYWFhmaG5YZmVRWFYxTmI3OTdXL2pxMS85S3BLU2tpQ1R5VkJYVjRjUFAvd1FxYW1wK0lkLytJY0Z6MzNqeG8wNGQrNGNTa3RMY2VqUUlkeHh4eDN3OXZaR2RYVTEvdlNuUDBFbWt5MzV1c2JHeGxwL2Z1bWxsL0QzZi8vM3FLK3Z0NjUzTzkxVVVPM3A2Y0c3Nzc0TEFEYUJuNGpJblRDOEVwSFRhRFFhSkNjbm82eXNEQnFOeHVZREZCSFJUQk1URTNNdVd5T1ZTdkhkNzM0WFVWRlJkbCs3Wjg4ZU5EYzNJemMzRjdtNXViT2UzNzE3Tjc3eGpXL01ldnpnd1lNd0dBdzRmLzQ4OUhvOWZ2V3JYODNhUmlRU0lTd3NiTmJqMy9yV3R6QXlNb0lQUHZnQTdlM3RlT0dGRjJadGs1cWFhcmZlbVI1NDRBR1VsSlJnYUdobzFqbjQrZm5oMldlZnhZTVBQdWpRdm1iYXRtMGJRa0pDY08zYU5lVGw1U0V2THc4QTdJWlhzVmlNN094c3ZQbm1tK2pyNjROU3FaenpDd01pSXFFeHZCS1JVeVVsSmFHN3V4dVhMMStHU3FXeWFmVWdJcHJ1OGNjZng4bVRKMUZUVTRPK3ZqNUlwVktFaElSZzA2Wk51UFBPT3hFZEhUM25heVVTQ1o1KyttbTg5ZFpiK09pamo5RGEyZ292THk4a0pDVGc5dHR2eDY1ZHUreStUcUZRNEdjLyt4bnk4dkp3L1BoeFZGZFhZM0J3RUFxRkFxR2hvVWhMUzhNWHYvaEZ1elB0U2lRU0hEeDRFRi80d2hmdy92dnZvNnlzRFAzOS9aREw1WWlPanNhT0hUdXdiOTgraDg1ZHE5WGl0Ny85TFY1OTlWVVVGUldocjY4UC92NysyTFp0Rzc3NXpXOWFKNWRhQ3JsY2prT0hEdUUzdi9rTlNrdExZYkZZNWwyZmR1L2V2WGp6elRjQkFMdDI3WUpDb1ZqeXNZbUlYRWxrc1Znc1FoZEJSS3ZMK1BnNFRwNDhpWkdSRVdSblowT2xVZ2xkRWhFNTJZa1RKd1NaMUdkcWpPYisvZnZ4MEVNUHJmanhWNlBLeWtycjBrSFBQZmNjMHRMU25McC9vZjZ1RUpGbkU5bFpKNDBUTmhHUjA4bGtNdXNNbG1mUG5zWDQrTGpBRlJFUjBWdysrT0FEQUVCWVdKakQzWjZKaUlUQThFcEVMcUZTcWJCanh3NFlEQVlVRkJTQW5UeUlpTnlQMFdqRXFWT25BRXpPeG15bm9ZT0l5RzB3dkJLUnkyZzBHbXpac2dYdDdlMjRjdVdLME9VUUVkRU1iNy85TmtaR1JxQlFLUERsTDM5WjZIS0lpT2JGQ1p1SXlLVjBPaDBHQmdaUVZWVUZQejgveE1mSEMxMFNFZEdhZHVyVUtZU0VoT0RTcFV2V1pZa09IRGlBd01CQWdTc2pJcG9md3lzUnVWeGFXaG9HQndkUlZGUUVsVXFGME5CUW9Vc2lJbHF6bm5ubUdadmZ0Mi9mam52dXVVZWdhb2lJSE1kdXcwVGtjaUtSQ0ptWm1mRDM5OGU1Yytjd09EZ29kRWxFUkd1V1JxT0JSQ0pCYUdnb3Z2bk5iK0twcDU2Q1JDSVJ1aXdpb2dXeDVaV0lWb1JVS3NYT25UdVJtNXVMTTJmT0lEczdHM0s1WE9peWlNakRmUHp4eDBLWDRQR09IRGtpZEFsRVJFdkNsbGNpV2pGS3BSSTdkdXlBMFdqRXA1OStpb21KQ2FGTElpSWlJaUlQd2ZCS1JDc3FLQ2dJMjdadFEyZG5KeTVjdU1BbGRJaUlpSWpJSWV3MlRFUXJMaVltQnFPam83aHk1UXFrVWltMmJ0MHFkRWxFUkVSRTVPWVlYb2xJRUFrSkNSZ2ZIMGRaV1Jta1Vpa3lNaktFTG9tSWlJaUkzQmpES3hFSkpqazVHZVBqNDZpdXJvWk1Ka05LU29yUUpSRVJFUkdSbTJKNEpTSkJiZHk0RVNhVENlWGw1WkRKWkVoTVRCUzZKQ0lpSWlKeVF3eXZSQ1M0elpzM3cyUXlvYmk0R0ZLcEZIRnhjVUtYUkVSRVJFUnVodUdWaUFRbkVvbXdiZHMybUV3bUZCWVdRaXFWSWlZbVJ1aXlpSWlJaU1pTmNLa2NJbklMWXJFWVdWbFpDQWtKd1lVTEY5RGEyaXAwU1VSRVJFVGtSaGhlaWNodFNDUVM3Tnk1RTRHQmdUaDM3aHl1WGJzbWRFbEVSRVJFNUNZWVhvbklyVWlsVXR4NDQ0M3c5ZlhGMmJObjBkM2RMWFJKUkdTSFJDS0IyV3dXdWd4eWMyYXpHUktKUk9neWlHaVZZSGdsSXJjamw4dHgwMDAzd2N2TEMvbjUrZWpxNmhLNkpDS2F3ZHZiR3dhRFFlZ3l5TTBaREFZb2xVcWh5eUNpVllMaGxZamNrcGVYRjI2KytXWjRlM3NqTHk4UDdlM3RRcGRFUk5Ob05CcU9UYWNGdGJhMklqZzRXT2d5aUdpVllIZ2xJcmZsN2UyTm0yKytHWDUrZmpoNzlpeWFtNXVGTG9tSVBxZlZhdEhkM1kzZTNsNmhTeUUzMWR2YmkrN3VidWgwT3FGTElhSlZndUdWaU55YVFxSEFybDI3b0ZhclVWQlFnUHI2ZXFGTElpSk1qazlQVGs1R2FXa3BBeXpOMHR2Ymk5TFNVaVFuSjNQTUt4RTVqY2hpc1ZpRUxvS0lhQ0Ztc3htZmZ2b3AydHZia1pHUmdZU0VCS0ZMSWlJQVBUMDlLQzh2UjFCUUVDSWlJcUJTcVJoVzFpaXoyUXlEd1lEVzFsWjBkM2NqT1RrWmFyVmE2TEtJeUVPSlJDTFJyTWNZWG9uSVUweE1UT0RDaFF0b2FtcENTa29La3BPVGhTNkppQUNZVENZME5EU2dxNnNMUnFPUnN4Q3ZVUktKQkVxbEVzSEJ3ZEJxdFpCS3BVS1hSRVFlak9HVmlEeWV4V0pCWVdFaDZ1cnFrSmlZaUkwYk53cGRFaEVSRVJFNW1iM3d5cS9FaU1pamlFUWliTjI2RlRLWkROWFYxUmdmSDhlV0xWdGc1LzJOaUlpSWlGWVJobGNpOGtnYk4yNkVYQzVIYVdrcHhzZkhrWm1aQ2JHWWM5QVJFUkVSclZZTXIwVGtzWktTa2lDVHlWQlVWQVNUeVlRZE8zWndvaGdpSWlLaVZZcGpYb25JNHpVME5PRGl4WXNJREF6RXpwMDc0ZVhsSlhSSlJFUkVSTFFNbkxDSmlGYXQ5dloyRkJRVVFDcVZZdWZPblFnTURCUzZKQ0lpSWlKYUlvWlhJbHJWQmdZR2NQYnNXUXdQRDJQYnRtMklqbzRXdWlRaUlpSWlXZ0tHVnlKYTljYkd4bkR1M0RsY3UzWU55Y25KU0U1TzVrekVSRVJFUkI2RzRaV0kxb1NKaVFsY3VYSUZlcjBla1pHUjJMNTlPNlJTems5SFJFUkU1Q2tZWG9sb1RkSHI5U2dxS29LL3Z6OTI3dHdKcFZJcGRFbEVSRVJFNUFDR1Z5SmFjNjVkdTRaejU4NUJKQkpoNTg2ZENBb0tFcm9rSWlJaUlsb0F3eXNSclVrR2d3Rm56cHpCME5BUXRtelpBcDFPSjNSSlJFUkVSRFFQaGxjaVdyUEd4OGRSVUZDQTl2WjJyRisvSG1scGFaeklpWWlJaU1oTk1id1MwWnBtc1ZoUVVsS0M2dXBxaEllSFkvdjI3WkRMNVVLWFJVUkVSRVF6TUx3U0VRR29xNnZENWN1WDRlWGxoY3pNVEFRSEJ3dGRFaEVSRVJGTncvQktSUFM1dnI0K0ZCUVV3R0F3SURrNUdVbEpTZXhHVEVSRVJPUW1HRjZKaUtZeG1VeTRjdVVLNnVycW9ORm9rSm1aQ1c5dmI2SExJaUlpSWxyekdGNkppT3hvYm03R3BVdVhJQktKc0czYk5rUkVSQWhkRWhFUkVkR2F4dkJLUkRRSG85R0lnb0lDZEhkM1k5MjZkVWhQVDRkRUloRzZMQ0lpSXFJMWllR1ZpR2dlRm9zRjVlWGxxS2lvZ0orZkg3S3lzdURuNXlkMFdVUkVSRVJyRHNNckVaRURPanM3Y2Y3OGVZeU5qU0VqSXdOeGNYRkNsMFJFUkVTMHBqQzhFaEU1YUd4c0RKY3VYVUpMU3d1aW9xS3daY3NXcmdsTFJFUkV0RUlZWG9tSUZrbXYxNk80dUJnS2hZSnJ3aElSRVJHdEVJWlhJcUlsNk8vdlIwRkJBUVlHQnBDWW1JalUxRlJPNWtSRVJFVGtRZ3l2UkVSTFpEYWJVVjVlanFxcUt2ajQrR0RyMXEzUWFEUkNsMFZFUkVTMEtqRzhFaEV0VTI5dkx5NWV2SWorL243RXg4Y2pMUzBOTXBsTTZMS0lpSWlJVmhXR1Z5SWlKNWlZbUVCbFpTVXFLaXJnNWVXRkxWdTJJQ3dzVE9peWlJaUlpRllOaGxjaUlpZnE3Ky9IcFV1WDBOUFRBNjFXaS9UMGRIaDVlUWxkRmhFUkVaSEhZM2dsSW5JeWk4V0M2dXBxbEpXVlFTd1dJeTB0RFhGeGNiRHpma3RFUkVSRURtSjRKU0p5RWFQUmlDdFhycUNscFFXQmdZSFl2SGt6MUdxMTBHVVJFUkVSZVNTR1Z5SWlGMnRyYTBOUlVSR0dob1lRRnhlSHRMUTB5T1Z5b2NzaUlpSWk4aWdNcjBSRUs4QnNOcU9pb2dKVlZWV1F5V1JJUzB1RFRxZGpWMklpSWlJaUJ6RzhFaEd0b01IQlFWeStmQm5YcmwxRFFFQUFNakl5dURZc0VSRVJrUU1ZWG9tSUJORGEyb3JpNG1JWURBWkVSa1lpUFQwZEtwVks2TEtJaUlpSTNCYkRLeEdSUUNZbUpxRFg2MUZXVmdhejJZeDE2OVloT1RrWk1wbE02TktJaUlpSTNBN0RLeEdSd01iR3hsQldWZ2E5WGcrNVhJNlVsQlRFeHNaQ0xCWUxYUm9SRVJHUjIyQjRKU0p5RTRPRGd5Z3VMa1piV3h0OGZIeVFtcHFLNk9ob1R1cEVSRVJFQklaWElpSzMwOW5aaWRMU1VuUjFkY0hmM3grcHFhbUlpSWdRdWl3aUlpSWlRVEc4RWhHNXFiYTJOcFNXbHFLdnJ3OXF0UnBwYVdrSUNRa1J1aXdpSWlJaVFUQzhFaEc1TVl2Rmd1Ym1acFNXbHNKZ01DQTBOQlFwS1NrSUNnb1N1alNpZVpsTUpqUTBOS0N6c3hQRHc4TXdtODFDbDBSRXRDWkpKQko0ZTN0RG85RkFxOVZDS3BVS1hkS1NNYndTRVhrQWk4V0MrdnA2bEplWHcyZzBJaVFrQk1uSnlWd2psdHhTVDA4UHlzdkxFUlFVaElpSUNLaFVLa2drRXFITElpSmFrOHhtTXd3R0ExcGJXOUhkM1kzazVHU28xV3FoeTFvU2hsY2lJZzh5TVRHQit2cDZWRlpXWW1ob0NFRkJRVWhLU2tKNGVMalFwUkVCbUF5dVpXVmxTRTFOUldCZ29ORGxFQkhSTkwyOXZTZ3RMVVZLU29wSEJsaUdWeUlpRDJTeFdORFkySWlLaWdvTURnNGlJQ0FBU1VsSmlJeU01T3pFSkJpVHlZU0NnZ0trcEtRd3VCSVJ1YW5lM2w2VWxaVWhLeXZMNDdvUU03d1NFWGt3aThXQ2xwWVdsSmVYbzcrL0gzNStmdGl3WVFPaW82TzVUaXl0T0wxZWo3R3hNU1FsSlFsZENoRVJ6YU9pb2dKeXVSeng4ZkZDbDdJb0RLOUVSS3RFVzFzYnlzdkwwZFBUQXk4dkw2eGJ0dzd4OGZHUXkrVkNsMFpyUkVGQkFaS1NrdUR2N3k5MEtVUkVOSS8rL241VVZsWWlNek5UNkZJV3hWNTQ5YXkyWXlJaUFnQ0VoNGNqUER3Y1hWMWRxSzZ1Um1scEtTb3FLcURUNlpDUWtBQmZYMStoUzZSVmJuaDRHQ3FWU3VneWlJaG9BU3FWQ2thalVlZ3luSUxobFlqSWd3VUhCeU00T0JnR2d3RlhyMTVGWFYwZDlIbzl3c1BEa1ppWXlMVml5V1hNWmpObkZTWWk4Z0FTaVdUVkxHSEc4RXBFdEFxb1ZDcGtaR1FnSlNVRnRiVzFxS21wd2VuVHArSHY3NC80K0hpUFgrdU5pSWlJaUo5a2lJaFdFWmxNaHZYcjF5TWhJUUhOemMzUTYvVzRmUGt5U2twS0VCTVRnL2o0ZUFRRUJBaGRKaEVSRWRHaU1id1NFYTFDWXJFWU1URXhpSW1KUVg5L1AvUjZQUm9hR2xCYlc0dWdvQ0RFeDhjaktpcUszVDZKaUlqSVl6QzhFaEd0Y3Y3Ky90aThlVFBTMDlQUjJOZ0l2VjZQQ3hjdTRNcVZLOURwZElpTmpZV2ZuNS9RWlJJUkVSSE5pK0dWaUdpTmtFcWxpSXVMUTF4Y0hIcDZlcURYNjZIWDYxRmRYWTNBd0VEb2REcEVSMGREb1ZBSVhTb1JFUkhSTEF5dlJFUnJrRnF0aGxxdFJrWkdCcHFhbXREUTBJQ2lvaUlVRnhjalBEd2NXcTBXNGVIaEVJdkZRcGRLUkVSRUJJRGhsWWhvVFpQSlpOYldXSVBCZ0lhR0JqUTBOS0NscFFWeXVSd3hNVEhRYXJWUXE5VkNsMHBFUkVSckhNTXJFUkVCbUZ4dUp5VWxCY25KeWVqcTZrSkRRd1BxNit0eDllcFZxRlFxUkVkSEl5b3Fpck1WRXhFUmtTQVlYb21JeUlaSUpJSkdvNEZHbzhHbVRadlEwdEtDNXVabVZGVlZvYUtpZ2tHV2lJaUlCTUh3U2tSRWM1SklKTllsZDhiSHg5SFcxb2FtcGlacmtQWDE5VVZVVkJTaW82UGg3Kzh2ZExsRVJFUzBpakc4RWhHUlEyUXkyYnhCVnFWU0lUdzhIQkVSRVFnT0R1WmtUMFJFUk9SVURLOUVSTFJvTTROc2Eyc3JXbHRiVVZkWGg1cWFHc2hrTW9TRmhTRWlJZ0poWVdHUXkrVkNsMHhFUkVRZWp1R1ZpSWlXUlNhVFFhdlZRcXZWWW1KaUFwMmRuV2h0YmJXMnpJcEVJZ1FGQlNFaUlnSVJFUkh3OWZVVnVtUWlJaUx5UUF5dlJFVGtOR0t4R0tHaG9RZ05EY1dtVFp2UTM5OXZEYklsSlNVb0tTbUJVcWxFYUdnb1FrSkNFQm9hQ29WQ0lYVFpSRVJFNUFFWVhvbUl5R1g4L2YzaDcrK1BwS1Frakl5TW9LT2pBeDBkSFdocmEwTmRYUjBBSUNBZ3dCcGtOUm9OSkJLSndGVVRFUkdSTzJKNEpTS2lGZUhsNVdYdFhnd0EvZjM5Nk9qb3dMVnIxMUJiVzR2cTZtcUl4V0lFQndjakpDUUVHbzBHZ1lHQkRMTkVSRVFFZ09HVmlJZ0VNdFVxbTVpWStIL2J1L1BnS09zN2p1T2ZaQmMyV1VoQ1FvZ0NoUVFVRERjUlVSQnRrRXZrRWdzVjZwVFIwVnFjVmluVXRqcXQweUtkY1dnZGNSaWxsbEVjS3lNREJRb2lTam5DRVVDZ2NvVGNKaVpBd0pVanh4SkNTTUltMno4eSs1aE5kbk5zRm5iQjkydG1KNXRuZDUvOVBrOStNUHZaMy9Hb3JxNU9KU1VsUnBqTnlzcVMwK2xVYUdpb1ltSmlGQnNicTlqWVdIWHQycFhGbndBQStJRWl2QUlBQWk0ME5GVGR1blZUdDI3ZEpFa09oME1sSlNVcUxpNVdjWEd4OHZQemxadWJLNmsrOUxyQ2JHeHNyS3hXYXlCTEJ3QUFOd25oRlFBUWRNeG1zN0h3a3lUVjFkWEpicmVydUxoWWx5NWQwdG16WjFWUVVDQ3Bmamh5ZEhTMFltSmlGQjBkcmVqb2FJV0ZoUVd5ZkFUWXhJa1RKVW16WjgvVy9QbnpBMXpOalJQTXgvbisrKy9yczg4KzA4eVpNL1hzczgvNmRkL0JmTndBYml6Q0t3QWc2TG1HRDhmRXhKTFRRaEFBQUJocFNVUkJWS2gvLy82U3BQTHljcFdVbEtpMHRGUmxaV1hLenM2VzArbVVKRm10VmlQSXVrSXR3NDJCbTJmTGxpMnFxcXJTNXMyYi9SNWVBZnh3RVY0QkFMZWt5TWhJUlVaR3FrK2ZQcEtrMnRwYVhiNThXV1ZsWlVhZ3RkbHNScUR0MUttVG9xS2lGQmtaYWN5M2pZaUlVR2hvYUNBUEE3ZXB3c0pDOWUzYk4yajJjN05ObXpaTlc3ZHUxWXdaTXdKZENvTGNyZHJHRVJpRVZ3REFiY0ZrTWhtOXMzZmRkWmVrK3JtemRydGRwYVdsc3R2dEtpOHYxNFVMRjFSYld5dXB2a2MzSWlLaVNhaTFXcTBLQ1FrSjVPSGdGcFdhbXFvUFAveFEzMzc3clhidTNCbncvUVRLL1BuekdkS0xadDNxYlJ5QlFYZ0ZBTnkyekdhenNiQ1RpOVBwVkVWRmhTNWZ2bXpjU2t0TFZWUlVaRHpIWkRLcGMrZk9pb2lJYVBMVFlyRUU0bEJ3aThqSnlkRzMzMzRiTlBzQmdoVnRITDRndkFJQWZsQkNRa0lVRVJHaGlJZ0kvZWhIUHpLMjE5Yldxcnk4WEpjdlgxWjVlYmtxS2lwVVhsNHVtODJtdXJvNjQza2RPblJRNTg2ZDNVS3QxV3FWMVdwVmVIZzR3NUFCQUxoQkNLOEFBS2krdDlXMXlGTkRUcWRUMTY1ZDA1VXJWMVJSVVdIOExDc3IwN2x6NTR3NXRTN2g0ZUZHbVBWMFkrRW9BQUI4UTNnRkFLQVpJU0VoUnZCMFhickhwYTZ1VHBXVmxSNXZkcnRkTnB2Tm1GL3JFaG9hcXJDd01JV0ZoY2xpc2JqOWJIei9kZzY2SzFldTFJWU5HMlF5bWJSNTgyYVBsemVhTjIrZXpwOC9yOUdqUjJ2SmtpVk5IdCsvZjcrV0xGbWlrSkFRclYrL1hsRlJVUjdmS3kwdFRldldyVk5PVG81cWFtcDA1NTEzYXV6WXNab3paNDdYWWVEZmZQT050bS9mcnZUMGRKMC9mMTQxTlRXS2lvclM0TUdETldmT0hQWHIxOC90K2E3THQzamIxdG81ZmUzWmp5L0hLVWtGQlFWYXYzNjkwdExTWkxmYjFhbFRKL1hyMTA5VHBrelJqMy84NDFiVjNaanI3OXRjelRhYlRaOSsrcW1PSHordTc3NzdUclcxdFlxT2p0YWdRWU0wZGVwVURSOCt2Rlh2bFoyZHJiVnIxeW96TTFQWHJsMVRYRnljUm84ZXJhZWVla3FSa1pGdHJyM3hwWGoyNzkrdmpSczM2cHR2dnBFa0RSdzRVTTg4ODR3R0Rod29xWDV1L2NhTkc3VnIxeTZkTzNkT0hUdDJWUC8rL1RWMzdseU5HREhDNi92NGV0N2Iyalk5SFZOYVdwcldybDJyM054YzFkVFVxSHYzN3Bvd1lZSisrdE9meW14dUdnK2NUcWQyNzk2dG5UdDM2cHR2dmxGRlJZWEN3OE1WSHgrdjVPUmtQZkhFRTIwK3Y5NjJlV292L21vckxnY1BIdFRpeFlzbFNRc1dMTkQwNmRPOVB2ZDN2L3VkVHA0OHFjVEVSTDN6emp0K3FhczFsM3RxemIraEh5TENLd0FBUGdvTkRUV0dFSHRUWFYzdEZtcXZYYnVtNnVwcVZWVlY2ZHExYTdMYjdhcXFxbXJTZ3l2VkIyZUx4YUlPSFRxb1k4ZU9iaitidTI4Mm0yVXltWXhiTUJvNWNxUTJiTmlnMnRwYVpXVmxOZm1RLzkxMzMrbjgrZk9TcEl5TUROWFYxVFVaa3AyUmtTRkp1dnZ1dTcwRzEwMmJOdW05OTk1ek83OW56NTdWNnRXcmxaR1JvYi8vL2U5TkZ1ZGF1M2F0VnExYTFXUmZKU1VsMnJkdm53NGVQS2cvLy9uUEdqMTZkTnNQL0FieDVUZ2xhY09HRFhyLy9mZmRoc2FYbDVmcjJMRmpPbmJzbU1hUEg2OVhYbm5GN3d1WWJkNjhXU3RYcnBURDRYRGJmdW5TSmUzZHUxZDc5KzdWNU1tVHRYRGh3bWJiOExadDIvVDIyMis3SGJmTlp0UEdqUnUxZCs5ZXZmWFdXK3JaczZmUGRhNWF0VXByMTY1MTIzYml4QWxsWkdUbzlkZGYxOUNoUS9YcXE2OHFLeXZMZU56aGNDZ3RMVTBuVDU3VWE2Kzk1akdJK25yZS9kRTJOMnpZb0pVclY3cHRLeW9xMG9jZmZxaWNuSndtWHhSVlZsYnFMMy81aTlMUzB0eTJWMVJVS0NzclM4WEZ4VzBLcjIzbHI3YlMwQU1QUEtESXlFaVZsNWRyLy83OVhzTnJhV21wMHRQVEpVbVRKazI2NFhXaFpZUlhBQUJ1SUl2RklvdkYwbVE0Y21NMU5UV3FxcW95Z3EzcmZuVjF0YTVmdjY2YW1oclYxTlRvNnRXcnhuMVBnZGNUazhuVUpOQTIvajBrSktSTnQvWWFNbVNJd3NMQ1ZGVlZwZlQwOUNiaDlmang0OGI5aW9vSzVlZm42NTU3N25GN1RtWm1wcVQ2SU94SlptYW12djc2YTQwWk0wYVBQLzY0dW5UcG9yeThQSDN3d1FjcUt5dFRXbHFhVWxKU05HSENCTGZYMld3Mm1jMW1KU2NuYTlTb1VlclpzNmZNWnJPT0hqMnFqejc2U0RVMU5WcTJiSm5XckZtakRoMDZTSkwrOWE5L1Nhb1BGOXUyYlhQYjFoYSs3TWZYNDl5NWM2Y1JZb1lQSDY3WnMyZXJlL2Z1S2kwdDFXZWZmYWJVMUZTbHBLU29UNTgrbWpOblRwdVB4WnZ0MjdkcnhZb1ZrcVM0dURqTm1UTkhBd1lNa01sazBxbFRwN1J4NDBibDUrZnJ2Ly85cjhMRHcvV3JYLzNLNDM3eTgvTzFhZE1tM1hQUFBYcnl5U2ZWcTFjdjJlMTJmZkhGRjlxelo0OUtTa3EwWk1rU3JWaXh3bU52WWt1T0hqMnFNMmZPYU02Y09SbzdkcXdjRG9kMjdkcWxUei85VkE2SFE4dVhMMWRTVXBLeXNySTBiZG8wVFpreVJVNm5Vd2NPSE5EYXRXdmxkRHIxN3J2djZzRUhIM1I3Ly9hY2QxL2Faa091dHZMSUk0OW95cFFwNnRLbGkzSnpjN1ZxMVNyWjdYWWRPblJJQnc0YzBFTVBQV1M4WnRXcVZVWnduVEZqaGlaTW1LQk9uVHFwcEtSRWFXbHBidjlXVzZNdGJkeGZiYVV4czltc3NXUEhhc3VXTFVwUFQxZDVlYm5IWHZyVTFGUTVuVTZaeldZOThzZ2pON3d1dEl6d0NnQkFFT2pZc1dPYmh3azdIQTVkdjM3ZENMZXVuN1cxdGNiTjRYQzQvZDV3bThQaFVIVjF0V3ByYStWME90dDA2OUtsUzd1T3QwT0hEaG8yYkppT0hEbGk5R3cwZE9MRUNVbFN6NTQ5OWUyMzN5b3RMYzB0dkZaV1ZxcWdvRUNTOS9DYW01dXJhZE9tNlRlLytZMnhMU0VoUWIxNzk5WkxMNzBrU2RxelowK1RVRGRnd0FETm5UdFhQWHIwY052ZXAwOGZtVXdtdmZmZWU3TGI3VHArL0xnZWVPQUJTVEtlMjZsVEorUDVqVi9mR3I3c3g1ZmpMQzh2MTd2dnZpdEpldlRSUi9YeXl5OGJYMHIwN3QxYnc0Y1AxOUtsUzVXU2txSzFhOWRxNXN5WmZsbHAyMjYzRzBNdisvVHBvN2ZlZWtzUkVSSEc0MzM3OWxWeWNySmVlKzAxSFR0MlRKczJiZEtVS1ZPVWtKRFFaRjhuVDU3VXFGR2p0SGp4WXJlZXJlSERoeXNpSWtKYnRteFJZV0doVWxOVE5XN2N1RGJYZXZyMGFjMmZQMSt6Wjg4MnRpVW1KcXFtcGtiYnRtM1R4WXNYdFgzNzlpWkRQL3YzNzYvcTZtcjk1ei8vVVZsWm1USXlNcFNVbENTcC9lZmRsN2JaVUc1dXJtYk5tcVVYWG5qQjJKYVFrS0JldlhwcDRjS0ZrcVJkdTNhNWhkZDkrL1pKa3NhTUdXTzBKMWU5U1VsSm1qZHZYcHZPYTJ2YnVEL2JpaWNUSjA3VWxpMWJWRnRicTRNSEQrcXh4eDVyOHB5OWUvZEtra2FQSG0yTXNMblJkYUY1TElrSUFNQXR5bXcyS3p3OFhKR1JrWXFOalZYMzd0MFZIeCt2dm4zN3FsKy9ma3BNVE5UZ3dZTTFiTmd3M1h2dnZSbzVjcVJHalJxbGh4NTZTTW5KeVJvM2Jwd21UcHlveVpNbjY3SEhIdE9VS1ZNMGRlcFVUWnMyVGRPblQ5ZU1HVFAwK09PUGErYk1tWHJpaVNmMGs1LzhSTE5telhMN01OOGVydENabTV1cjZ1cHFZN3ZUNlZSYVdwcENRa0kwWThZTVNkK0hXWmVzckN6VjFkV3BVNmRPR2pCZ2dNZjlkKzdjMmVOOHNzVEVSR05lWUdGaFlaUEhIM3ZzTWErQnNlRVFVRSt2RFFSZmp2UHp6ejlYWldXbG9xS2k5TkpMTDNuc1RYL3l5U2NsMWZkOGUvcUN3UmRidDI0MS90YS8vLzN2M1Q3MHU1ak5aaTFhdE1pbzZmUFBQL2U0TDR2Rm9wZGZmdG5qa016bm5udk9tRWVkbXBycVU2MHhNVEVlaDhOT21UTEZ1Tis1YzJjOTg4d3pUWjR6ZnZ4NDQ3N3JTeGFwL2VlOXZXMHpNakpTeno3N2JKUHRnd1lOVXQrK2ZTVkplWGw1Ym85VlZsWktrc2UvbFNTZmVyVmJ3NTl0eFpQRXhFVDE2dFZMVXYzOCtjWXVYYnFrN094c1NlNXpjbTkwWFdnZTRSVUFBQVNFSzd3NkhBN2w1T1FZMndzS0NuVDU4bVVsSmlZYUg4Z3pNelBkNXBhNTVyc21KU1Y1blUrV2xKVGtjU0VvU2JycnJyc2tTWmN2WDI1VnJaV1ZsY3JQenpmZVY1S3VYcjNhcXRmZWFMNGM1MWRmZlNWSkdqcDBxRXBLU21TejJacmNHcDdYVTZkTythWFdZOGVPU1pMeEJZczNkOXh4aHhJVEV5WEphM0FlUG55NDF4RUFWcXRWdzRZTmt5UmpvYVcyR2pac21NZTJGUjhmYjl5Lzk5NTdQZlpJTjd3TVYzbDV1WEgvUnB6M3RyVE5wS1FrcnlNODdyNzdia2xOMjByLy92MGwxZmZlNzltenA4VjYvTVdmYmNVYjEyaUVFeWRPcUtLaXd1MHgxNURocUtnb3Q5RWRONk11ZU1ld1lRQUFFQkE5ZXZSUWp4NDlaTFBabEo2ZWJxek02ZXBsdmYvKyt4VWJHNnZldlh1cnFLaElPVGs1R2pKa2lLU1c1N3RLVW14c3JOZkhYRU1XcjErLzd2SHhVNmRPS1NVbFJkbloyU29xS3ZJWWNodXZKQjBvdmh6bm1UTm5KTlgzT0hucWRXcnN5cFVyN2Fqd2UyZlBucFgwZlZCcVRrSkNnbkp5Y25UeDRrV1BqM2Z2M3IzWjE3dFdCN2ZiN1cyc3NwNjNlZXJoNGVIR2ZXL252dUZ6R3A1N2Y1ejM5clROcmwyN2VuMHZWdzlpVFUyTjIvYm5uMzllcjd6eWlxcXJxL1hHRzI5b3pabzFldnp4eHpWKy9IaTM0L1EzZjdZVmJ5Wk1tS0NQUHZwSURvZERodzRkY3V0aGRRMFpIamR1bkZ2djhzMm9DOTdSOHdvQUFBTG12dnZ1aytUZU0rRmFBT2IrKysrWFZOKzdKY2xZTk9iNjlldkt6YzJWMUh4NGJXNkZ6K1lXbmZyblAvK3ArZlBuYTkyNmRjckl5RkJWVlpVU0VoTDA0SU1QK20zSXRELzVjcHh0N1RWdXZLS3FyMXk5VzgydDBPM2k2azIrZHUyYXg4ZGJHcTdxV3AzYTF5OFpHcTl1M1pibjNLanozdDYyMmR3eGVhdDUwS0JCZXZmZGQ0MS9oNmRQbjlieTVjdjExRk5QYWQyNmRUZnNTeHgvdGhWdjR1TGlOSFRvVUVudVE0Y3ZYTGhnL0IvVCtOSStONk11ZUVmUEt3QUFDSmlSSTBkcXk1WXR5czNOTlQ2b1oyUmtLRG82MmhpU04yTEVDRzNldkZrblRwelF2SG56OVBYWFgrdjY5ZXZxM2J1M3VuWHI1dGQ2dG03ZHFvMGJOMHFxbjE4NGE5WXM5ZTdkMisyRHZldmFpN2N5aThXaXlzcEt6Wmd4dzIwUm5oc3RMQ3hNVjY5ZWJkV0grYXFxS2ttdEN3bWV1SG9rdmMzVkRJVDJuUGRBdHMyRWhBVDk3VzkvVTM1K3ZyWnUzYXFVbEJSVlZGVG9ndzgrVUZaV2xsNS8vWFcvWDA3cFpyV1ZpUk1uNnVUSmt6cDI3Sml1WGJ1bThQQndZNUdxaElTRUprT0QvVmxYY3l2R3QzWTErUjhhZWw0QkFFREFEQjgrWEIwNmRGQjFkYlZ5YzNPVm5aMnQ2dXBxalJ3NTB2Z3dQSFRvVUpsTUp1WGs1S2k2dXRxWTI5ZGNyNnV2UHZ2c00wbjF2VTIvL2UxdkZSOGY3L2FodlBHOHVGdFZYRnljcFBycjZkNU1kOTU1cHlUM1JZeThPWDM2dENUMythTU5OWnhMNmtsK2ZyNGs5em1xZ2RhZTh4NE1iYk5mdjM1YXRHaVJQdjc0WTJQVXhLRkRoM1RreUJHL3Y1Yy8yMHB6SG43NFlWa3NGdFhVMU9qdzRjT1N2aDh5M0xqWDFWOTF1ZVlkTi9jM0t5MHRiWEgvUDBTRVZ3QUFFREJoWVdFYVBIaXdwUHFodzY0aHd3MkRxZFZxVldKaW9od09oekl6TTI5b2VDMHFLcEwwL1NJMWpUVmU5Yml4aG1HaXJxN081enI4dFI5dkJnMGFKS24rbkxkMjBTcC9jRjB5Smk4dnovaGc3MG5EWVp1dWtOVFlpUk1udkE1Wi9mcnJyM1h1M0RsSk1oWnVDZ2J0T2UvdGJaditGQk1UbzFkZmZkWDR2ZUdDYTYzVlVodjNaMXRwanRWcTFaZ3hZeVJKQnc0Y2tNMW1VMzUrdmtKRFE1dGNSc3RmZGNYRXhFanl2cGlZdytFd3BrbkFIZUVWQUFBRWxDdUVabVJrS0MwdFRhR2hvVTArN0xubTI1MDhlVkxaMmRteVdDekc0azMrNU9vUmNmWGFOWFRseWhXdFdyV3EyZGRiclZiai9vVUxGM3l1dzEvNzhlYlJSeCtWSkZWWFYydlpzbVZlNTdTV2xwYnE2TkdqZm52ZjZkT25HL011MzN6elRlTXlMQTA1SEE2OS9mYmJjanFkc2xnc21qNTl1c2Q5WGJwMFNhdFhyMjZ5dmFhbXhyaVdxdGxzTm80MUdMVG52TGUzYmZySzAvdEo3Z3M3TmJ4bWEydTExTWI5MlZaYTR1cGgvZC8vL21mMHV0NTc3NzFHeVBSM1hhNHZJQW9LQ3R4V2lYWlpzMmFOeXNyS2ZEcVcyeDNoRlFBQUJKUXJ2SjQ1YzBhRmhZVWFPSEJna3psaUkwYU1rQ1FkUG54WVY2OWUxZENoUTcxZThxTTlYTDEwbVptWldycDBxWEp5Y25UNjlHbnQyTEZEdi83MXI1dGRIRW1TK3ZUcFk5ei80SU1QVkZoWXFOMjdkN2U1RG4vdHg1c0JBd1lZMXlMOThzc3Y5ZUtMTDJySGpoMHFMQ3pVNmRPbmRmandZYjN6emp0Nit1bW4vZG9EMUtOSEQrTzZxSGw1ZVhyaGhSZTBkZXRXRlJRVTZOU3BVOXE5ZTdjV0xGaGdYSTVrd1lJRmlvcUs4cml2enAwNzY1TlBQdEhTcFV0MTh1UkpuVGx6UnFtcHFWcXdZSUhSNHpWMzdseS96NHR1ai9hYzkvYTJUVis5K09LTFdySmtpZmJzMmFQQ3drSVZGUlhweXkrLzFPTEZpeVhWZjBIdzRJTVB0bm0vTGJWeGY3YVZscmlDYWxWVmxUWnQyaVJKbWpScGtzZm4rcU91aHNPUkZ5OWVySzFidCtyMDZkUEt6czdXOHVYTHRYcjFhdlh1M2R1blk3bmRzV0FUQUFBSXFJU0VCSFhyMWsyWExsMlM5UDBxd3cwbEppYkthclVhMTcyOEVVT0dKZW01NTU1VGVucTZybDY5cXBTVUZLV2twQmlQUlVaRzZxMjMzdEx6enovdjlmVWpSNDVVWEZ5Y0xsNjhxTlRVVktXbXBrcXF2OXhHVy9oclA4MVp0R2lSS2lvcWRPVElFUlVVRk9qTk45OXM4cHlRa0JCampwKy96SjA3VjFldlh0Vy8vLzF2ZmZmZGQxcStmSG1UNTVoTUp2M3lsNy8wR2lDaytnQnc3dHk1Sm44bmwzSGp4bW5ldkhsK3JkMGZmRDN2N1cyYnZxcXJxL042YVIrejJheUZDeGY2Tk5lME5XM2NYMjJsSmFHaG9Sby9mcnpXcjE4dnU5MHVxOVhhYkNCdmIxMmpSbzNTK1BIamxaS1Nvdkx5OGlhdm56bHpwc3htc3pGVUhOOGp2QUlBZ0lDNzc3Nzd0RzNiTmttZXc2dkpaTkxRb1VPTkJWVjhtZHZXR3ZIeDhmckhQLzZoanovK1dDZE9uSkRkYmxkVVZKUkdqaHlwcDU5KzJsaHd4NXVPSFR0cTZkS2xXckZpaFRJek0rVjBPalZnd0lBMjErR3YvVFRIWXJIb3IzLzlxMUpUVTdWanh3N2w1ZVhweXBVcnNsZ3N1dU9PT3pSa3lCQk5uank1eVdxcmJlRnBCZHFRa0JEOTRoZS8wTU1QUDZ4UFAvMVU2ZW5wS2k0dU5nSmJVbEtTbm5qaUNmWHExYXZaZlp0TUppMVpza1RyMTYvWGpoMDdaTFBaRkJZV3B2NzkrMnZhdEdsS1RrNzJ1ZTRieWRmejN0NjI2YXMvL3ZHUDJyMTd0L0x6ODJXMzIyVTJteFVYRjZla3BDVE5uRG16eGIrVE42MXA0LzVxSzYweGFkSWtyVisvWHBLVW5Kd3NpOFhpOWJuK3FPc1BmL2lEQmd3WW9PM2J0NnVvcUVoMWRYVktTRWpRekprek5XblNKSzFjdWJMZHgzUTdDbkd5RGpNQUFHaWpYYnQyZVZ6TUJKQ2tkOTU1UjF1MmJGR25UcDIwZWZQbVFKY0R0Q2czTjllNGZOR3laY3R1eUp6NlFMb1YvODhPOGZEdEYzTmVBUUFBNEZkMnUxMlNGQnNiRytCS2dOYjU0b3N2Sk5WZkNzZTFBanFDRCtFVkFBQUFmcFdYbHlkSnV2dnV1d05jQ2RDeXlzcEs3ZG16UjFMOWl0Q2VocnNqT0JCZUFRQUE0RGRmZmZXVnpwOC9MMGw2NktHSEFsd04wTEtOR3plcXFxcEtGb3RGVTZkT0RYUTVhQVlMTmdFQUFNQm4rL2J0azFTL29GQmVYcDZ4MEV4Q1FvSlBsMUFCYm9ZOWUvWW9MaTVPUjQ4ZTFTZWZmQ0twZmhYaDZPam9BRmVHNWhCZUFRQUE0TE16Wjg1bzllclZidHNpSXlQMXB6LzlTYUdoRFBKRGNIcmpqVGZjZnIvLy92djFzNS85TEVEVm9MVUlyd0FBQVBEWlhYZmRwVHZ2dkZQRnhjV0tqbzdXQXc4OG9KLy8vT2ZxMnJWcm9Fc0R2T3JXclp0S1Mwc1ZHeHVyeVpNbmErN2N1VEtaVElFdUN5MGd2QUlBQU1Cblk4YU0wWmd4WXdKZEJ0QW1hOWFzQ1hRSjhBRmpPUUFBQUFBQVFZL3dDZ0FBQUFBSWVvUlhBQUFBQUVEUUk3d0NBQUFBQUlJZTRSVUFBQUFBRVBRSXJ3QUFBQUNBb0VkNEJRQUFBQUFFUGNJckFBQUFBQ0RvRVY0QkFBQUFBRUdQOEFvQUFBQUFDSHFFVndBQUFBQkEwQ084QWdDQU5qT1pUS3F0clExMEdRQ0FGdFRXMXNwa01nVzZETDhndkFJQWdEWUxEdzlYUlVWRm9Nc0FBTFNnb3FKQ1ZxczEwR1g0QmVFVkFBQzBXYmR1M1dTejJRSmRCZ0NnQlRhYlRiR3hzWUV1d3k4SXJ3QUFvTTNpNCtOVlVsS2lzckt5UUpjQ0FQQ2lyS3hNSlNVbFNraElDSFFwZmtGNEJRQUFiV1kybXpWdzRFQmxabVlTWUFFZ0NKV1ZsU2t6TTFNREJ3NjhiZWE4aGppZFRtZWdpd0FBQUxlbTB0SlNaV2RucTJ2WHJ1clJvNGM2ZCs1ODIzeElBb0JiVFcxdHJTb3FLbVN6MlZSU1VxS0JBd2NxSmlZbTBHWDVKQ1FrSktUSk5zSXJBQUJvRDRmRG9UTm56cWk0dUZpVmxaV3NRZ3dBQVdJeW1XUzFXaFViRzZ2NCtIaVp6ZVpBbCtRendpc0FBQUFBSU9oNUNxL01lUVVBQUFBQUJEM0NLd0FBQUFBZzZCRmVBUUFBQUFCQmovQUtBQUFBQUFoNmhGY0FBQUFBUU5BanZBSUFBQUFBZ2g3aEZRQUFBQUFROUFpdkFBQUFBSUNnUjNnRkFBQUFBQVE5d2lzQUFBQUFJT2dSWGdFQUFBQUFRWS93Q2dBQUFBQUllb1JYQUFBQUFFRFFJN3dDQUFBQUFJSWU0UlVBQUFBQUVQUUlyd0FBQUFDQW9FZDRCUUFBQUFBRVBjSXJBQUFBQUNEb0VWNEJBQUFBQUVHUDhBb0FBQUFBQ0hxRVZ3QUFBQUJBMENPOEFnQUFBQUNDSHVFVkFBQUFBQkQwQ0s4QUFBQUFnS0JIZUFVQUFBQUFCRDNDS3dBQUFBQWc2QkZlQVFBQUFBQkJqL0FLQUFBQUFBaDZoRmNBQUFBQVFOQWp2QUlBQUFBQWdoN2hGUUFBQUFBUTlBaXZBQUFBQUlDZ1IzZ0ZBQUFBQUFROXdpc0FBQUFBSU9nUlhnRUFBQUFBUVkvd0NnQUFBQUFJZW9SWEFBQUFBRURRSTd3Q0FBQUFBSUllNFJVQUFBQUFFUFFJcndBQUFBQ0FvRWQ0QlFBQUFBQUVQY0lyQUFBQUFDRG9FVjRCQUFBQUFBQUFBQUFBQUFBQUFBQUFBQUFBQUFBUWFQOEh2UEphQUJScnNCd0FBQUFBU1VWT1JLNUNZSUk9IiwKCSJUaGVtZSIgOiAiIiwKCSJUeXBlIiA6ICJtaW5kIiwKCSJWZXJzaW9uIiA6ICI0Igp9Cg=="/>
    </extobj>
  </extobjs>
</s:customData>
</file>

<file path=customXml/itemProps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6191</Words>
  <Application>WPS 演示</Application>
  <PresentationFormat>全屏显示(4:3)</PresentationFormat>
  <Paragraphs>291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Trebuchet MS</vt:lpstr>
      <vt:lpstr>Agency FB</vt:lpstr>
      <vt:lpstr>Times New Roman</vt:lpstr>
      <vt:lpstr>Arial Unicode MS</vt:lpstr>
      <vt:lpstr>Calibri</vt:lpstr>
      <vt:lpstr>Arial Narrow</vt:lpstr>
      <vt:lpstr>Arial Black</vt:lpstr>
      <vt:lpstr>HelveticaNeue</vt:lpstr>
      <vt:lpstr>Corbel</vt:lpstr>
      <vt:lpstr>华文新魏</vt:lpstr>
      <vt:lpstr>默认设计模板</vt:lpstr>
      <vt:lpstr>PowerPoint 演示文稿</vt:lpstr>
      <vt:lpstr>Unit 5 Launching your career  Using language 2 Apply for a summer job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Launching your career  Using language 2 Apply for a summer job </dc:title>
  <dc:creator>李鑫</dc:creator>
  <cp:lastModifiedBy>24147</cp:lastModifiedBy>
  <cp:revision>22</cp:revision>
  <dcterms:created xsi:type="dcterms:W3CDTF">2022-04-14T03:04:00Z</dcterms:created>
  <dcterms:modified xsi:type="dcterms:W3CDTF">2022-05-29T11:47:22Z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C442D9F1565747058C25D455AF9B8F31</vt:lpwstr>
  </property>
</Properties>
</file>